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0" r:id="rId3"/>
    <p:sldId id="257" r:id="rId4"/>
    <p:sldId id="258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75" r:id="rId19"/>
    <p:sldId id="276" r:id="rId20"/>
    <p:sldId id="278" r:id="rId21"/>
    <p:sldId id="277" r:id="rId22"/>
    <p:sldId id="280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9" autoAdjust="0"/>
    <p:restoredTop sz="82946" autoAdjust="0"/>
  </p:normalViewPr>
  <p:slideViewPr>
    <p:cSldViewPr snapToGrid="0">
      <p:cViewPr varScale="1">
        <p:scale>
          <a:sx n="97" d="100"/>
          <a:sy n="97" d="100"/>
        </p:scale>
        <p:origin x="19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6CDEB-40CA-4C21-A01B-39D15FDE239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D133E-AA13-4F53-8024-38899ED8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2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think apply statements</a:t>
            </a:r>
            <a:r>
              <a:rPr lang="en-US" baseline="0" dirty="0" smtClean="0"/>
              <a:t> are necessarily faster than for loops but they are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D133E-AA13-4F53-8024-38899ED8AF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 of this</a:t>
            </a:r>
            <a:r>
              <a:rPr lang="en-US" baseline="0" dirty="0" smtClean="0"/>
              <a:t> part is to explain what’s out there. Not to become an expert at these functions. They can make your life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B02C8-4C33-5041-8A13-70B974C588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B02C8-4C33-5041-8A13-70B974C588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statement is faster,</a:t>
            </a:r>
            <a:r>
              <a:rPr lang="en-US" baseline="0" dirty="0" smtClean="0"/>
              <a:t> I think it has to do with pointers?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D133E-AA13-4F53-8024-38899ED8AF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look up how to use apply and </a:t>
            </a:r>
            <a:r>
              <a:rPr lang="en-US" dirty="0" err="1" smtClean="0"/>
              <a:t>plyr</a:t>
            </a:r>
            <a:r>
              <a:rPr lang="en-US" dirty="0" smtClean="0"/>
              <a:t> every</a:t>
            </a:r>
            <a:r>
              <a:rPr lang="en-US" baseline="0" dirty="0" smtClean="0"/>
              <a:t> time I use them. I never have to look at </a:t>
            </a:r>
            <a:r>
              <a:rPr lang="en-US" baseline="0" dirty="0" err="1" smtClean="0"/>
              <a:t>dplyr</a:t>
            </a:r>
            <a:r>
              <a:rPr lang="en-US" baseline="0" dirty="0" smtClean="0"/>
              <a:t> because it’s so easy to remember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B02C8-4C33-5041-8A13-70B974C588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1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84F9-075D-4361-AF89-78B94627450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6BB9-B640-4FEE-903E-8DA5D359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2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Profiling.html" TargetMode="External"/><Relationship Id="rId2" Type="http://schemas.openxmlformats.org/officeDocument/2006/relationships/hyperlink" Target="http://adv-r.had.co.nz/Performanc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Speeding up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</a:t>
            </a:r>
          </a:p>
          <a:p>
            <a:r>
              <a:rPr lang="en-US" dirty="0" err="1" smtClean="0"/>
              <a:t>Rusers</a:t>
            </a:r>
            <a:endParaRPr lang="en-US" dirty="0" smtClean="0"/>
          </a:p>
          <a:p>
            <a:r>
              <a:rPr lang="en-US" smtClean="0"/>
              <a:t>May 7th,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Courier"/>
                <a:cs typeface="Courier"/>
              </a:rPr>
              <a:t>a</a:t>
            </a:r>
            <a:r>
              <a:rPr lang="en-US" sz="3400" dirty="0" smtClean="0">
                <a:latin typeface="Courier"/>
                <a:cs typeface="Courier"/>
              </a:rPr>
              <a:t>pply() </a:t>
            </a:r>
            <a:r>
              <a:rPr lang="en-US" sz="3400" dirty="0" smtClean="0"/>
              <a:t>is a  functional</a:t>
            </a:r>
          </a:p>
          <a:p>
            <a:pPr lvl="1"/>
            <a:r>
              <a:rPr lang="en-US" sz="3000" dirty="0" smtClean="0"/>
              <a:t>Function of a function</a:t>
            </a:r>
          </a:p>
          <a:p>
            <a:r>
              <a:rPr lang="en-US" sz="3400" dirty="0" smtClean="0"/>
              <a:t>Multiple flavors of </a:t>
            </a:r>
            <a:r>
              <a:rPr lang="en-US" sz="3400" dirty="0" smtClean="0">
                <a:latin typeface="Courier"/>
                <a:cs typeface="Courier"/>
              </a:rPr>
              <a:t>apply()</a:t>
            </a:r>
          </a:p>
          <a:p>
            <a:pPr lvl="1"/>
            <a:r>
              <a:rPr lang="en-US" sz="3000" dirty="0" err="1"/>
              <a:t>l</a:t>
            </a:r>
            <a:r>
              <a:rPr lang="en-US" sz="3000" dirty="0" err="1" smtClean="0"/>
              <a:t>apply</a:t>
            </a:r>
            <a:r>
              <a:rPr lang="en-US" sz="3000" dirty="0" smtClean="0"/>
              <a:t>() </a:t>
            </a:r>
          </a:p>
          <a:p>
            <a:pPr lvl="1"/>
            <a:r>
              <a:rPr lang="en-US" sz="3000" dirty="0" err="1" smtClean="0"/>
              <a:t>tapply</a:t>
            </a:r>
            <a:r>
              <a:rPr lang="en-US" sz="3000" dirty="0" smtClean="0"/>
              <a:t>()</a:t>
            </a:r>
          </a:p>
          <a:p>
            <a:pPr lvl="1"/>
            <a:r>
              <a:rPr lang="en-US" sz="3000" dirty="0" err="1"/>
              <a:t>s</a:t>
            </a:r>
            <a:r>
              <a:rPr lang="en-US" sz="3000" dirty="0" err="1" smtClean="0"/>
              <a:t>apply</a:t>
            </a:r>
            <a:r>
              <a:rPr lang="en-US" sz="3000" dirty="0" smtClean="0"/>
              <a:t>()</a:t>
            </a:r>
          </a:p>
          <a:p>
            <a:pPr lvl="1"/>
            <a:r>
              <a:rPr lang="en-US" sz="3000" dirty="0" err="1"/>
              <a:t>m</a:t>
            </a:r>
            <a:r>
              <a:rPr lang="en-US" sz="3000" dirty="0" err="1" smtClean="0"/>
              <a:t>apply</a:t>
            </a:r>
            <a:r>
              <a:rPr lang="en-US" sz="3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03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#Fix missing values function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fix_missing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&lt;- function(x)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x[x == -99] &lt;- NA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x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df</a:t>
            </a:r>
            <a:r>
              <a:rPr lang="en-US" sz="1800" dirty="0" smtClean="0">
                <a:latin typeface="Courier"/>
                <a:cs typeface="Courier"/>
              </a:rPr>
              <a:t> &lt;- apply</a:t>
            </a:r>
            <a:r>
              <a:rPr lang="en-US" sz="1800" dirty="0">
                <a:latin typeface="Courier"/>
                <a:cs typeface="Courier"/>
              </a:rPr>
              <a:t>(X = 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, MARGIN = 2, FUN = </a:t>
            </a:r>
            <a:r>
              <a:rPr lang="en-US" sz="1800" dirty="0" err="1">
                <a:latin typeface="Courier"/>
                <a:cs typeface="Courier"/>
              </a:rPr>
              <a:t>fix_missing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df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&lt;- </a:t>
            </a:r>
            <a:r>
              <a:rPr lang="en-US" sz="1800" dirty="0" err="1">
                <a:latin typeface="Courier"/>
                <a:cs typeface="Courier"/>
              </a:rPr>
              <a:t>lapply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fix_missing</a:t>
            </a:r>
            <a:r>
              <a:rPr lang="en-US" sz="1800" dirty="0">
                <a:latin typeface="Courier"/>
                <a:cs typeface="Courier"/>
              </a:rPr>
              <a:t>)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6021" y="3710977"/>
            <a:ext cx="120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Matrix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25388" y="3710977"/>
            <a:ext cx="159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unction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 rot="7075809">
            <a:off x="6292964" y="4239056"/>
            <a:ext cx="308695" cy="158745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193661">
            <a:off x="2392930" y="4241450"/>
            <a:ext cx="308695" cy="1587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968" y="5032249"/>
            <a:ext cx="90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List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3193661">
            <a:off x="2408574" y="5490868"/>
            <a:ext cx="193193" cy="1191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06290" y="5114872"/>
            <a:ext cx="152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unction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7075809">
            <a:off x="3492025" y="5590956"/>
            <a:ext cx="173601" cy="118563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14176" y="3651327"/>
            <a:ext cx="235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 or Column?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4054192" y="4219856"/>
            <a:ext cx="308695" cy="1587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Advantages of </a:t>
            </a:r>
            <a:r>
              <a:rPr lang="en-US" sz="3400" dirty="0" err="1">
                <a:latin typeface="Courier"/>
                <a:cs typeface="Courier"/>
              </a:rPr>
              <a:t>lapply</a:t>
            </a:r>
            <a:r>
              <a:rPr lang="en-US" sz="3400" dirty="0">
                <a:latin typeface="Courier"/>
                <a:cs typeface="Courier"/>
              </a:rPr>
              <a:t>()</a:t>
            </a:r>
            <a:r>
              <a:rPr lang="en-US" sz="3400" dirty="0"/>
              <a:t> </a:t>
            </a:r>
            <a:r>
              <a:rPr lang="en-US" sz="3400" dirty="0" smtClean="0"/>
              <a:t>solution</a:t>
            </a:r>
          </a:p>
          <a:p>
            <a:pPr lvl="1"/>
            <a:r>
              <a:rPr lang="en-US" sz="3000" dirty="0" smtClean="0"/>
              <a:t>Compact</a:t>
            </a:r>
          </a:p>
          <a:p>
            <a:pPr lvl="1"/>
            <a:r>
              <a:rPr lang="en-US" sz="3000" dirty="0" smtClean="0"/>
              <a:t>If missing value changes, only need to change one place (can also make missing value an input to </a:t>
            </a:r>
            <a:r>
              <a:rPr lang="en-US" sz="3200" dirty="0" err="1" smtClean="0">
                <a:latin typeface="Courier"/>
                <a:cs typeface="Courier"/>
              </a:rPr>
              <a:t>fix_missing</a:t>
            </a:r>
            <a:r>
              <a:rPr lang="en-US" sz="3000" dirty="0" smtClean="0"/>
              <a:t> function)</a:t>
            </a:r>
          </a:p>
          <a:p>
            <a:pPr lvl="1"/>
            <a:r>
              <a:rPr lang="en-US" sz="3000" dirty="0" smtClean="0"/>
              <a:t>No way for columns to be treated differently</a:t>
            </a:r>
          </a:p>
          <a:p>
            <a:pPr lvl="1"/>
            <a:r>
              <a:rPr lang="en-US" sz="3000" dirty="0" smtClean="0"/>
              <a:t>Code works regardless of number of columns</a:t>
            </a:r>
          </a:p>
          <a:p>
            <a:pPr lvl="1"/>
            <a:r>
              <a:rPr lang="en-US" sz="3000" dirty="0" smtClean="0"/>
              <a:t>Easy to </a:t>
            </a:r>
            <a:r>
              <a:rPr lang="en-US" sz="3000" dirty="0" err="1" smtClean="0"/>
              <a:t>generalise</a:t>
            </a:r>
            <a:r>
              <a:rPr lang="en-US" sz="3000" dirty="0" smtClean="0"/>
              <a:t> only a subset of columns</a:t>
            </a:r>
            <a:endParaRPr lang="en-US" sz="3000" dirty="0"/>
          </a:p>
          <a:p>
            <a:pPr marL="914400" lvl="2" indent="0">
              <a:buNone/>
            </a:pP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[1:5] &lt;- </a:t>
            </a:r>
            <a:r>
              <a:rPr lang="en-US" sz="1800" dirty="0" err="1">
                <a:latin typeface="Courier"/>
                <a:cs typeface="Courier"/>
              </a:rPr>
              <a:t>lapply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[1:5], </a:t>
            </a:r>
            <a:r>
              <a:rPr lang="en-US" sz="1800" dirty="0" err="1">
                <a:latin typeface="Courier"/>
                <a:cs typeface="Courier"/>
              </a:rPr>
              <a:t>fix_missing</a:t>
            </a:r>
            <a:r>
              <a:rPr lang="en-US" sz="1800" dirty="0"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0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Functionals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/>
                <a:cs typeface="Courier"/>
              </a:rPr>
              <a:t>apply(</a:t>
            </a:r>
            <a:r>
              <a:rPr lang="en-US" dirty="0" smtClean="0">
                <a:latin typeface="Courier"/>
                <a:cs typeface="Courier"/>
              </a:rPr>
              <a:t>): </a:t>
            </a:r>
            <a:r>
              <a:rPr lang="en-US" dirty="0" smtClean="0">
                <a:latin typeface="Calibri"/>
                <a:cs typeface="Calibri"/>
              </a:rPr>
              <a:t>Evaluate function over row or column of matrix</a:t>
            </a:r>
          </a:p>
          <a:p>
            <a:r>
              <a:rPr lang="en-US" dirty="0" err="1">
                <a:latin typeface="Courier"/>
                <a:cs typeface="Courier"/>
              </a:rPr>
              <a:t>l</a:t>
            </a:r>
            <a:r>
              <a:rPr lang="en-US" dirty="0" err="1" smtClean="0">
                <a:latin typeface="Courier"/>
                <a:cs typeface="Courier"/>
              </a:rPr>
              <a:t>apply</a:t>
            </a:r>
            <a:r>
              <a:rPr lang="en-US" dirty="0" smtClean="0">
                <a:latin typeface="Courier"/>
                <a:cs typeface="Courier"/>
              </a:rPr>
              <a:t>(): </a:t>
            </a:r>
            <a:r>
              <a:rPr lang="en-US" dirty="0" smtClean="0">
                <a:latin typeface="Calibri"/>
                <a:cs typeface="Calibri"/>
              </a:rPr>
              <a:t>Evaluate function over elements of a list. By column if data frame.</a:t>
            </a:r>
          </a:p>
          <a:p>
            <a:r>
              <a:rPr lang="en-US" dirty="0" smtClean="0">
                <a:latin typeface="Calibri"/>
                <a:cs typeface="Calibri"/>
              </a:rPr>
              <a:t>By category?</a:t>
            </a:r>
          </a:p>
        </p:txBody>
      </p:sp>
    </p:spTree>
    <p:extLst>
      <p:ext uri="{BB962C8B-B14F-4D97-AF65-F5344CB8AC3E}">
        <p14:creationId xmlns:p14="http://schemas.microsoft.com/office/powerpoint/2010/main" val="27568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speeds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r>
              <a:rPr lang="en-US" dirty="0" smtClean="0"/>
              <a:t> package</a:t>
            </a:r>
          </a:p>
          <a:p>
            <a:endParaRPr lang="en-US" dirty="0" smtClean="0"/>
          </a:p>
          <a:p>
            <a:r>
              <a:rPr lang="en-US" dirty="0" smtClean="0"/>
              <a:t>Compare apply and for loop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</a:rPr>
              <a:t>microbenchmark</a:t>
            </a:r>
            <a:r>
              <a:rPr lang="en-US" sz="2400" dirty="0">
                <a:latin typeface="Courier"/>
              </a:rPr>
              <a:t>(apply(X = </a:t>
            </a:r>
            <a:r>
              <a:rPr lang="en-US" sz="2400" dirty="0" err="1">
                <a:latin typeface="Courier"/>
              </a:rPr>
              <a:t>df_orig</a:t>
            </a:r>
            <a:r>
              <a:rPr lang="en-US" sz="2400" dirty="0">
                <a:latin typeface="Courier"/>
              </a:rPr>
              <a:t>, MARGIN = </a:t>
            </a:r>
            <a:r>
              <a:rPr lang="en-US" sz="2400" dirty="0" smtClean="0">
                <a:latin typeface="Courier"/>
              </a:rPr>
              <a:t>  	2</a:t>
            </a:r>
            <a:r>
              <a:rPr lang="en-US" sz="2400" dirty="0">
                <a:latin typeface="Courier"/>
              </a:rPr>
              <a:t>, FUN = </a:t>
            </a:r>
            <a:r>
              <a:rPr lang="en-US" sz="2400" dirty="0" err="1">
                <a:latin typeface="Courier"/>
              </a:rPr>
              <a:t>fix_missing</a:t>
            </a:r>
            <a:r>
              <a:rPr lang="en-US" sz="2400" dirty="0">
                <a:latin typeface="Courier"/>
              </a:rPr>
              <a:t>),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for(ii </a:t>
            </a:r>
            <a:r>
              <a:rPr lang="en-US" sz="2400" dirty="0">
                <a:latin typeface="Courier"/>
              </a:rPr>
              <a:t>in 1:ncol(</a:t>
            </a:r>
            <a:r>
              <a:rPr lang="en-US" sz="2400" dirty="0" err="1">
                <a:latin typeface="Courier"/>
              </a:rPr>
              <a:t>df</a:t>
            </a:r>
            <a:r>
              <a:rPr lang="en-US" sz="2400" dirty="0">
                <a:latin typeface="Courier"/>
              </a:rPr>
              <a:t>))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df</a:t>
            </a:r>
            <a:r>
              <a:rPr lang="en-US" sz="2400" dirty="0">
                <a:latin typeface="Courier"/>
              </a:rPr>
              <a:t>[, ii] &lt;- </a:t>
            </a:r>
            <a:r>
              <a:rPr lang="en-US" sz="2400" dirty="0" err="1">
                <a:latin typeface="Courier"/>
              </a:rPr>
              <a:t>fix_missing</a:t>
            </a:r>
            <a:r>
              <a:rPr lang="en-US" sz="2400" dirty="0">
                <a:latin typeface="Courier"/>
              </a:rPr>
              <a:t>(</a:t>
            </a:r>
            <a:r>
              <a:rPr lang="en-US" sz="2400" dirty="0" err="1">
                <a:latin typeface="Courier"/>
              </a:rPr>
              <a:t>df</a:t>
            </a:r>
            <a:r>
              <a:rPr lang="en-US" sz="2400" dirty="0">
                <a:latin typeface="Courier"/>
              </a:rPr>
              <a:t>[, ii])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7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2167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hu-HU" sz="1600" dirty="0" smtClean="0">
                <a:latin typeface="Courier"/>
                <a:cs typeface="Courier"/>
              </a:rPr>
              <a:t>&gt; </a:t>
            </a:r>
            <a:r>
              <a:rPr lang="hu-HU" sz="1600" dirty="0">
                <a:latin typeface="Courier"/>
                <a:cs typeface="Courier"/>
              </a:rPr>
              <a:t>head(iris)</a:t>
            </a:r>
          </a:p>
          <a:p>
            <a:pPr marL="0" indent="0">
              <a:buNone/>
            </a:pPr>
            <a:r>
              <a:rPr lang="hu-HU" sz="1600" dirty="0">
                <a:latin typeface="Courier"/>
                <a:cs typeface="Courier"/>
              </a:rPr>
              <a:t>  Sepal.Length Sepal.Width Petal.Length Petal.Width Species</a:t>
            </a:r>
          </a:p>
          <a:p>
            <a:pPr marL="0" indent="0">
              <a:buNone/>
            </a:pPr>
            <a:r>
              <a:rPr lang="hu-HU" sz="1600" dirty="0">
                <a:latin typeface="Courier"/>
                <a:cs typeface="Courier"/>
              </a:rPr>
              <a:t>1          5.1         3.5          1.4         0.2  setosa</a:t>
            </a:r>
          </a:p>
          <a:p>
            <a:pPr marL="0" indent="0">
              <a:buNone/>
            </a:pPr>
            <a:r>
              <a:rPr lang="hu-HU" sz="1600" dirty="0">
                <a:latin typeface="Courier"/>
                <a:cs typeface="Courier"/>
              </a:rPr>
              <a:t>2          4.9         3.0          1.4         0.2  setosa</a:t>
            </a:r>
          </a:p>
          <a:p>
            <a:pPr marL="0" indent="0">
              <a:buNone/>
            </a:pPr>
            <a:r>
              <a:rPr lang="hu-HU" sz="1600" dirty="0">
                <a:latin typeface="Courier"/>
                <a:cs typeface="Courier"/>
              </a:rPr>
              <a:t>3          4.7         3.2          1.3         0.2  setosa</a:t>
            </a:r>
          </a:p>
          <a:p>
            <a:pPr marL="0" indent="0">
              <a:buNone/>
            </a:pPr>
            <a:r>
              <a:rPr lang="hu-HU" sz="1600" dirty="0">
                <a:latin typeface="Courier"/>
                <a:cs typeface="Courier"/>
              </a:rPr>
              <a:t>4          4.6         3.1          1.5         0.2  setosa</a:t>
            </a:r>
          </a:p>
          <a:p>
            <a:pPr marL="0" indent="0">
              <a:buNone/>
            </a:pPr>
            <a:r>
              <a:rPr lang="hu-HU" sz="1600" dirty="0">
                <a:latin typeface="Courier"/>
                <a:cs typeface="Courier"/>
              </a:rPr>
              <a:t>5          5.0         3.6          1.4         0.2  setosa</a:t>
            </a:r>
          </a:p>
          <a:p>
            <a:pPr marL="0" indent="0">
              <a:buNone/>
            </a:pPr>
            <a:r>
              <a:rPr lang="hu-HU" sz="1600" dirty="0" smtClean="0">
                <a:latin typeface="Courier"/>
                <a:cs typeface="Courier"/>
              </a:rPr>
              <a:t>6          5.4         </a:t>
            </a:r>
            <a:r>
              <a:rPr lang="hu-HU" sz="1600" dirty="0">
                <a:latin typeface="Courier"/>
                <a:cs typeface="Courier"/>
              </a:rPr>
              <a:t>3.9          1.7        </a:t>
            </a:r>
            <a:r>
              <a:rPr lang="hu-HU" sz="1600" dirty="0" smtClean="0">
                <a:latin typeface="Courier"/>
                <a:cs typeface="Courier"/>
              </a:rPr>
              <a:t> </a:t>
            </a:r>
            <a:r>
              <a:rPr lang="hu-HU" sz="1600" dirty="0">
                <a:latin typeface="Courier"/>
                <a:cs typeface="Courier"/>
              </a:rPr>
              <a:t>0.4  setosa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unique(</a:t>
            </a:r>
            <a:r>
              <a:rPr lang="en-US" sz="1600" dirty="0" err="1">
                <a:latin typeface="Courier"/>
                <a:cs typeface="Courier"/>
              </a:rPr>
              <a:t>iris$Species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</a:t>
            </a:r>
            <a:r>
              <a:rPr lang="en-US" sz="1600" dirty="0" err="1">
                <a:latin typeface="Courier"/>
                <a:cs typeface="Courier"/>
              </a:rPr>
              <a:t>setosa</a:t>
            </a:r>
            <a:r>
              <a:rPr lang="en-US" sz="1600" dirty="0">
                <a:latin typeface="Courier"/>
                <a:cs typeface="Courier"/>
              </a:rPr>
              <a:t>     </a:t>
            </a:r>
            <a:r>
              <a:rPr lang="en-US" sz="1600" dirty="0" err="1">
                <a:latin typeface="Courier"/>
                <a:cs typeface="Courier"/>
              </a:rPr>
              <a:t>versicolor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virginica</a:t>
            </a:r>
            <a:r>
              <a:rPr lang="en-US" sz="1600" dirty="0">
                <a:latin typeface="Courier"/>
                <a:cs typeface="Courier"/>
              </a:rPr>
              <a:t> </a:t>
            </a:r>
          </a:p>
          <a:p>
            <a:r>
              <a:rPr lang="en-US" sz="2400" dirty="0" smtClean="0"/>
              <a:t>Calculate mean sepal lengths of each species</a:t>
            </a:r>
          </a:p>
          <a:p>
            <a:pPr lvl="1"/>
            <a:r>
              <a:rPr lang="en-US" sz="2000" dirty="0" err="1" smtClean="0"/>
              <a:t>t</a:t>
            </a:r>
            <a:r>
              <a:rPr lang="en-US" sz="2000" dirty="0" err="1"/>
              <a:t>a</a:t>
            </a:r>
            <a:r>
              <a:rPr lang="en-US" sz="2000" dirty="0" err="1" smtClean="0"/>
              <a:t>pply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/>
              <a:t>p</a:t>
            </a:r>
            <a:r>
              <a:rPr lang="en-US" sz="2000" dirty="0" err="1" smtClean="0"/>
              <a:t>lyr</a:t>
            </a:r>
            <a:endParaRPr lang="en-US" sz="2000" dirty="0" smtClean="0"/>
          </a:p>
          <a:p>
            <a:pPr lvl="1"/>
            <a:r>
              <a:rPr lang="en-US" sz="2000" dirty="0" err="1"/>
              <a:t>d</a:t>
            </a:r>
            <a:r>
              <a:rPr lang="en-US" sz="2000" dirty="0" err="1" smtClean="0"/>
              <a:t>plyr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508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Apply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apply</a:t>
            </a:r>
            <a:r>
              <a:rPr lang="en-US" dirty="0" smtClean="0"/>
              <a:t>() : Syntax can be confusing</a:t>
            </a:r>
          </a:p>
          <a:p>
            <a:pPr lvl="1"/>
            <a:r>
              <a:rPr lang="en-US" sz="1800" dirty="0" smtClean="0"/>
              <a:t>http://</a:t>
            </a:r>
            <a:r>
              <a:rPr lang="en-US" sz="1800" dirty="0" err="1" smtClean="0"/>
              <a:t>www.ats.ucla.edu</a:t>
            </a:r>
            <a:r>
              <a:rPr lang="en-US" sz="1800" dirty="0" smtClean="0"/>
              <a:t>/stat/r/library/</a:t>
            </a:r>
            <a:r>
              <a:rPr lang="en-US" sz="1800" dirty="0" err="1" smtClean="0"/>
              <a:t>advanced_function_r.htm</a:t>
            </a:r>
            <a:endParaRPr lang="en-US" sz="1800" dirty="0" smtClean="0"/>
          </a:p>
          <a:p>
            <a:r>
              <a:rPr lang="en-US" dirty="0" err="1" smtClean="0"/>
              <a:t>plyr</a:t>
            </a:r>
            <a:r>
              <a:rPr lang="en-US" dirty="0" smtClean="0"/>
              <a:t>: Syntax is easier but slow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www.seananderson.ca</a:t>
            </a:r>
            <a:r>
              <a:rPr lang="en-US" sz="1800" dirty="0"/>
              <a:t>/2013/12/01/</a:t>
            </a:r>
            <a:r>
              <a:rPr lang="en-US" sz="1800" dirty="0" err="1" smtClean="0"/>
              <a:t>plyr.html</a:t>
            </a:r>
            <a:endParaRPr lang="en-US" sz="1800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: Easy syntax, really fast</a:t>
            </a:r>
          </a:p>
          <a:p>
            <a:pPr lvl="1"/>
            <a:r>
              <a:rPr lang="en-US" dirty="0" smtClean="0"/>
              <a:t>Millions of rows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blog.rstudio.org</a:t>
            </a:r>
            <a:r>
              <a:rPr lang="en-US" sz="1800" dirty="0"/>
              <a:t>/2014/01/17/introducing-</a:t>
            </a:r>
            <a:r>
              <a:rPr lang="en-US" sz="1800" dirty="0" err="1"/>
              <a:t>dplyr</a:t>
            </a:r>
            <a:r>
              <a:rPr lang="en-US" sz="1800" dirty="0"/>
              <a:t>/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490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 is sick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data by a category</a:t>
            </a:r>
          </a:p>
          <a:p>
            <a:pPr lvl="1"/>
            <a:r>
              <a:rPr lang="en-US" dirty="0" smtClean="0"/>
              <a:t>Do calculations</a:t>
            </a:r>
          </a:p>
          <a:p>
            <a:endParaRPr lang="en-US" dirty="0"/>
          </a:p>
          <a:p>
            <a:r>
              <a:rPr lang="en-US" dirty="0" smtClean="0"/>
              <a:t>Example: Calculate mean sepal length of </a:t>
            </a:r>
            <a:r>
              <a:rPr lang="en-US" dirty="0" err="1" smtClean="0">
                <a:latin typeface="Courier"/>
              </a:rPr>
              <a:t>setosa</a:t>
            </a:r>
            <a:r>
              <a:rPr lang="en-US" dirty="0" smtClean="0">
                <a:latin typeface="Courier"/>
              </a:rPr>
              <a:t>, 	versicolor, </a:t>
            </a:r>
            <a:r>
              <a:rPr lang="en-US" dirty="0" err="1" smtClean="0">
                <a:latin typeface="Courier"/>
              </a:rPr>
              <a:t>virginica</a:t>
            </a:r>
            <a:r>
              <a:rPr lang="en-US" dirty="0" smtClean="0"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iris %&gt;% </a:t>
            </a:r>
            <a:r>
              <a:rPr lang="en-US" sz="2400" dirty="0" err="1" smtClean="0">
                <a:latin typeface="Courier"/>
              </a:rPr>
              <a:t>group_by</a:t>
            </a:r>
            <a:r>
              <a:rPr lang="en-US" sz="2400" dirty="0" smtClean="0">
                <a:latin typeface="Courier"/>
              </a:rPr>
              <a:t>(Species) %&gt;%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smtClean="0">
                <a:latin typeface="Courier"/>
              </a:rPr>
              <a:t>summarize(</a:t>
            </a:r>
            <a:r>
              <a:rPr lang="en-US" sz="2400" dirty="0" err="1" smtClean="0">
                <a:latin typeface="Courier"/>
              </a:rPr>
              <a:t>avg_Sepal.Length</a:t>
            </a:r>
            <a:r>
              <a:rPr lang="en-US" sz="2400" dirty="0" smtClean="0">
                <a:latin typeface="Courier"/>
              </a:rPr>
              <a:t> = 		mean(</a:t>
            </a:r>
            <a:r>
              <a:rPr lang="en-US" sz="2400" dirty="0" err="1" smtClean="0">
                <a:latin typeface="Courier"/>
              </a:rPr>
              <a:t>Sepal.Length</a:t>
            </a:r>
            <a:r>
              <a:rPr lang="en-US" sz="2400" dirty="0" smtClean="0">
                <a:latin typeface="Courier"/>
              </a:rPr>
              <a:t>))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5005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 in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Linear regression on each species</a:t>
            </a:r>
          </a:p>
          <a:p>
            <a:pPr lvl="1"/>
            <a:r>
              <a:rPr lang="en-US" dirty="0" smtClean="0"/>
              <a:t>Relationship between petal length and petal width</a:t>
            </a:r>
          </a:p>
          <a:p>
            <a:pPr marL="0" indent="0">
              <a:buNone/>
            </a:pPr>
            <a:r>
              <a:rPr lang="en-US" sz="3100" dirty="0">
                <a:latin typeface="Courier"/>
              </a:rPr>
              <a:t>iris %&gt;% </a:t>
            </a:r>
          </a:p>
          <a:p>
            <a:pPr marL="0" indent="0">
              <a:buNone/>
            </a:pPr>
            <a:r>
              <a:rPr lang="en-US" sz="3100" dirty="0">
                <a:latin typeface="Courier"/>
              </a:rPr>
              <a:t>  </a:t>
            </a:r>
            <a:r>
              <a:rPr lang="en-US" sz="3100" dirty="0" err="1">
                <a:latin typeface="Courier"/>
              </a:rPr>
              <a:t>group_by</a:t>
            </a:r>
            <a:r>
              <a:rPr lang="en-US" sz="3100" dirty="0">
                <a:latin typeface="Courier"/>
              </a:rPr>
              <a:t>(Species) %&gt;%</a:t>
            </a:r>
          </a:p>
          <a:p>
            <a:pPr marL="0" indent="0">
              <a:buNone/>
            </a:pPr>
            <a:r>
              <a:rPr lang="en-US" sz="3100" dirty="0">
                <a:latin typeface="Courier"/>
              </a:rPr>
              <a:t>  do({</a:t>
            </a:r>
          </a:p>
          <a:p>
            <a:pPr marL="0" indent="0">
              <a:buNone/>
            </a:pPr>
            <a:r>
              <a:rPr lang="en-US" sz="3100" dirty="0">
                <a:latin typeface="Courier"/>
              </a:rPr>
              <a:t>    mod &lt;- lm(</a:t>
            </a:r>
            <a:r>
              <a:rPr lang="en-US" sz="3100" dirty="0" err="1">
                <a:latin typeface="Courier"/>
              </a:rPr>
              <a:t>Petal.Width</a:t>
            </a:r>
            <a:r>
              <a:rPr lang="en-US" sz="3100" dirty="0">
                <a:latin typeface="Courier"/>
              </a:rPr>
              <a:t> ~ </a:t>
            </a:r>
            <a:r>
              <a:rPr lang="en-US" sz="3100" dirty="0" err="1">
                <a:latin typeface="Courier"/>
              </a:rPr>
              <a:t>Petal.Length</a:t>
            </a:r>
            <a:r>
              <a:rPr lang="en-US" sz="3100" dirty="0">
                <a:latin typeface="Courier"/>
              </a:rPr>
              <a:t>, </a:t>
            </a:r>
            <a:r>
              <a:rPr lang="en-US" sz="3100" dirty="0" smtClean="0">
                <a:latin typeface="Courier"/>
              </a:rPr>
              <a:t>  	data </a:t>
            </a:r>
            <a:r>
              <a:rPr lang="en-US" sz="3100" dirty="0">
                <a:latin typeface="Courier"/>
              </a:rPr>
              <a:t>=.)</a:t>
            </a:r>
          </a:p>
          <a:p>
            <a:pPr marL="0" indent="0">
              <a:buNone/>
            </a:pPr>
            <a:r>
              <a:rPr lang="en-US" sz="3100" dirty="0">
                <a:latin typeface="Courier"/>
              </a:rPr>
              <a:t>    </a:t>
            </a:r>
            <a:r>
              <a:rPr lang="en-US" sz="3100" dirty="0" err="1">
                <a:latin typeface="Courier"/>
              </a:rPr>
              <a:t>coefs</a:t>
            </a:r>
            <a:r>
              <a:rPr lang="en-US" sz="3100" dirty="0">
                <a:latin typeface="Courier"/>
              </a:rPr>
              <a:t> &lt;- </a:t>
            </a:r>
            <a:r>
              <a:rPr lang="en-US" sz="3100" dirty="0" err="1">
                <a:latin typeface="Courier"/>
              </a:rPr>
              <a:t>mod$coefficients</a:t>
            </a:r>
            <a:endParaRPr lang="en-US" sz="3100" dirty="0">
              <a:latin typeface="Courier"/>
            </a:endParaRPr>
          </a:p>
          <a:p>
            <a:pPr marL="0" indent="0">
              <a:buNone/>
            </a:pPr>
            <a:r>
              <a:rPr lang="en-US" sz="3100" dirty="0">
                <a:latin typeface="Courier"/>
              </a:rPr>
              <a:t>    names(</a:t>
            </a:r>
            <a:r>
              <a:rPr lang="en-US" sz="3100" dirty="0" err="1">
                <a:latin typeface="Courier"/>
              </a:rPr>
              <a:t>coefs</a:t>
            </a:r>
            <a:r>
              <a:rPr lang="en-US" sz="3100" dirty="0">
                <a:latin typeface="Courier"/>
              </a:rPr>
              <a:t>) &lt;- c("intercept", 'slope')</a:t>
            </a:r>
          </a:p>
          <a:p>
            <a:pPr marL="0" indent="0">
              <a:buNone/>
            </a:pPr>
            <a:r>
              <a:rPr lang="en-US" sz="3100" dirty="0">
                <a:latin typeface="Courier"/>
              </a:rPr>
              <a:t>    </a:t>
            </a:r>
            <a:r>
              <a:rPr lang="en-US" sz="3100" dirty="0" err="1">
                <a:latin typeface="Courier"/>
              </a:rPr>
              <a:t>data.frame</a:t>
            </a:r>
            <a:r>
              <a:rPr lang="en-US" sz="3100" dirty="0">
                <a:latin typeface="Courier"/>
              </a:rPr>
              <a:t>(intercept = </a:t>
            </a:r>
            <a:r>
              <a:rPr lang="en-US" sz="3100" dirty="0" err="1">
                <a:latin typeface="Courier"/>
              </a:rPr>
              <a:t>coefs</a:t>
            </a:r>
            <a:r>
              <a:rPr lang="en-US" sz="3100" dirty="0">
                <a:latin typeface="Courier"/>
              </a:rPr>
              <a:t>[1], slope = </a:t>
            </a:r>
            <a:r>
              <a:rPr lang="en-US" sz="3100" dirty="0" smtClean="0">
                <a:latin typeface="Courier"/>
              </a:rPr>
              <a:t>	</a:t>
            </a:r>
            <a:r>
              <a:rPr lang="en-US" sz="3100" dirty="0" err="1" smtClean="0">
                <a:latin typeface="Courier"/>
              </a:rPr>
              <a:t>coefs</a:t>
            </a:r>
            <a:r>
              <a:rPr lang="en-US" sz="3100" dirty="0" smtClean="0">
                <a:latin typeface="Courier"/>
              </a:rPr>
              <a:t> [</a:t>
            </a:r>
            <a:r>
              <a:rPr lang="en-US" sz="3100" dirty="0">
                <a:latin typeface="Courier"/>
              </a:rPr>
              <a:t>2])</a:t>
            </a:r>
          </a:p>
          <a:p>
            <a:pPr marL="0" indent="0">
              <a:buNone/>
            </a:pPr>
            <a:r>
              <a:rPr lang="en-US" sz="3100" dirty="0">
                <a:latin typeface="Courier"/>
              </a:rPr>
              <a:t>  })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0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Iris Example</a:t>
            </a:r>
          </a:p>
          <a:p>
            <a:endParaRPr lang="en-US" dirty="0" smtClean="0"/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Group data</a:t>
            </a:r>
          </a:p>
          <a:p>
            <a:pPr lvl="1"/>
            <a:r>
              <a:rPr lang="en-US" dirty="0" smtClean="0"/>
              <a:t>Fit linear model</a:t>
            </a:r>
          </a:p>
          <a:p>
            <a:endParaRPr lang="en-US" dirty="0"/>
          </a:p>
          <a:p>
            <a:r>
              <a:rPr lang="en-US" dirty="0" smtClean="0"/>
              <a:t>Normally runs on one core</a:t>
            </a:r>
          </a:p>
          <a:p>
            <a:pPr lvl="1"/>
            <a:r>
              <a:rPr lang="en-US" dirty="0" smtClean="0"/>
              <a:t>Run on multiple</a:t>
            </a:r>
          </a:p>
          <a:p>
            <a:pPr lvl="1"/>
            <a:r>
              <a:rPr lang="en-US" dirty="0" smtClean="0"/>
              <a:t>Check Activity Monitor (Mac) or Task Manager (Windows)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 seeds for optimization</a:t>
            </a:r>
          </a:p>
          <a:p>
            <a:pPr lvl="1"/>
            <a:r>
              <a:rPr lang="en-US" dirty="0" smtClean="0"/>
              <a:t>Functional programming </a:t>
            </a:r>
          </a:p>
          <a:p>
            <a:pPr lvl="2"/>
            <a:r>
              <a:rPr lang="en-US" dirty="0" smtClean="0"/>
              <a:t>Better code for future you</a:t>
            </a:r>
          </a:p>
          <a:p>
            <a:pPr lvl="1"/>
            <a:r>
              <a:rPr lang="en-US" dirty="0" smtClean="0"/>
              <a:t>Parallelization</a:t>
            </a:r>
            <a:endParaRPr lang="en-US" dirty="0"/>
          </a:p>
          <a:p>
            <a:r>
              <a:rPr lang="en-US" dirty="0" smtClean="0"/>
              <a:t>Provide references/materials for future research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adv-r.had.co.nz/Performance.html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adv-r.had.co.nz/Profiling.html</a:t>
            </a:r>
            <a:endParaRPr lang="en-US" dirty="0"/>
          </a:p>
          <a:p>
            <a:r>
              <a:rPr lang="en-US" dirty="0" smtClean="0"/>
              <a:t>Many ways to do things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43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[go to code]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Quirks of </a:t>
            </a:r>
            <a:r>
              <a:rPr lang="en-US" dirty="0" err="1" smtClean="0"/>
              <a:t>foreach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specify objects and packages </a:t>
            </a:r>
          </a:p>
          <a:p>
            <a:pPr lvl="1"/>
            <a:r>
              <a:rPr lang="en-US" i="1" dirty="0" smtClean="0"/>
              <a:t>Sometimes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res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&lt;-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foreach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(xx = unique(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iris$Species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.export = c(“iris”),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.packages = c(“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dplyr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”, “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plyr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”)) %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dopar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%{   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temp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&lt;- iris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%&gt;% filter(Species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   			xx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 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outs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&lt;-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lm_width_length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(temp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(maybe </a:t>
            </a:r>
            <a:r>
              <a:rPr lang="en-US" dirty="0" err="1" smtClean="0"/>
              <a:t>linux</a:t>
            </a:r>
            <a:r>
              <a:rPr lang="en-US" dirty="0" smtClean="0"/>
              <a:t> too)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mclapply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867" y="637592"/>
            <a:ext cx="3653085" cy="5466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4867" y="6089834"/>
            <a:ext cx="24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/1691/</a:t>
            </a:r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</a:p>
          <a:p>
            <a:r>
              <a:rPr lang="en-US" dirty="0" smtClean="0"/>
              <a:t>Benchmarking code</a:t>
            </a:r>
          </a:p>
          <a:p>
            <a:r>
              <a:rPr lang="en-US" dirty="0" smtClean="0"/>
              <a:t>Apply statements</a:t>
            </a:r>
          </a:p>
          <a:p>
            <a:pPr lvl="1"/>
            <a:r>
              <a:rPr lang="en-US" dirty="0" smtClean="0"/>
              <a:t>~*</a:t>
            </a:r>
            <a:r>
              <a:rPr lang="en-US" dirty="0" err="1" smtClean="0"/>
              <a:t>dplyr</a:t>
            </a:r>
            <a:r>
              <a:rPr lang="en-US" dirty="0" smtClean="0"/>
              <a:t>*~</a:t>
            </a:r>
          </a:p>
          <a:p>
            <a:r>
              <a:rPr lang="en-US" dirty="0" smtClean="0"/>
              <a:t>Parallelization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Program Functionally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229" y="1417638"/>
            <a:ext cx="7796765" cy="5170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latin typeface="Calibri"/>
                <a:cs typeface="Calibri"/>
              </a:rPr>
              <a:t>Example: Replace -99 with NA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Generate Sample Data</a:t>
            </a: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set.seed</a:t>
            </a:r>
            <a:r>
              <a:rPr lang="en-US" dirty="0">
                <a:latin typeface="Courier"/>
                <a:cs typeface="Courier"/>
              </a:rPr>
              <a:t>(1014)</a:t>
            </a:r>
          </a:p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(replicate(6, sample(c(1:10, -99), </a:t>
            </a:r>
            <a:r>
              <a:rPr lang="en-US" dirty="0" smtClean="0">
                <a:latin typeface="Courier"/>
                <a:cs typeface="Courier"/>
              </a:rPr>
              <a:t>   					  10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rep = TRUE</a:t>
            </a:r>
            <a:r>
              <a:rPr lang="en-US" dirty="0">
                <a:latin typeface="Courier"/>
                <a:cs typeface="Courier"/>
              </a:rPr>
              <a:t>)))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>
                <a:latin typeface="Courier"/>
                <a:cs typeface="Courier"/>
              </a:rPr>
              <a:t>names(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 &lt;- letters[1:6]</a:t>
            </a:r>
          </a:p>
          <a:p>
            <a:r>
              <a:rPr lang="en-US" dirty="0">
                <a:latin typeface="Courier"/>
                <a:cs typeface="Courier"/>
              </a:rPr>
              <a:t>&gt; head(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  a  b   c d e f</a:t>
            </a:r>
          </a:p>
          <a:p>
            <a:r>
              <a:rPr lang="en-US" dirty="0">
                <a:latin typeface="Courier"/>
                <a:cs typeface="Courier"/>
              </a:rPr>
              <a:t>1  1 10   4 1 8 6</a:t>
            </a:r>
          </a:p>
          <a:p>
            <a:r>
              <a:rPr lang="en-US" dirty="0">
                <a:latin typeface="Courier"/>
                <a:cs typeface="Courier"/>
              </a:rPr>
              <a:t>2 10  2   8 3 6 4</a:t>
            </a:r>
          </a:p>
          <a:p>
            <a:r>
              <a:rPr lang="en-US" dirty="0">
                <a:latin typeface="Courier"/>
                <a:cs typeface="Courier"/>
              </a:rPr>
              <a:t>3  7  1   9 4 8 2</a:t>
            </a:r>
          </a:p>
          <a:p>
            <a:r>
              <a:rPr lang="en-US" dirty="0">
                <a:latin typeface="Courier"/>
                <a:cs typeface="Courier"/>
              </a:rPr>
              <a:t>4  2  4   3 8 8 6</a:t>
            </a:r>
          </a:p>
          <a:p>
            <a:r>
              <a:rPr lang="en-US" dirty="0">
                <a:latin typeface="Courier"/>
                <a:cs typeface="Courier"/>
              </a:rPr>
              <a:t>5  1  5 -99 6 2 6</a:t>
            </a:r>
          </a:p>
          <a:p>
            <a:pPr marL="342900" indent="-342900">
              <a:buAutoNum type="arabicPlain" startAt="6"/>
            </a:pPr>
            <a:r>
              <a:rPr lang="en-US" dirty="0" smtClean="0">
                <a:latin typeface="Courier"/>
                <a:cs typeface="Courier"/>
              </a:rPr>
              <a:t>6  </a:t>
            </a:r>
            <a:r>
              <a:rPr lang="en-US" dirty="0">
                <a:latin typeface="Courier"/>
                <a:cs typeface="Courier"/>
              </a:rPr>
              <a:t>3   9 5 9 9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071" y="4480134"/>
            <a:ext cx="34662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do you do?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2334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Program Functionally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229" y="1417638"/>
            <a:ext cx="39072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>
                <a:latin typeface="Courier"/>
                <a:cs typeface="Courier"/>
              </a:rPr>
              <a:t>head(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  a  b   c d e f</a:t>
            </a:r>
          </a:p>
          <a:p>
            <a:r>
              <a:rPr lang="en-US" dirty="0">
                <a:latin typeface="Courier"/>
                <a:cs typeface="Courier"/>
              </a:rPr>
              <a:t>1  1 10   4 1 8 6</a:t>
            </a:r>
          </a:p>
          <a:p>
            <a:r>
              <a:rPr lang="en-US" dirty="0">
                <a:latin typeface="Courier"/>
                <a:cs typeface="Courier"/>
              </a:rPr>
              <a:t>2 10  2   8 3 6 4</a:t>
            </a:r>
          </a:p>
          <a:p>
            <a:r>
              <a:rPr lang="en-US" dirty="0">
                <a:latin typeface="Courier"/>
                <a:cs typeface="Courier"/>
              </a:rPr>
              <a:t>3  7  1   9 4 8 2</a:t>
            </a:r>
          </a:p>
          <a:p>
            <a:r>
              <a:rPr lang="en-US" dirty="0">
                <a:latin typeface="Courier"/>
                <a:cs typeface="Courier"/>
              </a:rPr>
              <a:t>4  2  4   3 8 8 6</a:t>
            </a:r>
          </a:p>
          <a:p>
            <a:r>
              <a:rPr lang="en-US" dirty="0">
                <a:latin typeface="Courier"/>
                <a:cs typeface="Courier"/>
              </a:rPr>
              <a:t>5  1  5 -99 6 2 6</a:t>
            </a:r>
          </a:p>
          <a:p>
            <a:r>
              <a:rPr lang="en-US" dirty="0" smtClean="0">
                <a:latin typeface="Courier"/>
                <a:cs typeface="Courier"/>
              </a:rPr>
              <a:t>6  6  </a:t>
            </a:r>
            <a:r>
              <a:rPr lang="en-US" dirty="0">
                <a:latin typeface="Courier"/>
                <a:cs typeface="Courier"/>
              </a:rPr>
              <a:t>3   9 5 9 9</a:t>
            </a:r>
          </a:p>
          <a:p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3976504"/>
            <a:ext cx="84420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Easy to make mistakes!  - There are two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Repetition </a:t>
            </a:r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/>
              <a:t> Inconsistencies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Harder to change code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If missing values are -999, have to change 6 lines of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7548" y="1417638"/>
            <a:ext cx="46392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alibri"/>
              </a:rPr>
              <a:t>One Solution:</a:t>
            </a:r>
          </a:p>
          <a:p>
            <a:r>
              <a:rPr lang="da-DK" sz="2200" dirty="0" err="1">
                <a:latin typeface="Courier"/>
                <a:cs typeface="Courier"/>
              </a:rPr>
              <a:t>df$a</a:t>
            </a:r>
            <a:r>
              <a:rPr lang="da-DK" sz="2200" dirty="0">
                <a:latin typeface="Courier"/>
                <a:cs typeface="Courier"/>
              </a:rPr>
              <a:t>[</a:t>
            </a:r>
            <a:r>
              <a:rPr lang="da-DK" sz="2200" dirty="0" err="1">
                <a:latin typeface="Courier"/>
                <a:cs typeface="Courier"/>
              </a:rPr>
              <a:t>df$a</a:t>
            </a:r>
            <a:r>
              <a:rPr lang="da-DK" sz="2200" dirty="0">
                <a:latin typeface="Courier"/>
                <a:cs typeface="Courier"/>
              </a:rPr>
              <a:t> == -99] &lt;- NA</a:t>
            </a:r>
          </a:p>
          <a:p>
            <a:r>
              <a:rPr lang="da-DK" sz="2200" dirty="0" err="1">
                <a:latin typeface="Courier"/>
                <a:cs typeface="Courier"/>
              </a:rPr>
              <a:t>df$b</a:t>
            </a:r>
            <a:r>
              <a:rPr lang="da-DK" sz="2200" dirty="0">
                <a:latin typeface="Courier"/>
                <a:cs typeface="Courier"/>
              </a:rPr>
              <a:t>[</a:t>
            </a:r>
            <a:r>
              <a:rPr lang="da-DK" sz="2200" dirty="0" err="1">
                <a:latin typeface="Courier"/>
                <a:cs typeface="Courier"/>
              </a:rPr>
              <a:t>df$b</a:t>
            </a:r>
            <a:r>
              <a:rPr lang="da-DK" sz="2200" dirty="0">
                <a:latin typeface="Courier"/>
                <a:cs typeface="Courier"/>
              </a:rPr>
              <a:t> == -99] &lt;- NA</a:t>
            </a:r>
          </a:p>
          <a:p>
            <a:r>
              <a:rPr lang="da-DK" sz="2200" dirty="0" err="1">
                <a:latin typeface="Courier"/>
                <a:cs typeface="Courier"/>
              </a:rPr>
              <a:t>df$c</a:t>
            </a:r>
            <a:r>
              <a:rPr lang="da-DK" sz="2200" dirty="0">
                <a:latin typeface="Courier"/>
                <a:cs typeface="Courier"/>
              </a:rPr>
              <a:t>[</a:t>
            </a:r>
            <a:r>
              <a:rPr lang="da-DK" sz="2200" dirty="0" err="1">
                <a:latin typeface="Courier"/>
                <a:cs typeface="Courier"/>
              </a:rPr>
              <a:t>df$c</a:t>
            </a:r>
            <a:r>
              <a:rPr lang="da-DK" sz="2200" dirty="0">
                <a:latin typeface="Courier"/>
                <a:cs typeface="Courier"/>
              </a:rPr>
              <a:t> == -98] &lt;- NA</a:t>
            </a:r>
          </a:p>
          <a:p>
            <a:r>
              <a:rPr lang="da-DK" sz="2200" dirty="0" err="1">
                <a:latin typeface="Courier"/>
                <a:cs typeface="Courier"/>
              </a:rPr>
              <a:t>df$d</a:t>
            </a:r>
            <a:r>
              <a:rPr lang="da-DK" sz="2200" dirty="0">
                <a:latin typeface="Courier"/>
                <a:cs typeface="Courier"/>
              </a:rPr>
              <a:t>[</a:t>
            </a:r>
            <a:r>
              <a:rPr lang="da-DK" sz="2200" dirty="0" err="1">
                <a:latin typeface="Courier"/>
                <a:cs typeface="Courier"/>
              </a:rPr>
              <a:t>df$d</a:t>
            </a:r>
            <a:r>
              <a:rPr lang="da-DK" sz="2200" dirty="0">
                <a:latin typeface="Courier"/>
                <a:cs typeface="Courier"/>
              </a:rPr>
              <a:t> == -99] &lt;- NA</a:t>
            </a:r>
          </a:p>
          <a:p>
            <a:r>
              <a:rPr lang="da-DK" sz="2200" dirty="0" err="1">
                <a:latin typeface="Courier"/>
                <a:cs typeface="Courier"/>
              </a:rPr>
              <a:t>df$e</a:t>
            </a:r>
            <a:r>
              <a:rPr lang="da-DK" sz="2200" dirty="0">
                <a:latin typeface="Courier"/>
                <a:cs typeface="Courier"/>
              </a:rPr>
              <a:t>[</a:t>
            </a:r>
            <a:r>
              <a:rPr lang="da-DK" sz="2200" dirty="0" err="1">
                <a:latin typeface="Courier"/>
                <a:cs typeface="Courier"/>
              </a:rPr>
              <a:t>df$e</a:t>
            </a:r>
            <a:r>
              <a:rPr lang="da-DK" sz="2200" dirty="0">
                <a:latin typeface="Courier"/>
                <a:cs typeface="Courier"/>
              </a:rPr>
              <a:t> == -99] &lt;- NA</a:t>
            </a:r>
          </a:p>
          <a:p>
            <a:r>
              <a:rPr lang="da-DK" sz="2200" dirty="0" err="1">
                <a:latin typeface="Courier"/>
                <a:cs typeface="Courier"/>
              </a:rPr>
              <a:t>df$f</a:t>
            </a:r>
            <a:r>
              <a:rPr lang="da-DK" sz="2200" dirty="0">
                <a:latin typeface="Courier"/>
                <a:cs typeface="Courier"/>
              </a:rPr>
              <a:t>[</a:t>
            </a:r>
            <a:r>
              <a:rPr lang="da-DK" sz="2200" dirty="0" err="1">
                <a:latin typeface="Courier"/>
                <a:cs typeface="Courier"/>
              </a:rPr>
              <a:t>df$g</a:t>
            </a:r>
            <a:r>
              <a:rPr lang="da-DK" sz="2200" dirty="0">
                <a:latin typeface="Courier"/>
                <a:cs typeface="Courier"/>
              </a:rPr>
              <a:t> == -99] &lt;- NA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24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#Can use a for loop to loop over columns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fix_missing</a:t>
            </a:r>
            <a:r>
              <a:rPr lang="en-US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x[x == -99] &lt;- NA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x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for(ii in 1:ncol(df)) {</a:t>
            </a: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	df[, ii] &lt;- fix_missing(df</a:t>
            </a:r>
            <a:r>
              <a:rPr lang="ro-RO" dirty="0" smtClean="0">
                <a:latin typeface="Courier"/>
                <a:cs typeface="Courier"/>
              </a:rPr>
              <a:t>[, ii</a:t>
            </a:r>
            <a:r>
              <a:rPr lang="ro-RO" dirty="0">
                <a:latin typeface="Courier"/>
                <a:cs typeface="Courier"/>
              </a:rPr>
              <a:t>])</a:t>
            </a: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615" y="4157202"/>
            <a:ext cx="7752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For loops are slow</a:t>
            </a:r>
          </a:p>
        </p:txBody>
      </p:sp>
    </p:spTree>
    <p:extLst>
      <p:ext uri="{BB962C8B-B14F-4D97-AF65-F5344CB8AC3E}">
        <p14:creationId xmlns:p14="http://schemas.microsoft.com/office/powerpoint/2010/main" val="24506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Program Functionally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229" y="1417638"/>
            <a:ext cx="779676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#Can write a function to fix values in single vector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200" dirty="0" err="1" smtClean="0">
                <a:latin typeface="Courier"/>
                <a:cs typeface="Courier"/>
              </a:rPr>
              <a:t>fix_missing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&lt;- function(x) {</a:t>
            </a:r>
          </a:p>
          <a:p>
            <a:r>
              <a:rPr lang="en-US" sz="2200" dirty="0">
                <a:latin typeface="Courier"/>
                <a:cs typeface="Courier"/>
              </a:rPr>
              <a:t>	x[x == -99] &lt;- NA</a:t>
            </a:r>
          </a:p>
          <a:p>
            <a:r>
              <a:rPr lang="en-US" sz="2200" dirty="0">
                <a:latin typeface="Courier"/>
                <a:cs typeface="Courier"/>
              </a:rPr>
              <a:t>	x</a:t>
            </a:r>
          </a:p>
          <a:p>
            <a:r>
              <a:rPr lang="en-US" sz="2200" dirty="0">
                <a:latin typeface="Courier"/>
                <a:cs typeface="Courier"/>
              </a:rPr>
              <a:t>}</a:t>
            </a:r>
          </a:p>
          <a:p>
            <a:endParaRPr lang="en-US" sz="2200" dirty="0">
              <a:latin typeface="Courier"/>
              <a:cs typeface="Courier"/>
            </a:endParaRPr>
          </a:p>
          <a:p>
            <a:r>
              <a:rPr lang="en-US" sz="2200" dirty="0" err="1">
                <a:latin typeface="Courier"/>
                <a:cs typeface="Courier"/>
              </a:rPr>
              <a:t>df$a</a:t>
            </a:r>
            <a:r>
              <a:rPr lang="en-US" sz="2200" dirty="0">
                <a:latin typeface="Courier"/>
                <a:cs typeface="Courier"/>
              </a:rPr>
              <a:t> &lt;- </a:t>
            </a:r>
            <a:r>
              <a:rPr lang="en-US" sz="2200" dirty="0" err="1">
                <a:latin typeface="Courier"/>
                <a:cs typeface="Courier"/>
              </a:rPr>
              <a:t>fix_missing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df$a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  <a:p>
            <a:r>
              <a:rPr lang="en-US" sz="2200" dirty="0" err="1">
                <a:latin typeface="Courier"/>
                <a:cs typeface="Courier"/>
              </a:rPr>
              <a:t>df$b</a:t>
            </a:r>
            <a:r>
              <a:rPr lang="en-US" sz="2200" dirty="0">
                <a:latin typeface="Courier"/>
                <a:cs typeface="Courier"/>
              </a:rPr>
              <a:t> &lt;- </a:t>
            </a:r>
            <a:r>
              <a:rPr lang="en-US" sz="2200" dirty="0" err="1">
                <a:latin typeface="Courier"/>
                <a:cs typeface="Courier"/>
              </a:rPr>
              <a:t>fix_missing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df$b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  <a:p>
            <a:r>
              <a:rPr lang="en-US" sz="2200" dirty="0" err="1">
                <a:latin typeface="Courier"/>
                <a:cs typeface="Courier"/>
              </a:rPr>
              <a:t>df$c</a:t>
            </a:r>
            <a:r>
              <a:rPr lang="en-US" sz="2200" dirty="0">
                <a:latin typeface="Courier"/>
                <a:cs typeface="Courier"/>
              </a:rPr>
              <a:t> &lt;- </a:t>
            </a:r>
            <a:r>
              <a:rPr lang="en-US" sz="2200" dirty="0" err="1">
                <a:latin typeface="Courier"/>
                <a:cs typeface="Courier"/>
              </a:rPr>
              <a:t>fix_missing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df$c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  <a:p>
            <a:r>
              <a:rPr lang="en-US" sz="2200" dirty="0" err="1">
                <a:latin typeface="Courier"/>
                <a:cs typeface="Courier"/>
              </a:rPr>
              <a:t>df$d</a:t>
            </a:r>
            <a:r>
              <a:rPr lang="en-US" sz="2200" dirty="0">
                <a:latin typeface="Courier"/>
                <a:cs typeface="Courier"/>
              </a:rPr>
              <a:t> &lt;- </a:t>
            </a:r>
            <a:r>
              <a:rPr lang="en-US" sz="2200" dirty="0" err="1">
                <a:latin typeface="Courier"/>
                <a:cs typeface="Courier"/>
              </a:rPr>
              <a:t>fix_missing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df$d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  <a:p>
            <a:r>
              <a:rPr lang="en-US" sz="2200" dirty="0" err="1">
                <a:latin typeface="Courier"/>
                <a:cs typeface="Courier"/>
              </a:rPr>
              <a:t>df$e</a:t>
            </a:r>
            <a:r>
              <a:rPr lang="en-US" sz="2200" dirty="0">
                <a:latin typeface="Courier"/>
                <a:cs typeface="Courier"/>
              </a:rPr>
              <a:t> &lt;- </a:t>
            </a:r>
            <a:r>
              <a:rPr lang="en-US" sz="2200" dirty="0" err="1">
                <a:latin typeface="Courier"/>
                <a:cs typeface="Courier"/>
              </a:rPr>
              <a:t>fix_missing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df$e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  <a:p>
            <a:r>
              <a:rPr lang="en-US" sz="2200" dirty="0" err="1">
                <a:latin typeface="Courier"/>
                <a:cs typeface="Courier"/>
              </a:rPr>
              <a:t>df$f</a:t>
            </a:r>
            <a:r>
              <a:rPr lang="en-US" sz="2200" dirty="0">
                <a:latin typeface="Courier"/>
                <a:cs typeface="Courier"/>
              </a:rPr>
              <a:t> &lt;- </a:t>
            </a:r>
            <a:r>
              <a:rPr lang="en-US" sz="2200" dirty="0" err="1">
                <a:latin typeface="Courier"/>
                <a:cs typeface="Courier"/>
              </a:rPr>
              <a:t>fix_missing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df$e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9411" y="3183719"/>
            <a:ext cx="34573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Doesn’t eliminate errors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Apply function to each column at a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8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Courier"/>
                <a:cs typeface="Courier"/>
              </a:rPr>
              <a:t>apply </a:t>
            </a:r>
            <a:r>
              <a:rPr lang="en-US" sz="3400" dirty="0" smtClean="0"/>
              <a:t>is better solution</a:t>
            </a:r>
          </a:p>
          <a:p>
            <a:r>
              <a:rPr lang="en-US" sz="3400" dirty="0">
                <a:latin typeface="Courier"/>
                <a:cs typeface="Courier"/>
              </a:rPr>
              <a:t>apply</a:t>
            </a:r>
            <a:r>
              <a:rPr lang="en-US" sz="3400" dirty="0" smtClean="0">
                <a:latin typeface="Courier"/>
                <a:cs typeface="Courier"/>
              </a:rPr>
              <a:t>(</a:t>
            </a:r>
            <a:r>
              <a:rPr lang="en-US" sz="3600" dirty="0" smtClean="0">
                <a:latin typeface="Courier"/>
                <a:cs typeface="Courier"/>
              </a:rPr>
              <a:t>X, MARGIN, FUN, </a:t>
            </a:r>
            <a:r>
              <a:rPr lang="en-US" sz="3600" dirty="0">
                <a:latin typeface="Courier"/>
                <a:cs typeface="Courier"/>
              </a:rPr>
              <a:t>…</a:t>
            </a:r>
            <a:r>
              <a:rPr lang="en-US" sz="3400" dirty="0">
                <a:latin typeface="Courier"/>
                <a:cs typeface="Courier"/>
              </a:rPr>
              <a:t>)</a:t>
            </a:r>
            <a:r>
              <a:rPr lang="en-US" sz="3400" dirty="0"/>
              <a:t> </a:t>
            </a:r>
          </a:p>
          <a:p>
            <a:pPr lvl="1"/>
            <a:r>
              <a:rPr lang="en-US" sz="3000" dirty="0" smtClean="0">
                <a:latin typeface="Calibri"/>
                <a:cs typeface="Calibri"/>
              </a:rPr>
              <a:t>X = array</a:t>
            </a:r>
          </a:p>
          <a:p>
            <a:pPr lvl="1"/>
            <a:r>
              <a:rPr lang="en-US" sz="3000" dirty="0" smtClean="0">
                <a:latin typeface="Calibri"/>
                <a:cs typeface="Calibri"/>
              </a:rPr>
              <a:t>MARGIN: 1 = rows, 2 = columns</a:t>
            </a:r>
          </a:p>
          <a:p>
            <a:pPr lvl="1"/>
            <a:r>
              <a:rPr lang="en-US" sz="3000" dirty="0" smtClean="0">
                <a:latin typeface="Calibri"/>
                <a:cs typeface="Calibri"/>
              </a:rPr>
              <a:t>FUN: an R function (can define yourself)</a:t>
            </a:r>
          </a:p>
          <a:p>
            <a:pPr lvl="1"/>
            <a:r>
              <a:rPr lang="en-US" sz="3000" dirty="0" smtClean="0">
                <a:latin typeface="Calibri"/>
                <a:cs typeface="Calibri"/>
              </a:rPr>
              <a:t>… : additional arguments to function FUN</a:t>
            </a:r>
            <a:endParaRPr lang="en-US"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3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786</Words>
  <Application>Microsoft Office PowerPoint</Application>
  <PresentationFormat>On-screen Show (4:3)</PresentationFormat>
  <Paragraphs>213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Wingdings</vt:lpstr>
      <vt:lpstr>Office Theme</vt:lpstr>
      <vt:lpstr>Speeding up code</vt:lpstr>
      <vt:lpstr>Goals</vt:lpstr>
      <vt:lpstr>Outline</vt:lpstr>
      <vt:lpstr>When to Program Functionally</vt:lpstr>
      <vt:lpstr>When to Program Functionally</vt:lpstr>
      <vt:lpstr>Write as function</vt:lpstr>
      <vt:lpstr>For loop</vt:lpstr>
      <vt:lpstr>When to Program Functionally</vt:lpstr>
      <vt:lpstr>Function of a Function</vt:lpstr>
      <vt:lpstr>Function of a Function</vt:lpstr>
      <vt:lpstr>Functionals</vt:lpstr>
      <vt:lpstr>Functionals</vt:lpstr>
      <vt:lpstr>Functionals Summary</vt:lpstr>
      <vt:lpstr>Compare speeds</vt:lpstr>
      <vt:lpstr>Categorical Apply</vt:lpstr>
      <vt:lpstr>Categorical Apply Functions</vt:lpstr>
      <vt:lpstr>dplyr is sick</vt:lpstr>
      <vt:lpstr>Anonymous functions in dplyr</vt:lpstr>
      <vt:lpstr>Parallelization</vt:lpstr>
      <vt:lpstr>[go to code]</vt:lpstr>
      <vt:lpstr>Quirks of foreach </vt:lpstr>
      <vt:lpstr>Mac (maybe linux too) alternative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code</dc:title>
  <dc:creator>Peter Kuriyama</dc:creator>
  <cp:lastModifiedBy>Peter Kuriyama</cp:lastModifiedBy>
  <cp:revision>43</cp:revision>
  <dcterms:created xsi:type="dcterms:W3CDTF">2018-05-04T17:00:15Z</dcterms:created>
  <dcterms:modified xsi:type="dcterms:W3CDTF">2018-05-07T17:01:21Z</dcterms:modified>
</cp:coreProperties>
</file>