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76" r:id="rId7"/>
    <p:sldId id="277" r:id="rId8"/>
    <p:sldId id="261" r:id="rId9"/>
    <p:sldId id="262" r:id="rId10"/>
    <p:sldId id="263" r:id="rId11"/>
    <p:sldId id="264" r:id="rId12"/>
    <p:sldId id="265" r:id="rId13"/>
    <p:sldId id="266" r:id="rId14"/>
    <p:sldId id="268" r:id="rId15"/>
    <p:sldId id="274" r:id="rId16"/>
    <p:sldId id="267" r:id="rId17"/>
    <p:sldId id="269" r:id="rId18"/>
    <p:sldId id="278" r:id="rId19"/>
    <p:sldId id="279" r:id="rId20"/>
    <p:sldId id="280" r:id="rId21"/>
    <p:sldId id="270" r:id="rId22"/>
    <p:sldId id="275" r:id="rId23"/>
    <p:sldId id="272" r:id="rId24"/>
    <p:sldId id="273" r:id="rId25"/>
    <p:sldId id="271" r:id="rId26"/>
  </p:sldIdLst>
  <p:sldSz cx="9144000" cy="5143500" type="screen16x9"/>
  <p:notesSz cx="6858000" cy="9144000"/>
  <p:embeddedFontLst>
    <p:embeddedFont>
      <p:font typeface="Cambria Math" panose="02040503050406030204" pitchFamily="18" charset="0"/>
      <p:regular r:id="rId28"/>
    </p:embeddedFont>
    <p:embeddedFont>
      <p:font typeface="Roboto Mon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5" d="100"/>
          <a:sy n="115" d="100"/>
        </p:scale>
        <p:origin x="40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276c0b94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276c0b94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76c0b94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76c0b94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276c0b94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276c0b94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276c0b94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276c0b94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276c0b94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276c0b94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276c0b9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276c0b9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183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276c0b9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276c0b9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276c0b94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276c0b94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276c0b94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276c0b94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18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276c0b9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276c0b9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283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276c0b94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276c0b94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276c0b94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276c0b94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276c0b94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276c0b94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276c0b94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276c0b94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276c0b94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276c0b94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319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276c0b94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276c0b94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58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276c0b94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276c0b94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276c0b94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276c0b94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Roboto Mono"/>
                <a:ea typeface="Roboto Mono"/>
                <a:cs typeface="Roboto Mono"/>
                <a:sym typeface="Roboto Mono"/>
              </a:rPr>
              <a:t>Disentangling mixed-effects models.</a:t>
            </a:r>
            <a:endParaRPr>
              <a:latin typeface="Roboto Mono"/>
              <a:ea typeface="Roboto Mono"/>
              <a:cs typeface="Roboto Mono"/>
              <a:sym typeface="Roboto Mono"/>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a:latin typeface="Roboto Mono"/>
                <a:ea typeface="Roboto Mono"/>
                <a:cs typeface="Roboto Mono"/>
                <a:sym typeface="Roboto Mono"/>
              </a:rPr>
              <a:t>R Users</a:t>
            </a:r>
            <a:endParaRPr>
              <a:latin typeface="Roboto Mono"/>
              <a:ea typeface="Roboto Mono"/>
              <a:cs typeface="Roboto Mono"/>
              <a:sym typeface="Roboto Mono"/>
            </a:endParaRPr>
          </a:p>
          <a:p>
            <a:pPr marL="0" lvl="0" indent="0" algn="ctr" rtl="0">
              <a:spcBef>
                <a:spcPts val="0"/>
              </a:spcBef>
              <a:spcAft>
                <a:spcPts val="0"/>
              </a:spcAft>
              <a:buNone/>
            </a:pPr>
            <a:r>
              <a:rPr lang="en">
                <a:latin typeface="Roboto Mono"/>
                <a:ea typeface="Roboto Mono"/>
                <a:cs typeface="Roboto Mono"/>
                <a:sym typeface="Roboto Mono"/>
              </a:rPr>
              <a:t>04/19/21</a:t>
            </a:r>
            <a:endParaRPr>
              <a:latin typeface="Roboto Mono"/>
              <a:ea typeface="Roboto Mono"/>
              <a:cs typeface="Roboto Mono"/>
              <a:sym typeface="Roboto Mono"/>
            </a:endParaRPr>
          </a:p>
          <a:p>
            <a:pPr marL="0" lvl="0" indent="0" algn="ctr" rtl="0">
              <a:spcBef>
                <a:spcPts val="0"/>
              </a:spcBef>
              <a:spcAft>
                <a:spcPts val="0"/>
              </a:spcAft>
              <a:buNone/>
            </a:pPr>
            <a:r>
              <a:rPr lang="en">
                <a:latin typeface="Roboto Mono"/>
                <a:ea typeface="Roboto Mono"/>
                <a:cs typeface="Roboto Mono"/>
                <a:sym typeface="Roboto Mono"/>
              </a:rPr>
              <a:t>Dan A. Greenberg</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0"/>
          <p:cNvSpPr txBox="1">
            <a:spLocks noGrp="1"/>
          </p:cNvSpPr>
          <p:nvPr>
            <p:ph type="body" idx="1"/>
          </p:nvPr>
        </p:nvSpPr>
        <p:spPr>
          <a:xfrm>
            <a:off x="311700" y="312725"/>
            <a:ext cx="8520600" cy="425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Option 3: Why you’re here, mixed-effects model.</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What does it mean when your effects are </a:t>
            </a:r>
            <a:r>
              <a:rPr lang="en" i="1" dirty="0">
                <a:latin typeface="Roboto Mono" panose="020B0604020202020204" charset="0"/>
                <a:ea typeface="Roboto Mono" panose="020B0604020202020204" charset="0"/>
              </a:rPr>
              <a:t>mixed</a:t>
            </a:r>
            <a:r>
              <a:rPr lang="en" dirty="0">
                <a:latin typeface="Roboto Mono" panose="020B0604020202020204" charset="0"/>
                <a:ea typeface="Roboto Mono" panose="020B0604020202020204" charset="0"/>
              </a:rPr>
              <a:t>...</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Random effect - a parameter that deviates (randomly) according to a given subject (eg. group, population, etc.)</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1200"/>
              </a:spcAft>
              <a:buNone/>
            </a:pPr>
            <a:r>
              <a:rPr lang="en" dirty="0">
                <a:latin typeface="Roboto Mono" panose="020B0604020202020204" charset="0"/>
                <a:ea typeface="Roboto Mono" panose="020B0604020202020204" charset="0"/>
              </a:rPr>
              <a:t>Fixed effect - a parameter that does not vary (ie. it is always the same for all observations)</a:t>
            </a:r>
            <a:endParaRPr dirty="0">
              <a:latin typeface="Roboto Mono" panose="020B0604020202020204" charset="0"/>
              <a:ea typeface="Roboto Mono"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Google Shape;96;p21"/>
              <p:cNvSpPr txBox="1">
                <a:spLocks noGrp="1"/>
              </p:cNvSpPr>
              <p:nvPr>
                <p:ph type="body" idx="1"/>
              </p:nvPr>
            </p:nvSpPr>
            <p:spPr>
              <a:xfrm>
                <a:off x="311700" y="312725"/>
                <a:ext cx="8520600" cy="4256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US" dirty="0">
                    <a:latin typeface="Roboto Mono" panose="020B0604020202020204" charset="0"/>
                    <a:ea typeface="Roboto Mono" panose="020B0604020202020204" charset="0"/>
                  </a:rPr>
                  <a:t>Random effects</a:t>
                </a:r>
              </a:p>
              <a:p>
                <a:pPr marL="0" lvl="0" indent="0" algn="l" rtl="0">
                  <a:spcBef>
                    <a:spcPts val="1200"/>
                  </a:spcBef>
                  <a:spcAft>
                    <a:spcPts val="0"/>
                  </a:spcAft>
                  <a:buNone/>
                </a:pPr>
                <a:endParaRPr lang="en-US" dirty="0">
                  <a:latin typeface="Roboto Mono" panose="020B0604020202020204" charset="0"/>
                  <a:ea typeface="Roboto Mono" panose="020B0604020202020204" charset="0"/>
                </a:endParaRPr>
              </a:p>
              <a:p>
                <a:pPr marL="0" lvl="0" indent="0" algn="l" rtl="0">
                  <a:spcBef>
                    <a:spcPts val="1200"/>
                  </a:spcBef>
                  <a:spcAft>
                    <a:spcPts val="0"/>
                  </a:spcAft>
                  <a:buNone/>
                </a:pPr>
                <a:r>
                  <a:rPr lang="en-US" dirty="0">
                    <a:latin typeface="Roboto Mono" panose="020B0604020202020204" charset="0"/>
                    <a:ea typeface="Roboto Mono" panose="020B0604020202020204" charset="0"/>
                  </a:rPr>
                  <a:t>The basic concept is that we can expect these parameters to be drawn from some shared higher-level distribution (hence hierarchical/multi-level). </a:t>
                </a:r>
              </a:p>
              <a:p>
                <a:pPr marL="0" lvl="0" indent="0" algn="l" rtl="0">
                  <a:spcBef>
                    <a:spcPts val="1200"/>
                  </a:spcBef>
                  <a:spcAft>
                    <a:spcPts val="0"/>
                  </a:spcAft>
                  <a:buNone/>
                </a:pPr>
                <a:endParaRPr lang="en-US" dirty="0">
                  <a:latin typeface="Roboto Mono" panose="020B0604020202020204" charset="0"/>
                  <a:ea typeface="Roboto Mono" panose="020B0604020202020204" charset="0"/>
                </a:endParaRPr>
              </a:p>
              <a:p>
                <a:pPr marL="0" lvl="0" indent="0" algn="l" rtl="0">
                  <a:spcBef>
                    <a:spcPts val="1200"/>
                  </a:spcBef>
                  <a:spcAft>
                    <a:spcPts val="0"/>
                  </a:spcAft>
                  <a:buNone/>
                </a:pPr>
                <a:r>
                  <a:rPr lang="en-US" dirty="0">
                    <a:latin typeface="Roboto Mono" panose="020B0604020202020204" charset="0"/>
                    <a:ea typeface="Roboto Mono" panose="020B0604020202020204" charset="0"/>
                  </a:rPr>
                  <a:t>Eg. Let’s say you conduct counts of your focal species along transects at </a:t>
                </a:r>
                <a:r>
                  <a:rPr lang="en-US" i="1" dirty="0">
                    <a:latin typeface="Roboto Mono" panose="020B0604020202020204" charset="0"/>
                    <a:ea typeface="Roboto Mono" panose="020B0604020202020204" charset="0"/>
                  </a:rPr>
                  <a:t>j </a:t>
                </a:r>
                <a:r>
                  <a:rPr lang="en-US" dirty="0">
                    <a:latin typeface="Roboto Mono" panose="020B0604020202020204" charset="0"/>
                    <a:ea typeface="Roboto Mono" panose="020B0604020202020204" charset="0"/>
                  </a:rPr>
                  <a:t>(1,..,16) different sites, we can include potential variation in average density among sites (</a:t>
                </a:r>
                <a:r>
                  <a:rPr lang="en-US" dirty="0" err="1">
                    <a:latin typeface="Roboto Mono" panose="020B0604020202020204" charset="0"/>
                    <a:ea typeface="Roboto Mono" panose="020B0604020202020204" charset="0"/>
                  </a:rPr>
                  <a:t>D</a:t>
                </a:r>
                <a:r>
                  <a:rPr lang="en-US" baseline="-25000" dirty="0" err="1">
                    <a:latin typeface="Roboto Mono" panose="020B0604020202020204" charset="0"/>
                    <a:ea typeface="Roboto Mono" panose="020B0604020202020204" charset="0"/>
                  </a:rPr>
                  <a:t>j</a:t>
                </a:r>
                <a:r>
                  <a:rPr lang="en-US" dirty="0">
                    <a:latin typeface="Roboto Mono" panose="020B0604020202020204" charset="0"/>
                    <a:ea typeface="Roboto Mono" panose="020B0604020202020204" charset="0"/>
                  </a:rPr>
                  <a:t>)</a:t>
                </a:r>
              </a:p>
              <a:p>
                <a:pPr marL="0" lvl="0" indent="0">
                  <a:spcBef>
                    <a:spcPts val="1200"/>
                  </a:spcBef>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Roboto Mono" panose="020B0604020202020204" charset="0"/>
                            </a:rPr>
                          </m:ctrlPr>
                        </m:sSubPr>
                        <m:e>
                          <m:r>
                            <a:rPr lang="en-CA" b="0" i="1" smtClean="0">
                              <a:latin typeface="Cambria Math" panose="02040503050406030204" pitchFamily="18" charset="0"/>
                              <a:ea typeface="Roboto Mono" panose="020B0604020202020204" charset="0"/>
                            </a:rPr>
                            <m:t>𝐷</m:t>
                          </m:r>
                        </m:e>
                        <m:sub>
                          <m:r>
                            <a:rPr lang="en-CA" b="0" i="1" smtClean="0">
                              <a:latin typeface="Cambria Math" panose="02040503050406030204" pitchFamily="18" charset="0"/>
                              <a:ea typeface="Roboto Mono" panose="020B0604020202020204" charset="0"/>
                            </a:rPr>
                            <m:t>𝑗</m:t>
                          </m:r>
                        </m:sub>
                      </m:sSub>
                      <m:r>
                        <a:rPr lang="en-CA" b="0" i="1" smtClean="0">
                          <a:latin typeface="Cambria Math" panose="02040503050406030204" pitchFamily="18" charset="0"/>
                          <a:ea typeface="Roboto Mono" panose="020B0604020202020204" charset="0"/>
                        </a:rPr>
                        <m:t>~ </m:t>
                      </m:r>
                      <m:r>
                        <a:rPr lang="en-CA" b="0" i="1" smtClean="0">
                          <a:latin typeface="Cambria Math" panose="02040503050406030204" pitchFamily="18" charset="0"/>
                          <a:ea typeface="Roboto Mono" panose="020B0604020202020204" charset="0"/>
                        </a:rPr>
                        <m:t>𝑁</m:t>
                      </m:r>
                      <m:r>
                        <a:rPr lang="en-CA" b="0" i="1" smtClean="0">
                          <a:latin typeface="Cambria Math" panose="02040503050406030204" pitchFamily="18" charset="0"/>
                          <a:ea typeface="Roboto Mono" panose="020B0604020202020204" charset="0"/>
                        </a:rPr>
                        <m:t>(</m:t>
                      </m:r>
                      <m:r>
                        <m:rPr>
                          <m:nor/>
                        </m:rPr>
                        <a:rPr lang="en-US" dirty="0">
                          <a:latin typeface="Roboto Mono" panose="020B0604020202020204" charset="0"/>
                          <a:ea typeface="Roboto Mono" panose="020B0604020202020204" charset="0"/>
                        </a:rPr>
                        <m:t>μ</m:t>
                      </m:r>
                      <m:r>
                        <a:rPr lang="en-CA" b="0" i="1" dirty="0" smtClean="0">
                          <a:latin typeface="Cambria Math" panose="02040503050406030204" pitchFamily="18" charset="0"/>
                          <a:ea typeface="Roboto Mono" panose="020B0604020202020204" charset="0"/>
                        </a:rPr>
                        <m:t>, </m:t>
                      </m:r>
                      <m:sSub>
                        <m:sSubPr>
                          <m:ctrlPr>
                            <a:rPr lang="en-CA" b="0" i="1" dirty="0" smtClean="0">
                              <a:latin typeface="Cambria Math" panose="02040503050406030204" pitchFamily="18" charset="0"/>
                              <a:ea typeface="Roboto Mono" panose="020B0604020202020204" charset="0"/>
                            </a:rPr>
                          </m:ctrlPr>
                        </m:sSubPr>
                        <m:e>
                          <m:r>
                            <m:rPr>
                              <m:sty m:val="p"/>
                            </m:rPr>
                            <a:rPr lang="el-GR" i="1" dirty="0">
                              <a:latin typeface="Cambria Math" panose="02040503050406030204" pitchFamily="18" charset="0"/>
                              <a:ea typeface="Roboto Mono" panose="020B0604020202020204" charset="0"/>
                            </a:rPr>
                            <m:t>σ</m:t>
                          </m:r>
                        </m:e>
                        <m:sub>
                          <m:r>
                            <a:rPr lang="en-CA" b="0" i="1" dirty="0" smtClean="0">
                              <a:latin typeface="Cambria Math" panose="02040503050406030204" pitchFamily="18" charset="0"/>
                              <a:ea typeface="Roboto Mono" panose="020B0604020202020204" charset="0"/>
                            </a:rPr>
                            <m:t>𝑠</m:t>
                          </m:r>
                        </m:sub>
                      </m:sSub>
                      <m:r>
                        <a:rPr lang="en-CA" b="0" i="1" smtClean="0">
                          <a:latin typeface="Cambria Math" panose="02040503050406030204" pitchFamily="18" charset="0"/>
                          <a:ea typeface="Roboto Mono" panose="020B0604020202020204" charset="0"/>
                        </a:rPr>
                        <m:t>)</m:t>
                      </m:r>
                    </m:oMath>
                  </m:oMathPara>
                </a14:m>
                <a:endParaRPr lang="en-US" dirty="0">
                  <a:latin typeface="Roboto Mono" panose="020B0604020202020204" charset="0"/>
                  <a:ea typeface="Roboto Mono" panose="020B0604020202020204" charset="0"/>
                </a:endParaRPr>
              </a:p>
              <a:p>
                <a:pPr marL="0" lvl="0" indent="0" algn="l" rtl="0">
                  <a:spcBef>
                    <a:spcPts val="1200"/>
                  </a:spcBef>
                  <a:spcAft>
                    <a:spcPts val="0"/>
                  </a:spcAft>
                  <a:buNone/>
                </a:pPr>
                <a:endParaRPr lang="en-US" dirty="0">
                  <a:latin typeface="Roboto Mono" panose="020B0604020202020204" charset="0"/>
                  <a:ea typeface="Roboto Mono" panose="020B0604020202020204" charset="0"/>
                </a:endParaRPr>
              </a:p>
              <a:p>
                <a:pPr marL="0" lvl="0" indent="0" algn="l" rtl="0">
                  <a:spcBef>
                    <a:spcPts val="1200"/>
                  </a:spcBef>
                  <a:spcAft>
                    <a:spcPts val="0"/>
                  </a:spcAft>
                  <a:buNone/>
                </a:pPr>
                <a:r>
                  <a:rPr lang="en-US" dirty="0">
                    <a:latin typeface="Roboto Mono" panose="020B0604020202020204" charset="0"/>
                    <a:ea typeface="Roboto Mono" panose="020B0604020202020204" charset="0"/>
                  </a:rPr>
                  <a:t>This will estimate 16 parameter coefficients (for each level of </a:t>
                </a:r>
                <a:r>
                  <a:rPr lang="en-US" i="1" dirty="0">
                    <a:latin typeface="Roboto Mono" panose="020B0604020202020204" charset="0"/>
                    <a:ea typeface="Roboto Mono" panose="020B0604020202020204" charset="0"/>
                  </a:rPr>
                  <a:t>j</a:t>
                </a:r>
                <a:r>
                  <a:rPr lang="en-US" dirty="0">
                    <a:latin typeface="Roboto Mono" panose="020B0604020202020204" charset="0"/>
                    <a:ea typeface="Roboto Mono" panose="020B0604020202020204" charset="0"/>
                  </a:rPr>
                  <a:t>) based on a </a:t>
                </a:r>
                <a:r>
                  <a:rPr lang="en-US" b="1" dirty="0">
                    <a:latin typeface="Roboto Mono" panose="020B0604020202020204" charset="0"/>
                    <a:ea typeface="Roboto Mono" panose="020B0604020202020204" charset="0"/>
                  </a:rPr>
                  <a:t>global</a:t>
                </a:r>
                <a:r>
                  <a:rPr lang="en-US" dirty="0">
                    <a:latin typeface="Roboto Mono" panose="020B0604020202020204" charset="0"/>
                    <a:ea typeface="Roboto Mono" panose="020B0604020202020204" charset="0"/>
                  </a:rPr>
                  <a:t> mean density (</a:t>
                </a:r>
                <a:r>
                  <a:rPr lang="en-US" b="1" dirty="0">
                    <a:latin typeface="Roboto Mono" panose="020B0604020202020204" charset="0"/>
                    <a:ea typeface="Roboto Mono" panose="020B0604020202020204" charset="0"/>
                  </a:rPr>
                  <a:t>μ</a:t>
                </a:r>
                <a:r>
                  <a:rPr lang="en-US" dirty="0">
                    <a:latin typeface="Roboto Mono" panose="020B0604020202020204" charset="0"/>
                    <a:ea typeface="Roboto Mono" panose="020B0604020202020204" charset="0"/>
                  </a:rPr>
                  <a:t>) and the site-level standard deviation (</a:t>
                </a:r>
                <a14:m>
                  <m:oMath xmlns:m="http://schemas.openxmlformats.org/officeDocument/2006/math">
                    <m:sSub>
                      <m:sSubPr>
                        <m:ctrlPr>
                          <a:rPr lang="en-CA" b="1" i="1" dirty="0" smtClean="0">
                            <a:latin typeface="Cambria Math" panose="02040503050406030204" pitchFamily="18" charset="0"/>
                            <a:ea typeface="Roboto Mono" panose="020B0604020202020204" charset="0"/>
                          </a:rPr>
                        </m:ctrlPr>
                      </m:sSubPr>
                      <m:e>
                        <m:r>
                          <a:rPr lang="el-GR" b="1" i="1" dirty="0">
                            <a:latin typeface="Cambria Math" panose="02040503050406030204" pitchFamily="18" charset="0"/>
                            <a:ea typeface="Roboto Mono" panose="020B0604020202020204" charset="0"/>
                          </a:rPr>
                          <m:t>𝝈</m:t>
                        </m:r>
                      </m:e>
                      <m:sub>
                        <m:r>
                          <a:rPr lang="en-CA" b="1" i="1" dirty="0" smtClean="0">
                            <a:latin typeface="Cambria Math" panose="02040503050406030204" pitchFamily="18" charset="0"/>
                            <a:ea typeface="Roboto Mono" panose="020B0604020202020204" charset="0"/>
                          </a:rPr>
                          <m:t>𝒔</m:t>
                        </m:r>
                      </m:sub>
                    </m:sSub>
                  </m:oMath>
                </a14:m>
                <a:r>
                  <a:rPr lang="en-US" dirty="0">
                    <a:latin typeface="Roboto Mono" panose="020B0604020202020204" charset="0"/>
                    <a:ea typeface="Roboto Mono" panose="020B0604020202020204" charset="0"/>
                  </a:rPr>
                  <a:t>). The deviation component is a metric of how variable each site is in terms of average density.</a:t>
                </a:r>
              </a:p>
              <a:p>
                <a:pPr marL="0" lvl="0" indent="0" algn="l" rtl="0">
                  <a:spcBef>
                    <a:spcPts val="1200"/>
                  </a:spcBef>
                  <a:spcAft>
                    <a:spcPts val="1200"/>
                  </a:spcAft>
                  <a:buClr>
                    <a:schemeClr val="dk1"/>
                  </a:buClr>
                  <a:buSzPct val="61111"/>
                  <a:buFont typeface="Arial"/>
                  <a:buNone/>
                </a:pPr>
                <a:endParaRPr dirty="0">
                  <a:latin typeface="Roboto Mono" panose="020B0604020202020204" charset="0"/>
                  <a:ea typeface="Roboto Mono" panose="020B0604020202020204" charset="0"/>
                </a:endParaRPr>
              </a:p>
            </p:txBody>
          </p:sp>
        </mc:Choice>
        <mc:Fallback xmlns="">
          <p:sp>
            <p:nvSpPr>
              <p:cNvPr id="96" name="Google Shape;96;p21"/>
              <p:cNvSpPr txBox="1">
                <a:spLocks noGrp="1" noRot="1" noChangeAspect="1" noMove="1" noResize="1" noEditPoints="1" noAdjustHandles="1" noChangeArrowheads="1" noChangeShapeType="1" noTextEdit="1"/>
              </p:cNvSpPr>
              <p:nvPr>
                <p:ph type="body" idx="1"/>
              </p:nvPr>
            </p:nvSpPr>
            <p:spPr>
              <a:xfrm>
                <a:off x="311700" y="312725"/>
                <a:ext cx="8520600" cy="4256100"/>
              </a:xfrm>
              <a:prstGeom prst="rect">
                <a:avLst/>
              </a:prstGeom>
              <a:blipFill>
                <a:blip r:embed="rId3"/>
                <a:stretch>
                  <a:fillRect l="-215" r="-930"/>
                </a:stretch>
              </a:blipFill>
            </p:spPr>
            <p:txBody>
              <a:bodyPr/>
              <a:lstStyle/>
              <a:p>
                <a:r>
                  <a:rPr lang="en-CA">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a:spLocks noGrp="1"/>
          </p:cNvSpPr>
          <p:nvPr>
            <p:ph type="body" idx="1"/>
          </p:nvPr>
        </p:nvSpPr>
        <p:spPr>
          <a:xfrm>
            <a:off x="311700" y="288825"/>
            <a:ext cx="8520600" cy="4280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Partial pooling and shrinkage</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Clr>
                <a:schemeClr val="dk1"/>
              </a:buClr>
              <a:buSzPct val="61111"/>
              <a:buFont typeface="Arial"/>
              <a:buNone/>
            </a:pPr>
            <a:r>
              <a:rPr lang="en" dirty="0">
                <a:latin typeface="Roboto Mono" panose="020B0604020202020204" charset="0"/>
                <a:ea typeface="Roboto Mono" panose="020B0604020202020204" charset="0"/>
              </a:rPr>
              <a:t>Practically this means that estimates from group 1 are informative for groups 2, 3,...n. This concept relates to </a:t>
            </a:r>
            <a:r>
              <a:rPr lang="en" i="1" dirty="0">
                <a:latin typeface="Roboto Mono" panose="020B0604020202020204" charset="0"/>
                <a:ea typeface="Roboto Mono" panose="020B0604020202020204" charset="0"/>
              </a:rPr>
              <a:t>partial pooling</a:t>
            </a:r>
            <a:r>
              <a:rPr lang="en" dirty="0">
                <a:latin typeface="Roboto Mono" panose="020B0604020202020204" charset="0"/>
                <a:ea typeface="Roboto Mono" panose="020B0604020202020204" charset="0"/>
              </a:rPr>
              <a:t> of variance.</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For random effects, because they are assumed to be randomly drawn from a </a:t>
            </a:r>
            <a:r>
              <a:rPr lang="en" i="1" dirty="0">
                <a:latin typeface="Roboto Mono" panose="020B0604020202020204" charset="0"/>
                <a:ea typeface="Roboto Mono" panose="020B0604020202020204" charset="0"/>
              </a:rPr>
              <a:t>shared</a:t>
            </a:r>
            <a:r>
              <a:rPr lang="en" dirty="0">
                <a:latin typeface="Roboto Mono" panose="020B0604020202020204" charset="0"/>
                <a:ea typeface="Roboto Mono" panose="020B0604020202020204" charset="0"/>
              </a:rPr>
              <a:t> distribution, the information from one group is informative for others.</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1200"/>
              </a:spcAft>
              <a:buNone/>
            </a:pPr>
            <a:r>
              <a:rPr lang="en" dirty="0">
                <a:latin typeface="Roboto Mono" panose="020B0604020202020204" charset="0"/>
                <a:ea typeface="Roboto Mono" panose="020B0604020202020204" charset="0"/>
              </a:rPr>
              <a:t>This results in estimates being drawn towards the global mean (shrinkage) – groups with smaller sample sizes will have experience more shrinkage. Why do this? You’ll get a better prediction (James-Stein paradox)</a:t>
            </a:r>
            <a:endParaRPr dirty="0">
              <a:latin typeface="Roboto Mono" panose="020B0604020202020204" charset="0"/>
              <a:ea typeface="Roboto Mono"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23"/>
          <p:cNvSpPr txBox="1">
            <a:spLocks noGrp="1"/>
          </p:cNvSpPr>
          <p:nvPr>
            <p:ph type="body" idx="1"/>
          </p:nvPr>
        </p:nvSpPr>
        <p:spPr>
          <a:xfrm>
            <a:off x="156955" y="494128"/>
            <a:ext cx="8520600" cy="428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R. McElreath (Statistical Rethinking):</a:t>
            </a:r>
            <a:endParaRPr dirty="0">
              <a:latin typeface="Roboto Mono" panose="020B0604020202020204" charset="0"/>
              <a:ea typeface="Roboto Mono" panose="020B0604020202020204" charset="0"/>
            </a:endParaRPr>
          </a:p>
          <a:p>
            <a:pPr marL="0" lvl="0" indent="0" algn="l" rtl="0">
              <a:spcBef>
                <a:spcPts val="1200"/>
              </a:spcBef>
              <a:spcAft>
                <a:spcPts val="1200"/>
              </a:spcAft>
              <a:buNone/>
            </a:pPr>
            <a:r>
              <a:rPr lang="en" sz="1650" i="1" dirty="0">
                <a:solidFill>
                  <a:srgbClr val="3D4144"/>
                </a:solidFill>
                <a:highlight>
                  <a:srgbClr val="FFFFFF"/>
                </a:highlight>
                <a:latin typeface="Roboto Mono" panose="020B0604020202020204" charset="0"/>
                <a:ea typeface="Roboto Mono" panose="020B0604020202020204" charset="0"/>
                <a:cs typeface="Roboto"/>
                <a:sym typeface="Roboto"/>
              </a:rPr>
              <a:t>Many statistical models also have anterograde amnesia. As the models move from one cluster—individual, group, location—in the data to another, estimating parameters for each cluster, they forget everything about the previous clusters. They behave this way, because the assumptions force them to. Any of the models from previous chapters that used dummy variables to handle categories are programmed for amnesia. These models implicitly assume that nothing learned about any one category informs estimates for the other categories—the parameters are independent of one another and learn from completely separate portions of the data. This would be like forgetting you had ever been in a café, each time you go to a new café. Cafés do differ, but they are also alike.</a:t>
            </a:r>
            <a:endParaRPr dirty="0">
              <a:latin typeface="Roboto Mono" panose="020B0604020202020204" charset="0"/>
              <a:ea typeface="Roboto Mono"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8" name="Google Shape;118;p25"/>
              <p:cNvSpPr txBox="1">
                <a:spLocks noGrp="1"/>
              </p:cNvSpPr>
              <p:nvPr>
                <p:ph type="body" idx="1"/>
              </p:nvPr>
            </p:nvSpPr>
            <p:spPr>
              <a:xfrm>
                <a:off x="311700" y="288825"/>
                <a:ext cx="8520600" cy="4280100"/>
              </a:xfrm>
              <a:prstGeom prst="rect">
                <a:avLst/>
              </a:prstGeom>
            </p:spPr>
            <p:txBody>
              <a:bodyPr spcFirstLastPara="1" wrap="square" lIns="91425" tIns="91425" rIns="91425" bIns="91425" anchor="t" anchorCtr="0">
                <a:normAutofit fontScale="85000" lnSpcReduction="10000"/>
              </a:bodyPr>
              <a:lstStyle/>
              <a:p>
                <a:pPr marL="0" lvl="0" indent="0" algn="l" rtl="0">
                  <a:spcBef>
                    <a:spcPts val="1200"/>
                  </a:spcBef>
                  <a:spcAft>
                    <a:spcPts val="0"/>
                  </a:spcAft>
                  <a:buNone/>
                </a:pPr>
                <a:r>
                  <a:rPr lang="en-CA" dirty="0">
                    <a:latin typeface="Roboto Mono" panose="020B0604020202020204" charset="0"/>
                    <a:ea typeface="Roboto Mono" panose="020B0604020202020204" charset="0"/>
                  </a:rPr>
                  <a:t>Random effects can be broken down into 2 type of effects:</a:t>
                </a:r>
              </a:p>
              <a:p>
                <a:pPr marL="0" lvl="0" indent="0" algn="l" rtl="0">
                  <a:spcBef>
                    <a:spcPts val="1200"/>
                  </a:spcBef>
                  <a:spcAft>
                    <a:spcPts val="0"/>
                  </a:spcAft>
                  <a:buNone/>
                </a:pPr>
                <a:r>
                  <a:rPr lang="en-CA" dirty="0">
                    <a:latin typeface="Roboto Mono" panose="020B0604020202020204" charset="0"/>
                    <a:ea typeface="Roboto Mono" panose="020B0604020202020204" charset="0"/>
                  </a:rPr>
                  <a:t>Random (or varying) intercepts - </a:t>
                </a:r>
                <a:r>
                  <a:rPr lang="en-CA" dirty="0" err="1">
                    <a:latin typeface="Roboto Mono" panose="020B0604020202020204" charset="0"/>
                    <a:ea typeface="Roboto Mono" panose="020B0604020202020204" charset="0"/>
                  </a:rPr>
                  <a:t>eg.</a:t>
                </a:r>
                <a:r>
                  <a:rPr lang="en-CA" dirty="0">
                    <a:latin typeface="Roboto Mono" panose="020B0604020202020204" charset="0"/>
                    <a:ea typeface="Roboto Mono" panose="020B0604020202020204" charset="0"/>
                  </a:rPr>
                  <a:t> the intercept for log10(longevity) at log10(</a:t>
                </a:r>
                <a:r>
                  <a:rPr lang="en-CA" dirty="0" err="1">
                    <a:latin typeface="Roboto Mono" panose="020B0604020202020204" charset="0"/>
                    <a:ea typeface="Roboto Mono" panose="020B0604020202020204" charset="0"/>
                  </a:rPr>
                  <a:t>bodymass</a:t>
                </a:r>
                <a:r>
                  <a:rPr lang="en-CA" dirty="0">
                    <a:latin typeface="Roboto Mono" panose="020B0604020202020204" charset="0"/>
                    <a:ea typeface="Roboto Mono" panose="020B0604020202020204" charset="0"/>
                  </a:rPr>
                  <a:t>) = 0 for each order </a:t>
                </a:r>
                <a:r>
                  <a:rPr lang="en-CA" i="1" dirty="0">
                    <a:latin typeface="Roboto Mono" panose="020B0604020202020204" charset="0"/>
                    <a:ea typeface="Roboto Mono" panose="020B0604020202020204" charset="0"/>
                  </a:rPr>
                  <a:t>j</a:t>
                </a:r>
                <a:r>
                  <a:rPr lang="en-CA" dirty="0">
                    <a:latin typeface="Roboto Mono" panose="020B0604020202020204" charset="0"/>
                    <a:ea typeface="Roboto Mono" panose="020B0604020202020204" charset="0"/>
                  </a:rPr>
                  <a:t>, here </a:t>
                </a:r>
                <a14:m>
                  <m:oMath xmlns:m="http://schemas.openxmlformats.org/officeDocument/2006/math">
                    <m:sSub>
                      <m:sSubPr>
                        <m:ctrlPr>
                          <a:rPr lang="en-CA" b="0" i="1" smtClean="0">
                            <a:latin typeface="Cambria Math" panose="02040503050406030204" pitchFamily="18" charset="0"/>
                          </a:rPr>
                        </m:ctrlPr>
                      </m:sSubPr>
                      <m:e>
                        <m:r>
                          <m:rPr>
                            <m:sty m:val="p"/>
                          </m:rPr>
                          <a:rPr lang="el-GR" i="1">
                            <a:latin typeface="Cambria Math" panose="02040503050406030204" pitchFamily="18" charset="0"/>
                          </a:rPr>
                          <m:t>α</m:t>
                        </m:r>
                      </m:e>
                      <m:sub>
                        <m:r>
                          <a:rPr lang="en-CA" b="0" i="1" smtClean="0">
                            <a:latin typeface="Cambria Math" panose="02040503050406030204" pitchFamily="18" charset="0"/>
                          </a:rPr>
                          <m:t>𝑗</m:t>
                        </m:r>
                      </m:sub>
                    </m:sSub>
                  </m:oMath>
                </a14:m>
                <a:r>
                  <a:rPr lang="en-CA" dirty="0">
                    <a:latin typeface="Roboto Mono" panose="020B0604020202020204" charset="0"/>
                    <a:ea typeface="Roboto Mono" panose="020B0604020202020204" charset="0"/>
                  </a:rPr>
                  <a:t>:</a:t>
                </a:r>
              </a:p>
              <a:p>
                <a:pPr marL="0" lvl="0" indent="0" algn="l" rtl="0">
                  <a:spcBef>
                    <a:spcPts val="1200"/>
                  </a:spcBef>
                  <a:spcAft>
                    <a:spcPts val="0"/>
                  </a:spcAft>
                  <a:buNone/>
                </a:pPr>
                <a:endParaRPr lang="en-CA" dirty="0">
                  <a:latin typeface="Roboto Mono" panose="020B0604020202020204" charset="0"/>
                  <a:ea typeface="Roboto Mono" panose="020B0604020202020204" charset="0"/>
                </a:endParaRPr>
              </a:p>
              <a:p>
                <a:pPr marL="0" lvl="0" indent="0">
                  <a:spcBef>
                    <a:spcPts val="1200"/>
                  </a:spcBef>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b="0" i="1" smtClean="0">
                              <a:latin typeface="Cambria Math" panose="02040503050406030204" pitchFamily="18" charset="0"/>
                            </a:rPr>
                            <m:t>𝑌</m:t>
                          </m:r>
                        </m:e>
                        <m:sub>
                          <m:r>
                            <a:rPr lang="en-CA" b="0" i="1" smtClean="0">
                              <a:latin typeface="Cambria Math" panose="02040503050406030204" pitchFamily="18" charset="0"/>
                            </a:rPr>
                            <m:t>𝑖𝑗</m:t>
                          </m:r>
                        </m:sub>
                      </m:sSub>
                      <m:r>
                        <a:rPr lang="en-CA" b="0" i="1" smtClean="0">
                          <a:latin typeface="Cambria Math" panose="02040503050406030204" pitchFamily="18" charset="0"/>
                        </a:rPr>
                        <m:t> ~ </m:t>
                      </m:r>
                      <m:r>
                        <m:rPr>
                          <m:sty m:val="p"/>
                        </m:rPr>
                        <a:rPr lang="el-GR" b="0" i="1" smtClean="0">
                          <a:latin typeface="Cambria Math" panose="02040503050406030204" pitchFamily="18" charset="0"/>
                        </a:rPr>
                        <m:t>α</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m:rPr>
                              <m:sty m:val="p"/>
                            </m:rPr>
                            <a:rPr lang="el-GR" i="1">
                              <a:latin typeface="Cambria Math" panose="02040503050406030204" pitchFamily="18" charset="0"/>
                            </a:rPr>
                            <m:t>α</m:t>
                          </m:r>
                        </m:e>
                        <m:sub>
                          <m:r>
                            <a:rPr lang="en-CA" b="0" i="1" smtClean="0">
                              <a:latin typeface="Cambria Math" panose="02040503050406030204" pitchFamily="18" charset="0"/>
                            </a:rPr>
                            <m:t>𝑗</m:t>
                          </m:r>
                        </m:sub>
                      </m:sSub>
                      <m:r>
                        <a:rPr lang="en-CA" b="0" i="1" smtClean="0">
                          <a:latin typeface="Cambria Math" panose="02040503050406030204" pitchFamily="18" charset="0"/>
                        </a:rPr>
                        <m:t>+ </m:t>
                      </m:r>
                      <m:r>
                        <m:rPr>
                          <m:sty m:val="p"/>
                        </m:rPr>
                        <a:rPr lang="el-GR" b="0" i="1" smtClean="0">
                          <a:latin typeface="Cambria Math" panose="02040503050406030204" pitchFamily="18" charset="0"/>
                        </a:rPr>
                        <m:t>β</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𝑖</m:t>
                          </m:r>
                        </m:sub>
                      </m:sSub>
                    </m:oMath>
                  </m:oMathPara>
                </a14:m>
                <a:endParaRPr lang="ar-AE" dirty="0">
                  <a:latin typeface="Roboto Mono" panose="020B0604020202020204" charset="0"/>
                  <a:ea typeface="Roboto Mono" panose="020B0604020202020204" charset="0"/>
                </a:endParaRPr>
              </a:p>
              <a:p>
                <a:pPr marL="0" lvl="0" indent="0">
                  <a:spcBef>
                    <a:spcPts val="1200"/>
                  </a:spcBef>
                  <a:buNone/>
                </a:pPr>
                <a:r>
                  <a:rPr lang="en-CA" dirty="0">
                    <a:latin typeface="Roboto Mono" panose="020B0604020202020204" charset="0"/>
                    <a:ea typeface="Roboto Mono" panose="020B0604020202020204" charset="0"/>
                  </a:rPr>
                  <a:t>			</a:t>
                </a:r>
                <a14:m>
                  <m:oMath xmlns:m="http://schemas.openxmlformats.org/officeDocument/2006/math">
                    <m:sSub>
                      <m:sSubPr>
                        <m:ctrlPr>
                          <a:rPr lang="en-CA" i="1">
                            <a:latin typeface="Cambria Math" panose="02040503050406030204" pitchFamily="18" charset="0"/>
                          </a:rPr>
                        </m:ctrlPr>
                      </m:sSubPr>
                      <m:e>
                        <m:r>
                          <a:rPr lang="en-CA" b="0" i="1" smtClean="0">
                            <a:latin typeface="Cambria Math" panose="02040503050406030204" pitchFamily="18" charset="0"/>
                          </a:rPr>
                          <m:t>  </m:t>
                        </m:r>
                        <m:r>
                          <m:rPr>
                            <m:sty m:val="p"/>
                          </m:rPr>
                          <a:rPr lang="el-GR" i="1">
                            <a:latin typeface="Cambria Math" panose="02040503050406030204" pitchFamily="18" charset="0"/>
                          </a:rPr>
                          <m:t>α</m:t>
                        </m:r>
                      </m:e>
                      <m:sub>
                        <m:r>
                          <a:rPr lang="en-CA" i="1">
                            <a:latin typeface="Cambria Math" panose="02040503050406030204" pitchFamily="18" charset="0"/>
                          </a:rPr>
                          <m:t>𝑗</m:t>
                        </m:r>
                        <m:r>
                          <a:rPr lang="en-CA" b="0" i="1" smtClean="0">
                            <a:latin typeface="Cambria Math" panose="02040503050406030204" pitchFamily="18" charset="0"/>
                          </a:rPr>
                          <m:t> </m:t>
                        </m:r>
                      </m:sub>
                    </m:sSub>
                    <m:r>
                      <a:rPr lang="en-CA" b="0" i="1" smtClean="0">
                        <a:latin typeface="Cambria Math" panose="02040503050406030204" pitchFamily="18" charset="0"/>
                      </a:rPr>
                      <m:t>~ </m:t>
                    </m:r>
                    <m:r>
                      <a:rPr lang="en-CA" b="0" i="1" smtClean="0">
                        <a:latin typeface="Cambria Math" panose="02040503050406030204" pitchFamily="18" charset="0"/>
                      </a:rPr>
                      <m:t>𝑁</m:t>
                    </m:r>
                    <m:r>
                      <a:rPr lang="en-CA" b="0" i="1" smtClean="0">
                        <a:latin typeface="Cambria Math" panose="02040503050406030204" pitchFamily="18" charset="0"/>
                      </a:rPr>
                      <m:t>(</m:t>
                    </m:r>
                    <m:r>
                      <a:rPr lang="en-CA" b="0" i="1" smtClean="0">
                        <a:latin typeface="Cambria Math" panose="02040503050406030204" pitchFamily="18" charset="0"/>
                      </a:rPr>
                      <m:t>0</m:t>
                    </m:r>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m:rPr>
                            <m:sty m:val="p"/>
                          </m:rPr>
                          <a:rPr lang="el-GR" i="1">
                            <a:latin typeface="Cambria Math" panose="02040503050406030204" pitchFamily="18" charset="0"/>
                          </a:rPr>
                          <m:t>σ</m:t>
                        </m:r>
                      </m:e>
                      <m:sub>
                        <m:r>
                          <a:rPr lang="en-CA" b="0" i="1" smtClean="0">
                            <a:latin typeface="Cambria Math" panose="02040503050406030204" pitchFamily="18" charset="0"/>
                          </a:rPr>
                          <m:t>𝑠</m:t>
                        </m:r>
                      </m:sub>
                    </m:sSub>
                  </m:oMath>
                </a14:m>
                <a:r>
                  <a:rPr lang="en-CA" dirty="0">
                    <a:latin typeface="Roboto Mono" panose="020B0604020202020204" charset="0"/>
                    <a:ea typeface="Roboto Mono" panose="020B0604020202020204" charset="0"/>
                  </a:rPr>
                  <a:t>)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𝜀</m:t>
                        </m:r>
                      </m:e>
                      <m:sub>
                        <m:r>
                          <a:rPr lang="en-CA" b="0" i="1" dirty="0" smtClean="0">
                            <a:latin typeface="Cambria Math" panose="02040503050406030204" pitchFamily="18" charset="0"/>
                          </a:rPr>
                          <m:t>𝑖</m:t>
                        </m:r>
                      </m:sub>
                    </m:sSub>
                    <m:r>
                      <a:rPr lang="en-CA" b="0" i="1" dirty="0" smtClean="0">
                        <a:latin typeface="Cambria Math" panose="02040503050406030204" pitchFamily="18" charset="0"/>
                      </a:rPr>
                      <m:t>~</m:t>
                    </m:r>
                    <m:r>
                      <a:rPr lang="en-CA" b="0" i="1" dirty="0" smtClean="0">
                        <a:latin typeface="Cambria Math" panose="02040503050406030204" pitchFamily="18" charset="0"/>
                      </a:rPr>
                      <m:t>𝑁</m:t>
                    </m:r>
                    <m:r>
                      <a:rPr lang="en-CA" b="0" i="1" dirty="0" smtClean="0">
                        <a:latin typeface="Cambria Math" panose="02040503050406030204" pitchFamily="18" charset="0"/>
                      </a:rPr>
                      <m:t>(</m:t>
                    </m:r>
                    <m:r>
                      <a:rPr lang="en-CA" b="0" i="1" dirty="0" smtClean="0">
                        <a:latin typeface="Cambria Math" panose="02040503050406030204" pitchFamily="18" charset="0"/>
                      </a:rPr>
                      <m:t>0</m:t>
                    </m:r>
                    <m:r>
                      <a:rPr lang="en-CA" b="0" i="1" dirty="0" smtClean="0">
                        <a:latin typeface="Cambria Math" panose="02040503050406030204" pitchFamily="18" charset="0"/>
                      </a:rPr>
                      <m:t>, </m:t>
                    </m:r>
                    <m:sSub>
                      <m:sSubPr>
                        <m:ctrlPr>
                          <a:rPr lang="en-CA" b="0" i="1" dirty="0" smtClean="0">
                            <a:latin typeface="Cambria Math" panose="02040503050406030204" pitchFamily="18" charset="0"/>
                          </a:rPr>
                        </m:ctrlPr>
                      </m:sSubPr>
                      <m:e>
                        <m:r>
                          <m:rPr>
                            <m:sty m:val="p"/>
                          </m:rPr>
                          <a:rPr lang="el-GR" i="1" dirty="0">
                            <a:latin typeface="Cambria Math" panose="02040503050406030204" pitchFamily="18" charset="0"/>
                          </a:rPr>
                          <m:t>σ</m:t>
                        </m:r>
                      </m:e>
                      <m:sub>
                        <m:r>
                          <a:rPr lang="en-CA" b="0" i="1" dirty="0" smtClean="0">
                            <a:latin typeface="Cambria Math" panose="02040503050406030204" pitchFamily="18" charset="0"/>
                          </a:rPr>
                          <m:t>𝑟</m:t>
                        </m:r>
                      </m:sub>
                    </m:sSub>
                    <m:r>
                      <a:rPr lang="en-CA" b="0" i="1" dirty="0" smtClean="0">
                        <a:latin typeface="Cambria Math" panose="02040503050406030204" pitchFamily="18" charset="0"/>
                      </a:rPr>
                      <m:t>)</m:t>
                    </m:r>
                  </m:oMath>
                </a14:m>
                <a:endParaRPr lang="en-CA" dirty="0">
                  <a:latin typeface="Roboto Mono" panose="020B0604020202020204" charset="0"/>
                  <a:ea typeface="Roboto Mono" panose="020B0604020202020204" charset="0"/>
                </a:endParaRPr>
              </a:p>
              <a:p>
                <a:pPr marL="0" lvl="0" indent="0">
                  <a:spcBef>
                    <a:spcPts val="1200"/>
                  </a:spcBef>
                  <a:buNone/>
                </a:pPr>
                <a:endParaRPr lang="en-CA" dirty="0">
                  <a:latin typeface="Roboto Mono" panose="020B0604020202020204" charset="0"/>
                  <a:ea typeface="Roboto Mono" panose="020B0604020202020204" charset="0"/>
                </a:endParaRPr>
              </a:p>
              <a:p>
                <a:pPr marL="0" lvl="0" indent="0">
                  <a:spcBef>
                    <a:spcPts val="1200"/>
                  </a:spcBef>
                  <a:buNone/>
                </a:pPr>
                <a:r>
                  <a:rPr lang="en-CA" dirty="0">
                    <a:latin typeface="Roboto Mono" panose="020B0604020202020204" charset="0"/>
                    <a:ea typeface="Roboto Mono" panose="020B0604020202020204" charset="0"/>
                  </a:rPr>
                  <a:t>Random (or varying) slopes - eg. the parameter for the </a:t>
                </a:r>
                <a:r>
                  <a:rPr lang="en-CA" i="1" dirty="0">
                    <a:latin typeface="Roboto Mono" panose="020B0604020202020204" charset="0"/>
                    <a:ea typeface="Roboto Mono" panose="020B0604020202020204" charset="0"/>
                  </a:rPr>
                  <a:t>relationship </a:t>
                </a:r>
                <a:r>
                  <a:rPr lang="en-CA" dirty="0">
                    <a:latin typeface="Roboto Mono" panose="020B0604020202020204" charset="0"/>
                    <a:ea typeface="Roboto Mono" panose="020B0604020202020204" charset="0"/>
                  </a:rPr>
                  <a:t>between longevity and body for a given order </a:t>
                </a:r>
                <a:r>
                  <a:rPr lang="en-CA" i="1" dirty="0">
                    <a:latin typeface="Roboto Mono" panose="020B0604020202020204" charset="0"/>
                    <a:ea typeface="Roboto Mono" panose="020B0604020202020204" charset="0"/>
                  </a:rPr>
                  <a:t>j</a:t>
                </a:r>
                <a:r>
                  <a:rPr lang="en-CA" dirty="0">
                    <a:latin typeface="Roboto Mono" panose="020B0604020202020204" charset="0"/>
                    <a:ea typeface="Roboto Mono" panose="020B0604020202020204" charset="0"/>
                  </a:rPr>
                  <a:t>:</a:t>
                </a:r>
              </a:p>
              <a:p>
                <a:pPr marL="0" indent="0">
                  <a:spcBef>
                    <a:spcPts val="1200"/>
                  </a:spcBef>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b="0" i="1" smtClean="0">
                              <a:latin typeface="Cambria Math" panose="02040503050406030204" pitchFamily="18" charset="0"/>
                            </a:rPr>
                            <m:t>𝑌</m:t>
                          </m:r>
                        </m:e>
                        <m:sub>
                          <m:r>
                            <a:rPr lang="en-CA" b="0" i="1" smtClean="0">
                              <a:latin typeface="Cambria Math" panose="02040503050406030204" pitchFamily="18" charset="0"/>
                            </a:rPr>
                            <m:t>𝑖𝑗</m:t>
                          </m:r>
                        </m:sub>
                      </m:sSub>
                      <m:r>
                        <a:rPr lang="en-CA" b="0" i="1" smtClean="0">
                          <a:latin typeface="Cambria Math" panose="02040503050406030204" pitchFamily="18" charset="0"/>
                        </a:rPr>
                        <m:t> ~ </m:t>
                      </m:r>
                      <m:r>
                        <m:rPr>
                          <m:sty m:val="p"/>
                        </m:rPr>
                        <a:rPr lang="el-GR" b="0" i="1" smtClean="0">
                          <a:latin typeface="Cambria Math" panose="02040503050406030204" pitchFamily="18" charset="0"/>
                        </a:rPr>
                        <m:t>α</m:t>
                      </m:r>
                      <m:r>
                        <a:rPr lang="en-CA" b="0" i="1" smtClean="0">
                          <a:latin typeface="Cambria Math" panose="02040503050406030204" pitchFamily="18" charset="0"/>
                        </a:rPr>
                        <m:t>+ </m:t>
                      </m:r>
                      <m:r>
                        <m:rPr>
                          <m:sty m:val="p"/>
                        </m:rPr>
                        <a:rPr lang="el-GR" b="0" i="1" smtClean="0">
                          <a:latin typeface="Cambria Math" panose="02040503050406030204" pitchFamily="18" charset="0"/>
                        </a:rPr>
                        <m:t>β</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m:rPr>
                              <m:sty m:val="p"/>
                            </m:rPr>
                            <a:rPr lang="el-GR" i="1">
                              <a:latin typeface="Cambria Math" panose="02040503050406030204" pitchFamily="18" charset="0"/>
                            </a:rPr>
                            <m:t>β</m:t>
                          </m:r>
                        </m:e>
                        <m:sub>
                          <m:r>
                            <a:rPr lang="en-CA" b="0" i="1" smtClean="0">
                              <a:latin typeface="Cambria Math" panose="02040503050406030204" pitchFamily="18" charset="0"/>
                            </a:rPr>
                            <m:t>𝑗</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𝑖</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𝑖</m:t>
                          </m:r>
                        </m:sub>
                      </m:sSub>
                    </m:oMath>
                  </m:oMathPara>
                </a14:m>
                <a:endParaRPr lang="en-CA" dirty="0">
                  <a:latin typeface="Roboto Mono" panose="020B0604020202020204" charset="0"/>
                  <a:ea typeface="Roboto Mono" panose="020B0604020202020204" charset="0"/>
                </a:endParaRPr>
              </a:p>
              <a:p>
                <a:pPr marL="0" lvl="0" indent="0">
                  <a:spcBef>
                    <a:spcPts val="1200"/>
                  </a:spcBef>
                  <a:buNone/>
                </a:pPr>
                <a:r>
                  <a:rPr lang="en-CA" dirty="0">
                    <a:latin typeface="Roboto Mono" panose="020B0604020202020204" charset="0"/>
                    <a:ea typeface="Roboto Mono" panose="020B0604020202020204" charset="0"/>
                  </a:rPr>
                  <a:t>			</a:t>
                </a:r>
                <a14:m>
                  <m:oMath xmlns:m="http://schemas.openxmlformats.org/officeDocument/2006/math">
                    <m:sSub>
                      <m:sSubPr>
                        <m:ctrlPr>
                          <a:rPr lang="en-CA" i="1" smtClean="0">
                            <a:latin typeface="Cambria Math" panose="02040503050406030204" pitchFamily="18" charset="0"/>
                          </a:rPr>
                        </m:ctrlPr>
                      </m:sSubPr>
                      <m:e>
                        <m:r>
                          <m:rPr>
                            <m:sty m:val="p"/>
                          </m:rPr>
                          <a:rPr lang="el-GR" i="1">
                            <a:latin typeface="Cambria Math" panose="02040503050406030204" pitchFamily="18" charset="0"/>
                          </a:rPr>
                          <m:t>β</m:t>
                        </m:r>
                      </m:e>
                      <m:sub>
                        <m:r>
                          <a:rPr lang="en-CA" i="1">
                            <a:latin typeface="Cambria Math" panose="02040503050406030204" pitchFamily="18" charset="0"/>
                          </a:rPr>
                          <m:t>𝑗</m:t>
                        </m:r>
                        <m:r>
                          <a:rPr lang="en-CA" b="0" i="1" smtClean="0">
                            <a:latin typeface="Cambria Math" panose="02040503050406030204" pitchFamily="18" charset="0"/>
                          </a:rPr>
                          <m:t> </m:t>
                        </m:r>
                      </m:sub>
                    </m:sSub>
                    <m:r>
                      <a:rPr lang="en-CA" b="0" i="1" smtClean="0">
                        <a:latin typeface="Cambria Math" panose="02040503050406030204" pitchFamily="18" charset="0"/>
                      </a:rPr>
                      <m:t>~ </m:t>
                    </m:r>
                    <m:r>
                      <a:rPr lang="en-CA" b="0" i="1" smtClean="0">
                        <a:latin typeface="Cambria Math" panose="02040503050406030204" pitchFamily="18" charset="0"/>
                      </a:rPr>
                      <m:t>𝑁</m:t>
                    </m:r>
                    <m:r>
                      <a:rPr lang="en-CA" b="0" i="1" smtClean="0">
                        <a:latin typeface="Cambria Math" panose="02040503050406030204" pitchFamily="18" charset="0"/>
                      </a:rPr>
                      <m:t>(</m:t>
                    </m:r>
                    <m:r>
                      <a:rPr lang="en-CA" b="0" i="1" smtClean="0">
                        <a:latin typeface="Cambria Math" panose="02040503050406030204" pitchFamily="18" charset="0"/>
                      </a:rPr>
                      <m:t>0</m:t>
                    </m:r>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m:rPr>
                            <m:sty m:val="p"/>
                          </m:rPr>
                          <a:rPr lang="el-GR" i="1">
                            <a:latin typeface="Cambria Math" panose="02040503050406030204" pitchFamily="18" charset="0"/>
                          </a:rPr>
                          <m:t>σ</m:t>
                        </m:r>
                      </m:e>
                      <m:sub>
                        <m:r>
                          <a:rPr lang="en-CA" b="0" i="1" smtClean="0">
                            <a:latin typeface="Cambria Math" panose="02040503050406030204" pitchFamily="18" charset="0"/>
                          </a:rPr>
                          <m:t>𝑠</m:t>
                        </m:r>
                      </m:sub>
                    </m:sSub>
                  </m:oMath>
                </a14:m>
                <a:r>
                  <a:rPr lang="en-CA" dirty="0">
                    <a:latin typeface="Roboto Mono" panose="020B0604020202020204" charset="0"/>
                    <a:ea typeface="Roboto Mono" panose="020B0604020202020204" charset="0"/>
                  </a:rPr>
                  <a:t>)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𝜀</m:t>
                        </m:r>
                      </m:e>
                      <m:sub>
                        <m:r>
                          <a:rPr lang="en-CA" b="0" i="1" dirty="0" smtClean="0">
                            <a:latin typeface="Cambria Math" panose="02040503050406030204" pitchFamily="18" charset="0"/>
                          </a:rPr>
                          <m:t>𝑖</m:t>
                        </m:r>
                      </m:sub>
                    </m:sSub>
                    <m:r>
                      <a:rPr lang="en-CA" b="0" i="1" dirty="0" smtClean="0">
                        <a:latin typeface="Cambria Math" panose="02040503050406030204" pitchFamily="18" charset="0"/>
                      </a:rPr>
                      <m:t>~</m:t>
                    </m:r>
                    <m:r>
                      <a:rPr lang="en-CA" b="0" i="1" dirty="0" smtClean="0">
                        <a:latin typeface="Cambria Math" panose="02040503050406030204" pitchFamily="18" charset="0"/>
                      </a:rPr>
                      <m:t>𝑁</m:t>
                    </m:r>
                    <m:r>
                      <a:rPr lang="en-CA" b="0" i="1" dirty="0" smtClean="0">
                        <a:latin typeface="Cambria Math" panose="02040503050406030204" pitchFamily="18" charset="0"/>
                      </a:rPr>
                      <m:t>(</m:t>
                    </m:r>
                    <m:r>
                      <a:rPr lang="en-CA" b="0" i="1" dirty="0" smtClean="0">
                        <a:latin typeface="Cambria Math" panose="02040503050406030204" pitchFamily="18" charset="0"/>
                      </a:rPr>
                      <m:t>0</m:t>
                    </m:r>
                    <m:r>
                      <a:rPr lang="en-CA" b="0" i="1" dirty="0" smtClean="0">
                        <a:latin typeface="Cambria Math" panose="02040503050406030204" pitchFamily="18" charset="0"/>
                      </a:rPr>
                      <m:t>, </m:t>
                    </m:r>
                    <m:sSub>
                      <m:sSubPr>
                        <m:ctrlPr>
                          <a:rPr lang="en-CA" b="0" i="1" dirty="0" smtClean="0">
                            <a:latin typeface="Cambria Math" panose="02040503050406030204" pitchFamily="18" charset="0"/>
                          </a:rPr>
                        </m:ctrlPr>
                      </m:sSubPr>
                      <m:e>
                        <m:r>
                          <m:rPr>
                            <m:sty m:val="p"/>
                          </m:rPr>
                          <a:rPr lang="el-GR" i="1" dirty="0">
                            <a:latin typeface="Cambria Math" panose="02040503050406030204" pitchFamily="18" charset="0"/>
                          </a:rPr>
                          <m:t>σ</m:t>
                        </m:r>
                      </m:e>
                      <m:sub>
                        <m:r>
                          <a:rPr lang="en-CA" b="0" i="1" dirty="0" smtClean="0">
                            <a:latin typeface="Cambria Math" panose="02040503050406030204" pitchFamily="18" charset="0"/>
                          </a:rPr>
                          <m:t>𝑟</m:t>
                        </m:r>
                      </m:sub>
                    </m:sSub>
                    <m:r>
                      <a:rPr lang="en-CA" b="0" i="1" dirty="0" smtClean="0">
                        <a:latin typeface="Cambria Math" panose="02040503050406030204" pitchFamily="18" charset="0"/>
                      </a:rPr>
                      <m:t>)</m:t>
                    </m:r>
                  </m:oMath>
                </a14:m>
                <a:endParaRPr lang="en-CA" dirty="0">
                  <a:latin typeface="Roboto Mono" panose="020B0604020202020204" charset="0"/>
                  <a:ea typeface="Roboto Mono" panose="020B0604020202020204" charset="0"/>
                </a:endParaRPr>
              </a:p>
            </p:txBody>
          </p:sp>
        </mc:Choice>
        <mc:Fallback>
          <p:sp>
            <p:nvSpPr>
              <p:cNvPr id="118" name="Google Shape;118;p25"/>
              <p:cNvSpPr txBox="1">
                <a:spLocks noGrp="1" noRot="1" noChangeAspect="1" noMove="1" noResize="1" noEditPoints="1" noAdjustHandles="1" noChangeArrowheads="1" noChangeShapeType="1" noTextEdit="1"/>
              </p:cNvSpPr>
              <p:nvPr>
                <p:ph type="body" idx="1"/>
              </p:nvPr>
            </p:nvSpPr>
            <p:spPr>
              <a:xfrm>
                <a:off x="311700" y="288825"/>
                <a:ext cx="8520600" cy="4280100"/>
              </a:xfrm>
              <a:prstGeom prst="rect">
                <a:avLst/>
              </a:prstGeom>
              <a:blipFill>
                <a:blip r:embed="rId3"/>
                <a:stretch>
                  <a:fillRect l="-286"/>
                </a:stretch>
              </a:blipFill>
            </p:spPr>
            <p:txBody>
              <a:bodyPr/>
              <a:lstStyle/>
              <a:p>
                <a:r>
                  <a:rPr lang="en-CA">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4"/>
          <p:cNvSpPr txBox="1">
            <a:spLocks noGrp="1"/>
          </p:cNvSpPr>
          <p:nvPr>
            <p:ph type="body" idx="1"/>
          </p:nvPr>
        </p:nvSpPr>
        <p:spPr>
          <a:xfrm>
            <a:off x="311700" y="288825"/>
            <a:ext cx="8520600" cy="4280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latin typeface="Roboto Mono" panose="020B0604020202020204" charset="0"/>
              <a:ea typeface="Roboto Mono" panose="020B0604020202020204" charset="0"/>
            </a:endParaRPr>
          </a:p>
        </p:txBody>
      </p:sp>
      <p:pic>
        <p:nvPicPr>
          <p:cNvPr id="3" name="Picture 2">
            <a:extLst>
              <a:ext uri="{FF2B5EF4-FFF2-40B4-BE49-F238E27FC236}">
                <a16:creationId xmlns:a16="http://schemas.microsoft.com/office/drawing/2014/main" id="{EBAA6CAE-5B12-417B-9D29-C39C2918C470}"/>
              </a:ext>
            </a:extLst>
          </p:cNvPr>
          <p:cNvPicPr>
            <a:picLocks noChangeAspect="1"/>
          </p:cNvPicPr>
          <p:nvPr/>
        </p:nvPicPr>
        <p:blipFill>
          <a:blip r:embed="rId3"/>
          <a:stretch>
            <a:fillRect/>
          </a:stretch>
        </p:blipFill>
        <p:spPr>
          <a:xfrm>
            <a:off x="852052" y="288825"/>
            <a:ext cx="6463148" cy="4191961"/>
          </a:xfrm>
          <a:prstGeom prst="rect">
            <a:avLst/>
          </a:prstGeom>
        </p:spPr>
      </p:pic>
      <p:pic>
        <p:nvPicPr>
          <p:cNvPr id="5" name="Picture 4">
            <a:extLst>
              <a:ext uri="{FF2B5EF4-FFF2-40B4-BE49-F238E27FC236}">
                <a16:creationId xmlns:a16="http://schemas.microsoft.com/office/drawing/2014/main" id="{B9F59A55-C89E-49FA-A387-4305A5FA12C4}"/>
              </a:ext>
            </a:extLst>
          </p:cNvPr>
          <p:cNvPicPr>
            <a:picLocks noChangeAspect="1"/>
          </p:cNvPicPr>
          <p:nvPr/>
        </p:nvPicPr>
        <p:blipFill>
          <a:blip r:embed="rId4"/>
          <a:stretch>
            <a:fillRect/>
          </a:stretch>
        </p:blipFill>
        <p:spPr>
          <a:xfrm>
            <a:off x="6274458" y="2001731"/>
            <a:ext cx="2383906" cy="2417108"/>
          </a:xfrm>
          <a:prstGeom prst="rect">
            <a:avLst/>
          </a:prstGeom>
        </p:spPr>
      </p:pic>
    </p:spTree>
    <p:extLst>
      <p:ext uri="{BB962C8B-B14F-4D97-AF65-F5344CB8AC3E}">
        <p14:creationId xmlns:p14="http://schemas.microsoft.com/office/powerpoint/2010/main" val="21243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4"/>
          <p:cNvSpPr txBox="1">
            <a:spLocks noGrp="1"/>
          </p:cNvSpPr>
          <p:nvPr>
            <p:ph type="body" idx="1"/>
          </p:nvPr>
        </p:nvSpPr>
        <p:spPr>
          <a:xfrm>
            <a:off x="311700" y="288825"/>
            <a:ext cx="8520600" cy="4280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latin typeface="Roboto Mono" panose="020B0604020202020204" charset="0"/>
                <a:ea typeface="Roboto Mono" panose="020B0604020202020204" charset="0"/>
              </a:rPr>
              <a:t>Comparing fixed vs. random intercepts for order...</a:t>
            </a:r>
            <a:endParaRPr dirty="0">
              <a:latin typeface="Roboto Mono" panose="020B0604020202020204" charset="0"/>
              <a:ea typeface="Roboto Mono" panose="020B0604020202020204" charset="0"/>
            </a:endParaRPr>
          </a:p>
        </p:txBody>
      </p:sp>
      <p:pic>
        <p:nvPicPr>
          <p:cNvPr id="3" name="Picture 2">
            <a:extLst>
              <a:ext uri="{FF2B5EF4-FFF2-40B4-BE49-F238E27FC236}">
                <a16:creationId xmlns:a16="http://schemas.microsoft.com/office/drawing/2014/main" id="{CEFF09DE-4A25-47BF-AE2C-8862222029F0}"/>
              </a:ext>
            </a:extLst>
          </p:cNvPr>
          <p:cNvPicPr>
            <a:picLocks noChangeAspect="1"/>
          </p:cNvPicPr>
          <p:nvPr/>
        </p:nvPicPr>
        <p:blipFill>
          <a:blip r:embed="rId3"/>
          <a:stretch>
            <a:fillRect/>
          </a:stretch>
        </p:blipFill>
        <p:spPr>
          <a:xfrm>
            <a:off x="238407" y="1020978"/>
            <a:ext cx="4571025" cy="3219718"/>
          </a:xfrm>
          <a:prstGeom prst="rect">
            <a:avLst/>
          </a:prstGeom>
        </p:spPr>
      </p:pic>
      <p:pic>
        <p:nvPicPr>
          <p:cNvPr id="5" name="Picture 4">
            <a:extLst>
              <a:ext uri="{FF2B5EF4-FFF2-40B4-BE49-F238E27FC236}">
                <a16:creationId xmlns:a16="http://schemas.microsoft.com/office/drawing/2014/main" id="{0393D6E4-5290-48E3-8ABE-BB2986F99E96}"/>
              </a:ext>
            </a:extLst>
          </p:cNvPr>
          <p:cNvPicPr>
            <a:picLocks noChangeAspect="1"/>
          </p:cNvPicPr>
          <p:nvPr/>
        </p:nvPicPr>
        <p:blipFill>
          <a:blip r:embed="rId4"/>
          <a:stretch>
            <a:fillRect/>
          </a:stretch>
        </p:blipFill>
        <p:spPr>
          <a:xfrm>
            <a:off x="4882725" y="1442720"/>
            <a:ext cx="2603314" cy="2376234"/>
          </a:xfrm>
          <a:prstGeom prst="rect">
            <a:avLst/>
          </a:prstGeom>
        </p:spPr>
      </p:pic>
      <p:pic>
        <p:nvPicPr>
          <p:cNvPr id="7" name="Picture 6">
            <a:extLst>
              <a:ext uri="{FF2B5EF4-FFF2-40B4-BE49-F238E27FC236}">
                <a16:creationId xmlns:a16="http://schemas.microsoft.com/office/drawing/2014/main" id="{5D635FA2-4C9D-4A80-BE91-387FA1DB42EA}"/>
              </a:ext>
            </a:extLst>
          </p:cNvPr>
          <p:cNvPicPr>
            <a:picLocks noChangeAspect="1"/>
          </p:cNvPicPr>
          <p:nvPr/>
        </p:nvPicPr>
        <p:blipFill>
          <a:blip r:embed="rId5"/>
          <a:stretch>
            <a:fillRect/>
          </a:stretch>
        </p:blipFill>
        <p:spPr>
          <a:xfrm>
            <a:off x="7486039" y="1442720"/>
            <a:ext cx="1758414" cy="23762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dirty="0"/>
              <a:t>Random slopes only</a:t>
            </a:r>
            <a:endParaRPr dirty="0"/>
          </a:p>
        </p:txBody>
      </p:sp>
      <p:sp>
        <p:nvSpPr>
          <p:cNvPr id="124" name="Google Shape;12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7B1758F7-FD9D-4DF7-8A54-F2134F28E298}"/>
              </a:ext>
            </a:extLst>
          </p:cNvPr>
          <p:cNvPicPr>
            <a:picLocks noChangeAspect="1"/>
          </p:cNvPicPr>
          <p:nvPr/>
        </p:nvPicPr>
        <p:blipFill>
          <a:blip r:embed="rId3"/>
          <a:stretch>
            <a:fillRect/>
          </a:stretch>
        </p:blipFill>
        <p:spPr>
          <a:xfrm>
            <a:off x="311700" y="1083699"/>
            <a:ext cx="8199652" cy="3614776"/>
          </a:xfrm>
          <a:prstGeom prst="rect">
            <a:avLst/>
          </a:prstGeom>
        </p:spPr>
      </p:pic>
      <p:pic>
        <p:nvPicPr>
          <p:cNvPr id="5" name="Picture 4">
            <a:extLst>
              <a:ext uri="{FF2B5EF4-FFF2-40B4-BE49-F238E27FC236}">
                <a16:creationId xmlns:a16="http://schemas.microsoft.com/office/drawing/2014/main" id="{2A79E7D9-CEB1-4ED3-9741-656E47F5A242}"/>
              </a:ext>
            </a:extLst>
          </p:cNvPr>
          <p:cNvPicPr>
            <a:picLocks noChangeAspect="1"/>
          </p:cNvPicPr>
          <p:nvPr/>
        </p:nvPicPr>
        <p:blipFill>
          <a:blip r:embed="rId4"/>
          <a:stretch>
            <a:fillRect/>
          </a:stretch>
        </p:blipFill>
        <p:spPr>
          <a:xfrm>
            <a:off x="4884334" y="1951737"/>
            <a:ext cx="3512843" cy="26171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D637-0D05-4509-8647-A995DC4AD1BD}"/>
              </a:ext>
            </a:extLst>
          </p:cNvPr>
          <p:cNvSpPr>
            <a:spLocks noGrp="1"/>
          </p:cNvSpPr>
          <p:nvPr>
            <p:ph type="title"/>
          </p:nvPr>
        </p:nvSpPr>
        <p:spPr/>
        <p:txBody>
          <a:bodyPr>
            <a:normAutofit fontScale="90000"/>
          </a:bodyPr>
          <a:lstStyle/>
          <a:p>
            <a:r>
              <a:rPr lang="en-CA" dirty="0"/>
              <a:t>Random intercepts and slopes…</a:t>
            </a:r>
          </a:p>
        </p:txBody>
      </p:sp>
      <p:pic>
        <p:nvPicPr>
          <p:cNvPr id="5" name="Picture 4">
            <a:extLst>
              <a:ext uri="{FF2B5EF4-FFF2-40B4-BE49-F238E27FC236}">
                <a16:creationId xmlns:a16="http://schemas.microsoft.com/office/drawing/2014/main" id="{0AF4DF02-036E-4F54-B0B7-8A6218A6B61C}"/>
              </a:ext>
            </a:extLst>
          </p:cNvPr>
          <p:cNvPicPr>
            <a:picLocks noChangeAspect="1"/>
          </p:cNvPicPr>
          <p:nvPr/>
        </p:nvPicPr>
        <p:blipFill>
          <a:blip r:embed="rId2"/>
          <a:stretch>
            <a:fillRect/>
          </a:stretch>
        </p:blipFill>
        <p:spPr>
          <a:xfrm>
            <a:off x="397564" y="986310"/>
            <a:ext cx="7923471" cy="3764594"/>
          </a:xfrm>
          <a:prstGeom prst="rect">
            <a:avLst/>
          </a:prstGeom>
        </p:spPr>
      </p:pic>
      <p:pic>
        <p:nvPicPr>
          <p:cNvPr id="7" name="Picture 6">
            <a:extLst>
              <a:ext uri="{FF2B5EF4-FFF2-40B4-BE49-F238E27FC236}">
                <a16:creationId xmlns:a16="http://schemas.microsoft.com/office/drawing/2014/main" id="{25A7AADC-33E7-41EA-AF9F-C15D32EB4DDB}"/>
              </a:ext>
            </a:extLst>
          </p:cNvPr>
          <p:cNvPicPr>
            <a:picLocks noChangeAspect="1"/>
          </p:cNvPicPr>
          <p:nvPr/>
        </p:nvPicPr>
        <p:blipFill>
          <a:blip r:embed="rId3"/>
          <a:stretch>
            <a:fillRect/>
          </a:stretch>
        </p:blipFill>
        <p:spPr>
          <a:xfrm>
            <a:off x="4495364" y="2488216"/>
            <a:ext cx="3825672" cy="2210259"/>
          </a:xfrm>
          <a:prstGeom prst="rect">
            <a:avLst/>
          </a:prstGeom>
        </p:spPr>
      </p:pic>
    </p:spTree>
    <p:extLst>
      <p:ext uri="{BB962C8B-B14F-4D97-AF65-F5344CB8AC3E}">
        <p14:creationId xmlns:p14="http://schemas.microsoft.com/office/powerpoint/2010/main" val="2096079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3F8B-2AE4-42C2-8979-8F35692B01AE}"/>
              </a:ext>
            </a:extLst>
          </p:cNvPr>
          <p:cNvSpPr>
            <a:spLocks noGrp="1"/>
          </p:cNvSpPr>
          <p:nvPr>
            <p:ph type="title"/>
          </p:nvPr>
        </p:nvSpPr>
        <p:spPr/>
        <p:txBody>
          <a:bodyPr>
            <a:normAutofit fontScale="90000"/>
          </a:bodyPr>
          <a:lstStyle/>
          <a:p>
            <a:endParaRPr lang="en-CA"/>
          </a:p>
        </p:txBody>
      </p:sp>
      <p:sp>
        <p:nvSpPr>
          <p:cNvPr id="3" name="Text Placeholder 2">
            <a:extLst>
              <a:ext uri="{FF2B5EF4-FFF2-40B4-BE49-F238E27FC236}">
                <a16:creationId xmlns:a16="http://schemas.microsoft.com/office/drawing/2014/main" id="{03E96D7B-667C-44BB-B2AA-156307E308E8}"/>
              </a:ext>
            </a:extLst>
          </p:cNvPr>
          <p:cNvSpPr>
            <a:spLocks noGrp="1"/>
          </p:cNvSpPr>
          <p:nvPr>
            <p:ph type="body" idx="1"/>
          </p:nvPr>
        </p:nvSpPr>
        <p:spPr/>
        <p:txBody>
          <a:bodyPr/>
          <a:lstStyle/>
          <a:p>
            <a:endParaRPr lang="en-CA" dirty="0"/>
          </a:p>
        </p:txBody>
      </p:sp>
      <p:pic>
        <p:nvPicPr>
          <p:cNvPr id="5" name="Picture 4">
            <a:extLst>
              <a:ext uri="{FF2B5EF4-FFF2-40B4-BE49-F238E27FC236}">
                <a16:creationId xmlns:a16="http://schemas.microsoft.com/office/drawing/2014/main" id="{731B9399-BF82-4B5A-8E69-88427B02F705}"/>
              </a:ext>
            </a:extLst>
          </p:cNvPr>
          <p:cNvPicPr>
            <a:picLocks noChangeAspect="1"/>
          </p:cNvPicPr>
          <p:nvPr/>
        </p:nvPicPr>
        <p:blipFill>
          <a:blip r:embed="rId2"/>
          <a:stretch>
            <a:fillRect/>
          </a:stretch>
        </p:blipFill>
        <p:spPr>
          <a:xfrm>
            <a:off x="1211427" y="273648"/>
            <a:ext cx="6315808" cy="4730703"/>
          </a:xfrm>
          <a:prstGeom prst="rect">
            <a:avLst/>
          </a:prstGeom>
        </p:spPr>
      </p:pic>
    </p:spTree>
    <p:extLst>
      <p:ext uri="{BB962C8B-B14F-4D97-AF65-F5344CB8AC3E}">
        <p14:creationId xmlns:p14="http://schemas.microsoft.com/office/powerpoint/2010/main" val="136438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299424"/>
            <a:ext cx="8520600" cy="4610505"/>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Mixed-effects models (also termed hierarchical or multi-level models) allow one to formally incorporate and distill the variance in our data that arises from non-independence and correlation structures that are inherent to our sampling designs</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Eg…</a:t>
            </a: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Multiple samples collected among sites</a:t>
            </a: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Sites sampled from different regions or ecosystems</a:t>
            </a: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Samples collected at different periods of time</a:t>
            </a: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Repeated measures taken on the same individual or population</a:t>
            </a: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Samples from different species among different taxonomic groups</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1200"/>
              </a:spcAft>
              <a:buNone/>
            </a:pPr>
            <a:r>
              <a:rPr lang="en" dirty="0">
                <a:latin typeface="Roboto Mono" panose="020B0604020202020204" charset="0"/>
                <a:ea typeface="Roboto Mono" panose="020B0604020202020204" charset="0"/>
              </a:rPr>
              <a:t>For data collected in nature - there are almost always these hierarchical sources of variance</a:t>
            </a:r>
            <a:endParaRPr dirty="0">
              <a:latin typeface="Roboto Mono" panose="020B0604020202020204" charset="0"/>
              <a:ea typeface="Roboto Mono"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B9399-BF82-4B5A-8E69-88427B02F705}"/>
              </a:ext>
            </a:extLst>
          </p:cNvPr>
          <p:cNvPicPr>
            <a:picLocks noChangeAspect="1"/>
          </p:cNvPicPr>
          <p:nvPr/>
        </p:nvPicPr>
        <p:blipFill>
          <a:blip r:embed="rId2"/>
          <a:stretch>
            <a:fillRect/>
          </a:stretch>
        </p:blipFill>
        <p:spPr>
          <a:xfrm>
            <a:off x="4399448" y="670704"/>
            <a:ext cx="4561124" cy="3416400"/>
          </a:xfrm>
          <a:prstGeom prst="rect">
            <a:avLst/>
          </a:prstGeom>
        </p:spPr>
      </p:pic>
      <p:pic>
        <p:nvPicPr>
          <p:cNvPr id="6" name="Picture 5">
            <a:extLst>
              <a:ext uri="{FF2B5EF4-FFF2-40B4-BE49-F238E27FC236}">
                <a16:creationId xmlns:a16="http://schemas.microsoft.com/office/drawing/2014/main" id="{142C87C2-77F0-418A-8FB8-21285FA8C2F6}"/>
              </a:ext>
            </a:extLst>
          </p:cNvPr>
          <p:cNvPicPr>
            <a:picLocks noChangeAspect="1"/>
          </p:cNvPicPr>
          <p:nvPr/>
        </p:nvPicPr>
        <p:blipFill>
          <a:blip r:embed="rId3"/>
          <a:stretch>
            <a:fillRect/>
          </a:stretch>
        </p:blipFill>
        <p:spPr>
          <a:xfrm>
            <a:off x="81462" y="816086"/>
            <a:ext cx="4555494" cy="3258958"/>
          </a:xfrm>
          <a:prstGeom prst="rect">
            <a:avLst/>
          </a:prstGeom>
        </p:spPr>
      </p:pic>
    </p:spTree>
    <p:extLst>
      <p:ext uri="{BB962C8B-B14F-4D97-AF65-F5344CB8AC3E}">
        <p14:creationId xmlns:p14="http://schemas.microsoft.com/office/powerpoint/2010/main" val="3262243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Variance partitioning</a:t>
            </a:r>
            <a:endParaRPr dirty="0">
              <a:latin typeface="Roboto Mono" panose="020B0604020202020204" charset="0"/>
              <a:ea typeface="Roboto Mono" panose="020B0604020202020204" charset="0"/>
            </a:endParaRPr>
          </a:p>
        </p:txBody>
      </p:sp>
      <p:sp>
        <p:nvSpPr>
          <p:cNvPr id="130" name="Google Shape;13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 can breakdown all the sources of variance in the data from our model</a:t>
            </a:r>
            <a:endParaRPr dirty="0"/>
          </a:p>
          <a:p>
            <a:pPr marL="0" lvl="0" indent="0" algn="l" rtl="0">
              <a:spcBef>
                <a:spcPts val="1200"/>
              </a:spcBef>
              <a:spcAft>
                <a:spcPts val="0"/>
              </a:spcAft>
              <a:buNone/>
            </a:pPr>
            <a:r>
              <a:rPr lang="en" dirty="0"/>
              <a:t>These can be:</a:t>
            </a:r>
            <a:endParaRPr dirty="0"/>
          </a:p>
          <a:p>
            <a:pPr marL="0" lvl="0" indent="0" algn="l" rtl="0">
              <a:spcBef>
                <a:spcPts val="1200"/>
              </a:spcBef>
              <a:spcAft>
                <a:spcPts val="0"/>
              </a:spcAft>
              <a:buNone/>
            </a:pPr>
            <a:r>
              <a:rPr lang="en" dirty="0"/>
              <a:t>Variation explained by fixed effects</a:t>
            </a:r>
            <a:endParaRPr dirty="0"/>
          </a:p>
          <a:p>
            <a:pPr marL="0" lvl="0" indent="0" algn="l" rtl="0">
              <a:spcBef>
                <a:spcPts val="1200"/>
              </a:spcBef>
              <a:spcAft>
                <a:spcPts val="0"/>
              </a:spcAft>
              <a:buNone/>
            </a:pPr>
            <a:r>
              <a:rPr lang="en" dirty="0"/>
              <a:t>Variation explained by higher level groups (ie. random effects)</a:t>
            </a:r>
            <a:endParaRPr dirty="0"/>
          </a:p>
          <a:p>
            <a:pPr marL="0" lvl="0" indent="0" algn="l" rtl="0">
              <a:spcBef>
                <a:spcPts val="1200"/>
              </a:spcBef>
              <a:spcAft>
                <a:spcPts val="0"/>
              </a:spcAft>
              <a:buNone/>
            </a:pPr>
            <a:r>
              <a:rPr lang="en" dirty="0"/>
              <a:t>Residual variation</a:t>
            </a:r>
            <a:endParaRPr dirty="0"/>
          </a:p>
          <a:p>
            <a:pPr marL="0" lvl="0" indent="0" algn="l" rtl="0">
              <a:spcBef>
                <a:spcPts val="1200"/>
              </a:spcBef>
              <a:spcAft>
                <a:spcPts val="12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Variance partitioning</a:t>
            </a:r>
            <a:endParaRPr dirty="0">
              <a:latin typeface="Roboto Mono" panose="020B0604020202020204" charset="0"/>
              <a:ea typeface="Roboto Mono" panose="020B0604020202020204" charset="0"/>
            </a:endParaRPr>
          </a:p>
        </p:txBody>
      </p:sp>
      <p:pic>
        <p:nvPicPr>
          <p:cNvPr id="3" name="Picture 2">
            <a:extLst>
              <a:ext uri="{FF2B5EF4-FFF2-40B4-BE49-F238E27FC236}">
                <a16:creationId xmlns:a16="http://schemas.microsoft.com/office/drawing/2014/main" id="{9B8E93A4-DB77-43CB-AD2C-2FA46D967A19}"/>
              </a:ext>
            </a:extLst>
          </p:cNvPr>
          <p:cNvPicPr>
            <a:picLocks noChangeAspect="1"/>
          </p:cNvPicPr>
          <p:nvPr/>
        </p:nvPicPr>
        <p:blipFill>
          <a:blip r:embed="rId3"/>
          <a:stretch>
            <a:fillRect/>
          </a:stretch>
        </p:blipFill>
        <p:spPr>
          <a:xfrm>
            <a:off x="437320" y="1017725"/>
            <a:ext cx="8130209" cy="3804666"/>
          </a:xfrm>
          <a:prstGeom prst="rect">
            <a:avLst/>
          </a:prstGeom>
        </p:spPr>
      </p:pic>
    </p:spTree>
    <p:extLst>
      <p:ext uri="{BB962C8B-B14F-4D97-AF65-F5344CB8AC3E}">
        <p14:creationId xmlns:p14="http://schemas.microsoft.com/office/powerpoint/2010/main" val="2421606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Variance partitioning</a:t>
            </a:r>
            <a:endParaRPr dirty="0">
              <a:latin typeface="Roboto Mono" panose="020B0604020202020204" charset="0"/>
              <a:ea typeface="Roboto Mono" panose="020B0604020202020204" charset="0"/>
            </a:endParaRPr>
          </a:p>
        </p:txBody>
      </p:sp>
      <p:sp>
        <p:nvSpPr>
          <p:cNvPr id="130" name="Google Shape;13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endParaRPr dirty="0"/>
          </a:p>
        </p:txBody>
      </p:sp>
      <p:pic>
        <p:nvPicPr>
          <p:cNvPr id="5" name="Picture 4">
            <a:extLst>
              <a:ext uri="{FF2B5EF4-FFF2-40B4-BE49-F238E27FC236}">
                <a16:creationId xmlns:a16="http://schemas.microsoft.com/office/drawing/2014/main" id="{D4DD7D2C-1D66-4B79-8961-EC1F26CA98E4}"/>
              </a:ext>
            </a:extLst>
          </p:cNvPr>
          <p:cNvPicPr>
            <a:picLocks noChangeAspect="1"/>
          </p:cNvPicPr>
          <p:nvPr/>
        </p:nvPicPr>
        <p:blipFill>
          <a:blip r:embed="rId3"/>
          <a:stretch>
            <a:fillRect/>
          </a:stretch>
        </p:blipFill>
        <p:spPr>
          <a:xfrm>
            <a:off x="258924" y="1152475"/>
            <a:ext cx="6328486" cy="2469459"/>
          </a:xfrm>
          <a:prstGeom prst="rect">
            <a:avLst/>
          </a:prstGeom>
        </p:spPr>
      </p:pic>
      <p:pic>
        <p:nvPicPr>
          <p:cNvPr id="8" name="Picture 7">
            <a:extLst>
              <a:ext uri="{FF2B5EF4-FFF2-40B4-BE49-F238E27FC236}">
                <a16:creationId xmlns:a16="http://schemas.microsoft.com/office/drawing/2014/main" id="{0F024BD4-6F9B-42A9-B1D6-6080EDEAB512}"/>
              </a:ext>
            </a:extLst>
          </p:cNvPr>
          <p:cNvPicPr>
            <a:picLocks noChangeAspect="1"/>
          </p:cNvPicPr>
          <p:nvPr/>
        </p:nvPicPr>
        <p:blipFill rotWithShape="1">
          <a:blip r:embed="rId4"/>
          <a:srcRect l="570" t="46275" r="42054" b="24467"/>
          <a:stretch/>
        </p:blipFill>
        <p:spPr>
          <a:xfrm>
            <a:off x="4167535" y="3372573"/>
            <a:ext cx="4664765" cy="1113182"/>
          </a:xfrm>
          <a:prstGeom prst="rect">
            <a:avLst/>
          </a:prstGeom>
        </p:spPr>
      </p:pic>
    </p:spTree>
    <p:extLst>
      <p:ext uri="{BB962C8B-B14F-4D97-AF65-F5344CB8AC3E}">
        <p14:creationId xmlns:p14="http://schemas.microsoft.com/office/powerpoint/2010/main" val="1770135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Final thoughts	</a:t>
            </a:r>
            <a:endParaRPr dirty="0">
              <a:latin typeface="Roboto Mono" panose="020B0604020202020204" charset="0"/>
              <a:ea typeface="Roboto Mono" panose="020B0604020202020204" charset="0"/>
            </a:endParaRPr>
          </a:p>
        </p:txBody>
      </p:sp>
      <p:sp>
        <p:nvSpPr>
          <p:cNvPr id="130" name="Google Shape;13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1200"/>
              </a:spcAft>
              <a:buNone/>
            </a:pPr>
            <a:r>
              <a:rPr lang="en-CA" dirty="0">
                <a:latin typeface="Roboto Mono" panose="020B0604020202020204" charset="0"/>
                <a:ea typeface="Roboto Mono" panose="020B0604020202020204" charset="0"/>
              </a:rPr>
              <a:t>Nested vs. Cross random effects:</a:t>
            </a:r>
          </a:p>
          <a:p>
            <a:pPr marL="0" lvl="0" indent="0" algn="l" rtl="0">
              <a:spcBef>
                <a:spcPts val="1200"/>
              </a:spcBef>
              <a:spcAft>
                <a:spcPts val="1200"/>
              </a:spcAft>
              <a:buNone/>
            </a:pPr>
            <a:r>
              <a:rPr lang="en-CA" dirty="0">
                <a:latin typeface="Roboto Mono" panose="020B0604020202020204" charset="0"/>
                <a:ea typeface="Roboto Mono" panose="020B0604020202020204" charset="0"/>
              </a:rPr>
              <a:t>Nested – inherent hierarchy to the random effect levels, e.g. site within a region = (1|region/site); month within a year (1|year/month)</a:t>
            </a:r>
          </a:p>
          <a:p>
            <a:pPr marL="0" lvl="0" indent="0" algn="l" rtl="0">
              <a:spcBef>
                <a:spcPts val="1200"/>
              </a:spcBef>
              <a:spcAft>
                <a:spcPts val="1200"/>
              </a:spcAft>
              <a:buNone/>
            </a:pPr>
            <a:r>
              <a:rPr lang="en-CA" dirty="0">
                <a:latin typeface="Roboto Mono" panose="020B0604020202020204" charset="0"/>
                <a:ea typeface="Roboto Mono" panose="020B0604020202020204" charset="0"/>
              </a:rPr>
              <a:t>Crossed – multiple measurements over multiple grouping variables – e.g. different observers visiting different sites: (1|observer) + (1|site)</a:t>
            </a:r>
          </a:p>
          <a:p>
            <a:pPr marL="0" lvl="0" indent="0" algn="l" rtl="0">
              <a:spcBef>
                <a:spcPts val="1200"/>
              </a:spcBef>
              <a:spcAft>
                <a:spcPts val="1200"/>
              </a:spcAft>
              <a:buNone/>
            </a:pPr>
            <a:r>
              <a:rPr lang="en-CA" dirty="0">
                <a:latin typeface="Roboto Mono" panose="020B0604020202020204" charset="0"/>
                <a:ea typeface="Roboto Mono" panose="020B0604020202020204" charset="0"/>
              </a:rPr>
              <a:t>Sample sizes for random effect levels – the foundation of random effects is that the effect of group </a:t>
            </a:r>
            <a:r>
              <a:rPr lang="en-CA" i="1" dirty="0">
                <a:latin typeface="Roboto Mono" panose="020B0604020202020204" charset="0"/>
                <a:ea typeface="Roboto Mono" panose="020B0604020202020204" charset="0"/>
              </a:rPr>
              <a:t>j</a:t>
            </a:r>
            <a:r>
              <a:rPr lang="en-CA" dirty="0">
                <a:latin typeface="Roboto Mono" panose="020B0604020202020204" charset="0"/>
                <a:ea typeface="Roboto Mono" panose="020B0604020202020204" charset="0"/>
              </a:rPr>
              <a:t> is drawn from a normal distribution. To characterize a normal distribution you generally need a minimum number of levels (5+).</a:t>
            </a:r>
          </a:p>
        </p:txBody>
      </p:sp>
    </p:spTree>
    <p:extLst>
      <p:ext uri="{BB962C8B-B14F-4D97-AF65-F5344CB8AC3E}">
        <p14:creationId xmlns:p14="http://schemas.microsoft.com/office/powerpoint/2010/main" val="155679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Mono" panose="020B0604020202020204" charset="0"/>
                <a:ea typeface="Roboto Mono" panose="020B0604020202020204" charset="0"/>
              </a:rPr>
              <a:t>Take home</a:t>
            </a:r>
            <a:endParaRPr>
              <a:latin typeface="Roboto Mono" panose="020B0604020202020204" charset="0"/>
              <a:ea typeface="Roboto Mono" panose="020B0604020202020204" charset="0"/>
            </a:endParaRPr>
          </a:p>
        </p:txBody>
      </p:sp>
      <p:sp>
        <p:nvSpPr>
          <p:cNvPr id="136" name="Google Shape;13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Mixed-effects models are extremely useful to account for the sources of variation that structure our data in nature</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Random (varying) effects allow one to draw information among groups to improve our estimates and provide robust ‘global’ effects after accounting for group differences</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You can also break down the sources of variation in your model, which can be useful for to understand how variation scales across the hierarchy</a:t>
            </a:r>
            <a:endParaRPr dirty="0">
              <a:latin typeface="Roboto Mono" panose="020B0604020202020204" charset="0"/>
              <a:ea typeface="Roboto Mono" panose="020B0604020202020204" charset="0"/>
            </a:endParaRPr>
          </a:p>
          <a:p>
            <a:pPr marL="0" lvl="0" indent="0" algn="l" rtl="0">
              <a:spcBef>
                <a:spcPts val="1200"/>
              </a:spcBef>
              <a:spcAft>
                <a:spcPts val="1200"/>
              </a:spcAft>
              <a:buNone/>
            </a:pPr>
            <a:endParaRPr dirty="0">
              <a:latin typeface="Roboto Mono" panose="020B0604020202020204" charset="0"/>
              <a:ea typeface="Roboto Mono"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73200"/>
            <a:ext cx="8520600" cy="449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Mono" panose="020B0604020202020204" charset="0"/>
                <a:ea typeface="Roboto Mono" panose="020B0604020202020204" charset="0"/>
              </a:rPr>
              <a:t>Dealing with non-independence</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r>
              <a:rPr lang="en" dirty="0">
                <a:latin typeface="Roboto Mono" panose="020B0604020202020204" charset="0"/>
                <a:ea typeface="Roboto Mono" panose="020B0604020202020204" charset="0"/>
              </a:rPr>
              <a:t>If you have data that is clustered - eg. multiple samples from different sites or time periods or species - how can we achieve independent and unbiased estimates in an analysis?</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1200"/>
              </a:spcAft>
              <a:buNone/>
            </a:pPr>
            <a:endParaRPr dirty="0">
              <a:latin typeface="Roboto Mono" panose="020B0604020202020204" charset="0"/>
              <a:ea typeface="Roboto Mono"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311700" y="73200"/>
            <a:ext cx="8520600" cy="4495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Example </a:t>
            </a:r>
            <a:r>
              <a:rPr lang="en" dirty="0">
                <a:latin typeface="Roboto Mono" panose="020B0604020202020204" charset="0"/>
                <a:ea typeface="Roboto Mono" panose="020B0604020202020204" charset="0"/>
              </a:rPr>
              <a:t>dataset</a:t>
            </a:r>
            <a:r>
              <a:rPr lang="en" dirty="0"/>
              <a:t>:</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CA" dirty="0"/>
              <a:t>Mammal life history data – </a:t>
            </a:r>
            <a:r>
              <a:rPr lang="en-CA" dirty="0" err="1"/>
              <a:t>Myhrvold</a:t>
            </a:r>
            <a:r>
              <a:rPr lang="en-CA" dirty="0"/>
              <a:t> et al. 2015 (https://esajournals.onlinelibrary.wiley.com/doi/abs/10.1890/15-0846R.1)</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We’ll fit variations of the simple linear regression</a:t>
            </a:r>
            <a:endParaRPr dirty="0"/>
          </a:p>
          <a:p>
            <a:pPr marL="0" lvl="0" indent="0" algn="l" rtl="0">
              <a:spcBef>
                <a:spcPts val="1200"/>
              </a:spcBef>
              <a:spcAft>
                <a:spcPts val="0"/>
              </a:spcAft>
              <a:buClr>
                <a:schemeClr val="dk1"/>
              </a:buClr>
              <a:buSzPct val="61111"/>
              <a:buFont typeface="Arial"/>
              <a:buNone/>
            </a:pPr>
            <a:r>
              <a:rPr lang="en" dirty="0"/>
              <a:t>Yi = ɑ + β*Xi + 𝜀                      𝜀 ~ N(0, 𝜎)</a:t>
            </a:r>
            <a:endParaRPr dirty="0"/>
          </a:p>
          <a:p>
            <a:pPr marL="0" lvl="0" indent="0" algn="l" rtl="0">
              <a:spcBef>
                <a:spcPts val="1200"/>
              </a:spcBef>
              <a:spcAft>
                <a:spcPts val="0"/>
              </a:spcAft>
              <a:buClr>
                <a:schemeClr val="dk1"/>
              </a:buClr>
              <a:buSzPct val="61111"/>
              <a:buFont typeface="Arial"/>
              <a:buNone/>
            </a:pPr>
            <a:r>
              <a:rPr lang="en" dirty="0"/>
              <a:t>Or</a:t>
            </a:r>
            <a:endParaRPr dirty="0"/>
          </a:p>
          <a:p>
            <a:pPr marL="0" lvl="0" indent="0" algn="l" rtl="0">
              <a:spcBef>
                <a:spcPts val="1200"/>
              </a:spcBef>
              <a:spcAft>
                <a:spcPts val="0"/>
              </a:spcAft>
              <a:buNone/>
            </a:pPr>
            <a:r>
              <a:rPr lang="en" dirty="0"/>
              <a:t>Yi  ~ N(ɑ + β*Xi, 𝜎)</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In this case we will examine how longevity scales</a:t>
            </a:r>
          </a:p>
          <a:p>
            <a:pPr marL="0" lvl="0" indent="0" algn="l" rtl="0">
              <a:spcBef>
                <a:spcPts val="1200"/>
              </a:spcBef>
              <a:spcAft>
                <a:spcPts val="0"/>
              </a:spcAft>
              <a:buNone/>
            </a:pPr>
            <a:r>
              <a:rPr lang="en-CA" dirty="0"/>
              <a:t>with body size among 12 mammal orders:</a:t>
            </a:r>
            <a:endParaRPr dirty="0"/>
          </a:p>
          <a:p>
            <a:pPr marL="0" lvl="0" indent="0" algn="l" rtl="0">
              <a:spcBef>
                <a:spcPts val="1200"/>
              </a:spcBef>
              <a:spcAft>
                <a:spcPts val="0"/>
              </a:spcAft>
              <a:buNone/>
            </a:pPr>
            <a:r>
              <a:rPr lang="en" dirty="0"/>
              <a:t>log(longevity) ~ N(ɑ + β*log(body size), 𝜎^2)</a:t>
            </a:r>
            <a:endParaRPr dirty="0"/>
          </a:p>
          <a:p>
            <a:pPr marL="0" lvl="0" indent="0" algn="l" rtl="0">
              <a:spcBef>
                <a:spcPts val="1200"/>
              </a:spcBef>
              <a:spcAft>
                <a:spcPts val="1200"/>
              </a:spcAft>
              <a:buNone/>
            </a:pPr>
            <a:endParaRPr dirty="0"/>
          </a:p>
        </p:txBody>
      </p:sp>
      <p:pic>
        <p:nvPicPr>
          <p:cNvPr id="1026" name="Picture 2">
            <a:extLst>
              <a:ext uri="{FF2B5EF4-FFF2-40B4-BE49-F238E27FC236}">
                <a16:creationId xmlns:a16="http://schemas.microsoft.com/office/drawing/2014/main" id="{68228F83-241D-4342-9E59-B3002FEE1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460" y="1387999"/>
            <a:ext cx="2577547" cy="1866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636CF85-4308-4066-BEFB-EF29FDD0F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2249" y="3342224"/>
            <a:ext cx="3007970" cy="1691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 sz="1800" dirty="0">
                <a:solidFill>
                  <a:schemeClr val="dk2"/>
                </a:solidFill>
                <a:latin typeface="Roboto Mono" panose="020B0604020202020204" charset="0"/>
                <a:ea typeface="Roboto Mono" panose="020B0604020202020204" charset="0"/>
              </a:rPr>
              <a:t>How does longevity vary with respect to body size among 12 orders and ~2500 species of mammals?</a:t>
            </a:r>
            <a:endParaRPr dirty="0">
              <a:latin typeface="Roboto Mono" panose="020B0604020202020204" charset="0"/>
              <a:ea typeface="Roboto Mono" panose="020B0604020202020204" charset="0"/>
            </a:endParaRPr>
          </a:p>
        </p:txBody>
      </p:sp>
      <p:pic>
        <p:nvPicPr>
          <p:cNvPr id="7" name="Picture 6">
            <a:extLst>
              <a:ext uri="{FF2B5EF4-FFF2-40B4-BE49-F238E27FC236}">
                <a16:creationId xmlns:a16="http://schemas.microsoft.com/office/drawing/2014/main" id="{2EB1E87A-3754-40F2-B3C5-AC559985735B}"/>
              </a:ext>
            </a:extLst>
          </p:cNvPr>
          <p:cNvPicPr>
            <a:picLocks noChangeAspect="1"/>
          </p:cNvPicPr>
          <p:nvPr/>
        </p:nvPicPr>
        <p:blipFill>
          <a:blip r:embed="rId3"/>
          <a:stretch>
            <a:fillRect/>
          </a:stretch>
        </p:blipFill>
        <p:spPr>
          <a:xfrm>
            <a:off x="1415016" y="1098092"/>
            <a:ext cx="5423106" cy="38731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 sz="1800" dirty="0">
                <a:solidFill>
                  <a:schemeClr val="dk2"/>
                </a:solidFill>
                <a:latin typeface="Roboto Mono" panose="020B0604020202020204" charset="0"/>
                <a:ea typeface="Roboto Mono" panose="020B0604020202020204" charset="0"/>
              </a:rPr>
              <a:t>How does longevity vary with respect to body size among 12 orders and ~2500 species of mammals?</a:t>
            </a:r>
            <a:endParaRPr dirty="0">
              <a:latin typeface="Roboto Mono" panose="020B0604020202020204" charset="0"/>
              <a:ea typeface="Roboto Mono" panose="020B0604020202020204" charset="0"/>
            </a:endParaRPr>
          </a:p>
        </p:txBody>
      </p:sp>
      <p:pic>
        <p:nvPicPr>
          <p:cNvPr id="7" name="Picture 6">
            <a:extLst>
              <a:ext uri="{FF2B5EF4-FFF2-40B4-BE49-F238E27FC236}">
                <a16:creationId xmlns:a16="http://schemas.microsoft.com/office/drawing/2014/main" id="{2EB1E87A-3754-40F2-B3C5-AC559985735B}"/>
              </a:ext>
            </a:extLst>
          </p:cNvPr>
          <p:cNvPicPr>
            <a:picLocks noChangeAspect="1"/>
          </p:cNvPicPr>
          <p:nvPr/>
        </p:nvPicPr>
        <p:blipFill>
          <a:blip r:embed="rId3"/>
          <a:stretch>
            <a:fillRect/>
          </a:stretch>
        </p:blipFill>
        <p:spPr>
          <a:xfrm>
            <a:off x="1415016" y="1098092"/>
            <a:ext cx="5423106" cy="3873129"/>
          </a:xfrm>
          <a:prstGeom prst="rect">
            <a:avLst/>
          </a:prstGeom>
        </p:spPr>
      </p:pic>
      <p:pic>
        <p:nvPicPr>
          <p:cNvPr id="3" name="Picture 2">
            <a:extLst>
              <a:ext uri="{FF2B5EF4-FFF2-40B4-BE49-F238E27FC236}">
                <a16:creationId xmlns:a16="http://schemas.microsoft.com/office/drawing/2014/main" id="{435AF1C4-82AE-4B15-A77E-7F2BAAC924A8}"/>
              </a:ext>
            </a:extLst>
          </p:cNvPr>
          <p:cNvPicPr>
            <a:picLocks noChangeAspect="1"/>
          </p:cNvPicPr>
          <p:nvPr/>
        </p:nvPicPr>
        <p:blipFill>
          <a:blip r:embed="rId4"/>
          <a:stretch>
            <a:fillRect/>
          </a:stretch>
        </p:blipFill>
        <p:spPr>
          <a:xfrm>
            <a:off x="1415016" y="1270370"/>
            <a:ext cx="5335134" cy="3770589"/>
          </a:xfrm>
          <a:prstGeom prst="rect">
            <a:avLst/>
          </a:prstGeom>
        </p:spPr>
      </p:pic>
    </p:spTree>
    <p:extLst>
      <p:ext uri="{BB962C8B-B14F-4D97-AF65-F5344CB8AC3E}">
        <p14:creationId xmlns:p14="http://schemas.microsoft.com/office/powerpoint/2010/main" val="422108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 sz="1800" dirty="0">
                <a:solidFill>
                  <a:schemeClr val="dk2"/>
                </a:solidFill>
                <a:latin typeface="Roboto Mono" panose="020B0604020202020204" charset="0"/>
                <a:ea typeface="Roboto Mono" panose="020B0604020202020204" charset="0"/>
              </a:rPr>
              <a:t>How does longevity vary with respect to body size among 12 orders and ~2500 species of mammals?</a:t>
            </a:r>
            <a:endParaRPr dirty="0">
              <a:latin typeface="Roboto Mono" panose="020B0604020202020204" charset="0"/>
              <a:ea typeface="Roboto Mono" panose="020B0604020202020204" charset="0"/>
            </a:endParaRPr>
          </a:p>
        </p:txBody>
      </p:sp>
      <p:pic>
        <p:nvPicPr>
          <p:cNvPr id="4" name="Picture 3">
            <a:extLst>
              <a:ext uri="{FF2B5EF4-FFF2-40B4-BE49-F238E27FC236}">
                <a16:creationId xmlns:a16="http://schemas.microsoft.com/office/drawing/2014/main" id="{F8325AE2-5D2E-4880-8A9E-AC978E9F231D}"/>
              </a:ext>
            </a:extLst>
          </p:cNvPr>
          <p:cNvPicPr>
            <a:picLocks noChangeAspect="1"/>
          </p:cNvPicPr>
          <p:nvPr/>
        </p:nvPicPr>
        <p:blipFill>
          <a:blip r:embed="rId3"/>
          <a:stretch>
            <a:fillRect/>
          </a:stretch>
        </p:blipFill>
        <p:spPr>
          <a:xfrm>
            <a:off x="1256302" y="1042447"/>
            <a:ext cx="5614952" cy="4101053"/>
          </a:xfrm>
          <a:prstGeom prst="rect">
            <a:avLst/>
          </a:prstGeom>
        </p:spPr>
      </p:pic>
    </p:spTree>
    <p:extLst>
      <p:ext uri="{BB962C8B-B14F-4D97-AF65-F5344CB8AC3E}">
        <p14:creationId xmlns:p14="http://schemas.microsoft.com/office/powerpoint/2010/main" val="808007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body" idx="1"/>
          </p:nvPr>
        </p:nvSpPr>
        <p:spPr>
          <a:xfrm>
            <a:off x="311700" y="212000"/>
            <a:ext cx="8520600" cy="4349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Clr>
                <a:schemeClr val="dk1"/>
              </a:buClr>
              <a:buSzPts val="1100"/>
              <a:buFont typeface="Arial"/>
              <a:buNone/>
            </a:pPr>
            <a:r>
              <a:rPr lang="en" dirty="0">
                <a:latin typeface="Roboto Mono" panose="020B0604020202020204" charset="0"/>
                <a:ea typeface="Roboto Mono" panose="020B0604020202020204" charset="0"/>
              </a:rPr>
              <a:t>Option 1: one solution is to simply take the mean longevity and body size for each order, and now you have independent samples</a:t>
            </a: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0"/>
              </a:spcAft>
              <a:buNone/>
            </a:pPr>
            <a:endParaRPr dirty="0">
              <a:latin typeface="Roboto Mono" panose="020B0604020202020204" charset="0"/>
              <a:ea typeface="Roboto Mono" panose="020B0604020202020204" charset="0"/>
            </a:endParaRPr>
          </a:p>
          <a:p>
            <a:pPr marL="0" lvl="0" indent="0" algn="l" rtl="0">
              <a:spcBef>
                <a:spcPts val="1200"/>
              </a:spcBef>
              <a:spcAft>
                <a:spcPts val="1200"/>
              </a:spcAft>
              <a:buNone/>
            </a:pPr>
            <a:endParaRPr lang="en" dirty="0">
              <a:latin typeface="Roboto Mono" panose="020B0604020202020204" charset="0"/>
              <a:ea typeface="Roboto Mono" panose="020B0604020202020204" charset="0"/>
            </a:endParaRPr>
          </a:p>
          <a:p>
            <a:pPr marL="0" lvl="0" indent="0" algn="l" rtl="0">
              <a:spcBef>
                <a:spcPts val="1200"/>
              </a:spcBef>
              <a:spcAft>
                <a:spcPts val="1200"/>
              </a:spcAft>
              <a:buNone/>
            </a:pPr>
            <a:endParaRPr lang="en" dirty="0">
              <a:latin typeface="Roboto Mono" panose="020B0604020202020204" charset="0"/>
              <a:ea typeface="Roboto Mono" panose="020B0604020202020204" charset="0"/>
            </a:endParaRPr>
          </a:p>
          <a:p>
            <a:pPr marL="0" lvl="0" indent="0" algn="l" rtl="0">
              <a:spcBef>
                <a:spcPts val="1200"/>
              </a:spcBef>
              <a:spcAft>
                <a:spcPts val="1200"/>
              </a:spcAft>
              <a:buNone/>
            </a:pPr>
            <a:r>
              <a:rPr lang="en" dirty="0">
                <a:latin typeface="Roboto Mono" panose="020B0604020202020204" charset="0"/>
                <a:ea typeface="Roboto Mono" panose="020B0604020202020204" charset="0"/>
              </a:rPr>
              <a:t>This results in a large loss of information and lower power (reduction in sample sizes)</a:t>
            </a:r>
            <a:endParaRPr dirty="0">
              <a:latin typeface="Roboto Mono" panose="020B0604020202020204" charset="0"/>
              <a:ea typeface="Roboto Mono" panose="020B0604020202020204" charset="0"/>
            </a:endParaRPr>
          </a:p>
        </p:txBody>
      </p:sp>
      <p:pic>
        <p:nvPicPr>
          <p:cNvPr id="5" name="Picture 4">
            <a:extLst>
              <a:ext uri="{FF2B5EF4-FFF2-40B4-BE49-F238E27FC236}">
                <a16:creationId xmlns:a16="http://schemas.microsoft.com/office/drawing/2014/main" id="{335E3AED-9F78-40C2-90CE-507A9ED87C86}"/>
              </a:ext>
            </a:extLst>
          </p:cNvPr>
          <p:cNvPicPr>
            <a:picLocks noChangeAspect="1"/>
          </p:cNvPicPr>
          <p:nvPr/>
        </p:nvPicPr>
        <p:blipFill>
          <a:blip r:embed="rId3"/>
          <a:stretch>
            <a:fillRect/>
          </a:stretch>
        </p:blipFill>
        <p:spPr>
          <a:xfrm>
            <a:off x="2079881" y="707996"/>
            <a:ext cx="4354051" cy="31058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body" idx="1"/>
          </p:nvPr>
        </p:nvSpPr>
        <p:spPr>
          <a:xfrm>
            <a:off x="311700" y="312725"/>
            <a:ext cx="8520600" cy="425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latin typeface="Roboto Mono" panose="020B0604020202020204" charset="0"/>
                <a:ea typeface="Roboto Mono" panose="020B0604020202020204" charset="0"/>
              </a:rPr>
              <a:t>Option 2: Run separate models for each order</a:t>
            </a:r>
            <a:endParaRPr dirty="0">
              <a:latin typeface="Roboto Mono" panose="020B0604020202020204" charset="0"/>
              <a:ea typeface="Roboto Mono" panose="020B0604020202020204" charset="0"/>
            </a:endParaRPr>
          </a:p>
        </p:txBody>
      </p:sp>
      <p:pic>
        <p:nvPicPr>
          <p:cNvPr id="5" name="Picture 4">
            <a:extLst>
              <a:ext uri="{FF2B5EF4-FFF2-40B4-BE49-F238E27FC236}">
                <a16:creationId xmlns:a16="http://schemas.microsoft.com/office/drawing/2014/main" id="{99B78382-09F3-4027-BF9F-6E6FD38A617A}"/>
              </a:ext>
            </a:extLst>
          </p:cNvPr>
          <p:cNvPicPr>
            <a:picLocks noChangeAspect="1"/>
          </p:cNvPicPr>
          <p:nvPr/>
        </p:nvPicPr>
        <p:blipFill>
          <a:blip r:embed="rId3"/>
          <a:stretch>
            <a:fillRect/>
          </a:stretch>
        </p:blipFill>
        <p:spPr>
          <a:xfrm>
            <a:off x="1096379" y="778206"/>
            <a:ext cx="5953777" cy="425927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3228</TotalTime>
  <Words>1161</Words>
  <Application>Microsoft Office PowerPoint</Application>
  <PresentationFormat>On-screen Show (16:9)</PresentationFormat>
  <Paragraphs>99</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Cambria Math</vt:lpstr>
      <vt:lpstr>Roboto Mono</vt:lpstr>
      <vt:lpstr>Arial</vt:lpstr>
      <vt:lpstr>Simple Light</vt:lpstr>
      <vt:lpstr>Disentangling mixed-effects models.</vt:lpstr>
      <vt:lpstr>PowerPoint Presentation</vt:lpstr>
      <vt:lpstr>PowerPoint Presentation</vt:lpstr>
      <vt:lpstr>PowerPoint Presentation</vt:lpstr>
      <vt:lpstr>How does longevity vary with respect to body size among 12 orders and ~2500 species of mammals?</vt:lpstr>
      <vt:lpstr>How does longevity vary with respect to body size among 12 orders and ~2500 species of mammals?</vt:lpstr>
      <vt:lpstr>How does longevity vary with respect to body size among 12 orders and ~2500 species of mammals?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slopes only</vt:lpstr>
      <vt:lpstr>Random intercepts and slopes…</vt:lpstr>
      <vt:lpstr>PowerPoint Presentation</vt:lpstr>
      <vt:lpstr>PowerPoint Presentation</vt:lpstr>
      <vt:lpstr>Variance partitioning</vt:lpstr>
      <vt:lpstr>Variance partitioning</vt:lpstr>
      <vt:lpstr>Variance partitioning</vt:lpstr>
      <vt:lpstr>Final thoughts </vt:lpstr>
      <vt:lpstr>Take home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Disentangling mixed-effects models.</dc:title>
  <cp:lastModifiedBy>Greenberg, Daniel</cp:lastModifiedBy>
  <cp:revision>13</cp:revision>
  <dcterms:modified xsi:type="dcterms:W3CDTF">2021-04-19T19:50:34Z</dcterms:modified>
</cp:coreProperties>
</file>