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16459200" cx="29260800"/>
  <p:notesSz cx="6858000" cy="9144000"/>
  <p:embeddedFontLst>
    <p:embeddedFont>
      <p:font typeface="Arial Narrow"/>
      <p:regular r:id="rId9"/>
      <p:bold r:id="rId10"/>
      <p:italic r:id="rId11"/>
      <p:boldItalic r:id="rId12"/>
    </p:embeddedFon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4" roundtripDataSignature="AMtx7mjMRH5+t5K5/pBXv9Ul/6YPbXDl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6A5E48-E6D6-44AB-98B8-4BF28079913F}">
  <a:tblStyle styleId="{3C6A5E48-E6D6-44AB-98B8-4BF28079913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B2D9546-3AA0-48FA-A551-33DB0AE94E30}" styleName="Table_1">
    <a:wholeTbl>
      <a:tcTxStyle b="off" i="off">
        <a:font>
          <a:latin typeface="Arial"/>
          <a:ea typeface="Arial"/>
          <a:cs typeface="Arial"/>
        </a:font>
        <a:srgbClr val="000000"/>
      </a:tcTxStyle>
      <a:tcStyle>
        <a:tcBdr>
          <a:left>
            <a:ln cap="flat" cmpd="sng" w="9525">
              <a:solidFill>
                <a:srgbClr val="4285F4"/>
              </a:solidFill>
              <a:prstDash val="solid"/>
              <a:round/>
              <a:headEnd len="sm" w="sm" type="none"/>
              <a:tailEnd len="sm" w="sm" type="none"/>
            </a:ln>
          </a:left>
          <a:right>
            <a:ln cap="flat" cmpd="sng" w="9525">
              <a:solidFill>
                <a:srgbClr val="4285F4"/>
              </a:solidFill>
              <a:prstDash val="solid"/>
              <a:round/>
              <a:headEnd len="sm" w="sm" type="none"/>
              <a:tailEnd len="sm" w="sm" type="none"/>
            </a:ln>
          </a:right>
          <a:top>
            <a:ln cap="flat" cmpd="sng" w="9525">
              <a:solidFill>
                <a:srgbClr val="4285F4"/>
              </a:solidFill>
              <a:prstDash val="solid"/>
              <a:round/>
              <a:headEnd len="sm" w="sm" type="none"/>
              <a:tailEnd len="sm" w="sm" type="none"/>
            </a:ln>
          </a:top>
          <a:bottom>
            <a:ln cap="flat" cmpd="sng" w="9525">
              <a:solidFill>
                <a:srgbClr val="4285F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rgbClr val="4285F4"/>
              </a:solidFill>
              <a:prstDash val="solid"/>
              <a:round/>
              <a:headEnd len="sm" w="sm" type="none"/>
              <a:tailEnd len="sm" w="sm" type="none"/>
            </a:ln>
          </a:top>
          <a:bottom>
            <a:ln cap="flat" cmpd="sng" w="9525">
              <a:solidFill>
                <a:srgbClr val="4285F4"/>
              </a:solidFill>
              <a:prstDash val="solid"/>
              <a:round/>
              <a:headEnd len="sm" w="sm" type="none"/>
              <a:tailEnd len="sm" w="sm" type="none"/>
            </a:ln>
          </a:bottom>
        </a:tcBdr>
      </a:tcStyle>
    </a:band1H>
    <a:band2H>
      <a:tcTxStyle b="off" i="off"/>
    </a:band2H>
    <a:band1V>
      <a:tcTxStyle b="off" i="off"/>
      <a:tcStyle>
        <a:tcBdr>
          <a:left>
            <a:ln cap="flat" cmpd="sng" w="9525">
              <a:solidFill>
                <a:srgbClr val="4285F4"/>
              </a:solidFill>
              <a:prstDash val="solid"/>
              <a:round/>
              <a:headEnd len="sm" w="sm" type="none"/>
              <a:tailEnd len="sm" w="sm" type="none"/>
            </a:ln>
          </a:left>
          <a:right>
            <a:ln cap="flat" cmpd="sng" w="9525">
              <a:solidFill>
                <a:srgbClr val="4285F4"/>
              </a:solidFill>
              <a:prstDash val="solid"/>
              <a:round/>
              <a:headEnd len="sm" w="sm" type="none"/>
              <a:tailEnd len="sm" w="sm" type="none"/>
            </a:ln>
          </a:right>
        </a:tcBdr>
      </a:tcStyle>
    </a:band1V>
    <a:band2V>
      <a:tcTxStyle b="off" i="off"/>
      <a:tcStyle>
        <a:tcBdr>
          <a:left>
            <a:ln cap="flat" cmpd="sng" w="9525">
              <a:solidFill>
                <a:srgbClr val="4285F4"/>
              </a:solidFill>
              <a:prstDash val="solid"/>
              <a:round/>
              <a:headEnd len="sm" w="sm" type="none"/>
              <a:tailEnd len="sm" w="sm" type="none"/>
            </a:ln>
          </a:left>
          <a:right>
            <a:ln cap="flat" cmpd="sng" w="9525">
              <a:solidFill>
                <a:srgbClr val="4285F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rgbClr val="4285F4"/>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rgbClr val="FFFFFF"/>
      </a:tcTxStyle>
      <a:tcStyle>
        <a:fill>
          <a:solidFill>
            <a:srgbClr val="4285F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ArialNarrow-italic.fntdata"/><Relationship Id="rId10" Type="http://schemas.openxmlformats.org/officeDocument/2006/relationships/font" Target="fonts/ArialNarrow-bold.fntdata"/><Relationship Id="rId13" Type="http://schemas.openxmlformats.org/officeDocument/2006/relationships/font" Target="fonts/ArialBlack-regular.fntdata"/><Relationship Id="rId12" Type="http://schemas.openxmlformats.org/officeDocument/2006/relationships/font" Target="fonts/ArialNarrow-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Narrow-regular.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Guides">
  <p:cSld name="With Guides">
    <p:spTree>
      <p:nvGrpSpPr>
        <p:cNvPr id="19" name="Shape 19"/>
        <p:cNvGrpSpPr/>
        <p:nvPr/>
      </p:nvGrpSpPr>
      <p:grpSpPr>
        <a:xfrm>
          <a:off x="0" y="0"/>
          <a:ext cx="0" cy="0"/>
          <a:chOff x="0" y="0"/>
          <a:chExt cx="0" cy="0"/>
        </a:xfrm>
      </p:grpSpPr>
      <p:sp>
        <p:nvSpPr>
          <p:cNvPr id="20" name="Google Shape;20;p3"/>
          <p:cNvSpPr txBox="1"/>
          <p:nvPr>
            <p:ph idx="1" type="body"/>
          </p:nvPr>
        </p:nvSpPr>
        <p:spPr>
          <a:xfrm>
            <a:off x="3393440" y="89646"/>
            <a:ext cx="22473920" cy="81451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939"/>
              </a:spcBef>
              <a:spcAft>
                <a:spcPts val="0"/>
              </a:spcAft>
              <a:buClr>
                <a:schemeClr val="lt1"/>
              </a:buClr>
              <a:buSzPts val="4693"/>
              <a:buFont typeface="Arial"/>
              <a:buNone/>
              <a:defRPr b="1" i="0" sz="4693" u="none" cap="none" strike="noStrike">
                <a:solidFill>
                  <a:schemeClr val="lt1"/>
                </a:solidFill>
                <a:latin typeface="Arial"/>
                <a:ea typeface="Arial"/>
                <a:cs typeface="Arial"/>
                <a:sym typeface="Arial"/>
              </a:defRPr>
            </a:lvl1pPr>
            <a:lvl2pPr indent="-228600" lvl="1" marL="914400" marR="0" rtl="0" algn="l">
              <a:spcBef>
                <a:spcPts val="332"/>
              </a:spcBef>
              <a:spcAft>
                <a:spcPts val="0"/>
              </a:spcAft>
              <a:buClr>
                <a:schemeClr val="dk1"/>
              </a:buClr>
              <a:buSzPts val="1660"/>
              <a:buFont typeface="Arial"/>
              <a:buNone/>
              <a:defRPr b="0" i="0" sz="1660" u="none" cap="none" strike="noStrike">
                <a:solidFill>
                  <a:schemeClr val="dk1"/>
                </a:solidFill>
                <a:latin typeface="Arial Narrow"/>
                <a:ea typeface="Arial Narrow"/>
                <a:cs typeface="Arial Narrow"/>
                <a:sym typeface="Arial Narrow"/>
              </a:defRPr>
            </a:lvl2pPr>
            <a:lvl3pPr indent="-228600" lvl="2" marL="1371600" marR="0" rtl="0" algn="l">
              <a:spcBef>
                <a:spcPts val="266"/>
              </a:spcBef>
              <a:spcAft>
                <a:spcPts val="0"/>
              </a:spcAft>
              <a:buClr>
                <a:schemeClr val="dk1"/>
              </a:buClr>
              <a:buSzPts val="1328"/>
              <a:buFont typeface="Arial"/>
              <a:buNone/>
              <a:defRPr b="0" i="0" sz="1328" u="none" cap="none" strike="noStrike">
                <a:solidFill>
                  <a:schemeClr val="dk1"/>
                </a:solidFill>
                <a:latin typeface="Arial Narrow"/>
                <a:ea typeface="Arial Narrow"/>
                <a:cs typeface="Arial Narrow"/>
                <a:sym typeface="Arial Narrow"/>
              </a:defRPr>
            </a:lvl3pPr>
            <a:lvl4pPr indent="-228600" lvl="3" marL="18288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4pPr>
            <a:lvl5pPr indent="-228600" lvl="4" marL="22860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1" name="Google Shape;21;p3"/>
          <p:cNvSpPr txBox="1"/>
          <p:nvPr>
            <p:ph idx="2" type="body"/>
          </p:nvPr>
        </p:nvSpPr>
        <p:spPr>
          <a:xfrm>
            <a:off x="3393440" y="1003111"/>
            <a:ext cx="22473920" cy="61754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683"/>
              </a:spcBef>
              <a:spcAft>
                <a:spcPts val="0"/>
              </a:spcAft>
              <a:buClr>
                <a:schemeClr val="lt1"/>
              </a:buClr>
              <a:buSzPts val="3413"/>
              <a:buFont typeface="Arial"/>
              <a:buNone/>
              <a:defRPr b="1" i="0" sz="3413" u="none" cap="none" strike="noStrike">
                <a:solidFill>
                  <a:schemeClr val="lt1"/>
                </a:solidFill>
                <a:latin typeface="Arial"/>
                <a:ea typeface="Arial"/>
                <a:cs typeface="Arial"/>
                <a:sym typeface="Arial"/>
              </a:defRPr>
            </a:lvl1pPr>
            <a:lvl2pPr indent="-228600" lvl="1" marL="914400" marR="0" rtl="0" algn="l">
              <a:spcBef>
                <a:spcPts val="332"/>
              </a:spcBef>
              <a:spcAft>
                <a:spcPts val="0"/>
              </a:spcAft>
              <a:buClr>
                <a:schemeClr val="dk1"/>
              </a:buClr>
              <a:buSzPts val="1660"/>
              <a:buFont typeface="Arial"/>
              <a:buNone/>
              <a:defRPr b="0" i="0" sz="1660" u="none" cap="none" strike="noStrike">
                <a:solidFill>
                  <a:schemeClr val="dk1"/>
                </a:solidFill>
                <a:latin typeface="Arial Narrow"/>
                <a:ea typeface="Arial Narrow"/>
                <a:cs typeface="Arial Narrow"/>
                <a:sym typeface="Arial Narrow"/>
              </a:defRPr>
            </a:lvl2pPr>
            <a:lvl3pPr indent="-228600" lvl="2" marL="1371600" marR="0" rtl="0" algn="l">
              <a:spcBef>
                <a:spcPts val="266"/>
              </a:spcBef>
              <a:spcAft>
                <a:spcPts val="0"/>
              </a:spcAft>
              <a:buClr>
                <a:schemeClr val="dk1"/>
              </a:buClr>
              <a:buSzPts val="1328"/>
              <a:buFont typeface="Arial"/>
              <a:buNone/>
              <a:defRPr b="0" i="0" sz="1328" u="none" cap="none" strike="noStrike">
                <a:solidFill>
                  <a:schemeClr val="dk1"/>
                </a:solidFill>
                <a:latin typeface="Arial Narrow"/>
                <a:ea typeface="Arial Narrow"/>
                <a:cs typeface="Arial Narrow"/>
                <a:sym typeface="Arial Narrow"/>
              </a:defRPr>
            </a:lvl3pPr>
            <a:lvl4pPr indent="-228600" lvl="3" marL="18288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4pPr>
            <a:lvl5pPr indent="-228600" lvl="4" marL="22860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2" name="Google Shape;22;p3"/>
          <p:cNvSpPr txBox="1"/>
          <p:nvPr>
            <p:ph idx="3" type="body"/>
          </p:nvPr>
        </p:nvSpPr>
        <p:spPr>
          <a:xfrm>
            <a:off x="3393440" y="1729215"/>
            <a:ext cx="22473920" cy="55201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597"/>
              </a:spcBef>
              <a:spcAft>
                <a:spcPts val="0"/>
              </a:spcAft>
              <a:buClr>
                <a:schemeClr val="lt1"/>
              </a:buClr>
              <a:buSzPts val="2987"/>
              <a:buFont typeface="Arial"/>
              <a:buNone/>
              <a:defRPr b="1" i="0" sz="2987" u="none" cap="none" strike="noStrike">
                <a:solidFill>
                  <a:schemeClr val="lt1"/>
                </a:solidFill>
                <a:latin typeface="Arial"/>
                <a:ea typeface="Arial"/>
                <a:cs typeface="Arial"/>
                <a:sym typeface="Arial"/>
              </a:defRPr>
            </a:lvl1pPr>
            <a:lvl2pPr indent="-228600" lvl="1" marL="914400" marR="0" rtl="0" algn="l">
              <a:spcBef>
                <a:spcPts val="332"/>
              </a:spcBef>
              <a:spcAft>
                <a:spcPts val="0"/>
              </a:spcAft>
              <a:buClr>
                <a:schemeClr val="dk1"/>
              </a:buClr>
              <a:buSzPts val="1660"/>
              <a:buFont typeface="Arial"/>
              <a:buNone/>
              <a:defRPr b="0" i="0" sz="1660" u="none" cap="none" strike="noStrike">
                <a:solidFill>
                  <a:schemeClr val="dk1"/>
                </a:solidFill>
                <a:latin typeface="Arial Narrow"/>
                <a:ea typeface="Arial Narrow"/>
                <a:cs typeface="Arial Narrow"/>
                <a:sym typeface="Arial Narrow"/>
              </a:defRPr>
            </a:lvl2pPr>
            <a:lvl3pPr indent="-228600" lvl="2" marL="1371600" marR="0" rtl="0" algn="l">
              <a:spcBef>
                <a:spcPts val="266"/>
              </a:spcBef>
              <a:spcAft>
                <a:spcPts val="0"/>
              </a:spcAft>
              <a:buClr>
                <a:schemeClr val="dk1"/>
              </a:buClr>
              <a:buSzPts val="1328"/>
              <a:buFont typeface="Arial"/>
              <a:buNone/>
              <a:defRPr b="0" i="0" sz="1328" u="none" cap="none" strike="noStrike">
                <a:solidFill>
                  <a:schemeClr val="dk1"/>
                </a:solidFill>
                <a:latin typeface="Arial Narrow"/>
                <a:ea typeface="Arial Narrow"/>
                <a:cs typeface="Arial Narrow"/>
                <a:sym typeface="Arial Narrow"/>
              </a:defRPr>
            </a:lvl3pPr>
            <a:lvl4pPr indent="-228600" lvl="3" marL="18288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4pPr>
            <a:lvl5pPr indent="-228600" lvl="4" marL="22860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3" name="Google Shape;23;p3"/>
          <p:cNvSpPr txBox="1"/>
          <p:nvPr>
            <p:ph idx="4" type="body"/>
          </p:nvPr>
        </p:nvSpPr>
        <p:spPr>
          <a:xfrm>
            <a:off x="248461" y="2899799"/>
            <a:ext cx="6957879"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74918" y="3338381"/>
            <a:ext cx="6959003"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247340" y="10031299"/>
            <a:ext cx="6959002"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247340" y="10431410"/>
            <a:ext cx="6986580"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7" name="Google Shape;27;p3"/>
          <p:cNvSpPr txBox="1"/>
          <p:nvPr>
            <p:ph idx="8" type="body"/>
          </p:nvPr>
        </p:nvSpPr>
        <p:spPr>
          <a:xfrm>
            <a:off x="7503568" y="2912963"/>
            <a:ext cx="6995514"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7513783" y="3342720"/>
            <a:ext cx="6985298"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9" name="Google Shape;29;p3"/>
          <p:cNvSpPr txBox="1"/>
          <p:nvPr>
            <p:ph idx="13" type="body"/>
          </p:nvPr>
        </p:nvSpPr>
        <p:spPr>
          <a:xfrm>
            <a:off x="14761560" y="2912963"/>
            <a:ext cx="6959003"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0" name="Google Shape;30;p3"/>
          <p:cNvSpPr txBox="1"/>
          <p:nvPr>
            <p:ph idx="14" type="body"/>
          </p:nvPr>
        </p:nvSpPr>
        <p:spPr>
          <a:xfrm>
            <a:off x="14778942" y="3342108"/>
            <a:ext cx="6985298"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1" name="Google Shape;31;p3"/>
          <p:cNvSpPr txBox="1"/>
          <p:nvPr>
            <p:ph idx="15" type="body"/>
          </p:nvPr>
        </p:nvSpPr>
        <p:spPr>
          <a:xfrm>
            <a:off x="22007592" y="2899799"/>
            <a:ext cx="6958839"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2" name="Google Shape;32;p3"/>
          <p:cNvSpPr txBox="1"/>
          <p:nvPr>
            <p:ph idx="16" type="body"/>
          </p:nvPr>
        </p:nvSpPr>
        <p:spPr>
          <a:xfrm>
            <a:off x="22034051" y="3338380"/>
            <a:ext cx="6959003"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3" name="Google Shape;33;p3"/>
          <p:cNvSpPr txBox="1"/>
          <p:nvPr>
            <p:ph idx="17" type="body"/>
          </p:nvPr>
        </p:nvSpPr>
        <p:spPr>
          <a:xfrm>
            <a:off x="22034215" y="10715425"/>
            <a:ext cx="6932379"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4" name="Google Shape;34;p3"/>
          <p:cNvSpPr txBox="1"/>
          <p:nvPr>
            <p:ph idx="18" type="body"/>
          </p:nvPr>
        </p:nvSpPr>
        <p:spPr>
          <a:xfrm>
            <a:off x="22034215" y="11136078"/>
            <a:ext cx="6932379"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5" name="Google Shape;35;p3"/>
          <p:cNvSpPr txBox="1"/>
          <p:nvPr>
            <p:ph idx="19" type="body"/>
          </p:nvPr>
        </p:nvSpPr>
        <p:spPr>
          <a:xfrm>
            <a:off x="22034215" y="13689853"/>
            <a:ext cx="6932379"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6" name="Google Shape;36;p3"/>
          <p:cNvSpPr txBox="1"/>
          <p:nvPr>
            <p:ph idx="20" type="body"/>
          </p:nvPr>
        </p:nvSpPr>
        <p:spPr>
          <a:xfrm>
            <a:off x="22060675" y="14089964"/>
            <a:ext cx="6905919"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80">
          <p15:clr>
            <a:srgbClr val="FBAE40"/>
          </p15:clr>
        </p15:guide>
        <p15:guide id="2" pos="154">
          <p15:clr>
            <a:srgbClr val="FBAE40"/>
          </p15:clr>
        </p15:guide>
        <p15:guide id="3" orient="horz" pos="10104">
          <p15:clr>
            <a:srgbClr val="FBAE40"/>
          </p15:clr>
        </p15:guide>
        <p15:guide id="4" pos="4557">
          <p15:clr>
            <a:srgbClr val="FBAE40"/>
          </p15:clr>
        </p15:guide>
        <p15:guide id="5" pos="4736">
          <p15:clr>
            <a:srgbClr val="FBAE40"/>
          </p15:clr>
        </p15:guide>
        <p15:guide id="6" pos="9139">
          <p15:clr>
            <a:srgbClr val="FBAE40"/>
          </p15:clr>
        </p15:guide>
        <p15:guide id="7" pos="9293">
          <p15:clr>
            <a:srgbClr val="FBAE40"/>
          </p15:clr>
        </p15:guide>
        <p15:guide id="8" pos="13696">
          <p15:clr>
            <a:srgbClr val="FBAE40"/>
          </p15:clr>
        </p15:guide>
        <p15:guide id="9" pos="13875">
          <p15:clr>
            <a:srgbClr val="FBAE40"/>
          </p15:clr>
        </p15:guide>
        <p15:guide id="10" pos="182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hyperlink" Target="https://www.posterpresentations.com/research" TargetMode="External"/><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E2F3"/>
            </a:gs>
            <a:gs pos="99000">
              <a:srgbClr val="D8E2F3"/>
            </a:gs>
            <a:gs pos="100000">
              <a:srgbClr val="D8E2F3"/>
            </a:gs>
          </a:gsLst>
          <a:lin ang="5400000" scaled="0"/>
        </a:gradFill>
      </p:bgPr>
    </p:bg>
    <p:spTree>
      <p:nvGrpSpPr>
        <p:cNvPr id="9" name="Shape 9"/>
        <p:cNvGrpSpPr/>
        <p:nvPr/>
      </p:nvGrpSpPr>
      <p:grpSpPr>
        <a:xfrm>
          <a:off x="0" y="0"/>
          <a:ext cx="0" cy="0"/>
          <a:chOff x="0" y="0"/>
          <a:chExt cx="0" cy="0"/>
        </a:xfrm>
      </p:grpSpPr>
      <p:sp>
        <p:nvSpPr>
          <p:cNvPr id="10" name="Google Shape;10;p2"/>
          <p:cNvSpPr/>
          <p:nvPr/>
        </p:nvSpPr>
        <p:spPr>
          <a:xfrm>
            <a:off x="0" y="0"/>
            <a:ext cx="29260800" cy="2400300"/>
          </a:xfrm>
          <a:prstGeom prst="rect">
            <a:avLst/>
          </a:prstGeom>
          <a:solidFill>
            <a:schemeClr val="accent1"/>
          </a:solidFill>
          <a:ln>
            <a:noFill/>
          </a:ln>
        </p:spPr>
        <p:txBody>
          <a:bodyPr anchorCtr="0" anchor="ctr" bIns="18950" lIns="37925" spcFirstLastPara="1" rIns="37925" wrap="square" tIns="18950">
            <a:noAutofit/>
          </a:bodyPr>
          <a:lstStyle/>
          <a:p>
            <a:pPr indent="0" lvl="0" marL="0" marR="0" rtl="0" algn="l">
              <a:spcBef>
                <a:spcPts val="0"/>
              </a:spcBef>
              <a:spcAft>
                <a:spcPts val="0"/>
              </a:spcAft>
              <a:buNone/>
            </a:pPr>
            <a:r>
              <a:t/>
            </a:r>
            <a:endParaRPr b="0" i="0" sz="2037" u="none" cap="none" strike="noStrike">
              <a:solidFill>
                <a:schemeClr val="dk1"/>
              </a:solidFill>
              <a:latin typeface="Arial"/>
              <a:ea typeface="Arial"/>
              <a:cs typeface="Arial"/>
              <a:sym typeface="Arial"/>
            </a:endParaRPr>
          </a:p>
        </p:txBody>
      </p:sp>
      <p:sp>
        <p:nvSpPr>
          <p:cNvPr id="11" name="Google Shape;11;p2"/>
          <p:cNvSpPr txBox="1"/>
          <p:nvPr/>
        </p:nvSpPr>
        <p:spPr>
          <a:xfrm>
            <a:off x="481258" y="16138815"/>
            <a:ext cx="1397001" cy="166783"/>
          </a:xfrm>
          <a:prstGeom prst="rect">
            <a:avLst/>
          </a:prstGeom>
          <a:noFill/>
          <a:ln>
            <a:noFill/>
          </a:ln>
        </p:spPr>
        <p:txBody>
          <a:bodyPr anchorCtr="0" anchor="t" bIns="18925" lIns="37850" spcFirstLastPara="1" rIns="37850" wrap="square" tIns="18925">
            <a:sp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TEMPLATE © 2019</a:t>
            </a:r>
            <a:endParaRPr/>
          </a:p>
          <a:p>
            <a:pPr indent="0" lvl="0" marL="0" marR="0" rtl="0" algn="l">
              <a:lnSpc>
                <a:spcPct val="65000"/>
              </a:lnSpc>
              <a:spcBef>
                <a:spcPts val="267"/>
              </a:spcBef>
              <a:spcAft>
                <a:spcPts val="0"/>
              </a:spcAft>
              <a:buNone/>
            </a:pPr>
            <a:r>
              <a:rPr b="1" i="0" lang="en-US" sz="533" u="none" cap="none" strike="noStrike">
                <a:solidFill>
                  <a:srgbClr val="BFBFBF"/>
                </a:solidFill>
                <a:latin typeface="Arial"/>
                <a:ea typeface="Arial"/>
                <a:cs typeface="Arial"/>
                <a:sym typeface="Arial"/>
              </a:rPr>
              <a:t>www.PosterPresentations.com</a:t>
            </a:r>
            <a:endParaRPr/>
          </a:p>
        </p:txBody>
      </p:sp>
      <p:sp>
        <p:nvSpPr>
          <p:cNvPr id="12" name="Google Shape;12;p2"/>
          <p:cNvSpPr/>
          <p:nvPr/>
        </p:nvSpPr>
        <p:spPr>
          <a:xfrm>
            <a:off x="261255" y="2682735"/>
            <a:ext cx="6991243"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Arial"/>
              <a:ea typeface="Arial"/>
              <a:cs typeface="Arial"/>
              <a:sym typeface="Arial"/>
            </a:endParaRPr>
          </a:p>
        </p:txBody>
      </p:sp>
      <p:cxnSp>
        <p:nvCxnSpPr>
          <p:cNvPr id="13" name="Google Shape;13;p2"/>
          <p:cNvCxnSpPr/>
          <p:nvPr/>
        </p:nvCxnSpPr>
        <p:spPr>
          <a:xfrm>
            <a:off x="0" y="2407349"/>
            <a:ext cx="29260800" cy="0"/>
          </a:xfrm>
          <a:prstGeom prst="straightConnector1">
            <a:avLst/>
          </a:prstGeom>
          <a:noFill/>
          <a:ln cap="flat" cmpd="sng" w="38100">
            <a:solidFill>
              <a:srgbClr val="2F5496"/>
            </a:solidFill>
            <a:prstDash val="solid"/>
            <a:round/>
            <a:headEnd len="sm" w="sm" type="none"/>
            <a:tailEnd len="sm" w="sm" type="none"/>
          </a:ln>
        </p:spPr>
      </p:cxnSp>
      <p:sp>
        <p:nvSpPr>
          <p:cNvPr id="14" name="Google Shape;14;p2"/>
          <p:cNvSpPr/>
          <p:nvPr/>
        </p:nvSpPr>
        <p:spPr>
          <a:xfrm>
            <a:off x="7510272" y="2687928"/>
            <a:ext cx="6991242" cy="13363143"/>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Arial"/>
              <a:ea typeface="Arial"/>
              <a:cs typeface="Arial"/>
              <a:sym typeface="Arial"/>
            </a:endParaRPr>
          </a:p>
        </p:txBody>
      </p:sp>
      <p:sp>
        <p:nvSpPr>
          <p:cNvPr id="15" name="Google Shape;15;p2"/>
          <p:cNvSpPr/>
          <p:nvPr/>
        </p:nvSpPr>
        <p:spPr>
          <a:xfrm>
            <a:off x="14759287" y="2687927"/>
            <a:ext cx="6991242" cy="13363142"/>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Arial"/>
              <a:ea typeface="Arial"/>
              <a:cs typeface="Arial"/>
              <a:sym typeface="Arial"/>
            </a:endParaRPr>
          </a:p>
        </p:txBody>
      </p:sp>
      <p:sp>
        <p:nvSpPr>
          <p:cNvPr id="16" name="Google Shape;16;p2"/>
          <p:cNvSpPr/>
          <p:nvPr/>
        </p:nvSpPr>
        <p:spPr>
          <a:xfrm>
            <a:off x="22008302" y="2687928"/>
            <a:ext cx="6991242" cy="13363139"/>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Arial"/>
              <a:ea typeface="Arial"/>
              <a:cs typeface="Arial"/>
              <a:sym typeface="Arial"/>
            </a:endParaRPr>
          </a:p>
        </p:txBody>
      </p:sp>
      <p:graphicFrame>
        <p:nvGraphicFramePr>
          <p:cNvPr id="17" name="Google Shape;17;p2"/>
          <p:cNvGraphicFramePr/>
          <p:nvPr/>
        </p:nvGraphicFramePr>
        <p:xfrm>
          <a:off x="-5980711" y="48126"/>
          <a:ext cx="3000000" cy="3000000"/>
        </p:xfrm>
        <a:graphic>
          <a:graphicData uri="http://schemas.openxmlformats.org/drawingml/2006/table">
            <a:tbl>
              <a:tblPr bandRow="1" firstRow="1">
                <a:noFill/>
                <a:tableStyleId>{3C6A5E48-E6D6-44AB-98B8-4BF28079913F}</a:tableStyleId>
              </a:tblPr>
              <a:tblGrid>
                <a:gridCol w="2410575"/>
                <a:gridCol w="3211225"/>
              </a:tblGrid>
              <a:tr h="668725">
                <a:tc gridSpan="2">
                  <a:txBody>
                    <a:bodyPr/>
                    <a:lstStyle/>
                    <a:p>
                      <a:pPr indent="0" lvl="0" marL="0" marR="0" rtl="0" algn="ctr">
                        <a:lnSpc>
                          <a:spcPct val="100000"/>
                        </a:lnSpc>
                        <a:spcBef>
                          <a:spcPts val="0"/>
                        </a:spcBef>
                        <a:spcAft>
                          <a:spcPts val="0"/>
                        </a:spcAft>
                        <a:buClr>
                          <a:srgbClr val="1F3A4E"/>
                        </a:buClr>
                        <a:buSzPts val="1900"/>
                        <a:buFont typeface="Arial Black"/>
                        <a:buNone/>
                      </a:pPr>
                      <a:r>
                        <a:rPr b="0" lang="en-US" sz="1900" u="none" cap="none" strike="noStrike">
                          <a:solidFill>
                            <a:srgbClr val="1F3A4E"/>
                          </a:solidFill>
                          <a:latin typeface="Arial Black"/>
                          <a:ea typeface="Arial Black"/>
                          <a:cs typeface="Arial Black"/>
                          <a:sym typeface="Arial Black"/>
                        </a:rPr>
                        <a:t>QUICK START GUIDE</a:t>
                      </a:r>
                      <a:br>
                        <a:rPr b="0" lang="en-US" sz="1900" u="none" cap="none" strike="noStrike">
                          <a:solidFill>
                            <a:srgbClr val="1F3A4E"/>
                          </a:solidFill>
                          <a:latin typeface="Arial Black"/>
                          <a:ea typeface="Arial Black"/>
                          <a:cs typeface="Arial Black"/>
                          <a:sym typeface="Arial Black"/>
                        </a:rPr>
                      </a:br>
                      <a:r>
                        <a:rPr b="1" lang="en-US" sz="1400" u="none" cap="none" strike="noStrike">
                          <a:solidFill>
                            <a:srgbClr val="FF0000"/>
                          </a:solidFill>
                          <a:latin typeface="Trebuchet MS"/>
                          <a:ea typeface="Trebuchet MS"/>
                          <a:cs typeface="Trebuchet MS"/>
                          <a:sym typeface="Trebuchet MS"/>
                        </a:rPr>
                        <a:t>(THIS SIDEBAR WILL NOT PRINT)</a:t>
                      </a:r>
                      <a:endParaRPr b="1" sz="1900" u="none" cap="none" strike="noStrike">
                        <a:solidFill>
                          <a:schemeClr val="lt1"/>
                        </a:solidFill>
                        <a:latin typeface="Trebuchet MS"/>
                        <a:ea typeface="Trebuchet MS"/>
                        <a:cs typeface="Trebuchet MS"/>
                        <a:sym typeface="Trebuchet MS"/>
                      </a:endParaRPr>
                    </a:p>
                  </a:txBody>
                  <a:tcPr marT="35550" marB="35550" marR="71075" marL="71075">
                    <a:solidFill>
                      <a:srgbClr val="FFC000"/>
                    </a:solidFill>
                  </a:tcPr>
                </a:tc>
                <a:tc hMerge="1"/>
              </a:tr>
              <a:tr h="2116500">
                <a:tc gridSpan="2">
                  <a:txBody>
                    <a:bodyPr/>
                    <a:lstStyle/>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This PowerPoint template produces a </a:t>
                      </a:r>
                      <a:r>
                        <a:rPr i="0" lang="en-US" sz="1200" u="none" cap="none" strike="noStrike">
                          <a:solidFill>
                            <a:srgbClr val="FFC000"/>
                          </a:solidFill>
                          <a:latin typeface="Arial"/>
                          <a:ea typeface="Arial"/>
                          <a:cs typeface="Arial"/>
                          <a:sym typeface="Arial"/>
                        </a:rPr>
                        <a:t>wide screen size (16:9 Ratio) virtual </a:t>
                      </a:r>
                      <a:r>
                        <a:rPr i="0" lang="en-US" sz="1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1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1000" u="none" cap="none" strike="noStrike">
                          <a:solidFill>
                            <a:srgbClr val="FFC000"/>
                          </a:solidFill>
                          <a:latin typeface="Arial"/>
                          <a:ea typeface="Arial"/>
                          <a:cs typeface="Arial"/>
                          <a:sym typeface="Arial"/>
                        </a:rPr>
                        <a:t>PosterPresentations.com</a:t>
                      </a:r>
                      <a:r>
                        <a:rPr i="0" lang="en-US" sz="1000" u="none" cap="none" strike="noStrike">
                          <a:solidFill>
                            <a:srgbClr val="D9D9D9"/>
                          </a:solidFill>
                          <a:latin typeface="Arial"/>
                          <a:ea typeface="Arial"/>
                          <a:cs typeface="Arial"/>
                          <a:sym typeface="Arial"/>
                        </a:rPr>
                        <a:t> and click on the  </a:t>
                      </a:r>
                      <a:r>
                        <a:rPr i="0" lang="en-US" sz="1000" u="none" cap="none" strike="noStrike">
                          <a:solidFill>
                            <a:srgbClr val="FFC000"/>
                          </a:solidFill>
                          <a:latin typeface="Arial"/>
                          <a:ea typeface="Arial"/>
                          <a:cs typeface="Arial"/>
                          <a:sym typeface="Arial"/>
                        </a:rPr>
                        <a:t>HELP DESK</a:t>
                      </a:r>
                      <a:r>
                        <a:rPr i="0" lang="en-US" sz="1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1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To print your poster using our same-day professional printing service, go online to </a:t>
                      </a:r>
                      <a:r>
                        <a:rPr i="0" lang="en-US" sz="1000" u="none" cap="none" strike="noStrike">
                          <a:solidFill>
                            <a:srgbClr val="FFC000"/>
                          </a:solidFill>
                          <a:latin typeface="Arial"/>
                          <a:ea typeface="Arial"/>
                          <a:cs typeface="Arial"/>
                          <a:sym typeface="Arial"/>
                        </a:rPr>
                        <a:t>PosterPresentations.com</a:t>
                      </a:r>
                      <a:r>
                        <a:rPr i="0" lang="en-US" sz="1000" u="none" cap="none" strike="noStrike">
                          <a:solidFill>
                            <a:srgbClr val="D9D9D9"/>
                          </a:solidFill>
                          <a:latin typeface="Arial"/>
                          <a:ea typeface="Arial"/>
                          <a:cs typeface="Arial"/>
                          <a:sym typeface="Arial"/>
                        </a:rPr>
                        <a:t> and click on "</a:t>
                      </a:r>
                      <a:r>
                        <a:rPr i="0" lang="en-US" sz="1000" u="none" cap="none" strike="noStrike">
                          <a:solidFill>
                            <a:srgbClr val="FFC000"/>
                          </a:solidFill>
                          <a:latin typeface="Arial"/>
                          <a:ea typeface="Arial"/>
                          <a:cs typeface="Arial"/>
                          <a:sym typeface="Arial"/>
                        </a:rPr>
                        <a:t>Order your poster</a:t>
                      </a:r>
                      <a:r>
                        <a:rPr i="0" lang="en-US" sz="1000" u="none" cap="none" strike="noStrike">
                          <a:solidFill>
                            <a:srgbClr val="D9D9D9"/>
                          </a:solidFill>
                          <a:latin typeface="Arial"/>
                          <a:ea typeface="Arial"/>
                          <a:cs typeface="Arial"/>
                          <a:sym typeface="Arial"/>
                        </a:rPr>
                        <a:t>".</a:t>
                      </a:r>
                      <a:endParaRPr b="1" sz="1000" u="none" cap="none" strike="noStrike">
                        <a:solidFill>
                          <a:srgbClr val="D9D9D9"/>
                        </a:solidFill>
                        <a:latin typeface="Arial"/>
                        <a:ea typeface="Arial"/>
                        <a:cs typeface="Arial"/>
                        <a:sym typeface="Arial"/>
                      </a:endParaRPr>
                    </a:p>
                  </a:txBody>
                  <a:tcPr marT="35550" marB="35550" marR="71075" marL="71075">
                    <a:solidFill>
                      <a:srgbClr val="010101"/>
                    </a:solidFill>
                  </a:tcPr>
                </a:tc>
                <a:tc hMerge="1"/>
              </a:tr>
              <a:tr h="2300550">
                <a:tc>
                  <a:txBody>
                    <a:bodyPr/>
                    <a:lstStyle/>
                    <a:p>
                      <a:pPr indent="0" lvl="0" marL="0" marR="0" rtl="0" algn="ctr">
                        <a:spcBef>
                          <a:spcPts val="0"/>
                        </a:spcBef>
                        <a:spcAft>
                          <a:spcPts val="0"/>
                        </a:spcAft>
                        <a:buNone/>
                      </a:pPr>
                      <a:r>
                        <a:t/>
                      </a:r>
                      <a:endParaRPr sz="1200" u="none" cap="none" strike="noStrike">
                        <a:solidFill>
                          <a:srgbClr val="1F3A4E"/>
                        </a:solidFill>
                      </a:endParaRPr>
                    </a:p>
                    <a:p>
                      <a:pPr indent="0" lvl="0" marL="0" marR="0" rtl="0" algn="ctr">
                        <a:lnSpc>
                          <a:spcPct val="100000"/>
                        </a:lnSpc>
                        <a:spcBef>
                          <a:spcPts val="0"/>
                        </a:spcBef>
                        <a:spcAft>
                          <a:spcPts val="0"/>
                        </a:spcAft>
                        <a:buClr>
                          <a:schemeClr val="lt1"/>
                        </a:buClr>
                        <a:buSzPts val="1200"/>
                        <a:buFont typeface="Arial"/>
                        <a:buNone/>
                      </a:pPr>
                      <a:r>
                        <a:rPr lang="en-US" sz="12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1200" u="none" cap="none" strike="noStrike">
                          <a:solidFill>
                            <a:schemeClr val="lt1"/>
                          </a:solidFill>
                          <a:latin typeface="Arial"/>
                          <a:ea typeface="Arial"/>
                          <a:cs typeface="Arial"/>
                          <a:sym typeface="Arial"/>
                        </a:rPr>
                        <a:t>presentation poster</a:t>
                      </a:r>
                      <a:br>
                        <a:rPr lang="en-US" sz="1200" u="none" cap="none" strike="noStrike">
                          <a:solidFill>
                            <a:schemeClr val="lt1"/>
                          </a:solidFill>
                          <a:latin typeface="Arial"/>
                          <a:ea typeface="Arial"/>
                          <a:cs typeface="Arial"/>
                          <a:sym typeface="Arial"/>
                        </a:rPr>
                      </a:br>
                      <a:r>
                        <a:rPr b="1" lang="en-US" sz="2000" u="none" cap="none" strike="noStrike">
                          <a:solidFill>
                            <a:srgbClr val="FFC000"/>
                          </a:solidFill>
                          <a:latin typeface="Arial"/>
                          <a:ea typeface="Arial"/>
                          <a:cs typeface="Arial"/>
                          <a:sym typeface="Arial"/>
                        </a:rPr>
                        <a:t>Virtual</a:t>
                      </a:r>
                      <a:br>
                        <a:rPr b="1" lang="en-US" sz="2000" u="none" cap="none" strike="noStrike">
                          <a:solidFill>
                            <a:srgbClr val="FFC000"/>
                          </a:solidFill>
                          <a:latin typeface="Arial"/>
                          <a:ea typeface="Arial"/>
                          <a:cs typeface="Arial"/>
                          <a:sym typeface="Arial"/>
                        </a:rPr>
                      </a:br>
                      <a:r>
                        <a:rPr b="1" lang="en-US" sz="2000" u="none" cap="none" strike="noStrike">
                          <a:solidFill>
                            <a:srgbClr val="FFC000"/>
                          </a:solidFill>
                          <a:latin typeface="Arial"/>
                          <a:ea typeface="Arial"/>
                          <a:cs typeface="Arial"/>
                          <a:sym typeface="Arial"/>
                        </a:rPr>
                        <a:t>Wide Screen</a:t>
                      </a:r>
                      <a:br>
                        <a:rPr b="1" lang="en-US" sz="2000" u="none" cap="none" strike="noStrike">
                          <a:solidFill>
                            <a:srgbClr val="FFC000"/>
                          </a:solidFill>
                          <a:latin typeface="Arial"/>
                          <a:ea typeface="Arial"/>
                          <a:cs typeface="Arial"/>
                          <a:sym typeface="Arial"/>
                        </a:rPr>
                      </a:br>
                      <a:r>
                        <a:rPr b="1" lang="en-US" sz="2000" u="none" cap="none" strike="noStrike">
                          <a:solidFill>
                            <a:srgbClr val="FFC000"/>
                          </a:solidFill>
                          <a:latin typeface="Arial"/>
                          <a:ea typeface="Arial"/>
                          <a:cs typeface="Arial"/>
                          <a:sym typeface="Arial"/>
                        </a:rPr>
                        <a:t>(16:9 Ratio)</a:t>
                      </a:r>
                      <a:br>
                        <a:rPr lang="en-US" sz="1200" u="none" cap="none" strike="noStrike">
                          <a:solidFill>
                            <a:schemeClr val="lt1"/>
                          </a:solidFill>
                          <a:latin typeface="Arial"/>
                          <a:ea typeface="Arial"/>
                          <a:cs typeface="Arial"/>
                          <a:sym typeface="Arial"/>
                        </a:rPr>
                      </a:br>
                      <a:endParaRPr sz="1200" u="none" cap="none" strike="noStrike">
                        <a:solidFill>
                          <a:srgbClr val="1F3A4E"/>
                        </a:solidFill>
                      </a:endParaRPr>
                    </a:p>
                  </a:txBody>
                  <a:tcPr marT="23000" marB="23000" marR="52575" marL="52575">
                    <a:solidFill>
                      <a:srgbClr val="010101"/>
                    </a:solidFill>
                  </a:tcPr>
                </a:tc>
                <a:tc>
                  <a:txBody>
                    <a:bodyPr/>
                    <a:lstStyle/>
                    <a:p>
                      <a:pPr indent="0" lvl="0" marL="0" marR="0" rtl="0" algn="l">
                        <a:lnSpc>
                          <a:spcPct val="100000"/>
                        </a:lnSpc>
                        <a:spcBef>
                          <a:spcPts val="0"/>
                        </a:spcBef>
                        <a:spcAft>
                          <a:spcPts val="0"/>
                        </a:spcAft>
                        <a:buClr>
                          <a:srgbClr val="FFC000"/>
                        </a:buClr>
                        <a:buSzPts val="1200"/>
                        <a:buFont typeface="Arial"/>
                        <a:buNone/>
                      </a:pPr>
                      <a:r>
                        <a:rPr b="1" lang="en-US" sz="1200" u="none" cap="none" strike="noStrike">
                          <a:solidFill>
                            <a:srgbClr val="FFC000"/>
                          </a:solidFill>
                          <a:latin typeface="Arial"/>
                          <a:ea typeface="Arial"/>
                          <a:cs typeface="Arial"/>
                          <a:sym typeface="Arial"/>
                        </a:rPr>
                        <a:t>Important: Check the template size</a:t>
                      </a:r>
                      <a:br>
                        <a:rPr b="0" lang="en-US" sz="1000" u="none" cap="none" strike="noStrike">
                          <a:solidFill>
                            <a:srgbClr val="FFC000"/>
                          </a:solidFill>
                          <a:latin typeface="Arial"/>
                          <a:ea typeface="Arial"/>
                          <a:cs typeface="Arial"/>
                          <a:sym typeface="Arial"/>
                        </a:rPr>
                      </a:br>
                      <a:r>
                        <a:rPr b="0" lang="en-US" sz="1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1000" u="none" cap="none" strike="noStrike">
                          <a:solidFill>
                            <a:srgbClr val="D9D9D9"/>
                          </a:solidFill>
                          <a:latin typeface="Arial"/>
                          <a:ea typeface="Arial"/>
                          <a:cs typeface="Arial"/>
                          <a:sym typeface="Arial"/>
                        </a:rPr>
                      </a:br>
                      <a:r>
                        <a:rPr b="0" lang="en-US" sz="1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1000" u="none" cap="none" strike="noStrike">
                          <a:solidFill>
                            <a:srgbClr val="D9D9D9"/>
                          </a:solidFill>
                          <a:latin typeface="Arial"/>
                          <a:ea typeface="Arial"/>
                          <a:cs typeface="Arial"/>
                          <a:sym typeface="Arial"/>
                        </a:rPr>
                      </a:br>
                      <a:r>
                        <a:rPr b="0" lang="en-US" sz="1000" u="none" cap="none" strike="noStrike">
                          <a:solidFill>
                            <a:srgbClr val="FFC000"/>
                          </a:solidFill>
                          <a:latin typeface="Arial"/>
                          <a:ea typeface="Arial"/>
                          <a:cs typeface="Arial"/>
                          <a:sym typeface="Arial"/>
                        </a:rPr>
                        <a:t>27 tall x 48 wide</a:t>
                      </a:r>
                      <a:br>
                        <a:rPr b="0" lang="en-US" sz="1000" u="none" cap="none" strike="noStrike">
                          <a:solidFill>
                            <a:srgbClr val="FFC000"/>
                          </a:solidFill>
                          <a:latin typeface="Arial"/>
                          <a:ea typeface="Arial"/>
                          <a:cs typeface="Arial"/>
                          <a:sym typeface="Arial"/>
                        </a:rPr>
                      </a:br>
                      <a:r>
                        <a:rPr b="0" lang="en-US" sz="1000" u="none" cap="none" strike="noStrike">
                          <a:solidFill>
                            <a:srgbClr val="FFC000"/>
                          </a:solidFill>
                          <a:latin typeface="Arial"/>
                          <a:ea typeface="Arial"/>
                          <a:cs typeface="Arial"/>
                          <a:sym typeface="Arial"/>
                        </a:rPr>
                        <a:t>36 tall x 64 wide</a:t>
                      </a:r>
                      <a:endParaRPr/>
                    </a:p>
                    <a:p>
                      <a:pPr indent="0" lvl="0" marL="0" marR="0" rtl="0" algn="l">
                        <a:lnSpc>
                          <a:spcPct val="100000"/>
                        </a:lnSpc>
                        <a:spcBef>
                          <a:spcPts val="0"/>
                        </a:spcBef>
                        <a:spcAft>
                          <a:spcPts val="0"/>
                        </a:spcAft>
                        <a:buClr>
                          <a:srgbClr val="FFC000"/>
                        </a:buClr>
                        <a:buSzPts val="1000"/>
                        <a:buFont typeface="Arial"/>
                        <a:buNone/>
                      </a:pPr>
                      <a:r>
                        <a:rPr b="0" lang="en-US" sz="1000" u="none" cap="none" strike="noStrike">
                          <a:solidFill>
                            <a:srgbClr val="FFC000"/>
                          </a:solidFill>
                          <a:latin typeface="Arial"/>
                          <a:ea typeface="Arial"/>
                          <a:cs typeface="Arial"/>
                          <a:sym typeface="Arial"/>
                        </a:rPr>
                        <a:t>45 tall x 80 wide</a:t>
                      </a:r>
                      <a:endParaRPr/>
                    </a:p>
                  </a:txBody>
                  <a:tcPr marT="69000" marB="23000" marR="52575" marL="105150">
                    <a:solidFill>
                      <a:srgbClr val="010101"/>
                    </a:solidFill>
                  </a:tcPr>
                </a:tc>
              </a:tr>
              <a:tr h="2157775">
                <a:tc>
                  <a:txBody>
                    <a:bodyPr/>
                    <a:lstStyle/>
                    <a:p>
                      <a:pPr indent="0" lvl="0" marL="0" marR="0" rtl="0" algn="l">
                        <a:spcBef>
                          <a:spcPts val="0"/>
                        </a:spcBef>
                        <a:spcAft>
                          <a:spcPts val="0"/>
                        </a:spcAft>
                        <a:buNone/>
                      </a:pPr>
                      <a:r>
                        <a:t/>
                      </a:r>
                      <a:endParaRPr sz="1000">
                        <a:solidFill>
                          <a:srgbClr val="1F3A4E"/>
                        </a:solidFill>
                      </a:endParaRPr>
                    </a:p>
                  </a:txBody>
                  <a:tcPr marT="23000" marB="23000" marR="52575" marL="52575"/>
                </a:tc>
                <a:tc>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How to </a:t>
                      </a:r>
                      <a:r>
                        <a:rPr b="1" lang="en-US" sz="2000">
                          <a:solidFill>
                            <a:srgbClr val="FFC000"/>
                          </a:solidFill>
                          <a:latin typeface="Arial"/>
                          <a:ea typeface="Arial"/>
                          <a:cs typeface="Arial"/>
                          <a:sym typeface="Arial"/>
                        </a:rPr>
                        <a:t>Zoom in </a:t>
                      </a:r>
                      <a:r>
                        <a:rPr b="1" lang="en-US" sz="1200">
                          <a:solidFill>
                            <a:srgbClr val="FFC000"/>
                          </a:solidFill>
                          <a:latin typeface="Arial"/>
                          <a:ea typeface="Arial"/>
                          <a:cs typeface="Arial"/>
                          <a:sym typeface="Arial"/>
                        </a:rPr>
                        <a:t>and </a:t>
                      </a:r>
                      <a:r>
                        <a:rPr b="1" lang="en-US" sz="900">
                          <a:solidFill>
                            <a:srgbClr val="FFC000"/>
                          </a:solidFill>
                          <a:latin typeface="Arial"/>
                          <a:ea typeface="Arial"/>
                          <a:cs typeface="Arial"/>
                          <a:sym typeface="Arial"/>
                        </a:rPr>
                        <a:t>out</a:t>
                      </a:r>
                      <a:endParaRPr b="1" sz="1200">
                        <a:solidFill>
                          <a:srgbClr val="FFC000"/>
                        </a:solidFill>
                        <a:latin typeface="Arial"/>
                        <a:ea typeface="Arial"/>
                        <a:cs typeface="Arial"/>
                        <a:sym typeface="Arial"/>
                      </a:endParaRPr>
                    </a:p>
                    <a:p>
                      <a:pPr indent="0" lvl="0" marL="0" marR="0" rtl="0" algn="l">
                        <a:spcBef>
                          <a:spcPts val="0"/>
                        </a:spcBef>
                        <a:spcAft>
                          <a:spcPts val="0"/>
                        </a:spcAft>
                        <a:buNone/>
                      </a:pPr>
                      <a:r>
                        <a:rPr b="0" lang="en-US" sz="1000">
                          <a:solidFill>
                            <a:srgbClr val="D9D9D9"/>
                          </a:solidFill>
                          <a:latin typeface="Arial"/>
                          <a:ea typeface="Arial"/>
                          <a:cs typeface="Arial"/>
                          <a:sym typeface="Arial"/>
                        </a:rPr>
                        <a:t>Use the PowerPoint zoom tool to adjust the screen magnification to view comfortably. PowerPoint provides 2 ways to zoom: </a:t>
                      </a:r>
                      <a:br>
                        <a:rPr b="0" lang="en-US" sz="1000">
                          <a:solidFill>
                            <a:srgbClr val="D9D9D9"/>
                          </a:solidFill>
                          <a:latin typeface="Arial"/>
                          <a:ea typeface="Arial"/>
                          <a:cs typeface="Arial"/>
                          <a:sym typeface="Arial"/>
                        </a:rPr>
                      </a:br>
                      <a:r>
                        <a:rPr b="0" lang="en-US" sz="1000">
                          <a:solidFill>
                            <a:srgbClr val="FFC000"/>
                          </a:solidFill>
                          <a:latin typeface="Arial"/>
                          <a:ea typeface="Arial"/>
                          <a:cs typeface="Arial"/>
                          <a:sym typeface="Arial"/>
                        </a:rPr>
                        <a:t>1. </a:t>
                      </a:r>
                      <a:r>
                        <a:rPr b="0" lang="en-US" sz="1000">
                          <a:solidFill>
                            <a:srgbClr val="D9D9D9"/>
                          </a:solidFill>
                          <a:latin typeface="Arial"/>
                          <a:ea typeface="Arial"/>
                          <a:cs typeface="Arial"/>
                          <a:sym typeface="Arial"/>
                        </a:rPr>
                        <a:t>On the top menu bar click on the VIEW tab and then click on ZOOM. Choose the zoom percentage that works best for you. </a:t>
                      </a:r>
                      <a:br>
                        <a:rPr b="0" lang="en-US" sz="1000">
                          <a:solidFill>
                            <a:srgbClr val="D9D9D9"/>
                          </a:solidFill>
                          <a:latin typeface="Arial"/>
                          <a:ea typeface="Arial"/>
                          <a:cs typeface="Arial"/>
                          <a:sym typeface="Arial"/>
                        </a:rPr>
                      </a:br>
                      <a:r>
                        <a:rPr b="0" lang="en-US" sz="1000">
                          <a:solidFill>
                            <a:srgbClr val="FFC000"/>
                          </a:solidFill>
                          <a:latin typeface="Arial"/>
                          <a:ea typeface="Arial"/>
                          <a:cs typeface="Arial"/>
                          <a:sym typeface="Arial"/>
                        </a:rPr>
                        <a:t>2. </a:t>
                      </a:r>
                      <a:r>
                        <a:rPr b="0" lang="en-US" sz="1000">
                          <a:solidFill>
                            <a:srgbClr val="D9D9D9"/>
                          </a:solidFill>
                          <a:latin typeface="Arial"/>
                          <a:ea typeface="Arial"/>
                          <a:cs typeface="Arial"/>
                          <a:sym typeface="Arial"/>
                        </a:rPr>
                        <a:t>For better zoom flexibility, use the zoom slider at the bottom right of the window.</a:t>
                      </a:r>
                      <a:endParaRPr/>
                    </a:p>
                  </a:txBody>
                  <a:tcPr marT="69000" marB="23000" marR="52575" marL="105150">
                    <a:solidFill>
                      <a:srgbClr val="010101"/>
                    </a:solidFill>
                  </a:tcPr>
                </a:tc>
              </a:tr>
              <a:tr h="91072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Ruler and Guides</a:t>
                      </a:r>
                      <a:br>
                        <a:rPr b="0" lang="en-US" sz="1000">
                          <a:solidFill>
                            <a:srgbClr val="FFC000"/>
                          </a:solidFill>
                          <a:latin typeface="Arial"/>
                          <a:ea typeface="Arial"/>
                          <a:cs typeface="Arial"/>
                          <a:sym typeface="Arial"/>
                        </a:rPr>
                      </a:br>
                      <a:r>
                        <a:rPr b="0" lang="en-US" sz="1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106625" marB="35550" marR="71075" marL="142150">
                    <a:solidFill>
                      <a:srgbClr val="010101"/>
                    </a:solidFill>
                  </a:tcPr>
                </a:tc>
                <a:tc hMerge="1"/>
              </a:tr>
              <a:tr h="1924150">
                <a:tc>
                  <a:txBody>
                    <a:bodyPr/>
                    <a:lstStyle/>
                    <a:p>
                      <a:pPr indent="0" lvl="0" marL="0" marR="0" rtl="0" algn="l">
                        <a:spcBef>
                          <a:spcPts val="0"/>
                        </a:spcBef>
                        <a:spcAft>
                          <a:spcPts val="0"/>
                        </a:spcAft>
                        <a:buNone/>
                      </a:pPr>
                      <a:r>
                        <a:t/>
                      </a:r>
                      <a:endParaRPr sz="1000">
                        <a:solidFill>
                          <a:srgbClr val="1F3A4E"/>
                        </a:solidFill>
                      </a:endParaRPr>
                    </a:p>
                  </a:txBody>
                  <a:tcPr marT="23000" marB="23000" marR="52575" marL="52575"/>
                </a:tc>
                <a:tc>
                  <a:txBody>
                    <a:bodyPr/>
                    <a:lstStyle/>
                    <a:p>
                      <a:pPr indent="0" lvl="1" marL="0" marR="0" rtl="0" algn="l">
                        <a:spcBef>
                          <a:spcPts val="0"/>
                        </a:spcBef>
                        <a:spcAft>
                          <a:spcPts val="0"/>
                        </a:spcAft>
                        <a:buNone/>
                      </a:pPr>
                      <a:r>
                        <a:rPr b="1" lang="en-US" sz="1200" u="none" cap="none" strike="noStrike">
                          <a:solidFill>
                            <a:srgbClr val="FFC000"/>
                          </a:solidFill>
                          <a:latin typeface="Arial"/>
                          <a:ea typeface="Arial"/>
                          <a:cs typeface="Arial"/>
                          <a:sym typeface="Arial"/>
                        </a:rPr>
                        <a:t>Headers and text containers</a:t>
                      </a:r>
                      <a:br>
                        <a:rPr b="0" lang="en-US" sz="1000" u="none" cap="none" strike="noStrike">
                          <a:solidFill>
                            <a:schemeClr val="lt1"/>
                          </a:solidFill>
                          <a:latin typeface="Arial"/>
                          <a:ea typeface="Arial"/>
                          <a:cs typeface="Arial"/>
                          <a:sym typeface="Arial"/>
                        </a:rPr>
                      </a:br>
                      <a:r>
                        <a:rPr b="0" lang="en-US" sz="1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Click inside a section header to add its text.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increase its size, click on the white circles and expand to the the desired size.</a:t>
                      </a:r>
                      <a:endParaRPr/>
                    </a:p>
                  </a:txBody>
                  <a:tcPr marT="69000" marB="23000" marR="52575" marL="105150">
                    <a:solidFill>
                      <a:srgbClr val="010101"/>
                    </a:solidFill>
                  </a:tcPr>
                </a:tc>
              </a:tr>
              <a:tr h="1770600">
                <a:tc gridSpan="2">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1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1000"/>
                        <a:buFont typeface="Arial"/>
                        <a:buChar char="-"/>
                      </a:pPr>
                      <a:r>
                        <a:rPr lang="en-US" sz="1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000">
                        <a:solidFill>
                          <a:srgbClr val="D9D9D9"/>
                        </a:solidFill>
                        <a:latin typeface="Arial"/>
                        <a:ea typeface="Arial"/>
                        <a:cs typeface="Arial"/>
                        <a:sym typeface="Arial"/>
                      </a:endParaRPr>
                    </a:p>
                  </a:txBody>
                  <a:tcPr marT="106625" marB="35550" marR="71075" marL="142150">
                    <a:solidFill>
                      <a:srgbClr val="010101"/>
                    </a:solidFill>
                  </a:tcPr>
                </a:tc>
                <a:tc hMerge="1"/>
              </a:tr>
              <a:tr h="119627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1000"/>
                        <a:buFont typeface="Arial"/>
                        <a:buNone/>
                      </a:pPr>
                      <a:r>
                        <a:rPr b="0" i="0" lang="en-US" sz="1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35550" marB="35550" marR="71075" marL="71075">
                    <a:solidFill>
                      <a:srgbClr val="010101"/>
                    </a:solidFill>
                  </a:tcPr>
                </a:tc>
                <a:tc hMerge="1"/>
              </a:tr>
              <a:tr h="1153775">
                <a:tc gridSpan="2">
                  <a:txBody>
                    <a:bodyPr/>
                    <a:lstStyle/>
                    <a:p>
                      <a:pPr indent="0" lvl="0" marL="0" marR="0" rtl="0" algn="l">
                        <a:spcBef>
                          <a:spcPts val="0"/>
                        </a:spcBef>
                        <a:spcAft>
                          <a:spcPts val="0"/>
                        </a:spcAft>
                        <a:buNone/>
                      </a:pPr>
                      <a:r>
                        <a:t/>
                      </a:r>
                      <a:endParaRPr sz="1000">
                        <a:solidFill>
                          <a:schemeClr val="lt1"/>
                        </a:solidFill>
                        <a:latin typeface="Arial"/>
                        <a:ea typeface="Arial"/>
                        <a:cs typeface="Arial"/>
                        <a:sym typeface="Arial"/>
                      </a:endParaRPr>
                    </a:p>
                  </a:txBody>
                  <a:tcPr marT="35550" marB="35550" marR="71075" marL="71075"/>
                </a:tc>
                <a:tc hMerge="1"/>
              </a:tr>
              <a:tr h="644150">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1000"/>
                        <a:buFont typeface="Arial"/>
                        <a:buNone/>
                      </a:pPr>
                      <a:r>
                        <a:rPr lang="en-US" sz="1000">
                          <a:solidFill>
                            <a:srgbClr val="D9D9D9"/>
                          </a:solidFill>
                          <a:latin typeface="Arial"/>
                          <a:ea typeface="Arial"/>
                          <a:cs typeface="Arial"/>
                          <a:sym typeface="Arial"/>
                        </a:rPr>
                        <a:t>Zoom in and look at your images at 100%-200% magnification. If they look clear, they will print well. </a:t>
                      </a:r>
                      <a:endParaRPr/>
                    </a:p>
                  </a:txBody>
                  <a:tcPr marT="35550" marB="35550" marR="71075" marL="71075">
                    <a:solidFill>
                      <a:srgbClr val="010101"/>
                    </a:solidFill>
                  </a:tcPr>
                </a:tc>
                <a:tc hMerge="1"/>
              </a:tr>
              <a:tr h="1603625">
                <a:tc gridSpan="2">
                  <a:txBody>
                    <a:bodyPr/>
                    <a:lstStyle/>
                    <a:p>
                      <a:pPr indent="0" lvl="0" marL="0" marR="0" rtl="0" algn="l">
                        <a:lnSpc>
                          <a:spcPct val="100000"/>
                        </a:lnSpc>
                        <a:spcBef>
                          <a:spcPts val="0"/>
                        </a:spcBef>
                        <a:spcAft>
                          <a:spcPts val="0"/>
                        </a:spcAft>
                        <a:buClr>
                          <a:schemeClr val="dk1"/>
                        </a:buClr>
                        <a:buSzPts val="1000"/>
                        <a:buFont typeface="Arial"/>
                        <a:buNone/>
                      </a:pPr>
                      <a:r>
                        <a:t/>
                      </a:r>
                      <a:endParaRPr sz="1000">
                        <a:solidFill>
                          <a:schemeClr val="lt1"/>
                        </a:solidFill>
                        <a:latin typeface="Arial"/>
                        <a:ea typeface="Arial"/>
                        <a:cs typeface="Arial"/>
                        <a:sym typeface="Arial"/>
                      </a:endParaRPr>
                    </a:p>
                  </a:txBody>
                  <a:tcPr marT="35550" marB="35550" marR="71075" marL="71075"/>
                </a:tc>
                <a:tc hMerge="1"/>
              </a:tr>
            </a:tbl>
          </a:graphicData>
        </a:graphic>
      </p:graphicFrame>
      <p:graphicFrame>
        <p:nvGraphicFramePr>
          <p:cNvPr id="18" name="Google Shape;18;p2"/>
          <p:cNvGraphicFramePr/>
          <p:nvPr/>
        </p:nvGraphicFramePr>
        <p:xfrm>
          <a:off x="29619709" y="0"/>
          <a:ext cx="3000000" cy="3000000"/>
        </p:xfrm>
        <a:graphic>
          <a:graphicData uri="http://schemas.openxmlformats.org/drawingml/2006/table">
            <a:tbl>
              <a:tblPr bandRow="1" firstRow="1">
                <a:noFill/>
                <a:tableStyleId>{3C6A5E48-E6D6-44AB-98B8-4BF28079913F}</a:tableStyleId>
              </a:tblPr>
              <a:tblGrid>
                <a:gridCol w="2095675"/>
                <a:gridCol w="681725"/>
                <a:gridCol w="2844400"/>
              </a:tblGrid>
              <a:tr h="646900">
                <a:tc gridSpan="3">
                  <a:txBody>
                    <a:bodyPr/>
                    <a:lstStyle/>
                    <a:p>
                      <a:pPr indent="0" lvl="0" marL="0" marR="0" rtl="0" algn="ctr">
                        <a:lnSpc>
                          <a:spcPct val="100000"/>
                        </a:lnSpc>
                        <a:spcBef>
                          <a:spcPts val="0"/>
                        </a:spcBef>
                        <a:spcAft>
                          <a:spcPts val="0"/>
                        </a:spcAft>
                        <a:buClr>
                          <a:srgbClr val="1F3A4E"/>
                        </a:buClr>
                        <a:buSzPts val="2100"/>
                        <a:buFont typeface="Arial Black"/>
                        <a:buNone/>
                      </a:pPr>
                      <a:r>
                        <a:rPr b="0" lang="en-US" sz="2100">
                          <a:solidFill>
                            <a:srgbClr val="1F3A4E"/>
                          </a:solidFill>
                          <a:latin typeface="Arial Black"/>
                          <a:ea typeface="Arial Black"/>
                          <a:cs typeface="Arial Black"/>
                          <a:sym typeface="Arial Black"/>
                        </a:rPr>
                        <a:t>QUICK START GUIDE</a:t>
                      </a:r>
                      <a:br>
                        <a:rPr b="0" lang="en-US" sz="2100">
                          <a:solidFill>
                            <a:srgbClr val="1F3A4E"/>
                          </a:solidFill>
                          <a:latin typeface="Arial Black"/>
                          <a:ea typeface="Arial Black"/>
                          <a:cs typeface="Arial Black"/>
                          <a:sym typeface="Arial Black"/>
                        </a:rPr>
                      </a:br>
                      <a:r>
                        <a:rPr b="1" lang="en-US" sz="1700">
                          <a:solidFill>
                            <a:srgbClr val="FF0000"/>
                          </a:solidFill>
                          <a:latin typeface="Trebuchet MS"/>
                          <a:ea typeface="Trebuchet MS"/>
                          <a:cs typeface="Trebuchet MS"/>
                          <a:sym typeface="Trebuchet MS"/>
                        </a:rPr>
                        <a:t>(THIS SIDEBAR WILL NOT PRINT)</a:t>
                      </a:r>
                      <a:endParaRPr b="1" sz="2100">
                        <a:solidFill>
                          <a:schemeClr val="lt1"/>
                        </a:solidFill>
                        <a:latin typeface="Trebuchet MS"/>
                        <a:ea typeface="Trebuchet MS"/>
                        <a:cs typeface="Trebuchet MS"/>
                        <a:sym typeface="Trebuchet MS"/>
                      </a:endParaRPr>
                    </a:p>
                  </a:txBody>
                  <a:tcPr marT="47625" marB="47625" marR="95275" marL="95275">
                    <a:solidFill>
                      <a:srgbClr val="FFC000"/>
                    </a:solidFill>
                  </a:tcPr>
                </a:tc>
                <a:tc hMerge="1"/>
                <a:tc hMerge="1"/>
              </a:tr>
              <a:tr h="2580075">
                <a:tc gridSpan="3">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300" u="sng">
                          <a:solidFill>
                            <a:srgbClr val="FFC000"/>
                          </a:solidFill>
                          <a:hlinkClick r:id="rId1">
                            <a:extLst>
                              <a:ext uri="{A12FA001-AC4F-418D-AE19-62706E023703}">
                                <ahyp:hlinkClr val="tx"/>
                              </a:ext>
                            </a:extLst>
                          </a:hlinkClick>
                        </a:rPr>
                        <a:t>https://www.posterpresentations.com/how-to-change-the-research-poster-template-colors.html</a:t>
                      </a:r>
                      <a:endParaRPr sz="1300">
                        <a:solidFill>
                          <a:srgbClr val="FFC000"/>
                        </a:solidFill>
                      </a:endParaRPr>
                    </a:p>
                    <a:p>
                      <a:pPr indent="0" lvl="0" marL="0" marR="0" rtl="0" algn="l">
                        <a:spcBef>
                          <a:spcPts val="0"/>
                        </a:spcBef>
                        <a:spcAft>
                          <a:spcPts val="0"/>
                        </a:spcAft>
                        <a:buNone/>
                      </a:pPr>
                      <a:r>
                        <a:t/>
                      </a:r>
                      <a:endParaRPr b="0" sz="1300">
                        <a:solidFill>
                          <a:srgbClr val="D9D9D9"/>
                        </a:solidFill>
                        <a:latin typeface="Arial"/>
                        <a:ea typeface="Arial"/>
                        <a:cs typeface="Arial"/>
                        <a:sym typeface="Arial"/>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1300">
                        <a:solidFill>
                          <a:srgbClr val="D9D9D9"/>
                        </a:solidFill>
                        <a:latin typeface="Arial"/>
                        <a:ea typeface="Arial"/>
                        <a:cs typeface="Arial"/>
                        <a:sym typeface="Arial"/>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47625" marB="47625" marR="95275" marL="95275">
                    <a:solidFill>
                      <a:schemeClr val="dk1"/>
                    </a:solidFill>
                  </a:tcPr>
                </a:tc>
                <a:tc hMerge="1"/>
                <a:tc hMerge="1"/>
              </a:tr>
              <a:tr h="1352250">
                <a:tc gridSpan="3">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13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You can see a tutorial here: </a:t>
                      </a:r>
                      <a:r>
                        <a:rPr lang="en-US" sz="1300" u="sng">
                          <a:solidFill>
                            <a:srgbClr val="FFC000"/>
                          </a:solidFill>
                          <a:latin typeface="Arial"/>
                          <a:ea typeface="Arial"/>
                          <a:cs typeface="Arial"/>
                          <a:sym typeface="Arial"/>
                        </a:rPr>
                        <a:t>https://www.posterpresentations.com/how-to-change-the-column-configuration.html</a:t>
                      </a:r>
                      <a:endParaRPr sz="4400" u="sng">
                        <a:solidFill>
                          <a:srgbClr val="FFC000"/>
                        </a:solidFill>
                      </a:endParaRPr>
                    </a:p>
                  </a:txBody>
                  <a:tcPr marT="142900" marB="47625" marR="95275" marL="190525">
                    <a:solidFill>
                      <a:schemeClr val="dk1"/>
                    </a:solidFill>
                  </a:tcPr>
                </a:tc>
                <a:tc hMerge="1"/>
                <a:tc hMerge="1"/>
              </a:tr>
              <a:tr h="1587225">
                <a:tc gridSpan="2">
                  <a:txBody>
                    <a:bodyPr/>
                    <a:lstStyle/>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txBody>
                  <a:tcPr marT="47625" marB="47625" marR="95275" marL="95275"/>
                </a:tc>
                <a:tc hMerge="1"/>
                <a:tc rowSpan="2">
                  <a:txBody>
                    <a:bodyPr/>
                    <a:lstStyle/>
                    <a:p>
                      <a:pPr indent="0" lvl="0" marL="0" marR="0" rtl="0" algn="l">
                        <a:lnSpc>
                          <a:spcPct val="100000"/>
                        </a:lnSpc>
                        <a:spcBef>
                          <a:spcPts val="0"/>
                        </a:spcBef>
                        <a:spcAft>
                          <a:spcPts val="0"/>
                        </a:spcAft>
                        <a:buClr>
                          <a:srgbClr val="FFC000"/>
                        </a:buClr>
                        <a:buSzPts val="1500"/>
                        <a:buFont typeface="Arial"/>
                        <a:buNone/>
                      </a:pPr>
                      <a:r>
                        <a:rPr b="1" lang="en-US" sz="15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The Quick Start</a:t>
                      </a:r>
                      <a:r>
                        <a:rPr lang="en-US" sz="1300">
                          <a:solidFill>
                            <a:srgbClr val="D9D9D9"/>
                          </a:solidFill>
                          <a:latin typeface="Arial"/>
                          <a:ea typeface="Arial"/>
                          <a:cs typeface="Arial"/>
                          <a:sym typeface="Arial"/>
                        </a:rPr>
                        <a:t> Guides</a:t>
                      </a:r>
                      <a:r>
                        <a:rPr lang="en-US" sz="1300">
                          <a:solidFill>
                            <a:srgbClr val="D9D9D9"/>
                          </a:solidFill>
                          <a:latin typeface="Arial"/>
                          <a:ea typeface="Arial"/>
                          <a:cs typeface="Arial"/>
                          <a:sym typeface="Arial"/>
                        </a:rPr>
                        <a:t> </a:t>
                      </a:r>
                      <a:r>
                        <a:rPr lang="en-US" sz="1300" u="sng">
                          <a:solidFill>
                            <a:srgbClr val="D9D9D9"/>
                          </a:solidFill>
                          <a:latin typeface="Arial"/>
                          <a:ea typeface="Arial"/>
                          <a:cs typeface="Arial"/>
                          <a:sym typeface="Arial"/>
                        </a:rPr>
                        <a:t>are outside the template’s printable area</a:t>
                      </a:r>
                      <a:r>
                        <a:rPr lang="en-US" sz="1300">
                          <a:solidFill>
                            <a:srgbClr val="D9D9D9"/>
                          </a:solidFill>
                          <a:latin typeface="Arial"/>
                          <a:ea typeface="Arial"/>
                          <a:cs typeface="Arial"/>
                          <a:sym typeface="Arial"/>
                        </a:rPr>
                        <a:t> and they will not be on the printed poster</a:t>
                      </a:r>
                      <a:r>
                        <a:rPr lang="en-US" sz="13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r>
              <a:tr h="1653200">
                <a:tc gridSpan="2">
                  <a:txBody>
                    <a:bodyPr/>
                    <a:lstStyle/>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To hide the guides click on the </a:t>
                      </a:r>
                      <a:r>
                        <a:rPr b="1" lang="en-US" sz="1300">
                          <a:solidFill>
                            <a:srgbClr val="D9D9D9"/>
                          </a:solidFill>
                          <a:latin typeface="Arial"/>
                          <a:ea typeface="Arial"/>
                          <a:cs typeface="Arial"/>
                          <a:sym typeface="Arial"/>
                        </a:rPr>
                        <a:t>Home</a:t>
                      </a:r>
                      <a:r>
                        <a:rPr lang="en-US" sz="1300">
                          <a:solidFill>
                            <a:srgbClr val="D9D9D9"/>
                          </a:solidFill>
                          <a:latin typeface="Arial"/>
                          <a:ea typeface="Arial"/>
                          <a:cs typeface="Arial"/>
                          <a:sym typeface="Arial"/>
                        </a:rPr>
                        <a:t> tab (top of the screen) and then click on the </a:t>
                      </a:r>
                      <a:r>
                        <a:rPr b="1" lang="en-US" sz="130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 button below to see the available layouts. Choose the </a:t>
                      </a:r>
                      <a:r>
                        <a:rPr b="1" lang="en-US" sz="1300">
                          <a:solidFill>
                            <a:srgbClr val="D9D9D9"/>
                          </a:solidFill>
                          <a:latin typeface="Arial"/>
                          <a:ea typeface="Arial"/>
                          <a:cs typeface="Arial"/>
                          <a:sym typeface="Arial"/>
                        </a:rPr>
                        <a:t>Without Guides </a:t>
                      </a:r>
                      <a:r>
                        <a:rPr b="0" lang="en-US" sz="130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c hMerge="1"/>
                <a:tc vMerge="1"/>
              </a:tr>
              <a:tr h="1670200">
                <a:tc gridSpan="2">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a:t>
                      </a:r>
                      <a:r>
                        <a:rPr b="1" lang="en-US" sz="1500">
                          <a:solidFill>
                            <a:srgbClr val="FFC000"/>
                          </a:solidFill>
                          <a:latin typeface="Arial"/>
                          <a:ea typeface="Arial"/>
                          <a:cs typeface="Arial"/>
                          <a:sym typeface="Arial"/>
                        </a:rPr>
                        <a:t> preview your poster prior to presenting</a:t>
                      </a:r>
                      <a:endParaRPr b="1" sz="1500">
                        <a:solidFill>
                          <a:srgbClr val="FFC000"/>
                        </a:solidFill>
                        <a:latin typeface="Arial"/>
                        <a:ea typeface="Arial"/>
                        <a:cs typeface="Arial"/>
                        <a:sym typeface="Arial"/>
                      </a:endParaRPr>
                    </a:p>
                    <a:p>
                      <a:pPr indent="0" lvl="0" marL="0" marR="0" rtl="0" algn="l">
                        <a:spcBef>
                          <a:spcPts val="0"/>
                        </a:spcBef>
                        <a:spcAft>
                          <a:spcPts val="0"/>
                        </a:spcAft>
                        <a:buNone/>
                      </a:pPr>
                      <a:r>
                        <a:rPr lang="en-US" sz="1300">
                          <a:solidFill>
                            <a:srgbClr val="D9D9D9"/>
                          </a:solidFill>
                          <a:latin typeface="Arial"/>
                          <a:ea typeface="Arial"/>
                          <a:cs typeface="Arial"/>
                          <a:sym typeface="Arial"/>
                        </a:rPr>
                        <a:t>You can preview your poster at any time by pressing the </a:t>
                      </a:r>
                      <a:r>
                        <a:rPr lang="en-US" sz="1300">
                          <a:solidFill>
                            <a:srgbClr val="FFC000"/>
                          </a:solidFill>
                          <a:latin typeface="Arial"/>
                          <a:ea typeface="Arial"/>
                          <a:cs typeface="Arial"/>
                          <a:sym typeface="Arial"/>
                        </a:rPr>
                        <a:t>F5 key</a:t>
                      </a:r>
                      <a:r>
                        <a:rPr lang="en-US" sz="1300">
                          <a:solidFill>
                            <a:srgbClr val="D9D9D9"/>
                          </a:solidFill>
                          <a:latin typeface="Arial"/>
                          <a:ea typeface="Arial"/>
                          <a:cs typeface="Arial"/>
                          <a:sym typeface="Arial"/>
                        </a:rPr>
                        <a:t> on your keyboard. You will see on the screen what's on your poster and how it should look when printed. Press the </a:t>
                      </a:r>
                      <a:r>
                        <a:rPr lang="en-US" sz="1300">
                          <a:solidFill>
                            <a:srgbClr val="FFC000"/>
                          </a:solidFill>
                          <a:latin typeface="Arial"/>
                          <a:ea typeface="Arial"/>
                          <a:cs typeface="Arial"/>
                          <a:sym typeface="Arial"/>
                        </a:rPr>
                        <a:t>ESC key </a:t>
                      </a:r>
                      <a:r>
                        <a:rPr lang="en-US" sz="1300">
                          <a:solidFill>
                            <a:srgbClr val="D9D9D9"/>
                          </a:solidFill>
                          <a:latin typeface="Arial"/>
                          <a:ea typeface="Arial"/>
                          <a:cs typeface="Arial"/>
                          <a:sym typeface="Arial"/>
                        </a:rPr>
                        <a:t>to exit Preview.</a:t>
                      </a:r>
                      <a:endParaRPr/>
                    </a:p>
                  </a:txBody>
                  <a:tcPr marT="47625" marB="47625" marR="95275" marL="95275">
                    <a:solidFill>
                      <a:srgbClr val="010101"/>
                    </a:solidFill>
                  </a:tcPr>
                </a:tc>
                <a:tc hMerge="1"/>
                <a:tc>
                  <a:txBody>
                    <a:bodyPr/>
                    <a:lstStyle/>
                    <a:p>
                      <a:pPr indent="0" lvl="0" marL="0" marR="0" rtl="0" algn="l">
                        <a:spcBef>
                          <a:spcPts val="0"/>
                        </a:spcBef>
                        <a:spcAft>
                          <a:spcPts val="0"/>
                        </a:spcAft>
                        <a:buNone/>
                      </a:pPr>
                      <a:r>
                        <a:rPr b="1" lang="en-US" sz="5900">
                          <a:solidFill>
                            <a:srgbClr val="D9D9D9"/>
                          </a:solidFill>
                          <a:latin typeface="Arial"/>
                          <a:ea typeface="Arial"/>
                          <a:cs typeface="Arial"/>
                          <a:sym typeface="Arial"/>
                        </a:rPr>
                        <a:t>F5</a:t>
                      </a:r>
                      <a:r>
                        <a:rPr lang="en-US" sz="1300">
                          <a:solidFill>
                            <a:srgbClr val="D9D9D9"/>
                          </a:solidFill>
                          <a:latin typeface="Arial"/>
                          <a:ea typeface="Arial"/>
                          <a:cs typeface="Arial"/>
                          <a:sym typeface="Arial"/>
                        </a:rPr>
                        <a:t> </a:t>
                      </a:r>
                      <a:endParaRPr sz="3568"/>
                    </a:p>
                  </a:txBody>
                  <a:tcPr marT="70150" marB="23375" marR="53450" marL="106875" anchor="ctr">
                    <a:solidFill>
                      <a:srgbClr val="0C0C0C"/>
                    </a:solidFill>
                  </a:tcPr>
                </a:tc>
              </a:tr>
              <a:tr h="880800">
                <a:tc gridSpan="3">
                  <a:txBody>
                    <a:bodyPr/>
                    <a:lstStyle/>
                    <a:p>
                      <a:pPr indent="0" lvl="0" marL="0" marR="0" rtl="0" algn="l">
                        <a:lnSpc>
                          <a:spcPct val="100000"/>
                        </a:lnSpc>
                        <a:spcBef>
                          <a:spcPts val="0"/>
                        </a:spcBef>
                        <a:spcAft>
                          <a:spcPts val="0"/>
                        </a:spcAft>
                        <a:buClr>
                          <a:srgbClr val="FFC000"/>
                        </a:buClr>
                        <a:buSzPts val="1500"/>
                        <a:buFont typeface="Arial"/>
                        <a:buNone/>
                      </a:pPr>
                      <a:r>
                        <a:rPr b="1" lang="en-US" sz="1500">
                          <a:solidFill>
                            <a:srgbClr val="FFC000"/>
                          </a:solidFill>
                          <a:latin typeface="Arial"/>
                          <a:ea typeface="Arial"/>
                          <a:cs typeface="Arial"/>
                          <a:sym typeface="Arial"/>
                        </a:rPr>
                        <a:t>How to present your poster</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When you finish designing your poster and are ready to virtually present it, follow the conference organizers' instructions. </a:t>
                      </a:r>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c hMerge="1"/>
                <a:tc hMerge="1"/>
              </a:tr>
              <a:tr h="4224925">
                <a:tc gridSpan="3">
                  <a:txBody>
                    <a:bodyPr/>
                    <a:lstStyle/>
                    <a:p>
                      <a:pPr indent="0" lvl="0" marL="0" marR="0" rtl="0" algn="l">
                        <a:lnSpc>
                          <a:spcPct val="100000"/>
                        </a:lnSpc>
                        <a:spcBef>
                          <a:spcPts val="0"/>
                        </a:spcBef>
                        <a:spcAft>
                          <a:spcPts val="0"/>
                        </a:spcAft>
                        <a:buClr>
                          <a:srgbClr val="FFC000"/>
                        </a:buClr>
                        <a:buSzPts val="1600"/>
                        <a:buFont typeface="Arial"/>
                        <a:buNone/>
                      </a:pPr>
                      <a:r>
                        <a:rPr b="1" lang="en-US" sz="1600">
                          <a:solidFill>
                            <a:srgbClr val="FFC000"/>
                          </a:solidFill>
                          <a:latin typeface="Arial"/>
                          <a:ea typeface="Arial"/>
                          <a:cs typeface="Arial"/>
                          <a:sym typeface="Arial"/>
                        </a:rPr>
                        <a:t>Publish, present virtually, share, and discuss!</a:t>
                      </a:r>
                      <a:endParaRPr/>
                    </a:p>
                    <a:p>
                      <a:pPr indent="0" lvl="0" marL="0" marR="0" rtl="0" algn="l">
                        <a:lnSpc>
                          <a:spcPct val="100000"/>
                        </a:lnSpc>
                        <a:spcBef>
                          <a:spcPts val="0"/>
                        </a:spcBef>
                        <a:spcAft>
                          <a:spcPts val="0"/>
                        </a:spcAft>
                        <a:buClr>
                          <a:srgbClr val="D9D9D9"/>
                        </a:buClr>
                        <a:buSzPts val="1400"/>
                        <a:buFont typeface="Arial"/>
                        <a:buNone/>
                      </a:pPr>
                      <a:r>
                        <a:rPr b="1" lang="en-US" sz="1400">
                          <a:solidFill>
                            <a:srgbClr val="D9D9D9"/>
                          </a:solidFill>
                          <a:latin typeface="Arial"/>
                          <a:ea typeface="Arial"/>
                          <a:cs typeface="Arial"/>
                          <a:sym typeface="Arial"/>
                        </a:rPr>
                        <a:t>Submit your poster and add it to the Research Poster Virtual Library.</a:t>
                      </a:r>
                      <a:br>
                        <a:rPr b="1" lang="en-US" sz="1400">
                          <a:solidFill>
                            <a:srgbClr val="D9D9D9"/>
                          </a:solidFill>
                          <a:latin typeface="Arial"/>
                          <a:ea typeface="Arial"/>
                          <a:cs typeface="Arial"/>
                          <a:sym typeface="Arial"/>
                        </a:rPr>
                      </a:br>
                      <a:br>
                        <a:rPr b="1" lang="en-US" sz="1400">
                          <a:solidFill>
                            <a:srgbClr val="D9D9D9"/>
                          </a:solidFill>
                          <a:latin typeface="Arial"/>
                          <a:ea typeface="Arial"/>
                          <a:cs typeface="Arial"/>
                          <a:sym typeface="Arial"/>
                        </a:rPr>
                      </a:br>
                      <a:r>
                        <a:rPr b="1" lang="en-US" sz="1400">
                          <a:solidFill>
                            <a:schemeClr val="accent4"/>
                          </a:solidFill>
                          <a:latin typeface="Arial"/>
                          <a:ea typeface="Arial"/>
                          <a:cs typeface="Arial"/>
                          <a:sym typeface="Arial"/>
                        </a:rPr>
                        <a:t>Continuous</a:t>
                      </a:r>
                      <a:r>
                        <a:rPr b="1" lang="en-US" sz="1400">
                          <a:solidFill>
                            <a:srgbClr val="D9D9D9"/>
                          </a:solidFill>
                          <a:latin typeface="Arial"/>
                          <a:ea typeface="Arial"/>
                          <a:cs typeface="Arial"/>
                          <a:sym typeface="Arial"/>
                        </a:rPr>
                        <a:t> </a:t>
                      </a:r>
                      <a:r>
                        <a:rPr b="1" lang="en-US" sz="1400">
                          <a:solidFill>
                            <a:srgbClr val="FFC000"/>
                          </a:solidFill>
                          <a:latin typeface="Arial"/>
                          <a:ea typeface="Arial"/>
                          <a:cs typeface="Arial"/>
                          <a:sym typeface="Arial"/>
                        </a:rPr>
                        <a:t>global reach</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Share your research with thousands of students, educators, scientists, and researchers from all over the United States and the World.</a:t>
                      </a:r>
                      <a:endParaRPr/>
                    </a:p>
                    <a:p>
                      <a:pPr indent="0" lvl="0" marL="0" marR="0" rtl="0" algn="l">
                        <a:lnSpc>
                          <a:spcPct val="100000"/>
                        </a:lnSpc>
                        <a:spcBef>
                          <a:spcPts val="0"/>
                        </a:spcBef>
                        <a:spcAft>
                          <a:spcPts val="0"/>
                        </a:spcAft>
                        <a:buClr>
                          <a:schemeClr val="dk1"/>
                        </a:buClr>
                        <a:buSzPts val="1400"/>
                        <a:buFont typeface="Arial"/>
                        <a:buNone/>
                      </a:pPr>
                      <a:r>
                        <a:t/>
                      </a: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Full-featured poster showcase included</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a:p>
                    <a:p>
                      <a:pPr indent="0" lvl="0" marL="0" marR="0" rtl="0" algn="l">
                        <a:lnSpc>
                          <a:spcPct val="100000"/>
                        </a:lnSpc>
                        <a:spcBef>
                          <a:spcPts val="0"/>
                        </a:spcBef>
                        <a:spcAft>
                          <a:spcPts val="0"/>
                        </a:spcAft>
                        <a:buClr>
                          <a:schemeClr val="dk1"/>
                        </a:buClr>
                        <a:buSzPts val="1400"/>
                        <a:buFont typeface="Arial"/>
                        <a:buNone/>
                      </a:pPr>
                      <a:r>
                        <a:t/>
                      </a: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Convenience for presenter groups and conference coordinators </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Published posters can easily be presented at virtual conferences. Perfect solution for organizers of meetings and conferences.</a:t>
                      </a:r>
                      <a:br>
                        <a:rPr b="1" lang="en-US" sz="1400">
                          <a:solidFill>
                            <a:srgbClr val="D9D9D9"/>
                          </a:solidFill>
                          <a:latin typeface="Arial"/>
                          <a:ea typeface="Arial"/>
                          <a:cs typeface="Arial"/>
                          <a:sym typeface="Arial"/>
                        </a:rPr>
                      </a:b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600"/>
                        <a:buFont typeface="Arial"/>
                        <a:buNone/>
                      </a:pPr>
                      <a:r>
                        <a:rPr b="1" lang="en-US" sz="1600" u="sng">
                          <a:solidFill>
                            <a:srgbClr val="FFC000"/>
                          </a:solidFill>
                          <a:latin typeface="Arial"/>
                          <a:ea typeface="Arial"/>
                          <a:cs typeface="Arial"/>
                          <a:sym typeface="Arial"/>
                          <a:hlinkClick r:id="rId2">
                            <a:extLst>
                              <a:ext uri="{A12FA001-AC4F-418D-AE19-62706E023703}">
                                <ahyp:hlinkClr val="tx"/>
                              </a:ext>
                            </a:extLst>
                          </a:hlinkClick>
                        </a:rPr>
                        <a:t>https://www.PosterPresentations.com/research</a:t>
                      </a:r>
                      <a:endParaRPr b="1" sz="1600" u="sng">
                        <a:solidFill>
                          <a:srgbClr val="FFC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1" sz="1400">
                        <a:solidFill>
                          <a:srgbClr val="D9D9D9"/>
                        </a:solidFill>
                        <a:latin typeface="Arial"/>
                        <a:ea typeface="Arial"/>
                        <a:cs typeface="Arial"/>
                        <a:sym typeface="Arial"/>
                      </a:endParaRPr>
                    </a:p>
                  </a:txBody>
                  <a:tcPr marT="47625" marB="47625" marR="95275" marL="95275">
                    <a:solidFill>
                      <a:srgbClr val="003366"/>
                    </a:solidFill>
                  </a:tcPr>
                </a:tc>
                <a:tc hMerge="1"/>
                <a:tc hMerge="1"/>
              </a:tr>
              <a:tr h="770825">
                <a:tc gridSpan="3">
                  <a:txBody>
                    <a:bodyPr/>
                    <a:lstStyle/>
                    <a:p>
                      <a:pPr indent="0" lvl="0" marL="0" marR="0" rtl="0" algn="l">
                        <a:spcBef>
                          <a:spcPts val="0"/>
                        </a:spcBef>
                        <a:spcAft>
                          <a:spcPts val="0"/>
                        </a:spcAft>
                        <a:buNone/>
                      </a:pPr>
                      <a:r>
                        <a:t/>
                      </a:r>
                      <a:endParaRPr sz="1300">
                        <a:solidFill>
                          <a:srgbClr val="1F3A4E"/>
                        </a:solidFill>
                      </a:endParaRPr>
                    </a:p>
                  </a:txBody>
                  <a:tcPr marT="47625" marB="47625" marR="95275" marL="95275"/>
                </a:tc>
                <a:tc hMerge="1"/>
                <a:tc hMerge="1"/>
              </a:tr>
              <a:tr h="560900">
                <a:tc>
                  <a:txBody>
                    <a:bodyPr/>
                    <a:lstStyle/>
                    <a:p>
                      <a:pPr indent="0" lvl="0" marL="0" marR="0" rtl="0" algn="l">
                        <a:lnSpc>
                          <a:spcPct val="100000"/>
                        </a:lnSpc>
                        <a:spcBef>
                          <a:spcPts val="0"/>
                        </a:spcBef>
                        <a:spcAft>
                          <a:spcPts val="0"/>
                        </a:spcAft>
                        <a:buNone/>
                      </a:pPr>
                      <a:r>
                        <a:rPr lang="en-US" sz="1000">
                          <a:solidFill>
                            <a:srgbClr val="D8D8D8"/>
                          </a:solidFill>
                          <a:latin typeface="Arial"/>
                          <a:ea typeface="Arial"/>
                          <a:cs typeface="Arial"/>
                          <a:sym typeface="Arial"/>
                        </a:rPr>
                        <a:t>© 2020</a:t>
                      </a:r>
                      <a:r>
                        <a:rPr lang="en-US" sz="1000">
                          <a:solidFill>
                            <a:srgbClr val="D8D8D8"/>
                          </a:solidFill>
                          <a:latin typeface="Arial"/>
                          <a:ea typeface="Arial"/>
                          <a:cs typeface="Arial"/>
                          <a:sym typeface="Arial"/>
                        </a:rPr>
                        <a:t> </a:t>
                      </a:r>
                      <a:r>
                        <a:rPr lang="en-US" sz="1000">
                          <a:solidFill>
                            <a:srgbClr val="D8D8D8"/>
                          </a:solidFill>
                          <a:latin typeface="Arial"/>
                          <a:ea typeface="Arial"/>
                          <a:cs typeface="Arial"/>
                          <a:sym typeface="Arial"/>
                        </a:rPr>
                        <a:t>PosterPresentations.com</a:t>
                      </a:r>
                      <a:br>
                        <a:rPr lang="en-US" sz="1000">
                          <a:solidFill>
                            <a:srgbClr val="D8D8D8"/>
                          </a:solidFill>
                          <a:latin typeface="Arial"/>
                          <a:ea typeface="Arial"/>
                          <a:cs typeface="Arial"/>
                          <a:sym typeface="Arial"/>
                        </a:rPr>
                      </a:br>
                      <a:r>
                        <a:rPr lang="en-US" sz="1000">
                          <a:solidFill>
                            <a:srgbClr val="D8D8D8"/>
                          </a:solidFill>
                          <a:latin typeface="Arial"/>
                          <a:ea typeface="Arial"/>
                          <a:cs typeface="Arial"/>
                          <a:sym typeface="Arial"/>
                        </a:rPr>
                        <a:t>2117 Fourth Street ,</a:t>
                      </a:r>
                      <a:r>
                        <a:rPr lang="en-US" sz="1000">
                          <a:solidFill>
                            <a:srgbClr val="D8D8D8"/>
                          </a:solidFill>
                          <a:latin typeface="Arial"/>
                          <a:ea typeface="Arial"/>
                          <a:cs typeface="Arial"/>
                          <a:sym typeface="Arial"/>
                        </a:rPr>
                        <a:t> STE C        </a:t>
                      </a:r>
                      <a:endParaRPr/>
                    </a:p>
                    <a:p>
                      <a:pPr indent="0" lvl="0" marL="0" marR="0" rtl="0" algn="l">
                        <a:lnSpc>
                          <a:spcPct val="100000"/>
                        </a:lnSpc>
                        <a:spcBef>
                          <a:spcPts val="0"/>
                        </a:spcBef>
                        <a:spcAft>
                          <a:spcPts val="0"/>
                        </a:spcAft>
                        <a:buNone/>
                      </a:pPr>
                      <a:r>
                        <a:rPr lang="en-US" sz="1000">
                          <a:solidFill>
                            <a:srgbClr val="D8D8D8"/>
                          </a:solidFill>
                          <a:latin typeface="Arial"/>
                          <a:ea typeface="Arial"/>
                          <a:cs typeface="Arial"/>
                          <a:sym typeface="Arial"/>
                        </a:rPr>
                        <a:t>Berkeley CA 94710 USA</a:t>
                      </a:r>
                      <a:endParaRPr sz="1000">
                        <a:solidFill>
                          <a:srgbClr val="D8D8D8"/>
                        </a:solidFill>
                        <a:latin typeface="Arial"/>
                        <a:ea typeface="Arial"/>
                        <a:cs typeface="Arial"/>
                        <a:sym typeface="Arial"/>
                      </a:endParaRPr>
                    </a:p>
                  </a:txBody>
                  <a:tcPr marT="70150" marB="23375" marR="53450" marL="106875">
                    <a:solidFill>
                      <a:srgbClr val="010101"/>
                    </a:solidFill>
                  </a:tcPr>
                </a:tc>
                <a:tc gridSpan="2">
                  <a:txBody>
                    <a:bodyPr/>
                    <a:lstStyle/>
                    <a:p>
                      <a:pPr indent="0" lvl="0" marL="0" marR="0" rtl="0" algn="l">
                        <a:lnSpc>
                          <a:spcPct val="100000"/>
                        </a:lnSpc>
                        <a:spcBef>
                          <a:spcPts val="0"/>
                        </a:spcBef>
                        <a:spcAft>
                          <a:spcPts val="0"/>
                        </a:spcAft>
                        <a:buClr>
                          <a:srgbClr val="D0D0D0"/>
                        </a:buClr>
                        <a:buSzPts val="1300"/>
                        <a:buFont typeface="Arial"/>
                        <a:buNone/>
                      </a:pPr>
                      <a:r>
                        <a:rPr b="1" lang="en-US" sz="1300">
                          <a:solidFill>
                            <a:srgbClr val="D0D0D0"/>
                          </a:solidFill>
                          <a:latin typeface="Arial"/>
                          <a:ea typeface="Arial"/>
                          <a:cs typeface="Arial"/>
                          <a:sym typeface="Arial"/>
                        </a:rPr>
                        <a:t>For poster-making tutorials</a:t>
                      </a:r>
                      <a:r>
                        <a:rPr b="1" lang="en-US" sz="13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900"/>
                        <a:buFont typeface="Arial"/>
                        <a:buNone/>
                      </a:pPr>
                      <a:r>
                        <a:rPr b="1" lang="en-US" sz="900">
                          <a:solidFill>
                            <a:srgbClr val="FFC000"/>
                          </a:solidFill>
                          <a:latin typeface="Arial"/>
                          <a:ea typeface="Arial"/>
                          <a:cs typeface="Arial"/>
                          <a:sym typeface="Arial"/>
                        </a:rPr>
                        <a:t>https://www.posterpresentations.com/helpdesk.html</a:t>
                      </a:r>
                      <a:endParaRPr sz="900">
                        <a:solidFill>
                          <a:srgbClr val="D8D8D8"/>
                        </a:solidFill>
                        <a:latin typeface="Arial"/>
                        <a:ea typeface="Arial"/>
                        <a:cs typeface="Arial"/>
                        <a:sym typeface="Arial"/>
                      </a:endParaRPr>
                    </a:p>
                  </a:txBody>
                  <a:tcPr marT="47625" marB="47625" marR="95275" marL="952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E2F3"/>
            </a:gs>
            <a:gs pos="99000">
              <a:srgbClr val="D8E2F3"/>
            </a:gs>
            <a:gs pos="100000">
              <a:srgbClr val="D8E2F3"/>
            </a:gs>
          </a:gsLst>
          <a:lin ang="5400000" scaled="0"/>
        </a:gradFill>
      </p:bgPr>
    </p:bg>
    <p:spTree>
      <p:nvGrpSpPr>
        <p:cNvPr id="37" name="Shape 37"/>
        <p:cNvGrpSpPr/>
        <p:nvPr/>
      </p:nvGrpSpPr>
      <p:grpSpPr>
        <a:xfrm>
          <a:off x="0" y="0"/>
          <a:ext cx="0" cy="0"/>
          <a:chOff x="0" y="0"/>
          <a:chExt cx="0" cy="0"/>
        </a:xfrm>
      </p:grpSpPr>
      <p:sp>
        <p:nvSpPr>
          <p:cNvPr id="38" name="Google Shape;38;p4"/>
          <p:cNvSpPr/>
          <p:nvPr/>
        </p:nvSpPr>
        <p:spPr>
          <a:xfrm>
            <a:off x="0" y="0"/>
            <a:ext cx="29260800" cy="2400300"/>
          </a:xfrm>
          <a:prstGeom prst="rect">
            <a:avLst/>
          </a:prstGeom>
          <a:solidFill>
            <a:schemeClr val="accent1"/>
          </a:solidFill>
          <a:ln>
            <a:noFill/>
          </a:ln>
        </p:spPr>
        <p:txBody>
          <a:bodyPr anchorCtr="0" anchor="ctr" bIns="18950" lIns="37925" spcFirstLastPara="1" rIns="37925" wrap="square" tIns="18950">
            <a:noAutofit/>
          </a:bodyPr>
          <a:lstStyle/>
          <a:p>
            <a:pPr indent="0" lvl="0" marL="0" marR="0" rtl="0" algn="l">
              <a:spcBef>
                <a:spcPts val="0"/>
              </a:spcBef>
              <a:spcAft>
                <a:spcPts val="0"/>
              </a:spcAft>
              <a:buNone/>
            </a:pPr>
            <a:r>
              <a:t/>
            </a:r>
            <a:endParaRPr b="0" i="0" sz="2037" u="none" cap="none" strike="noStrike">
              <a:solidFill>
                <a:schemeClr val="dk1"/>
              </a:solidFill>
              <a:latin typeface="Calibri"/>
              <a:ea typeface="Calibri"/>
              <a:cs typeface="Calibri"/>
              <a:sym typeface="Calibri"/>
            </a:endParaRPr>
          </a:p>
        </p:txBody>
      </p:sp>
      <p:sp>
        <p:nvSpPr>
          <p:cNvPr id="39" name="Google Shape;39;p4"/>
          <p:cNvSpPr/>
          <p:nvPr/>
        </p:nvSpPr>
        <p:spPr>
          <a:xfrm>
            <a:off x="261257" y="2687927"/>
            <a:ext cx="6991242"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Calibri"/>
              <a:ea typeface="Calibri"/>
              <a:cs typeface="Calibri"/>
              <a:sym typeface="Calibri"/>
            </a:endParaRPr>
          </a:p>
        </p:txBody>
      </p:sp>
      <p:cxnSp>
        <p:nvCxnSpPr>
          <p:cNvPr id="40" name="Google Shape;40;p4"/>
          <p:cNvCxnSpPr/>
          <p:nvPr/>
        </p:nvCxnSpPr>
        <p:spPr>
          <a:xfrm>
            <a:off x="0" y="2407349"/>
            <a:ext cx="29260800" cy="0"/>
          </a:xfrm>
          <a:prstGeom prst="straightConnector1">
            <a:avLst/>
          </a:prstGeom>
          <a:noFill/>
          <a:ln cap="flat" cmpd="sng" w="38100">
            <a:solidFill>
              <a:srgbClr val="2F5496"/>
            </a:solidFill>
            <a:prstDash val="solid"/>
            <a:round/>
            <a:headEnd len="sm" w="sm" type="none"/>
            <a:tailEnd len="sm" w="sm" type="none"/>
          </a:ln>
        </p:spPr>
      </p:cxnSp>
      <p:sp>
        <p:nvSpPr>
          <p:cNvPr id="41" name="Google Shape;41;p4"/>
          <p:cNvSpPr/>
          <p:nvPr/>
        </p:nvSpPr>
        <p:spPr>
          <a:xfrm>
            <a:off x="7510272" y="2687927"/>
            <a:ext cx="6991242"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Calibri"/>
              <a:ea typeface="Calibri"/>
              <a:cs typeface="Calibri"/>
              <a:sym typeface="Calibri"/>
            </a:endParaRPr>
          </a:p>
        </p:txBody>
      </p:sp>
      <p:sp>
        <p:nvSpPr>
          <p:cNvPr id="42" name="Google Shape;42;p4"/>
          <p:cNvSpPr/>
          <p:nvPr/>
        </p:nvSpPr>
        <p:spPr>
          <a:xfrm>
            <a:off x="14759287" y="2687927"/>
            <a:ext cx="6991242"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Calibri"/>
              <a:ea typeface="Calibri"/>
              <a:cs typeface="Calibri"/>
              <a:sym typeface="Calibri"/>
            </a:endParaRPr>
          </a:p>
        </p:txBody>
      </p:sp>
      <p:sp>
        <p:nvSpPr>
          <p:cNvPr id="43" name="Google Shape;43;p4"/>
          <p:cNvSpPr/>
          <p:nvPr/>
        </p:nvSpPr>
        <p:spPr>
          <a:xfrm>
            <a:off x="22008302" y="2687927"/>
            <a:ext cx="6991242"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Calibri"/>
              <a:ea typeface="Calibri"/>
              <a:cs typeface="Calibri"/>
              <a:sym typeface="Calibri"/>
            </a:endParaRPr>
          </a:p>
        </p:txBody>
      </p:sp>
      <p:sp>
        <p:nvSpPr>
          <p:cNvPr id="44" name="Google Shape;44;p4"/>
          <p:cNvSpPr txBox="1"/>
          <p:nvPr/>
        </p:nvSpPr>
        <p:spPr>
          <a:xfrm>
            <a:off x="481258" y="16138815"/>
            <a:ext cx="1397001" cy="166783"/>
          </a:xfrm>
          <a:prstGeom prst="rect">
            <a:avLst/>
          </a:prstGeom>
          <a:noFill/>
          <a:ln>
            <a:noFill/>
          </a:ln>
        </p:spPr>
        <p:txBody>
          <a:bodyPr anchorCtr="0" anchor="t" bIns="18925" lIns="37850" spcFirstLastPara="1" rIns="37850" wrap="square" tIns="18925">
            <a:sp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TEMPLATE © 2019</a:t>
            </a:r>
            <a:endParaRPr/>
          </a:p>
          <a:p>
            <a:pPr indent="0" lvl="0" marL="0" marR="0" rtl="0" algn="l">
              <a:lnSpc>
                <a:spcPct val="65000"/>
              </a:lnSpc>
              <a:spcBef>
                <a:spcPts val="267"/>
              </a:spcBef>
              <a:spcAft>
                <a:spcPts val="0"/>
              </a:spcAft>
              <a:buNone/>
            </a:pPr>
            <a:r>
              <a:rPr b="1" i="0" lang="en-US" sz="533"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11" Type="http://schemas.openxmlformats.org/officeDocument/2006/relationships/hyperlink" Target="https://www.sec.gov/" TargetMode="External"/><Relationship Id="rId10" Type="http://schemas.openxmlformats.org/officeDocument/2006/relationships/hyperlink" Target="https://huggingface.co/" TargetMode="External"/><Relationship Id="rId12" Type="http://schemas.openxmlformats.org/officeDocument/2006/relationships/image" Target="../media/image5.png"/><Relationship Id="rId9" Type="http://schemas.openxmlformats.org/officeDocument/2006/relationships/hyperlink" Target="https://github.com/Open-Finance-Lab/towardsMOF"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hyperlink" Target="https://github.com/Open-Finance-Lab/Chat-XBR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idx="1" type="body"/>
          </p:nvPr>
        </p:nvSpPr>
        <p:spPr>
          <a:xfrm>
            <a:off x="3393440" y="89646"/>
            <a:ext cx="22473900" cy="225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lang="en-US"/>
              <a:t>MOF: Model Openness framework | XBRL: Data Collection for Fine-tuning</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lt1"/>
              </a:buClr>
              <a:buSzPts val="4693"/>
              <a:buNone/>
            </a:pPr>
            <a:r>
              <a:t/>
            </a:r>
            <a:endParaRPr/>
          </a:p>
        </p:txBody>
      </p:sp>
      <p:sp>
        <p:nvSpPr>
          <p:cNvPr id="51" name="Google Shape;51;p1"/>
          <p:cNvSpPr txBox="1"/>
          <p:nvPr>
            <p:ph idx="2" type="body"/>
          </p:nvPr>
        </p:nvSpPr>
        <p:spPr>
          <a:xfrm>
            <a:off x="3393440" y="1003111"/>
            <a:ext cx="22473900" cy="1143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3413"/>
              <a:buNone/>
            </a:pPr>
            <a:r>
              <a:rPr lang="en-US"/>
              <a:t>Daniel K., Jordyn Y., Henry T., Carina L., Oliver C., William F., Kaiwen H., Alex K., Marcus C., Christopher H., Vaibhav P., Hengrui R., Xin Chao C.</a:t>
            </a:r>
            <a:endParaRPr/>
          </a:p>
        </p:txBody>
      </p:sp>
      <p:sp>
        <p:nvSpPr>
          <p:cNvPr id="52" name="Google Shape;52;p1"/>
          <p:cNvSpPr txBox="1"/>
          <p:nvPr>
            <p:ph idx="4" type="body"/>
          </p:nvPr>
        </p:nvSpPr>
        <p:spPr>
          <a:xfrm>
            <a:off x="200536" y="5490374"/>
            <a:ext cx="6957900" cy="387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a:t>Introduction</a:t>
            </a:r>
            <a:endParaRPr/>
          </a:p>
        </p:txBody>
      </p:sp>
      <p:sp>
        <p:nvSpPr>
          <p:cNvPr id="53" name="Google Shape;53;p1"/>
          <p:cNvSpPr txBox="1"/>
          <p:nvPr>
            <p:ph idx="5" type="body"/>
          </p:nvPr>
        </p:nvSpPr>
        <p:spPr>
          <a:xfrm>
            <a:off x="175018" y="5490381"/>
            <a:ext cx="6959100" cy="5418000"/>
          </a:xfrm>
          <a:prstGeom prst="rect">
            <a:avLst/>
          </a:prstGeom>
          <a:noFill/>
          <a:ln>
            <a:noFill/>
          </a:ln>
        </p:spPr>
        <p:txBody>
          <a:bodyPr anchorCtr="0" anchor="t" bIns="365750" lIns="365750" spcFirstLastPara="1" rIns="365750" wrap="square" tIns="365750">
            <a:spAutoFit/>
          </a:bodyPr>
          <a:lstStyle/>
          <a:p>
            <a:pPr indent="0" lvl="0" marL="0" rtl="0" algn="l">
              <a:spcBef>
                <a:spcPts val="0"/>
              </a:spcBef>
              <a:spcAft>
                <a:spcPts val="0"/>
              </a:spcAft>
              <a:buClr>
                <a:schemeClr val="dk1"/>
              </a:buClr>
              <a:buSzPts val="1100"/>
              <a:buFont typeface="Arial"/>
              <a:buNone/>
            </a:pPr>
            <a:r>
              <a:rPr b="1" lang="en-US" sz="1520"/>
              <a:t>Overview</a:t>
            </a:r>
            <a:r>
              <a:rPr lang="en-US" sz="1520"/>
              <a:t>:</a:t>
            </a:r>
            <a:endParaRPr sz="1520"/>
          </a:p>
          <a:p>
            <a:pPr indent="0" lvl="0" marL="0" rtl="0" algn="l">
              <a:spcBef>
                <a:spcPts val="0"/>
              </a:spcBef>
              <a:spcAft>
                <a:spcPts val="0"/>
              </a:spcAft>
              <a:buClr>
                <a:schemeClr val="dk1"/>
              </a:buClr>
              <a:buSzPts val="1100"/>
              <a:buFont typeface="Arial"/>
              <a:buNone/>
            </a:pPr>
            <a:r>
              <a:rPr lang="en-US" sz="1520"/>
              <a:t>This project investigates the Model Openness Framework (MOF) and XBRL to benchmark large language models (LLMs) in analyzing and extracting information from structured datasets.</a:t>
            </a:r>
            <a:endParaRPr sz="1520"/>
          </a:p>
          <a:p>
            <a:pPr indent="0" lvl="0" marL="0" rtl="0" algn="l">
              <a:spcBef>
                <a:spcPts val="0"/>
              </a:spcBef>
              <a:spcAft>
                <a:spcPts val="0"/>
              </a:spcAft>
              <a:buClr>
                <a:schemeClr val="dk1"/>
              </a:buClr>
              <a:buSzPts val="1100"/>
              <a:buFont typeface="Arial"/>
              <a:buNone/>
            </a:pPr>
            <a:r>
              <a:t/>
            </a:r>
            <a:endParaRPr sz="1520"/>
          </a:p>
          <a:p>
            <a:pPr indent="0" lvl="0" marL="0" rtl="0" algn="l">
              <a:spcBef>
                <a:spcPts val="0"/>
              </a:spcBef>
              <a:spcAft>
                <a:spcPts val="0"/>
              </a:spcAft>
              <a:buClr>
                <a:schemeClr val="dk1"/>
              </a:buClr>
              <a:buSzPts val="1100"/>
              <a:buFont typeface="Arial"/>
              <a:buNone/>
            </a:pPr>
            <a:r>
              <a:rPr b="1" lang="en-US" sz="1520"/>
              <a:t>Purpose:</a:t>
            </a:r>
            <a:endParaRPr b="1" sz="1520"/>
          </a:p>
          <a:p>
            <a:pPr indent="0" lvl="0" marL="0" rtl="0" algn="l">
              <a:spcBef>
                <a:spcPts val="0"/>
              </a:spcBef>
              <a:spcAft>
                <a:spcPts val="0"/>
              </a:spcAft>
              <a:buClr>
                <a:schemeClr val="dk1"/>
              </a:buClr>
              <a:buSzPts val="1100"/>
              <a:buFont typeface="Arial"/>
              <a:buNone/>
            </a:pPr>
            <a:r>
              <a:rPr lang="en-US" sz="1520"/>
              <a:t>-Explored how LLMs, like those from Hugging Face, handle real-world financial documents and datasets through Google Colab's accessible computing platform.</a:t>
            </a:r>
            <a:endParaRPr sz="1520"/>
          </a:p>
          <a:p>
            <a:pPr indent="0" lvl="0" marL="0" rtl="0" algn="l">
              <a:spcBef>
                <a:spcPts val="0"/>
              </a:spcBef>
              <a:spcAft>
                <a:spcPts val="0"/>
              </a:spcAft>
              <a:buClr>
                <a:schemeClr val="dk1"/>
              </a:buClr>
              <a:buSzPts val="1100"/>
              <a:buFont typeface="Arial"/>
              <a:buNone/>
            </a:pPr>
            <a:r>
              <a:t/>
            </a:r>
            <a:endParaRPr sz="1520"/>
          </a:p>
          <a:p>
            <a:pPr indent="0" lvl="0" marL="0" rtl="0" algn="l">
              <a:spcBef>
                <a:spcPts val="0"/>
              </a:spcBef>
              <a:spcAft>
                <a:spcPts val="0"/>
              </a:spcAft>
              <a:buClr>
                <a:schemeClr val="dk1"/>
              </a:buClr>
              <a:buSzPts val="1100"/>
              <a:buFont typeface="Arial"/>
              <a:buNone/>
            </a:pPr>
            <a:r>
              <a:rPr b="1" lang="en-US" sz="1520"/>
              <a:t>Key Areas of Study:</a:t>
            </a:r>
            <a:endParaRPr b="1" sz="1520"/>
          </a:p>
          <a:p>
            <a:pPr indent="0" lvl="0" marL="0" rtl="0" algn="l">
              <a:spcBef>
                <a:spcPts val="0"/>
              </a:spcBef>
              <a:spcAft>
                <a:spcPts val="0"/>
              </a:spcAft>
              <a:buClr>
                <a:schemeClr val="dk1"/>
              </a:buClr>
              <a:buSzPts val="1100"/>
              <a:buFont typeface="Arial"/>
              <a:buNone/>
            </a:pPr>
            <a:r>
              <a:rPr lang="en-US" sz="1520"/>
              <a:t>-Cleaning and expanding datasets from XBRL (e.g., SEC 10-K, 10-Q).</a:t>
            </a:r>
            <a:endParaRPr sz="1520"/>
          </a:p>
          <a:p>
            <a:pPr indent="0" lvl="0" marL="0" rtl="0" algn="l">
              <a:spcBef>
                <a:spcPts val="0"/>
              </a:spcBef>
              <a:spcAft>
                <a:spcPts val="0"/>
              </a:spcAft>
              <a:buClr>
                <a:schemeClr val="dk1"/>
              </a:buClr>
              <a:buSzPts val="1100"/>
              <a:buFont typeface="Arial"/>
              <a:buNone/>
            </a:pPr>
            <a:r>
              <a:rPr lang="en-US" sz="1520"/>
              <a:t>-Evaluating LLMs’ performance using MOF benchmarks.</a:t>
            </a:r>
            <a:endParaRPr sz="1520"/>
          </a:p>
          <a:p>
            <a:pPr indent="0" lvl="0" marL="0" rtl="0" algn="l">
              <a:spcBef>
                <a:spcPts val="0"/>
              </a:spcBef>
              <a:spcAft>
                <a:spcPts val="0"/>
              </a:spcAft>
              <a:buClr>
                <a:schemeClr val="dk1"/>
              </a:buClr>
              <a:buSzPts val="1100"/>
              <a:buNone/>
            </a:pPr>
            <a:r>
              <a:rPr lang="en-US" sz="1520"/>
              <a:t>-Hands-on experimentation with financial and technical datasets.</a:t>
            </a:r>
            <a:endParaRPr sz="1520"/>
          </a:p>
          <a:p>
            <a:pPr indent="0" lvl="0" marL="0" rtl="0" algn="l">
              <a:spcBef>
                <a:spcPts val="0"/>
              </a:spcBef>
              <a:spcAft>
                <a:spcPts val="0"/>
              </a:spcAft>
              <a:buClr>
                <a:schemeClr val="dk1"/>
              </a:buClr>
              <a:buSzPts val="1100"/>
              <a:buFont typeface="Arial"/>
              <a:buNone/>
            </a:pPr>
            <a:r>
              <a:t/>
            </a:r>
            <a:endParaRPr sz="1520"/>
          </a:p>
          <a:p>
            <a:pPr indent="0" lvl="0" marL="0" rtl="0" algn="l">
              <a:spcBef>
                <a:spcPts val="0"/>
              </a:spcBef>
              <a:spcAft>
                <a:spcPts val="0"/>
              </a:spcAft>
              <a:buClr>
                <a:schemeClr val="dk1"/>
              </a:buClr>
              <a:buSzPts val="1100"/>
              <a:buFont typeface="Arial"/>
              <a:buNone/>
            </a:pPr>
            <a:r>
              <a:rPr b="1" lang="en-US" sz="1520"/>
              <a:t>Significance</a:t>
            </a:r>
            <a:r>
              <a:rPr lang="en-US" sz="1520"/>
              <a:t>:</a:t>
            </a:r>
            <a:endParaRPr sz="1520"/>
          </a:p>
          <a:p>
            <a:pPr indent="0" lvl="0" marL="0" rtl="0" algn="l">
              <a:spcBef>
                <a:spcPts val="0"/>
              </a:spcBef>
              <a:spcAft>
                <a:spcPts val="0"/>
              </a:spcAft>
              <a:buClr>
                <a:schemeClr val="dk1"/>
              </a:buClr>
              <a:buSzPts val="1100"/>
              <a:buFont typeface="Arial"/>
              <a:buNone/>
            </a:pPr>
            <a:r>
              <a:rPr lang="en-US" sz="1520"/>
              <a:t>-By integrating MOF and XBRL, this project provides practical and technical insights into LLM capabilities, preparing students for applications in financial analytics and beyond.</a:t>
            </a:r>
            <a:endParaRPr sz="1520"/>
          </a:p>
          <a:p>
            <a:pPr indent="0" lvl="0" marL="0" rtl="0" algn="l">
              <a:spcBef>
                <a:spcPts val="0"/>
              </a:spcBef>
              <a:spcAft>
                <a:spcPts val="0"/>
              </a:spcAft>
              <a:buClr>
                <a:schemeClr val="dk1"/>
              </a:buClr>
              <a:buSzPts val="1920"/>
              <a:buNone/>
            </a:pPr>
            <a:r>
              <a:t/>
            </a:r>
            <a:endParaRPr sz="1520"/>
          </a:p>
        </p:txBody>
      </p:sp>
      <p:sp>
        <p:nvSpPr>
          <p:cNvPr id="54" name="Google Shape;54;p1"/>
          <p:cNvSpPr txBox="1"/>
          <p:nvPr>
            <p:ph idx="6" type="body"/>
          </p:nvPr>
        </p:nvSpPr>
        <p:spPr>
          <a:xfrm>
            <a:off x="140915" y="10419299"/>
            <a:ext cx="6959100" cy="387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a:t>Objectives</a:t>
            </a:r>
            <a:endParaRPr/>
          </a:p>
        </p:txBody>
      </p:sp>
      <p:sp>
        <p:nvSpPr>
          <p:cNvPr id="55" name="Google Shape;55;p1"/>
          <p:cNvSpPr txBox="1"/>
          <p:nvPr>
            <p:ph idx="7" type="body"/>
          </p:nvPr>
        </p:nvSpPr>
        <p:spPr>
          <a:xfrm>
            <a:off x="127065" y="10807210"/>
            <a:ext cx="6986700" cy="5652000"/>
          </a:xfrm>
          <a:prstGeom prst="rect">
            <a:avLst/>
          </a:prstGeom>
          <a:noFill/>
          <a:ln>
            <a:noFill/>
          </a:ln>
        </p:spPr>
        <p:txBody>
          <a:bodyPr anchorCtr="0" anchor="t" bIns="365750" lIns="365750" spcFirstLastPara="1" rIns="365750" wrap="square" tIns="365750">
            <a:spAutoFit/>
          </a:bodyPr>
          <a:lstStyle/>
          <a:p>
            <a:pPr indent="0" lvl="0" marL="0" rtl="0" algn="l">
              <a:spcBef>
                <a:spcPts val="0"/>
              </a:spcBef>
              <a:spcAft>
                <a:spcPts val="0"/>
              </a:spcAft>
              <a:buClr>
                <a:schemeClr val="dk1"/>
              </a:buClr>
              <a:buSzPts val="1100"/>
              <a:buFont typeface="Arial"/>
              <a:buNone/>
            </a:pPr>
            <a:r>
              <a:rPr b="1" lang="en-US" sz="1520"/>
              <a:t>Skill Development:</a:t>
            </a:r>
            <a:endParaRPr b="1" sz="1520"/>
          </a:p>
          <a:p>
            <a:pPr indent="0" lvl="0" marL="0" rtl="0" algn="l">
              <a:spcBef>
                <a:spcPts val="0"/>
              </a:spcBef>
              <a:spcAft>
                <a:spcPts val="0"/>
              </a:spcAft>
              <a:buClr>
                <a:schemeClr val="dk1"/>
              </a:buClr>
              <a:buSzPts val="1100"/>
              <a:buFont typeface="Arial"/>
              <a:buNone/>
            </a:pPr>
            <a:r>
              <a:rPr lang="en-US" sz="1520"/>
              <a:t>-Hands-on experience in working with large language models (LLMs), including running and fine-tuning models using platforms like Google Colab.</a:t>
            </a:r>
            <a:endParaRPr sz="1520"/>
          </a:p>
          <a:p>
            <a:pPr indent="0" lvl="0" marL="0" rtl="0" algn="l">
              <a:spcBef>
                <a:spcPts val="0"/>
              </a:spcBef>
              <a:spcAft>
                <a:spcPts val="0"/>
              </a:spcAft>
              <a:buClr>
                <a:schemeClr val="dk1"/>
              </a:buClr>
              <a:buSzPts val="1100"/>
              <a:buFont typeface="Arial"/>
              <a:buNone/>
            </a:pPr>
            <a:r>
              <a:t/>
            </a:r>
            <a:endParaRPr sz="1520"/>
          </a:p>
          <a:p>
            <a:pPr indent="0" lvl="0" marL="0" rtl="0" algn="l">
              <a:spcBef>
                <a:spcPts val="0"/>
              </a:spcBef>
              <a:spcAft>
                <a:spcPts val="0"/>
              </a:spcAft>
              <a:buClr>
                <a:schemeClr val="dk1"/>
              </a:buClr>
              <a:buSzPts val="1100"/>
              <a:buFont typeface="Arial"/>
              <a:buNone/>
            </a:pPr>
            <a:r>
              <a:rPr b="1" lang="en-US" sz="1520"/>
              <a:t>Data Handling:</a:t>
            </a:r>
            <a:endParaRPr b="1" sz="1520"/>
          </a:p>
          <a:p>
            <a:pPr indent="0" lvl="0" marL="0" rtl="0" algn="l">
              <a:spcBef>
                <a:spcPts val="0"/>
              </a:spcBef>
              <a:spcAft>
                <a:spcPts val="0"/>
              </a:spcAft>
              <a:buClr>
                <a:schemeClr val="dk1"/>
              </a:buClr>
              <a:buSzPts val="1100"/>
              <a:buFont typeface="Arial"/>
              <a:buNone/>
            </a:pPr>
            <a:r>
              <a:rPr lang="en-US" sz="1520"/>
              <a:t>-Teach data cleaning and processing techniques for structured financial datasets, focusing on XBRL documents (e.g., SEC 10-K, 10-Q).</a:t>
            </a:r>
            <a:endParaRPr sz="1520"/>
          </a:p>
          <a:p>
            <a:pPr indent="0" lvl="0" marL="0" rtl="0" algn="l">
              <a:spcBef>
                <a:spcPts val="0"/>
              </a:spcBef>
              <a:spcAft>
                <a:spcPts val="0"/>
              </a:spcAft>
              <a:buClr>
                <a:schemeClr val="dk1"/>
              </a:buClr>
              <a:buSzPts val="1100"/>
              <a:buFont typeface="Arial"/>
              <a:buNone/>
            </a:pPr>
            <a:r>
              <a:t/>
            </a:r>
            <a:endParaRPr sz="1520"/>
          </a:p>
          <a:p>
            <a:pPr indent="0" lvl="0" marL="0" rtl="0" algn="l">
              <a:spcBef>
                <a:spcPts val="0"/>
              </a:spcBef>
              <a:spcAft>
                <a:spcPts val="0"/>
              </a:spcAft>
              <a:buClr>
                <a:schemeClr val="dk1"/>
              </a:buClr>
              <a:buSzPts val="1100"/>
              <a:buFont typeface="Arial"/>
              <a:buNone/>
            </a:pPr>
            <a:r>
              <a:rPr b="1" lang="en-US" sz="1520"/>
              <a:t>Model Benchmarking:</a:t>
            </a:r>
            <a:endParaRPr b="1" sz="1520"/>
          </a:p>
          <a:p>
            <a:pPr indent="0" lvl="0" marL="0" rtl="0" algn="l">
              <a:spcBef>
                <a:spcPts val="0"/>
              </a:spcBef>
              <a:spcAft>
                <a:spcPts val="0"/>
              </a:spcAft>
              <a:buClr>
                <a:schemeClr val="dk1"/>
              </a:buClr>
              <a:buSzPts val="1100"/>
              <a:buFont typeface="Arial"/>
              <a:buNone/>
            </a:pPr>
            <a:r>
              <a:rPr lang="en-US" sz="1520"/>
              <a:t>-Experiment with and benchmark LLMs using the Model Openness Framework (MOF) to evaluate their performance on financial data tasks.</a:t>
            </a:r>
            <a:endParaRPr sz="1520"/>
          </a:p>
          <a:p>
            <a:pPr indent="0" lvl="0" marL="0" rtl="0" algn="l">
              <a:spcBef>
                <a:spcPts val="0"/>
              </a:spcBef>
              <a:spcAft>
                <a:spcPts val="0"/>
              </a:spcAft>
              <a:buClr>
                <a:schemeClr val="dk1"/>
              </a:buClr>
              <a:buSzPts val="1100"/>
              <a:buFont typeface="Arial"/>
              <a:buNone/>
            </a:pPr>
            <a:r>
              <a:t/>
            </a:r>
            <a:endParaRPr sz="1520"/>
          </a:p>
          <a:p>
            <a:pPr indent="0" lvl="0" marL="0" rtl="0" algn="l">
              <a:spcBef>
                <a:spcPts val="0"/>
              </a:spcBef>
              <a:spcAft>
                <a:spcPts val="0"/>
              </a:spcAft>
              <a:buClr>
                <a:schemeClr val="dk1"/>
              </a:buClr>
              <a:buSzPts val="1100"/>
              <a:buFont typeface="Arial"/>
              <a:buNone/>
            </a:pPr>
            <a:r>
              <a:rPr b="1" lang="en-US" sz="1520"/>
              <a:t>Dataset Expansion:</a:t>
            </a:r>
            <a:endParaRPr b="1" sz="1520"/>
          </a:p>
          <a:p>
            <a:pPr indent="0" lvl="0" marL="0" rtl="0" algn="l">
              <a:spcBef>
                <a:spcPts val="0"/>
              </a:spcBef>
              <a:spcAft>
                <a:spcPts val="0"/>
              </a:spcAft>
              <a:buClr>
                <a:schemeClr val="dk1"/>
              </a:buClr>
              <a:buSzPts val="1100"/>
              <a:buFont typeface="Arial"/>
              <a:buNone/>
            </a:pPr>
            <a:r>
              <a:rPr lang="en-US" sz="1520"/>
              <a:t>-Build and expand datasets from XBRL documents to support future model training and testing.</a:t>
            </a:r>
            <a:endParaRPr sz="1520"/>
          </a:p>
          <a:p>
            <a:pPr indent="0" lvl="0" marL="0" rtl="0" algn="l">
              <a:spcBef>
                <a:spcPts val="0"/>
              </a:spcBef>
              <a:spcAft>
                <a:spcPts val="0"/>
              </a:spcAft>
              <a:buClr>
                <a:schemeClr val="dk1"/>
              </a:buClr>
              <a:buSzPts val="1100"/>
              <a:buFont typeface="Arial"/>
              <a:buNone/>
            </a:pPr>
            <a:r>
              <a:t/>
            </a:r>
            <a:endParaRPr sz="1520"/>
          </a:p>
          <a:p>
            <a:pPr indent="0" lvl="0" marL="0" rtl="0" algn="l">
              <a:spcBef>
                <a:spcPts val="0"/>
              </a:spcBef>
              <a:spcAft>
                <a:spcPts val="0"/>
              </a:spcAft>
              <a:buClr>
                <a:schemeClr val="dk1"/>
              </a:buClr>
              <a:buSzPts val="1100"/>
              <a:buFont typeface="Arial"/>
              <a:buNone/>
            </a:pPr>
            <a:r>
              <a:rPr b="1" lang="en-US" sz="1520"/>
              <a:t>Open Exploration:</a:t>
            </a:r>
            <a:endParaRPr b="1" sz="1520"/>
          </a:p>
          <a:p>
            <a:pPr indent="0" lvl="0" marL="0" rtl="0" algn="l">
              <a:spcBef>
                <a:spcPts val="0"/>
              </a:spcBef>
              <a:spcAft>
                <a:spcPts val="0"/>
              </a:spcAft>
              <a:buClr>
                <a:schemeClr val="dk1"/>
              </a:buClr>
              <a:buSzPts val="1100"/>
              <a:buFont typeface="Arial"/>
              <a:buNone/>
            </a:pPr>
            <a:r>
              <a:rPr lang="en-US" sz="1520"/>
              <a:t>-Test hypotheses, analyze results, and explore diverse use cases for LLMs in financial and technical domains.</a:t>
            </a:r>
            <a:endParaRPr sz="1520"/>
          </a:p>
          <a:p>
            <a:pPr indent="0" lvl="0" marL="0" rtl="0" algn="l">
              <a:spcBef>
                <a:spcPts val="0"/>
              </a:spcBef>
              <a:spcAft>
                <a:spcPts val="0"/>
              </a:spcAft>
              <a:buClr>
                <a:schemeClr val="dk1"/>
              </a:buClr>
              <a:buSzPts val="1920"/>
              <a:buNone/>
            </a:pPr>
            <a:r>
              <a:t/>
            </a:r>
            <a:endParaRPr sz="1520"/>
          </a:p>
        </p:txBody>
      </p:sp>
      <p:sp>
        <p:nvSpPr>
          <p:cNvPr id="56" name="Google Shape;56;p1"/>
          <p:cNvSpPr txBox="1"/>
          <p:nvPr>
            <p:ph idx="8" type="body"/>
          </p:nvPr>
        </p:nvSpPr>
        <p:spPr>
          <a:xfrm>
            <a:off x="7503568" y="2912963"/>
            <a:ext cx="6995514" cy="387798"/>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a:t>Materials and Methods</a:t>
            </a:r>
            <a:endParaRPr/>
          </a:p>
        </p:txBody>
      </p:sp>
      <p:sp>
        <p:nvSpPr>
          <p:cNvPr id="57" name="Google Shape;57;p1"/>
          <p:cNvSpPr txBox="1"/>
          <p:nvPr>
            <p:ph idx="9" type="body"/>
          </p:nvPr>
        </p:nvSpPr>
        <p:spPr>
          <a:xfrm>
            <a:off x="7517433" y="3106770"/>
            <a:ext cx="6985200" cy="6397200"/>
          </a:xfrm>
          <a:prstGeom prst="rect">
            <a:avLst/>
          </a:prstGeom>
          <a:noFill/>
          <a:ln>
            <a:noFill/>
          </a:ln>
        </p:spPr>
        <p:txBody>
          <a:bodyPr anchorCtr="0" anchor="t" bIns="365750" lIns="365750" spcFirstLastPara="1" rIns="365750" wrap="square" tIns="365750">
            <a:spAutoFit/>
          </a:bodyPr>
          <a:lstStyle/>
          <a:p>
            <a:pPr indent="0" lvl="0" marL="0" rtl="0" algn="l">
              <a:spcBef>
                <a:spcPts val="0"/>
              </a:spcBef>
              <a:spcAft>
                <a:spcPts val="0"/>
              </a:spcAft>
              <a:buClr>
                <a:schemeClr val="dk1"/>
              </a:buClr>
              <a:buSzPts val="1100"/>
              <a:buFont typeface="Arial"/>
              <a:buNone/>
            </a:pPr>
            <a:r>
              <a:rPr b="1" lang="en-US" sz="1200"/>
              <a:t>Materials</a:t>
            </a:r>
            <a:r>
              <a:rPr lang="en-US" sz="1200"/>
              <a:t>:</a:t>
            </a:r>
            <a:endParaRPr sz="1200"/>
          </a:p>
          <a:p>
            <a:pPr indent="-304800" lvl="0" marL="457200" rtl="0" algn="l">
              <a:lnSpc>
                <a:spcPct val="115000"/>
              </a:lnSpc>
              <a:spcBef>
                <a:spcPts val="1200"/>
              </a:spcBef>
              <a:spcAft>
                <a:spcPts val="0"/>
              </a:spcAft>
              <a:buSzPts val="1200"/>
              <a:buChar char="●"/>
            </a:pPr>
            <a:r>
              <a:rPr b="1" lang="en-US" sz="1200"/>
              <a:t>Google Colab</a:t>
            </a:r>
            <a:r>
              <a:rPr lang="en-US" sz="1200"/>
              <a:t>: Platform for running models with GPU access for large-scale computations.</a:t>
            </a:r>
            <a:endParaRPr sz="1200"/>
          </a:p>
          <a:p>
            <a:pPr indent="-304800" lvl="0" marL="457200" rtl="0" algn="l">
              <a:lnSpc>
                <a:spcPct val="115000"/>
              </a:lnSpc>
              <a:spcBef>
                <a:spcPts val="0"/>
              </a:spcBef>
              <a:spcAft>
                <a:spcPts val="0"/>
              </a:spcAft>
              <a:buSzPts val="1200"/>
              <a:buChar char="●"/>
            </a:pPr>
            <a:r>
              <a:rPr b="1" lang="en-US" sz="1200"/>
              <a:t>LLMs (Hugging Face)</a:t>
            </a:r>
            <a:r>
              <a:rPr lang="en-US" sz="1200"/>
              <a:t>: Pre-trained models, including GPT-based and financial-specific models.</a:t>
            </a:r>
            <a:endParaRPr sz="1200"/>
          </a:p>
          <a:p>
            <a:pPr indent="-304800" lvl="0" marL="457200" rtl="0" algn="l">
              <a:lnSpc>
                <a:spcPct val="115000"/>
              </a:lnSpc>
              <a:spcBef>
                <a:spcPts val="0"/>
              </a:spcBef>
              <a:spcAft>
                <a:spcPts val="0"/>
              </a:spcAft>
              <a:buSzPts val="1200"/>
              <a:buChar char="●"/>
            </a:pPr>
            <a:r>
              <a:rPr b="1" lang="en-US" sz="1200"/>
              <a:t>MOF Dataset</a:t>
            </a:r>
            <a:r>
              <a:rPr lang="en-US" sz="1200"/>
              <a:t>: Dataset used for evaluating LLMs' capabilities.</a:t>
            </a:r>
            <a:endParaRPr sz="1200"/>
          </a:p>
          <a:p>
            <a:pPr indent="-304800" lvl="0" marL="457200" rtl="0" algn="l">
              <a:lnSpc>
                <a:spcPct val="115000"/>
              </a:lnSpc>
              <a:spcBef>
                <a:spcPts val="0"/>
              </a:spcBef>
              <a:spcAft>
                <a:spcPts val="0"/>
              </a:spcAft>
              <a:buSzPts val="1200"/>
              <a:buChar char="●"/>
            </a:pPr>
            <a:r>
              <a:rPr b="1" lang="en-US" sz="1200"/>
              <a:t>XBRL Data</a:t>
            </a:r>
            <a:r>
              <a:rPr lang="en-US" sz="1200"/>
              <a:t>: Structured financial documents (e.g., SEC 10-K, 10-Q) for dataset expansion and benchmarking.</a:t>
            </a:r>
            <a:endParaRPr sz="1200"/>
          </a:p>
          <a:p>
            <a:pPr indent="0" lvl="0" marL="0" rtl="0" algn="l">
              <a:lnSpc>
                <a:spcPct val="115000"/>
              </a:lnSpc>
              <a:spcBef>
                <a:spcPts val="1200"/>
              </a:spcBef>
              <a:spcAft>
                <a:spcPts val="0"/>
              </a:spcAft>
              <a:buClr>
                <a:schemeClr val="dk1"/>
              </a:buClr>
              <a:buSzPts val="1100"/>
              <a:buFont typeface="Arial"/>
              <a:buNone/>
            </a:pPr>
            <a:r>
              <a:rPr b="1" lang="en-US" sz="1200"/>
              <a:t>Methods</a:t>
            </a:r>
            <a:r>
              <a:rPr lang="en-US" sz="1200"/>
              <a:t>:</a:t>
            </a:r>
            <a:endParaRPr sz="1200"/>
          </a:p>
          <a:p>
            <a:pPr indent="-304800" lvl="0" marL="457200" rtl="0" algn="l">
              <a:lnSpc>
                <a:spcPct val="115000"/>
              </a:lnSpc>
              <a:spcBef>
                <a:spcPts val="1200"/>
              </a:spcBef>
              <a:spcAft>
                <a:spcPts val="0"/>
              </a:spcAft>
              <a:buSzPts val="1200"/>
              <a:buChar char="●"/>
            </a:pPr>
            <a:r>
              <a:rPr b="1" lang="en-US" sz="1200"/>
              <a:t>Model Execution</a:t>
            </a:r>
            <a:r>
              <a:rPr lang="en-US" sz="1200"/>
              <a:t>:</a:t>
            </a:r>
            <a:br>
              <a:rPr lang="en-US" sz="1200"/>
            </a:br>
            <a:r>
              <a:rPr lang="en-US" sz="1200"/>
              <a:t>Used Google Colab to run and test pre-trained LLMs for specific financial use cases.</a:t>
            </a:r>
            <a:endParaRPr sz="1200"/>
          </a:p>
          <a:p>
            <a:pPr indent="-304800" lvl="0" marL="457200" rtl="0" algn="l">
              <a:lnSpc>
                <a:spcPct val="115000"/>
              </a:lnSpc>
              <a:spcBef>
                <a:spcPts val="0"/>
              </a:spcBef>
              <a:spcAft>
                <a:spcPts val="0"/>
              </a:spcAft>
              <a:buSzPts val="1200"/>
              <a:buChar char="●"/>
            </a:pPr>
            <a:r>
              <a:rPr b="1" lang="en-US" sz="1200"/>
              <a:t>Data Collection and Cleaning</a:t>
            </a:r>
            <a:r>
              <a:rPr lang="en-US" sz="1200"/>
              <a:t>:</a:t>
            </a:r>
            <a:br>
              <a:rPr lang="en-US" sz="1200"/>
            </a:br>
            <a:r>
              <a:rPr lang="en-US" sz="1200"/>
              <a:t>XBRL documents are collected, cleaned, and prepared for analysis using XML-based processing techniques.</a:t>
            </a:r>
            <a:endParaRPr sz="1200"/>
          </a:p>
          <a:p>
            <a:pPr indent="-304800" lvl="0" marL="457200" rtl="0" algn="l">
              <a:lnSpc>
                <a:spcPct val="115000"/>
              </a:lnSpc>
              <a:spcBef>
                <a:spcPts val="0"/>
              </a:spcBef>
              <a:spcAft>
                <a:spcPts val="0"/>
              </a:spcAft>
              <a:buSzPts val="1200"/>
              <a:buChar char="●"/>
            </a:pPr>
            <a:r>
              <a:rPr b="1" lang="en-US" sz="1200"/>
              <a:t>Benchmarking LLMs</a:t>
            </a:r>
            <a:r>
              <a:rPr lang="en-US" sz="1200"/>
              <a:t>:</a:t>
            </a:r>
            <a:br>
              <a:rPr lang="en-US" sz="1200"/>
            </a:br>
            <a:r>
              <a:rPr lang="en-US" sz="1200"/>
              <a:t>LLMs are evaluated using the MOF dataset, with performance metrics compared across models.</a:t>
            </a:r>
            <a:endParaRPr sz="1200"/>
          </a:p>
          <a:p>
            <a:pPr indent="-304800" lvl="0" marL="457200" rtl="0" algn="l">
              <a:lnSpc>
                <a:spcPct val="115000"/>
              </a:lnSpc>
              <a:spcBef>
                <a:spcPts val="0"/>
              </a:spcBef>
              <a:spcAft>
                <a:spcPts val="0"/>
              </a:spcAft>
              <a:buSzPts val="1200"/>
              <a:buChar char="●"/>
            </a:pPr>
            <a:r>
              <a:rPr b="1" lang="en-US" sz="1200"/>
              <a:t>Exploratory Analysis</a:t>
            </a:r>
            <a:r>
              <a:rPr lang="en-US" sz="1200"/>
              <a:t>:</a:t>
            </a:r>
            <a:br>
              <a:rPr lang="en-US" sz="1200"/>
            </a:br>
            <a:r>
              <a:rPr lang="en-US" sz="1200"/>
              <a:t>Open-ended experiments allow formulation of hypotheses and test LLM applications on customized datasets.</a:t>
            </a:r>
            <a:endParaRPr sz="1200"/>
          </a:p>
          <a:p>
            <a:pPr indent="-304800" lvl="0" marL="457200" rtl="0" algn="l">
              <a:lnSpc>
                <a:spcPct val="115000"/>
              </a:lnSpc>
              <a:spcBef>
                <a:spcPts val="0"/>
              </a:spcBef>
              <a:spcAft>
                <a:spcPts val="0"/>
              </a:spcAft>
              <a:buSzPts val="1200"/>
              <a:buChar char="●"/>
            </a:pPr>
            <a:r>
              <a:rPr b="1" lang="en-US" sz="1200"/>
              <a:t>Collaboration and Documentation</a:t>
            </a:r>
            <a:r>
              <a:rPr lang="en-US" sz="1200"/>
              <a:t>:</a:t>
            </a:r>
            <a:br>
              <a:rPr lang="en-US" sz="1200"/>
            </a:br>
            <a:r>
              <a:rPr lang="en-US" sz="1200"/>
              <a:t>Code and results are documented in GitHub repositories to ensure reproducibility and foster collaboration</a:t>
            </a:r>
            <a:endParaRPr sz="1200"/>
          </a:p>
          <a:p>
            <a:pPr indent="0" lvl="0" marL="0" rtl="0" algn="l">
              <a:spcBef>
                <a:spcPts val="1200"/>
              </a:spcBef>
              <a:spcAft>
                <a:spcPts val="0"/>
              </a:spcAft>
              <a:buClr>
                <a:schemeClr val="dk1"/>
              </a:buClr>
              <a:buSzPts val="1920"/>
              <a:buNone/>
            </a:pPr>
            <a:r>
              <a:t/>
            </a:r>
            <a:endParaRPr sz="1200"/>
          </a:p>
        </p:txBody>
      </p:sp>
      <p:sp>
        <p:nvSpPr>
          <p:cNvPr id="58" name="Google Shape;58;p1"/>
          <p:cNvSpPr txBox="1"/>
          <p:nvPr>
            <p:ph idx="13" type="body"/>
          </p:nvPr>
        </p:nvSpPr>
        <p:spPr>
          <a:xfrm>
            <a:off x="14773835" y="2651626"/>
            <a:ext cx="6959100" cy="387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a:t>XBRL Evaluation</a:t>
            </a:r>
            <a:endParaRPr/>
          </a:p>
        </p:txBody>
      </p:sp>
      <p:sp>
        <p:nvSpPr>
          <p:cNvPr id="59" name="Google Shape;59;p1"/>
          <p:cNvSpPr txBox="1"/>
          <p:nvPr>
            <p:ph idx="14" type="body"/>
          </p:nvPr>
        </p:nvSpPr>
        <p:spPr>
          <a:xfrm>
            <a:off x="14778942" y="3342108"/>
            <a:ext cx="6985298" cy="1034129"/>
          </a:xfrm>
          <a:prstGeom prst="rect">
            <a:avLst/>
          </a:prstGeom>
          <a:noFill/>
          <a:ln>
            <a:noFill/>
          </a:ln>
        </p:spPr>
        <p:txBody>
          <a:bodyPr anchorCtr="0" anchor="t" bIns="365750" lIns="365750" spcFirstLastPara="1" rIns="365750" wrap="square" tIns="365750">
            <a:spAutoFit/>
          </a:bodyPr>
          <a:lstStyle/>
          <a:p>
            <a:pPr indent="0" lvl="0" marL="0" rtl="0" algn="l">
              <a:spcBef>
                <a:spcPts val="0"/>
              </a:spcBef>
              <a:spcAft>
                <a:spcPts val="0"/>
              </a:spcAft>
              <a:buClr>
                <a:schemeClr val="dk1"/>
              </a:buClr>
              <a:buSzPts val="1920"/>
              <a:buNone/>
            </a:pPr>
            <a:r>
              <a:t/>
            </a:r>
            <a:endParaRPr/>
          </a:p>
        </p:txBody>
      </p:sp>
      <p:sp>
        <p:nvSpPr>
          <p:cNvPr id="60" name="Google Shape;60;p1"/>
          <p:cNvSpPr txBox="1"/>
          <p:nvPr>
            <p:ph idx="15" type="body"/>
          </p:nvPr>
        </p:nvSpPr>
        <p:spPr>
          <a:xfrm>
            <a:off x="22007592" y="2899799"/>
            <a:ext cx="6958839" cy="387798"/>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a:t>Processing</a:t>
            </a:r>
            <a:endParaRPr/>
          </a:p>
        </p:txBody>
      </p:sp>
      <p:sp>
        <p:nvSpPr>
          <p:cNvPr id="61" name="Google Shape;61;p1"/>
          <p:cNvSpPr txBox="1"/>
          <p:nvPr>
            <p:ph idx="17" type="body"/>
          </p:nvPr>
        </p:nvSpPr>
        <p:spPr>
          <a:xfrm>
            <a:off x="22020790" y="10271550"/>
            <a:ext cx="6932400" cy="683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a:t>Conclusions</a:t>
            </a:r>
            <a:endParaRPr/>
          </a:p>
          <a:p>
            <a:pPr indent="0" lvl="0" marL="0" rtl="0" algn="ctr">
              <a:spcBef>
                <a:spcPts val="0"/>
              </a:spcBef>
              <a:spcAft>
                <a:spcPts val="0"/>
              </a:spcAft>
              <a:buClr>
                <a:srgbClr val="1F3864"/>
              </a:buClr>
              <a:buSzPts val="1920"/>
              <a:buNone/>
            </a:pPr>
            <a:r>
              <a:t/>
            </a:r>
            <a:endParaRPr/>
          </a:p>
        </p:txBody>
      </p:sp>
      <p:sp>
        <p:nvSpPr>
          <p:cNvPr id="62" name="Google Shape;62;p1"/>
          <p:cNvSpPr txBox="1"/>
          <p:nvPr>
            <p:ph idx="18" type="body"/>
          </p:nvPr>
        </p:nvSpPr>
        <p:spPr>
          <a:xfrm>
            <a:off x="22020802" y="10409053"/>
            <a:ext cx="6932400" cy="3172800"/>
          </a:xfrm>
          <a:prstGeom prst="rect">
            <a:avLst/>
          </a:prstGeom>
          <a:noFill/>
          <a:ln>
            <a:noFill/>
          </a:ln>
        </p:spPr>
        <p:txBody>
          <a:bodyPr anchorCtr="0" anchor="t" bIns="365750" lIns="365750" spcFirstLastPara="1" rIns="365750" wrap="square" tIns="365750">
            <a:spAutoFit/>
          </a:bodyPr>
          <a:lstStyle/>
          <a:p>
            <a:pPr indent="-323850" lvl="0" marL="457200" rtl="0" algn="l">
              <a:spcBef>
                <a:spcPts val="0"/>
              </a:spcBef>
              <a:spcAft>
                <a:spcPts val="0"/>
              </a:spcAft>
              <a:buSzPts val="1500"/>
              <a:buChar char="●"/>
            </a:pPr>
            <a:r>
              <a:rPr lang="en-US" sz="1500"/>
              <a:t>Successfully retrieved </a:t>
            </a:r>
            <a:r>
              <a:rPr b="1" lang="en-US" sz="1500"/>
              <a:t>CIK numbers</a:t>
            </a:r>
            <a:r>
              <a:rPr lang="en-US" sz="1500"/>
              <a:t> and formatted company data into JSON, enabling streamlined dataset management.</a:t>
            </a:r>
            <a:endParaRPr sz="1500"/>
          </a:p>
          <a:p>
            <a:pPr indent="-323850" lvl="0" marL="457200" rtl="0" algn="l">
              <a:spcBef>
                <a:spcPts val="0"/>
              </a:spcBef>
              <a:spcAft>
                <a:spcPts val="0"/>
              </a:spcAft>
              <a:buSzPts val="1500"/>
              <a:buChar char="●"/>
            </a:pPr>
            <a:r>
              <a:rPr lang="en-US" sz="1500"/>
              <a:t>Completed and tested </a:t>
            </a:r>
            <a:r>
              <a:rPr b="1" lang="en-US" sz="1500"/>
              <a:t>XBRL filing downloads</a:t>
            </a:r>
            <a:r>
              <a:rPr lang="en-US" sz="1500"/>
              <a:t>, with plans to scale up to 5TB  datasets for Hugging Face integration.</a:t>
            </a:r>
            <a:endParaRPr sz="1500"/>
          </a:p>
          <a:p>
            <a:pPr indent="-323850" lvl="0" marL="457200" rtl="0" algn="l">
              <a:spcBef>
                <a:spcPts val="0"/>
              </a:spcBef>
              <a:spcAft>
                <a:spcPts val="0"/>
              </a:spcAft>
              <a:buSzPts val="1500"/>
              <a:buChar char="●"/>
            </a:pPr>
            <a:r>
              <a:rPr lang="en-US" sz="1500"/>
              <a:t>Developed and debugged an </a:t>
            </a:r>
            <a:r>
              <a:rPr b="1" lang="en-US" sz="1500"/>
              <a:t>evaluation pipeline</a:t>
            </a:r>
            <a:r>
              <a:rPr lang="en-US" sz="1500"/>
              <a:t> for the 200QA XBRL dataset, optimizing for resource efficiency with models like Gemma-3b and LLaMA-7b.</a:t>
            </a:r>
            <a:endParaRPr sz="1500"/>
          </a:p>
          <a:p>
            <a:pPr indent="-323850" lvl="0" marL="457200" rtl="0" algn="l">
              <a:spcBef>
                <a:spcPts val="0"/>
              </a:spcBef>
              <a:spcAft>
                <a:spcPts val="0"/>
              </a:spcAft>
              <a:buSzPts val="1500"/>
              <a:buChar char="●"/>
            </a:pPr>
            <a:r>
              <a:rPr lang="en-US" sz="1500"/>
              <a:t>Contributed to the </a:t>
            </a:r>
            <a:r>
              <a:rPr b="1" lang="en-US" sz="1500"/>
              <a:t>Model Openness Framework (MOF)</a:t>
            </a:r>
            <a:r>
              <a:rPr lang="en-US" sz="1500"/>
              <a:t> by setting up Hugging Face space and advancing classification tasks.</a:t>
            </a:r>
            <a:endParaRPr sz="1500"/>
          </a:p>
          <a:p>
            <a:pPr indent="0" lvl="0" marL="0" rtl="0" algn="l">
              <a:spcBef>
                <a:spcPts val="0"/>
              </a:spcBef>
              <a:spcAft>
                <a:spcPts val="0"/>
              </a:spcAft>
              <a:buClr>
                <a:schemeClr val="dk1"/>
              </a:buClr>
              <a:buSzPts val="1920"/>
              <a:buNone/>
            </a:pPr>
            <a:r>
              <a:t/>
            </a:r>
            <a:endParaRPr sz="2320"/>
          </a:p>
        </p:txBody>
      </p:sp>
      <p:sp>
        <p:nvSpPr>
          <p:cNvPr id="63" name="Google Shape;63;p1"/>
          <p:cNvSpPr txBox="1"/>
          <p:nvPr>
            <p:ph idx="19" type="body"/>
          </p:nvPr>
        </p:nvSpPr>
        <p:spPr>
          <a:xfrm>
            <a:off x="22034227" y="12967553"/>
            <a:ext cx="6932400" cy="387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a:t>References</a:t>
            </a:r>
            <a:endParaRPr/>
          </a:p>
        </p:txBody>
      </p:sp>
      <p:sp>
        <p:nvSpPr>
          <p:cNvPr id="64" name="Google Shape;64;p1"/>
          <p:cNvSpPr txBox="1"/>
          <p:nvPr>
            <p:ph idx="20" type="body"/>
          </p:nvPr>
        </p:nvSpPr>
        <p:spPr>
          <a:xfrm>
            <a:off x="19416500" y="10516100"/>
            <a:ext cx="2591100" cy="2342700"/>
          </a:xfrm>
          <a:prstGeom prst="rect">
            <a:avLst/>
          </a:prstGeom>
          <a:noFill/>
          <a:ln>
            <a:noFill/>
          </a:ln>
        </p:spPr>
        <p:txBody>
          <a:bodyPr anchorCtr="0" anchor="t" bIns="365750" lIns="365750" spcFirstLastPara="1" rIns="365750" wrap="square" tIns="365750">
            <a:spAutoFit/>
          </a:bodyPr>
          <a:lstStyle/>
          <a:p>
            <a:pPr indent="0" lvl="0" marL="0" rtl="0" algn="l">
              <a:spcBef>
                <a:spcPts val="0"/>
              </a:spcBef>
              <a:spcAft>
                <a:spcPts val="0"/>
              </a:spcAft>
              <a:buClr>
                <a:schemeClr val="dk1"/>
              </a:buClr>
              <a:buSzPts val="1100"/>
              <a:buNone/>
            </a:pPr>
            <a:r>
              <a:rPr lang="en-US" sz="1400"/>
              <a:t>Parsed a large file of company names &amp; CIK numbers separated by “:” using Python, then formatted all the final data into a json file.</a:t>
            </a:r>
            <a:endParaRPr sz="1400"/>
          </a:p>
          <a:p>
            <a:pPr indent="0" lvl="0" marL="0" rtl="0" algn="l">
              <a:spcBef>
                <a:spcPts val="0"/>
              </a:spcBef>
              <a:spcAft>
                <a:spcPts val="0"/>
              </a:spcAft>
              <a:buClr>
                <a:schemeClr val="dk1"/>
              </a:buClr>
              <a:buSzPts val="1920"/>
              <a:buNone/>
            </a:pPr>
            <a:r>
              <a:t/>
            </a:r>
            <a:endParaRPr sz="2020"/>
          </a:p>
        </p:txBody>
      </p:sp>
      <p:graphicFrame>
        <p:nvGraphicFramePr>
          <p:cNvPr id="65" name="Google Shape;65;p1"/>
          <p:cNvGraphicFramePr/>
          <p:nvPr/>
        </p:nvGraphicFramePr>
        <p:xfrm>
          <a:off x="7503574" y="8772457"/>
          <a:ext cx="3000000" cy="3000000"/>
        </p:xfrm>
        <a:graphic>
          <a:graphicData uri="http://schemas.openxmlformats.org/drawingml/2006/table">
            <a:tbl>
              <a:tblPr bandRow="1" firstRow="1">
                <a:noFill/>
                <a:tableStyleId>{0B2D9546-3AA0-48FA-A551-33DB0AE94E30}</a:tableStyleId>
              </a:tblPr>
              <a:tblGrid>
                <a:gridCol w="924850"/>
                <a:gridCol w="916900"/>
                <a:gridCol w="2441400"/>
                <a:gridCol w="2622775"/>
              </a:tblGrid>
              <a:tr h="303400">
                <a:tc>
                  <a:txBody>
                    <a:bodyPr/>
                    <a:lstStyle/>
                    <a:p>
                      <a:pPr indent="0" lvl="0" marL="0" marR="0" rtl="0" algn="l">
                        <a:lnSpc>
                          <a:spcPct val="100000"/>
                        </a:lnSpc>
                        <a:spcBef>
                          <a:spcPts val="0"/>
                        </a:spcBef>
                        <a:spcAft>
                          <a:spcPts val="0"/>
                        </a:spcAft>
                        <a:buClr>
                          <a:srgbClr val="000000"/>
                        </a:buClr>
                        <a:buSzPts val="1100"/>
                        <a:buFont typeface="Arial"/>
                        <a:buNone/>
                      </a:pPr>
                      <a:r>
                        <a:rPr lang="en-US" sz="1300" u="none" cap="none" strike="noStrike"/>
                        <a:t>Category </a:t>
                      </a:r>
                      <a:endParaRPr sz="1300" u="none" cap="none" strike="noStrike">
                        <a:latin typeface="Arial"/>
                        <a:ea typeface="Arial"/>
                        <a:cs typeface="Arial"/>
                        <a:sym typeface="Arial"/>
                      </a:endParaRPr>
                    </a:p>
                  </a:txBody>
                  <a:tcPr marT="34300" marB="34300" marR="68600" marL="68600">
                    <a:lnB cap="flat" cmpd="sng" w="9525">
                      <a:solidFill>
                        <a:srgbClr val="4285F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300" u="none" cap="none" strike="noStrike"/>
                        <a:t>Tasks</a:t>
                      </a:r>
                      <a:endParaRPr sz="13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US" sz="1300"/>
                        <a:t>Progress</a:t>
                      </a:r>
                      <a:endParaRPr sz="13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US" sz="1300"/>
                        <a:t>Results</a:t>
                      </a:r>
                      <a:endParaRPr sz="1300" u="none" cap="none" strike="noStrike">
                        <a:latin typeface="Arial"/>
                        <a:ea typeface="Arial"/>
                        <a:cs typeface="Arial"/>
                        <a:sym typeface="Arial"/>
                      </a:endParaRPr>
                    </a:p>
                  </a:txBody>
                  <a:tcPr marT="34300" marB="34300" marR="68600" marL="68600"/>
                </a:tc>
              </a:tr>
              <a:tr h="1021350">
                <a:tc>
                  <a:txBody>
                    <a:bodyPr/>
                    <a:lstStyle/>
                    <a:p>
                      <a:pPr indent="0" lvl="0" marL="0" marR="0" rtl="0" algn="l">
                        <a:lnSpc>
                          <a:spcPct val="100000"/>
                        </a:lnSpc>
                        <a:spcBef>
                          <a:spcPts val="0"/>
                        </a:spcBef>
                        <a:spcAft>
                          <a:spcPts val="0"/>
                        </a:spcAft>
                        <a:buClr>
                          <a:srgbClr val="000000"/>
                        </a:buClr>
                        <a:buSzPts val="1800"/>
                        <a:buFont typeface="Arial"/>
                        <a:buNone/>
                      </a:pPr>
                      <a:r>
                        <a:rPr lang="en-US" sz="1300"/>
                        <a:t>CIK</a:t>
                      </a:r>
                      <a:endParaRPr sz="1300" u="none" cap="none" strike="noStrike">
                        <a:solidFill>
                          <a:srgbClr val="000000"/>
                        </a:solidFill>
                      </a:endParaRPr>
                    </a:p>
                  </a:txBody>
                  <a:tcPr marT="34300" marB="34300" marR="68600" marL="68600" anchor="ctr">
                    <a:lnL cap="flat" cmpd="sng" w="9525">
                      <a:solidFill>
                        <a:srgbClr val="4285F4"/>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4285F4"/>
                      </a:solidFill>
                      <a:prstDash val="solid"/>
                      <a:round/>
                      <a:headEnd len="sm" w="sm" type="none"/>
                      <a:tailEnd len="sm" w="sm" type="none"/>
                    </a:lnT>
                    <a:lnB cap="flat" cmpd="sng" w="9525">
                      <a:solidFill>
                        <a:srgbClr val="4285F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300"/>
                        <a:t>Retrieve CIK numbers for all companies </a:t>
                      </a:r>
                      <a:endParaRPr sz="1300" u="none" cap="none" strike="noStrike">
                        <a:latin typeface="Arial"/>
                        <a:ea typeface="Arial"/>
                        <a:cs typeface="Arial"/>
                        <a:sym typeface="Arial"/>
                      </a:endParaRPr>
                    </a:p>
                  </a:txBody>
                  <a:tcPr marT="34300" marB="34300" marR="68600" marL="68600">
                    <a:lnL cap="flat" cmpd="sng" w="9525">
                      <a:solidFill>
                        <a:srgbClr val="FFFFFF"/>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300"/>
                        <a:t>Finished retrieving all CIK numbers and company names formatted into a json file.</a:t>
                      </a:r>
                      <a:endParaRPr sz="13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US" sz="1300"/>
                        <a:t>.json file{ ciknumber, companyname, ...}</a:t>
                      </a:r>
                      <a:endParaRPr sz="1300"/>
                    </a:p>
                  </a:txBody>
                  <a:tcPr marT="34300" marB="34300" marR="68600" marL="68600"/>
                </a:tc>
              </a:tr>
              <a:tr h="1182300">
                <a:tc>
                  <a:txBody>
                    <a:bodyPr/>
                    <a:lstStyle/>
                    <a:p>
                      <a:pPr indent="0" lvl="0" marL="0" marR="0" rtl="0" algn="l">
                        <a:lnSpc>
                          <a:spcPct val="100000"/>
                        </a:lnSpc>
                        <a:spcBef>
                          <a:spcPts val="0"/>
                        </a:spcBef>
                        <a:spcAft>
                          <a:spcPts val="0"/>
                        </a:spcAft>
                        <a:buClr>
                          <a:srgbClr val="000000"/>
                        </a:buClr>
                        <a:buSzPts val="1200"/>
                        <a:buFont typeface="Arial"/>
                        <a:buNone/>
                      </a:pPr>
                      <a:r>
                        <a:rPr lang="en-US" sz="1300"/>
                        <a:t>XBRL-filings</a:t>
                      </a:r>
                      <a:endParaRPr sz="1300" u="none" cap="none" strike="noStrike">
                        <a:latin typeface="Arial"/>
                        <a:ea typeface="Arial"/>
                        <a:cs typeface="Arial"/>
                        <a:sym typeface="Arial"/>
                      </a:endParaRPr>
                    </a:p>
                  </a:txBody>
                  <a:tcPr marT="34300" marB="34300" marR="68600" marL="68600">
                    <a:lnT cap="flat" cmpd="sng" w="9525">
                      <a:solidFill>
                        <a:srgbClr val="4285F4"/>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300"/>
                        <a:t>Download all XBRL filings -&gt; 10K, 10Q, 8K </a:t>
                      </a:r>
                      <a:endParaRPr sz="13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US" sz="1300"/>
                        <a:t>Code is complete with extensive testing on downloading each type of filing (5gb segment). </a:t>
                      </a:r>
                      <a:endParaRPr sz="1300"/>
                    </a:p>
                    <a:p>
                      <a:pPr indent="0" lvl="0" marL="0" marR="0" rtl="0" algn="l">
                        <a:lnSpc>
                          <a:spcPct val="100000"/>
                        </a:lnSpc>
                        <a:spcBef>
                          <a:spcPts val="0"/>
                        </a:spcBef>
                        <a:spcAft>
                          <a:spcPts val="0"/>
                        </a:spcAft>
                        <a:buClr>
                          <a:srgbClr val="000000"/>
                        </a:buClr>
                        <a:buSzPts val="1100"/>
                        <a:buFont typeface="Arial"/>
                        <a:buNone/>
                      </a:pPr>
                      <a:r>
                        <a:rPr lang="en-US" sz="1300"/>
                        <a:t>The next step is to download in 500gb batches and upload it as a hugging face dataset. </a:t>
                      </a:r>
                      <a:endParaRPr sz="1300"/>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US" sz="1300"/>
                        <a:t>Code complete.</a:t>
                      </a:r>
                      <a:endParaRPr sz="1300"/>
                    </a:p>
                    <a:p>
                      <a:pPr indent="0" lvl="0" marL="0" marR="0" rtl="0" algn="l">
                        <a:lnSpc>
                          <a:spcPct val="100000"/>
                        </a:lnSpc>
                        <a:spcBef>
                          <a:spcPts val="0"/>
                        </a:spcBef>
                        <a:spcAft>
                          <a:spcPts val="0"/>
                        </a:spcAft>
                        <a:buClr>
                          <a:srgbClr val="000000"/>
                        </a:buClr>
                        <a:buSzPts val="1100"/>
                        <a:buFont typeface="Arial"/>
                        <a:buNone/>
                      </a:pPr>
                      <a:r>
                        <a:rPr lang="en-US" sz="1300"/>
                        <a:t>Next step: Download all filings</a:t>
                      </a:r>
                      <a:endParaRPr sz="1300"/>
                    </a:p>
                  </a:txBody>
                  <a:tcPr marT="34300" marB="34300" marR="68600" marL="68600"/>
                </a:tc>
              </a:tr>
              <a:tr h="860400">
                <a:tc>
                  <a:txBody>
                    <a:bodyPr/>
                    <a:lstStyle/>
                    <a:p>
                      <a:pPr indent="0" lvl="0" marL="0" marR="0" rtl="0" algn="l">
                        <a:lnSpc>
                          <a:spcPct val="100000"/>
                        </a:lnSpc>
                        <a:spcBef>
                          <a:spcPts val="0"/>
                        </a:spcBef>
                        <a:spcAft>
                          <a:spcPts val="0"/>
                        </a:spcAft>
                        <a:buClr>
                          <a:srgbClr val="000000"/>
                        </a:buClr>
                        <a:buSzPts val="1200"/>
                        <a:buFont typeface="Arial"/>
                        <a:buNone/>
                      </a:pPr>
                      <a:r>
                        <a:rPr lang="en-US" sz="1300"/>
                        <a:t>MOF</a:t>
                      </a:r>
                      <a:endParaRPr sz="13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200"/>
                        <a:buFont typeface="Arial"/>
                        <a:buNone/>
                      </a:pPr>
                      <a:r>
                        <a:rPr lang="en-US" sz="1300"/>
                        <a:t>Hugging Face Space</a:t>
                      </a:r>
                      <a:endParaRPr sz="13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US" sz="1300"/>
                        <a:t>In collaboration with the Linux Foundation, we helped set up the hugging face space for MOF ( Model Openess Framework)</a:t>
                      </a:r>
                      <a:endParaRPr sz="1300" u="none" cap="none" strike="noStrike">
                        <a:latin typeface="Arial"/>
                        <a:ea typeface="Arial"/>
                        <a:cs typeface="Arial"/>
                        <a:sym typeface="Arial"/>
                      </a:endParaRPr>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US" sz="1300"/>
                        <a:t>Still populating classification &amp; badge.</a:t>
                      </a:r>
                      <a:endParaRPr sz="1300" u="none" cap="none" strike="noStrike">
                        <a:latin typeface="Arial"/>
                        <a:ea typeface="Arial"/>
                        <a:cs typeface="Arial"/>
                        <a:sym typeface="Arial"/>
                      </a:endParaRPr>
                    </a:p>
                  </a:txBody>
                  <a:tcPr marT="34300" marB="34300" marR="68600" marL="68600"/>
                </a:tc>
              </a:tr>
              <a:tr h="1274300">
                <a:tc>
                  <a:txBody>
                    <a:bodyPr/>
                    <a:lstStyle/>
                    <a:p>
                      <a:pPr indent="0" lvl="0" marL="0" marR="0" rtl="0" algn="l">
                        <a:lnSpc>
                          <a:spcPct val="100000"/>
                        </a:lnSpc>
                        <a:spcBef>
                          <a:spcPts val="0"/>
                        </a:spcBef>
                        <a:spcAft>
                          <a:spcPts val="0"/>
                        </a:spcAft>
                        <a:buNone/>
                      </a:pPr>
                      <a:r>
                        <a:rPr lang="en-US" sz="1300"/>
                        <a:t>Evaluation</a:t>
                      </a:r>
                      <a:endParaRPr sz="1300"/>
                    </a:p>
                  </a:txBody>
                  <a:tcPr marT="34300" marB="34300" marR="68600" marL="68600"/>
                </a:tc>
                <a:tc>
                  <a:txBody>
                    <a:bodyPr/>
                    <a:lstStyle/>
                    <a:p>
                      <a:pPr indent="0" lvl="0" marL="0" marR="0" rtl="0" algn="l">
                        <a:lnSpc>
                          <a:spcPct val="100000"/>
                        </a:lnSpc>
                        <a:spcBef>
                          <a:spcPts val="0"/>
                        </a:spcBef>
                        <a:spcAft>
                          <a:spcPts val="0"/>
                        </a:spcAft>
                        <a:buNone/>
                      </a:pPr>
                      <a:r>
                        <a:rPr lang="en-US" sz="1300"/>
                        <a:t>Set up the evaluation pipeline for 200QA XBRL dataset</a:t>
                      </a:r>
                      <a:endParaRPr sz="1300"/>
                    </a:p>
                  </a:txBody>
                  <a:tcPr marT="34300" marB="34300" marR="68600" marL="68600"/>
                </a:tc>
                <a:tc>
                  <a:txBody>
                    <a:bodyPr/>
                    <a:lstStyle/>
                    <a:p>
                      <a:pPr indent="0" lvl="0" marL="0" marR="0" rtl="0" algn="l">
                        <a:lnSpc>
                          <a:spcPct val="100000"/>
                        </a:lnSpc>
                        <a:spcBef>
                          <a:spcPts val="0"/>
                        </a:spcBef>
                        <a:spcAft>
                          <a:spcPts val="0"/>
                        </a:spcAft>
                        <a:buNone/>
                      </a:pPr>
                      <a:r>
                        <a:rPr lang="en-US" sz="1300"/>
                        <a:t>Finished writing the evaluation pipeline. The first step was extracting the corresponding xml test for the specific filing. The query and xml text were then inputted to the models for testing.</a:t>
                      </a:r>
                      <a:endParaRPr sz="1300" u="none" cap="none" strike="noStrike"/>
                    </a:p>
                  </a:txBody>
                  <a:tcPr marT="34300" marB="34300" marR="68600" marL="68600"/>
                </a:tc>
                <a:tc>
                  <a:txBody>
                    <a:bodyPr/>
                    <a:lstStyle/>
                    <a:p>
                      <a:pPr indent="0" lvl="0" marL="0" marR="0" rtl="0" algn="l">
                        <a:lnSpc>
                          <a:spcPct val="100000"/>
                        </a:lnSpc>
                        <a:spcBef>
                          <a:spcPts val="0"/>
                        </a:spcBef>
                        <a:spcAft>
                          <a:spcPts val="0"/>
                        </a:spcAft>
                        <a:buNone/>
                      </a:pPr>
                      <a:r>
                        <a:rPr lang="en-US" sz="1300"/>
                        <a:t>Continued testing of models.</a:t>
                      </a:r>
                      <a:endParaRPr sz="1300" u="none" cap="none" strike="noStrike"/>
                    </a:p>
                  </a:txBody>
                  <a:tcPr marT="34300" marB="34300" marR="68600" marL="68600"/>
                </a:tc>
              </a:tr>
              <a:tr h="1343225">
                <a:tc>
                  <a:txBody>
                    <a:bodyPr/>
                    <a:lstStyle/>
                    <a:p>
                      <a:pPr indent="0" lvl="0" marL="0" marR="0" rtl="0" algn="l">
                        <a:lnSpc>
                          <a:spcPct val="100000"/>
                        </a:lnSpc>
                        <a:spcBef>
                          <a:spcPts val="0"/>
                        </a:spcBef>
                        <a:spcAft>
                          <a:spcPts val="0"/>
                        </a:spcAft>
                        <a:buNone/>
                      </a:pPr>
                      <a:r>
                        <a:rPr lang="en-US" sz="1300"/>
                        <a:t>Evaluation Debugging</a:t>
                      </a:r>
                      <a:endParaRPr sz="1300"/>
                    </a:p>
                  </a:txBody>
                  <a:tcPr marT="34300" marB="34300" marR="68600" marL="68600"/>
                </a:tc>
                <a:tc>
                  <a:txBody>
                    <a:bodyPr/>
                    <a:lstStyle/>
                    <a:p>
                      <a:pPr indent="0" lvl="0" marL="0" marR="0" rtl="0" algn="l">
                        <a:lnSpc>
                          <a:spcPct val="100000"/>
                        </a:lnSpc>
                        <a:spcBef>
                          <a:spcPts val="0"/>
                        </a:spcBef>
                        <a:spcAft>
                          <a:spcPts val="0"/>
                        </a:spcAft>
                        <a:buNone/>
                      </a:pPr>
                      <a:r>
                        <a:rPr lang="en-US" sz="1300"/>
                        <a:t>Resolve the memory errors caused by the AI implementation.</a:t>
                      </a:r>
                      <a:endParaRPr sz="1300"/>
                    </a:p>
                  </a:txBody>
                  <a:tcPr marT="34300" marB="34300" marR="68600" marL="68600"/>
                </a:tc>
                <a:tc>
                  <a:txBody>
                    <a:bodyPr/>
                    <a:lstStyle/>
                    <a:p>
                      <a:pPr indent="0" lvl="0" marL="0" marR="0" rtl="0" algn="l">
                        <a:lnSpc>
                          <a:spcPct val="100000"/>
                        </a:lnSpc>
                        <a:spcBef>
                          <a:spcPts val="0"/>
                        </a:spcBef>
                        <a:spcAft>
                          <a:spcPts val="0"/>
                        </a:spcAft>
                        <a:buNone/>
                      </a:pPr>
                      <a:r>
                        <a:rPr lang="en-US" sz="1300"/>
                        <a:t>Rewrote and modified and the majority of the evaluation code to accommodate for spacial/resource limitations using various HuggingFace models such as Gemma-3b and LLaMA-7b</a:t>
                      </a:r>
                      <a:endParaRPr sz="1300"/>
                    </a:p>
                  </a:txBody>
                  <a:tcPr marT="34300" marB="34300" marR="68600" marL="68600"/>
                </a:tc>
                <a:tc>
                  <a:txBody>
                    <a:bodyPr/>
                    <a:lstStyle/>
                    <a:p>
                      <a:pPr indent="0" lvl="0" marL="0" marR="0" rtl="0" algn="l">
                        <a:lnSpc>
                          <a:spcPct val="100000"/>
                        </a:lnSpc>
                        <a:spcBef>
                          <a:spcPts val="0"/>
                        </a:spcBef>
                        <a:spcAft>
                          <a:spcPts val="0"/>
                        </a:spcAft>
                        <a:buNone/>
                      </a:pPr>
                      <a:r>
                        <a:rPr lang="en-US" sz="1300"/>
                        <a:t>The evaluation code began functioning under a smaller resource set.</a:t>
                      </a:r>
                      <a:endParaRPr sz="1300"/>
                    </a:p>
                  </a:txBody>
                  <a:tcPr marT="34300" marB="34300" marR="68600" marL="68600"/>
                </a:tc>
              </a:tr>
            </a:tbl>
          </a:graphicData>
        </a:graphic>
      </p:graphicFrame>
      <p:pic>
        <p:nvPicPr>
          <p:cNvPr id="66" name="Google Shape;66;p1"/>
          <p:cNvPicPr preferRelativeResize="0"/>
          <p:nvPr/>
        </p:nvPicPr>
        <p:blipFill rotWithShape="1">
          <a:blip r:embed="rId3">
            <a:alphaModFix/>
          </a:blip>
          <a:srcRect b="17648" l="0" r="0" t="0"/>
          <a:stretch/>
        </p:blipFill>
        <p:spPr>
          <a:xfrm>
            <a:off x="14861613" y="3039525"/>
            <a:ext cx="6813450" cy="4372076"/>
          </a:xfrm>
          <a:prstGeom prst="rect">
            <a:avLst/>
          </a:prstGeom>
          <a:noFill/>
          <a:ln cap="flat" cmpd="sng" w="38100">
            <a:solidFill>
              <a:srgbClr val="0E2841"/>
            </a:solidFill>
            <a:prstDash val="solid"/>
            <a:round/>
            <a:headEnd len="sm" w="sm" type="none"/>
            <a:tailEnd len="sm" w="sm" type="none"/>
          </a:ln>
        </p:spPr>
      </p:pic>
      <p:sp>
        <p:nvSpPr>
          <p:cNvPr id="67" name="Google Shape;67;p1"/>
          <p:cNvSpPr txBox="1"/>
          <p:nvPr>
            <p:ph idx="18" type="body"/>
          </p:nvPr>
        </p:nvSpPr>
        <p:spPr>
          <a:xfrm>
            <a:off x="14778950" y="7231401"/>
            <a:ext cx="6932400" cy="3512400"/>
          </a:xfrm>
          <a:prstGeom prst="rect">
            <a:avLst/>
          </a:prstGeom>
          <a:noFill/>
          <a:ln>
            <a:noFill/>
          </a:ln>
        </p:spPr>
        <p:txBody>
          <a:bodyPr anchorCtr="0" anchor="t" bIns="365750" lIns="365750" spcFirstLastPara="1" rIns="365750" wrap="square" tIns="365750">
            <a:spAutoFit/>
          </a:bodyPr>
          <a:lstStyle/>
          <a:p>
            <a:pPr indent="-323850" lvl="0" marL="457200" rtl="0" algn="l">
              <a:spcBef>
                <a:spcPts val="0"/>
              </a:spcBef>
              <a:spcAft>
                <a:spcPts val="0"/>
              </a:spcAft>
              <a:buSzPts val="1500"/>
              <a:buChar char="●"/>
            </a:pPr>
            <a:r>
              <a:rPr lang="en-US" sz="1500"/>
              <a:t>The XBRL Evaluation Pipeline is the labor-intensive task of financial data extraction, saving time and reducing errors. By delivering structured and contextual information, it helps users make informed decisions based on accurate and reliable financial data.</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US" sz="1500"/>
              <a:t>The data gathered from web scraping the SEC database is converted into a JSON format. This JSON file will include items consisting of: a query, specific context for the query, and other additional instructions. This file will then be read item-by-item into an AI model which will use all previously mentioned information to return a correct response.</a:t>
            </a:r>
            <a:endParaRPr sz="1500"/>
          </a:p>
          <a:p>
            <a:pPr indent="0" lvl="0" marL="0" rtl="0" algn="l">
              <a:spcBef>
                <a:spcPts val="0"/>
              </a:spcBef>
              <a:spcAft>
                <a:spcPts val="0"/>
              </a:spcAft>
              <a:buClr>
                <a:schemeClr val="dk1"/>
              </a:buClr>
              <a:buSzPts val="1920"/>
              <a:buNone/>
            </a:pPr>
            <a:r>
              <a:t/>
            </a:r>
            <a:endParaRPr sz="1520"/>
          </a:p>
        </p:txBody>
      </p:sp>
      <p:pic>
        <p:nvPicPr>
          <p:cNvPr id="68" name="Google Shape;68;p1"/>
          <p:cNvPicPr preferRelativeResize="0"/>
          <p:nvPr/>
        </p:nvPicPr>
        <p:blipFill>
          <a:blip r:embed="rId4">
            <a:alphaModFix/>
          </a:blip>
          <a:stretch>
            <a:fillRect/>
          </a:stretch>
        </p:blipFill>
        <p:spPr>
          <a:xfrm>
            <a:off x="22198125" y="3731000"/>
            <a:ext cx="6604608" cy="6397199"/>
          </a:xfrm>
          <a:prstGeom prst="rect">
            <a:avLst/>
          </a:prstGeom>
          <a:noFill/>
          <a:ln cap="flat" cmpd="sng" w="38100">
            <a:solidFill>
              <a:srgbClr val="0E2841"/>
            </a:solidFill>
            <a:prstDash val="solid"/>
            <a:round/>
            <a:headEnd len="sm" w="sm" type="none"/>
            <a:tailEnd len="sm" w="sm" type="none"/>
          </a:ln>
        </p:spPr>
      </p:pic>
      <p:pic>
        <p:nvPicPr>
          <p:cNvPr id="69" name="Google Shape;69;p1"/>
          <p:cNvPicPr preferRelativeResize="0"/>
          <p:nvPr/>
        </p:nvPicPr>
        <p:blipFill>
          <a:blip r:embed="rId5">
            <a:alphaModFix/>
          </a:blip>
          <a:stretch>
            <a:fillRect/>
          </a:stretch>
        </p:blipFill>
        <p:spPr>
          <a:xfrm>
            <a:off x="14861625" y="10715425"/>
            <a:ext cx="4651591" cy="5303550"/>
          </a:xfrm>
          <a:prstGeom prst="rect">
            <a:avLst/>
          </a:prstGeom>
          <a:noFill/>
          <a:ln>
            <a:noFill/>
          </a:ln>
        </p:spPr>
      </p:pic>
      <p:pic>
        <p:nvPicPr>
          <p:cNvPr id="70" name="Google Shape;70;p1"/>
          <p:cNvPicPr preferRelativeResize="0"/>
          <p:nvPr/>
        </p:nvPicPr>
        <p:blipFill>
          <a:blip r:embed="rId6">
            <a:alphaModFix/>
          </a:blip>
          <a:stretch>
            <a:fillRect/>
          </a:stretch>
        </p:blipFill>
        <p:spPr>
          <a:xfrm>
            <a:off x="18913825" y="13863925"/>
            <a:ext cx="5593651" cy="2173699"/>
          </a:xfrm>
          <a:prstGeom prst="rect">
            <a:avLst/>
          </a:prstGeom>
          <a:noFill/>
          <a:ln>
            <a:noFill/>
          </a:ln>
        </p:spPr>
      </p:pic>
      <p:sp>
        <p:nvSpPr>
          <p:cNvPr id="71" name="Google Shape;71;p1"/>
          <p:cNvSpPr txBox="1"/>
          <p:nvPr>
            <p:ph idx="13" type="body"/>
          </p:nvPr>
        </p:nvSpPr>
        <p:spPr>
          <a:xfrm>
            <a:off x="14792060" y="10128201"/>
            <a:ext cx="6959100" cy="387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a:t>CIK</a:t>
            </a:r>
            <a:endParaRPr/>
          </a:p>
        </p:txBody>
      </p:sp>
      <p:grpSp>
        <p:nvGrpSpPr>
          <p:cNvPr id="72" name="Google Shape;72;p1"/>
          <p:cNvGrpSpPr/>
          <p:nvPr/>
        </p:nvGrpSpPr>
        <p:grpSpPr>
          <a:xfrm>
            <a:off x="296375" y="2775541"/>
            <a:ext cx="6932447" cy="2554573"/>
            <a:chOff x="24883529" y="13006536"/>
            <a:chExt cx="7616400" cy="3203628"/>
          </a:xfrm>
        </p:grpSpPr>
        <p:sp>
          <p:nvSpPr>
            <p:cNvPr id="73" name="Google Shape;73;p1"/>
            <p:cNvSpPr txBox="1"/>
            <p:nvPr/>
          </p:nvSpPr>
          <p:spPr>
            <a:xfrm>
              <a:off x="27432432" y="13006536"/>
              <a:ext cx="2838900" cy="73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Model Openness Framework</a:t>
              </a:r>
              <a:endParaRPr b="0" i="0" sz="1400" u="none" cap="none" strike="noStrike">
                <a:solidFill>
                  <a:srgbClr val="000000"/>
                </a:solidFill>
                <a:latin typeface="Arial"/>
                <a:ea typeface="Arial"/>
                <a:cs typeface="Arial"/>
                <a:sym typeface="Arial"/>
              </a:endParaRPr>
            </a:p>
          </p:txBody>
        </p:sp>
        <p:sp>
          <p:nvSpPr>
            <p:cNvPr id="74" name="Google Shape;74;p1"/>
            <p:cNvSpPr txBox="1"/>
            <p:nvPr/>
          </p:nvSpPr>
          <p:spPr>
            <a:xfrm>
              <a:off x="24909644" y="13269361"/>
              <a:ext cx="4347600" cy="84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Prompt: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What licenses are recommended for Model Parameters under the Model Openness Framework?</a:t>
              </a:r>
              <a:endParaRPr b="0" i="0" sz="1400" u="none" cap="none" strike="noStrike">
                <a:solidFill>
                  <a:srgbClr val="000000"/>
                </a:solidFill>
                <a:latin typeface="Arial"/>
                <a:ea typeface="Arial"/>
                <a:cs typeface="Arial"/>
                <a:sym typeface="Arial"/>
              </a:endParaRPr>
            </a:p>
          </p:txBody>
        </p:sp>
        <p:sp>
          <p:nvSpPr>
            <p:cNvPr id="75" name="Google Shape;75;p1"/>
            <p:cNvSpPr txBox="1"/>
            <p:nvPr/>
          </p:nvSpPr>
          <p:spPr>
            <a:xfrm>
              <a:off x="24909652" y="13945013"/>
              <a:ext cx="4438500" cy="108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Generation: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Under the Model Openness Framework, </a:t>
              </a:r>
              <a:r>
                <a:rPr b="0" i="0" lang="en-US" sz="1200" u="none" cap="none" strike="noStrike">
                  <a:solidFill>
                    <a:srgbClr val="000000"/>
                  </a:solidFill>
                  <a:highlight>
                    <a:srgbClr val="C0C0C0"/>
                  </a:highlight>
                  <a:latin typeface="Times New Roman"/>
                  <a:ea typeface="Times New Roman"/>
                  <a:cs typeface="Times New Roman"/>
                  <a:sym typeface="Times New Roman"/>
                </a:rPr>
                <a:t>the recommended licenses for model parameters are the Apache 2.0 and MIT licenses.</a:t>
              </a:r>
              <a:endParaRPr b="0" i="0" sz="1400" u="none" cap="none" strike="noStrike">
                <a:solidFill>
                  <a:srgbClr val="000000"/>
                </a:solidFill>
                <a:latin typeface="Arial"/>
                <a:ea typeface="Arial"/>
                <a:cs typeface="Arial"/>
                <a:sym typeface="Arial"/>
              </a:endParaRPr>
            </a:p>
          </p:txBody>
        </p:sp>
        <p:sp>
          <p:nvSpPr>
            <p:cNvPr id="76" name="Google Shape;76;p1"/>
            <p:cNvSpPr txBox="1"/>
            <p:nvPr/>
          </p:nvSpPr>
          <p:spPr>
            <a:xfrm>
              <a:off x="24883529" y="14897664"/>
              <a:ext cx="7616400" cy="1312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Why a failure case: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model response is misinformation. To date, model producers have been releasing model parameters (i.e., weights and biases) using an open source software license, such as Apache 2.0 and MIT, even though model parameters are not compatible with such licenses. As outlined in MOF, since model parameters are in fact data, model parameters should be distributed under an open data license, like CDLAPermissive-2.0.</a:t>
              </a:r>
              <a:endParaRPr b="0" i="0" sz="1200" u="none" cap="none" strike="noStrike">
                <a:solidFill>
                  <a:srgbClr val="000000"/>
                </a:solidFill>
                <a:latin typeface="Times New Roman"/>
                <a:ea typeface="Times New Roman"/>
                <a:cs typeface="Times New Roman"/>
                <a:sym typeface="Times New Roman"/>
              </a:endParaRPr>
            </a:p>
          </p:txBody>
        </p:sp>
        <p:pic>
          <p:nvPicPr>
            <p:cNvPr id="77" name="Google Shape;77;p1"/>
            <p:cNvPicPr preferRelativeResize="0"/>
            <p:nvPr/>
          </p:nvPicPr>
          <p:blipFill rotWithShape="1">
            <a:blip r:embed="rId7">
              <a:alphaModFix/>
            </a:blip>
            <a:srcRect b="0" l="0" r="0" t="0"/>
            <a:stretch/>
          </p:blipFill>
          <p:spPr>
            <a:xfrm>
              <a:off x="29415493" y="13299821"/>
              <a:ext cx="2838788" cy="1110345"/>
            </a:xfrm>
            <a:prstGeom prst="rect">
              <a:avLst/>
            </a:prstGeom>
            <a:noFill/>
            <a:ln>
              <a:noFill/>
            </a:ln>
          </p:spPr>
        </p:pic>
      </p:grpSp>
      <p:sp>
        <p:nvSpPr>
          <p:cNvPr id="78" name="Google Shape;78;p1"/>
          <p:cNvSpPr txBox="1"/>
          <p:nvPr>
            <p:ph idx="20" type="body"/>
          </p:nvPr>
        </p:nvSpPr>
        <p:spPr>
          <a:xfrm>
            <a:off x="24160500" y="13135650"/>
            <a:ext cx="5100300" cy="3047700"/>
          </a:xfrm>
          <a:prstGeom prst="rect">
            <a:avLst/>
          </a:prstGeom>
          <a:noFill/>
          <a:ln>
            <a:noFill/>
          </a:ln>
        </p:spPr>
        <p:txBody>
          <a:bodyPr anchorCtr="0" anchor="t" bIns="365750" lIns="365750" spcFirstLastPara="1" rIns="365750" wrap="square" tIns="365750">
            <a:spAutoFit/>
          </a:bodyPr>
          <a:lstStyle/>
          <a:p>
            <a:pPr indent="-317500" lvl="0" marL="457200" rtl="0" algn="l">
              <a:spcBef>
                <a:spcPts val="0"/>
              </a:spcBef>
              <a:spcAft>
                <a:spcPts val="0"/>
              </a:spcAft>
              <a:buSzPts val="1400"/>
              <a:buChar char="●"/>
            </a:pPr>
            <a:r>
              <a:rPr b="1" lang="en-US" sz="1100"/>
              <a:t>GitHub - Chat XBRL</a:t>
            </a:r>
            <a:r>
              <a:rPr lang="en-US" sz="1100"/>
              <a:t>: Repository for exploring XBRL data and integrating LLMs.</a:t>
            </a:r>
            <a:r>
              <a:rPr lang="en-US" sz="1100">
                <a:uFill>
                  <a:noFill/>
                </a:uFill>
                <a:hlinkClick r:id="rId8"/>
              </a:rPr>
              <a:t> GitHub Chat XBRL</a:t>
            </a:r>
            <a:endParaRPr sz="1100"/>
          </a:p>
          <a:p>
            <a:pPr indent="-317500" lvl="0" marL="457200" rtl="0" algn="l">
              <a:spcBef>
                <a:spcPts val="0"/>
              </a:spcBef>
              <a:spcAft>
                <a:spcPts val="0"/>
              </a:spcAft>
              <a:buSzPts val="1400"/>
              <a:buChar char="●"/>
            </a:pPr>
            <a:r>
              <a:rPr b="1" lang="en-US" sz="1100"/>
              <a:t>GitHub - Towards MOF</a:t>
            </a:r>
            <a:r>
              <a:rPr lang="en-US" sz="1100"/>
              <a:t>: Repository detailing the Model Openness Framework (MOF) setup and datasets.</a:t>
            </a:r>
            <a:r>
              <a:rPr lang="en-US" sz="1100">
                <a:uFill>
                  <a:noFill/>
                </a:uFill>
                <a:hlinkClick r:id="rId9"/>
              </a:rPr>
              <a:t> GitHub Towards MOF</a:t>
            </a:r>
            <a:endParaRPr sz="1100"/>
          </a:p>
          <a:p>
            <a:pPr indent="-317500" lvl="0" marL="457200" rtl="0" algn="l">
              <a:spcBef>
                <a:spcPts val="0"/>
              </a:spcBef>
              <a:spcAft>
                <a:spcPts val="0"/>
              </a:spcAft>
              <a:buSzPts val="1400"/>
              <a:buChar char="●"/>
            </a:pPr>
            <a:r>
              <a:rPr b="1" lang="en-US" sz="1100"/>
              <a:t>Hugging Face Models</a:t>
            </a:r>
            <a:r>
              <a:rPr lang="en-US" sz="1100"/>
              <a:t>: Gemma-3b, LLaMA-7b, and other financial-specific LLMs for evaluation.</a:t>
            </a:r>
            <a:r>
              <a:rPr lang="en-US" sz="1100">
                <a:uFill>
                  <a:noFill/>
                </a:uFill>
                <a:hlinkClick r:id="rId10"/>
              </a:rPr>
              <a:t> Hugging Face</a:t>
            </a:r>
            <a:endParaRPr sz="1100"/>
          </a:p>
          <a:p>
            <a:pPr indent="-317500" lvl="0" marL="457200" rtl="0" algn="l">
              <a:spcBef>
                <a:spcPts val="0"/>
              </a:spcBef>
              <a:spcAft>
                <a:spcPts val="0"/>
              </a:spcAft>
              <a:buSzPts val="1400"/>
              <a:buChar char="●"/>
            </a:pPr>
            <a:r>
              <a:rPr b="1" lang="en-US" sz="1100"/>
              <a:t>XBRL Filings</a:t>
            </a:r>
            <a:r>
              <a:rPr lang="en-US" sz="1100"/>
              <a:t>: SEC financial document types (10-K, 10-Q, 8-K) used for dataset generation.</a:t>
            </a:r>
            <a:r>
              <a:rPr lang="en-US" sz="1100">
                <a:uFill>
                  <a:noFill/>
                </a:uFill>
                <a:hlinkClick r:id="rId11"/>
              </a:rPr>
              <a:t> SEC.gov</a:t>
            </a:r>
            <a:endParaRPr sz="1100"/>
          </a:p>
          <a:p>
            <a:pPr indent="-317500" lvl="0" marL="457200" rtl="0" algn="l">
              <a:spcBef>
                <a:spcPts val="0"/>
              </a:spcBef>
              <a:spcAft>
                <a:spcPts val="0"/>
              </a:spcAft>
              <a:buSzPts val="1400"/>
              <a:buChar char="●"/>
            </a:pPr>
            <a:r>
              <a:rPr b="1" lang="en-US" sz="1100"/>
              <a:t>Google Colab</a:t>
            </a:r>
            <a:r>
              <a:rPr lang="en-US" sz="1100"/>
              <a:t>: Platform for running and testing LLMs. Google Colab</a:t>
            </a:r>
            <a:endParaRPr sz="1100"/>
          </a:p>
          <a:p>
            <a:pPr indent="0" lvl="0" marL="0" rtl="0" algn="l">
              <a:spcBef>
                <a:spcPts val="0"/>
              </a:spcBef>
              <a:spcAft>
                <a:spcPts val="0"/>
              </a:spcAft>
              <a:buNone/>
            </a:pPr>
            <a:r>
              <a:t/>
            </a:r>
            <a:endParaRPr sz="1400"/>
          </a:p>
        </p:txBody>
      </p:sp>
      <p:pic>
        <p:nvPicPr>
          <p:cNvPr id="79" name="Google Shape;79;p1"/>
          <p:cNvPicPr preferRelativeResize="0"/>
          <p:nvPr/>
        </p:nvPicPr>
        <p:blipFill>
          <a:blip r:embed="rId12">
            <a:alphaModFix/>
          </a:blip>
          <a:stretch>
            <a:fillRect/>
          </a:stretch>
        </p:blipFill>
        <p:spPr>
          <a:xfrm>
            <a:off x="26117428" y="250650"/>
            <a:ext cx="1787850" cy="1937299"/>
          </a:xfrm>
          <a:prstGeom prst="rect">
            <a:avLst/>
          </a:prstGeom>
          <a:noFill/>
          <a:ln>
            <a:noFill/>
          </a:ln>
        </p:spPr>
      </p:pic>
      <p:pic>
        <p:nvPicPr>
          <p:cNvPr id="80" name="Google Shape;80;p1"/>
          <p:cNvPicPr preferRelativeResize="0"/>
          <p:nvPr/>
        </p:nvPicPr>
        <p:blipFill>
          <a:blip r:embed="rId12">
            <a:alphaModFix/>
          </a:blip>
          <a:stretch>
            <a:fillRect/>
          </a:stretch>
        </p:blipFill>
        <p:spPr>
          <a:xfrm>
            <a:off x="1355534" y="250650"/>
            <a:ext cx="1787846" cy="1937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 Gu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2019-01-09T23:22:57Z</dcterms:created>
  <dc:creator>Station 5</dc:creator>
</cp:coreProperties>
</file>