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0"/>
  </p:notesMasterIdLst>
  <p:sldIdLst>
    <p:sldId id="263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74" autoAdjust="0"/>
    <p:restoredTop sz="94660"/>
  </p:normalViewPr>
  <p:slideViewPr>
    <p:cSldViewPr snapToGrid="0">
      <p:cViewPr>
        <p:scale>
          <a:sx n="94" d="100"/>
          <a:sy n="94" d="100"/>
        </p:scale>
        <p:origin x="1424" y="1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notesMaster" Target="notesMasters/notes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C94089-7DE1-4AD7-8158-A72D1114F374}" type="datetimeFigureOut">
              <a:rPr lang="ko-KR" altLang="en-US" smtClean="0"/>
              <a:t>2017. 8. 21.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D089B1-4BD9-4CE7-B7EC-31194612F3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85085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DF6E90-212A-4211-A50F-C76F75D33D5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67209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DF6E90-212A-4211-A50F-C76F75D33D56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4781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DF6E90-212A-4211-A50F-C76F75D33D56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4781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DF6E90-212A-4211-A50F-C76F75D33D56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4781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DF6E90-212A-4211-A50F-C76F75D33D56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4781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DF6E90-212A-4211-A50F-C76F75D33D56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4781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DF6E90-212A-4211-A50F-C76F75D33D56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73584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DF6E90-212A-4211-A50F-C76F75D33D56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615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DF6E90-212A-4211-A50F-C76F75D33D56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14561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DF6E90-212A-4211-A50F-C76F75D33D56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75588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DF6E90-212A-4211-A50F-C76F75D33D56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29881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DF6E90-212A-4211-A50F-C76F75D33D56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4781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DF6E90-212A-4211-A50F-C76F75D33D56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4781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DF6E90-212A-4211-A50F-C76F75D33D56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4781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EF9E9-922E-4192-AE30-17636B5B56D2}" type="datetimeFigureOut">
              <a:rPr lang="ko-KR" altLang="en-US" smtClean="0"/>
              <a:t>2017. 8. 21.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6D625-6E15-4BD6-8CAE-D1FBFCE064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4734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EF9E9-922E-4192-AE30-17636B5B56D2}" type="datetimeFigureOut">
              <a:rPr lang="ko-KR" altLang="en-US" smtClean="0"/>
              <a:t>2017. 8. 21.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6D625-6E15-4BD6-8CAE-D1FBFCE064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9609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EF9E9-922E-4192-AE30-17636B5B56D2}" type="datetimeFigureOut">
              <a:rPr lang="ko-KR" altLang="en-US" smtClean="0"/>
              <a:t>2017. 8. 21.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6D625-6E15-4BD6-8CAE-D1FBFCE064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3265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5AF53-ABD8-407A-8918-2F32FA51C57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2017. 8. 21.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7534A-76A9-4EE2-B2F8-9706AAB49A4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29844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5AF53-ABD8-407A-8918-2F32FA51C57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2017. 8. 21.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7534A-76A9-4EE2-B2F8-9706AAB49A4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03428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49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49" y="4589467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5AF53-ABD8-407A-8918-2F32FA51C57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2017. 8. 21.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7534A-76A9-4EE2-B2F8-9706AAB49A4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72961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5AF53-ABD8-407A-8918-2F32FA51C57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2017. 8. 21.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7534A-76A9-4EE2-B2F8-9706AAB49A4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94654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5AF53-ABD8-407A-8918-2F32FA51C57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2017. 8. 21.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7534A-76A9-4EE2-B2F8-9706AAB49A4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04980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5AF53-ABD8-407A-8918-2F32FA51C57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2017. 8. 21.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7534A-76A9-4EE2-B2F8-9706AAB49A4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14589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5AF53-ABD8-407A-8918-2F32FA51C57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2017. 8. 21.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7534A-76A9-4EE2-B2F8-9706AAB49A4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632541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5AF53-ABD8-407A-8918-2F32FA51C57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2017. 8. 21.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7534A-76A9-4EE2-B2F8-9706AAB49A4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1679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EF9E9-922E-4192-AE30-17636B5B56D2}" type="datetimeFigureOut">
              <a:rPr lang="ko-KR" altLang="en-US" smtClean="0"/>
              <a:t>2017. 8. 21.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6D625-6E15-4BD6-8CAE-D1FBFCE064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304335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5AF53-ABD8-407A-8918-2F32FA51C57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2017. 8. 21.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7534A-76A9-4EE2-B2F8-9706AAB49A4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869959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5AF53-ABD8-407A-8918-2F32FA51C57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2017. 8. 21.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7534A-76A9-4EE2-B2F8-9706AAB49A4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487921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5AF53-ABD8-407A-8918-2F32FA51C57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2017. 8. 21.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7534A-76A9-4EE2-B2F8-9706AAB49A4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9954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EF9E9-922E-4192-AE30-17636B5B56D2}" type="datetimeFigureOut">
              <a:rPr lang="ko-KR" altLang="en-US" smtClean="0"/>
              <a:t>2017. 8. 21.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6D625-6E15-4BD6-8CAE-D1FBFCE064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1830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EF9E9-922E-4192-AE30-17636B5B56D2}" type="datetimeFigureOut">
              <a:rPr lang="ko-KR" altLang="en-US" smtClean="0"/>
              <a:t>2017. 8. 21.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6D625-6E15-4BD6-8CAE-D1FBFCE064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6049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EF9E9-922E-4192-AE30-17636B5B56D2}" type="datetimeFigureOut">
              <a:rPr lang="ko-KR" altLang="en-US" smtClean="0"/>
              <a:t>2017. 8. 21.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6D625-6E15-4BD6-8CAE-D1FBFCE064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6774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EF9E9-922E-4192-AE30-17636B5B56D2}" type="datetimeFigureOut">
              <a:rPr lang="ko-KR" altLang="en-US" smtClean="0"/>
              <a:t>2017. 8. 21.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6D625-6E15-4BD6-8CAE-D1FBFCE064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77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EF9E9-922E-4192-AE30-17636B5B56D2}" type="datetimeFigureOut">
              <a:rPr lang="ko-KR" altLang="en-US" smtClean="0"/>
              <a:t>2017. 8. 21.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6D625-6E15-4BD6-8CAE-D1FBFCE064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9864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EF9E9-922E-4192-AE30-17636B5B56D2}" type="datetimeFigureOut">
              <a:rPr lang="ko-KR" altLang="en-US" smtClean="0"/>
              <a:t>2017. 8. 21.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6D625-6E15-4BD6-8CAE-D1FBFCE064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5744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EF9E9-922E-4192-AE30-17636B5B56D2}" type="datetimeFigureOut">
              <a:rPr lang="ko-KR" altLang="en-US" smtClean="0"/>
              <a:t>2017. 8. 21.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6D625-6E15-4BD6-8CAE-D1FBFCE064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0613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EF9E9-922E-4192-AE30-17636B5B56D2}" type="datetimeFigureOut">
              <a:rPr lang="ko-KR" altLang="en-US" smtClean="0"/>
              <a:t>2017. 8. 21.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6D625-6E15-4BD6-8CAE-D1FBFCE064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7832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5AF53-ABD8-407A-8918-2F32FA51C57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2017. 8. 21.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7534A-76A9-4EE2-B2F8-9706AAB49A4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0217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4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4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290272" y="2815174"/>
            <a:ext cx="9390775" cy="808569"/>
          </a:xfrm>
        </p:spPr>
        <p:txBody>
          <a:bodyPr>
            <a:noAutofit/>
          </a:bodyPr>
          <a:lstStyle/>
          <a:p>
            <a:pPr algn="l"/>
            <a:r>
              <a:rPr lang="ko-KR" altLang="en-US" sz="4800" b="1" dirty="0" smtClean="0">
                <a:latin typeface="+mj-ea"/>
              </a:rPr>
              <a:t>공공데이터포털 분석</a:t>
            </a:r>
            <a:r>
              <a:rPr lang="en-US" altLang="ko-KR" sz="4800" b="1" dirty="0" smtClean="0">
                <a:latin typeface="+mj-ea"/>
              </a:rPr>
              <a:t/>
            </a:r>
            <a:br>
              <a:rPr lang="en-US" altLang="ko-KR" sz="4800" b="1" dirty="0" smtClean="0">
                <a:latin typeface="+mj-ea"/>
              </a:rPr>
            </a:br>
            <a:r>
              <a:rPr lang="en-US" altLang="ko-KR" sz="4800" b="1" dirty="0" smtClean="0">
                <a:latin typeface="+mj-ea"/>
              </a:rPr>
              <a:t>-</a:t>
            </a:r>
            <a:r>
              <a:rPr lang="ko-KR" altLang="en-US" sz="4800" b="1" dirty="0" smtClean="0">
                <a:latin typeface="+mj-ea"/>
              </a:rPr>
              <a:t> </a:t>
            </a:r>
            <a:r>
              <a:rPr lang="ko-KR" altLang="en-US" sz="4000" b="1" dirty="0" smtClean="0">
                <a:latin typeface="+mj-ea"/>
              </a:rPr>
              <a:t>데이터 수집 및 </a:t>
            </a:r>
            <a:r>
              <a:rPr lang="ko-KR" altLang="en-US" sz="4000" b="1" dirty="0" smtClean="0">
                <a:latin typeface="+mj-ea"/>
              </a:rPr>
              <a:t>전처리</a:t>
            </a:r>
            <a:endParaRPr lang="ko-KR" altLang="en-US" sz="4000" b="1" dirty="0">
              <a:latin typeface="+mj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365075" y="5908300"/>
            <a:ext cx="47591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000" dirty="0" smtClean="0"/>
              <a:t>강원대학교 글로벌비즈니스학과 </a:t>
            </a:r>
            <a:r>
              <a:rPr lang="ko-KR" altLang="en-US" sz="2000" dirty="0" smtClean="0"/>
              <a:t>김도훈</a:t>
            </a:r>
            <a:endParaRPr lang="en-US" altLang="ko-KR" sz="2000" dirty="0" smtClean="0"/>
          </a:p>
          <a:p>
            <a:pPr algn="r"/>
            <a:r>
              <a:rPr lang="ko-KR" altLang="en-US" sz="2000" smtClean="0"/>
              <a:t>한국과학기술정보연구원 김학래</a:t>
            </a:r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val="2474230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692851" y="-55740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0" y="1676511"/>
            <a:ext cx="834325" cy="343501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각 삼각형 6"/>
          <p:cNvSpPr/>
          <p:nvPr/>
        </p:nvSpPr>
        <p:spPr>
          <a:xfrm rot="5400000">
            <a:off x="708713" y="2020624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16789" y="165609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6789" y="213489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2832" y="119771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cxnSp>
        <p:nvCxnSpPr>
          <p:cNvPr id="13" name="직선 연결선 12"/>
          <p:cNvCxnSpPr>
            <a:cxnSpLocks/>
          </p:cNvCxnSpPr>
          <p:nvPr/>
        </p:nvCxnSpPr>
        <p:spPr>
          <a:xfrm flipH="1">
            <a:off x="692542" y="613995"/>
            <a:ext cx="11499460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053372" y="960347"/>
            <a:ext cx="34447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3</a:t>
            </a:r>
            <a:r>
              <a:rPr lang="en-US" altLang="ko-KR" sz="1600" b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) </a:t>
            </a:r>
            <a:r>
              <a:rPr lang="ko-KR" altLang="en-US" sz="1600" b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표준 데이터 전처리</a:t>
            </a:r>
            <a:endParaRPr lang="en-US" altLang="ko-KR" sz="1600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n-ea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663392" y="155815"/>
            <a:ext cx="1963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2"/>
                </a:solidFill>
                <a:latin typeface="+mn-ea"/>
              </a:rPr>
              <a:t>분석의 필요성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2"/>
              </a:solidFill>
              <a:latin typeface="+mn-ea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879696" y="153616"/>
            <a:ext cx="1963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데이터 전처리</a:t>
            </a:r>
            <a:endParaRPr lang="en-US" altLang="ko-KR" sz="1600" b="1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096002" y="158162"/>
            <a:ext cx="23725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3">
                    <a:lumMod val="20000"/>
                    <a:lumOff val="80000"/>
                  </a:schemeClr>
                </a:solidFill>
                <a:latin typeface="+mn-ea"/>
              </a:rPr>
              <a:t>데이터 분석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accent3">
                  <a:lumMod val="20000"/>
                  <a:lumOff val="80000"/>
                </a:schemeClr>
              </a:solidFill>
              <a:latin typeface="+mn-ea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440218" y="746373"/>
            <a:ext cx="5883564" cy="21523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1162851" y="5560290"/>
            <a:ext cx="3830423" cy="2955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8381999" y="153616"/>
            <a:ext cx="23725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3">
                    <a:lumMod val="20000"/>
                    <a:lumOff val="80000"/>
                  </a:schemeClr>
                </a:solidFill>
                <a:latin typeface="+mn-ea"/>
              </a:rPr>
              <a:t>추후 계획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accent3">
                  <a:lumMod val="20000"/>
                  <a:lumOff val="80000"/>
                </a:schemeClr>
              </a:solidFill>
              <a:latin typeface="+mn-e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16788" y="261368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850" y="1422110"/>
            <a:ext cx="4437067" cy="2316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096002" y="1536270"/>
            <a:ext cx="48201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smtClean="0"/>
              <a:t>별도의 데이터 전처리 작업이 필요 없이 정리가 됨</a:t>
            </a:r>
            <a:endParaRPr lang="ko-KR" altLang="en-US" sz="160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850" y="3965096"/>
            <a:ext cx="2218532" cy="25008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4623" y="3960319"/>
            <a:ext cx="1157302" cy="2505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247052" y="4907792"/>
            <a:ext cx="411075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smtClean="0"/>
              <a:t>파일 </a:t>
            </a:r>
            <a:r>
              <a:rPr lang="en-US" altLang="ko-KR" sz="1600" smtClean="0"/>
              <a:t>: 46</a:t>
            </a:r>
          </a:p>
          <a:p>
            <a:endParaRPr lang="en-US" altLang="ko-KR" sz="1600"/>
          </a:p>
          <a:p>
            <a:r>
              <a:rPr lang="ko-KR" altLang="en-US" sz="1600" smtClean="0"/>
              <a:t>필드 </a:t>
            </a:r>
            <a:r>
              <a:rPr lang="en-US" altLang="ko-KR" sz="1600" smtClean="0"/>
              <a:t>: 884</a:t>
            </a:r>
            <a:endParaRPr lang="ko-KR" altLang="en-US" sz="1600"/>
          </a:p>
        </p:txBody>
      </p:sp>
    </p:spTree>
    <p:extLst>
      <p:ext uri="{BB962C8B-B14F-4D97-AF65-F5344CB8AC3E}">
        <p14:creationId xmlns:p14="http://schemas.microsoft.com/office/powerpoint/2010/main" val="4133559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692851" y="-55740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0" y="2151077"/>
            <a:ext cx="834325" cy="343501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각 삼각형 6"/>
          <p:cNvSpPr/>
          <p:nvPr/>
        </p:nvSpPr>
        <p:spPr>
          <a:xfrm rot="5400000">
            <a:off x="708713" y="2496899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16789" y="165609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6789" y="213489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2832" y="119771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cxnSp>
        <p:nvCxnSpPr>
          <p:cNvPr id="13" name="직선 연결선 12"/>
          <p:cNvCxnSpPr>
            <a:cxnSpLocks/>
          </p:cNvCxnSpPr>
          <p:nvPr/>
        </p:nvCxnSpPr>
        <p:spPr>
          <a:xfrm flipH="1">
            <a:off x="692542" y="613995"/>
            <a:ext cx="11499460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053372" y="960347"/>
            <a:ext cx="34447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1</a:t>
            </a:r>
            <a:r>
              <a:rPr lang="en-US" altLang="ko-KR" sz="1600" b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) </a:t>
            </a:r>
            <a:r>
              <a:rPr lang="ko-KR" altLang="en-US" sz="1600" b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파일 별 필드수 기록</a:t>
            </a:r>
            <a:endParaRPr lang="en-US" altLang="ko-KR" sz="1600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n-ea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663392" y="155815"/>
            <a:ext cx="1963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2"/>
                </a:solidFill>
                <a:latin typeface="+mn-ea"/>
              </a:rPr>
              <a:t>분석의 필요성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2"/>
              </a:solidFill>
              <a:latin typeface="+mn-ea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879696" y="153616"/>
            <a:ext cx="1963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2"/>
                </a:solidFill>
                <a:latin typeface="+mn-ea"/>
              </a:rPr>
              <a:t>데이터 전처리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2"/>
              </a:solidFill>
              <a:latin typeface="+mn-ea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096002" y="158162"/>
            <a:ext cx="23725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데이터 분석</a:t>
            </a:r>
            <a:endParaRPr lang="en-US" altLang="ko-KR" sz="1600" b="1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440218" y="746373"/>
            <a:ext cx="5883564" cy="21523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1162851" y="5560290"/>
            <a:ext cx="3830423" cy="2955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8381999" y="153616"/>
            <a:ext cx="23725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3">
                    <a:lumMod val="20000"/>
                    <a:lumOff val="80000"/>
                  </a:schemeClr>
                </a:solidFill>
                <a:latin typeface="+mn-ea"/>
              </a:rPr>
              <a:t>추후 계획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accent3">
                  <a:lumMod val="20000"/>
                  <a:lumOff val="80000"/>
                </a:schemeClr>
              </a:solidFill>
              <a:latin typeface="+mn-e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16788" y="261368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093" y="1485446"/>
            <a:ext cx="4608780" cy="3652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2896" y="1445318"/>
            <a:ext cx="5882119" cy="1427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198465" y="5340743"/>
            <a:ext cx="33492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/>
              <a:t>CSV </a:t>
            </a:r>
            <a:r>
              <a:rPr lang="ko-KR" altLang="en-US" sz="1400" smtClean="0"/>
              <a:t>데이터 파일 별 필드수 기록 코드</a:t>
            </a:r>
            <a:endParaRPr lang="ko-KR" altLang="en-US" sz="1400"/>
          </a:p>
        </p:txBody>
      </p:sp>
      <p:sp>
        <p:nvSpPr>
          <p:cNvPr id="25" name="TextBox 24"/>
          <p:cNvSpPr txBox="1"/>
          <p:nvPr/>
        </p:nvSpPr>
        <p:spPr>
          <a:xfrm>
            <a:off x="6732574" y="5324559"/>
            <a:ext cx="41754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/>
              <a:t>OpenAPI / </a:t>
            </a:r>
            <a:r>
              <a:rPr lang="ko-KR" altLang="en-US" sz="1400" smtClean="0"/>
              <a:t>표준데이터 파일 별 필드수 기록 코드</a:t>
            </a:r>
            <a:endParaRPr lang="ko-KR" altLang="en-US" sz="1400"/>
          </a:p>
        </p:txBody>
      </p:sp>
      <p:cxnSp>
        <p:nvCxnSpPr>
          <p:cNvPr id="12" name="직선 연결선 11"/>
          <p:cNvCxnSpPr/>
          <p:nvPr/>
        </p:nvCxnSpPr>
        <p:spPr>
          <a:xfrm>
            <a:off x="8735404" y="2872941"/>
            <a:ext cx="278765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9637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692851" y="-55740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0" y="2151077"/>
            <a:ext cx="834325" cy="343501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각 삼각형 6"/>
          <p:cNvSpPr/>
          <p:nvPr/>
        </p:nvSpPr>
        <p:spPr>
          <a:xfrm rot="5400000">
            <a:off x="708713" y="2496899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16789" y="165609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6789" y="213489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2832" y="119771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cxnSp>
        <p:nvCxnSpPr>
          <p:cNvPr id="13" name="직선 연결선 12"/>
          <p:cNvCxnSpPr>
            <a:cxnSpLocks/>
          </p:cNvCxnSpPr>
          <p:nvPr/>
        </p:nvCxnSpPr>
        <p:spPr>
          <a:xfrm flipH="1">
            <a:off x="692542" y="613995"/>
            <a:ext cx="11499460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053371" y="960347"/>
            <a:ext cx="51046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2) </a:t>
            </a:r>
            <a:r>
              <a:rPr lang="ko-KR" altLang="en-US" sz="1600" b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파일명 </a:t>
            </a:r>
            <a:r>
              <a:rPr lang="en-US" altLang="ko-KR" sz="1600" b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or </a:t>
            </a:r>
            <a:r>
              <a:rPr lang="ko-KR" altLang="en-US" sz="1600" b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필드명 글자 길이 </a:t>
            </a:r>
            <a:r>
              <a:rPr lang="en-US" altLang="ko-KR" sz="1600" b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/ </a:t>
            </a:r>
            <a:r>
              <a:rPr lang="ko-KR" altLang="en-US" sz="1600" b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띄어쓰기 </a:t>
            </a:r>
            <a:r>
              <a:rPr lang="en-US" altLang="ko-KR" sz="1600" b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/ </a:t>
            </a:r>
            <a:r>
              <a:rPr lang="ko-KR" altLang="en-US" sz="1600" b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특수문자</a:t>
            </a:r>
            <a:endParaRPr lang="en-US" altLang="ko-KR" sz="1600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n-ea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663392" y="155815"/>
            <a:ext cx="1963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2"/>
                </a:solidFill>
                <a:latin typeface="+mn-ea"/>
              </a:rPr>
              <a:t>분석의 필요성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2"/>
              </a:solidFill>
              <a:latin typeface="+mn-ea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879696" y="153616"/>
            <a:ext cx="1963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2"/>
                </a:solidFill>
                <a:latin typeface="+mn-ea"/>
              </a:rPr>
              <a:t>데이터 전처리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2"/>
              </a:solidFill>
              <a:latin typeface="+mn-ea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096002" y="158162"/>
            <a:ext cx="23725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데이터 분석</a:t>
            </a:r>
            <a:endParaRPr lang="en-US" altLang="ko-KR" sz="1600" b="1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440218" y="746373"/>
            <a:ext cx="5883564" cy="21523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1162851" y="5560290"/>
            <a:ext cx="3830423" cy="2955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8381999" y="153616"/>
            <a:ext cx="23725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3">
                    <a:lumMod val="20000"/>
                    <a:lumOff val="80000"/>
                  </a:schemeClr>
                </a:solidFill>
                <a:latin typeface="+mn-ea"/>
              </a:rPr>
              <a:t>추후 계획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accent3">
                  <a:lumMod val="20000"/>
                  <a:lumOff val="80000"/>
                </a:schemeClr>
              </a:solidFill>
              <a:latin typeface="+mn-e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16788" y="261368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370" y="1424092"/>
            <a:ext cx="4789525" cy="152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790" y="3000392"/>
            <a:ext cx="5052212" cy="1360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255" y="4343050"/>
            <a:ext cx="5333282" cy="1876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185948" y="3388110"/>
            <a:ext cx="35685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smtClean="0"/>
              <a:t>해당 코드 실행 시 값을 받아오지만</a:t>
            </a:r>
            <a:r>
              <a:rPr lang="en-US" altLang="ko-KR" sz="1600" smtClean="0"/>
              <a:t>,</a:t>
            </a:r>
          </a:p>
          <a:p>
            <a:r>
              <a:rPr lang="ko-KR" altLang="en-US" sz="1600" smtClean="0"/>
              <a:t>탭</a:t>
            </a:r>
            <a:r>
              <a:rPr lang="en-US" altLang="ko-KR" sz="1600" smtClean="0"/>
              <a:t>/</a:t>
            </a:r>
            <a:r>
              <a:rPr lang="ko-KR" altLang="en-US" sz="1600" smtClean="0"/>
              <a:t>엔터의 유무에 따라 행이 늘어남</a:t>
            </a:r>
            <a:endParaRPr lang="ko-KR" altLang="en-US" sz="1600"/>
          </a:p>
        </p:txBody>
      </p:sp>
    </p:spTree>
    <p:extLst>
      <p:ext uri="{BB962C8B-B14F-4D97-AF65-F5344CB8AC3E}">
        <p14:creationId xmlns:p14="http://schemas.microsoft.com/office/powerpoint/2010/main" val="3759768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692851" y="-55740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0" y="2151077"/>
            <a:ext cx="834325" cy="343501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각 삼각형 6"/>
          <p:cNvSpPr/>
          <p:nvPr/>
        </p:nvSpPr>
        <p:spPr>
          <a:xfrm rot="5400000">
            <a:off x="708713" y="2496899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16789" y="165609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6789" y="213489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2832" y="119771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cxnSp>
        <p:nvCxnSpPr>
          <p:cNvPr id="13" name="직선 연결선 12"/>
          <p:cNvCxnSpPr>
            <a:cxnSpLocks/>
          </p:cNvCxnSpPr>
          <p:nvPr/>
        </p:nvCxnSpPr>
        <p:spPr>
          <a:xfrm flipH="1">
            <a:off x="692542" y="613995"/>
            <a:ext cx="11499460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053371" y="960347"/>
            <a:ext cx="51046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3</a:t>
            </a:r>
            <a:r>
              <a:rPr lang="en-US" altLang="ko-KR" sz="1600" b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) </a:t>
            </a:r>
            <a:r>
              <a:rPr lang="ko-KR" altLang="en-US" sz="1600" b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파일명 </a:t>
            </a:r>
            <a:r>
              <a:rPr lang="en-US" altLang="ko-KR" sz="1600" b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or </a:t>
            </a:r>
            <a:r>
              <a:rPr lang="ko-KR" altLang="en-US" sz="1600" b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필드명 글자 길이 </a:t>
            </a:r>
            <a:r>
              <a:rPr lang="en-US" altLang="ko-KR" sz="1600" b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/ </a:t>
            </a:r>
            <a:r>
              <a:rPr lang="ko-KR" altLang="en-US" sz="1600" b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띄어쓰기</a:t>
            </a:r>
            <a:endParaRPr lang="en-US" altLang="ko-KR" sz="1600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n-ea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663392" y="155815"/>
            <a:ext cx="1963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2"/>
                </a:solidFill>
                <a:latin typeface="+mn-ea"/>
              </a:rPr>
              <a:t>분석의 필요성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2"/>
              </a:solidFill>
              <a:latin typeface="+mn-ea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879696" y="153616"/>
            <a:ext cx="1963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2"/>
                </a:solidFill>
                <a:latin typeface="+mn-ea"/>
              </a:rPr>
              <a:t>데이터 전처리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2"/>
              </a:solidFill>
              <a:latin typeface="+mn-ea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096002" y="158162"/>
            <a:ext cx="23725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데이터 분석</a:t>
            </a:r>
            <a:endParaRPr lang="en-US" altLang="ko-KR" sz="1600" b="1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440218" y="746373"/>
            <a:ext cx="5883564" cy="21523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1162851" y="5560290"/>
            <a:ext cx="3830423" cy="2955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8381999" y="153616"/>
            <a:ext cx="23725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3">
                    <a:lumMod val="20000"/>
                    <a:lumOff val="80000"/>
                  </a:schemeClr>
                </a:solidFill>
                <a:latin typeface="+mn-ea"/>
              </a:rPr>
              <a:t>추후 계획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accent3">
                  <a:lumMod val="20000"/>
                  <a:lumOff val="80000"/>
                </a:schemeClr>
              </a:solidFill>
              <a:latin typeface="+mn-e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16788" y="261368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363" y="1536270"/>
            <a:ext cx="4488855" cy="4080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5705" y="1440382"/>
            <a:ext cx="4390223" cy="42808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72786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692851" y="-55740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0" y="2151077"/>
            <a:ext cx="834325" cy="343501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각 삼각형 6"/>
          <p:cNvSpPr/>
          <p:nvPr/>
        </p:nvSpPr>
        <p:spPr>
          <a:xfrm rot="5400000">
            <a:off x="708713" y="2496899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16789" y="165609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6789" y="213489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2832" y="119771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cxnSp>
        <p:nvCxnSpPr>
          <p:cNvPr id="13" name="직선 연결선 12"/>
          <p:cNvCxnSpPr>
            <a:cxnSpLocks/>
          </p:cNvCxnSpPr>
          <p:nvPr/>
        </p:nvCxnSpPr>
        <p:spPr>
          <a:xfrm flipH="1">
            <a:off x="692542" y="613995"/>
            <a:ext cx="11499460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053371" y="960347"/>
            <a:ext cx="51046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4) </a:t>
            </a:r>
            <a:r>
              <a:rPr lang="ko-KR" altLang="en-US" sz="1600" b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파일명 </a:t>
            </a:r>
            <a:r>
              <a:rPr lang="en-US" altLang="ko-KR" sz="1600" b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or </a:t>
            </a:r>
            <a:r>
              <a:rPr lang="ko-KR" altLang="en-US" sz="1600" b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필드명 글자 특수문자 여부 </a:t>
            </a:r>
            <a:r>
              <a:rPr lang="en-US" altLang="ko-KR" sz="1600" b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/ </a:t>
            </a:r>
            <a:r>
              <a:rPr lang="ko-KR" altLang="en-US" sz="1600" b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개수 세기</a:t>
            </a:r>
            <a:endParaRPr lang="en-US" altLang="ko-KR" sz="1600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n-ea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663392" y="155815"/>
            <a:ext cx="1963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2"/>
                </a:solidFill>
                <a:latin typeface="+mn-ea"/>
              </a:rPr>
              <a:t>분석의 필요성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2"/>
              </a:solidFill>
              <a:latin typeface="+mn-ea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879696" y="153616"/>
            <a:ext cx="1963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2"/>
                </a:solidFill>
                <a:latin typeface="+mn-ea"/>
              </a:rPr>
              <a:t>데이터 전처리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2"/>
              </a:solidFill>
              <a:latin typeface="+mn-ea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096002" y="158162"/>
            <a:ext cx="23725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데이터 분석</a:t>
            </a:r>
            <a:endParaRPr lang="en-US" altLang="ko-KR" sz="1600" b="1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440218" y="746373"/>
            <a:ext cx="5883564" cy="21523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1162851" y="5560290"/>
            <a:ext cx="3830423" cy="2955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8381999" y="153616"/>
            <a:ext cx="23725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3">
                    <a:lumMod val="20000"/>
                    <a:lumOff val="80000"/>
                  </a:schemeClr>
                </a:solidFill>
                <a:latin typeface="+mn-ea"/>
              </a:rPr>
              <a:t>추후 계획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accent3">
                  <a:lumMod val="20000"/>
                  <a:lumOff val="80000"/>
                </a:schemeClr>
              </a:solidFill>
              <a:latin typeface="+mn-e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16788" y="261368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495" y="1318298"/>
            <a:ext cx="353695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4085" y="2952242"/>
            <a:ext cx="3470209" cy="215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08515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692851" y="-55740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0" y="2151077"/>
            <a:ext cx="834325" cy="343501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각 삼각형 6"/>
          <p:cNvSpPr/>
          <p:nvPr/>
        </p:nvSpPr>
        <p:spPr>
          <a:xfrm rot="5400000">
            <a:off x="708713" y="2496899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16789" y="165609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6789" y="213489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2832" y="119771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cxnSp>
        <p:nvCxnSpPr>
          <p:cNvPr id="13" name="직선 연결선 12"/>
          <p:cNvCxnSpPr>
            <a:cxnSpLocks/>
          </p:cNvCxnSpPr>
          <p:nvPr/>
        </p:nvCxnSpPr>
        <p:spPr>
          <a:xfrm flipH="1">
            <a:off x="692542" y="613995"/>
            <a:ext cx="11499460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053371" y="960347"/>
            <a:ext cx="51046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5</a:t>
            </a:r>
            <a:r>
              <a:rPr lang="en-US" altLang="ko-KR" sz="1600" b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) </a:t>
            </a:r>
            <a:r>
              <a:rPr lang="ko-KR" altLang="en-US" sz="1600" b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결과 정리</a:t>
            </a:r>
            <a:endParaRPr lang="en-US" altLang="ko-KR" sz="1600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n-ea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663392" y="155815"/>
            <a:ext cx="1963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2"/>
                </a:solidFill>
                <a:latin typeface="+mn-ea"/>
              </a:rPr>
              <a:t>분석의 필요성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2"/>
              </a:solidFill>
              <a:latin typeface="+mn-ea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879696" y="153616"/>
            <a:ext cx="1963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2"/>
                </a:solidFill>
                <a:latin typeface="+mn-ea"/>
              </a:rPr>
              <a:t>데이터 전처리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2"/>
              </a:solidFill>
              <a:latin typeface="+mn-ea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096002" y="158162"/>
            <a:ext cx="23725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데이터 분석</a:t>
            </a:r>
            <a:endParaRPr lang="en-US" altLang="ko-KR" sz="1600" b="1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440218" y="746373"/>
            <a:ext cx="5883564" cy="21523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1162851" y="5560290"/>
            <a:ext cx="3830423" cy="2955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8381999" y="153616"/>
            <a:ext cx="23725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3">
                    <a:lumMod val="20000"/>
                    <a:lumOff val="80000"/>
                  </a:schemeClr>
                </a:solidFill>
                <a:latin typeface="+mn-ea"/>
              </a:rPr>
              <a:t>추후 계획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accent3">
                  <a:lumMod val="20000"/>
                  <a:lumOff val="80000"/>
                </a:schemeClr>
              </a:solidFill>
              <a:latin typeface="+mn-e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16788" y="261368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851" y="1529424"/>
            <a:ext cx="8249055" cy="14228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851" y="3123159"/>
            <a:ext cx="10857339" cy="1222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아래쪽 화살표 1"/>
          <p:cNvSpPr/>
          <p:nvPr/>
        </p:nvSpPr>
        <p:spPr>
          <a:xfrm>
            <a:off x="5729161" y="4588184"/>
            <a:ext cx="218485" cy="29131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545579" y="5057522"/>
            <a:ext cx="942722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smtClean="0"/>
              <a:t>특수문자와 띄어쓰기가 적을 수록 정리가 잘 되있는 파일이라고 판단이 가능</a:t>
            </a:r>
            <a:r>
              <a:rPr lang="en-US" altLang="ko-KR" sz="160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smtClean="0"/>
              <a:t>표준 데이터의 경우 제공자가  공공데이터활용지원센터로 하나의 기관이 파일을 제공하기에 양식이 통일되어 정리된 모습을 확인 할 수 있음</a:t>
            </a:r>
            <a:r>
              <a:rPr lang="en-US" altLang="ko-KR" sz="160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smtClean="0"/>
              <a:t>CSV </a:t>
            </a:r>
            <a:r>
              <a:rPr lang="ko-KR" altLang="en-US" sz="1600" smtClean="0"/>
              <a:t>데이터의 경우 파일별로 제공자가 다르며</a:t>
            </a:r>
            <a:r>
              <a:rPr lang="en-US" altLang="ko-KR" sz="1600" smtClean="0"/>
              <a:t>, </a:t>
            </a:r>
            <a:r>
              <a:rPr lang="ko-KR" altLang="en-US" sz="1600" smtClean="0"/>
              <a:t>원래 </a:t>
            </a:r>
            <a:r>
              <a:rPr lang="en-US" altLang="ko-KR" sz="1600" smtClean="0"/>
              <a:t>CSV </a:t>
            </a:r>
            <a:r>
              <a:rPr lang="ko-KR" altLang="en-US" sz="1600" smtClean="0"/>
              <a:t>파일이 아닌 파일들을 </a:t>
            </a:r>
            <a:r>
              <a:rPr lang="en-US" altLang="ko-KR" sz="1600" smtClean="0"/>
              <a:t>CSV </a:t>
            </a:r>
            <a:r>
              <a:rPr lang="ko-KR" altLang="en-US" sz="1600" smtClean="0"/>
              <a:t>로 옮겨 오면서 값들 사이에 특수문자 </a:t>
            </a:r>
            <a:r>
              <a:rPr lang="en-US" altLang="ko-KR" sz="1600" smtClean="0"/>
              <a:t>/ </a:t>
            </a:r>
            <a:r>
              <a:rPr lang="ko-KR" altLang="en-US" sz="1600" smtClean="0"/>
              <a:t>띄어쓰기가 생겨 버린 모습을 확인 할 수 있음</a:t>
            </a:r>
            <a:r>
              <a:rPr lang="en-US" altLang="ko-KR" smtClean="0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9983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692851" y="-55740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-8723" y="2613688"/>
            <a:ext cx="834325" cy="343501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각 삼각형 6"/>
          <p:cNvSpPr/>
          <p:nvPr/>
        </p:nvSpPr>
        <p:spPr>
          <a:xfrm rot="5400000">
            <a:off x="708713" y="2943760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16789" y="165609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6789" y="213489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2832" y="119771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cxnSp>
        <p:nvCxnSpPr>
          <p:cNvPr id="13" name="직선 연결선 12"/>
          <p:cNvCxnSpPr>
            <a:cxnSpLocks/>
          </p:cNvCxnSpPr>
          <p:nvPr/>
        </p:nvCxnSpPr>
        <p:spPr>
          <a:xfrm flipH="1">
            <a:off x="692542" y="613995"/>
            <a:ext cx="11499460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053371" y="960347"/>
            <a:ext cx="51046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1) </a:t>
            </a:r>
            <a:r>
              <a:rPr lang="ko-KR" altLang="en-US" sz="1600" b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추후 계획 및 기대 효과</a:t>
            </a:r>
            <a:endParaRPr lang="en-US" altLang="ko-KR" sz="1600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n-ea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663392" y="155815"/>
            <a:ext cx="1963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2"/>
                </a:solidFill>
                <a:latin typeface="+mn-ea"/>
              </a:rPr>
              <a:t>분석의 필요성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2"/>
              </a:solidFill>
              <a:latin typeface="+mn-ea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879696" y="153616"/>
            <a:ext cx="1963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2"/>
                </a:solidFill>
                <a:latin typeface="+mn-ea"/>
              </a:rPr>
              <a:t>데이터 전처리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2"/>
              </a:solidFill>
              <a:latin typeface="+mn-ea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096002" y="158162"/>
            <a:ext cx="23725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2"/>
                </a:solidFill>
                <a:latin typeface="+mn-ea"/>
              </a:rPr>
              <a:t>데이터 분석</a:t>
            </a:r>
            <a:endParaRPr lang="en-US" altLang="ko-KR" sz="16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2"/>
              </a:solidFill>
              <a:latin typeface="+mn-ea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440218" y="746373"/>
            <a:ext cx="5883564" cy="21523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1162851" y="5560290"/>
            <a:ext cx="3830423" cy="2955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8381999" y="153616"/>
            <a:ext cx="23725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추후 계획</a:t>
            </a:r>
            <a:endParaRPr lang="en-US" altLang="ko-KR" sz="1600" b="1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16788" y="261368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86674" y="1656098"/>
            <a:ext cx="777120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파일</a:t>
            </a:r>
            <a:r>
              <a:rPr lang="en-US" altLang="ko-KR" smtClean="0"/>
              <a:t>/</a:t>
            </a:r>
            <a:r>
              <a:rPr lang="ko-KR" altLang="en-US" smtClean="0"/>
              <a:t>필드명 클러스터링을 통한 정리</a:t>
            </a:r>
            <a:endParaRPr lang="en-US" altLang="ko-KR" smtClean="0"/>
          </a:p>
          <a:p>
            <a:endParaRPr lang="en-US" altLang="ko-KR" smtClean="0"/>
          </a:p>
          <a:p>
            <a:r>
              <a:rPr lang="ko-KR" altLang="en-US" smtClean="0"/>
              <a:t>파일</a:t>
            </a:r>
            <a:r>
              <a:rPr lang="en-US" altLang="ko-KR" smtClean="0"/>
              <a:t>/</a:t>
            </a:r>
            <a:r>
              <a:rPr lang="ko-KR" altLang="en-US" smtClean="0"/>
              <a:t>필드 데이터 이외에 실제 데이터들에 대한 분석</a:t>
            </a:r>
            <a:endParaRPr lang="en-US" altLang="ko-KR" smtClean="0"/>
          </a:p>
          <a:p>
            <a:endParaRPr lang="en-US" altLang="ko-KR"/>
          </a:p>
          <a:p>
            <a:r>
              <a:rPr lang="ko-KR" altLang="en-US" smtClean="0"/>
              <a:t>데이터와 코드 공개를 통해 일반 시민 참여 유도</a:t>
            </a:r>
            <a:endParaRPr lang="en-US" altLang="ko-KR" smtClean="0"/>
          </a:p>
          <a:p>
            <a:endParaRPr lang="en-US" altLang="ko-KR" smtClean="0"/>
          </a:p>
          <a:p>
            <a:r>
              <a:rPr lang="ko-KR" altLang="en-US" smtClean="0"/>
              <a:t>필드 간 관계 분석을 통한 데이터셋 간의 새로운 관계 구축 가능</a:t>
            </a:r>
            <a:endParaRPr lang="en-US" altLang="ko-KR" smtClean="0"/>
          </a:p>
          <a:p>
            <a:endParaRPr lang="en-US" altLang="ko-KR"/>
          </a:p>
          <a:p>
            <a:r>
              <a:rPr lang="ko-KR" altLang="en-US" smtClean="0"/>
              <a:t>공공데이터 포탈 관리자에 제공 데이터 수정의 필요성 제고</a:t>
            </a:r>
            <a:r>
              <a:rPr lang="en-US" altLang="ko-KR" smtClean="0"/>
              <a:t>, </a:t>
            </a:r>
            <a:r>
              <a:rPr lang="ko-KR" altLang="en-US" smtClean="0"/>
              <a:t>궁극적으로는 데이터의 양식이 통일 되며 파일 오류가 줄어들어 공공데이터 사용자로 하여금 전처리에 소요되는 시간을 줄어 들 수 있게 함</a:t>
            </a:r>
            <a:r>
              <a:rPr lang="en-US" altLang="ko-KR" smtClean="0"/>
              <a:t>.</a:t>
            </a:r>
          </a:p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45328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92902" y="2692436"/>
            <a:ext cx="55478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200" b="1" smtClean="0">
                <a:ln>
                  <a:solidFill>
                    <a:prstClr val="white">
                      <a:lumMod val="85000"/>
                      <a:alpha val="3000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Yoon 윤고딕 520_TT" pitchFamily="18" charset="-127"/>
                <a:ea typeface="Yoon 윤고딕 520_TT" pitchFamily="18" charset="-127"/>
              </a:rPr>
              <a:t>감사합니다</a:t>
            </a:r>
            <a:endParaRPr lang="en-US" altLang="ko-KR" sz="7200" b="1" dirty="0" smtClean="0">
              <a:ln>
                <a:solidFill>
                  <a:prstClr val="white">
                    <a:lumMod val="85000"/>
                    <a:alpha val="30000"/>
                  </a:prstClr>
                </a:solidFill>
              </a:ln>
              <a:solidFill>
                <a:prstClr val="white">
                  <a:lumMod val="95000"/>
                </a:prst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0731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62559" y="2921172"/>
            <a:ext cx="52514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Contents</a:t>
            </a:r>
            <a:endParaRPr lang="en-US" altLang="ko-KR" sz="6000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cxnSp>
        <p:nvCxnSpPr>
          <p:cNvPr id="7" name="직선 연결선 6"/>
          <p:cNvCxnSpPr>
            <a:cxnSpLocks/>
          </p:cNvCxnSpPr>
          <p:nvPr/>
        </p:nvCxnSpPr>
        <p:spPr>
          <a:xfrm>
            <a:off x="4453203" y="2311085"/>
            <a:ext cx="0" cy="2140448"/>
          </a:xfrm>
          <a:prstGeom prst="line">
            <a:avLst/>
          </a:prstGeom>
          <a:ln>
            <a:solidFill>
              <a:srgbClr val="272123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028676" y="2144125"/>
            <a:ext cx="291517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4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+mn-ea"/>
              </a:rPr>
              <a:t>분석의 필요성</a:t>
            </a:r>
            <a:endParaRPr lang="en-US" altLang="ko-KR" sz="24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accent1">
                  <a:lumMod val="7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4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+mn-ea"/>
              </a:rPr>
              <a:t>데이터 전처리</a:t>
            </a:r>
            <a:endParaRPr lang="en-US" altLang="ko-KR" sz="24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accent1">
                  <a:lumMod val="7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4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+mn-ea"/>
              </a:rPr>
              <a:t>데이터 분석</a:t>
            </a:r>
            <a:endParaRPr lang="en-US" altLang="ko-KR" sz="24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accent1">
                  <a:lumMod val="7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4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+mn-ea"/>
              </a:rPr>
              <a:t>추후  계획</a:t>
            </a:r>
            <a:endParaRPr lang="en-US" altLang="ko-KR" sz="2400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accent1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-50779"/>
            <a:ext cx="12192000" cy="200977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0" y="6673597"/>
            <a:ext cx="12192000" cy="200977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51682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692851" y="-55740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0" y="1192520"/>
            <a:ext cx="834325" cy="343501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각 삼각형 6"/>
          <p:cNvSpPr/>
          <p:nvPr/>
        </p:nvSpPr>
        <p:spPr>
          <a:xfrm rot="5400000">
            <a:off x="712038" y="1522590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16789" y="165609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6789" y="213489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2832" y="119771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cxnSp>
        <p:nvCxnSpPr>
          <p:cNvPr id="13" name="직선 연결선 12"/>
          <p:cNvCxnSpPr>
            <a:cxnSpLocks/>
          </p:cNvCxnSpPr>
          <p:nvPr/>
        </p:nvCxnSpPr>
        <p:spPr>
          <a:xfrm flipH="1">
            <a:off x="692542" y="613995"/>
            <a:ext cx="11499460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053372" y="960347"/>
            <a:ext cx="34447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1) </a:t>
            </a:r>
            <a:r>
              <a:rPr lang="ko-KR" altLang="en-US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공공 데이터 포탈 현황</a:t>
            </a:r>
            <a:endParaRPr lang="en-US" altLang="ko-KR" sz="1600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n-ea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663392" y="155815"/>
            <a:ext cx="1963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분석의 필요성</a:t>
            </a:r>
            <a:endParaRPr lang="en-US" altLang="ko-KR" sz="1600" b="1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879696" y="153616"/>
            <a:ext cx="1963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2"/>
                </a:solidFill>
                <a:latin typeface="+mn-ea"/>
              </a:rPr>
              <a:t>데이터 전처리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2"/>
              </a:solidFill>
              <a:latin typeface="+mn-ea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096002" y="158162"/>
            <a:ext cx="23725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3">
                    <a:lumMod val="20000"/>
                    <a:lumOff val="80000"/>
                  </a:schemeClr>
                </a:solidFill>
                <a:latin typeface="+mn-ea"/>
              </a:rPr>
              <a:t>데이터 분석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accent3">
                  <a:lumMod val="20000"/>
                  <a:lumOff val="80000"/>
                </a:schemeClr>
              </a:solidFill>
              <a:latin typeface="+mn-ea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440218" y="746373"/>
            <a:ext cx="5883564" cy="21523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1162851" y="5560290"/>
            <a:ext cx="3830423" cy="2955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8381999" y="153616"/>
            <a:ext cx="23725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3">
                    <a:lumMod val="20000"/>
                    <a:lumOff val="80000"/>
                  </a:schemeClr>
                </a:solidFill>
                <a:latin typeface="+mn-ea"/>
              </a:rPr>
              <a:t>추후 계획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accent3">
                  <a:lumMod val="20000"/>
                  <a:lumOff val="80000"/>
                </a:schemeClr>
              </a:solidFill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7157" y="1531383"/>
            <a:ext cx="4793353" cy="2203156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5310" y="4071551"/>
            <a:ext cx="4795200" cy="2204444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6096002" y="5298283"/>
            <a:ext cx="5890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   포탈에 업로드 되는 </a:t>
            </a:r>
            <a:r>
              <a:rPr lang="ko-KR" altLang="en-US" dirty="0" smtClean="0">
                <a:solidFill>
                  <a:srgbClr val="FF0000"/>
                </a:solidFill>
              </a:rPr>
              <a:t>데이터의 양은 증가</a:t>
            </a:r>
            <a:r>
              <a:rPr lang="ko-KR" altLang="en-US" dirty="0" smtClean="0"/>
              <a:t>하고 있음</a:t>
            </a:r>
            <a:endParaRPr lang="ko-KR" altLang="en-US" dirty="0"/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32968" y="2304170"/>
            <a:ext cx="6096000" cy="1868498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116788" y="261368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1195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직사각형 43"/>
          <p:cNvSpPr/>
          <p:nvPr/>
        </p:nvSpPr>
        <p:spPr>
          <a:xfrm>
            <a:off x="5781809" y="1298901"/>
            <a:ext cx="4335858" cy="2809220"/>
          </a:xfrm>
          <a:prstGeom prst="rect">
            <a:avLst/>
          </a:prstGeom>
          <a:solidFill>
            <a:schemeClr val="bg1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930409" y="1298901"/>
            <a:ext cx="4335858" cy="2809220"/>
          </a:xfrm>
          <a:prstGeom prst="rect">
            <a:avLst/>
          </a:prstGeom>
          <a:solidFill>
            <a:schemeClr val="bg1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692851" y="-55740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0" y="1192520"/>
            <a:ext cx="834325" cy="343501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각 삼각형 6"/>
          <p:cNvSpPr/>
          <p:nvPr/>
        </p:nvSpPr>
        <p:spPr>
          <a:xfrm rot="5400000">
            <a:off x="712038" y="1522590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16789" y="165609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6789" y="213489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2832" y="119771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cxnSp>
        <p:nvCxnSpPr>
          <p:cNvPr id="13" name="직선 연결선 12"/>
          <p:cNvCxnSpPr>
            <a:cxnSpLocks/>
          </p:cNvCxnSpPr>
          <p:nvPr/>
        </p:nvCxnSpPr>
        <p:spPr>
          <a:xfrm flipH="1">
            <a:off x="692542" y="613995"/>
            <a:ext cx="11499460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053372" y="960347"/>
            <a:ext cx="34447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2) </a:t>
            </a:r>
            <a:r>
              <a:rPr lang="ko-KR" altLang="en-US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공공 데이터 문제점</a:t>
            </a:r>
            <a:endParaRPr lang="en-US" altLang="ko-KR" sz="1600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n-ea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663392" y="155815"/>
            <a:ext cx="1963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분석의 필요성</a:t>
            </a:r>
            <a:endParaRPr lang="en-US" altLang="ko-KR" sz="1600" b="1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879696" y="153616"/>
            <a:ext cx="1963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2"/>
                </a:solidFill>
                <a:latin typeface="+mn-ea"/>
              </a:rPr>
              <a:t>데이터 전처리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2"/>
              </a:solidFill>
              <a:latin typeface="+mn-ea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096002" y="158162"/>
            <a:ext cx="23725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3">
                    <a:lumMod val="20000"/>
                    <a:lumOff val="80000"/>
                  </a:schemeClr>
                </a:solidFill>
                <a:latin typeface="+mn-ea"/>
              </a:rPr>
              <a:t>데이터 분석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accent3">
                  <a:lumMod val="20000"/>
                  <a:lumOff val="80000"/>
                </a:schemeClr>
              </a:solidFill>
              <a:latin typeface="+mn-ea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162851" y="5560290"/>
            <a:ext cx="3830423" cy="2955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8381999" y="153616"/>
            <a:ext cx="23725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3">
                    <a:lumMod val="20000"/>
                    <a:lumOff val="80000"/>
                  </a:schemeClr>
                </a:solidFill>
                <a:latin typeface="+mn-ea"/>
              </a:rPr>
              <a:t>추후 계획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accent3">
                  <a:lumMod val="20000"/>
                  <a:lumOff val="80000"/>
                </a:schemeClr>
              </a:solidFill>
              <a:latin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11620" y="1299486"/>
            <a:ext cx="363266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(b) </a:t>
            </a:r>
            <a:r>
              <a:rPr lang="ko-KR" altLang="en-US" sz="1600" dirty="0" smtClean="0"/>
              <a:t>파일 오류</a:t>
            </a:r>
            <a:endParaRPr lang="en-US" altLang="ko-K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 smtClean="0"/>
          </a:p>
          <a:p>
            <a:r>
              <a:rPr lang="ko-KR" altLang="en-US" sz="1400" dirty="0" smtClean="0"/>
              <a:t>  글자 깨짐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값이 없는 파일</a:t>
            </a:r>
            <a:r>
              <a:rPr lang="en-US" altLang="ko-KR" sz="1400" dirty="0"/>
              <a:t> </a:t>
            </a:r>
            <a:r>
              <a:rPr lang="ko-KR" altLang="en-US" sz="1400" dirty="0" smtClean="0"/>
              <a:t>등</a:t>
            </a:r>
            <a:endParaRPr lang="ko-KR" altLang="en-US" sz="1400" dirty="0"/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0409" y="4508230"/>
            <a:ext cx="4509809" cy="1090010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0409" y="5626344"/>
            <a:ext cx="4509809" cy="623846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92835" y="4953222"/>
            <a:ext cx="4648165" cy="1672300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5911620" y="4113977"/>
            <a:ext cx="323426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(d) </a:t>
            </a:r>
            <a:r>
              <a:rPr lang="ko-KR" altLang="en-US" sz="1600" dirty="0" smtClean="0"/>
              <a:t>데이터 요청</a:t>
            </a:r>
            <a:endParaRPr lang="en-US" altLang="ko-K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 smtClean="0"/>
          </a:p>
          <a:p>
            <a:r>
              <a:rPr lang="ko-KR" altLang="en-US" sz="1400" dirty="0" smtClean="0"/>
              <a:t>요청한 데이터를 얻기 어려움</a:t>
            </a:r>
            <a:endParaRPr lang="ko-KR" altLang="en-US" sz="1400" dirty="0"/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11621" y="2128365"/>
            <a:ext cx="3234266" cy="1820975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1053371" y="1303896"/>
            <a:ext cx="384742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(a) </a:t>
            </a:r>
            <a:r>
              <a:rPr lang="ko-KR" altLang="en-US" sz="1600" dirty="0" smtClean="0"/>
              <a:t>통일 되지 않은 양식 </a:t>
            </a:r>
            <a:r>
              <a:rPr lang="en-US" altLang="ko-KR" sz="1600" dirty="0" smtClean="0"/>
              <a:t>/ </a:t>
            </a:r>
            <a:r>
              <a:rPr lang="ko-KR" altLang="en-US" sz="1600" dirty="0" smtClean="0"/>
              <a:t>단위 </a:t>
            </a:r>
            <a:endParaRPr lang="en-US" altLang="ko-K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 smtClean="0"/>
          </a:p>
          <a:p>
            <a:r>
              <a:rPr lang="ko-KR" altLang="en-US" sz="1400" dirty="0" smtClean="0"/>
              <a:t>  같은 단어 </a:t>
            </a:r>
            <a:r>
              <a:rPr lang="en-US" altLang="ko-KR" sz="1400" dirty="0" smtClean="0"/>
              <a:t>/ </a:t>
            </a:r>
            <a:r>
              <a:rPr lang="ko-KR" altLang="en-US" sz="1400" dirty="0" smtClean="0"/>
              <a:t>같은 의미의 단어도 다르게 표현</a:t>
            </a:r>
            <a:endParaRPr lang="ko-KR" alt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1053370" y="4108121"/>
            <a:ext cx="384742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(c) </a:t>
            </a:r>
            <a:r>
              <a:rPr lang="ko-KR" altLang="en-US" sz="1600" dirty="0" smtClean="0"/>
              <a:t>파일 업데이트</a:t>
            </a:r>
            <a:endParaRPr lang="en-US" altLang="ko-K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 smtClean="0"/>
          </a:p>
          <a:p>
            <a:r>
              <a:rPr lang="ko-KR" altLang="en-US" sz="1400" dirty="0" smtClean="0"/>
              <a:t>비주기적인 파일 업데이트</a:t>
            </a:r>
            <a:endParaRPr lang="ko-KR" altLang="en-US" sz="1400" dirty="0"/>
          </a:p>
        </p:txBody>
      </p:sp>
      <p:graphicFrame>
        <p:nvGraphicFramePr>
          <p:cNvPr id="38" name="표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885349"/>
              </p:ext>
            </p:extLst>
          </p:nvPr>
        </p:nvGraphicFramePr>
        <p:xfrm>
          <a:off x="1082725" y="2304170"/>
          <a:ext cx="4032820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08205">
                  <a:extLst>
                    <a:ext uri="{9D8B030D-6E8A-4147-A177-3AD203B41FA5}">
                      <a16:colId xmlns:a16="http://schemas.microsoft.com/office/drawing/2014/main" xmlns="" val="4100165131"/>
                    </a:ext>
                  </a:extLst>
                </a:gridCol>
                <a:gridCol w="1008205">
                  <a:extLst>
                    <a:ext uri="{9D8B030D-6E8A-4147-A177-3AD203B41FA5}">
                      <a16:colId xmlns:a16="http://schemas.microsoft.com/office/drawing/2014/main" xmlns="" val="2152621711"/>
                    </a:ext>
                  </a:extLst>
                </a:gridCol>
                <a:gridCol w="1008205">
                  <a:extLst>
                    <a:ext uri="{9D8B030D-6E8A-4147-A177-3AD203B41FA5}">
                      <a16:colId xmlns:a16="http://schemas.microsoft.com/office/drawing/2014/main" xmlns="" val="203592515"/>
                    </a:ext>
                  </a:extLst>
                </a:gridCol>
                <a:gridCol w="1008205">
                  <a:extLst>
                    <a:ext uri="{9D8B030D-6E8A-4147-A177-3AD203B41FA5}">
                      <a16:colId xmlns:a16="http://schemas.microsoft.com/office/drawing/2014/main" xmlns="" val="41622944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날짜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요일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연도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Date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24151171"/>
                  </a:ext>
                </a:extLst>
              </a:tr>
            </a:tbl>
          </a:graphicData>
        </a:graphic>
      </p:graphicFrame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0488990"/>
              </p:ext>
            </p:extLst>
          </p:nvPr>
        </p:nvGraphicFramePr>
        <p:xfrm>
          <a:off x="1053369" y="2922689"/>
          <a:ext cx="4062176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15544">
                  <a:extLst>
                    <a:ext uri="{9D8B030D-6E8A-4147-A177-3AD203B41FA5}">
                      <a16:colId xmlns:a16="http://schemas.microsoft.com/office/drawing/2014/main" xmlns="" val="4100165131"/>
                    </a:ext>
                  </a:extLst>
                </a:gridCol>
                <a:gridCol w="1015544">
                  <a:extLst>
                    <a:ext uri="{9D8B030D-6E8A-4147-A177-3AD203B41FA5}">
                      <a16:colId xmlns:a16="http://schemas.microsoft.com/office/drawing/2014/main" xmlns="" val="2152621711"/>
                    </a:ext>
                  </a:extLst>
                </a:gridCol>
                <a:gridCol w="1015544">
                  <a:extLst>
                    <a:ext uri="{9D8B030D-6E8A-4147-A177-3AD203B41FA5}">
                      <a16:colId xmlns:a16="http://schemas.microsoft.com/office/drawing/2014/main" xmlns="" val="203592515"/>
                    </a:ext>
                  </a:extLst>
                </a:gridCol>
                <a:gridCol w="1015544">
                  <a:extLst>
                    <a:ext uri="{9D8B030D-6E8A-4147-A177-3AD203B41FA5}">
                      <a16:colId xmlns:a16="http://schemas.microsoft.com/office/drawing/2014/main" xmlns="" val="41622944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연락처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문의연락처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전화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전화번호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24151171"/>
                  </a:ext>
                </a:extLst>
              </a:tr>
            </a:tbl>
          </a:graphicData>
        </a:graphic>
      </p:graphicFrame>
      <p:sp>
        <p:nvSpPr>
          <p:cNvPr id="49" name="TextBox 48"/>
          <p:cNvSpPr txBox="1"/>
          <p:nvPr/>
        </p:nvSpPr>
        <p:spPr>
          <a:xfrm>
            <a:off x="116788" y="261368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97572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3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692851" y="-55740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0" y="1676511"/>
            <a:ext cx="834325" cy="343501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각 삼각형 6"/>
          <p:cNvSpPr/>
          <p:nvPr/>
        </p:nvSpPr>
        <p:spPr>
          <a:xfrm rot="5400000">
            <a:off x="708713" y="2020624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16789" y="165609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6789" y="213489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2832" y="119771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cxnSp>
        <p:nvCxnSpPr>
          <p:cNvPr id="13" name="직선 연결선 12"/>
          <p:cNvCxnSpPr>
            <a:cxnSpLocks/>
          </p:cNvCxnSpPr>
          <p:nvPr/>
        </p:nvCxnSpPr>
        <p:spPr>
          <a:xfrm flipH="1">
            <a:off x="692542" y="613995"/>
            <a:ext cx="11499460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053372" y="960347"/>
            <a:ext cx="34447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1) </a:t>
            </a:r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CSV </a:t>
            </a:r>
            <a:r>
              <a:rPr lang="ko-KR" altLang="en-US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파일 데이터 전처리</a:t>
            </a:r>
            <a:endParaRPr lang="en-US" altLang="ko-KR" sz="1600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n-ea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663392" y="155815"/>
            <a:ext cx="1963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2"/>
                </a:solidFill>
                <a:latin typeface="+mn-ea"/>
              </a:rPr>
              <a:t>분석의 필요성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2"/>
              </a:solidFill>
              <a:latin typeface="+mn-ea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879696" y="153616"/>
            <a:ext cx="1963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데이터 전처리</a:t>
            </a:r>
            <a:endParaRPr lang="en-US" altLang="ko-KR" sz="1600" b="1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096002" y="158162"/>
            <a:ext cx="23725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3">
                    <a:lumMod val="20000"/>
                    <a:lumOff val="80000"/>
                  </a:schemeClr>
                </a:solidFill>
                <a:latin typeface="+mn-ea"/>
              </a:rPr>
              <a:t>데이터 분석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accent3">
                  <a:lumMod val="20000"/>
                  <a:lumOff val="80000"/>
                </a:schemeClr>
              </a:solidFill>
              <a:latin typeface="+mn-ea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440218" y="746373"/>
            <a:ext cx="5883564" cy="21523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1162851" y="5560290"/>
            <a:ext cx="3830423" cy="2955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8381999" y="153616"/>
            <a:ext cx="23725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3">
                    <a:lumMod val="20000"/>
                    <a:lumOff val="80000"/>
                  </a:schemeClr>
                </a:solidFill>
                <a:latin typeface="+mn-ea"/>
              </a:rPr>
              <a:t>추후 계획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accent3">
                  <a:lumMod val="20000"/>
                  <a:lumOff val="80000"/>
                </a:schemeClr>
              </a:solidFill>
              <a:latin typeface="+mn-e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16788" y="261368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284" y="3358170"/>
            <a:ext cx="6861356" cy="281559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9992" y="1495976"/>
            <a:ext cx="11154541" cy="159633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660494" y="3609793"/>
            <a:ext cx="39152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다운로드 된 파일들의 형식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HWP CSV PDF XSLX PNG JPG</a:t>
            </a:r>
          </a:p>
          <a:p>
            <a:r>
              <a:rPr lang="en-US" altLang="ko-KR" dirty="0" smtClean="0"/>
              <a:t>WMV MP4 MP3 Word PPT </a:t>
            </a:r>
            <a:r>
              <a:rPr lang="ko-KR" altLang="en-US" dirty="0" smtClean="0"/>
              <a:t>외 </a:t>
            </a:r>
            <a:r>
              <a:rPr lang="en-US" altLang="ko-KR" dirty="0" smtClean="0"/>
              <a:t>11</a:t>
            </a:r>
            <a:r>
              <a:rPr lang="ko-KR" altLang="en-US" dirty="0" smtClean="0"/>
              <a:t>개</a:t>
            </a:r>
            <a:endParaRPr lang="ko-KR" altLang="en-US" dirty="0"/>
          </a:p>
        </p:txBody>
      </p:sp>
      <p:sp>
        <p:nvSpPr>
          <p:cNvPr id="12" name="아래쪽 화살표 11"/>
          <p:cNvSpPr/>
          <p:nvPr/>
        </p:nvSpPr>
        <p:spPr>
          <a:xfrm>
            <a:off x="9372757" y="4837832"/>
            <a:ext cx="208135" cy="349135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7390488" y="5317730"/>
            <a:ext cx="42145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양식이 일정해 분석이 </a:t>
            </a:r>
            <a:r>
              <a:rPr lang="ko-KR" altLang="en-US" sz="1400" smtClean="0"/>
              <a:t>비교적 쉬운 </a:t>
            </a:r>
            <a:r>
              <a:rPr lang="en-US" altLang="ko-KR" sz="1400" dirty="0" smtClean="0">
                <a:solidFill>
                  <a:srgbClr val="FF0000"/>
                </a:solidFill>
              </a:rPr>
              <a:t>CSV </a:t>
            </a:r>
            <a:r>
              <a:rPr lang="ko-KR" altLang="en-US" sz="1400" dirty="0" smtClean="0">
                <a:solidFill>
                  <a:srgbClr val="FF0000"/>
                </a:solidFill>
              </a:rPr>
              <a:t>파일 선택 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4464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692851" y="-55740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0" y="1676511"/>
            <a:ext cx="834325" cy="343501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각 삼각형 6"/>
          <p:cNvSpPr/>
          <p:nvPr/>
        </p:nvSpPr>
        <p:spPr>
          <a:xfrm rot="5400000">
            <a:off x="708713" y="2020624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16789" y="165609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6789" y="213489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2832" y="119771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cxnSp>
        <p:nvCxnSpPr>
          <p:cNvPr id="13" name="직선 연결선 12"/>
          <p:cNvCxnSpPr>
            <a:cxnSpLocks/>
          </p:cNvCxnSpPr>
          <p:nvPr/>
        </p:nvCxnSpPr>
        <p:spPr>
          <a:xfrm flipH="1">
            <a:off x="692542" y="613995"/>
            <a:ext cx="11499460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053372" y="960347"/>
            <a:ext cx="34447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1) </a:t>
            </a:r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CSV </a:t>
            </a:r>
            <a:r>
              <a:rPr lang="ko-KR" altLang="en-US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파일 데이터 전처리</a:t>
            </a:r>
            <a:endParaRPr lang="en-US" altLang="ko-KR" sz="1600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n-ea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663392" y="155815"/>
            <a:ext cx="1963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2"/>
                </a:solidFill>
                <a:latin typeface="+mn-ea"/>
              </a:rPr>
              <a:t>분석의 필요성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2"/>
              </a:solidFill>
              <a:latin typeface="+mn-ea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879696" y="153616"/>
            <a:ext cx="1963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데이터 전처리</a:t>
            </a:r>
            <a:endParaRPr lang="en-US" altLang="ko-KR" sz="1600" b="1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096002" y="158162"/>
            <a:ext cx="23725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3">
                    <a:lumMod val="20000"/>
                    <a:lumOff val="80000"/>
                  </a:schemeClr>
                </a:solidFill>
                <a:latin typeface="+mn-ea"/>
              </a:rPr>
              <a:t>데이터 분석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accent3">
                  <a:lumMod val="20000"/>
                  <a:lumOff val="80000"/>
                </a:schemeClr>
              </a:solidFill>
              <a:latin typeface="+mn-ea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440218" y="746373"/>
            <a:ext cx="5883564" cy="21523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1162851" y="5560290"/>
            <a:ext cx="3830423" cy="2955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8381999" y="153616"/>
            <a:ext cx="23725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3">
                    <a:lumMod val="20000"/>
                    <a:lumOff val="80000"/>
                  </a:schemeClr>
                </a:solidFill>
                <a:latin typeface="+mn-ea"/>
              </a:rPr>
              <a:t>추후 계획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accent3">
                  <a:lumMod val="20000"/>
                  <a:lumOff val="80000"/>
                </a:schemeClr>
              </a:solidFill>
              <a:latin typeface="+mn-e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16788" y="261368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542" y="2138773"/>
            <a:ext cx="5500715" cy="370351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959992" y="1617727"/>
            <a:ext cx="43490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다운로드 한 </a:t>
            </a:r>
            <a:r>
              <a:rPr lang="en-US" altLang="ko-KR" sz="1400" dirty="0" smtClean="0"/>
              <a:t>CSV </a:t>
            </a:r>
            <a:r>
              <a:rPr lang="ko-KR" altLang="en-US" sz="1400" dirty="0" smtClean="0"/>
              <a:t>파일에서 </a:t>
            </a:r>
            <a:r>
              <a:rPr lang="ko-KR" altLang="en-US" sz="1400" dirty="0" smtClean="0">
                <a:solidFill>
                  <a:srgbClr val="FF0000"/>
                </a:solidFill>
              </a:rPr>
              <a:t>파일명과 필드 추출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1512916" y="4131425"/>
            <a:ext cx="4583086" cy="8313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1346662" y="4746567"/>
            <a:ext cx="3882043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318615" y="3680498"/>
            <a:ext cx="45612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각 파일의 첫 행을 받아 오되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열이 </a:t>
            </a:r>
            <a:r>
              <a:rPr lang="en-US" altLang="ko-KR" sz="1600" dirty="0" smtClean="0"/>
              <a:t>3</a:t>
            </a:r>
            <a:r>
              <a:rPr lang="ko-KR" altLang="en-US" sz="1600" dirty="0" smtClean="0"/>
              <a:t>개 미만일 경우 다음 행을 </a:t>
            </a:r>
            <a:r>
              <a:rPr lang="ko-KR" altLang="en-US" sz="1600" smtClean="0"/>
              <a:t>받도록 함</a:t>
            </a:r>
            <a:r>
              <a:rPr lang="en-US" altLang="ko-KR" sz="1600"/>
              <a:t> </a:t>
            </a:r>
            <a:r>
              <a:rPr lang="en-US" altLang="ko-KR" sz="1600" smtClean="0"/>
              <a:t>( 3</a:t>
            </a:r>
            <a:r>
              <a:rPr lang="ko-KR" altLang="en-US" sz="1600" smtClean="0"/>
              <a:t>개 미만인 파일들은 별도로 검사</a:t>
            </a:r>
            <a:r>
              <a:rPr lang="en-US" altLang="ko-KR" sz="1600"/>
              <a:t> </a:t>
            </a:r>
            <a:r>
              <a:rPr lang="en-US" altLang="ko-KR" sz="1600" smtClean="0"/>
              <a:t>) </a:t>
            </a:r>
            <a:endParaRPr lang="ko-KR" alt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6339382" y="4630189"/>
            <a:ext cx="43122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파일의 </a:t>
            </a:r>
            <a:r>
              <a:rPr lang="ko-KR" altLang="en-US" sz="1600" dirty="0" err="1" smtClean="0"/>
              <a:t>인코딩이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cp949</a:t>
            </a:r>
            <a:r>
              <a:rPr lang="ko-KR" altLang="en-US" sz="1600" dirty="0" smtClean="0"/>
              <a:t>가 아닌 </a:t>
            </a:r>
            <a:r>
              <a:rPr lang="en-US" altLang="ko-KR" sz="1600" dirty="0" smtClean="0"/>
              <a:t>utf8 </a:t>
            </a:r>
            <a:r>
              <a:rPr lang="ko-KR" altLang="en-US" sz="1600" dirty="0" smtClean="0"/>
              <a:t>일 경우 읽는 과정에서 </a:t>
            </a:r>
            <a:r>
              <a:rPr lang="ko-KR" altLang="en-US" sz="1600" dirty="0" err="1" smtClean="0"/>
              <a:t>인코딩</a:t>
            </a:r>
            <a:r>
              <a:rPr lang="ko-KR" altLang="en-US" sz="1600" dirty="0" smtClean="0"/>
              <a:t> 지정</a:t>
            </a:r>
            <a:endParaRPr lang="ko-KR" altLang="en-US" sz="1600" dirty="0"/>
          </a:p>
        </p:txBody>
      </p:sp>
      <p:sp>
        <p:nvSpPr>
          <p:cNvPr id="27" name="TextBox 26"/>
          <p:cNvSpPr txBox="1"/>
          <p:nvPr/>
        </p:nvSpPr>
        <p:spPr>
          <a:xfrm>
            <a:off x="6339474" y="5421341"/>
            <a:ext cx="43121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에러가 나는 </a:t>
            </a:r>
            <a:r>
              <a:rPr lang="en-US" altLang="ko-KR" sz="1600" dirty="0" smtClean="0"/>
              <a:t>77</a:t>
            </a:r>
            <a:r>
              <a:rPr lang="ko-KR" altLang="en-US" sz="1600" dirty="0" smtClean="0"/>
              <a:t>파일을 별도로 저장함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382247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692851" y="-55740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0" y="1676511"/>
            <a:ext cx="834325" cy="343501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각 삼각형 6"/>
          <p:cNvSpPr/>
          <p:nvPr/>
        </p:nvSpPr>
        <p:spPr>
          <a:xfrm rot="5400000">
            <a:off x="708713" y="2020624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16789" y="165609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6789" y="213489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2832" y="119771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cxnSp>
        <p:nvCxnSpPr>
          <p:cNvPr id="13" name="직선 연결선 12"/>
          <p:cNvCxnSpPr>
            <a:cxnSpLocks/>
          </p:cNvCxnSpPr>
          <p:nvPr/>
        </p:nvCxnSpPr>
        <p:spPr>
          <a:xfrm flipH="1">
            <a:off x="692542" y="613995"/>
            <a:ext cx="11499460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053372" y="960347"/>
            <a:ext cx="34447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1) </a:t>
            </a:r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CSV </a:t>
            </a:r>
            <a:r>
              <a:rPr lang="ko-KR" altLang="en-US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파일 데이터 전처리</a:t>
            </a:r>
            <a:endParaRPr lang="en-US" altLang="ko-KR" sz="1600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n-ea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663392" y="155815"/>
            <a:ext cx="1963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2"/>
                </a:solidFill>
                <a:latin typeface="+mn-ea"/>
              </a:rPr>
              <a:t>분석의 필요성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2"/>
              </a:solidFill>
              <a:latin typeface="+mn-ea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879696" y="153616"/>
            <a:ext cx="1963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데이터 전처리</a:t>
            </a:r>
            <a:endParaRPr lang="en-US" altLang="ko-KR" sz="1600" b="1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096002" y="158162"/>
            <a:ext cx="23725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3">
                    <a:lumMod val="20000"/>
                    <a:lumOff val="80000"/>
                  </a:schemeClr>
                </a:solidFill>
                <a:latin typeface="+mn-ea"/>
              </a:rPr>
              <a:t>데이터 분석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accent3">
                  <a:lumMod val="20000"/>
                  <a:lumOff val="80000"/>
                </a:schemeClr>
              </a:solidFill>
              <a:latin typeface="+mn-ea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440218" y="746373"/>
            <a:ext cx="5883564" cy="21523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1162851" y="5560290"/>
            <a:ext cx="3830423" cy="2955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8381999" y="153616"/>
            <a:ext cx="23725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3">
                    <a:lumMod val="20000"/>
                    <a:lumOff val="80000"/>
                  </a:schemeClr>
                </a:solidFill>
                <a:latin typeface="+mn-ea"/>
              </a:rPr>
              <a:t>추후 계획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accent3">
                  <a:lumMod val="20000"/>
                  <a:lumOff val="80000"/>
                </a:schemeClr>
              </a:solidFill>
              <a:latin typeface="+mn-e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16788" y="261368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3372" y="1748372"/>
            <a:ext cx="4400149" cy="1730632"/>
          </a:xfrm>
          <a:prstGeom prst="rect">
            <a:avLst/>
          </a:prstGeom>
        </p:spPr>
      </p:pic>
      <p:sp>
        <p:nvSpPr>
          <p:cNvPr id="4" name="아래쪽 화살표 3"/>
          <p:cNvSpPr/>
          <p:nvPr/>
        </p:nvSpPr>
        <p:spPr>
          <a:xfrm>
            <a:off x="2061919" y="3725930"/>
            <a:ext cx="284385" cy="28901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아래쪽 화살표 26"/>
          <p:cNvSpPr/>
          <p:nvPr/>
        </p:nvSpPr>
        <p:spPr>
          <a:xfrm rot="19002787">
            <a:off x="4231354" y="3648760"/>
            <a:ext cx="200451" cy="27294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3372" y="4180863"/>
            <a:ext cx="2381767" cy="230090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08593" y="3866007"/>
            <a:ext cx="741039" cy="2681855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09966" y="2782965"/>
            <a:ext cx="6098097" cy="1350063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5772242" y="4970296"/>
            <a:ext cx="5898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CSV </a:t>
            </a:r>
            <a:r>
              <a:rPr lang="ko-KR" altLang="en-US" sz="1600" dirty="0" smtClean="0"/>
              <a:t>파일 데이터의 파일명과 </a:t>
            </a:r>
            <a:r>
              <a:rPr lang="ko-KR" altLang="en-US" sz="1600" dirty="0" err="1" smtClean="0"/>
              <a:t>필드명</a:t>
            </a:r>
            <a:r>
              <a:rPr lang="ko-KR" altLang="en-US" sz="1600" dirty="0" smtClean="0"/>
              <a:t> 분석을 위해 파일을 나눔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492408" y="6497987"/>
            <a:ext cx="15877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14069 </a:t>
            </a:r>
            <a:r>
              <a:rPr lang="ko-KR" altLang="en-US" sz="1600" dirty="0" smtClean="0"/>
              <a:t>행</a:t>
            </a:r>
            <a:endParaRPr lang="ko-KR" altLang="en-US" sz="1600" dirty="0"/>
          </a:p>
        </p:txBody>
      </p:sp>
      <p:sp>
        <p:nvSpPr>
          <p:cNvPr id="19" name="TextBox 18"/>
          <p:cNvSpPr txBox="1"/>
          <p:nvPr/>
        </p:nvSpPr>
        <p:spPr>
          <a:xfrm>
            <a:off x="3708333" y="6530578"/>
            <a:ext cx="24680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169464 </a:t>
            </a:r>
            <a:r>
              <a:rPr lang="ko-KR" altLang="en-US" sz="1600" dirty="0" smtClean="0"/>
              <a:t>행 </a:t>
            </a:r>
            <a:r>
              <a:rPr lang="en-US" altLang="ko-KR" sz="1600" dirty="0" smtClean="0"/>
              <a:t>/ Null </a:t>
            </a:r>
            <a:r>
              <a:rPr lang="ko-KR" altLang="en-US" sz="1600" dirty="0" smtClean="0"/>
              <a:t>값 </a:t>
            </a:r>
            <a:r>
              <a:rPr lang="en-US" altLang="ko-KR" sz="1600" dirty="0" smtClean="0"/>
              <a:t>41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279325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692851" y="-55740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0" y="1676511"/>
            <a:ext cx="834325" cy="343501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각 삼각형 6"/>
          <p:cNvSpPr/>
          <p:nvPr/>
        </p:nvSpPr>
        <p:spPr>
          <a:xfrm rot="5400000">
            <a:off x="708713" y="2020624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16789" y="165609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6789" y="213489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2832" y="119771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cxnSp>
        <p:nvCxnSpPr>
          <p:cNvPr id="13" name="직선 연결선 12"/>
          <p:cNvCxnSpPr>
            <a:cxnSpLocks/>
          </p:cNvCxnSpPr>
          <p:nvPr/>
        </p:nvCxnSpPr>
        <p:spPr>
          <a:xfrm flipH="1">
            <a:off x="692542" y="613995"/>
            <a:ext cx="11499460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053372" y="960347"/>
            <a:ext cx="34447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2</a:t>
            </a:r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) </a:t>
            </a:r>
            <a:r>
              <a:rPr lang="en-US" altLang="ko-KR" sz="1600" b="1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OpenAPI</a:t>
            </a:r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 </a:t>
            </a:r>
            <a:r>
              <a:rPr lang="ko-KR" altLang="en-US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데이터 전처리</a:t>
            </a:r>
            <a:endParaRPr lang="en-US" altLang="ko-KR" sz="1600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n-ea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663392" y="155815"/>
            <a:ext cx="1963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2"/>
                </a:solidFill>
                <a:latin typeface="+mn-ea"/>
              </a:rPr>
              <a:t>분석의 필요성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2"/>
              </a:solidFill>
              <a:latin typeface="+mn-ea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879696" y="153616"/>
            <a:ext cx="1963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데이터 전처리</a:t>
            </a:r>
            <a:endParaRPr lang="en-US" altLang="ko-KR" sz="1600" b="1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096002" y="158162"/>
            <a:ext cx="23725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3">
                    <a:lumMod val="20000"/>
                    <a:lumOff val="80000"/>
                  </a:schemeClr>
                </a:solidFill>
                <a:latin typeface="+mn-ea"/>
              </a:rPr>
              <a:t>데이터 분석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accent3">
                  <a:lumMod val="20000"/>
                  <a:lumOff val="80000"/>
                </a:schemeClr>
              </a:solidFill>
              <a:latin typeface="+mn-ea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440218" y="746373"/>
            <a:ext cx="5883564" cy="21523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1162851" y="5560290"/>
            <a:ext cx="3830423" cy="2955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8381999" y="153616"/>
            <a:ext cx="23725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3">
                    <a:lumMod val="20000"/>
                    <a:lumOff val="80000"/>
                  </a:schemeClr>
                </a:solidFill>
                <a:latin typeface="+mn-ea"/>
              </a:rPr>
              <a:t>추후 계획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accent3">
                  <a:lumMod val="20000"/>
                  <a:lumOff val="80000"/>
                </a:schemeClr>
              </a:solidFill>
              <a:latin typeface="+mn-e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16788" y="261368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821" y="1427285"/>
            <a:ext cx="5281327" cy="139073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810892" y="1920735"/>
            <a:ext cx="34885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항목명이 열이 아닌 행으로 나열 된 상태</a:t>
            </a:r>
            <a:endParaRPr lang="ko-KR" altLang="en-US" sz="1400" dirty="0"/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325" y="2939744"/>
            <a:ext cx="6453021" cy="1347932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9284" y="4412548"/>
            <a:ext cx="4762054" cy="2045810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6810892" y="3459821"/>
            <a:ext cx="37519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Python </a:t>
            </a:r>
            <a:r>
              <a:rPr lang="en-US" altLang="ko-KR" sz="1400" dirty="0" err="1" smtClean="0"/>
              <a:t>itertools</a:t>
            </a:r>
            <a:r>
              <a:rPr lang="en-US" altLang="ko-KR" sz="1400" dirty="0"/>
              <a:t> </a:t>
            </a:r>
            <a:r>
              <a:rPr lang="ko-KR" altLang="en-US" sz="1400" dirty="0" smtClean="0"/>
              <a:t>모듈 사용하여 코드 작성</a:t>
            </a:r>
            <a:endParaRPr lang="ko-KR" altLang="en-US" sz="1400" dirty="0"/>
          </a:p>
        </p:txBody>
      </p:sp>
      <p:sp>
        <p:nvSpPr>
          <p:cNvPr id="30" name="TextBox 29"/>
          <p:cNvSpPr txBox="1"/>
          <p:nvPr/>
        </p:nvSpPr>
        <p:spPr>
          <a:xfrm>
            <a:off x="6810892" y="5127676"/>
            <a:ext cx="37519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정상적으로 하나의 행 마다 </a:t>
            </a:r>
            <a:r>
              <a:rPr lang="en-US" altLang="ko-KR" sz="1400" dirty="0" smtClean="0"/>
              <a:t>API </a:t>
            </a:r>
            <a:r>
              <a:rPr lang="ko-KR" altLang="en-US" sz="1400" dirty="0" smtClean="0"/>
              <a:t>와 필드 나열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819603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692851" y="-55740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0" y="1676511"/>
            <a:ext cx="834325" cy="343501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각 삼각형 6"/>
          <p:cNvSpPr/>
          <p:nvPr/>
        </p:nvSpPr>
        <p:spPr>
          <a:xfrm rot="5400000">
            <a:off x="708713" y="2020624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16789" y="165609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6789" y="213489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2832" y="119771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cxnSp>
        <p:nvCxnSpPr>
          <p:cNvPr id="13" name="직선 연결선 12"/>
          <p:cNvCxnSpPr>
            <a:cxnSpLocks/>
          </p:cNvCxnSpPr>
          <p:nvPr/>
        </p:nvCxnSpPr>
        <p:spPr>
          <a:xfrm flipH="1">
            <a:off x="692542" y="613995"/>
            <a:ext cx="11499460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053372" y="960347"/>
            <a:ext cx="34447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2</a:t>
            </a:r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) </a:t>
            </a:r>
            <a:r>
              <a:rPr lang="en-US" altLang="ko-KR" sz="1600" b="1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OpenAPI</a:t>
            </a:r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 </a:t>
            </a:r>
            <a:r>
              <a:rPr lang="ko-KR" altLang="en-US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데이터 전처리</a:t>
            </a:r>
            <a:endParaRPr lang="en-US" altLang="ko-KR" sz="1600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n-ea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663392" y="155815"/>
            <a:ext cx="1963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2"/>
                </a:solidFill>
                <a:latin typeface="+mn-ea"/>
              </a:rPr>
              <a:t>분석의 필요성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2"/>
              </a:solidFill>
              <a:latin typeface="+mn-ea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879696" y="153616"/>
            <a:ext cx="1963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데이터 전처리</a:t>
            </a:r>
            <a:endParaRPr lang="en-US" altLang="ko-KR" sz="1600" b="1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096002" y="158162"/>
            <a:ext cx="23725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3">
                    <a:lumMod val="20000"/>
                    <a:lumOff val="80000"/>
                  </a:schemeClr>
                </a:solidFill>
                <a:latin typeface="+mn-ea"/>
              </a:rPr>
              <a:t>데이터 분석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accent3">
                  <a:lumMod val="20000"/>
                  <a:lumOff val="80000"/>
                </a:schemeClr>
              </a:solidFill>
              <a:latin typeface="+mn-ea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440218" y="746373"/>
            <a:ext cx="5883564" cy="21523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1162851" y="5560290"/>
            <a:ext cx="3830423" cy="2955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8381999" y="153616"/>
            <a:ext cx="23725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3">
                    <a:lumMod val="20000"/>
                    <a:lumOff val="80000"/>
                  </a:schemeClr>
                </a:solidFill>
                <a:latin typeface="+mn-ea"/>
              </a:rPr>
              <a:t>추후 계획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accent3">
                  <a:lumMod val="20000"/>
                  <a:lumOff val="80000"/>
                </a:schemeClr>
              </a:solidFill>
              <a:latin typeface="+mn-e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16788" y="261368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1114" y="1436538"/>
            <a:ext cx="5947863" cy="2109637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9993" y="4021101"/>
            <a:ext cx="2331960" cy="2157412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98908" y="3939251"/>
            <a:ext cx="1296036" cy="2239262"/>
          </a:xfrm>
          <a:prstGeom prst="rect">
            <a:avLst/>
          </a:prstGeom>
        </p:spPr>
      </p:pic>
      <p:sp>
        <p:nvSpPr>
          <p:cNvPr id="27" name="아래쪽 화살표 26"/>
          <p:cNvSpPr/>
          <p:nvPr/>
        </p:nvSpPr>
        <p:spPr>
          <a:xfrm>
            <a:off x="2125973" y="3668694"/>
            <a:ext cx="201592" cy="2705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아래쪽 화살표 27"/>
          <p:cNvSpPr/>
          <p:nvPr/>
        </p:nvSpPr>
        <p:spPr>
          <a:xfrm rot="19102609">
            <a:off x="3676264" y="3635897"/>
            <a:ext cx="201592" cy="2705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686773" y="6260363"/>
            <a:ext cx="10889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2893</a:t>
            </a:r>
            <a:r>
              <a:rPr lang="ko-KR" altLang="en-US" sz="1600" dirty="0" smtClean="0"/>
              <a:t> 행</a:t>
            </a:r>
            <a:endParaRPr lang="ko-KR" altLang="en-US" sz="1600" dirty="0"/>
          </a:p>
        </p:txBody>
      </p:sp>
      <p:sp>
        <p:nvSpPr>
          <p:cNvPr id="16" name="직사각형 15"/>
          <p:cNvSpPr/>
          <p:nvPr/>
        </p:nvSpPr>
        <p:spPr>
          <a:xfrm>
            <a:off x="3942264" y="6260363"/>
            <a:ext cx="262604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81057 </a:t>
            </a:r>
            <a:r>
              <a:rPr lang="ko-KR" altLang="en-US" sz="160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행 </a:t>
            </a:r>
            <a:r>
              <a:rPr lang="en-US" altLang="ko-KR" sz="160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/ Null </a:t>
            </a:r>
            <a:r>
              <a:rPr lang="ko-KR" altLang="en-US" sz="160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값 </a:t>
            </a:r>
            <a:r>
              <a:rPr lang="en-US" altLang="ko-KR" sz="160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14755</a:t>
            </a:r>
            <a:r>
              <a:rPr lang="ko-KR" altLang="en-US" sz="1600" dirty="0" smtClean="0"/>
              <a:t> </a:t>
            </a:r>
            <a:endParaRPr lang="ko-KR" altLang="en-US" sz="1600" dirty="0"/>
          </a:p>
        </p:txBody>
      </p:sp>
      <p:sp>
        <p:nvSpPr>
          <p:cNvPr id="23" name="TextBox 22"/>
          <p:cNvSpPr txBox="1"/>
          <p:nvPr/>
        </p:nvSpPr>
        <p:spPr>
          <a:xfrm>
            <a:off x="7190130" y="4021101"/>
            <a:ext cx="460562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항목명은 영문</a:t>
            </a:r>
            <a:r>
              <a:rPr lang="en-US" altLang="ko-KR" sz="1600" dirty="0"/>
              <a:t> </a:t>
            </a:r>
            <a:r>
              <a:rPr lang="en-US" altLang="ko-KR" sz="1600" dirty="0" smtClean="0"/>
              <a:t>/ </a:t>
            </a:r>
            <a:r>
              <a:rPr lang="ko-KR" altLang="en-US" sz="1600" dirty="0" smtClean="0"/>
              <a:t>국문으로 제공</a:t>
            </a:r>
            <a:endParaRPr lang="en-US" altLang="ko-KR" sz="1600" dirty="0" smtClean="0"/>
          </a:p>
          <a:p>
            <a:endParaRPr lang="en-US" altLang="ko-KR" sz="1600" dirty="0" smtClean="0"/>
          </a:p>
          <a:p>
            <a:r>
              <a:rPr lang="ko-KR" altLang="en-US" sz="1600" dirty="0" smtClean="0"/>
              <a:t>국문 항목명만 없는 경우 </a:t>
            </a:r>
            <a:r>
              <a:rPr lang="en-US" altLang="ko-KR" sz="1600" dirty="0" smtClean="0"/>
              <a:t>14755 </a:t>
            </a:r>
            <a:r>
              <a:rPr lang="ko-KR" altLang="en-US" sz="1600" dirty="0" smtClean="0"/>
              <a:t>건 </a:t>
            </a:r>
            <a:r>
              <a:rPr lang="en-US" altLang="ko-KR" sz="1600" dirty="0" smtClean="0"/>
              <a:t>(</a:t>
            </a:r>
            <a:r>
              <a:rPr lang="ko-KR" altLang="en-US" sz="1600" dirty="0" err="1" smtClean="0"/>
              <a:t>필드값없음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12267 + (Null)</a:t>
            </a:r>
            <a:r>
              <a:rPr lang="ko-KR" altLang="en-US" sz="1600" dirty="0" smtClean="0"/>
              <a:t>로 기록 </a:t>
            </a:r>
            <a:r>
              <a:rPr lang="en-US" altLang="ko-KR" sz="1600" dirty="0" smtClean="0"/>
              <a:t>2488 </a:t>
            </a:r>
            <a:r>
              <a:rPr lang="ko-KR" altLang="en-US" sz="1600" dirty="0" smtClean="0"/>
              <a:t>개</a:t>
            </a:r>
            <a:r>
              <a:rPr lang="en-US" altLang="ko-KR" sz="1600" dirty="0" smtClean="0"/>
              <a:t>)</a:t>
            </a:r>
          </a:p>
          <a:p>
            <a:endParaRPr lang="en-US" altLang="ko-KR" sz="1600" dirty="0" smtClean="0"/>
          </a:p>
          <a:p>
            <a:r>
              <a:rPr lang="ko-KR" altLang="en-US" sz="1600" dirty="0" smtClean="0"/>
              <a:t>영문 항목명만 없는 경우 </a:t>
            </a:r>
            <a:r>
              <a:rPr lang="en-US" altLang="ko-KR" sz="1600" dirty="0" smtClean="0"/>
              <a:t>2879 </a:t>
            </a:r>
            <a:r>
              <a:rPr lang="ko-KR" altLang="en-US" sz="1600" dirty="0" smtClean="0"/>
              <a:t>건</a:t>
            </a:r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ko-KR" altLang="en-US" sz="1600" dirty="0" smtClean="0"/>
              <a:t>영</a:t>
            </a:r>
            <a:r>
              <a:rPr lang="en-US" altLang="ko-KR" sz="1600" dirty="0" smtClean="0"/>
              <a:t>/</a:t>
            </a:r>
            <a:r>
              <a:rPr lang="ko-KR" altLang="en-US" sz="1600" dirty="0" smtClean="0"/>
              <a:t>국문 모두 없는 경우 </a:t>
            </a:r>
            <a:r>
              <a:rPr lang="en-US" altLang="ko-KR" sz="1600" dirty="0" smtClean="0"/>
              <a:t>: 2865 </a:t>
            </a:r>
            <a:r>
              <a:rPr lang="ko-KR" altLang="en-US" sz="1600" dirty="0" smtClean="0"/>
              <a:t>건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817495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</TotalTime>
  <Words>679</Words>
  <Application>Microsoft Macintosh PowerPoint</Application>
  <PresentationFormat>Widescreen</PresentationFormat>
  <Paragraphs>214</Paragraphs>
  <Slides>17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Yoon 윤고딕 520_TT</vt:lpstr>
      <vt:lpstr>나눔바른고딕 Light</vt:lpstr>
      <vt:lpstr>맑은 고딕</vt:lpstr>
      <vt:lpstr>Office 테마</vt:lpstr>
      <vt:lpstr>1_Office 테마</vt:lpstr>
      <vt:lpstr>공공데이터포털 분석 - 데이터 수집 및 전처리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pc</dc:creator>
  <cp:lastModifiedBy>Microsoft Office User</cp:lastModifiedBy>
  <cp:revision>32</cp:revision>
  <dcterms:created xsi:type="dcterms:W3CDTF">2017-08-17T19:16:15Z</dcterms:created>
  <dcterms:modified xsi:type="dcterms:W3CDTF">2017-08-21T14:34:25Z</dcterms:modified>
</cp:coreProperties>
</file>