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>
        <p:scale>
          <a:sx n="94" d="100"/>
          <a:sy n="94" d="100"/>
        </p:scale>
        <p:origin x="1440" y="2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94089-7DE1-4AD7-8158-A72D1114F374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089B1-4BD9-4CE7-B7EC-31194612F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50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20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5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456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558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88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73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0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6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8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42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296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65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98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458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25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67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43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699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79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95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3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4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7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86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4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1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3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1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90272" y="2815174"/>
            <a:ext cx="9390775" cy="808569"/>
          </a:xfrm>
        </p:spPr>
        <p:txBody>
          <a:bodyPr>
            <a:noAutofit/>
          </a:bodyPr>
          <a:lstStyle/>
          <a:p>
            <a:pPr algn="l"/>
            <a:r>
              <a:rPr lang="ko-KR" altLang="en-US" sz="4800" b="1" dirty="0" smtClean="0">
                <a:latin typeface="+mj-ea"/>
              </a:rPr>
              <a:t>공공데이터포털 분석</a:t>
            </a:r>
            <a:r>
              <a:rPr lang="en-US" altLang="ko-KR" sz="4800" b="1" dirty="0" smtClean="0">
                <a:latin typeface="+mj-ea"/>
              </a:rPr>
              <a:t/>
            </a:r>
            <a:br>
              <a:rPr lang="en-US" altLang="ko-KR" sz="4800" b="1" dirty="0" smtClean="0">
                <a:latin typeface="+mj-ea"/>
              </a:rPr>
            </a:br>
            <a:r>
              <a:rPr lang="en-US" altLang="ko-KR" sz="4800" b="1" dirty="0" smtClean="0">
                <a:latin typeface="+mj-ea"/>
              </a:rPr>
              <a:t>-</a:t>
            </a:r>
            <a:r>
              <a:rPr lang="ko-KR" altLang="en-US" sz="4800" b="1" dirty="0" smtClean="0">
                <a:latin typeface="+mj-ea"/>
              </a:rPr>
              <a:t> </a:t>
            </a:r>
            <a:r>
              <a:rPr lang="ko-KR" altLang="en-US" sz="4000" b="1" dirty="0" smtClean="0">
                <a:latin typeface="+mj-ea"/>
              </a:rPr>
              <a:t>데이터 수집 및 전처리 과정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7823200" y="1058339"/>
            <a:ext cx="4368800" cy="3276600"/>
          </a:xfrm>
          <a:prstGeom prst="blockArc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7823200" y="2150539"/>
            <a:ext cx="4368800" cy="3276600"/>
          </a:xfrm>
          <a:prstGeom prst="blockArc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5075" y="5908300"/>
            <a:ext cx="4759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/>
              <a:t>강원대학교 글로벌비즈니스학과 김도훈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47423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676511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0206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3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표준 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50" y="1422110"/>
            <a:ext cx="4437067" cy="231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2" y="1536270"/>
            <a:ext cx="4820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별도의 데이터 전처리 작업이 필요 없이 정리가 됨</a:t>
            </a:r>
            <a:endParaRPr lang="ko-KR" altLang="en-US" sz="16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50" y="3965096"/>
            <a:ext cx="2218532" cy="250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23" y="3960319"/>
            <a:ext cx="1157302" cy="250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7052" y="4907792"/>
            <a:ext cx="41107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파일 </a:t>
            </a:r>
            <a:r>
              <a:rPr lang="en-US" altLang="ko-KR" sz="1600" smtClean="0"/>
              <a:t>: 46</a:t>
            </a:r>
          </a:p>
          <a:p>
            <a:endParaRPr lang="en-US" altLang="ko-KR" sz="1600"/>
          </a:p>
          <a:p>
            <a:r>
              <a:rPr lang="ko-KR" altLang="en-US" sz="1600" smtClean="0"/>
              <a:t>필드 </a:t>
            </a:r>
            <a:r>
              <a:rPr lang="en-US" altLang="ko-KR" sz="1600" smtClean="0"/>
              <a:t>: 884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1335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2151077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4968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 별 필드수 기록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분석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93" y="1485446"/>
            <a:ext cx="4608780" cy="3652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896" y="1445318"/>
            <a:ext cx="5882119" cy="142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8465" y="5340743"/>
            <a:ext cx="334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CSV </a:t>
            </a:r>
            <a:r>
              <a:rPr lang="ko-KR" altLang="en-US" sz="1400" smtClean="0"/>
              <a:t>데이터 파일 별 필드수 기록 코드</a:t>
            </a:r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6732574" y="5324559"/>
            <a:ext cx="4175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OpenAPI / </a:t>
            </a:r>
            <a:r>
              <a:rPr lang="ko-KR" altLang="en-US" sz="1400" smtClean="0"/>
              <a:t>표준데이터 파일 별 필드수 기록 코드</a:t>
            </a:r>
            <a:endParaRPr lang="ko-KR" altLang="en-US" sz="1400"/>
          </a:p>
        </p:txBody>
      </p:sp>
      <p:cxnSp>
        <p:nvCxnSpPr>
          <p:cNvPr id="12" name="직선 연결선 11"/>
          <p:cNvCxnSpPr/>
          <p:nvPr/>
        </p:nvCxnSpPr>
        <p:spPr>
          <a:xfrm>
            <a:off x="8735404" y="2872941"/>
            <a:ext cx="27876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2151077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4968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1" y="960347"/>
            <a:ext cx="510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파일명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or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필드명 글자 길이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띄어쓰기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특수문자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분석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70" y="1424092"/>
            <a:ext cx="4789525" cy="152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0" y="3000392"/>
            <a:ext cx="5052212" cy="136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55" y="4343050"/>
            <a:ext cx="5333282" cy="187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85948" y="3388110"/>
            <a:ext cx="3568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해당 코드 실행 시 값을 받아오지만</a:t>
            </a:r>
            <a:r>
              <a:rPr lang="en-US" altLang="ko-KR" sz="1600" smtClean="0"/>
              <a:t>,</a:t>
            </a:r>
          </a:p>
          <a:p>
            <a:r>
              <a:rPr lang="ko-KR" altLang="en-US" sz="1600" smtClean="0"/>
              <a:t>탭</a:t>
            </a:r>
            <a:r>
              <a:rPr lang="en-US" altLang="ko-KR" sz="1600" smtClean="0"/>
              <a:t>/</a:t>
            </a:r>
            <a:r>
              <a:rPr lang="ko-KR" altLang="en-US" sz="1600" smtClean="0"/>
              <a:t>엔터의 유무에 따라 행이 늘어남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7597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2151077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4968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1" y="960347"/>
            <a:ext cx="510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3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파일명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or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필드명 글자 길이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띄어쓰기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분석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63" y="1536270"/>
            <a:ext cx="4488855" cy="408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705" y="1440382"/>
            <a:ext cx="4390223" cy="428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2151077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4968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1" y="960347"/>
            <a:ext cx="510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4)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파일명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or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필드명 글자 특수문자 여부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개수 세기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분석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95" y="1318298"/>
            <a:ext cx="35369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085" y="2952242"/>
            <a:ext cx="3470209" cy="215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5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2151077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4968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1" y="960347"/>
            <a:ext cx="510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5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결과 정리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분석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51" y="1529424"/>
            <a:ext cx="8249055" cy="142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51" y="3123159"/>
            <a:ext cx="10857339" cy="122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5729161" y="4588184"/>
            <a:ext cx="218485" cy="291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5579" y="5057522"/>
            <a:ext cx="94272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/>
              <a:t>특수문자와 띄어쓰기가 적을 수록 정리가 잘 되있는 파일이라고 판단이 가능</a:t>
            </a:r>
            <a:r>
              <a:rPr lang="en-US" altLang="ko-KR" sz="160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/>
              <a:t>표준 데이터의 경우 제공자가  공공데이터활용지원센터로 하나의 기관이 파일을 제공하기에 양식이 통일되어 정리된 모습을 확인 할 수 있음</a:t>
            </a:r>
            <a:r>
              <a:rPr lang="en-US" altLang="ko-KR" sz="160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/>
              <a:t>CSV </a:t>
            </a:r>
            <a:r>
              <a:rPr lang="ko-KR" altLang="en-US" sz="1600" smtClean="0"/>
              <a:t>데이터의 경우 파일별로 제공자가 다르며</a:t>
            </a:r>
            <a:r>
              <a:rPr lang="en-US" altLang="ko-KR" sz="1600" smtClean="0"/>
              <a:t>, </a:t>
            </a:r>
            <a:r>
              <a:rPr lang="ko-KR" altLang="en-US" sz="1600" smtClean="0"/>
              <a:t>원래 </a:t>
            </a:r>
            <a:r>
              <a:rPr lang="en-US" altLang="ko-KR" sz="1600" smtClean="0"/>
              <a:t>CSV </a:t>
            </a:r>
            <a:r>
              <a:rPr lang="ko-KR" altLang="en-US" sz="1600" smtClean="0"/>
              <a:t>파일이 아닌 파일들을 </a:t>
            </a:r>
            <a:r>
              <a:rPr lang="en-US" altLang="ko-KR" sz="1600" smtClean="0"/>
              <a:t>CSV </a:t>
            </a:r>
            <a:r>
              <a:rPr lang="ko-KR" altLang="en-US" sz="1600" smtClean="0"/>
              <a:t>로 옮겨 오면서 값들 사이에 특수문자 </a:t>
            </a:r>
            <a:r>
              <a:rPr lang="en-US" altLang="ko-KR" sz="1600" smtClean="0"/>
              <a:t>/ </a:t>
            </a:r>
            <a:r>
              <a:rPr lang="ko-KR" altLang="en-US" sz="1600" smtClean="0"/>
              <a:t>띄어쓰기가 생겨 버린 모습을 확인 할 수 있음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-8723" y="2613688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94376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1" y="960347"/>
            <a:ext cx="510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추후 계획 및 기대 효과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분석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추후 계획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6674" y="1656098"/>
            <a:ext cx="7771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파일</a:t>
            </a:r>
            <a:r>
              <a:rPr lang="en-US" altLang="ko-KR" smtClean="0"/>
              <a:t>/</a:t>
            </a:r>
            <a:r>
              <a:rPr lang="ko-KR" altLang="en-US" smtClean="0"/>
              <a:t>필드명 클러스터링을 통한 정리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파일</a:t>
            </a:r>
            <a:r>
              <a:rPr lang="en-US" altLang="ko-KR" smtClean="0"/>
              <a:t>/</a:t>
            </a:r>
            <a:r>
              <a:rPr lang="ko-KR" altLang="en-US" smtClean="0"/>
              <a:t>필드 데이터 이외에 실제 데이터들에 대한 분석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데이터와 코드 공개를 통해 일반 시민 참여 유도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필드 간 관계 분석을 통한 데이터셋 간의 새로운 관계 구축 가능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공공데이터 포탈 관리자에 제공 데이터 수정의 필요성 제고</a:t>
            </a:r>
            <a:r>
              <a:rPr lang="en-US" altLang="ko-KR" smtClean="0"/>
              <a:t>, </a:t>
            </a:r>
            <a:r>
              <a:rPr lang="ko-KR" altLang="en-US" smtClean="0"/>
              <a:t>궁극적으로는 데이터의 양식이 통일 되며 파일 오류가 줄어들어 공공데이터 사용자로 하여금 전처리에 소요되는 시간을 줄어 들 수 있게 함</a:t>
            </a:r>
            <a:r>
              <a:rPr lang="en-US" altLang="ko-KR" smtClean="0"/>
              <a:t>.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53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2902" y="2692436"/>
            <a:ext cx="5547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Yoon 윤고딕 520_TT" pitchFamily="18" charset="-127"/>
                <a:ea typeface="Yoon 윤고딕 520_TT" pitchFamily="18" charset="-127"/>
              </a:rPr>
              <a:t>감사합니다</a:t>
            </a:r>
            <a:endParaRPr lang="en-US" altLang="ko-KR" sz="7200" b="1" dirty="0" smtClean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2559" y="2921172"/>
            <a:ext cx="5251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</a:t>
            </a:r>
            <a:endParaRPr lang="en-US" altLang="ko-KR" sz="6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4453203" y="2311085"/>
            <a:ext cx="0" cy="214044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8676" y="2144125"/>
            <a:ext cx="2915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분석의 필요성</a:t>
            </a:r>
            <a:endParaRPr lang="en-US" altLang="ko-KR" sz="2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 전처리</a:t>
            </a:r>
            <a:endParaRPr lang="en-US" altLang="ko-KR" sz="2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 분석</a:t>
            </a:r>
            <a:endParaRPr lang="en-US" altLang="ko-KR" sz="2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추후  계획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0779"/>
            <a:ext cx="12192000" cy="20097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673597"/>
            <a:ext cx="12192000" cy="20097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6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192520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12038" y="15225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1)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공공 데이터 포탈 현황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분석의 필요성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57" y="1531383"/>
            <a:ext cx="4793353" cy="220315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310" y="4071551"/>
            <a:ext cx="4795200" cy="220444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2" y="5298283"/>
            <a:ext cx="589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포탈에 업로드 되는 </a:t>
            </a:r>
            <a:r>
              <a:rPr lang="ko-KR" altLang="en-US" dirty="0" smtClean="0">
                <a:solidFill>
                  <a:srgbClr val="FF0000"/>
                </a:solidFill>
              </a:rPr>
              <a:t>데이터의 양은 증가</a:t>
            </a:r>
            <a:r>
              <a:rPr lang="ko-KR" altLang="en-US" dirty="0" smtClean="0"/>
              <a:t>하고 있음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968" y="2304170"/>
            <a:ext cx="6096000" cy="186849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5781809" y="1298901"/>
            <a:ext cx="4335858" cy="280922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30409" y="1298901"/>
            <a:ext cx="4335858" cy="280922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192520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12038" y="15225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2)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공공 데이터 문제점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분석의 필요성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1620" y="1299486"/>
            <a:ext cx="36326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(b) </a:t>
            </a:r>
            <a:r>
              <a:rPr lang="ko-KR" altLang="en-US" sz="1600" dirty="0" smtClean="0"/>
              <a:t>파일 오류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r>
              <a:rPr lang="ko-KR" altLang="en-US" sz="1400" dirty="0" smtClean="0"/>
              <a:t>  글자 깨짐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값이 없는 파일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등</a:t>
            </a:r>
            <a:endParaRPr lang="ko-KR" altLang="en-US" sz="14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09" y="4508230"/>
            <a:ext cx="4509809" cy="109001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409" y="5626344"/>
            <a:ext cx="4509809" cy="62384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835" y="4953222"/>
            <a:ext cx="4648165" cy="16723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911620" y="4113977"/>
            <a:ext cx="32342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(d) </a:t>
            </a:r>
            <a:r>
              <a:rPr lang="ko-KR" altLang="en-US" sz="1600" dirty="0" smtClean="0"/>
              <a:t>데이터 요청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r>
              <a:rPr lang="ko-KR" altLang="en-US" sz="1400" dirty="0" smtClean="0"/>
              <a:t>요청한 데이터를 얻기 어려움</a:t>
            </a:r>
            <a:endParaRPr lang="ko-KR" altLang="en-US" sz="14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621" y="2128365"/>
            <a:ext cx="3234266" cy="182097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053371" y="1303896"/>
            <a:ext cx="38474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(a) </a:t>
            </a:r>
            <a:r>
              <a:rPr lang="ko-KR" altLang="en-US" sz="1600" dirty="0" smtClean="0"/>
              <a:t>통일 되지 않은 양식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단위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r>
              <a:rPr lang="ko-KR" altLang="en-US" sz="1400" dirty="0" smtClean="0"/>
              <a:t>  같은 단어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같은 의미의 단어도 다르게 표현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053370" y="4108121"/>
            <a:ext cx="38474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(c) </a:t>
            </a:r>
            <a:r>
              <a:rPr lang="ko-KR" altLang="en-US" sz="1600" dirty="0" smtClean="0"/>
              <a:t>파일 업데이트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r>
              <a:rPr lang="ko-KR" altLang="en-US" sz="1400" dirty="0" smtClean="0"/>
              <a:t>비주기적인 파일 업데이트</a:t>
            </a:r>
            <a:endParaRPr lang="ko-KR" altLang="en-US" sz="1400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5349"/>
              </p:ext>
            </p:extLst>
          </p:nvPr>
        </p:nvGraphicFramePr>
        <p:xfrm>
          <a:off x="1082725" y="2304170"/>
          <a:ext cx="403282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205">
                  <a:extLst>
                    <a:ext uri="{9D8B030D-6E8A-4147-A177-3AD203B41FA5}">
                      <a16:colId xmlns:a16="http://schemas.microsoft.com/office/drawing/2014/main" xmlns="" val="4100165131"/>
                    </a:ext>
                  </a:extLst>
                </a:gridCol>
                <a:gridCol w="1008205">
                  <a:extLst>
                    <a:ext uri="{9D8B030D-6E8A-4147-A177-3AD203B41FA5}">
                      <a16:colId xmlns:a16="http://schemas.microsoft.com/office/drawing/2014/main" xmlns="" val="2152621711"/>
                    </a:ext>
                  </a:extLst>
                </a:gridCol>
                <a:gridCol w="1008205">
                  <a:extLst>
                    <a:ext uri="{9D8B030D-6E8A-4147-A177-3AD203B41FA5}">
                      <a16:colId xmlns:a16="http://schemas.microsoft.com/office/drawing/2014/main" xmlns="" val="203592515"/>
                    </a:ext>
                  </a:extLst>
                </a:gridCol>
                <a:gridCol w="1008205">
                  <a:extLst>
                    <a:ext uri="{9D8B030D-6E8A-4147-A177-3AD203B41FA5}">
                      <a16:colId xmlns:a16="http://schemas.microsoft.com/office/drawing/2014/main" xmlns="" val="416229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요일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415117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88990"/>
              </p:ext>
            </p:extLst>
          </p:nvPr>
        </p:nvGraphicFramePr>
        <p:xfrm>
          <a:off x="1053369" y="2922689"/>
          <a:ext cx="406217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5544">
                  <a:extLst>
                    <a:ext uri="{9D8B030D-6E8A-4147-A177-3AD203B41FA5}">
                      <a16:colId xmlns:a16="http://schemas.microsoft.com/office/drawing/2014/main" xmlns="" val="4100165131"/>
                    </a:ext>
                  </a:extLst>
                </a:gridCol>
                <a:gridCol w="1015544">
                  <a:extLst>
                    <a:ext uri="{9D8B030D-6E8A-4147-A177-3AD203B41FA5}">
                      <a16:colId xmlns:a16="http://schemas.microsoft.com/office/drawing/2014/main" xmlns="" val="2152621711"/>
                    </a:ext>
                  </a:extLst>
                </a:gridCol>
                <a:gridCol w="1015544">
                  <a:extLst>
                    <a:ext uri="{9D8B030D-6E8A-4147-A177-3AD203B41FA5}">
                      <a16:colId xmlns:a16="http://schemas.microsoft.com/office/drawing/2014/main" xmlns="" val="203592515"/>
                    </a:ext>
                  </a:extLst>
                </a:gridCol>
                <a:gridCol w="1015544">
                  <a:extLst>
                    <a:ext uri="{9D8B030D-6E8A-4147-A177-3AD203B41FA5}">
                      <a16:colId xmlns:a16="http://schemas.microsoft.com/office/drawing/2014/main" xmlns="" val="416229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연락처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문의연락처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전화번호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415117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57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676511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0206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1)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CSV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 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84" y="3358170"/>
            <a:ext cx="6861356" cy="28155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92" y="1495976"/>
            <a:ext cx="11154541" cy="15963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60494" y="3609793"/>
            <a:ext cx="3915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다운로드 된 파일들의 형식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HWP CSV PDF XSLX PNG JPG</a:t>
            </a:r>
          </a:p>
          <a:p>
            <a:r>
              <a:rPr lang="en-US" altLang="ko-KR" dirty="0" smtClean="0"/>
              <a:t>WMV MP4 MP3 Word PPT </a:t>
            </a:r>
            <a:r>
              <a:rPr lang="ko-KR" altLang="en-US" dirty="0" smtClean="0"/>
              <a:t>외 </a:t>
            </a:r>
            <a:r>
              <a:rPr lang="en-US" altLang="ko-KR" dirty="0" smtClean="0"/>
              <a:t>11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>
            <a:off x="9372757" y="4837832"/>
            <a:ext cx="208135" cy="34913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90488" y="5317730"/>
            <a:ext cx="4214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양식이 일정해 분석이 </a:t>
            </a:r>
            <a:r>
              <a:rPr lang="ko-KR" altLang="en-US" sz="1400" smtClean="0"/>
              <a:t>비교적 쉬운 </a:t>
            </a:r>
            <a:r>
              <a:rPr lang="en-US" altLang="ko-KR" sz="1400" dirty="0" smtClean="0">
                <a:solidFill>
                  <a:srgbClr val="FF0000"/>
                </a:solidFill>
              </a:rPr>
              <a:t>CSV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파일 선택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676511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0206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1)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CSV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 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42" y="2138773"/>
            <a:ext cx="5500715" cy="37035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59992" y="1617727"/>
            <a:ext cx="434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다운로드 한 </a:t>
            </a:r>
            <a:r>
              <a:rPr lang="en-US" altLang="ko-KR" sz="1400" dirty="0" smtClean="0"/>
              <a:t>CSV </a:t>
            </a:r>
            <a:r>
              <a:rPr lang="ko-KR" altLang="en-US" sz="1400" dirty="0" smtClean="0"/>
              <a:t>파일에서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파일명과 필드 추출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512916" y="4131425"/>
            <a:ext cx="4583086" cy="83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346662" y="4746567"/>
            <a:ext cx="388204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18615" y="3680498"/>
            <a:ext cx="4561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각 파일의 첫 행을 받아 오되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열이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 미만일 경우 다음 행을 </a:t>
            </a:r>
            <a:r>
              <a:rPr lang="ko-KR" altLang="en-US" sz="1600" smtClean="0"/>
              <a:t>받도록 함</a:t>
            </a:r>
            <a:r>
              <a:rPr lang="en-US" altLang="ko-KR" sz="1600"/>
              <a:t> </a:t>
            </a:r>
            <a:r>
              <a:rPr lang="en-US" altLang="ko-KR" sz="1600" smtClean="0"/>
              <a:t>( 3</a:t>
            </a:r>
            <a:r>
              <a:rPr lang="ko-KR" altLang="en-US" sz="1600" smtClean="0"/>
              <a:t>개 미만인 파일들은 별도로 검사</a:t>
            </a:r>
            <a:r>
              <a:rPr lang="en-US" altLang="ko-KR" sz="1600"/>
              <a:t> </a:t>
            </a:r>
            <a:r>
              <a:rPr lang="en-US" altLang="ko-KR" sz="1600" smtClean="0"/>
              <a:t>) 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339382" y="4630189"/>
            <a:ext cx="4312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파일의 </a:t>
            </a:r>
            <a:r>
              <a:rPr lang="ko-KR" altLang="en-US" sz="1600" dirty="0" err="1" smtClean="0"/>
              <a:t>인코딩이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cp949</a:t>
            </a:r>
            <a:r>
              <a:rPr lang="ko-KR" altLang="en-US" sz="1600" dirty="0" smtClean="0"/>
              <a:t>가 아닌 </a:t>
            </a:r>
            <a:r>
              <a:rPr lang="en-US" altLang="ko-KR" sz="1600" dirty="0" smtClean="0"/>
              <a:t>utf8 </a:t>
            </a:r>
            <a:r>
              <a:rPr lang="ko-KR" altLang="en-US" sz="1600" dirty="0" smtClean="0"/>
              <a:t>일 경우 읽는 과정에서 </a:t>
            </a:r>
            <a:r>
              <a:rPr lang="ko-KR" altLang="en-US" sz="1600" dirty="0" err="1" smtClean="0"/>
              <a:t>인코딩</a:t>
            </a:r>
            <a:r>
              <a:rPr lang="ko-KR" altLang="en-US" sz="1600" dirty="0" smtClean="0"/>
              <a:t> 지정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339474" y="5421341"/>
            <a:ext cx="431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에러가 나는 </a:t>
            </a:r>
            <a:r>
              <a:rPr lang="en-US" altLang="ko-KR" sz="1600" dirty="0" smtClean="0"/>
              <a:t>77</a:t>
            </a:r>
            <a:r>
              <a:rPr lang="ko-KR" altLang="en-US" sz="1600" dirty="0" smtClean="0"/>
              <a:t>파일을 별도로 저장함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822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676511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0206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1)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CSV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 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72" y="1748372"/>
            <a:ext cx="4400149" cy="1730632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>
            <a:off x="2061919" y="3725930"/>
            <a:ext cx="284385" cy="289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 rot="19002787">
            <a:off x="4231354" y="3648760"/>
            <a:ext cx="200451" cy="272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72" y="4180863"/>
            <a:ext cx="2381767" cy="23009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593" y="3866007"/>
            <a:ext cx="741039" cy="26818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966" y="2782965"/>
            <a:ext cx="6098097" cy="13500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72242" y="4970296"/>
            <a:ext cx="589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CSV </a:t>
            </a:r>
            <a:r>
              <a:rPr lang="ko-KR" altLang="en-US" sz="1600" dirty="0" smtClean="0"/>
              <a:t>파일 데이터의 파일명과 </a:t>
            </a:r>
            <a:r>
              <a:rPr lang="ko-KR" altLang="en-US" sz="1600" dirty="0" err="1" smtClean="0"/>
              <a:t>필드명</a:t>
            </a:r>
            <a:r>
              <a:rPr lang="ko-KR" altLang="en-US" sz="1600" dirty="0" smtClean="0"/>
              <a:t> 분석을 위해 파일을 나눔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2408" y="6497987"/>
            <a:ext cx="1587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14069 </a:t>
            </a:r>
            <a:r>
              <a:rPr lang="ko-KR" altLang="en-US" sz="1600" dirty="0" smtClean="0"/>
              <a:t>행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708333" y="6530578"/>
            <a:ext cx="2468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169464 </a:t>
            </a:r>
            <a:r>
              <a:rPr lang="ko-KR" altLang="en-US" sz="1600" dirty="0" smtClean="0"/>
              <a:t>행 </a:t>
            </a:r>
            <a:r>
              <a:rPr lang="en-US" altLang="ko-KR" sz="1600" dirty="0" smtClean="0"/>
              <a:t>/ Null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41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93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676511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0206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OpenAPI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21" y="1427285"/>
            <a:ext cx="5281327" cy="13907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10892" y="1920735"/>
            <a:ext cx="348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항목명이 열이 아닌 행으로 나열 된 상태</a:t>
            </a:r>
            <a:endParaRPr lang="ko-KR" altLang="en-US" sz="14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25" y="2939744"/>
            <a:ext cx="6453021" cy="134793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84" y="4412548"/>
            <a:ext cx="4762054" cy="20458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810892" y="3459821"/>
            <a:ext cx="375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Python </a:t>
            </a:r>
            <a:r>
              <a:rPr lang="en-US" altLang="ko-KR" sz="1400" dirty="0" err="1" smtClean="0"/>
              <a:t>itertools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모듈 사용하여 코드 작성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10892" y="5127676"/>
            <a:ext cx="375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정상적으로 하나의 행 마다 </a:t>
            </a:r>
            <a:r>
              <a:rPr lang="en-US" altLang="ko-KR" sz="1400" dirty="0" smtClean="0"/>
              <a:t>API </a:t>
            </a:r>
            <a:r>
              <a:rPr lang="ko-KR" altLang="en-US" sz="1400" dirty="0" smtClean="0"/>
              <a:t>와 필드 나열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96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676511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0206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OpenAPI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14" y="1436538"/>
            <a:ext cx="5947863" cy="21096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93" y="4021101"/>
            <a:ext cx="2331960" cy="21574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908" y="3939251"/>
            <a:ext cx="1296036" cy="2239262"/>
          </a:xfrm>
          <a:prstGeom prst="rect">
            <a:avLst/>
          </a:prstGeom>
        </p:spPr>
      </p:pic>
      <p:sp>
        <p:nvSpPr>
          <p:cNvPr id="27" name="아래쪽 화살표 26"/>
          <p:cNvSpPr/>
          <p:nvPr/>
        </p:nvSpPr>
        <p:spPr>
          <a:xfrm>
            <a:off x="2125973" y="3668694"/>
            <a:ext cx="201592" cy="27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 rot="19102609">
            <a:off x="3676264" y="3635897"/>
            <a:ext cx="201592" cy="27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86773" y="6260363"/>
            <a:ext cx="108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2893</a:t>
            </a:r>
            <a:r>
              <a:rPr lang="ko-KR" altLang="en-US" sz="1600" dirty="0" smtClean="0"/>
              <a:t> 행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3942264" y="6260363"/>
            <a:ext cx="26260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81057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행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/ Null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값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14755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190130" y="4021101"/>
            <a:ext cx="46056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항목명은 영문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국문으로 제공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국문 항목명만 없는 경우 </a:t>
            </a:r>
            <a:r>
              <a:rPr lang="en-US" altLang="ko-KR" sz="1600" dirty="0" smtClean="0"/>
              <a:t>14755 </a:t>
            </a:r>
            <a:r>
              <a:rPr lang="ko-KR" altLang="en-US" sz="1600" dirty="0" smtClean="0"/>
              <a:t>건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필드값없음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12267 + (Null)</a:t>
            </a:r>
            <a:r>
              <a:rPr lang="ko-KR" altLang="en-US" sz="1600" dirty="0" smtClean="0"/>
              <a:t>로 기록 </a:t>
            </a:r>
            <a:r>
              <a:rPr lang="en-US" altLang="ko-KR" sz="1600" dirty="0" smtClean="0"/>
              <a:t>2488 </a:t>
            </a:r>
            <a:r>
              <a:rPr lang="ko-KR" altLang="en-US" sz="1600" dirty="0" smtClean="0"/>
              <a:t>개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영문 항목명만 없는 경우 </a:t>
            </a:r>
            <a:r>
              <a:rPr lang="en-US" altLang="ko-KR" sz="1600" dirty="0" smtClean="0"/>
              <a:t>2879 </a:t>
            </a:r>
            <a:r>
              <a:rPr lang="ko-KR" altLang="en-US" sz="1600" dirty="0" smtClean="0"/>
              <a:t>건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영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국문 모두 없는 경우 </a:t>
            </a:r>
            <a:r>
              <a:rPr lang="en-US" altLang="ko-KR" sz="1600" dirty="0" smtClean="0"/>
              <a:t>: 2865 </a:t>
            </a:r>
            <a:r>
              <a:rPr lang="ko-KR" altLang="en-US" sz="1600" dirty="0" smtClean="0"/>
              <a:t>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74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677</Words>
  <Application>Microsoft Macintosh PowerPoint</Application>
  <PresentationFormat>Widescreen</PresentationFormat>
  <Paragraphs>213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Yoon 윤고딕 520_TT</vt:lpstr>
      <vt:lpstr>나눔바른고딕 Light</vt:lpstr>
      <vt:lpstr>맑은 고딕</vt:lpstr>
      <vt:lpstr>Arial</vt:lpstr>
      <vt:lpstr>Office 테마</vt:lpstr>
      <vt:lpstr>1_Office 테마</vt:lpstr>
      <vt:lpstr>공공데이터포털 분석 - 데이터 수집 및 전처리 과정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haklaekim@gmail.com</cp:lastModifiedBy>
  <cp:revision>31</cp:revision>
  <dcterms:created xsi:type="dcterms:W3CDTF">2017-08-17T19:16:15Z</dcterms:created>
  <dcterms:modified xsi:type="dcterms:W3CDTF">2017-08-21T07:14:53Z</dcterms:modified>
</cp:coreProperties>
</file>