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9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6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2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6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3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7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DC41-34A4-48CE-86F0-AA3596D4A65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B93A-B63A-4F93-BD73-D855B0D99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eso.org/ifw/comodo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COMODO2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L. Andolfato </a:t>
            </a:r>
          </a:p>
          <a:p>
            <a:r>
              <a:rPr lang="en-GB" dirty="0"/>
              <a:t>17/09/2020</a:t>
            </a:r>
          </a:p>
        </p:txBody>
      </p:sp>
    </p:spTree>
    <p:extLst>
      <p:ext uri="{BB962C8B-B14F-4D97-AF65-F5344CB8AC3E}">
        <p14:creationId xmlns:p14="http://schemas.microsoft.com/office/powerpoint/2010/main" val="19578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Transformations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wheel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66" y="291734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gh level behavioral state machine for bank AT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2" y="2393489"/>
            <a:ext cx="2857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mysitemyway.com/etc-mysitemyway/icons/legacy-previews/icons-256/green-jelly-icons-business/082258-green-jelly-icon-business-document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28" y="20980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cdn.mysitemyway.com/etc-mysitemyway/icons/legacy-previews/icons/blue-chrome-rain-icons-arrows/004734-blue-chrome-rain-icon-arrows-arrow-mo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42" y="2982286"/>
            <a:ext cx="1089314" cy="1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858" y="4536447"/>
            <a:ext cx="2988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(few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Graphical or 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Purpose or Domain Specific Language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52084" y="1558194"/>
            <a:ext cx="52139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ModelToModel</a:t>
            </a:r>
            <a:r>
              <a:rPr lang="en-US" sz="2000" dirty="0"/>
              <a:t> (M2M) or </a:t>
            </a:r>
            <a:r>
              <a:rPr lang="en-US" sz="2000" b="1" dirty="0" err="1"/>
              <a:t>ModelToText</a:t>
            </a:r>
            <a:r>
              <a:rPr lang="en-US" sz="2000" dirty="0"/>
              <a:t> (M2T)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Endogenous or </a:t>
            </a:r>
            <a:r>
              <a:rPr lang="en-US" sz="2000" b="1" dirty="0"/>
              <a:t>Exogenous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Unidirectional</a:t>
            </a:r>
            <a:r>
              <a:rPr lang="en-US" sz="2000" dirty="0"/>
              <a:t>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4919" y="4541655"/>
            <a:ext cx="2994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Generated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Concrete (more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Platform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Purpose to be compiled or interpreted</a:t>
            </a:r>
          </a:p>
        </p:txBody>
      </p:sp>
      <p:pic>
        <p:nvPicPr>
          <p:cNvPr id="14" name="Picture 12" descr="http://cdn.mysitemyway.com/etc-mysitemyway/icons/legacy-previews/icons/blue-chrome-rain-icons-arrows/004734-blue-chrome-rain-icon-arrows-arrow-mo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40" y="2957607"/>
            <a:ext cx="1089314" cy="1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cdn.mysitemyway.com/etc-mysitemyway/icons/legacy-previews/icons/blue-chrome-rain-icons-arrows/004734-blue-chrome-rain-icon-arrows-arrow-mo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69766" y="4136545"/>
            <a:ext cx="1089314" cy="1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indicons.com/files/icons/1580/devine_icons_part_2/128/defult_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88" y="51254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1688" y="6383106"/>
            <a:ext cx="1525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2759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</a:t>
            </a:r>
            <a:r>
              <a:rPr lang="en-US" dirty="0"/>
              <a:t>M2T </a:t>
            </a:r>
            <a:r>
              <a:rPr lang="en-US" b="1" dirty="0"/>
              <a:t>Transformations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771206" y="8324792"/>
            <a:ext cx="450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EELT INS Application Skeleton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1696" y="1456632"/>
            <a:ext cx="3202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</a:t>
            </a:r>
          </a:p>
          <a:p>
            <a:r>
              <a:rPr lang="en-US" sz="2000" dirty="0"/>
              <a:t>Parse the model</a:t>
            </a:r>
          </a:p>
          <a:p>
            <a:r>
              <a:rPr lang="en-US" sz="2000" dirty="0"/>
              <a:t>Validate model (optional)</a:t>
            </a:r>
          </a:p>
          <a:p>
            <a:endParaRPr lang="en-US" sz="2000" dirty="0"/>
          </a:p>
          <a:p>
            <a:r>
              <a:rPr lang="en-US" sz="2000" dirty="0"/>
              <a:t>STEP 2</a:t>
            </a:r>
          </a:p>
          <a:p>
            <a:r>
              <a:rPr lang="en-US" sz="2000" dirty="0"/>
              <a:t>Extract/search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STEP3</a:t>
            </a:r>
          </a:p>
          <a:p>
            <a:r>
              <a:rPr lang="en-US" sz="2000" dirty="0"/>
              <a:t>Replace in the templates the placeholders using information from the model, configuration, assumptions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33731"/>
            <a:ext cx="81345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specialized programming languages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Model: Check, …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Efficiently navigate models (graphs): </a:t>
            </a:r>
            <a:r>
              <a:rPr lang="en-US" sz="2000" dirty="0" err="1"/>
              <a:t>Xtend</a:t>
            </a:r>
            <a:r>
              <a:rPr lang="en-US" sz="2000" dirty="0"/>
              <a:t>, Xtend2,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templates and replace placeholders: </a:t>
            </a:r>
            <a:r>
              <a:rPr lang="en-US" sz="2000" dirty="0" err="1"/>
              <a:t>Xpand</a:t>
            </a:r>
            <a:r>
              <a:rPr lang="en-US" sz="2000" dirty="0"/>
              <a:t>, Xtend2, </a:t>
            </a:r>
            <a:r>
              <a:rPr lang="en-US" sz="2000" dirty="0" err="1"/>
              <a:t>Acceleo</a:t>
            </a:r>
            <a:r>
              <a:rPr lang="en-US" sz="2000" dirty="0"/>
              <a:t>, JET, …</a:t>
            </a:r>
          </a:p>
        </p:txBody>
      </p:sp>
      <p:pic>
        <p:nvPicPr>
          <p:cNvPr id="30" name="Picture 4" descr="wheel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6629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65" y="1548017"/>
            <a:ext cx="532063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7182" cy="1325563"/>
          </a:xfrm>
        </p:spPr>
        <p:txBody>
          <a:bodyPr/>
          <a:lstStyle/>
          <a:p>
            <a:r>
              <a:rPr lang="en-US" b="1" dirty="0"/>
              <a:t>COMODO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290578"/>
            <a:ext cx="10970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independent toolkit for model transformation to generate SCXML model and platform specific application skeleton.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different target platforms: SCXML, ELT-RAD, VLT, ACS, </a:t>
            </a:r>
            <a:r>
              <a:rPr lang="en-US" sz="2000" dirty="0" err="1"/>
              <a:t>Java+RabbitMQ</a:t>
            </a:r>
            <a:r>
              <a:rPr lang="en-US" sz="2000" dirty="0"/>
              <a:t>, </a:t>
            </a:r>
            <a:r>
              <a:rPr lang="en-US" sz="2000" dirty="0" err="1"/>
              <a:t>Java+JavaPathFinder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75" y="2616141"/>
            <a:ext cx="4800000" cy="3644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175822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COMODO profile allows to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and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Command and pub/sub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06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COMODO2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3152" y="1529082"/>
            <a:ext cx="4888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COMODO tool was developed using: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1C5FF-C2A2-47A4-B7C8-B1CA942B5050}"/>
              </a:ext>
            </a:extLst>
          </p:cNvPr>
          <p:cNvSpPr txBox="1"/>
          <p:nvPr/>
        </p:nvSpPr>
        <p:spPr>
          <a:xfrm>
            <a:off x="1059323" y="2274838"/>
            <a:ext cx="7643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Structure and Config: plain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Transformation Workflow: </a:t>
            </a:r>
            <a:r>
              <a:rPr lang="en-US" sz="2400" dirty="0">
                <a:solidFill>
                  <a:srgbClr val="FF0000"/>
                </a:solidFill>
              </a:rPr>
              <a:t>MWE</a:t>
            </a:r>
            <a:r>
              <a:rPr lang="en-US" sz="2400" dirty="0"/>
              <a:t> (interpreted DSL)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Representation: EMF (</a:t>
            </a:r>
            <a:r>
              <a:rPr lang="en-US" sz="2400" dirty="0" err="1"/>
              <a:t>Ecore</a:t>
            </a:r>
            <a:r>
              <a:rPr lang="en-US" sz="2400" dirty="0"/>
              <a:t> &amp; UML2, 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Validation: </a:t>
            </a:r>
            <a:r>
              <a:rPr lang="en-US" sz="2400" dirty="0">
                <a:solidFill>
                  <a:srgbClr val="FF0000"/>
                </a:solidFill>
              </a:rPr>
              <a:t>Check</a:t>
            </a:r>
            <a:r>
              <a:rPr lang="en-US" sz="2400" dirty="0"/>
              <a:t> (DSL transformed to 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Navigation: </a:t>
            </a:r>
            <a:r>
              <a:rPr lang="en-US" sz="2400" dirty="0" err="1">
                <a:solidFill>
                  <a:srgbClr val="FF0000"/>
                </a:solidFill>
              </a:rPr>
              <a:t>Xtend</a:t>
            </a:r>
            <a:r>
              <a:rPr lang="en-US" sz="2400" dirty="0"/>
              <a:t> (DSL transformed to 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Templates: </a:t>
            </a:r>
            <a:r>
              <a:rPr lang="en-US" sz="2400" dirty="0" err="1">
                <a:solidFill>
                  <a:srgbClr val="FF0000"/>
                </a:solidFill>
              </a:rPr>
              <a:t>Xpand</a:t>
            </a:r>
            <a:r>
              <a:rPr lang="en-US" sz="2400" dirty="0"/>
              <a:t> (DSL transformed to Java)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5E1E6-2AF8-4930-9291-61A4B892B173}"/>
              </a:ext>
            </a:extLst>
          </p:cNvPr>
          <p:cNvSpPr txBox="1"/>
          <p:nvPr/>
        </p:nvSpPr>
        <p:spPr>
          <a:xfrm>
            <a:off x="873152" y="5028110"/>
            <a:ext cx="995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Xpand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Xtend</a:t>
            </a:r>
            <a:r>
              <a:rPr lang="en-US" sz="2400" dirty="0">
                <a:solidFill>
                  <a:srgbClr val="FF0000"/>
                </a:solidFill>
              </a:rPr>
              <a:t>, Check declared obsolete </a:t>
            </a:r>
            <a:r>
              <a:rPr lang="en-US" sz="2400" dirty="0"/>
              <a:t>-&gt; replaced by Xtend2 (a “</a:t>
            </a:r>
            <a:r>
              <a:rPr lang="en-US" sz="2400" dirty="0">
                <a:solidFill>
                  <a:srgbClr val="FF0000"/>
                </a:solidFill>
              </a:rPr>
              <a:t>better</a:t>
            </a:r>
            <a:r>
              <a:rPr lang="en-US" sz="2400" dirty="0"/>
              <a:t>” Java)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MWE obsolete (since long)</a:t>
            </a:r>
            <a:r>
              <a:rPr lang="en-US" sz="2400" dirty="0"/>
              <a:t> -&gt; replaced by MWE2</a:t>
            </a:r>
          </a:p>
        </p:txBody>
      </p:sp>
    </p:spTree>
    <p:extLst>
      <p:ext uri="{BB962C8B-B14F-4D97-AF65-F5344CB8AC3E}">
        <p14:creationId xmlns:p14="http://schemas.microsoft.com/office/powerpoint/2010/main" val="412761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COMODO2v1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38200" y="1229023"/>
            <a:ext cx="978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Replaced </a:t>
            </a:r>
            <a:r>
              <a:rPr lang="en-US" sz="2400" dirty="0" err="1">
                <a:solidFill>
                  <a:srgbClr val="FF0000"/>
                </a:solidFill>
              </a:rPr>
              <a:t>Xpand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Xtend</a:t>
            </a:r>
            <a:r>
              <a:rPr lang="en-US" sz="2400" dirty="0">
                <a:solidFill>
                  <a:srgbClr val="FF0000"/>
                </a:solidFill>
              </a:rPr>
              <a:t>, Check </a:t>
            </a:r>
            <a:r>
              <a:rPr lang="en-US" sz="2400" dirty="0"/>
              <a:t>with Xtend2 (~2 weeks for SCXML, MAL, RAD).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1C5FF-C2A2-47A4-B7C8-B1CA942B5050}"/>
              </a:ext>
            </a:extLst>
          </p:cNvPr>
          <p:cNvSpPr txBox="1"/>
          <p:nvPr/>
        </p:nvSpPr>
        <p:spPr>
          <a:xfrm>
            <a:off x="838200" y="1990747"/>
            <a:ext cx="96500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Validation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disabled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Xtend2 (or Check), it is easy to validate the whole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the tendency is to work with large models but only few packages are for code generation -&gt; we need to validate only some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Validation is more effective when Modeling (use </a:t>
            </a:r>
            <a:r>
              <a:rPr lang="en-US" sz="2000" dirty="0" err="1"/>
              <a:t>MagicDraw</a:t>
            </a:r>
            <a:r>
              <a:rPr lang="en-US" sz="2000" dirty="0"/>
              <a:t> validation rules)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few rules</a:t>
            </a:r>
          </a:p>
          <a:p>
            <a:endParaRPr lang="en-US" sz="2000" dirty="0"/>
          </a:p>
          <a:p>
            <a:r>
              <a:rPr lang="en-US" sz="2000" b="1" dirty="0"/>
              <a:t>Model Transformation Workflow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MWE</a:t>
            </a:r>
            <a:r>
              <a:rPr lang="en-US" sz="2000" dirty="0"/>
              <a:t> -&gt; MWE2</a:t>
            </a:r>
          </a:p>
          <a:p>
            <a:endParaRPr lang="en-US" sz="2000" dirty="0"/>
          </a:p>
          <a:p>
            <a:r>
              <a:rPr lang="en-US" sz="2000" b="1" dirty="0"/>
              <a:t>Model Navigation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FF0000"/>
                </a:solidFill>
              </a:rPr>
              <a:t>Xtend</a:t>
            </a:r>
            <a:r>
              <a:rPr lang="en-US" sz="2000" dirty="0"/>
              <a:t> -&gt; Xtend2</a:t>
            </a:r>
          </a:p>
          <a:p>
            <a:endParaRPr lang="en-US" sz="2000" dirty="0"/>
          </a:p>
          <a:p>
            <a:r>
              <a:rPr lang="en-US" sz="2000" b="1" dirty="0"/>
              <a:t>Templates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FF0000"/>
                </a:solidFill>
              </a:rPr>
              <a:t>Xpand</a:t>
            </a:r>
            <a:r>
              <a:rPr lang="en-US" sz="2000" dirty="0"/>
              <a:t> -&gt; Xtend2</a:t>
            </a:r>
          </a:p>
          <a:p>
            <a:endParaRPr lang="en-US" sz="2000" dirty="0"/>
          </a:p>
          <a:p>
            <a:r>
              <a:rPr lang="en-US" sz="2000" b="1" dirty="0"/>
              <a:t>COMODO</a:t>
            </a:r>
            <a:r>
              <a:rPr lang="en-US" sz="2000" dirty="0"/>
              <a:t> </a:t>
            </a:r>
            <a:r>
              <a:rPr lang="en-US" sz="2000" b="1" dirty="0"/>
              <a:t>Profile</a:t>
            </a:r>
            <a:r>
              <a:rPr lang="en-US" sz="2000" dirty="0"/>
              <a:t>: minor changes for CII/MAL Exception + Types</a:t>
            </a:r>
          </a:p>
        </p:txBody>
      </p:sp>
    </p:spTree>
    <p:extLst>
      <p:ext uri="{BB962C8B-B14F-4D97-AF65-F5344CB8AC3E}">
        <p14:creationId xmlns:p14="http://schemas.microsoft.com/office/powerpoint/2010/main" val="181392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COMODO2v2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Xtend2: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DSL on-the-fly transformed to Java and then compiled to jar (</a:t>
            </a:r>
            <a:r>
              <a:rPr lang="en-US" sz="2400" dirty="0">
                <a:solidFill>
                  <a:srgbClr val="FF0000"/>
                </a:solidFill>
              </a:rPr>
              <a:t>2 steps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Xtend</a:t>
            </a:r>
            <a:r>
              <a:rPr lang="en-US" sz="2400" dirty="0"/>
              <a:t> and Xtend2 require some </a:t>
            </a:r>
            <a:r>
              <a:rPr lang="en-US" sz="2400" dirty="0">
                <a:solidFill>
                  <a:srgbClr val="FF0000"/>
                </a:solidFill>
              </a:rPr>
              <a:t>learning</a:t>
            </a:r>
            <a:r>
              <a:rPr lang="en-US" sz="2400" dirty="0"/>
              <a:t> (functional programming).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Generated Java code </a:t>
            </a:r>
            <a:r>
              <a:rPr lang="en-US" sz="2400" dirty="0">
                <a:solidFill>
                  <a:srgbClr val="FF0000"/>
                </a:solidFill>
              </a:rPr>
              <a:t>not optimal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Model Validation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disabled</a:t>
            </a:r>
          </a:p>
          <a:p>
            <a:endParaRPr lang="en-US" sz="2000" dirty="0"/>
          </a:p>
          <a:p>
            <a:r>
              <a:rPr lang="en-US" sz="2000" b="1" dirty="0"/>
              <a:t>Model Transformation Workflow</a:t>
            </a:r>
            <a:r>
              <a:rPr lang="en-US" sz="2000" dirty="0"/>
              <a:t>: MWE -&gt; </a:t>
            </a:r>
            <a:r>
              <a:rPr lang="en-US" sz="2000" dirty="0">
                <a:solidFill>
                  <a:srgbClr val="FF0000"/>
                </a:solidFill>
              </a:rPr>
              <a:t>MWE2</a:t>
            </a:r>
          </a:p>
          <a:p>
            <a:endParaRPr lang="en-US" sz="2000" dirty="0"/>
          </a:p>
          <a:p>
            <a:r>
              <a:rPr lang="en-US" sz="2000" b="1" dirty="0"/>
              <a:t>Model Navigation</a:t>
            </a:r>
            <a:r>
              <a:rPr lang="en-US" sz="2000" dirty="0"/>
              <a:t>: from </a:t>
            </a:r>
            <a:r>
              <a:rPr lang="en-US" sz="2000" dirty="0" err="1"/>
              <a:t>Xtend</a:t>
            </a:r>
            <a:r>
              <a:rPr lang="en-US" sz="2000" dirty="0"/>
              <a:t> -&gt; Xtend2 -&gt; Java (using directly Google Guava)</a:t>
            </a:r>
          </a:p>
          <a:p>
            <a:endParaRPr lang="en-US" sz="2000" dirty="0"/>
          </a:p>
          <a:p>
            <a:r>
              <a:rPr lang="en-US" sz="2000" b="1" dirty="0"/>
              <a:t>Templates</a:t>
            </a:r>
            <a:r>
              <a:rPr lang="en-US" sz="2000" dirty="0"/>
              <a:t>: from </a:t>
            </a:r>
            <a:r>
              <a:rPr lang="en-US" sz="2000" dirty="0" err="1"/>
              <a:t>Xpand</a:t>
            </a:r>
            <a:r>
              <a:rPr lang="en-US" sz="2000" dirty="0"/>
              <a:t> -&gt; Xtend2 -&gt; Java + </a:t>
            </a:r>
            <a:r>
              <a:rPr lang="en-US" sz="2000" dirty="0" err="1"/>
              <a:t>TemplateString</a:t>
            </a:r>
            <a:r>
              <a:rPr lang="en-US" sz="2000" dirty="0"/>
              <a:t> (or multiline string)</a:t>
            </a:r>
          </a:p>
          <a:p>
            <a:endParaRPr lang="en-US" sz="2000" dirty="0"/>
          </a:p>
          <a:p>
            <a:r>
              <a:rPr lang="en-US" sz="2000" b="1" dirty="0"/>
              <a:t>COMODO</a:t>
            </a:r>
            <a:r>
              <a:rPr lang="en-US" sz="2000" dirty="0"/>
              <a:t> </a:t>
            </a:r>
            <a:r>
              <a:rPr lang="en-US" sz="2000" b="1" dirty="0"/>
              <a:t>Profile</a:t>
            </a:r>
            <a:r>
              <a:rPr lang="en-US" sz="2000" dirty="0"/>
              <a:t>: minor changes for CII/MAL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2B103-DE10-48D6-8A73-3FF318ECCF62}"/>
              </a:ext>
            </a:extLst>
          </p:cNvPr>
          <p:cNvSpPr txBox="1"/>
          <p:nvPr/>
        </p:nvSpPr>
        <p:spPr>
          <a:xfrm>
            <a:off x="838200" y="1229023"/>
            <a:ext cx="689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Replaced </a:t>
            </a:r>
            <a:r>
              <a:rPr lang="en-US" sz="2400" dirty="0">
                <a:solidFill>
                  <a:srgbClr val="FF0000"/>
                </a:solidFill>
              </a:rPr>
              <a:t>Xtend2</a:t>
            </a:r>
            <a:r>
              <a:rPr lang="en-US" sz="2400" dirty="0"/>
              <a:t> with Java (~1 week, still some work).</a:t>
            </a:r>
          </a:p>
        </p:txBody>
      </p:sp>
    </p:spTree>
    <p:extLst>
      <p:ext uri="{BB962C8B-B14F-4D97-AF65-F5344CB8AC3E}">
        <p14:creationId xmlns:p14="http://schemas.microsoft.com/office/powerpoint/2010/main" val="14721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COMODO2</a:t>
            </a:r>
            <a:endParaRPr lang="en-GB" b="1" dirty="0"/>
          </a:p>
        </p:txBody>
      </p:sp>
      <p:sp>
        <p:nvSpPr>
          <p:cNvPr id="3" name="AutoShape 2" descr="Bildergebnis für tooth wheel icon"/>
          <p:cNvSpPr>
            <a:spLocks noChangeAspect="1" noChangeArrowheads="1"/>
          </p:cNvSpPr>
          <p:nvPr/>
        </p:nvSpPr>
        <p:spPr bwMode="auto">
          <a:xfrm>
            <a:off x="2483138" y="28388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GIT: </a:t>
            </a:r>
            <a:r>
              <a:rPr lang="en-US" sz="2400" dirty="0">
                <a:hlinkClick r:id="rId2"/>
              </a:rPr>
              <a:t>https://gitlab.eso.org/ifw/comodo2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COMODO2 can be compiled and installed with “</a:t>
            </a:r>
            <a:r>
              <a:rPr lang="en-US" sz="2400" dirty="0" err="1"/>
              <a:t>waf</a:t>
            </a:r>
            <a:r>
              <a:rPr lang="en-US" sz="2400" dirty="0"/>
              <a:t> install” on ELT </a:t>
            </a:r>
            <a:r>
              <a:rPr lang="en-US" sz="2400" dirty="0" err="1"/>
              <a:t>DevEnv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COMODO2 can be used within Eclipse (as it was the case for COMODO)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COMODO Profile is on MD Teamwork Cloud (Common Profiles and Libraries/</a:t>
            </a:r>
            <a:r>
              <a:rPr lang="en-US" sz="2400" dirty="0" err="1"/>
              <a:t>comodoProfile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COMODO2 supports the following target platforms: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SCXML (scxml-model.xml)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ELT-MAL (MAL-ICD.xml)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ELT-RAD (scxml-model.xml, MAL-ICD.xml, C++ RAD application)</a:t>
            </a:r>
          </a:p>
          <a:p>
            <a:pPr lvl="1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Do we need support for other targets?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97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COMODO2</vt:lpstr>
      <vt:lpstr>Model Transformations</vt:lpstr>
      <vt:lpstr>Creating M2T Transformations</vt:lpstr>
      <vt:lpstr>COMODO</vt:lpstr>
      <vt:lpstr>Motivation for COMODO2</vt:lpstr>
      <vt:lpstr>COMODO2v1</vt:lpstr>
      <vt:lpstr>COMODO2v2</vt:lpstr>
      <vt:lpstr>COMODO2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 Technologies</dc:title>
  <dc:creator>Luigi Andolfato</dc:creator>
  <cp:lastModifiedBy>Luigi Andolfato</cp:lastModifiedBy>
  <cp:revision>104</cp:revision>
  <dcterms:created xsi:type="dcterms:W3CDTF">2016-06-26T15:16:28Z</dcterms:created>
  <dcterms:modified xsi:type="dcterms:W3CDTF">2020-09-17T11:09:56Z</dcterms:modified>
</cp:coreProperties>
</file>