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4"/>
  </p:notesMasterIdLst>
  <p:sldIdLst>
    <p:sldId id="374" r:id="rId2"/>
    <p:sldId id="387" r:id="rId3"/>
    <p:sldId id="400" r:id="rId4"/>
    <p:sldId id="401" r:id="rId5"/>
    <p:sldId id="378" r:id="rId6"/>
    <p:sldId id="381" r:id="rId7"/>
    <p:sldId id="369" r:id="rId8"/>
    <p:sldId id="372" r:id="rId9"/>
    <p:sldId id="373" r:id="rId10"/>
    <p:sldId id="370" r:id="rId11"/>
    <p:sldId id="382" r:id="rId12"/>
    <p:sldId id="377" r:id="rId13"/>
    <p:sldId id="379" r:id="rId14"/>
    <p:sldId id="380" r:id="rId15"/>
    <p:sldId id="383" r:id="rId16"/>
    <p:sldId id="384" r:id="rId17"/>
    <p:sldId id="405" r:id="rId18"/>
    <p:sldId id="385" r:id="rId19"/>
    <p:sldId id="389" r:id="rId20"/>
    <p:sldId id="399" r:id="rId21"/>
    <p:sldId id="402" r:id="rId22"/>
    <p:sldId id="395" r:id="rId23"/>
    <p:sldId id="391" r:id="rId24"/>
    <p:sldId id="403" r:id="rId25"/>
    <p:sldId id="393" r:id="rId26"/>
    <p:sldId id="392" r:id="rId27"/>
    <p:sldId id="394" r:id="rId28"/>
    <p:sldId id="388" r:id="rId29"/>
    <p:sldId id="398" r:id="rId30"/>
    <p:sldId id="386" r:id="rId31"/>
    <p:sldId id="368" r:id="rId32"/>
    <p:sldId id="39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2" autoAdjust="0"/>
    <p:restoredTop sz="89370" autoAdjust="0"/>
  </p:normalViewPr>
  <p:slideViewPr>
    <p:cSldViewPr snapToGrid="0" snapToObjects="1">
      <p:cViewPr>
        <p:scale>
          <a:sx n="87" d="100"/>
          <a:sy n="87" d="100"/>
        </p:scale>
        <p:origin x="888" y="222"/>
      </p:cViewPr>
      <p:guideLst>
        <p:guide orient="horz" pos="2160"/>
        <p:guide pos="2880"/>
      </p:guideLst>
    </p:cSldViewPr>
  </p:slideViewPr>
  <p:outlineViewPr>
    <p:cViewPr>
      <p:scale>
        <a:sx n="33" d="100"/>
        <a:sy n="33" d="100"/>
      </p:scale>
      <p:origin x="0" y="4832"/>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9A731-7542-413D-8677-A1A0948ED28F}" type="datetimeFigureOut">
              <a:rPr lang="en-US" smtClean="0"/>
              <a:t>3/15/2016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94C75-5B16-4A56-89E1-3BB70F644FA6}" type="slidenum">
              <a:rPr lang="en-US" smtClean="0"/>
              <a:t>‹#›</a:t>
            </a:fld>
            <a:endParaRPr lang="en-US"/>
          </a:p>
        </p:txBody>
      </p:sp>
    </p:spTree>
    <p:extLst>
      <p:ext uri="{BB962C8B-B14F-4D97-AF65-F5344CB8AC3E}">
        <p14:creationId xmlns:p14="http://schemas.microsoft.com/office/powerpoint/2010/main" val="105909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all goal is to tell what we have done, what we are working on now and to say</a:t>
            </a:r>
            <a:r>
              <a:rPr lang="en-US" baseline="0" dirty="0" smtClean="0"/>
              <a:t> what’s next. </a:t>
            </a:r>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t>2</a:t>
            </a:fld>
            <a:endParaRPr lang="en-US"/>
          </a:p>
        </p:txBody>
      </p:sp>
    </p:spTree>
    <p:extLst>
      <p:ext uri="{BB962C8B-B14F-4D97-AF65-F5344CB8AC3E}">
        <p14:creationId xmlns:p14="http://schemas.microsoft.com/office/powerpoint/2010/main" val="365803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Free Form Tables are often a simple and intuitive means of viewing related information</a:t>
            </a:r>
          </a:p>
          <a:p>
            <a:pPr lvl="1"/>
            <a:r>
              <a:rPr lang="en-US" dirty="0" smtClean="0"/>
              <a:t>Very useful for describing layer transformations, application information, to signaling, to electrical and sometimes physical.</a:t>
            </a:r>
          </a:p>
          <a:p>
            <a:pPr lvl="1"/>
            <a:r>
              <a:rPr lang="en-US" dirty="0" smtClean="0"/>
              <a:t>They represent the values for a value property. </a:t>
            </a:r>
          </a:p>
          <a:p>
            <a:pPr lvl="1"/>
            <a:r>
              <a:rPr lang="en-US" dirty="0" smtClean="0"/>
              <a:t>The values may be references to other specifications</a:t>
            </a:r>
          </a:p>
        </p:txBody>
      </p:sp>
      <p:sp>
        <p:nvSpPr>
          <p:cNvPr id="4" name="Slide Number Placeholder 3"/>
          <p:cNvSpPr>
            <a:spLocks noGrp="1"/>
          </p:cNvSpPr>
          <p:nvPr>
            <p:ph type="sldNum" sz="quarter" idx="10"/>
          </p:nvPr>
        </p:nvSpPr>
        <p:spPr/>
        <p:txBody>
          <a:bodyPr/>
          <a:lstStyle/>
          <a:p>
            <a:fld id="{D7194C75-5B16-4A56-89E1-3BB70F644FA6}" type="slidenum">
              <a:rPr lang="en-US" smtClean="0"/>
              <a:t>29</a:t>
            </a:fld>
            <a:endParaRPr lang="en-US"/>
          </a:p>
        </p:txBody>
      </p:sp>
    </p:spTree>
    <p:extLst>
      <p:ext uri="{BB962C8B-B14F-4D97-AF65-F5344CB8AC3E}">
        <p14:creationId xmlns:p14="http://schemas.microsoft.com/office/powerpoint/2010/main" val="241739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0D02AC4-1C81-4AB4-8D73-92191CCF549E}" type="slidenum">
              <a:rPr lang="en-US" smtClean="0"/>
              <a:pPr/>
              <a:t>4</a:t>
            </a:fld>
            <a:endParaRPr lang="en-US" dirty="0"/>
          </a:p>
        </p:txBody>
      </p:sp>
    </p:spTree>
    <p:extLst>
      <p:ext uri="{BB962C8B-B14F-4D97-AF65-F5344CB8AC3E}">
        <p14:creationId xmlns:p14="http://schemas.microsoft.com/office/powerpoint/2010/main" val="301168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pPr/>
              <a:t>5</a:t>
            </a:fld>
            <a:endParaRPr lang="en-US"/>
          </a:p>
        </p:txBody>
      </p:sp>
    </p:spTree>
    <p:extLst>
      <p:ext uri="{BB962C8B-B14F-4D97-AF65-F5344CB8AC3E}">
        <p14:creationId xmlns:p14="http://schemas.microsoft.com/office/powerpoint/2010/main" val="239455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see more diagrams go to</a:t>
            </a:r>
            <a:r>
              <a:rPr lang="en-US" baseline="0" dirty="0" smtClean="0"/>
              <a:t> our wiki</a:t>
            </a:r>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t>10</a:t>
            </a:fld>
            <a:endParaRPr lang="en-US"/>
          </a:p>
        </p:txBody>
      </p:sp>
    </p:spTree>
    <p:extLst>
      <p:ext uri="{BB962C8B-B14F-4D97-AF65-F5344CB8AC3E}">
        <p14:creationId xmlns:p14="http://schemas.microsoft.com/office/powerpoint/2010/main" val="2582211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our SE Process, Needs analysis followed by requirements to drive the solution</a:t>
            </a:r>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t>12</a:t>
            </a:fld>
            <a:endParaRPr lang="en-US"/>
          </a:p>
        </p:txBody>
      </p:sp>
    </p:spTree>
    <p:extLst>
      <p:ext uri="{BB962C8B-B14F-4D97-AF65-F5344CB8AC3E}">
        <p14:creationId xmlns:p14="http://schemas.microsoft.com/office/powerpoint/2010/main" val="767862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t>23</a:t>
            </a:fld>
            <a:endParaRPr lang="en-US"/>
          </a:p>
        </p:txBody>
      </p:sp>
    </p:spTree>
    <p:extLst>
      <p:ext uri="{BB962C8B-B14F-4D97-AF65-F5344CB8AC3E}">
        <p14:creationId xmlns:p14="http://schemas.microsoft.com/office/powerpoint/2010/main" val="169875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1. The Mouse example reveals a variety of Mechanical, Electrical, optical, and messaging interfaces. Some interesting interfaces; </a:t>
            </a:r>
          </a:p>
          <a:p>
            <a:pPr marL="628650" lvl="1" indent="-171450">
              <a:buFont typeface="Arial" panose="020B0604020202020204" pitchFamily="34" charset="0"/>
              <a:buChar char="•"/>
            </a:pPr>
            <a:r>
              <a:rPr lang="en-US" dirty="0" smtClean="0"/>
              <a:t>Light projecting through a hole in a housing</a:t>
            </a:r>
          </a:p>
          <a:p>
            <a:pPr marL="1085850" lvl="2" indent="-171450">
              <a:buFont typeface="Arial" panose="020B0604020202020204" pitchFamily="34" charset="0"/>
              <a:buChar char="•"/>
            </a:pPr>
            <a:r>
              <a:rPr lang="en-US" dirty="0" smtClean="0"/>
              <a:t>Difficulty simply declaring a hole through the object vs. a specified depth</a:t>
            </a:r>
          </a:p>
          <a:p>
            <a:pPr marL="628650" lvl="1" indent="-171450">
              <a:buFont typeface="Arial" panose="020B0604020202020204" pitchFamily="34" charset="0"/>
              <a:buChar char="•"/>
            </a:pPr>
            <a:r>
              <a:rPr lang="en-US" dirty="0" smtClean="0"/>
              <a:t>A physical object projecting through a housing</a:t>
            </a:r>
          </a:p>
          <a:p>
            <a:pPr marL="628650" lvl="1" indent="-171450">
              <a:buFont typeface="Arial" panose="020B0604020202020204" pitchFamily="34" charset="0"/>
              <a:buChar char="•"/>
            </a:pPr>
            <a:r>
              <a:rPr lang="en-US" dirty="0" smtClean="0"/>
              <a:t>Human Interface</a:t>
            </a:r>
          </a:p>
          <a:p>
            <a:pPr marL="628650" lvl="1" indent="-171450">
              <a:buFont typeface="Arial" panose="020B0604020202020204" pitchFamily="34" charset="0"/>
              <a:buChar char="•"/>
            </a:pPr>
            <a:r>
              <a:rPr lang="en-US" dirty="0" smtClean="0"/>
              <a:t>Connecting two mechanical devices together. </a:t>
            </a:r>
          </a:p>
          <a:p>
            <a:pPr marL="1085850" lvl="2" indent="-171450">
              <a:buFont typeface="Arial" panose="020B0604020202020204" pitchFamily="34" charset="0"/>
              <a:buChar char="•"/>
            </a:pPr>
            <a:r>
              <a:rPr lang="en-US" dirty="0" smtClean="0"/>
              <a:t>In this example it shows using a screw but how about a snap together connection, or two surfaces glued together, etc. </a:t>
            </a:r>
          </a:p>
          <a:p>
            <a:pPr marL="628650" lvl="1" indent="-171450">
              <a:buFont typeface="Arial" panose="020B0604020202020204" pitchFamily="34" charset="0"/>
              <a:buChar char="•"/>
            </a:pPr>
            <a:r>
              <a:rPr lang="en-US" dirty="0" smtClean="0"/>
              <a:t>The same application data passing through a variety of physical interfaces</a:t>
            </a:r>
          </a:p>
          <a:p>
            <a:pPr lvl="0"/>
            <a:r>
              <a:rPr lang="en-US" dirty="0" smtClean="0"/>
              <a:t>2.</a:t>
            </a:r>
            <a:r>
              <a:rPr lang="en-US" baseline="0" dirty="0" smtClean="0"/>
              <a:t>  </a:t>
            </a:r>
            <a:r>
              <a:rPr lang="en-US" dirty="0" smtClean="0"/>
              <a:t>Created many elements for the mouse example</a:t>
            </a:r>
          </a:p>
          <a:p>
            <a:pPr marL="628650" lvl="1" indent="-171450">
              <a:buFont typeface="Arial" panose="020B0604020202020204" pitchFamily="34" charset="0"/>
              <a:buChar char="•"/>
            </a:pPr>
            <a:r>
              <a:rPr lang="en-US" dirty="0" smtClean="0"/>
              <a:t>7 diagrams, 120+ Blocks and Interface Blocks, 60 ports</a:t>
            </a:r>
          </a:p>
          <a:p>
            <a:pPr marL="628650" lvl="1" indent="-171450">
              <a:buFont typeface="Arial" panose="020B0604020202020204" pitchFamily="34" charset="0"/>
              <a:buChar char="•"/>
            </a:pPr>
            <a:r>
              <a:rPr lang="en-US" dirty="0" smtClean="0"/>
              <a:t>Many additional blocks because Full ports were used and they can not be conjugated.</a:t>
            </a:r>
          </a:p>
          <a:p>
            <a:pPr marL="628650" lvl="1" indent="-171450">
              <a:buFont typeface="Arial" panose="020B0604020202020204" pitchFamily="34" charset="0"/>
              <a:buChar char="•"/>
            </a:pPr>
            <a:r>
              <a:rPr lang="en-US" dirty="0" smtClean="0"/>
              <a:t>Established Interface libraries would simplify this </a:t>
            </a:r>
          </a:p>
          <a:p>
            <a:pPr marL="628650" lvl="1" indent="-171450">
              <a:buFont typeface="Arial" panose="020B0604020202020204" pitchFamily="34" charset="0"/>
              <a:buChar char="•"/>
            </a:pPr>
            <a:r>
              <a:rPr lang="en-US" dirty="0" smtClean="0"/>
              <a:t>How are such libraries created, maintained and made available?</a:t>
            </a:r>
          </a:p>
          <a:p>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t>26</a:t>
            </a:fld>
            <a:endParaRPr lang="en-US"/>
          </a:p>
        </p:txBody>
      </p:sp>
    </p:spTree>
    <p:extLst>
      <p:ext uri="{BB962C8B-B14F-4D97-AF65-F5344CB8AC3E}">
        <p14:creationId xmlns:p14="http://schemas.microsoft.com/office/powerpoint/2010/main" val="108804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a:t>
            </a:r>
            <a:r>
              <a:rPr lang="en-US" dirty="0" smtClean="0"/>
              <a:t>Connecting to internal ports, the proxy on the higher level should be automatic vs. creating a new elements and the connector </a:t>
            </a:r>
          </a:p>
          <a:p>
            <a:pPr marL="228600" indent="-228600">
              <a:buAutoNum type="arabicPeriod" startAt="2"/>
            </a:pPr>
            <a:r>
              <a:rPr lang="en-US" dirty="0" smtClean="0"/>
              <a:t>Full Ports are a part on the owning edge. Should be able to move it to show as an edge port or part. The semantics should be the same when it is on the edge or not</a:t>
            </a:r>
          </a:p>
          <a:p>
            <a:r>
              <a:rPr lang="en-US" dirty="0" smtClean="0"/>
              <a:t>3. Showing mechanical interconnections using ports is difficult and the result is not very intuitive</a:t>
            </a:r>
          </a:p>
          <a:p>
            <a:pPr lvl="1"/>
            <a:r>
              <a:rPr lang="en-US" dirty="0" smtClean="0"/>
              <a:t>Show a Screw through a hole in one mechanical part and connecting to another mechanical part in an intuit way</a:t>
            </a:r>
          </a:p>
          <a:p>
            <a:pPr lvl="1"/>
            <a:r>
              <a:rPr lang="en-US" dirty="0" smtClean="0"/>
              <a:t>Have ability to show shapes, </a:t>
            </a:r>
            <a:r>
              <a:rPr lang="en-US" b="1" dirty="0" smtClean="0"/>
              <a:t>geometry</a:t>
            </a:r>
            <a:r>
              <a:rPr lang="en-US" dirty="0" smtClean="0"/>
              <a:t> and projections (exploded views) maybe with dotted lines showing mating points</a:t>
            </a:r>
          </a:p>
          <a:p>
            <a:pPr lvl="1"/>
            <a:r>
              <a:rPr lang="en-US" dirty="0" smtClean="0"/>
              <a:t>Maybe another diagram type, i.e.. Mechanical,  like electrical schematics and mechanical representations</a:t>
            </a:r>
          </a:p>
          <a:p>
            <a:pPr marL="228600" indent="-228600">
              <a:buAutoNum type="arabicPeriod" startAt="2"/>
            </a:pPr>
            <a:endParaRPr lang="en-US" dirty="0" smtClean="0"/>
          </a:p>
          <a:p>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t>27</a:t>
            </a:fld>
            <a:endParaRPr lang="en-US"/>
          </a:p>
        </p:txBody>
      </p:sp>
    </p:spTree>
    <p:extLst>
      <p:ext uri="{BB962C8B-B14F-4D97-AF65-F5344CB8AC3E}">
        <p14:creationId xmlns:p14="http://schemas.microsoft.com/office/powerpoint/2010/main" val="1497894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94C75-5B16-4A56-89E1-3BB70F644FA6}" type="slidenum">
              <a:rPr lang="en-US" smtClean="0"/>
              <a:t>28</a:t>
            </a:fld>
            <a:endParaRPr lang="en-US"/>
          </a:p>
        </p:txBody>
      </p:sp>
    </p:spTree>
    <p:extLst>
      <p:ext uri="{BB962C8B-B14F-4D97-AF65-F5344CB8AC3E}">
        <p14:creationId xmlns:p14="http://schemas.microsoft.com/office/powerpoint/2010/main" val="164523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pPr/>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pPr/>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pPr/>
              <a:t>3/15/2016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pPr/>
              <a:t>3/15/2016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3/15/2016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792969"/>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189182"/>
            <a:ext cx="8042276" cy="47544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7CE38E4D-051A-41E1-86A4-E56916468FD0}" type="datetimeFigureOut">
              <a:rPr lang="en-US" smtClean="0"/>
              <a:pPr/>
              <a:t>3/15/2016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886BB73A-582F-4420-9A14-CB10A2B2E5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ctr" defTabSz="914400" rtl="0" eaLnBrk="1" latinLnBrk="0" hangingPunct="1">
        <a:spcBef>
          <a:spcPct val="0"/>
        </a:spcBef>
        <a:buNone/>
        <a:defRPr sz="32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Systems Engineering Concept Model</a:t>
            </a:r>
            <a:br>
              <a:rPr lang="en-US" dirty="0" smtClean="0"/>
            </a:br>
            <a:r>
              <a:rPr lang="en-US" dirty="0" smtClean="0"/>
              <a:t>(SECM)</a:t>
            </a:r>
            <a:endParaRPr lang="en-US" dirty="0"/>
          </a:p>
        </p:txBody>
      </p:sp>
      <p:sp>
        <p:nvSpPr>
          <p:cNvPr id="3" name="Subtitle 2"/>
          <p:cNvSpPr>
            <a:spLocks noGrp="1"/>
          </p:cNvSpPr>
          <p:nvPr>
            <p:ph type="subTitle" idx="1"/>
          </p:nvPr>
        </p:nvSpPr>
        <p:spPr/>
        <p:txBody>
          <a:bodyPr/>
          <a:lstStyle/>
          <a:p>
            <a:r>
              <a:rPr lang="en-US" dirty="0" smtClean="0"/>
              <a:t>Status 03/17/2016</a:t>
            </a:r>
          </a:p>
          <a:p>
            <a:r>
              <a:rPr lang="en-US" dirty="0" smtClean="0"/>
              <a:t>John Watson</a:t>
            </a:r>
            <a:endParaRPr lang="en-US" dirty="0"/>
          </a:p>
        </p:txBody>
      </p:sp>
    </p:spTree>
    <p:extLst>
      <p:ext uri="{BB962C8B-B14F-4D97-AF65-F5344CB8AC3E}">
        <p14:creationId xmlns:p14="http://schemas.microsoft.com/office/powerpoint/2010/main" val="238174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7"/>
            <a:ext cx="7632824" cy="521816"/>
          </a:xfrm>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95003" y="739217"/>
            <a:ext cx="8942119" cy="5976279"/>
          </a:xfrm>
          <a:prstGeom prst="rect">
            <a:avLst/>
          </a:prstGeom>
        </p:spPr>
      </p:pic>
      <p:sp>
        <p:nvSpPr>
          <p:cNvPr id="5"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solidFill>
                  <a:schemeClr val="bg2">
                    <a:lumMod val="50000"/>
                  </a:schemeClr>
                </a:solidFill>
              </a:rPr>
              <a:pPr/>
              <a:t>10</a:t>
            </a:fld>
            <a:endParaRPr lang="en-US" dirty="0">
              <a:solidFill>
                <a:schemeClr val="bg2">
                  <a:lumMod val="50000"/>
                </a:schemeClr>
              </a:solidFill>
            </a:endParaRPr>
          </a:p>
        </p:txBody>
      </p:sp>
    </p:spTree>
    <p:extLst>
      <p:ext uri="{BB962C8B-B14F-4D97-AF65-F5344CB8AC3E}">
        <p14:creationId xmlns:p14="http://schemas.microsoft.com/office/powerpoint/2010/main" val="3640570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SECM – SysML V2 </a:t>
            </a:r>
            <a:r>
              <a:rPr lang="en-US" dirty="0" smtClean="0"/>
              <a:t>RFP</a:t>
            </a:r>
            <a:endParaRPr lang="en-US" dirty="0"/>
          </a:p>
        </p:txBody>
      </p:sp>
      <p:sp>
        <p:nvSpPr>
          <p:cNvPr id="5" name="Text Placeholder 4"/>
          <p:cNvSpPr>
            <a:spLocks noGrp="1"/>
          </p:cNvSpPr>
          <p:nvPr>
            <p:ph type="body" idx="1"/>
          </p:nvPr>
        </p:nvSpPr>
        <p:spPr/>
        <p:txBody>
          <a:bodyPr/>
          <a:lstStyle/>
          <a:p>
            <a:endParaRPr lang="en-US"/>
          </a:p>
        </p:txBody>
      </p:sp>
      <p:sp>
        <p:nvSpPr>
          <p:cNvPr id="6"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11</a:t>
            </a:fld>
            <a:endParaRPr lang="en-US" dirty="0"/>
          </a:p>
        </p:txBody>
      </p:sp>
    </p:spTree>
    <p:extLst>
      <p:ext uri="{BB962C8B-B14F-4D97-AF65-F5344CB8AC3E}">
        <p14:creationId xmlns:p14="http://schemas.microsoft.com/office/powerpoint/2010/main" val="2947127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“SECM – SysML V2 RFP” Approach</a:t>
            </a:r>
            <a:endParaRPr lang="en-US" dirty="0"/>
          </a:p>
        </p:txBody>
      </p:sp>
      <p:grpSp>
        <p:nvGrpSpPr>
          <p:cNvPr id="4" name="Group 3"/>
          <p:cNvGrpSpPr/>
          <p:nvPr/>
        </p:nvGrpSpPr>
        <p:grpSpPr>
          <a:xfrm>
            <a:off x="6760927" y="4829552"/>
            <a:ext cx="2207583" cy="1058924"/>
            <a:chOff x="9432281" y="1762845"/>
            <a:chExt cx="2497456" cy="1385610"/>
          </a:xfrm>
          <a:effectLst>
            <a:outerShdw blurRad="50800" dist="38100" dir="18900000" algn="bl" rotWithShape="0">
              <a:prstClr val="black">
                <a:alpha val="40000"/>
              </a:prstClr>
            </a:outerShdw>
          </a:effectLst>
        </p:grpSpPr>
        <p:pic>
          <p:nvPicPr>
            <p:cNvPr id="5" name="Picture 4" descr="SEBoK Concept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520327" y="1768026"/>
              <a:ext cx="2409410" cy="1380429"/>
            </a:xfrm>
            <a:prstGeom prst="rect">
              <a:avLst/>
            </a:prstGeom>
            <a:ln w="28575">
              <a:solidFill>
                <a:schemeClr val="tx1"/>
              </a:solidFill>
            </a:ln>
            <a:effectLst>
              <a:outerShdw blurRad="50800" dist="101600" dir="186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TextBox 5"/>
            <p:cNvSpPr txBox="1"/>
            <p:nvPr/>
          </p:nvSpPr>
          <p:spPr>
            <a:xfrm>
              <a:off x="9432281" y="1762845"/>
              <a:ext cx="2409410" cy="825135"/>
            </a:xfrm>
            <a:prstGeom prst="rect">
              <a:avLst/>
            </a:prstGeom>
            <a:noFill/>
          </p:spPr>
          <p:txBody>
            <a:bodyPr wrap="square" rtlCol="0">
              <a:spAutoFit/>
            </a:bodyPr>
            <a:lstStyle/>
            <a:p>
              <a:pPr algn="ctr"/>
              <a:r>
                <a:rPr lang="en-US" sz="2000" b="1" dirty="0" smtClean="0">
                  <a:solidFill>
                    <a:srgbClr val="FF0000"/>
                  </a:solidFill>
                  <a:effectLst>
                    <a:outerShdw blurRad="38100" dist="38100" dir="2700000" algn="tl">
                      <a:srgbClr val="000000">
                        <a:alpha val="43137"/>
                      </a:srgbClr>
                    </a:outerShdw>
                  </a:effectLst>
                </a:rPr>
                <a:t>SECM - SysML V2 RFP</a:t>
              </a:r>
              <a:endParaRPr lang="en-US" sz="2000" b="1" dirty="0">
                <a:solidFill>
                  <a:srgbClr val="FF0000"/>
                </a:solidFill>
                <a:effectLst>
                  <a:outerShdw blurRad="38100" dist="38100" dir="2700000" algn="tl">
                    <a:srgbClr val="000000">
                      <a:alpha val="43137"/>
                    </a:srgbClr>
                  </a:outerShdw>
                </a:effectLst>
              </a:endParaRPr>
            </a:p>
          </p:txBody>
        </p:sp>
      </p:grpSp>
      <p:cxnSp>
        <p:nvCxnSpPr>
          <p:cNvPr id="24" name="Straight Arrow Connector 23"/>
          <p:cNvCxnSpPr>
            <a:stCxn id="9" idx="0"/>
            <a:endCxn id="20" idx="3"/>
          </p:cNvCxnSpPr>
          <p:nvPr/>
        </p:nvCxnSpPr>
        <p:spPr>
          <a:xfrm flipV="1">
            <a:off x="1395699" y="3899730"/>
            <a:ext cx="496449" cy="931094"/>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3" idx="3"/>
          </p:cNvCxnSpPr>
          <p:nvPr/>
        </p:nvCxnSpPr>
        <p:spPr>
          <a:xfrm>
            <a:off x="1284409" y="3154650"/>
            <a:ext cx="437241" cy="262849"/>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0" idx="7"/>
            <a:endCxn id="12" idx="1"/>
          </p:cNvCxnSpPr>
          <p:nvPr/>
        </p:nvCxnSpPr>
        <p:spPr>
          <a:xfrm flipV="1">
            <a:off x="2926674" y="2816287"/>
            <a:ext cx="622359" cy="436865"/>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4" idx="3"/>
          </p:cNvCxnSpPr>
          <p:nvPr/>
        </p:nvCxnSpPr>
        <p:spPr>
          <a:xfrm flipV="1">
            <a:off x="1284409" y="3757740"/>
            <a:ext cx="437241" cy="388968"/>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0" idx="6"/>
            <a:endCxn id="7" idx="1"/>
          </p:cNvCxnSpPr>
          <p:nvPr/>
        </p:nvCxnSpPr>
        <p:spPr>
          <a:xfrm>
            <a:off x="3140931" y="3576441"/>
            <a:ext cx="496117" cy="3409"/>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0" idx="5"/>
            <a:endCxn id="16" idx="1"/>
          </p:cNvCxnSpPr>
          <p:nvPr/>
        </p:nvCxnSpPr>
        <p:spPr>
          <a:xfrm>
            <a:off x="2926674" y="3899730"/>
            <a:ext cx="710374" cy="533799"/>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6" idx="3"/>
            <a:endCxn id="21" idx="3"/>
          </p:cNvCxnSpPr>
          <p:nvPr/>
        </p:nvCxnSpPr>
        <p:spPr>
          <a:xfrm flipV="1">
            <a:off x="4842072" y="3899730"/>
            <a:ext cx="769683" cy="533799"/>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7" idx="3"/>
            <a:endCxn id="21" idx="2"/>
          </p:cNvCxnSpPr>
          <p:nvPr/>
        </p:nvCxnSpPr>
        <p:spPr>
          <a:xfrm flipV="1">
            <a:off x="4842072" y="3576441"/>
            <a:ext cx="536025" cy="3409"/>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1" idx="6"/>
            <a:endCxn id="18" idx="1"/>
          </p:cNvCxnSpPr>
          <p:nvPr/>
        </p:nvCxnSpPr>
        <p:spPr>
          <a:xfrm>
            <a:off x="6973616" y="3576441"/>
            <a:ext cx="408103" cy="11524"/>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2" idx="3"/>
            <a:endCxn id="21" idx="1"/>
          </p:cNvCxnSpPr>
          <p:nvPr/>
        </p:nvCxnSpPr>
        <p:spPr>
          <a:xfrm>
            <a:off x="4930087" y="2816287"/>
            <a:ext cx="681668" cy="436865"/>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sp>
        <p:nvSpPr>
          <p:cNvPr id="73" name="Down Arrow 72"/>
          <p:cNvSpPr/>
          <p:nvPr/>
        </p:nvSpPr>
        <p:spPr>
          <a:xfrm>
            <a:off x="7812380" y="3903139"/>
            <a:ext cx="343850" cy="822365"/>
          </a:xfrm>
          <a:prstGeom prst="downArrow">
            <a:avLst/>
          </a:prstGeom>
          <a:ln>
            <a:solidFill>
              <a:schemeClr val="tx2">
                <a:lumMod val="25000"/>
                <a:lumOff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12</a:t>
            </a:fld>
            <a:endParaRPr lang="en-US" dirty="0"/>
          </a:p>
        </p:txBody>
      </p:sp>
      <p:cxnSp>
        <p:nvCxnSpPr>
          <p:cNvPr id="38" name="Straight Arrow Connector 37"/>
          <p:cNvCxnSpPr>
            <a:stCxn id="36" idx="2"/>
            <a:endCxn id="20" idx="1"/>
          </p:cNvCxnSpPr>
          <p:nvPr/>
        </p:nvCxnSpPr>
        <p:spPr>
          <a:xfrm>
            <a:off x="1284409" y="2510505"/>
            <a:ext cx="607739" cy="742647"/>
          </a:xfrm>
          <a:prstGeom prst="straightConnector1">
            <a:avLst/>
          </a:prstGeom>
          <a:ln w="63500" cmpd="sng">
            <a:solidFill>
              <a:schemeClr val="tx2">
                <a:lumMod val="25000"/>
                <a:lumOff val="75000"/>
              </a:schemeClr>
            </a:solidFill>
            <a:tailEnd type="triangle" w="med" len="med"/>
          </a:ln>
        </p:spPr>
        <p:style>
          <a:lnRef idx="2">
            <a:schemeClr val="accent1"/>
          </a:lnRef>
          <a:fillRef idx="0">
            <a:schemeClr val="accent1"/>
          </a:fillRef>
          <a:effectRef idx="1">
            <a:schemeClr val="accent1"/>
          </a:effectRef>
          <a:fontRef idx="minor">
            <a:schemeClr val="tx1"/>
          </a:fontRef>
        </p:style>
      </p:cxnSp>
      <p:grpSp>
        <p:nvGrpSpPr>
          <p:cNvPr id="8" name="Group 7"/>
          <p:cNvGrpSpPr>
            <a:grpSpLocks noChangeAspect="1"/>
          </p:cNvGrpSpPr>
          <p:nvPr/>
        </p:nvGrpSpPr>
        <p:grpSpPr>
          <a:xfrm>
            <a:off x="938499" y="4830824"/>
            <a:ext cx="914400" cy="1178719"/>
            <a:chOff x="7463652" y="3950013"/>
            <a:chExt cx="1511552" cy="1522687"/>
          </a:xfrm>
        </p:grpSpPr>
        <p:sp>
          <p:nvSpPr>
            <p:cNvPr id="9" name="Rectangle 8"/>
            <p:cNvSpPr/>
            <p:nvPr/>
          </p:nvSpPr>
          <p:spPr>
            <a:xfrm>
              <a:off x="7463652" y="3950013"/>
              <a:ext cx="1511552" cy="1522687"/>
            </a:xfrm>
            <a:prstGeom prst="rect">
              <a:avLst/>
            </a:prstGeom>
            <a:solidFill>
              <a:schemeClr val="bg1"/>
            </a:solidFill>
            <a:ln w="28575"/>
            <a:effectLst>
              <a:outerShdw blurRad="50800" dist="762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7680710" y="4081648"/>
              <a:ext cx="1077437" cy="602958"/>
            </a:xfrm>
            <a:prstGeom prst="rect">
              <a:avLst/>
            </a:prstGeom>
          </p:spPr>
        </p:pic>
        <p:sp>
          <p:nvSpPr>
            <p:cNvPr id="11" name="TextBox 10"/>
            <p:cNvSpPr txBox="1"/>
            <p:nvPr/>
          </p:nvSpPr>
          <p:spPr>
            <a:xfrm>
              <a:off x="7497897" y="4946351"/>
              <a:ext cx="1423635" cy="186371"/>
            </a:xfrm>
            <a:prstGeom prst="rect">
              <a:avLst/>
            </a:prstGeom>
            <a:noFill/>
          </p:spPr>
          <p:txBody>
            <a:bodyPr wrap="square" lIns="0" tIns="0" rIns="0" bIns="0" rtlCol="0" anchor="ctr" anchorCtr="1">
              <a:spAutoFit/>
            </a:bodyPr>
            <a:lstStyle/>
            <a:p>
              <a:pPr algn="ctr"/>
              <a:r>
                <a:rPr lang="en-US" sz="1200" b="1" dirty="0" smtClean="0"/>
                <a:t>UML 4SE RFP</a:t>
              </a:r>
              <a:endParaRPr lang="en-US" sz="1200" b="1" dirty="0"/>
            </a:p>
          </p:txBody>
        </p:sp>
      </p:grpSp>
      <p:sp>
        <p:nvSpPr>
          <p:cNvPr id="13" name="TextBox 12"/>
          <p:cNvSpPr txBox="1"/>
          <p:nvPr/>
        </p:nvSpPr>
        <p:spPr>
          <a:xfrm>
            <a:off x="79385" y="2808196"/>
            <a:ext cx="1205024" cy="692908"/>
          </a:xfrm>
          <a:prstGeom prst="rect">
            <a:avLst/>
          </a:prstGeom>
          <a:ln/>
          <a:effectLst>
            <a:outerShdw blurRad="508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r"/>
            <a:r>
              <a:rPr lang="en-US" sz="1400" b="1" dirty="0" smtClean="0">
                <a:solidFill>
                  <a:schemeClr val="bg1"/>
                </a:solidFill>
              </a:rPr>
              <a:t>Related Papers</a:t>
            </a:r>
          </a:p>
        </p:txBody>
      </p:sp>
      <p:sp>
        <p:nvSpPr>
          <p:cNvPr id="14" name="TextBox 13"/>
          <p:cNvSpPr txBox="1"/>
          <p:nvPr/>
        </p:nvSpPr>
        <p:spPr>
          <a:xfrm>
            <a:off x="58865" y="3685811"/>
            <a:ext cx="1225544" cy="921793"/>
          </a:xfrm>
          <a:prstGeom prst="rect">
            <a:avLst/>
          </a:prstGeom>
          <a:ln/>
          <a:effectLst>
            <a:outerShdw blurRad="508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1400" b="1" dirty="0" smtClean="0">
                <a:solidFill>
                  <a:schemeClr val="bg1"/>
                </a:solidFill>
              </a:rPr>
              <a:t>Other</a:t>
            </a:r>
            <a:r>
              <a:rPr lang="en-US" sz="1400" b="1" dirty="0">
                <a:solidFill>
                  <a:schemeClr val="bg1"/>
                </a:solidFill>
              </a:rPr>
              <a:t> </a:t>
            </a:r>
            <a:r>
              <a:rPr lang="en-US" sz="1400" b="1" dirty="0" smtClean="0">
                <a:solidFill>
                  <a:schemeClr val="bg1"/>
                </a:solidFill>
              </a:rPr>
              <a:t>Industry Ontologies</a:t>
            </a:r>
          </a:p>
        </p:txBody>
      </p:sp>
      <p:grpSp>
        <p:nvGrpSpPr>
          <p:cNvPr id="35" name="Group 34"/>
          <p:cNvGrpSpPr/>
          <p:nvPr/>
        </p:nvGrpSpPr>
        <p:grpSpPr>
          <a:xfrm>
            <a:off x="292460" y="1441357"/>
            <a:ext cx="1983897" cy="1069148"/>
            <a:chOff x="9520327" y="1768025"/>
            <a:chExt cx="2409410" cy="1380430"/>
          </a:xfrm>
          <a:effectLst>
            <a:outerShdw blurRad="50800" dist="76200" dir="18900000" algn="bl" rotWithShape="0">
              <a:prstClr val="black">
                <a:alpha val="40000"/>
              </a:prstClr>
            </a:outerShdw>
          </a:effectLst>
        </p:grpSpPr>
        <p:pic>
          <p:nvPicPr>
            <p:cNvPr id="36" name="Picture 35" descr="SEBoK Concepts.png"/>
            <p:cNvPicPr>
              <a:picLocks noChangeAspect="1"/>
            </p:cNvPicPr>
            <p:nvPr/>
          </p:nvPicPr>
          <p:blipFill>
            <a:blip r:embed="rId5" cstate="email">
              <a:extLst>
                <a:ext uri="{BEBA8EAE-BF5A-486C-A8C5-ECC9F3942E4B}">
                  <a14:imgProps xmlns:a14="http://schemas.microsoft.com/office/drawing/2010/main">
                    <a14:imgLayer r:embed="rId6">
                      <a14:imgEffect>
                        <a14:colorTemperature colorTemp="6480"/>
                      </a14:imgEffect>
                    </a14:imgLayer>
                  </a14:imgProps>
                </a:ext>
                <a:ext uri="{28A0092B-C50C-407E-A947-70E740481C1C}">
                  <a14:useLocalDpi xmlns:a14="http://schemas.microsoft.com/office/drawing/2010/main" val="0"/>
                </a:ext>
              </a:extLst>
            </a:blip>
            <a:stretch>
              <a:fillRect/>
            </a:stretch>
          </p:blipFill>
          <p:spPr>
            <a:xfrm>
              <a:off x="9520327" y="1768026"/>
              <a:ext cx="2409410" cy="1380429"/>
            </a:xfrm>
            <a:prstGeom prst="rect">
              <a:avLst/>
            </a:prstGeom>
            <a:ln w="28575">
              <a:solidFill>
                <a:schemeClr val="tx1"/>
              </a:solidFill>
            </a:ln>
            <a:effectLst>
              <a:outerShdw blurRad="190500" dist="101600" dir="2700000" sx="96000" sy="96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7" name="TextBox 36"/>
            <p:cNvSpPr txBox="1"/>
            <p:nvPr/>
          </p:nvSpPr>
          <p:spPr>
            <a:xfrm>
              <a:off x="9520327" y="1768025"/>
              <a:ext cx="2409410" cy="1179463"/>
            </a:xfrm>
            <a:prstGeom prst="rect">
              <a:avLst/>
            </a:prstGeom>
            <a:noFill/>
          </p:spPr>
          <p:txBody>
            <a:bodyPr wrap="square" rtlCol="0">
              <a:spAutoFit/>
            </a:bodyPr>
            <a:lstStyle/>
            <a:p>
              <a:pPr algn="ctr"/>
              <a:r>
                <a:rPr lang="en-US" sz="2000" b="1" dirty="0" smtClean="0">
                  <a:solidFill>
                    <a:schemeClr val="accent6">
                      <a:lumMod val="60000"/>
                      <a:lumOff val="40000"/>
                    </a:schemeClr>
                  </a:solidFill>
                  <a:effectLst>
                    <a:outerShdw blurRad="38100" dist="38100" dir="2700000" algn="tl">
                      <a:srgbClr val="000000">
                        <a:alpha val="43137"/>
                      </a:srgbClr>
                    </a:outerShdw>
                  </a:effectLst>
                </a:rPr>
                <a:t>SECM – 2015 Industry Reference</a:t>
              </a:r>
              <a:endParaRPr lang="en-US" sz="2000" b="1" dirty="0">
                <a:solidFill>
                  <a:schemeClr val="accent6">
                    <a:lumMod val="60000"/>
                    <a:lumOff val="40000"/>
                  </a:schemeClr>
                </a:solidFill>
                <a:effectLst>
                  <a:outerShdw blurRad="38100" dist="38100" dir="2700000" algn="tl">
                    <a:srgbClr val="000000">
                      <a:alpha val="43137"/>
                    </a:srgbClr>
                  </a:outerShdw>
                </a:effectLst>
              </a:endParaRPr>
            </a:p>
          </p:txBody>
        </p:sp>
      </p:grpSp>
      <p:sp>
        <p:nvSpPr>
          <p:cNvPr id="20" name="Oval 19"/>
          <p:cNvSpPr/>
          <p:nvPr/>
        </p:nvSpPr>
        <p:spPr>
          <a:xfrm>
            <a:off x="1677891" y="3119241"/>
            <a:ext cx="1463040" cy="914400"/>
          </a:xfrm>
          <a:prstGeom prst="ellipse">
            <a:avLst/>
          </a:prstGeom>
          <a:effectLst>
            <a:outerShdw blurRad="635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smtClean="0">
                <a:solidFill>
                  <a:schemeClr val="bg1"/>
                </a:solidFill>
              </a:rPr>
              <a:t>Produce “SE </a:t>
            </a:r>
            <a:r>
              <a:rPr lang="en-US" sz="1400" b="1" dirty="0" smtClean="0">
                <a:solidFill>
                  <a:schemeClr val="bg1"/>
                </a:solidFill>
              </a:rPr>
              <a:t>Needs</a:t>
            </a:r>
            <a:r>
              <a:rPr lang="en-US" sz="1400" b="1" dirty="0" smtClean="0">
                <a:solidFill>
                  <a:schemeClr val="bg1"/>
                </a:solidFill>
              </a:rPr>
              <a:t>”</a:t>
            </a:r>
            <a:endParaRPr lang="en-US" sz="1400" b="1" dirty="0">
              <a:solidFill>
                <a:schemeClr val="bg1"/>
              </a:solidFill>
            </a:endParaRPr>
          </a:p>
        </p:txBody>
      </p:sp>
      <p:sp>
        <p:nvSpPr>
          <p:cNvPr id="7" name="TextBox 6"/>
          <p:cNvSpPr txBox="1"/>
          <p:nvPr/>
        </p:nvSpPr>
        <p:spPr>
          <a:xfrm>
            <a:off x="3637048" y="3340174"/>
            <a:ext cx="1205024" cy="479352"/>
          </a:xfrm>
          <a:prstGeom prst="rect">
            <a:avLst/>
          </a:prstGeom>
          <a:ln/>
          <a:effectLst>
            <a:outerShdw blurRad="508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1400" b="1" dirty="0" smtClean="0">
                <a:solidFill>
                  <a:schemeClr val="bg1"/>
                </a:solidFill>
              </a:rPr>
              <a:t>Example Models</a:t>
            </a:r>
            <a:endParaRPr lang="en-US" sz="1400" b="1" dirty="0" smtClean="0">
              <a:solidFill>
                <a:schemeClr val="bg1"/>
              </a:solidFill>
            </a:endParaRPr>
          </a:p>
        </p:txBody>
      </p:sp>
      <p:sp>
        <p:nvSpPr>
          <p:cNvPr id="12" name="Rectangle 11"/>
          <p:cNvSpPr/>
          <p:nvPr/>
        </p:nvSpPr>
        <p:spPr>
          <a:xfrm>
            <a:off x="3549033" y="2567760"/>
            <a:ext cx="1381054" cy="497053"/>
          </a:xfrm>
          <a:prstGeom prst="rect">
            <a:avLst/>
          </a:prstGeom>
          <a:effectLst>
            <a:outerShdw blurRad="635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 Concepts</a:t>
            </a:r>
            <a:endParaRPr lang="en-US" sz="1400" dirty="0"/>
          </a:p>
        </p:txBody>
      </p:sp>
      <p:sp>
        <p:nvSpPr>
          <p:cNvPr id="16" name="TextBox 15"/>
          <p:cNvSpPr txBox="1"/>
          <p:nvPr/>
        </p:nvSpPr>
        <p:spPr>
          <a:xfrm>
            <a:off x="3637048" y="4106828"/>
            <a:ext cx="1205024" cy="653401"/>
          </a:xfrm>
          <a:prstGeom prst="rect">
            <a:avLst/>
          </a:prstGeom>
          <a:ln/>
          <a:effectLst>
            <a:outerShdw blurRad="508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1400" b="1" dirty="0" smtClean="0">
                <a:solidFill>
                  <a:schemeClr val="bg1"/>
                </a:solidFill>
              </a:rPr>
              <a:t>SE Needs Document</a:t>
            </a:r>
          </a:p>
        </p:txBody>
      </p:sp>
      <p:sp>
        <p:nvSpPr>
          <p:cNvPr id="21" name="Oval 20"/>
          <p:cNvSpPr/>
          <p:nvPr/>
        </p:nvSpPr>
        <p:spPr>
          <a:xfrm>
            <a:off x="5378097" y="3119241"/>
            <a:ext cx="1595519" cy="914400"/>
          </a:xfrm>
          <a:prstGeom prst="ellipse">
            <a:avLst/>
          </a:prstGeom>
          <a:effectLst>
            <a:outerShdw blurRad="635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smtClean="0">
                <a:solidFill>
                  <a:schemeClr val="bg1"/>
                </a:solidFill>
              </a:rPr>
              <a:t>Refine with Top Industry Experts</a:t>
            </a:r>
            <a:endParaRPr lang="en-US" sz="1400" b="1" dirty="0">
              <a:solidFill>
                <a:schemeClr val="bg1"/>
              </a:solidFill>
            </a:endParaRPr>
          </a:p>
        </p:txBody>
      </p:sp>
      <p:sp>
        <p:nvSpPr>
          <p:cNvPr id="18" name="TextBox 17"/>
          <p:cNvSpPr txBox="1"/>
          <p:nvPr/>
        </p:nvSpPr>
        <p:spPr>
          <a:xfrm>
            <a:off x="7381719" y="3249744"/>
            <a:ext cx="1205024" cy="676441"/>
          </a:xfrm>
          <a:prstGeom prst="rect">
            <a:avLst/>
          </a:prstGeom>
          <a:ln/>
          <a:effectLst>
            <a:outerShdw blurRad="508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1400" b="1" dirty="0" smtClean="0">
                <a:solidFill>
                  <a:schemeClr val="bg1"/>
                </a:solidFill>
              </a:rPr>
              <a:t>Requirements &amp; Concepts</a:t>
            </a:r>
            <a:endParaRPr lang="en-US" sz="1400" b="1" dirty="0" smtClean="0">
              <a:solidFill>
                <a:schemeClr val="bg1"/>
              </a:solidFill>
            </a:endParaRPr>
          </a:p>
        </p:txBody>
      </p:sp>
      <p:sp>
        <p:nvSpPr>
          <p:cNvPr id="72" name="TextBox 71"/>
          <p:cNvSpPr txBox="1"/>
          <p:nvPr/>
        </p:nvSpPr>
        <p:spPr>
          <a:xfrm>
            <a:off x="5489353" y="2453479"/>
            <a:ext cx="1373005" cy="646331"/>
          </a:xfrm>
          <a:prstGeom prst="rect">
            <a:avLst/>
          </a:prstGeom>
          <a:noFill/>
        </p:spPr>
        <p:txBody>
          <a:bodyPr wrap="none" rtlCol="0">
            <a:spAutoFit/>
          </a:bodyPr>
          <a:lstStyle/>
          <a:p>
            <a:pPr algn="ctr"/>
            <a:r>
              <a:rPr lang="en-US" b="1" dirty="0"/>
              <a:t>Topic Core</a:t>
            </a:r>
          </a:p>
          <a:p>
            <a:pPr algn="ctr"/>
            <a:r>
              <a:rPr lang="en-US" b="1" dirty="0" smtClean="0"/>
              <a:t>Team</a:t>
            </a:r>
            <a:endParaRPr lang="en-US" b="1" dirty="0"/>
          </a:p>
        </p:txBody>
      </p:sp>
    </p:spTree>
    <p:extLst>
      <p:ext uri="{BB962C8B-B14F-4D97-AF65-F5344CB8AC3E}">
        <p14:creationId xmlns:p14="http://schemas.microsoft.com/office/powerpoint/2010/main" val="200732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par>
                                <p:cTn id="11" presetID="22" presetClass="entr" presetSubtype="8"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par>
                                <p:cTn id="29" presetID="22" presetClass="entr" presetSubtype="8"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par>
                                <p:cTn id="32" presetID="22" presetClass="entr" presetSubtype="8"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up)">
                                      <p:cBhvr>
                                        <p:cTn id="53" dur="500"/>
                                        <p:tgtEl>
                                          <p:spTgt spid="73"/>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 grpId="0" animBg="1"/>
      <p:bldP spid="12" grpId="0" animBg="1"/>
      <p:bldP spid="16" grpId="0" animBg="1"/>
      <p:bldP spid="21" grpId="0" animBg="1"/>
      <p:bldP spid="18" grpId="0" animBg="1"/>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Core Teams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Properties and Expression Core Team</a:t>
            </a:r>
          </a:p>
          <a:p>
            <a:pPr lvl="1"/>
            <a:r>
              <a:rPr lang="en-US" dirty="0" smtClean="0"/>
              <a:t>Launched 22 January 2016</a:t>
            </a:r>
          </a:p>
          <a:p>
            <a:pPr lvl="1"/>
            <a:r>
              <a:rPr lang="en-US" dirty="0" smtClean="0"/>
              <a:t>“SE Needs” resources provided;</a:t>
            </a:r>
            <a:endParaRPr lang="en-US" dirty="0" smtClean="0"/>
          </a:p>
          <a:p>
            <a:pPr lvl="2"/>
            <a:r>
              <a:rPr lang="en-US" dirty="0" smtClean="0"/>
              <a:t>Concept Diagrams</a:t>
            </a:r>
          </a:p>
          <a:p>
            <a:pPr lvl="2"/>
            <a:r>
              <a:rPr lang="en-US" dirty="0"/>
              <a:t>SE Needs Document </a:t>
            </a:r>
          </a:p>
          <a:p>
            <a:pPr lvl="2"/>
            <a:r>
              <a:rPr lang="en-US" dirty="0" smtClean="0"/>
              <a:t>Extension </a:t>
            </a:r>
            <a:r>
              <a:rPr lang="en-US" dirty="0" smtClean="0"/>
              <a:t>Wiki </a:t>
            </a:r>
            <a:r>
              <a:rPr lang="en-US" dirty="0" smtClean="0"/>
              <a:t>from </a:t>
            </a:r>
            <a:r>
              <a:rPr lang="en-US" dirty="0" smtClean="0"/>
              <a:t>the SECM </a:t>
            </a:r>
            <a:r>
              <a:rPr lang="en-US" dirty="0" smtClean="0"/>
              <a:t>Wiki</a:t>
            </a:r>
          </a:p>
          <a:p>
            <a:pPr lvl="1"/>
            <a:r>
              <a:rPr lang="en-US" dirty="0" smtClean="0"/>
              <a:t>Their status being provided </a:t>
            </a:r>
            <a:r>
              <a:rPr lang="en-US" dirty="0" smtClean="0"/>
              <a:t>today</a:t>
            </a:r>
          </a:p>
          <a:p>
            <a:r>
              <a:rPr lang="en-US" dirty="0" smtClean="0"/>
              <a:t>Interface Core Team</a:t>
            </a:r>
          </a:p>
          <a:p>
            <a:pPr lvl="1"/>
            <a:r>
              <a:rPr lang="en-US" dirty="0" smtClean="0"/>
              <a:t>Planned to be launched soon</a:t>
            </a:r>
          </a:p>
          <a:p>
            <a:r>
              <a:rPr lang="en-US" dirty="0" smtClean="0"/>
              <a:t>Potential Future Topics</a:t>
            </a:r>
          </a:p>
          <a:p>
            <a:pPr lvl="1"/>
            <a:r>
              <a:rPr lang="en-US" dirty="0" smtClean="0"/>
              <a:t>Function and Structure</a:t>
            </a:r>
          </a:p>
          <a:p>
            <a:pPr lvl="1"/>
            <a:r>
              <a:rPr lang="en-US" dirty="0" smtClean="0"/>
              <a:t>Behavior</a:t>
            </a:r>
          </a:p>
          <a:p>
            <a:pPr lvl="1"/>
            <a:r>
              <a:rPr lang="en-US" dirty="0" smtClean="0"/>
              <a:t>Variants</a:t>
            </a:r>
          </a:p>
          <a:p>
            <a:pPr lvl="1"/>
            <a:r>
              <a:rPr lang="en-US" dirty="0" smtClean="0"/>
              <a:t>Requirements</a:t>
            </a:r>
          </a:p>
          <a:p>
            <a:endParaRPr lang="en-US" dirty="0" smtClean="0"/>
          </a:p>
          <a:p>
            <a:endParaRPr lang="en-US" dirty="0" smtClean="0"/>
          </a:p>
        </p:txBody>
      </p:sp>
      <p:sp>
        <p:nvSpPr>
          <p:cNvPr id="4"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13</a:t>
            </a:fld>
            <a:endParaRPr lang="en-US" dirty="0"/>
          </a:p>
        </p:txBody>
      </p:sp>
    </p:spTree>
    <p:extLst>
      <p:ext uri="{BB962C8B-B14F-4D97-AF65-F5344CB8AC3E}">
        <p14:creationId xmlns:p14="http://schemas.microsoft.com/office/powerpoint/2010/main" val="2714108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 Needs – Property and Expressions </a:t>
            </a:r>
            <a:endParaRPr lang="en-US" dirty="0"/>
          </a:p>
        </p:txBody>
      </p:sp>
      <p:pic>
        <p:nvPicPr>
          <p:cNvPr id="5" name="Picture 4"/>
          <p:cNvPicPr>
            <a:picLocks noChangeAspect="1"/>
          </p:cNvPicPr>
          <p:nvPr/>
        </p:nvPicPr>
        <p:blipFill>
          <a:blip r:embed="rId2"/>
          <a:stretch>
            <a:fillRect/>
          </a:stretch>
        </p:blipFill>
        <p:spPr>
          <a:xfrm>
            <a:off x="103187" y="1015999"/>
            <a:ext cx="4185763" cy="1943101"/>
          </a:xfrm>
          <a:prstGeom prst="rect">
            <a:avLst/>
          </a:prstGeom>
        </p:spPr>
      </p:pic>
      <p:pic>
        <p:nvPicPr>
          <p:cNvPr id="4" name="Content Placeholder 3"/>
          <p:cNvPicPr>
            <a:picLocks noGrp="1" noChangeAspect="1"/>
          </p:cNvPicPr>
          <p:nvPr>
            <p:ph idx="1"/>
          </p:nvPr>
        </p:nvPicPr>
        <p:blipFill>
          <a:blip r:embed="rId3"/>
          <a:stretch>
            <a:fillRect/>
          </a:stretch>
        </p:blipFill>
        <p:spPr>
          <a:xfrm>
            <a:off x="1970656" y="1568449"/>
            <a:ext cx="7173344" cy="4525211"/>
          </a:xfrm>
          <a:prstGeom prst="rect">
            <a:avLst/>
          </a:prstGeom>
        </p:spPr>
      </p:pic>
      <p:sp>
        <p:nvSpPr>
          <p:cNvPr id="6"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14</a:t>
            </a:fld>
            <a:endParaRPr lang="en-US" dirty="0"/>
          </a:p>
        </p:txBody>
      </p:sp>
    </p:spTree>
    <p:extLst>
      <p:ext uri="{BB962C8B-B14F-4D97-AF65-F5344CB8AC3E}">
        <p14:creationId xmlns:p14="http://schemas.microsoft.com/office/powerpoint/2010/main" val="2658959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SECM – SysML V2 </a:t>
            </a:r>
            <a:r>
              <a:rPr lang="en-US" dirty="0" smtClean="0"/>
              <a:t>RFP</a:t>
            </a:r>
            <a:br>
              <a:rPr lang="en-US" dirty="0" smtClean="0"/>
            </a:br>
            <a:r>
              <a:rPr lang="en-US" dirty="0" smtClean="0"/>
              <a:t>SE Needs - Interface</a:t>
            </a:r>
            <a:endParaRPr lang="en-US" dirty="0"/>
          </a:p>
        </p:txBody>
      </p:sp>
      <p:sp>
        <p:nvSpPr>
          <p:cNvPr id="5" name="Text Placeholder 4"/>
          <p:cNvSpPr>
            <a:spLocks noGrp="1"/>
          </p:cNvSpPr>
          <p:nvPr>
            <p:ph type="body" idx="1"/>
          </p:nvPr>
        </p:nvSpPr>
        <p:spPr/>
        <p:txBody>
          <a:bodyPr/>
          <a:lstStyle/>
          <a:p>
            <a:endParaRPr lang="en-US"/>
          </a:p>
        </p:txBody>
      </p:sp>
      <p:sp>
        <p:nvSpPr>
          <p:cNvPr id="6"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15</a:t>
            </a:fld>
            <a:endParaRPr lang="en-US" dirty="0"/>
          </a:p>
        </p:txBody>
      </p:sp>
    </p:spTree>
    <p:extLst>
      <p:ext uri="{BB962C8B-B14F-4D97-AF65-F5344CB8AC3E}">
        <p14:creationId xmlns:p14="http://schemas.microsoft.com/office/powerpoint/2010/main" val="4056693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Interface </a:t>
            </a:r>
            <a:r>
              <a:rPr lang="en-US" dirty="0" smtClean="0"/>
              <a:t>Needs Concepts</a:t>
            </a:r>
            <a:endParaRPr lang="en-US" dirty="0"/>
          </a:p>
        </p:txBody>
      </p:sp>
      <p:pic>
        <p:nvPicPr>
          <p:cNvPr id="7" name="Picture 6"/>
          <p:cNvPicPr>
            <a:picLocks noChangeAspect="1"/>
          </p:cNvPicPr>
          <p:nvPr/>
        </p:nvPicPr>
        <p:blipFill>
          <a:blip r:embed="rId2"/>
          <a:stretch>
            <a:fillRect/>
          </a:stretch>
        </p:blipFill>
        <p:spPr>
          <a:xfrm>
            <a:off x="2133600" y="1002145"/>
            <a:ext cx="4476750" cy="192405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5001" y="1313250"/>
            <a:ext cx="8634581" cy="4914629"/>
          </a:xfrm>
          <a:prstGeom prst="rect">
            <a:avLst/>
          </a:prstGeom>
        </p:spPr>
      </p:pic>
      <p:sp>
        <p:nvSpPr>
          <p:cNvPr id="5"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16</a:t>
            </a:fld>
            <a:endParaRPr lang="en-US" dirty="0"/>
          </a:p>
        </p:txBody>
      </p:sp>
    </p:spTree>
    <p:extLst>
      <p:ext uri="{BB962C8B-B14F-4D97-AF65-F5344CB8AC3E}">
        <p14:creationId xmlns:p14="http://schemas.microsoft.com/office/powerpoint/2010/main" val="1225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7"/>
                                        </p:tgtEl>
                                      </p:cBhvr>
                                      <p:by x="50000" y="50000"/>
                                    </p:animScale>
                                  </p:childTnLst>
                                </p:cTn>
                              </p:par>
                              <p:par>
                                <p:cTn id="7" presetID="42" presetClass="path" presetSubtype="0" accel="26000" decel="26000" fill="hold" nodeType="withEffect">
                                  <p:stCondLst>
                                    <p:cond delay="0"/>
                                  </p:stCondLst>
                                  <p:childTnLst>
                                    <p:animMotion origin="layout" path="M 5E-6 -2.59259E-6 L 0.40799 -0.14028 " pathEditMode="relative" rAng="0" ptsTypes="AA">
                                      <p:cBhvr>
                                        <p:cTn id="8" dur="1000" fill="hold"/>
                                        <p:tgtEl>
                                          <p:spTgt spid="7"/>
                                        </p:tgtEl>
                                        <p:attrNameLst>
                                          <p:attrName>ppt_x</p:attrName>
                                          <p:attrName>ppt_y</p:attrName>
                                        </p:attrNameLst>
                                      </p:cBhvr>
                                      <p:rCtr x="20399" y="-7014"/>
                                    </p:animMotion>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for this “SE Needs” Exercise</a:t>
            </a:r>
            <a:endParaRPr lang="en-US" dirty="0"/>
          </a:p>
        </p:txBody>
      </p:sp>
      <p:sp>
        <p:nvSpPr>
          <p:cNvPr id="3" name="Content Placeholder 2"/>
          <p:cNvSpPr>
            <a:spLocks noGrp="1"/>
          </p:cNvSpPr>
          <p:nvPr>
            <p:ph idx="1"/>
          </p:nvPr>
        </p:nvSpPr>
        <p:spPr>
          <a:xfrm>
            <a:off x="549275" y="1189182"/>
            <a:ext cx="8042276" cy="3481969"/>
          </a:xfrm>
        </p:spPr>
        <p:txBody>
          <a:bodyPr>
            <a:normAutofit fontScale="92500"/>
          </a:bodyPr>
          <a:lstStyle/>
          <a:p>
            <a:r>
              <a:rPr lang="en-US" dirty="0"/>
              <a:t>Interface</a:t>
            </a:r>
          </a:p>
          <a:p>
            <a:pPr lvl="1"/>
            <a:r>
              <a:rPr lang="en-US" dirty="0"/>
              <a:t>At least two interface ends (Connection Point) and a connector</a:t>
            </a:r>
          </a:p>
          <a:p>
            <a:r>
              <a:rPr lang="en-US" dirty="0"/>
              <a:t>Interface End</a:t>
            </a:r>
          </a:p>
          <a:p>
            <a:pPr lvl="1"/>
            <a:r>
              <a:rPr lang="en-US" dirty="0"/>
              <a:t>One side of the </a:t>
            </a:r>
            <a:r>
              <a:rPr lang="en-US" dirty="0" smtClean="0"/>
              <a:t>interface representing the point </a:t>
            </a:r>
            <a:r>
              <a:rPr lang="en-US" dirty="0"/>
              <a:t>of </a:t>
            </a:r>
            <a:r>
              <a:rPr lang="en-US" dirty="0" smtClean="0"/>
              <a:t>connection</a:t>
            </a:r>
            <a:endParaRPr lang="en-US" dirty="0"/>
          </a:p>
          <a:p>
            <a:r>
              <a:rPr lang="en-US" dirty="0"/>
              <a:t>Interface </a:t>
            </a:r>
            <a:r>
              <a:rPr lang="en-US" dirty="0" smtClean="0"/>
              <a:t>Specification</a:t>
            </a:r>
            <a:endParaRPr lang="en-US" dirty="0"/>
          </a:p>
          <a:p>
            <a:pPr lvl="1"/>
            <a:r>
              <a:rPr lang="en-US" dirty="0"/>
              <a:t>Specification for all ends and connectors. </a:t>
            </a:r>
          </a:p>
          <a:p>
            <a:pPr lvl="1"/>
            <a:r>
              <a:rPr lang="en-US" dirty="0"/>
              <a:t>The information content is equivalent to traditional interface design and requirement specification documents</a:t>
            </a:r>
          </a:p>
        </p:txBody>
      </p:sp>
      <p:grpSp>
        <p:nvGrpSpPr>
          <p:cNvPr id="11" name="Group 10"/>
          <p:cNvGrpSpPr/>
          <p:nvPr/>
        </p:nvGrpSpPr>
        <p:grpSpPr>
          <a:xfrm>
            <a:off x="1827213" y="4959788"/>
            <a:ext cx="5486400" cy="1366092"/>
            <a:chOff x="1563476" y="4814373"/>
            <a:chExt cx="5486400" cy="1366092"/>
          </a:xfrm>
        </p:grpSpPr>
        <p:sp>
          <p:nvSpPr>
            <p:cNvPr id="10" name="Rectangle 9"/>
            <p:cNvSpPr/>
            <p:nvPr/>
          </p:nvSpPr>
          <p:spPr>
            <a:xfrm>
              <a:off x="1563476" y="4814373"/>
              <a:ext cx="5486400" cy="1366092"/>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chemeClr val="tx2">
                      <a:lumMod val="90000"/>
                      <a:lumOff val="10000"/>
                    </a:schemeClr>
                  </a:solidFill>
                </a:rPr>
                <a:t>Interface</a:t>
              </a:r>
              <a:endParaRPr lang="en-US" dirty="0">
                <a:solidFill>
                  <a:schemeClr val="tx2">
                    <a:lumMod val="90000"/>
                    <a:lumOff val="10000"/>
                  </a:schemeClr>
                </a:solidFill>
              </a:endParaRPr>
            </a:p>
          </p:txBody>
        </p:sp>
        <p:sp>
          <p:nvSpPr>
            <p:cNvPr id="6" name="Rectangle 5"/>
            <p:cNvSpPr/>
            <p:nvPr/>
          </p:nvSpPr>
          <p:spPr>
            <a:xfrm>
              <a:off x="2500828" y="5497419"/>
              <a:ext cx="3611696" cy="2313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Connector</a:t>
              </a:r>
              <a:endParaRPr lang="en-US" dirty="0"/>
            </a:p>
          </p:txBody>
        </p:sp>
        <p:sp>
          <p:nvSpPr>
            <p:cNvPr id="4" name="Rectangle 3"/>
            <p:cNvSpPr/>
            <p:nvPr/>
          </p:nvSpPr>
          <p:spPr>
            <a:xfrm>
              <a:off x="1663546" y="5155896"/>
              <a:ext cx="1200839"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 End</a:t>
              </a:r>
              <a:endParaRPr lang="en-US" dirty="0"/>
            </a:p>
          </p:txBody>
        </p:sp>
        <p:sp>
          <p:nvSpPr>
            <p:cNvPr id="5" name="Rectangle 4"/>
            <p:cNvSpPr/>
            <p:nvPr/>
          </p:nvSpPr>
          <p:spPr>
            <a:xfrm>
              <a:off x="5748967" y="5155896"/>
              <a:ext cx="1200839"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 End</a:t>
              </a:r>
              <a:endParaRPr lang="en-US" dirty="0"/>
            </a:p>
          </p:txBody>
        </p:sp>
      </p:grpSp>
      <p:sp>
        <p:nvSpPr>
          <p:cNvPr id="9"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21</a:t>
            </a:fld>
            <a:endParaRPr lang="en-US" dirty="0"/>
          </a:p>
        </p:txBody>
      </p:sp>
    </p:spTree>
    <p:extLst>
      <p:ext uri="{BB962C8B-B14F-4D97-AF65-F5344CB8AC3E}">
        <p14:creationId xmlns:p14="http://schemas.microsoft.com/office/powerpoint/2010/main" val="3327321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Abstraction Levels</a:t>
            </a:r>
            <a:endParaRPr lang="en-US" dirty="0"/>
          </a:p>
        </p:txBody>
      </p:sp>
      <p:pic>
        <p:nvPicPr>
          <p:cNvPr id="3" name="Picture 2"/>
          <p:cNvPicPr>
            <a:picLocks noChangeAspect="1"/>
          </p:cNvPicPr>
          <p:nvPr/>
        </p:nvPicPr>
        <p:blipFill>
          <a:blip r:embed="rId2"/>
          <a:stretch>
            <a:fillRect/>
          </a:stretch>
        </p:blipFill>
        <p:spPr>
          <a:xfrm>
            <a:off x="1704976" y="900545"/>
            <a:ext cx="5730874" cy="5786785"/>
          </a:xfrm>
          <a:prstGeom prst="rect">
            <a:avLst/>
          </a:prstGeom>
        </p:spPr>
      </p:pic>
      <p:sp>
        <p:nvSpPr>
          <p:cNvPr id="4"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18</a:t>
            </a:fld>
            <a:endParaRPr lang="en-US" dirty="0"/>
          </a:p>
        </p:txBody>
      </p:sp>
    </p:spTree>
    <p:extLst>
      <p:ext uri="{BB962C8B-B14F-4D97-AF65-F5344CB8AC3E}">
        <p14:creationId xmlns:p14="http://schemas.microsoft.com/office/powerpoint/2010/main" val="1472164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Decomposition</a:t>
            </a:r>
            <a:endParaRPr lang="en-US" dirty="0"/>
          </a:p>
        </p:txBody>
      </p:sp>
      <p:sp>
        <p:nvSpPr>
          <p:cNvPr id="6"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19</a:t>
            </a:fld>
            <a:endParaRPr lang="en-US" dirty="0"/>
          </a:p>
        </p:txBody>
      </p:sp>
      <p:pic>
        <p:nvPicPr>
          <p:cNvPr id="4" name="Picture 3"/>
          <p:cNvPicPr>
            <a:picLocks noChangeAspect="1"/>
          </p:cNvPicPr>
          <p:nvPr/>
        </p:nvPicPr>
        <p:blipFill>
          <a:blip r:embed="rId2"/>
          <a:stretch>
            <a:fillRect/>
          </a:stretch>
        </p:blipFill>
        <p:spPr>
          <a:xfrm>
            <a:off x="1059131" y="900545"/>
            <a:ext cx="7022563" cy="5740248"/>
          </a:xfrm>
          <a:prstGeom prst="rect">
            <a:avLst/>
          </a:prstGeom>
        </p:spPr>
      </p:pic>
    </p:spTree>
    <p:extLst>
      <p:ext uri="{BB962C8B-B14F-4D97-AF65-F5344CB8AC3E}">
        <p14:creationId xmlns:p14="http://schemas.microsoft.com/office/powerpoint/2010/main" val="775521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6"/>
            <a:ext cx="9144000" cy="792969"/>
          </a:xfrm>
        </p:spPr>
        <p:txBody>
          <a:bodyPr/>
          <a:lstStyle/>
          <a:p>
            <a:r>
              <a:rPr lang="en-US" dirty="0" smtClean="0"/>
              <a:t>System Engineering Concept Model </a:t>
            </a:r>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SECM </a:t>
            </a:r>
            <a:r>
              <a:rPr lang="en-US" dirty="0" smtClean="0"/>
              <a:t>High Level Approach</a:t>
            </a:r>
          </a:p>
          <a:p>
            <a:r>
              <a:rPr lang="en-US" dirty="0" smtClean="0"/>
              <a:t>SECM Industry Reference Model</a:t>
            </a:r>
          </a:p>
          <a:p>
            <a:r>
              <a:rPr lang="en-US" dirty="0"/>
              <a:t>SECM – SysML V2 </a:t>
            </a:r>
            <a:r>
              <a:rPr lang="en-US" dirty="0" smtClean="0"/>
              <a:t>RFP</a:t>
            </a:r>
          </a:p>
          <a:p>
            <a:pPr lvl="1"/>
            <a:r>
              <a:rPr lang="en-US" dirty="0" smtClean="0"/>
              <a:t>Approach</a:t>
            </a:r>
          </a:p>
          <a:p>
            <a:pPr lvl="1"/>
            <a:r>
              <a:rPr lang="en-US" dirty="0" smtClean="0"/>
              <a:t>Expert Core Teams</a:t>
            </a:r>
          </a:p>
          <a:p>
            <a:pPr lvl="1"/>
            <a:r>
              <a:rPr lang="en-US" dirty="0" smtClean="0"/>
              <a:t>Property and Expressions - SE Needs and Core Team</a:t>
            </a:r>
          </a:p>
          <a:p>
            <a:pPr lvl="1"/>
            <a:r>
              <a:rPr lang="en-US" dirty="0" smtClean="0"/>
              <a:t>Interfaces - SE Needs</a:t>
            </a:r>
          </a:p>
          <a:p>
            <a:pPr lvl="1"/>
            <a:endParaRPr lang="en-US" dirty="0"/>
          </a:p>
        </p:txBody>
      </p:sp>
      <p:sp>
        <p:nvSpPr>
          <p:cNvPr id="4"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a:t>
            </a:fld>
            <a:endParaRPr lang="en-US" dirty="0"/>
          </a:p>
        </p:txBody>
      </p:sp>
    </p:spTree>
    <p:extLst>
      <p:ext uri="{BB962C8B-B14F-4D97-AF65-F5344CB8AC3E}">
        <p14:creationId xmlns:p14="http://schemas.microsoft.com/office/powerpoint/2010/main" val="2871026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7"/>
            <a:ext cx="8042276" cy="423366"/>
          </a:xfrm>
        </p:spPr>
        <p:txBody>
          <a:bodyPr/>
          <a:lstStyle/>
          <a:p>
            <a:r>
              <a:rPr lang="en-US" dirty="0" smtClean="0"/>
              <a:t>TCP/IP Protocol Stack Spacecraft Example</a:t>
            </a:r>
            <a:endParaRPr lang="en-US" dirty="0"/>
          </a:p>
        </p:txBody>
      </p:sp>
      <p:pic>
        <p:nvPicPr>
          <p:cNvPr id="3" name="Picture 2"/>
          <p:cNvPicPr>
            <a:picLocks noChangeAspect="1"/>
          </p:cNvPicPr>
          <p:nvPr/>
        </p:nvPicPr>
        <p:blipFill>
          <a:blip r:embed="rId2"/>
          <a:stretch>
            <a:fillRect/>
          </a:stretch>
        </p:blipFill>
        <p:spPr>
          <a:xfrm>
            <a:off x="9802" y="733738"/>
            <a:ext cx="9120228" cy="5324167"/>
          </a:xfrm>
          <a:prstGeom prst="rect">
            <a:avLst/>
          </a:prstGeom>
        </p:spPr>
      </p:pic>
      <p:sp>
        <p:nvSpPr>
          <p:cNvPr id="4" name="Content Placeholder 2"/>
          <p:cNvSpPr txBox="1">
            <a:spLocks/>
          </p:cNvSpPr>
          <p:nvPr/>
        </p:nvSpPr>
        <p:spPr>
          <a:xfrm rot="10800000" flipV="1">
            <a:off x="387040" y="6393448"/>
            <a:ext cx="8756960" cy="213852"/>
          </a:xfrm>
          <a:prstGeom prst="rect">
            <a:avLst/>
          </a:prstGeom>
          <a:noFill/>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“A </a:t>
            </a:r>
            <a:r>
              <a:rPr lang="en-US" dirty="0">
                <a:solidFill>
                  <a:schemeClr val="bg1"/>
                </a:solidFill>
              </a:rPr>
              <a:t>Representative Application of a Layered Interface Modeling </a:t>
            </a:r>
            <a:r>
              <a:rPr lang="en-US" dirty="0" smtClean="0">
                <a:solidFill>
                  <a:schemeClr val="bg1"/>
                </a:solidFill>
              </a:rPr>
              <a:t>Pattern”, Shames, </a:t>
            </a:r>
            <a:r>
              <a:rPr lang="en-US" dirty="0" err="1" smtClean="0">
                <a:solidFill>
                  <a:schemeClr val="bg1"/>
                </a:solidFill>
              </a:rPr>
              <a:t>Sarrel</a:t>
            </a:r>
            <a:r>
              <a:rPr lang="en-US" dirty="0" smtClean="0">
                <a:solidFill>
                  <a:schemeClr val="bg1"/>
                </a:solidFill>
              </a:rPr>
              <a:t>, Friedenthal</a:t>
            </a:r>
            <a:endParaRPr lang="en-US" dirty="0">
              <a:solidFill>
                <a:schemeClr val="bg1"/>
              </a:solidFill>
            </a:endParaRPr>
          </a:p>
        </p:txBody>
      </p:sp>
      <p:sp>
        <p:nvSpPr>
          <p:cNvPr id="6" name="Slide Number Placeholder 4"/>
          <p:cNvSpPr>
            <a:spLocks noGrp="1"/>
          </p:cNvSpPr>
          <p:nvPr>
            <p:ph type="sldNum" sz="quarter" idx="12"/>
          </p:nvPr>
        </p:nvSpPr>
        <p:spPr>
          <a:xfrm>
            <a:off x="7897906" y="6290416"/>
            <a:ext cx="990600" cy="365125"/>
          </a:xfrm>
        </p:spPr>
        <p:txBody>
          <a:bodyPr/>
          <a:lstStyle/>
          <a:p>
            <a:fld id="{1126D392-F764-4A1F-A7B4-6C9A066E8C6B}" type="slidenum">
              <a:rPr lang="en-US" smtClean="0"/>
              <a:pPr/>
              <a:t>31</a:t>
            </a:fld>
            <a:endParaRPr lang="en-US" dirty="0"/>
          </a:p>
        </p:txBody>
      </p:sp>
    </p:spTree>
    <p:extLst>
      <p:ext uri="{BB962C8B-B14F-4D97-AF65-F5344CB8AC3E}">
        <p14:creationId xmlns:p14="http://schemas.microsoft.com/office/powerpoint/2010/main" val="3326079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Models of Interfaces</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4"/>
          <p:cNvSpPr>
            <a:spLocks noGrp="1"/>
          </p:cNvSpPr>
          <p:nvPr>
            <p:ph type="sldNum" sz="quarter" idx="12"/>
          </p:nvPr>
        </p:nvSpPr>
        <p:spPr/>
        <p:txBody>
          <a:bodyPr/>
          <a:lstStyle/>
          <a:p>
            <a:fld id="{1126D392-F764-4A1F-A7B4-6C9A066E8C6B}" type="slidenum">
              <a:rPr lang="en-US" smtClean="0"/>
              <a:pPr/>
              <a:t>21</a:t>
            </a:fld>
            <a:endParaRPr lang="en-US" dirty="0"/>
          </a:p>
        </p:txBody>
      </p:sp>
    </p:spTree>
    <p:extLst>
      <p:ext uri="{BB962C8B-B14F-4D97-AF65-F5344CB8AC3E}">
        <p14:creationId xmlns:p14="http://schemas.microsoft.com/office/powerpoint/2010/main" val="4215978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smtClean="0"/>
              <a:t>Models of Interfaces </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Examples include:</a:t>
            </a:r>
          </a:p>
          <a:p>
            <a:pPr lvl="1"/>
            <a:r>
              <a:rPr lang="en-US" dirty="0" smtClean="0"/>
              <a:t>Tractor to Implement (3-point Hitch Interface )</a:t>
            </a:r>
          </a:p>
          <a:p>
            <a:pPr lvl="1"/>
            <a:r>
              <a:rPr lang="en-US" dirty="0" smtClean="0"/>
              <a:t>Power Plug/Receptacle Interface</a:t>
            </a:r>
          </a:p>
          <a:p>
            <a:pPr lvl="1"/>
            <a:r>
              <a:rPr lang="en-US" dirty="0" smtClean="0"/>
              <a:t>Door Hinge Interface</a:t>
            </a:r>
          </a:p>
          <a:p>
            <a:pPr lvl="1"/>
            <a:r>
              <a:rPr lang="en-US" dirty="0" smtClean="0"/>
              <a:t>PC Mouse</a:t>
            </a:r>
          </a:p>
          <a:p>
            <a:r>
              <a:rPr lang="en-US" dirty="0"/>
              <a:t>Intent of such examples</a:t>
            </a:r>
          </a:p>
          <a:p>
            <a:pPr lvl="1"/>
            <a:r>
              <a:rPr lang="en-US" dirty="0"/>
              <a:t>Show interface concepts </a:t>
            </a:r>
            <a:r>
              <a:rPr lang="en-US" dirty="0" smtClean="0"/>
              <a:t>such as </a:t>
            </a:r>
            <a:r>
              <a:rPr lang="en-US" dirty="0"/>
              <a:t>the Interface specification concept and the interface end specification concept</a:t>
            </a:r>
          </a:p>
          <a:p>
            <a:pPr lvl="1"/>
            <a:r>
              <a:rPr lang="en-US" dirty="0"/>
              <a:t>Identify where we are having trouble expressing our needs</a:t>
            </a:r>
          </a:p>
          <a:p>
            <a:pPr lvl="2"/>
            <a:r>
              <a:rPr lang="en-US" dirty="0"/>
              <a:t>Is it easy to capture the artifacts necessary to specify the interface</a:t>
            </a:r>
          </a:p>
          <a:p>
            <a:pPr lvl="2"/>
            <a:r>
              <a:rPr lang="en-US" dirty="0"/>
              <a:t>Is the resulting description intuitive and easy to understand</a:t>
            </a:r>
          </a:p>
          <a:p>
            <a:pPr lvl="1"/>
            <a:r>
              <a:rPr lang="en-US" dirty="0"/>
              <a:t>The intent is not to specify solutions but to use the existing modeling capabilities to demonstrate where improvements would helpful</a:t>
            </a:r>
          </a:p>
          <a:p>
            <a:endParaRPr lang="en-US" dirty="0"/>
          </a:p>
        </p:txBody>
      </p:sp>
      <p:sp>
        <p:nvSpPr>
          <p:cNvPr id="5"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22</a:t>
            </a:fld>
            <a:endParaRPr lang="en-US" dirty="0"/>
          </a:p>
        </p:txBody>
      </p:sp>
    </p:spTree>
    <p:extLst>
      <p:ext uri="{BB962C8B-B14F-4D97-AF65-F5344CB8AC3E}">
        <p14:creationId xmlns:p14="http://schemas.microsoft.com/office/powerpoint/2010/main" val="3902464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PC Mouse </a:t>
            </a:r>
            <a:r>
              <a:rPr lang="en-US" dirty="0" smtClean="0"/>
              <a:t>Example</a:t>
            </a:r>
            <a:endParaRPr lang="en-US" dirty="0"/>
          </a:p>
        </p:txBody>
      </p:sp>
      <p:sp>
        <p:nvSpPr>
          <p:cNvPr id="5" name="Content Placeholder 4"/>
          <p:cNvSpPr>
            <a:spLocks noGrp="1"/>
          </p:cNvSpPr>
          <p:nvPr>
            <p:ph idx="1"/>
          </p:nvPr>
        </p:nvSpPr>
        <p:spPr/>
        <p:txBody>
          <a:bodyPr>
            <a:normAutofit/>
          </a:bodyPr>
          <a:lstStyle/>
          <a:p>
            <a:r>
              <a:rPr lang="en-US" dirty="0"/>
              <a:t>Why the </a:t>
            </a:r>
            <a:r>
              <a:rPr lang="en-US" dirty="0" smtClean="0"/>
              <a:t>PC Mouse model?</a:t>
            </a:r>
            <a:endParaRPr lang="en-US" dirty="0"/>
          </a:p>
          <a:p>
            <a:pPr lvl="1"/>
            <a:r>
              <a:rPr lang="en-US" dirty="0"/>
              <a:t>Wide variety of layered interfaces </a:t>
            </a:r>
          </a:p>
          <a:p>
            <a:pPr lvl="2"/>
            <a:r>
              <a:rPr lang="en-US" dirty="0"/>
              <a:t>Electrical, mechanical, optical, messaging, etc. </a:t>
            </a:r>
          </a:p>
          <a:p>
            <a:pPr lvl="1"/>
            <a:r>
              <a:rPr lang="en-US" dirty="0"/>
              <a:t>The mouse and its interfaces are very </a:t>
            </a:r>
            <a:r>
              <a:rPr lang="en-US" dirty="0" smtClean="0"/>
              <a:t>familiar</a:t>
            </a:r>
            <a:endParaRPr lang="en-US" dirty="0"/>
          </a:p>
          <a:p>
            <a:pPr lvl="1"/>
            <a:r>
              <a:rPr lang="en-US" dirty="0"/>
              <a:t>Each interface can be represented in varying degrees of </a:t>
            </a:r>
            <a:r>
              <a:rPr lang="en-US" dirty="0" smtClean="0"/>
              <a:t>complexity</a:t>
            </a:r>
          </a:p>
          <a:p>
            <a:pPr lvl="1"/>
            <a:endParaRPr lang="en-US" dirty="0"/>
          </a:p>
          <a:p>
            <a:r>
              <a:rPr lang="en-US" dirty="0" smtClean="0"/>
              <a:t>PC Mouse Review</a:t>
            </a:r>
          </a:p>
          <a:p>
            <a:pPr lvl="1"/>
            <a:r>
              <a:rPr lang="en-US" dirty="0" smtClean="0"/>
              <a:t>Provide a quick overview</a:t>
            </a:r>
          </a:p>
          <a:p>
            <a:pPr lvl="1"/>
            <a:r>
              <a:rPr lang="en-US" dirty="0" smtClean="0"/>
              <a:t>Overview of observed difficulties</a:t>
            </a:r>
          </a:p>
          <a:p>
            <a:pPr lvl="1"/>
            <a:r>
              <a:rPr lang="en-US" dirty="0" smtClean="0"/>
              <a:t>Any other areas of difficulties?</a:t>
            </a:r>
          </a:p>
          <a:p>
            <a:pPr lvl="2"/>
            <a:endParaRPr lang="en-US" dirty="0"/>
          </a:p>
          <a:p>
            <a:pPr marL="349250" lvl="1" indent="0">
              <a:buNone/>
            </a:pPr>
            <a:endParaRPr lang="en-US" dirty="0"/>
          </a:p>
          <a:p>
            <a:endParaRPr lang="en-US" dirty="0"/>
          </a:p>
        </p:txBody>
      </p:sp>
      <p:pic>
        <p:nvPicPr>
          <p:cNvPr id="6" name="Picture 2" descr="https://encrypted-tbn2.gstatic.com/images?q=tbn:ANd9GcQHwbIweLz0klPt5DcsT0flBU2dLt5dXZ4Ul-rTvntn7lqwSClv"/>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57730" y="8967"/>
            <a:ext cx="1679425" cy="16794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23</a:t>
            </a:fld>
            <a:endParaRPr lang="en-US" dirty="0"/>
          </a:p>
        </p:txBody>
      </p:sp>
    </p:spTree>
    <p:extLst>
      <p:ext uri="{BB962C8B-B14F-4D97-AF65-F5344CB8AC3E}">
        <p14:creationId xmlns:p14="http://schemas.microsoft.com/office/powerpoint/2010/main" val="3369609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Mouse Environment - BDD</a:t>
            </a:r>
            <a:endParaRPr lang="en-US" dirty="0"/>
          </a:p>
        </p:txBody>
      </p:sp>
      <p:pic>
        <p:nvPicPr>
          <p:cNvPr id="4" name="Content Placeholder 3"/>
          <p:cNvPicPr>
            <a:picLocks noGrp="1" noChangeAspect="1"/>
          </p:cNvPicPr>
          <p:nvPr>
            <p:ph idx="1"/>
          </p:nvPr>
        </p:nvPicPr>
        <p:blipFill>
          <a:blip r:embed="rId2"/>
          <a:stretch>
            <a:fillRect/>
          </a:stretch>
        </p:blipFill>
        <p:spPr>
          <a:xfrm>
            <a:off x="869928" y="1189038"/>
            <a:ext cx="7400969" cy="4754562"/>
          </a:xfrm>
          <a:prstGeom prst="rect">
            <a:avLst/>
          </a:prstGeom>
        </p:spPr>
      </p:pic>
    </p:spTree>
    <p:extLst>
      <p:ext uri="{BB962C8B-B14F-4D97-AF65-F5344CB8AC3E}">
        <p14:creationId xmlns:p14="http://schemas.microsoft.com/office/powerpoint/2010/main" val="1769702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Mouse Environment - IBD</a:t>
            </a:r>
            <a:endParaRPr lang="en-US" dirty="0"/>
          </a:p>
        </p:txBody>
      </p:sp>
      <p:sp>
        <p:nvSpPr>
          <p:cNvPr id="4"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25</a:t>
            </a:fld>
            <a:endParaRPr lang="en-US" dirty="0"/>
          </a:p>
        </p:txBody>
      </p:sp>
      <p:pic>
        <p:nvPicPr>
          <p:cNvPr id="9" name="Picture 8"/>
          <p:cNvPicPr>
            <a:picLocks noChangeAspect="1"/>
          </p:cNvPicPr>
          <p:nvPr/>
        </p:nvPicPr>
        <p:blipFill>
          <a:blip r:embed="rId2"/>
          <a:stretch>
            <a:fillRect/>
          </a:stretch>
        </p:blipFill>
        <p:spPr>
          <a:xfrm>
            <a:off x="598488" y="900545"/>
            <a:ext cx="7943850" cy="5324475"/>
          </a:xfrm>
          <a:prstGeom prst="rect">
            <a:avLst/>
          </a:prstGeom>
        </p:spPr>
      </p:pic>
    </p:spTree>
    <p:extLst>
      <p:ext uri="{BB962C8B-B14F-4D97-AF65-F5344CB8AC3E}">
        <p14:creationId xmlns:p14="http://schemas.microsoft.com/office/powerpoint/2010/main" val="1682566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Parts of a Mouse</a:t>
            </a:r>
            <a:endParaRPr lang="en-US" dirty="0"/>
          </a:p>
        </p:txBody>
      </p:sp>
      <p:pic>
        <p:nvPicPr>
          <p:cNvPr id="5" name="Picture 4"/>
          <p:cNvPicPr>
            <a:picLocks noChangeAspect="1"/>
          </p:cNvPicPr>
          <p:nvPr/>
        </p:nvPicPr>
        <p:blipFill>
          <a:blip r:embed="rId3"/>
          <a:stretch>
            <a:fillRect/>
          </a:stretch>
        </p:blipFill>
        <p:spPr>
          <a:xfrm>
            <a:off x="590550" y="933450"/>
            <a:ext cx="7962900" cy="4991100"/>
          </a:xfrm>
          <a:prstGeom prst="rect">
            <a:avLst/>
          </a:prstGeom>
        </p:spPr>
      </p:pic>
      <p:sp>
        <p:nvSpPr>
          <p:cNvPr id="6"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26</a:t>
            </a:fld>
            <a:endParaRPr lang="en-US" dirty="0"/>
          </a:p>
        </p:txBody>
      </p:sp>
    </p:spTree>
    <p:extLst>
      <p:ext uri="{BB962C8B-B14F-4D97-AF65-F5344CB8AC3E}">
        <p14:creationId xmlns:p14="http://schemas.microsoft.com/office/powerpoint/2010/main" val="283766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2318" y="23448"/>
            <a:ext cx="8916189" cy="6160498"/>
          </a:xfrm>
          <a:prstGeom prst="rect">
            <a:avLst/>
          </a:prstGeom>
        </p:spPr>
      </p:pic>
      <p:sp>
        <p:nvSpPr>
          <p:cNvPr id="5" name="Slide Number Placeholder 4"/>
          <p:cNvSpPr>
            <a:spLocks noGrp="1"/>
          </p:cNvSpPr>
          <p:nvPr>
            <p:ph type="sldNum" sz="quarter" idx="12"/>
          </p:nvPr>
        </p:nvSpPr>
        <p:spPr>
          <a:xfrm>
            <a:off x="7490282" y="6275668"/>
            <a:ext cx="990600" cy="365125"/>
          </a:xfrm>
        </p:spPr>
        <p:txBody>
          <a:bodyPr/>
          <a:lstStyle/>
          <a:p>
            <a:fld id="{1126D392-F764-4A1F-A7B4-6C9A066E8C6B}" type="slidenum">
              <a:rPr lang="en-US" smtClean="0">
                <a:solidFill>
                  <a:schemeClr val="bg2">
                    <a:lumMod val="50000"/>
                  </a:schemeClr>
                </a:solidFill>
              </a:rPr>
              <a:pPr/>
              <a:t>27</a:t>
            </a:fld>
            <a:endParaRPr lang="en-US" dirty="0">
              <a:solidFill>
                <a:schemeClr val="bg2">
                  <a:lumMod val="50000"/>
                </a:schemeClr>
              </a:solidFill>
            </a:endParaRPr>
          </a:p>
        </p:txBody>
      </p:sp>
    </p:spTree>
    <p:extLst>
      <p:ext uri="{BB962C8B-B14F-4D97-AF65-F5344CB8AC3E}">
        <p14:creationId xmlns:p14="http://schemas.microsoft.com/office/powerpoint/2010/main" val="397232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42" presetClass="path" presetSubtype="0" accel="50000" decel="50000" fill="hold" nodeType="withEffect">
                                  <p:stCondLst>
                                    <p:cond delay="0"/>
                                  </p:stCondLst>
                                  <p:childTnLst>
                                    <p:animMotion origin="layout" path="M -1.11022E-16 1.85185E-6 L -0.07014 0.26898 " pathEditMode="relative" rAng="0" ptsTypes="AA">
                                      <p:cBhvr>
                                        <p:cTn id="8" dur="2000" fill="hold"/>
                                        <p:tgtEl>
                                          <p:spTgt spid="4"/>
                                        </p:tgtEl>
                                        <p:attrNameLst>
                                          <p:attrName>ppt_x</p:attrName>
                                          <p:attrName>ppt_y</p:attrName>
                                        </p:attrNameLst>
                                      </p:cBhvr>
                                      <p:rCtr x="-3507" y="13449"/>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1.11022E-16 1.85185E-6 L 0.23385 -0.24792 " pathEditMode="relative" rAng="0" ptsTypes="AA">
                                      <p:cBhvr>
                                        <p:cTn id="12" dur="2000" fill="hold"/>
                                        <p:tgtEl>
                                          <p:spTgt spid="4"/>
                                        </p:tgtEl>
                                        <p:attrNameLst>
                                          <p:attrName>ppt_x</p:attrName>
                                          <p:attrName>ppt_y</p:attrName>
                                        </p:attrNameLst>
                                      </p:cBhvr>
                                      <p:rCtr x="11684" y="-12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439043"/>
            <a:ext cx="7886700" cy="522569"/>
          </a:xfrm>
        </p:spPr>
        <p:txBody>
          <a:bodyPr/>
          <a:lstStyle/>
          <a:p>
            <a:r>
              <a:rPr lang="en-US" dirty="0" smtClean="0"/>
              <a:t>Domain Specific View Example</a:t>
            </a:r>
            <a:endParaRPr lang="en-US" dirty="0"/>
          </a:p>
        </p:txBody>
      </p:sp>
      <p:pic>
        <p:nvPicPr>
          <p:cNvPr id="4" name="Content Placeholder 3"/>
          <p:cNvPicPr>
            <a:picLocks noGrp="1" noChangeAspect="1"/>
          </p:cNvPicPr>
          <p:nvPr>
            <p:ph idx="1"/>
          </p:nvPr>
        </p:nvPicPr>
        <p:blipFill>
          <a:blip r:embed="rId3"/>
          <a:stretch>
            <a:fillRect/>
          </a:stretch>
        </p:blipFill>
        <p:spPr>
          <a:xfrm>
            <a:off x="1316645" y="2135938"/>
            <a:ext cx="6522062" cy="4496874"/>
          </a:xfrm>
          <a:prstGeom prst="rect">
            <a:avLst/>
          </a:prstGeom>
        </p:spPr>
      </p:pic>
      <p:sp>
        <p:nvSpPr>
          <p:cNvPr id="5" name="Content Placeholder 2"/>
          <p:cNvSpPr txBox="1">
            <a:spLocks/>
          </p:cNvSpPr>
          <p:nvPr/>
        </p:nvSpPr>
        <p:spPr>
          <a:xfrm rot="10800000" flipV="1">
            <a:off x="628649" y="1040782"/>
            <a:ext cx="7886700" cy="1015985"/>
          </a:xfrm>
          <a:prstGeom prst="rect">
            <a:avLst/>
          </a:prstGeom>
          <a:no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t>In this view:</a:t>
            </a:r>
          </a:p>
          <a:p>
            <a:pPr lvl="2"/>
            <a:r>
              <a:rPr lang="en-US" sz="1500" dirty="0"/>
              <a:t>If a application layer transformation takes place, the elements are included. </a:t>
            </a:r>
          </a:p>
          <a:p>
            <a:pPr lvl="2"/>
            <a:r>
              <a:rPr lang="en-US" sz="1500" dirty="0"/>
              <a:t>All other lower layers elements and transformations are removed </a:t>
            </a:r>
          </a:p>
          <a:p>
            <a:pPr lvl="1"/>
            <a:endParaRPr lang="en-US" sz="1800" dirty="0"/>
          </a:p>
          <a:p>
            <a:endParaRPr lang="en-US" sz="2100" dirty="0"/>
          </a:p>
        </p:txBody>
      </p:sp>
      <p:sp>
        <p:nvSpPr>
          <p:cNvPr id="6"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28</a:t>
            </a:fld>
            <a:endParaRPr lang="en-US" dirty="0"/>
          </a:p>
        </p:txBody>
      </p:sp>
    </p:spTree>
    <p:extLst>
      <p:ext uri="{BB962C8B-B14F-4D97-AF65-F5344CB8AC3E}">
        <p14:creationId xmlns:p14="http://schemas.microsoft.com/office/powerpoint/2010/main" val="3529224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88" y="107576"/>
            <a:ext cx="8338163" cy="792969"/>
          </a:xfrm>
        </p:spPr>
        <p:txBody>
          <a:bodyPr/>
          <a:lstStyle/>
          <a:p>
            <a:r>
              <a:rPr lang="en-US" dirty="0" smtClean="0"/>
              <a:t>Free Form Tables to View and </a:t>
            </a:r>
            <a:r>
              <a:rPr lang="en-US" dirty="0"/>
              <a:t>E</a:t>
            </a:r>
            <a:r>
              <a:rPr lang="en-US" dirty="0" smtClean="0"/>
              <a:t>nter Values</a:t>
            </a:r>
            <a:endParaRPr lang="en-US" dirty="0"/>
          </a:p>
        </p:txBody>
      </p:sp>
      <p:sp>
        <p:nvSpPr>
          <p:cNvPr id="4"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29</a:t>
            </a:fld>
            <a:endParaRPr lang="en-US" dirty="0"/>
          </a:p>
        </p:txBody>
      </p:sp>
      <p:pic>
        <p:nvPicPr>
          <p:cNvPr id="10" name="Picture 9"/>
          <p:cNvPicPr>
            <a:picLocks noChangeAspect="1"/>
          </p:cNvPicPr>
          <p:nvPr/>
        </p:nvPicPr>
        <p:blipFill>
          <a:blip r:embed="rId3"/>
          <a:stretch>
            <a:fillRect/>
          </a:stretch>
        </p:blipFill>
        <p:spPr>
          <a:xfrm>
            <a:off x="458024" y="1921796"/>
            <a:ext cx="3342796" cy="912892"/>
          </a:xfrm>
          <a:prstGeom prst="rect">
            <a:avLst/>
          </a:prstGeom>
        </p:spPr>
      </p:pic>
      <p:pic>
        <p:nvPicPr>
          <p:cNvPr id="11" name="Picture 10"/>
          <p:cNvPicPr>
            <a:picLocks noChangeAspect="1"/>
          </p:cNvPicPr>
          <p:nvPr/>
        </p:nvPicPr>
        <p:blipFill>
          <a:blip r:embed="rId4"/>
          <a:stretch>
            <a:fillRect/>
          </a:stretch>
        </p:blipFill>
        <p:spPr>
          <a:xfrm>
            <a:off x="4032173" y="1183664"/>
            <a:ext cx="4559378" cy="3995155"/>
          </a:xfrm>
          <a:prstGeom prst="rect">
            <a:avLst/>
          </a:prstGeom>
        </p:spPr>
      </p:pic>
    </p:spTree>
    <p:extLst>
      <p:ext uri="{BB962C8B-B14F-4D97-AF65-F5344CB8AC3E}">
        <p14:creationId xmlns:p14="http://schemas.microsoft.com/office/powerpoint/2010/main" val="199347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SECM Team</a:t>
            </a:r>
            <a:endParaRPr lang="en-US" dirty="0"/>
          </a:p>
        </p:txBody>
      </p:sp>
      <p:sp>
        <p:nvSpPr>
          <p:cNvPr id="5" name="Content Placeholder 4"/>
          <p:cNvSpPr>
            <a:spLocks noGrp="1"/>
          </p:cNvSpPr>
          <p:nvPr>
            <p:ph idx="1"/>
          </p:nvPr>
        </p:nvSpPr>
        <p:spPr>
          <a:xfrm>
            <a:off x="236538" y="900545"/>
            <a:ext cx="7814932" cy="5740248"/>
          </a:xfrm>
        </p:spPr>
        <p:txBody>
          <a:bodyPr>
            <a:normAutofit/>
          </a:bodyPr>
          <a:lstStyle/>
          <a:p>
            <a:r>
              <a:rPr lang="en-US" sz="1400" dirty="0" smtClean="0"/>
              <a:t>Contributors</a:t>
            </a:r>
          </a:p>
          <a:p>
            <a:pPr lvl="1"/>
            <a:r>
              <a:rPr lang="en-US" sz="1400" dirty="0"/>
              <a:t>Yves Bernard</a:t>
            </a:r>
          </a:p>
          <a:p>
            <a:pPr lvl="1"/>
            <a:r>
              <a:rPr lang="en-US" sz="1400" dirty="0" smtClean="0"/>
              <a:t>Roger Burkhart</a:t>
            </a:r>
            <a:endParaRPr lang="en-US" sz="1400" dirty="0"/>
          </a:p>
          <a:p>
            <a:pPr lvl="1"/>
            <a:r>
              <a:rPr lang="en-US" sz="1400" dirty="0" smtClean="0"/>
              <a:t>Sandy Friedenthal</a:t>
            </a:r>
          </a:p>
          <a:p>
            <a:pPr lvl="1"/>
            <a:r>
              <a:rPr lang="en-US" sz="1400" dirty="0" smtClean="0"/>
              <a:t>Chas Galey</a:t>
            </a:r>
          </a:p>
          <a:p>
            <a:pPr lvl="1"/>
            <a:r>
              <a:rPr lang="en-US" sz="1400" dirty="0" smtClean="0"/>
              <a:t>Rick Steiner</a:t>
            </a:r>
          </a:p>
          <a:p>
            <a:pPr lvl="1"/>
            <a:r>
              <a:rPr lang="en-US" sz="1400" dirty="0" smtClean="0"/>
              <a:t>John Watson</a:t>
            </a:r>
          </a:p>
          <a:p>
            <a:r>
              <a:rPr lang="en-US" sz="1400" dirty="0" smtClean="0"/>
              <a:t>Meet Weekly, Tuesday’s 11AM ET</a:t>
            </a:r>
          </a:p>
          <a:p>
            <a:r>
              <a:rPr lang="en-US" sz="1400" dirty="0" smtClean="0"/>
              <a:t>Systems </a:t>
            </a:r>
            <a:r>
              <a:rPr lang="en-US" sz="1400" dirty="0"/>
              <a:t>Engineering Concept Model </a:t>
            </a:r>
            <a:r>
              <a:rPr lang="en-US" sz="1400" dirty="0" smtClean="0"/>
              <a:t>Wiki</a:t>
            </a:r>
          </a:p>
          <a:p>
            <a:r>
              <a:rPr lang="en-US" sz="1400" dirty="0" smtClean="0"/>
              <a:t>Tools</a:t>
            </a:r>
          </a:p>
          <a:p>
            <a:pPr lvl="1"/>
            <a:r>
              <a:rPr lang="en-US" sz="1400" dirty="0" smtClean="0"/>
              <a:t>MagicDraw Modeling Tool</a:t>
            </a:r>
          </a:p>
          <a:p>
            <a:pPr lvl="1"/>
            <a:r>
              <a:rPr lang="en-US" sz="1400" dirty="0" smtClean="0"/>
              <a:t>Teamwork Server</a:t>
            </a:r>
          </a:p>
          <a:p>
            <a:pPr lvl="2"/>
            <a:r>
              <a:rPr lang="en-US" sz="1200" dirty="0" smtClean="0"/>
              <a:t>Team collaboration tool </a:t>
            </a:r>
          </a:p>
          <a:p>
            <a:pPr lvl="1"/>
            <a:r>
              <a:rPr lang="en-US" sz="1400" dirty="0" smtClean="0"/>
              <a:t>Server and licenses provided by No Magic</a:t>
            </a:r>
          </a:p>
        </p:txBody>
      </p:sp>
      <p:sp>
        <p:nvSpPr>
          <p:cNvPr id="4" name="Slide Number Placeholder 3"/>
          <p:cNvSpPr>
            <a:spLocks noGrp="1"/>
          </p:cNvSpPr>
          <p:nvPr>
            <p:ph type="sldNum" sz="quarter" idx="12"/>
          </p:nvPr>
        </p:nvSpPr>
        <p:spPr/>
        <p:txBody>
          <a:bodyPr/>
          <a:lstStyle/>
          <a:p>
            <a:fld id="{8D57DBB9-07C6-49AB-BFD5-E737C7E241F6}" type="slidenum">
              <a:rPr lang="en-US" smtClean="0"/>
              <a:pPr/>
              <a:t>3</a:t>
            </a:fld>
            <a:endParaRPr lang="en-US" dirty="0"/>
          </a:p>
        </p:txBody>
      </p:sp>
    </p:spTree>
    <p:extLst>
      <p:ext uri="{BB962C8B-B14F-4D97-AF65-F5344CB8AC3E}">
        <p14:creationId xmlns:p14="http://schemas.microsoft.com/office/powerpoint/2010/main" val="198106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SECM Industry Reference </a:t>
            </a:r>
          </a:p>
          <a:p>
            <a:pPr lvl="1"/>
            <a:r>
              <a:rPr lang="en-US" dirty="0" smtClean="0"/>
              <a:t>Provides a solid anchor to SE Vernacular</a:t>
            </a:r>
          </a:p>
          <a:p>
            <a:pPr lvl="1"/>
            <a:r>
              <a:rPr lang="en-US" dirty="0" smtClean="0"/>
              <a:t>Good Progress</a:t>
            </a:r>
          </a:p>
          <a:p>
            <a:pPr lvl="1"/>
            <a:r>
              <a:rPr lang="en-US" dirty="0" smtClean="0"/>
              <a:t>More will be added as needed</a:t>
            </a:r>
          </a:p>
          <a:p>
            <a:r>
              <a:rPr lang="en-US" dirty="0"/>
              <a:t>SECM – SysML V2 </a:t>
            </a:r>
            <a:r>
              <a:rPr lang="en-US" dirty="0" smtClean="0"/>
              <a:t>RFP</a:t>
            </a:r>
          </a:p>
          <a:p>
            <a:pPr lvl="1"/>
            <a:r>
              <a:rPr lang="en-US" dirty="0" smtClean="0"/>
              <a:t>Selecting Topics, deriving needs, create expert topic teams</a:t>
            </a:r>
          </a:p>
          <a:p>
            <a:pPr lvl="1"/>
            <a:r>
              <a:rPr lang="en-US" dirty="0" smtClean="0"/>
              <a:t>Properties and Expression first team</a:t>
            </a:r>
          </a:p>
          <a:p>
            <a:pPr lvl="1"/>
            <a:r>
              <a:rPr lang="en-US" dirty="0" smtClean="0"/>
              <a:t>Interface is planned second team</a:t>
            </a:r>
          </a:p>
          <a:p>
            <a:pPr lvl="1"/>
            <a:r>
              <a:rPr lang="en-US" dirty="0" smtClean="0"/>
              <a:t>Potential Future topics</a:t>
            </a:r>
          </a:p>
          <a:p>
            <a:pPr lvl="2"/>
            <a:r>
              <a:rPr lang="en-US" dirty="0"/>
              <a:t>Function and Structure</a:t>
            </a:r>
          </a:p>
          <a:p>
            <a:pPr lvl="2"/>
            <a:r>
              <a:rPr lang="en-US" dirty="0"/>
              <a:t>Behavior</a:t>
            </a:r>
          </a:p>
          <a:p>
            <a:pPr lvl="2"/>
            <a:r>
              <a:rPr lang="en-US" dirty="0"/>
              <a:t>Variants</a:t>
            </a:r>
          </a:p>
          <a:p>
            <a:pPr lvl="2"/>
            <a:r>
              <a:rPr lang="en-US" dirty="0" smtClean="0"/>
              <a:t>Requirements</a:t>
            </a:r>
          </a:p>
          <a:p>
            <a:pPr lvl="1"/>
            <a:endParaRPr lang="en-US" dirty="0"/>
          </a:p>
        </p:txBody>
      </p:sp>
      <p:sp>
        <p:nvSpPr>
          <p:cNvPr id="3" name="Slide Number Placeholder 4"/>
          <p:cNvSpPr>
            <a:spLocks noGrp="1"/>
          </p:cNvSpPr>
          <p:nvPr>
            <p:ph type="sldNum" sz="quarter" idx="12"/>
          </p:nvPr>
        </p:nvSpPr>
        <p:spPr/>
        <p:txBody>
          <a:bodyPr/>
          <a:lstStyle/>
          <a:p>
            <a:fld id="{1126D392-F764-4A1F-A7B4-6C9A066E8C6B}" type="slidenum">
              <a:rPr lang="en-US" smtClean="0"/>
              <a:pPr/>
              <a:t>30</a:t>
            </a:fld>
            <a:endParaRPr lang="en-US" dirty="0"/>
          </a:p>
        </p:txBody>
      </p:sp>
    </p:spTree>
    <p:extLst>
      <p:ext uri="{BB962C8B-B14F-4D97-AF65-F5344CB8AC3E}">
        <p14:creationId xmlns:p14="http://schemas.microsoft.com/office/powerpoint/2010/main" val="2463994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4"/>
          <p:cNvSpPr>
            <a:spLocks noGrp="1"/>
          </p:cNvSpPr>
          <p:nvPr>
            <p:ph type="sldNum" sz="quarter" idx="12"/>
          </p:nvPr>
        </p:nvSpPr>
        <p:spPr/>
        <p:txBody>
          <a:bodyPr/>
          <a:lstStyle/>
          <a:p>
            <a:fld id="{1126D392-F764-4A1F-A7B4-6C9A066E8C6B}" type="slidenum">
              <a:rPr lang="en-US" smtClean="0"/>
              <a:pPr/>
              <a:t>31</a:t>
            </a:fld>
            <a:endParaRPr lang="en-US" dirty="0"/>
          </a:p>
        </p:txBody>
      </p:sp>
    </p:spTree>
    <p:extLst>
      <p:ext uri="{BB962C8B-B14F-4D97-AF65-F5344CB8AC3E}">
        <p14:creationId xmlns:p14="http://schemas.microsoft.com/office/powerpoint/2010/main" val="2823470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A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32" y="2460510"/>
            <a:ext cx="8718454" cy="254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31</a:t>
            </a:fld>
            <a:endParaRPr lang="en-US" dirty="0"/>
          </a:p>
        </p:txBody>
      </p:sp>
      <p:sp>
        <p:nvSpPr>
          <p:cNvPr id="6" name="Content Placeholder 2"/>
          <p:cNvSpPr txBox="1">
            <a:spLocks/>
          </p:cNvSpPr>
          <p:nvPr/>
        </p:nvSpPr>
        <p:spPr>
          <a:xfrm rot="10800000" flipV="1">
            <a:off x="387040" y="6393448"/>
            <a:ext cx="8756960" cy="213852"/>
          </a:xfrm>
          <a:prstGeom prst="rect">
            <a:avLst/>
          </a:prstGeom>
          <a:noFill/>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“A </a:t>
            </a:r>
            <a:r>
              <a:rPr lang="en-US" dirty="0">
                <a:solidFill>
                  <a:schemeClr val="bg1"/>
                </a:solidFill>
              </a:rPr>
              <a:t>Representative Application of a Layered Interface Modeling </a:t>
            </a:r>
            <a:r>
              <a:rPr lang="en-US" dirty="0" smtClean="0">
                <a:solidFill>
                  <a:schemeClr val="bg1"/>
                </a:solidFill>
              </a:rPr>
              <a:t>Pattern”, Shames, </a:t>
            </a:r>
            <a:r>
              <a:rPr lang="en-US" dirty="0" err="1" smtClean="0">
                <a:solidFill>
                  <a:schemeClr val="bg1"/>
                </a:solidFill>
              </a:rPr>
              <a:t>Sarrel</a:t>
            </a:r>
            <a:r>
              <a:rPr lang="en-US" dirty="0" smtClean="0">
                <a:solidFill>
                  <a:schemeClr val="bg1"/>
                </a:solidFill>
              </a:rPr>
              <a:t>, Friedenthal</a:t>
            </a:r>
            <a:endParaRPr lang="en-US" dirty="0">
              <a:solidFill>
                <a:schemeClr val="bg1"/>
              </a:solidFill>
            </a:endParaRPr>
          </a:p>
        </p:txBody>
      </p:sp>
    </p:spTree>
    <p:extLst>
      <p:ext uri="{BB962C8B-B14F-4D97-AF65-F5344CB8AC3E}">
        <p14:creationId xmlns:p14="http://schemas.microsoft.com/office/powerpoint/2010/main" val="266649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SECM-Domain Goals and Overview</a:t>
            </a:r>
            <a:endParaRPr lang="en-US" dirty="0"/>
          </a:p>
        </p:txBody>
      </p:sp>
      <p:sp>
        <p:nvSpPr>
          <p:cNvPr id="3" name="Content Placeholder 2"/>
          <p:cNvSpPr>
            <a:spLocks noGrp="1"/>
          </p:cNvSpPr>
          <p:nvPr>
            <p:ph idx="1"/>
          </p:nvPr>
        </p:nvSpPr>
        <p:spPr>
          <a:xfrm>
            <a:off x="236538" y="1018548"/>
            <a:ext cx="8667750" cy="5850085"/>
          </a:xfrm>
        </p:spPr>
        <p:txBody>
          <a:bodyPr>
            <a:normAutofit fontScale="77500" lnSpcReduction="20000"/>
          </a:bodyPr>
          <a:lstStyle/>
          <a:p>
            <a:r>
              <a:rPr lang="en-US" b="1" dirty="0" smtClean="0"/>
              <a:t>Task objective</a:t>
            </a:r>
          </a:p>
          <a:p>
            <a:pPr lvl="1"/>
            <a:r>
              <a:rPr lang="en-US" dirty="0"/>
              <a:t>Derive a data model that captures the core Systems Engineering concepts and vernacular</a:t>
            </a:r>
          </a:p>
          <a:p>
            <a:pPr lvl="1"/>
            <a:r>
              <a:rPr lang="en-US" dirty="0"/>
              <a:t>Derive the system modeling language requirements that will be used in the SysML V2 RFP</a:t>
            </a:r>
          </a:p>
          <a:p>
            <a:r>
              <a:rPr lang="en-US" b="1" dirty="0" smtClean="0"/>
              <a:t>Use Cases</a:t>
            </a:r>
          </a:p>
          <a:p>
            <a:pPr lvl="1"/>
            <a:r>
              <a:rPr lang="en-US" dirty="0"/>
              <a:t>Systems engineers and other discipline engineers contribute to the development and maintenance of a system model throughout the lifecycle to support the system specification, design, analysis, and verification activities</a:t>
            </a:r>
          </a:p>
          <a:p>
            <a:r>
              <a:rPr lang="en-US" b="1" dirty="0" smtClean="0"/>
              <a:t>MoE</a:t>
            </a:r>
          </a:p>
          <a:p>
            <a:pPr lvl="1"/>
            <a:r>
              <a:rPr lang="en-US" dirty="0"/>
              <a:t>The </a:t>
            </a:r>
            <a:r>
              <a:rPr lang="en-US" dirty="0" smtClean="0"/>
              <a:t>SysML V2 RFP </a:t>
            </a:r>
            <a:r>
              <a:rPr lang="en-US" dirty="0"/>
              <a:t>requirements are </a:t>
            </a:r>
            <a:r>
              <a:rPr lang="en-US" dirty="0" smtClean="0"/>
              <a:t>clear and concise, and reflect the core Systems Engineering concepts and vernacular</a:t>
            </a:r>
          </a:p>
          <a:p>
            <a:r>
              <a:rPr lang="en-US" b="1" dirty="0" smtClean="0"/>
              <a:t>High Level Intent/Driving Requirement:  </a:t>
            </a:r>
          </a:p>
          <a:p>
            <a:pPr lvl="1"/>
            <a:r>
              <a:rPr lang="en-US" dirty="0" smtClean="0"/>
              <a:t>(R1) The </a:t>
            </a:r>
            <a:r>
              <a:rPr lang="en-US" dirty="0"/>
              <a:t>next-generation modeling language must express the core systems engineering concepts. This requires definition of a robust data model that reflects these concepts. The requirements that drove SysML derive from the original Systems Engineering Conceptual Model, jointly developed by the INCOSE/OMG/AP233 WG requirements team. Modifications and refinements to this model will occur in light of lessons learned over the last several years, </a:t>
            </a:r>
            <a:r>
              <a:rPr lang="en-US" dirty="0" smtClean="0"/>
              <a:t>and as necessary to express the core systems engineering concepts. </a:t>
            </a:r>
          </a:p>
        </p:txBody>
      </p:sp>
      <p:sp>
        <p:nvSpPr>
          <p:cNvPr id="5" name="Slide Number Placeholder 4"/>
          <p:cNvSpPr>
            <a:spLocks noGrp="1"/>
          </p:cNvSpPr>
          <p:nvPr>
            <p:ph type="sldNum" sz="quarter" idx="12"/>
          </p:nvPr>
        </p:nvSpPr>
        <p:spPr/>
        <p:txBody>
          <a:bodyPr/>
          <a:lstStyle/>
          <a:p>
            <a:fld id="{8D57DBB9-07C6-49AB-BFD5-E737C7E241F6}" type="slidenum">
              <a:rPr lang="en-US" smtClean="0"/>
              <a:pPr/>
              <a:t>4</a:t>
            </a:fld>
            <a:endParaRPr lang="en-US" dirty="0"/>
          </a:p>
        </p:txBody>
      </p:sp>
    </p:spTree>
    <p:extLst>
      <p:ext uri="{BB962C8B-B14F-4D97-AF65-F5344CB8AC3E}">
        <p14:creationId xmlns:p14="http://schemas.microsoft.com/office/powerpoint/2010/main" val="391864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Arrow Connector 64"/>
          <p:cNvCxnSpPr/>
          <p:nvPr/>
        </p:nvCxnSpPr>
        <p:spPr>
          <a:xfrm flipV="1">
            <a:off x="5249145" y="5152885"/>
            <a:ext cx="777777" cy="662158"/>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898529" y="5714074"/>
            <a:ext cx="608865" cy="7758"/>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6200218" y="3218992"/>
            <a:ext cx="3051" cy="755888"/>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H="1">
            <a:off x="4387028" y="1707035"/>
            <a:ext cx="734426" cy="679586"/>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2630835" y="1711191"/>
            <a:ext cx="731520" cy="676656"/>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3942880" y="3333935"/>
            <a:ext cx="0" cy="688779"/>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1995120" y="2843812"/>
            <a:ext cx="772358" cy="10706"/>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18" idx="3"/>
          </p:cNvCxnSpPr>
          <p:nvPr/>
        </p:nvCxnSpPr>
        <p:spPr>
          <a:xfrm>
            <a:off x="2085051" y="4057833"/>
            <a:ext cx="724873" cy="366509"/>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49275" y="107577"/>
            <a:ext cx="8042276" cy="521984"/>
          </a:xfrm>
        </p:spPr>
        <p:txBody>
          <a:bodyPr/>
          <a:lstStyle/>
          <a:p>
            <a:r>
              <a:rPr lang="en-US" sz="2400" dirty="0"/>
              <a:t>Systems Engineering Concept Model (SECM) Approach</a:t>
            </a:r>
          </a:p>
        </p:txBody>
      </p:sp>
      <p:grpSp>
        <p:nvGrpSpPr>
          <p:cNvPr id="57" name="Group 56"/>
          <p:cNvGrpSpPr/>
          <p:nvPr/>
        </p:nvGrpSpPr>
        <p:grpSpPr>
          <a:xfrm>
            <a:off x="2754161" y="2399446"/>
            <a:ext cx="2377440" cy="1188720"/>
            <a:chOff x="9520326" y="1768025"/>
            <a:chExt cx="2409411" cy="1380430"/>
          </a:xfrm>
          <a:effectLst>
            <a:outerShdw blurRad="50800" dist="76200" dir="18900000" algn="bl" rotWithShape="0">
              <a:prstClr val="black">
                <a:alpha val="40000"/>
              </a:prstClr>
            </a:outerShdw>
          </a:effectLst>
        </p:grpSpPr>
        <p:pic>
          <p:nvPicPr>
            <p:cNvPr id="58" name="Picture 57" descr="SEBoK Concepts.png"/>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6480"/>
                      </a14:imgEffect>
                    </a14:imgLayer>
                  </a14:imgProps>
                </a:ext>
                <a:ext uri="{28A0092B-C50C-407E-A947-70E740481C1C}">
                  <a14:useLocalDpi xmlns:a14="http://schemas.microsoft.com/office/drawing/2010/main" val="0"/>
                </a:ext>
              </a:extLst>
            </a:blip>
            <a:stretch>
              <a:fillRect/>
            </a:stretch>
          </p:blipFill>
          <p:spPr>
            <a:xfrm>
              <a:off x="9520327" y="1768026"/>
              <a:ext cx="2409410" cy="1380429"/>
            </a:xfrm>
            <a:prstGeom prst="rect">
              <a:avLst/>
            </a:prstGeom>
            <a:ln w="28575">
              <a:solidFill>
                <a:schemeClr val="tx1"/>
              </a:solidFill>
            </a:ln>
            <a:effectLst>
              <a:outerShdw blurRad="190500" dist="101600" dir="2700000" sx="96000" sy="96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59" name="TextBox 58"/>
            <p:cNvSpPr txBox="1"/>
            <p:nvPr/>
          </p:nvSpPr>
          <p:spPr>
            <a:xfrm>
              <a:off x="9520326" y="1768025"/>
              <a:ext cx="2409410" cy="1179463"/>
            </a:xfrm>
            <a:prstGeom prst="rect">
              <a:avLst/>
            </a:prstGeom>
            <a:noFill/>
          </p:spPr>
          <p:txBody>
            <a:bodyPr wrap="square" rtlCol="0">
              <a:spAutoFit/>
            </a:bodyPr>
            <a:lstStyle/>
            <a:p>
              <a:pPr algn="ctr"/>
              <a:r>
                <a:rPr lang="en-US" sz="2000" b="1" dirty="0" smtClean="0">
                  <a:solidFill>
                    <a:schemeClr val="accent6">
                      <a:lumMod val="60000"/>
                      <a:lumOff val="40000"/>
                    </a:schemeClr>
                  </a:solidFill>
                  <a:effectLst>
                    <a:outerShdw blurRad="38100" dist="38100" dir="2700000" algn="tl">
                      <a:srgbClr val="000000">
                        <a:alpha val="43137"/>
                      </a:srgbClr>
                    </a:outerShdw>
                  </a:effectLst>
                </a:rPr>
                <a:t>SECM – 2015 Industry Reference</a:t>
              </a:r>
              <a:endParaRPr lang="en-US" sz="2000" b="1" dirty="0">
                <a:solidFill>
                  <a:schemeClr val="accent6">
                    <a:lumMod val="60000"/>
                    <a:lumOff val="40000"/>
                  </a:schemeClr>
                </a:solidFill>
                <a:effectLst>
                  <a:outerShdw blurRad="38100" dist="38100" dir="2700000" algn="tl">
                    <a:srgbClr val="000000">
                      <a:alpha val="43137"/>
                    </a:srgbClr>
                  </a:outerShdw>
                </a:effectLst>
              </a:endParaRPr>
            </a:p>
          </p:txBody>
        </p:sp>
      </p:grpSp>
      <p:grpSp>
        <p:nvGrpSpPr>
          <p:cNvPr id="68" name="Group 67"/>
          <p:cNvGrpSpPr/>
          <p:nvPr/>
        </p:nvGrpSpPr>
        <p:grpSpPr>
          <a:xfrm>
            <a:off x="2726109" y="4029058"/>
            <a:ext cx="2377440" cy="1188720"/>
            <a:chOff x="9432281" y="1762845"/>
            <a:chExt cx="2497456" cy="1385610"/>
          </a:xfrm>
          <a:effectLst>
            <a:outerShdw blurRad="50800" dist="38100" dir="18900000" algn="bl" rotWithShape="0">
              <a:prstClr val="black">
                <a:alpha val="40000"/>
              </a:prstClr>
            </a:outerShdw>
          </a:effectLst>
        </p:grpSpPr>
        <p:pic>
          <p:nvPicPr>
            <p:cNvPr id="69" name="Picture 68" descr="SEBoK Concepts.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9520327" y="1768026"/>
              <a:ext cx="2409410" cy="1380429"/>
            </a:xfrm>
            <a:prstGeom prst="rect">
              <a:avLst/>
            </a:prstGeom>
            <a:ln w="28575">
              <a:solidFill>
                <a:schemeClr val="tx1"/>
              </a:solidFill>
            </a:ln>
            <a:effectLst>
              <a:outerShdw blurRad="50800" dist="101600" dir="186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0" name="TextBox 69"/>
            <p:cNvSpPr txBox="1"/>
            <p:nvPr/>
          </p:nvSpPr>
          <p:spPr>
            <a:xfrm>
              <a:off x="9432281" y="1762845"/>
              <a:ext cx="2409410" cy="825135"/>
            </a:xfrm>
            <a:prstGeom prst="rect">
              <a:avLst/>
            </a:prstGeom>
            <a:noFill/>
          </p:spPr>
          <p:txBody>
            <a:bodyPr wrap="square" rtlCol="0">
              <a:spAutoFit/>
            </a:bodyPr>
            <a:lstStyle/>
            <a:p>
              <a:pPr algn="ctr"/>
              <a:r>
                <a:rPr lang="en-US" sz="2000" b="1" dirty="0" smtClean="0">
                  <a:solidFill>
                    <a:srgbClr val="FF0000"/>
                  </a:solidFill>
                  <a:effectLst>
                    <a:outerShdw blurRad="38100" dist="38100" dir="2700000" algn="tl">
                      <a:srgbClr val="000000">
                        <a:alpha val="43137"/>
                      </a:srgbClr>
                    </a:outerShdw>
                  </a:effectLst>
                </a:rPr>
                <a:t>SECM - SysML V2 RFP</a:t>
              </a:r>
              <a:endParaRPr lang="en-US" sz="2000" b="1" dirty="0">
                <a:solidFill>
                  <a:srgbClr val="FF0000"/>
                </a:solidFill>
                <a:effectLst>
                  <a:outerShdw blurRad="38100" dist="38100" dir="2700000" algn="tl">
                    <a:srgbClr val="000000">
                      <a:alpha val="43137"/>
                    </a:srgbClr>
                  </a:outerShdw>
                </a:effectLst>
              </a:endParaRPr>
            </a:p>
          </p:txBody>
        </p:sp>
      </p:grpSp>
      <p:sp>
        <p:nvSpPr>
          <p:cNvPr id="76" name="Rectangle 75"/>
          <p:cNvSpPr>
            <a:spLocks noChangeAspect="1"/>
          </p:cNvSpPr>
          <p:nvPr/>
        </p:nvSpPr>
        <p:spPr>
          <a:xfrm>
            <a:off x="5053080" y="755642"/>
            <a:ext cx="1040040" cy="1340678"/>
          </a:xfrm>
          <a:prstGeom prst="rect">
            <a:avLst/>
          </a:prstGeom>
          <a:solidFill>
            <a:schemeClr val="bg1">
              <a:lumMod val="95000"/>
            </a:schemeClr>
          </a:solidFill>
          <a:ln w="28575">
            <a:solidFill>
              <a:schemeClr val="tx1"/>
            </a:solidFill>
          </a:ln>
          <a:effectLst>
            <a:outerShdw blurRad="50800" dist="101600" dir="18900000" sx="98000" sy="98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effectLst>
                  <a:outerShdw blurRad="38100" dist="38100" dir="2700000" algn="tl">
                    <a:srgbClr val="000000">
                      <a:alpha val="43137"/>
                    </a:srgbClr>
                  </a:outerShdw>
                </a:effectLst>
              </a:rPr>
              <a:t>ISO</a:t>
            </a:r>
            <a:r>
              <a:rPr lang="en-US" sz="1400" dirty="0" smtClean="0">
                <a:solidFill>
                  <a:schemeClr val="tx1"/>
                </a:solidFill>
                <a:effectLst>
                  <a:outerShdw blurRad="38100" dist="38100" dir="2700000" algn="tl">
                    <a:srgbClr val="000000">
                      <a:alpha val="43137"/>
                    </a:srgbClr>
                  </a:outerShdw>
                </a:effectLst>
              </a:rPr>
              <a:t>/</a:t>
            </a:r>
          </a:p>
          <a:p>
            <a:pPr algn="ctr"/>
            <a:r>
              <a:rPr lang="en-US" sz="1400" dirty="0" smtClean="0">
                <a:solidFill>
                  <a:schemeClr val="tx1"/>
                </a:solidFill>
                <a:effectLst>
                  <a:outerShdw blurRad="38100" dist="38100" dir="2700000" algn="tl">
                    <a:srgbClr val="000000">
                      <a:alpha val="43137"/>
                    </a:srgbClr>
                  </a:outerShdw>
                </a:effectLst>
              </a:rPr>
              <a:t>IEC/IEEE 15288:</a:t>
            </a:r>
          </a:p>
          <a:p>
            <a:pPr algn="ctr"/>
            <a:r>
              <a:rPr lang="en-US" sz="1400" dirty="0" smtClean="0">
                <a:solidFill>
                  <a:schemeClr val="tx1"/>
                </a:solidFill>
                <a:effectLst>
                  <a:outerShdw blurRad="38100" dist="38100" dir="2700000" algn="tl">
                    <a:srgbClr val="000000">
                      <a:alpha val="43137"/>
                    </a:srgbClr>
                  </a:outerShdw>
                </a:effectLst>
              </a:rPr>
              <a:t>2015</a:t>
            </a:r>
            <a:endParaRPr lang="en-US" sz="1400" dirty="0">
              <a:solidFill>
                <a:schemeClr val="tx1"/>
              </a:solidFill>
              <a:effectLst>
                <a:outerShdw blurRad="38100" dist="38100" dir="2700000" algn="tl">
                  <a:srgbClr val="000000">
                    <a:alpha val="43137"/>
                  </a:srgbClr>
                </a:outerShdw>
              </a:effectLst>
            </a:endParaRPr>
          </a:p>
        </p:txBody>
      </p:sp>
      <p:sp>
        <p:nvSpPr>
          <p:cNvPr id="18" name="TextBox 17"/>
          <p:cNvSpPr txBox="1"/>
          <p:nvPr/>
        </p:nvSpPr>
        <p:spPr>
          <a:xfrm>
            <a:off x="880027" y="3596936"/>
            <a:ext cx="1205024" cy="921793"/>
          </a:xfrm>
          <a:prstGeom prst="rect">
            <a:avLst/>
          </a:prstGeom>
          <a:ln/>
          <a:effectLst>
            <a:outerShdw blurRad="50800" dist="76200" dir="18600000" sx="101000" sy="101000"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1400" b="1" dirty="0" smtClean="0">
                <a:solidFill>
                  <a:schemeClr val="bg1"/>
                </a:solidFill>
              </a:rPr>
              <a:t>Other</a:t>
            </a:r>
            <a:r>
              <a:rPr lang="en-US" sz="1400" b="1" dirty="0">
                <a:solidFill>
                  <a:schemeClr val="bg1"/>
                </a:solidFill>
              </a:rPr>
              <a:t> </a:t>
            </a:r>
            <a:r>
              <a:rPr lang="en-US" sz="1400" b="1" dirty="0" smtClean="0">
                <a:solidFill>
                  <a:schemeClr val="bg1"/>
                </a:solidFill>
              </a:rPr>
              <a:t>Industry Ontologies</a:t>
            </a:r>
          </a:p>
        </p:txBody>
      </p:sp>
      <p:cxnSp>
        <p:nvCxnSpPr>
          <p:cNvPr id="99" name="Straight Arrow Connector 98"/>
          <p:cNvCxnSpPr/>
          <p:nvPr/>
        </p:nvCxnSpPr>
        <p:spPr>
          <a:xfrm flipV="1">
            <a:off x="2251260" y="4801176"/>
            <a:ext cx="552862" cy="483751"/>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75" idx="2"/>
          </p:cNvCxnSpPr>
          <p:nvPr/>
        </p:nvCxnSpPr>
        <p:spPr>
          <a:xfrm>
            <a:off x="3878754" y="1620497"/>
            <a:ext cx="22122" cy="760732"/>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135" idx="1"/>
          </p:cNvCxnSpPr>
          <p:nvPr/>
        </p:nvCxnSpPr>
        <p:spPr>
          <a:xfrm>
            <a:off x="5131601" y="4563525"/>
            <a:ext cx="895321" cy="0"/>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grpSp>
        <p:nvGrpSpPr>
          <p:cNvPr id="95" name="Group 94"/>
          <p:cNvGrpSpPr>
            <a:grpSpLocks noChangeAspect="1"/>
          </p:cNvGrpSpPr>
          <p:nvPr/>
        </p:nvGrpSpPr>
        <p:grpSpPr>
          <a:xfrm>
            <a:off x="1514877" y="5124714"/>
            <a:ext cx="914400" cy="1178719"/>
            <a:chOff x="7463652" y="3950013"/>
            <a:chExt cx="1511552" cy="1522687"/>
          </a:xfrm>
        </p:grpSpPr>
        <p:sp>
          <p:nvSpPr>
            <p:cNvPr id="96" name="Rectangle 95"/>
            <p:cNvSpPr/>
            <p:nvPr/>
          </p:nvSpPr>
          <p:spPr>
            <a:xfrm>
              <a:off x="7463652" y="3950013"/>
              <a:ext cx="1511552" cy="1522687"/>
            </a:xfrm>
            <a:prstGeom prst="rect">
              <a:avLst/>
            </a:prstGeom>
            <a:solidFill>
              <a:schemeClr val="bg1"/>
            </a:solidFill>
            <a:ln w="28575"/>
            <a:effectLst>
              <a:outerShdw blurRad="50800" dist="762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6"/>
            <a:stretch>
              <a:fillRect/>
            </a:stretch>
          </p:blipFill>
          <p:spPr>
            <a:xfrm>
              <a:off x="7680710" y="4081648"/>
              <a:ext cx="1077437" cy="602958"/>
            </a:xfrm>
            <a:prstGeom prst="rect">
              <a:avLst/>
            </a:prstGeom>
          </p:spPr>
        </p:pic>
        <p:sp>
          <p:nvSpPr>
            <p:cNvPr id="98" name="TextBox 97"/>
            <p:cNvSpPr txBox="1"/>
            <p:nvPr/>
          </p:nvSpPr>
          <p:spPr>
            <a:xfrm>
              <a:off x="7497897" y="4946351"/>
              <a:ext cx="1423635" cy="186371"/>
            </a:xfrm>
            <a:prstGeom prst="rect">
              <a:avLst/>
            </a:prstGeom>
            <a:noFill/>
          </p:spPr>
          <p:txBody>
            <a:bodyPr wrap="square" lIns="0" tIns="0" rIns="0" bIns="0" rtlCol="0" anchor="ctr" anchorCtr="1">
              <a:spAutoFit/>
            </a:bodyPr>
            <a:lstStyle/>
            <a:p>
              <a:pPr algn="ctr"/>
              <a:r>
                <a:rPr lang="en-US" sz="1200" b="1" dirty="0" smtClean="0"/>
                <a:t>UML 4SE RFP</a:t>
              </a:r>
              <a:endParaRPr lang="en-US" sz="1200" b="1" dirty="0"/>
            </a:p>
          </p:txBody>
        </p:sp>
      </p:grpSp>
      <p:grpSp>
        <p:nvGrpSpPr>
          <p:cNvPr id="100" name="Group 99"/>
          <p:cNvGrpSpPr>
            <a:grpSpLocks noChangeAspect="1"/>
          </p:cNvGrpSpPr>
          <p:nvPr/>
        </p:nvGrpSpPr>
        <p:grpSpPr>
          <a:xfrm>
            <a:off x="4538022" y="5356357"/>
            <a:ext cx="914400" cy="1178719"/>
            <a:chOff x="7463652" y="3950013"/>
            <a:chExt cx="1511552" cy="1522687"/>
          </a:xfrm>
        </p:grpSpPr>
        <p:sp>
          <p:nvSpPr>
            <p:cNvPr id="101" name="Rectangle 100"/>
            <p:cNvSpPr/>
            <p:nvPr/>
          </p:nvSpPr>
          <p:spPr>
            <a:xfrm>
              <a:off x="7463652" y="3950013"/>
              <a:ext cx="1511552" cy="1522687"/>
            </a:xfrm>
            <a:prstGeom prst="rect">
              <a:avLst/>
            </a:prstGeom>
            <a:solidFill>
              <a:schemeClr val="bg1"/>
            </a:solidFill>
            <a:ln w="28575"/>
            <a:effectLst>
              <a:outerShdw blurRad="50800" dist="762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 name="Picture 101"/>
            <p:cNvPicPr>
              <a:picLocks noChangeAspect="1"/>
            </p:cNvPicPr>
            <p:nvPr/>
          </p:nvPicPr>
          <p:blipFill>
            <a:blip r:embed="rId6"/>
            <a:stretch>
              <a:fillRect/>
            </a:stretch>
          </p:blipFill>
          <p:spPr>
            <a:xfrm>
              <a:off x="7657589" y="4052177"/>
              <a:ext cx="1086095" cy="607803"/>
            </a:xfrm>
            <a:prstGeom prst="rect">
              <a:avLst/>
            </a:prstGeom>
          </p:spPr>
        </p:pic>
        <p:sp>
          <p:nvSpPr>
            <p:cNvPr id="103" name="TextBox 102"/>
            <p:cNvSpPr txBox="1"/>
            <p:nvPr/>
          </p:nvSpPr>
          <p:spPr>
            <a:xfrm>
              <a:off x="7497897" y="4800985"/>
              <a:ext cx="1423634" cy="477109"/>
            </a:xfrm>
            <a:prstGeom prst="rect">
              <a:avLst/>
            </a:prstGeom>
            <a:noFill/>
          </p:spPr>
          <p:txBody>
            <a:bodyPr wrap="square" lIns="0" tIns="0" rIns="0" bIns="0" rtlCol="0" anchor="ctr" anchorCtr="1">
              <a:spAutoFit/>
            </a:bodyPr>
            <a:lstStyle/>
            <a:p>
              <a:pPr algn="ctr"/>
              <a:r>
                <a:rPr lang="en-US" sz="1200" b="1" dirty="0"/>
                <a:t>SysML </a:t>
              </a:r>
              <a:r>
                <a:rPr lang="en-US" sz="1200" b="1" dirty="0" smtClean="0"/>
                <a:t>V1.X Spec</a:t>
              </a:r>
              <a:endParaRPr lang="en-US" sz="1200" b="1" dirty="0"/>
            </a:p>
          </p:txBody>
        </p:sp>
      </p:grpSp>
      <p:grpSp>
        <p:nvGrpSpPr>
          <p:cNvPr id="104" name="Group 103"/>
          <p:cNvGrpSpPr>
            <a:grpSpLocks/>
          </p:cNvGrpSpPr>
          <p:nvPr/>
        </p:nvGrpSpPr>
        <p:grpSpPr>
          <a:xfrm>
            <a:off x="852986" y="2415753"/>
            <a:ext cx="1308816" cy="830997"/>
            <a:chOff x="2091056" y="3101125"/>
            <a:chExt cx="1255561" cy="800828"/>
          </a:xfrm>
        </p:grpSpPr>
        <p:pic>
          <p:nvPicPr>
            <p:cNvPr id="105" name="Picture 104" descr="SEBoK Concepts.png"/>
            <p:cNvPicPr>
              <a:picLocks noChangeAspect="1"/>
            </p:cNvPicPr>
            <p:nvPr/>
          </p:nvPicPr>
          <p:blipFill>
            <a:blip r:embed="rId7" cstate="email">
              <a:duotone>
                <a:schemeClr val="accent2">
                  <a:shade val="45000"/>
                  <a:satMod val="135000"/>
                </a:schemeClr>
                <a:prstClr val="white"/>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2091056" y="3121724"/>
              <a:ext cx="1255561" cy="740946"/>
            </a:xfrm>
            <a:prstGeom prst="rect">
              <a:avLst/>
            </a:prstGeom>
            <a:ln w="28575">
              <a:solidFill>
                <a:schemeClr val="tx1"/>
              </a:solidFill>
            </a:ln>
            <a:effectLst>
              <a:outerShdw blurRad="50800" dist="76200" dir="18900000" algn="b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sp>
          <p:nvSpPr>
            <p:cNvPr id="106" name="TextBox 105"/>
            <p:cNvSpPr txBox="1"/>
            <p:nvPr/>
          </p:nvSpPr>
          <p:spPr>
            <a:xfrm>
              <a:off x="2199276" y="3101125"/>
              <a:ext cx="1056464" cy="800828"/>
            </a:xfrm>
            <a:prstGeom prst="rect">
              <a:avLst/>
            </a:prstGeom>
            <a:noFill/>
          </p:spPr>
          <p:txBody>
            <a:bodyPr wrap="square" rtlCol="0">
              <a:spAutoFit/>
            </a:bodyPr>
            <a:lstStyle/>
            <a:p>
              <a:pPr algn="ctr"/>
              <a:r>
                <a:rPr lang="en-US" sz="1600" b="1" dirty="0" smtClean="0">
                  <a:solidFill>
                    <a:schemeClr val="tx2"/>
                  </a:solidFill>
                </a:rPr>
                <a:t>SEBoK </a:t>
              </a:r>
            </a:p>
            <a:p>
              <a:pPr algn="ctr"/>
              <a:r>
                <a:rPr lang="en-US" sz="1600" b="1" dirty="0" smtClean="0">
                  <a:solidFill>
                    <a:schemeClr val="tx2"/>
                  </a:solidFill>
                </a:rPr>
                <a:t>V 0.5 Model</a:t>
              </a:r>
              <a:endParaRPr lang="en-US" sz="1600" b="1" dirty="0">
                <a:solidFill>
                  <a:schemeClr val="tx2"/>
                </a:solidFill>
              </a:endParaRPr>
            </a:p>
          </p:txBody>
        </p:sp>
      </p:grpSp>
      <p:grpSp>
        <p:nvGrpSpPr>
          <p:cNvPr id="118" name="Group 117"/>
          <p:cNvGrpSpPr>
            <a:grpSpLocks noChangeAspect="1"/>
          </p:cNvGrpSpPr>
          <p:nvPr/>
        </p:nvGrpSpPr>
        <p:grpSpPr>
          <a:xfrm>
            <a:off x="3022600" y="780928"/>
            <a:ext cx="1747294" cy="887606"/>
            <a:chOff x="4748686" y="718814"/>
            <a:chExt cx="1880680" cy="929011"/>
          </a:xfrm>
        </p:grpSpPr>
        <p:pic>
          <p:nvPicPr>
            <p:cNvPr id="77" name="Picture 76"/>
            <p:cNvPicPr>
              <a:picLocks noChangeAspect="1"/>
            </p:cNvPicPr>
            <p:nvPr/>
          </p:nvPicPr>
          <p:blipFill>
            <a:blip r:embed="rId8"/>
            <a:stretch>
              <a:fillRect/>
            </a:stretch>
          </p:blipFill>
          <p:spPr>
            <a:xfrm>
              <a:off x="4748686" y="718814"/>
              <a:ext cx="1880680" cy="929011"/>
            </a:xfrm>
            <a:prstGeom prst="rect">
              <a:avLst/>
            </a:prstGeom>
            <a:ln>
              <a:solidFill>
                <a:schemeClr val="tx1"/>
              </a:solidFill>
            </a:ln>
            <a:effectLst>
              <a:outerShdw blurRad="50800" dist="101600" dir="18900000" sx="98000" sy="98000" algn="bl" rotWithShape="0">
                <a:prstClr val="black">
                  <a:alpha val="40000"/>
                </a:prstClr>
              </a:outerShdw>
            </a:effectLst>
          </p:spPr>
        </p:pic>
        <p:sp>
          <p:nvSpPr>
            <p:cNvPr id="75" name="TextBox 74"/>
            <p:cNvSpPr txBox="1"/>
            <p:nvPr/>
          </p:nvSpPr>
          <p:spPr>
            <a:xfrm>
              <a:off x="5476955" y="1404267"/>
              <a:ext cx="386484" cy="193280"/>
            </a:xfrm>
            <a:prstGeom prst="rect">
              <a:avLst/>
            </a:prstGeom>
            <a:noFill/>
          </p:spPr>
          <p:txBody>
            <a:bodyPr wrap="none" lIns="0" tIns="0" rIns="0" bIns="0" rtlCol="0">
              <a:spAutoFit/>
            </a:bodyPr>
            <a:lstStyle/>
            <a:p>
              <a:r>
                <a:rPr lang="en-US" sz="1200" b="1" dirty="0" smtClean="0"/>
                <a:t>V 1.5</a:t>
              </a:r>
              <a:endParaRPr lang="en-US" sz="1200" b="1" dirty="0"/>
            </a:p>
          </p:txBody>
        </p:sp>
      </p:grpSp>
      <p:grpSp>
        <p:nvGrpSpPr>
          <p:cNvPr id="123" name="Group 122"/>
          <p:cNvGrpSpPr/>
          <p:nvPr/>
        </p:nvGrpSpPr>
        <p:grpSpPr>
          <a:xfrm>
            <a:off x="135735" y="4932036"/>
            <a:ext cx="1023494" cy="1386724"/>
            <a:chOff x="291856" y="2511843"/>
            <a:chExt cx="2474860" cy="923908"/>
          </a:xfrm>
        </p:grpSpPr>
        <p:pic>
          <p:nvPicPr>
            <p:cNvPr id="111" name="Picture 110" descr="SEBoK Concepts.png"/>
            <p:cNvPicPr>
              <a:picLocks noChangeAspect="1"/>
            </p:cNvPicPr>
            <p:nvPr/>
          </p:nvPicPr>
          <p:blipFill>
            <a:blip r:embed="rId9" cstate="email">
              <a:duotone>
                <a:schemeClr val="accent2">
                  <a:shade val="45000"/>
                  <a:satMod val="135000"/>
                </a:schemeClr>
                <a:prstClr val="white"/>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384356" y="2511843"/>
              <a:ext cx="2382360" cy="923908"/>
            </a:xfrm>
            <a:prstGeom prst="rect">
              <a:avLst/>
            </a:prstGeom>
            <a:ln w="28575">
              <a:solidFill>
                <a:schemeClr val="tx1"/>
              </a:solidFill>
            </a:ln>
            <a:effectLst>
              <a:outerShdw blurRad="50800" dist="76200" dir="18900000" algn="b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sp>
          <p:nvSpPr>
            <p:cNvPr id="112" name="TextBox 111"/>
            <p:cNvSpPr txBox="1"/>
            <p:nvPr/>
          </p:nvSpPr>
          <p:spPr>
            <a:xfrm>
              <a:off x="291856" y="2598488"/>
              <a:ext cx="2474860" cy="779216"/>
            </a:xfrm>
            <a:prstGeom prst="rect">
              <a:avLst/>
            </a:prstGeom>
            <a:noFill/>
          </p:spPr>
          <p:txBody>
            <a:bodyPr wrap="square" lIns="0" tIns="0" rIns="0" bIns="0" rtlCol="0">
              <a:spAutoFit/>
            </a:bodyPr>
            <a:lstStyle/>
            <a:p>
              <a:pPr algn="ctr"/>
              <a:r>
                <a:rPr lang="en-US" sz="1500" b="1" dirty="0" smtClean="0">
                  <a:solidFill>
                    <a:schemeClr val="tx2"/>
                  </a:solidFill>
                </a:rPr>
                <a:t>SECM – 2003 Industry</a:t>
              </a:r>
            </a:p>
            <a:p>
              <a:pPr algn="ctr"/>
              <a:r>
                <a:rPr lang="en-US" sz="1500" b="1" dirty="0" smtClean="0">
                  <a:solidFill>
                    <a:schemeClr val="tx2"/>
                  </a:solidFill>
                </a:rPr>
                <a:t>Reference</a:t>
              </a:r>
            </a:p>
            <a:p>
              <a:pPr algn="ctr"/>
              <a:r>
                <a:rPr lang="en-US" sz="1600" b="1" dirty="0" smtClean="0">
                  <a:solidFill>
                    <a:schemeClr val="tx2"/>
                  </a:solidFill>
                </a:rPr>
                <a:t>*</a:t>
              </a:r>
              <a:endParaRPr lang="en-US" sz="1400" b="1" dirty="0">
                <a:solidFill>
                  <a:schemeClr val="tx2"/>
                </a:solidFill>
              </a:endParaRPr>
            </a:p>
          </p:txBody>
        </p:sp>
      </p:grpSp>
      <p:sp>
        <p:nvSpPr>
          <p:cNvPr id="113" name="Rectangle 112"/>
          <p:cNvSpPr>
            <a:spLocks noChangeAspect="1"/>
          </p:cNvSpPr>
          <p:nvPr/>
        </p:nvSpPr>
        <p:spPr>
          <a:xfrm>
            <a:off x="1714708" y="793743"/>
            <a:ext cx="1024101" cy="1320131"/>
          </a:xfrm>
          <a:prstGeom prst="rect">
            <a:avLst/>
          </a:prstGeom>
          <a:solidFill>
            <a:schemeClr val="accent1">
              <a:lumMod val="60000"/>
              <a:lumOff val="40000"/>
            </a:schemeClr>
          </a:solidFill>
          <a:ln w="28575"/>
          <a:effectLst>
            <a:outerShdw blurRad="50800" dist="101600" dir="18900000" sx="98000" sy="98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effectLst>
                  <a:outerShdw blurRad="38100" dist="38100" dir="2700000" algn="tl">
                    <a:srgbClr val="000000">
                      <a:alpha val="43137"/>
                    </a:srgbClr>
                  </a:outerShdw>
                </a:effectLst>
              </a:rPr>
              <a:t>INCOSE Systems Engineering Handbook V4</a:t>
            </a:r>
            <a:endParaRPr lang="en-US" sz="1200" dirty="0">
              <a:effectLst>
                <a:outerShdw blurRad="38100" dist="38100" dir="2700000" algn="tl">
                  <a:srgbClr val="000000">
                    <a:alpha val="43137"/>
                  </a:srgbClr>
                </a:outerShdw>
              </a:effectLst>
            </a:endParaRPr>
          </a:p>
        </p:txBody>
      </p:sp>
      <p:cxnSp>
        <p:nvCxnSpPr>
          <p:cNvPr id="133" name="Straight Arrow Connector 132"/>
          <p:cNvCxnSpPr>
            <a:stCxn id="135" idx="3"/>
          </p:cNvCxnSpPr>
          <p:nvPr/>
        </p:nvCxnSpPr>
        <p:spPr>
          <a:xfrm flipV="1">
            <a:off x="6941322" y="4556933"/>
            <a:ext cx="553907" cy="6592"/>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grpSp>
        <p:nvGrpSpPr>
          <p:cNvPr id="134" name="Group 133"/>
          <p:cNvGrpSpPr>
            <a:grpSpLocks noChangeAspect="1"/>
          </p:cNvGrpSpPr>
          <p:nvPr/>
        </p:nvGrpSpPr>
        <p:grpSpPr>
          <a:xfrm>
            <a:off x="6026922" y="3974165"/>
            <a:ext cx="914400" cy="1178719"/>
            <a:chOff x="7463652" y="3950013"/>
            <a:chExt cx="1511552" cy="1522687"/>
          </a:xfrm>
        </p:grpSpPr>
        <p:sp>
          <p:nvSpPr>
            <p:cNvPr id="135" name="Rectangle 134"/>
            <p:cNvSpPr/>
            <p:nvPr/>
          </p:nvSpPr>
          <p:spPr>
            <a:xfrm>
              <a:off x="7463652" y="3950013"/>
              <a:ext cx="1511552" cy="1522687"/>
            </a:xfrm>
            <a:prstGeom prst="rect">
              <a:avLst/>
            </a:prstGeom>
            <a:solidFill>
              <a:schemeClr val="bg1"/>
            </a:solidFill>
            <a:ln w="28575"/>
            <a:effectLst>
              <a:outerShdw blurRad="50800" dist="762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6" name="Picture 135"/>
            <p:cNvPicPr>
              <a:picLocks noChangeAspect="1"/>
            </p:cNvPicPr>
            <p:nvPr/>
          </p:nvPicPr>
          <p:blipFill>
            <a:blip r:embed="rId6"/>
            <a:stretch>
              <a:fillRect/>
            </a:stretch>
          </p:blipFill>
          <p:spPr>
            <a:xfrm>
              <a:off x="7680710" y="4081648"/>
              <a:ext cx="1077437" cy="602958"/>
            </a:xfrm>
            <a:prstGeom prst="rect">
              <a:avLst/>
            </a:prstGeom>
          </p:spPr>
        </p:pic>
        <p:sp>
          <p:nvSpPr>
            <p:cNvPr id="137" name="TextBox 136"/>
            <p:cNvSpPr txBox="1"/>
            <p:nvPr/>
          </p:nvSpPr>
          <p:spPr>
            <a:xfrm>
              <a:off x="7497897" y="4822669"/>
              <a:ext cx="1423635" cy="433735"/>
            </a:xfrm>
            <a:prstGeom prst="rect">
              <a:avLst/>
            </a:prstGeom>
            <a:noFill/>
          </p:spPr>
          <p:txBody>
            <a:bodyPr wrap="square" lIns="0" tIns="0" rIns="0" bIns="0" rtlCol="0" anchor="ctr" anchorCtr="1">
              <a:spAutoFit/>
            </a:bodyPr>
            <a:lstStyle/>
            <a:p>
              <a:pPr algn="ctr"/>
              <a:r>
                <a:rPr lang="en-US" sz="1200" b="1" dirty="0"/>
                <a:t>SysML </a:t>
              </a:r>
              <a:r>
                <a:rPr lang="en-US" sz="1200" b="1" dirty="0" smtClean="0"/>
                <a:t>V2 RFP</a:t>
              </a:r>
              <a:endParaRPr lang="en-US" sz="1200" b="1" dirty="0"/>
            </a:p>
          </p:txBody>
        </p:sp>
      </p:grpSp>
      <p:sp>
        <p:nvSpPr>
          <p:cNvPr id="6" name="TextBox 5"/>
          <p:cNvSpPr txBox="1"/>
          <p:nvPr/>
        </p:nvSpPr>
        <p:spPr>
          <a:xfrm>
            <a:off x="20720" y="6506051"/>
            <a:ext cx="2710999" cy="230832"/>
          </a:xfrm>
          <a:prstGeom prst="rect">
            <a:avLst/>
          </a:prstGeom>
          <a:noFill/>
        </p:spPr>
        <p:txBody>
          <a:bodyPr wrap="none" rtlCol="0">
            <a:spAutoFit/>
          </a:bodyPr>
          <a:lstStyle/>
          <a:p>
            <a:pPr algn="ctr"/>
            <a:r>
              <a:rPr lang="en-US" sz="900" dirty="0" smtClean="0"/>
              <a:t>* </a:t>
            </a:r>
            <a:r>
              <a:rPr lang="en-US" sz="900" dirty="0">
                <a:solidFill>
                  <a:schemeClr val="tx2"/>
                </a:solidFill>
              </a:rPr>
              <a:t>Joint </a:t>
            </a:r>
            <a:r>
              <a:rPr lang="en-US" sz="900" dirty="0" smtClean="0">
                <a:solidFill>
                  <a:schemeClr val="tx2"/>
                </a:solidFill>
              </a:rPr>
              <a:t>INCOSE/AP233/OMG, Led by Dave </a:t>
            </a:r>
            <a:r>
              <a:rPr lang="en-US" sz="900" dirty="0" smtClean="0"/>
              <a:t>Oliver</a:t>
            </a:r>
            <a:endParaRPr lang="en-US" sz="900" dirty="0"/>
          </a:p>
        </p:txBody>
      </p:sp>
      <p:cxnSp>
        <p:nvCxnSpPr>
          <p:cNvPr id="33" name="Straight Arrow Connector 32"/>
          <p:cNvCxnSpPr>
            <a:stCxn id="101" idx="3"/>
          </p:cNvCxnSpPr>
          <p:nvPr/>
        </p:nvCxnSpPr>
        <p:spPr>
          <a:xfrm flipV="1">
            <a:off x="5452422" y="5226614"/>
            <a:ext cx="2048075" cy="719103"/>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6780751" y="3408355"/>
            <a:ext cx="0" cy="539937"/>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2433758" y="5776235"/>
            <a:ext cx="2095643" cy="0"/>
          </a:xfrm>
          <a:prstGeom prst="straightConnector1">
            <a:avLst/>
          </a:prstGeom>
          <a:ln w="63500" cmpd="sng">
            <a:solidFill>
              <a:schemeClr val="accent1"/>
            </a:solidFill>
            <a:tailEnd type="triangle" w="med" len="med"/>
          </a:ln>
        </p:spPr>
        <p:style>
          <a:lnRef idx="2">
            <a:schemeClr val="accent1"/>
          </a:lnRef>
          <a:fillRef idx="0">
            <a:schemeClr val="accent1"/>
          </a:fillRef>
          <a:effectRef idx="1">
            <a:schemeClr val="accent1"/>
          </a:effectRef>
          <a:fontRef idx="minor">
            <a:schemeClr val="tx1"/>
          </a:fontRef>
        </p:style>
      </p:cxnSp>
      <p:grpSp>
        <p:nvGrpSpPr>
          <p:cNvPr id="115" name="Group 114"/>
          <p:cNvGrpSpPr>
            <a:grpSpLocks noChangeAspect="1"/>
          </p:cNvGrpSpPr>
          <p:nvPr/>
        </p:nvGrpSpPr>
        <p:grpSpPr>
          <a:xfrm>
            <a:off x="6619810" y="2467790"/>
            <a:ext cx="881931" cy="1146500"/>
            <a:chOff x="7463652" y="3991634"/>
            <a:chExt cx="1457879" cy="1481066"/>
          </a:xfrm>
        </p:grpSpPr>
        <p:sp>
          <p:nvSpPr>
            <p:cNvPr id="116" name="Rectangle 115"/>
            <p:cNvSpPr/>
            <p:nvPr/>
          </p:nvSpPr>
          <p:spPr>
            <a:xfrm>
              <a:off x="7463652" y="3991634"/>
              <a:ext cx="1457879" cy="1481066"/>
            </a:xfrm>
            <a:prstGeom prst="rect">
              <a:avLst/>
            </a:prstGeom>
            <a:solidFill>
              <a:schemeClr val="bg1"/>
            </a:solidFill>
            <a:ln w="28575"/>
            <a:effectLst>
              <a:outerShdw blurRad="50800" dist="762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6"/>
            <a:stretch>
              <a:fillRect/>
            </a:stretch>
          </p:blipFill>
          <p:spPr>
            <a:xfrm>
              <a:off x="7723307" y="4146169"/>
              <a:ext cx="962146" cy="538439"/>
            </a:xfrm>
            <a:prstGeom prst="rect">
              <a:avLst/>
            </a:prstGeom>
          </p:spPr>
        </p:pic>
        <p:sp>
          <p:nvSpPr>
            <p:cNvPr id="119" name="TextBox 118"/>
            <p:cNvSpPr txBox="1"/>
            <p:nvPr/>
          </p:nvSpPr>
          <p:spPr>
            <a:xfrm>
              <a:off x="7497897" y="4681705"/>
              <a:ext cx="1423634" cy="715663"/>
            </a:xfrm>
            <a:prstGeom prst="rect">
              <a:avLst/>
            </a:prstGeom>
            <a:noFill/>
          </p:spPr>
          <p:txBody>
            <a:bodyPr wrap="square" lIns="0" tIns="0" rIns="0" bIns="0" rtlCol="0" anchor="ctr" anchorCtr="1">
              <a:spAutoFit/>
            </a:bodyPr>
            <a:lstStyle/>
            <a:p>
              <a:pPr algn="ctr"/>
              <a:r>
                <a:rPr lang="en-US" sz="1200" b="1" dirty="0" smtClean="0"/>
                <a:t>Other</a:t>
              </a:r>
            </a:p>
            <a:p>
              <a:pPr algn="ctr"/>
              <a:r>
                <a:rPr lang="en-US" sz="1200" b="1" dirty="0" smtClean="0"/>
                <a:t>OMG</a:t>
              </a:r>
            </a:p>
            <a:p>
              <a:pPr algn="ctr"/>
              <a:r>
                <a:rPr lang="en-US" sz="1200" b="1" dirty="0" smtClean="0"/>
                <a:t>Specs</a:t>
              </a:r>
              <a:endParaRPr lang="en-US" sz="1200" b="1" dirty="0"/>
            </a:p>
          </p:txBody>
        </p:sp>
      </p:grpSp>
      <p:sp>
        <p:nvSpPr>
          <p:cNvPr id="5" name="Slide Number Placeholder 4"/>
          <p:cNvSpPr>
            <a:spLocks noGrp="1"/>
          </p:cNvSpPr>
          <p:nvPr>
            <p:ph type="sldNum" sz="quarter" idx="12"/>
          </p:nvPr>
        </p:nvSpPr>
        <p:spPr/>
        <p:txBody>
          <a:bodyPr/>
          <a:lstStyle/>
          <a:p>
            <a:fld id="{1126D392-F764-4A1F-A7B4-6C9A066E8C6B}" type="slidenum">
              <a:rPr lang="en-US" smtClean="0"/>
              <a:pPr/>
              <a:t>5</a:t>
            </a:fld>
            <a:endParaRPr lang="en-US" dirty="0"/>
          </a:p>
        </p:txBody>
      </p:sp>
      <p:grpSp>
        <p:nvGrpSpPr>
          <p:cNvPr id="4" name="Group 3"/>
          <p:cNvGrpSpPr/>
          <p:nvPr/>
        </p:nvGrpSpPr>
        <p:grpSpPr>
          <a:xfrm>
            <a:off x="5438617" y="2478933"/>
            <a:ext cx="1049056" cy="1179954"/>
            <a:chOff x="5438617" y="2478933"/>
            <a:chExt cx="1049056" cy="1179954"/>
          </a:xfrm>
        </p:grpSpPr>
        <p:sp>
          <p:nvSpPr>
            <p:cNvPr id="109" name="Rectangle 108"/>
            <p:cNvSpPr/>
            <p:nvPr/>
          </p:nvSpPr>
          <p:spPr>
            <a:xfrm>
              <a:off x="5438617" y="2478933"/>
              <a:ext cx="1049056" cy="1179954"/>
            </a:xfrm>
            <a:prstGeom prst="rect">
              <a:avLst/>
            </a:prstGeom>
            <a:solidFill>
              <a:schemeClr val="bg1"/>
            </a:solidFill>
            <a:ln w="28575"/>
            <a:effectLst>
              <a:outerShdw blurRad="50800" dist="762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TextBox 113"/>
            <p:cNvSpPr txBox="1"/>
            <p:nvPr/>
          </p:nvSpPr>
          <p:spPr>
            <a:xfrm>
              <a:off x="5477730" y="3117602"/>
              <a:ext cx="977474" cy="507831"/>
            </a:xfrm>
            <a:prstGeom prst="rect">
              <a:avLst/>
            </a:prstGeom>
            <a:noFill/>
          </p:spPr>
          <p:txBody>
            <a:bodyPr wrap="square" lIns="0" tIns="0" rIns="0" bIns="0" rtlCol="0" anchor="ctr" anchorCtr="1">
              <a:spAutoFit/>
            </a:bodyPr>
            <a:lstStyle/>
            <a:p>
              <a:pPr algn="ctr"/>
              <a:r>
                <a:rPr lang="en-US" sz="1100" b="1" dirty="0"/>
                <a:t>SysML </a:t>
              </a:r>
              <a:r>
                <a:rPr lang="en-US" sz="1100" b="1" dirty="0" smtClean="0"/>
                <a:t>V2 Service Requirements</a:t>
              </a:r>
              <a:endParaRPr lang="en-US" sz="1100" b="1" dirty="0"/>
            </a:p>
          </p:txBody>
        </p:sp>
        <p:pic>
          <p:nvPicPr>
            <p:cNvPr id="66" name="Picture 4" descr="C:\Users\Sanford\Desktop\Microsoft-Office-Excel-icon.png"/>
            <p:cNvPicPr>
              <a:picLocks noChangeAspect="1" noChangeArrowheads="1"/>
            </p:cNvPicPr>
            <p:nvPr/>
          </p:nvPicPr>
          <p:blipFill>
            <a:blip r:embed="rId10"/>
            <a:srcRect/>
            <a:stretch>
              <a:fillRect/>
            </a:stretch>
          </p:blipFill>
          <p:spPr bwMode="auto">
            <a:xfrm>
              <a:off x="5696445" y="2537626"/>
              <a:ext cx="533400" cy="533400"/>
            </a:xfrm>
            <a:prstGeom prst="rect">
              <a:avLst/>
            </a:prstGeom>
            <a:noFill/>
            <a:ln w="9525">
              <a:noFill/>
              <a:miter lim="800000"/>
              <a:headEnd/>
              <a:tailEnd/>
            </a:ln>
          </p:spPr>
        </p:pic>
      </p:grpSp>
      <p:grpSp>
        <p:nvGrpSpPr>
          <p:cNvPr id="12" name="Group 11"/>
          <p:cNvGrpSpPr/>
          <p:nvPr/>
        </p:nvGrpSpPr>
        <p:grpSpPr>
          <a:xfrm>
            <a:off x="7500496" y="3688020"/>
            <a:ext cx="1545951" cy="2217926"/>
            <a:chOff x="7500496" y="3688020"/>
            <a:chExt cx="1545951" cy="2217926"/>
          </a:xfrm>
        </p:grpSpPr>
        <p:sp>
          <p:nvSpPr>
            <p:cNvPr id="139" name="Rectangle 138"/>
            <p:cNvSpPr/>
            <p:nvPr/>
          </p:nvSpPr>
          <p:spPr>
            <a:xfrm>
              <a:off x="7500496" y="3688020"/>
              <a:ext cx="1545951" cy="2217926"/>
            </a:xfrm>
            <a:prstGeom prst="rect">
              <a:avLst/>
            </a:prstGeom>
            <a:solidFill>
              <a:schemeClr val="bg1"/>
            </a:solidFill>
            <a:ln w="28575"/>
            <a:effectLst>
              <a:outerShdw blurRad="50800" dist="762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0" name="Picture 139"/>
            <p:cNvPicPr>
              <a:picLocks noChangeAspect="1"/>
            </p:cNvPicPr>
            <p:nvPr/>
          </p:nvPicPr>
          <p:blipFill>
            <a:blip r:embed="rId6"/>
            <a:stretch>
              <a:fillRect/>
            </a:stretch>
          </p:blipFill>
          <p:spPr>
            <a:xfrm>
              <a:off x="7856132" y="3704065"/>
              <a:ext cx="558765" cy="430053"/>
            </a:xfrm>
            <a:prstGeom prst="rect">
              <a:avLst/>
            </a:prstGeom>
          </p:spPr>
        </p:pic>
        <p:sp>
          <p:nvSpPr>
            <p:cNvPr id="141" name="TextBox 140"/>
            <p:cNvSpPr txBox="1"/>
            <p:nvPr/>
          </p:nvSpPr>
          <p:spPr>
            <a:xfrm>
              <a:off x="7548059" y="3933325"/>
              <a:ext cx="1265341" cy="530190"/>
            </a:xfrm>
            <a:prstGeom prst="rect">
              <a:avLst/>
            </a:prstGeom>
            <a:noFill/>
          </p:spPr>
          <p:txBody>
            <a:bodyPr wrap="square" lIns="0" tIns="0" rIns="0" bIns="0" rtlCol="0" anchor="ctr" anchorCtr="1">
              <a:spAutoFit/>
            </a:bodyPr>
            <a:lstStyle/>
            <a:p>
              <a:pPr algn="ctr"/>
              <a:r>
                <a:rPr lang="en-US" sz="1200" b="1" dirty="0"/>
                <a:t>SysML </a:t>
              </a:r>
              <a:r>
                <a:rPr lang="en-US" sz="1200" b="1" dirty="0" smtClean="0"/>
                <a:t>V2 Spec</a:t>
              </a:r>
              <a:endParaRPr lang="en-US" sz="1200" b="1" dirty="0"/>
            </a:p>
          </p:txBody>
        </p:sp>
        <p:sp>
          <p:nvSpPr>
            <p:cNvPr id="67" name="Rectangle 66"/>
            <p:cNvSpPr/>
            <p:nvPr/>
          </p:nvSpPr>
          <p:spPr bwMode="auto">
            <a:xfrm>
              <a:off x="7776160" y="5499924"/>
              <a:ext cx="986137" cy="343394"/>
            </a:xfrm>
            <a:prstGeom prst="rect">
              <a:avLst/>
            </a:prstGeom>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1050" dirty="0"/>
                <a:t>User Interface</a:t>
              </a:r>
            </a:p>
            <a:p>
              <a:pPr algn="ctr">
                <a:defRPr/>
              </a:pPr>
              <a:r>
                <a:rPr lang="en-US" sz="1050" dirty="0"/>
                <a:t>Guidelines</a:t>
              </a:r>
            </a:p>
          </p:txBody>
        </p:sp>
        <p:sp>
          <p:nvSpPr>
            <p:cNvPr id="79" name="Rectangle 78"/>
            <p:cNvSpPr/>
            <p:nvPr/>
          </p:nvSpPr>
          <p:spPr bwMode="auto">
            <a:xfrm>
              <a:off x="7869128" y="4372568"/>
              <a:ext cx="808685" cy="496968"/>
            </a:xfrm>
            <a:prstGeom prst="rect">
              <a:avLst/>
            </a:prstGeom>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1050" dirty="0"/>
                <a:t>Meta-model</a:t>
              </a:r>
            </a:p>
            <a:p>
              <a:pPr algn="ctr">
                <a:defRPr/>
              </a:pPr>
              <a:r>
                <a:rPr lang="en-US" sz="1050" dirty="0"/>
                <a:t>Profile</a:t>
              </a:r>
            </a:p>
            <a:p>
              <a:pPr algn="ctr">
                <a:defRPr/>
              </a:pPr>
              <a:r>
                <a:rPr lang="en-US" sz="1050" dirty="0"/>
                <a:t>Libraries</a:t>
              </a:r>
            </a:p>
          </p:txBody>
        </p:sp>
        <p:sp>
          <p:nvSpPr>
            <p:cNvPr id="80" name="Rectangle 79"/>
            <p:cNvSpPr/>
            <p:nvPr/>
          </p:nvSpPr>
          <p:spPr bwMode="auto">
            <a:xfrm>
              <a:off x="7621529" y="4963983"/>
              <a:ext cx="1295400" cy="441494"/>
            </a:xfrm>
            <a:prstGeom prst="rect">
              <a:avLst/>
            </a:prstGeom>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1100" dirty="0"/>
                <a:t>Service Spec</a:t>
              </a:r>
            </a:p>
            <a:p>
              <a:pPr algn="ctr">
                <a:defRPr/>
              </a:pPr>
              <a:r>
                <a:rPr lang="en-US" sz="1100" dirty="0"/>
                <a:t> (Standardized API)</a:t>
              </a:r>
            </a:p>
          </p:txBody>
        </p:sp>
      </p:grpSp>
    </p:spTree>
    <p:extLst>
      <p:ext uri="{BB962C8B-B14F-4D97-AF65-F5344CB8AC3E}">
        <p14:creationId xmlns:p14="http://schemas.microsoft.com/office/powerpoint/2010/main" val="235265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par>
                                <p:cTn id="13" presetID="10"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fade">
                                      <p:cBhvr>
                                        <p:cTn id="15" dur="500"/>
                                        <p:tgtEl>
                                          <p:spTgt spid="1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left)">
                                      <p:cBhvr>
                                        <p:cTn id="22" dur="500"/>
                                        <p:tgtEl>
                                          <p:spTgt spid="78"/>
                                        </p:tgtEl>
                                      </p:cBhvr>
                                    </p:animEffect>
                                  </p:childTnLst>
                                </p:cTn>
                              </p:par>
                              <p:par>
                                <p:cTn id="23" presetID="22" presetClass="entr" presetSubtype="1"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up)">
                                      <p:cBhvr>
                                        <p:cTn id="25" dur="500"/>
                                        <p:tgtEl>
                                          <p:spTgt spid="62"/>
                                        </p:tgtEl>
                                      </p:cBhvr>
                                    </p:animEffect>
                                  </p:childTnLst>
                                </p:cTn>
                              </p:par>
                              <p:par>
                                <p:cTn id="26" presetID="22" presetClass="entr" presetSubtype="2"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right)">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22" presetClass="entr" presetSubtype="8" fill="hold"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wipe(up)">
                                      <p:cBhvr>
                                        <p:cTn id="41" dur="500"/>
                                        <p:tgtEl>
                                          <p:spTgt spid="82"/>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fade">
                                      <p:cBhvr>
                                        <p:cTn id="50" dur="500"/>
                                        <p:tgtEl>
                                          <p:spTgt spid="123"/>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wipe(left)">
                                      <p:cBhvr>
                                        <p:cTn id="56" dur="500"/>
                                        <p:tgtEl>
                                          <p:spTgt spid="148"/>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fade">
                                      <p:cBhvr>
                                        <p:cTn id="60" dur="500"/>
                                        <p:tgtEl>
                                          <p:spTgt spid="9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wipe(left)">
                                      <p:cBhvr>
                                        <p:cTn id="64" dur="500"/>
                                        <p:tgtEl>
                                          <p:spTgt spid="99"/>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left)">
                                      <p:cBhvr>
                                        <p:cTn id="68" dur="500"/>
                                        <p:tgtEl>
                                          <p:spTgt spid="74"/>
                                        </p:tgtEl>
                                      </p:cBhvr>
                                    </p:animEffect>
                                  </p:childTnLst>
                                </p:cTn>
                              </p:par>
                            </p:childTnLst>
                          </p:cTn>
                        </p:par>
                        <p:par>
                          <p:cTn id="69" fill="hold">
                            <p:stCondLst>
                              <p:cond delay="2500"/>
                            </p:stCondLst>
                            <p:childTnLst>
                              <p:par>
                                <p:cTn id="70" presetID="10" presetClass="entr" presetSubtype="0" fill="hold" nodeType="afterEffect">
                                  <p:stCondLst>
                                    <p:cond delay="0"/>
                                  </p:stCondLst>
                                  <p:childTnLst>
                                    <p:set>
                                      <p:cBhvr>
                                        <p:cTn id="71" dur="1" fill="hold">
                                          <p:stCondLst>
                                            <p:cond delay="0"/>
                                          </p:stCondLst>
                                        </p:cTn>
                                        <p:tgtEl>
                                          <p:spTgt spid="100"/>
                                        </p:tgtEl>
                                        <p:attrNameLst>
                                          <p:attrName>style.visibility</p:attrName>
                                        </p:attrNameLst>
                                      </p:cBhvr>
                                      <p:to>
                                        <p:strVal val="visible"/>
                                      </p:to>
                                    </p:set>
                                    <p:animEffect transition="in" filter="fade">
                                      <p:cBhvr>
                                        <p:cTn id="72" dur="500"/>
                                        <p:tgtEl>
                                          <p:spTgt spid="10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left)">
                                      <p:cBhvr>
                                        <p:cTn id="81" dur="500"/>
                                        <p:tgtEl>
                                          <p:spTgt spid="7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500"/>
                                        <p:tgtEl>
                                          <p:spTgt spid="60"/>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134"/>
                                        </p:tgtEl>
                                        <p:attrNameLst>
                                          <p:attrName>style.visibility</p:attrName>
                                        </p:attrNameLst>
                                      </p:cBhvr>
                                      <p:to>
                                        <p:strVal val="visible"/>
                                      </p:to>
                                    </p:set>
                                    <p:animEffect transition="in" filter="fade">
                                      <p:cBhvr>
                                        <p:cTn id="90" dur="500"/>
                                        <p:tgtEl>
                                          <p:spTgt spid="134"/>
                                        </p:tgtEl>
                                      </p:cBhvr>
                                    </p:animEffect>
                                  </p:childTnLst>
                                </p:cTn>
                              </p:par>
                            </p:childTnLst>
                          </p:cTn>
                        </p:par>
                        <p:par>
                          <p:cTn id="91" fill="hold">
                            <p:stCondLst>
                              <p:cond delay="1000"/>
                            </p:stCondLst>
                            <p:childTnLst>
                              <p:par>
                                <p:cTn id="92" presetID="10" presetClass="entr" presetSubtype="0" fill="hold" nodeType="after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500"/>
                                        <p:tgtEl>
                                          <p:spTgt spid="4"/>
                                        </p:tgtEl>
                                      </p:cBhvr>
                                    </p:animEffect>
                                  </p:childTnLst>
                                </p:cTn>
                              </p:par>
                            </p:childTnLst>
                          </p:cTn>
                        </p:par>
                        <p:par>
                          <p:cTn id="95" fill="hold">
                            <p:stCondLst>
                              <p:cond delay="1500"/>
                            </p:stCondLst>
                            <p:childTnLst>
                              <p:par>
                                <p:cTn id="96" presetID="22" presetClass="entr" presetSubtype="1" fill="hold" nodeType="after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wipe(up)">
                                      <p:cBhvr>
                                        <p:cTn id="98" dur="500"/>
                                        <p:tgtEl>
                                          <p:spTgt spid="83"/>
                                        </p:tgtEl>
                                      </p:cBhvr>
                                    </p:animEffect>
                                  </p:childTnLst>
                                </p:cTn>
                              </p:par>
                            </p:childTnLst>
                          </p:cTn>
                        </p:par>
                        <p:par>
                          <p:cTn id="99" fill="hold">
                            <p:stCondLst>
                              <p:cond delay="2000"/>
                            </p:stCondLst>
                            <p:childTnLst>
                              <p:par>
                                <p:cTn id="100" presetID="10" presetClass="entr" presetSubtype="0" fill="hold" nodeType="afterEffect">
                                  <p:stCondLst>
                                    <p:cond delay="0"/>
                                  </p:stCondLst>
                                  <p:childTnLst>
                                    <p:set>
                                      <p:cBhvr>
                                        <p:cTn id="101" dur="1" fill="hold">
                                          <p:stCondLst>
                                            <p:cond delay="0"/>
                                          </p:stCondLst>
                                        </p:cTn>
                                        <p:tgtEl>
                                          <p:spTgt spid="115"/>
                                        </p:tgtEl>
                                        <p:attrNameLst>
                                          <p:attrName>style.visibility</p:attrName>
                                        </p:attrNameLst>
                                      </p:cBhvr>
                                      <p:to>
                                        <p:strVal val="visible"/>
                                      </p:to>
                                    </p:set>
                                    <p:animEffect transition="in" filter="fade">
                                      <p:cBhvr>
                                        <p:cTn id="102" dur="500"/>
                                        <p:tgtEl>
                                          <p:spTgt spid="115"/>
                                        </p:tgtEl>
                                      </p:cBhvr>
                                    </p:animEffect>
                                  </p:childTnLst>
                                </p:cTn>
                              </p:par>
                            </p:childTnLst>
                          </p:cTn>
                        </p:par>
                        <p:par>
                          <p:cTn id="103" fill="hold">
                            <p:stCondLst>
                              <p:cond delay="2500"/>
                            </p:stCondLst>
                            <p:childTnLst>
                              <p:par>
                                <p:cTn id="104" presetID="22" presetClass="entr" presetSubtype="1" fill="hold" nodeType="after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wipe(up)">
                                      <p:cBhvr>
                                        <p:cTn id="106" dur="500"/>
                                        <p:tgtEl>
                                          <p:spTgt spid="73"/>
                                        </p:tgtEl>
                                      </p:cBhvr>
                                    </p:animEffect>
                                  </p:childTnLst>
                                </p:cTn>
                              </p:par>
                            </p:childTnLst>
                          </p:cTn>
                        </p:par>
                        <p:par>
                          <p:cTn id="107" fill="hold">
                            <p:stCondLst>
                              <p:cond delay="3000"/>
                            </p:stCondLst>
                            <p:childTnLst>
                              <p:par>
                                <p:cTn id="108" presetID="22" presetClass="entr" presetSubtype="8" fill="hold" nodeType="after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left)">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wipe(left)">
                                      <p:cBhvr>
                                        <p:cTn id="115" dur="500"/>
                                        <p:tgtEl>
                                          <p:spTgt spid="133"/>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wipe(left)">
                                      <p:cBhvr>
                                        <p:cTn id="119" dur="500"/>
                                        <p:tgtEl>
                                          <p:spTgt spid="33"/>
                                        </p:tgtEl>
                                      </p:cBhvr>
                                    </p:animEffect>
                                  </p:childTnLst>
                                </p:cTn>
                              </p:par>
                            </p:childTnLst>
                          </p:cTn>
                        </p:par>
                        <p:par>
                          <p:cTn id="120" fill="hold">
                            <p:stCondLst>
                              <p:cond delay="1000"/>
                            </p:stCondLst>
                            <p:childTnLst>
                              <p:par>
                                <p:cTn id="121" presetID="10" presetClass="entr" presetSubtype="0" fill="hold"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fade">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8" grpId="0" animBg="1"/>
      <p:bldP spid="113"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SECM - Industry Reference</a:t>
            </a:r>
            <a:endParaRPr lang="en-US" dirty="0"/>
          </a:p>
        </p:txBody>
      </p:sp>
      <p:sp>
        <p:nvSpPr>
          <p:cNvPr id="5" name="Text Placeholder 4"/>
          <p:cNvSpPr>
            <a:spLocks noGrp="1"/>
          </p:cNvSpPr>
          <p:nvPr>
            <p:ph type="body" idx="1"/>
          </p:nvPr>
        </p:nvSpPr>
        <p:spPr/>
        <p:txBody>
          <a:bodyPr/>
          <a:lstStyle/>
          <a:p>
            <a:endParaRPr lang="en-US"/>
          </a:p>
        </p:txBody>
      </p:sp>
      <p:sp>
        <p:nvSpPr>
          <p:cNvPr id="6"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6</a:t>
            </a:fld>
            <a:endParaRPr lang="en-US" dirty="0"/>
          </a:p>
        </p:txBody>
      </p:sp>
    </p:spTree>
    <p:extLst>
      <p:ext uri="{BB962C8B-B14F-4D97-AF65-F5344CB8AC3E}">
        <p14:creationId xmlns:p14="http://schemas.microsoft.com/office/powerpoint/2010/main" val="3845589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SECM: 2015 Industry Reference </a:t>
            </a:r>
            <a:endParaRPr lang="en-US" dirty="0"/>
          </a:p>
        </p:txBody>
      </p:sp>
      <p:sp>
        <p:nvSpPr>
          <p:cNvPr id="3" name="Content Placeholder 2"/>
          <p:cNvSpPr>
            <a:spLocks noGrp="1"/>
          </p:cNvSpPr>
          <p:nvPr>
            <p:ph idx="1"/>
          </p:nvPr>
        </p:nvSpPr>
        <p:spPr/>
        <p:txBody>
          <a:bodyPr/>
          <a:lstStyle/>
          <a:p>
            <a:r>
              <a:rPr lang="en-US" dirty="0" smtClean="0"/>
              <a:t>217 Concept Terms have been captured and defined in the model</a:t>
            </a:r>
          </a:p>
          <a:p>
            <a:r>
              <a:rPr lang="en-US" dirty="0" smtClean="0"/>
              <a:t>23 Concept Diagrams Produced and Reviewed</a:t>
            </a:r>
          </a:p>
          <a:p>
            <a:r>
              <a:rPr lang="en-US" dirty="0" smtClean="0"/>
              <a:t>2 additional Concept Diagrams are Under Construction</a:t>
            </a:r>
          </a:p>
          <a:p>
            <a:r>
              <a:rPr lang="en-US" dirty="0" smtClean="0"/>
              <a:t>Review HTML Model Extracts are available on the Wiki</a:t>
            </a:r>
          </a:p>
          <a:p>
            <a:endParaRPr lang="en-US" dirty="0"/>
          </a:p>
        </p:txBody>
      </p:sp>
      <p:sp>
        <p:nvSpPr>
          <p:cNvPr id="4"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7</a:t>
            </a:fld>
            <a:endParaRPr lang="en-US" dirty="0"/>
          </a:p>
        </p:txBody>
      </p:sp>
    </p:spTree>
    <p:extLst>
      <p:ext uri="{BB962C8B-B14F-4D97-AF65-F5344CB8AC3E}">
        <p14:creationId xmlns:p14="http://schemas.microsoft.com/office/powerpoint/2010/main" val="4374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smtClean="0"/>
              <a:t>Diagrams Available</a:t>
            </a:r>
            <a:endParaRPr lang="en-US" dirty="0"/>
          </a:p>
        </p:txBody>
      </p:sp>
      <p:sp>
        <p:nvSpPr>
          <p:cNvPr id="3" name="Content Placeholder 2"/>
          <p:cNvSpPr>
            <a:spLocks noGrp="1"/>
          </p:cNvSpPr>
          <p:nvPr>
            <p:ph idx="1"/>
          </p:nvPr>
        </p:nvSpPr>
        <p:spPr>
          <a:xfrm>
            <a:off x="549275" y="1771073"/>
            <a:ext cx="8042276" cy="4629727"/>
          </a:xfrm>
        </p:spPr>
        <p:txBody>
          <a:bodyPr numCol="2">
            <a:noAutofit/>
          </a:bodyPr>
          <a:lstStyle/>
          <a:p>
            <a:r>
              <a:rPr lang="en-US" sz="2000" dirty="0"/>
              <a:t>System Hierarchy </a:t>
            </a:r>
          </a:p>
          <a:p>
            <a:r>
              <a:rPr lang="en-US" sz="2000" dirty="0"/>
              <a:t>System Architecture</a:t>
            </a:r>
          </a:p>
          <a:p>
            <a:r>
              <a:rPr lang="en-US" sz="2000" dirty="0"/>
              <a:t>Environment</a:t>
            </a:r>
          </a:p>
          <a:p>
            <a:r>
              <a:rPr lang="en-US" sz="2000" dirty="0" smtClean="0"/>
              <a:t>Configuration </a:t>
            </a:r>
            <a:r>
              <a:rPr lang="en-US" sz="2000" dirty="0"/>
              <a:t>Management</a:t>
            </a:r>
          </a:p>
          <a:p>
            <a:r>
              <a:rPr lang="en-US" sz="2000" dirty="0"/>
              <a:t>Systems </a:t>
            </a:r>
            <a:r>
              <a:rPr lang="en-US" sz="2000" dirty="0" smtClean="0"/>
              <a:t>Thinking</a:t>
            </a:r>
          </a:p>
          <a:p>
            <a:r>
              <a:rPr lang="en-US" sz="2000" dirty="0" smtClean="0"/>
              <a:t>System </a:t>
            </a:r>
            <a:r>
              <a:rPr lang="en-US" sz="2000" dirty="0"/>
              <a:t>Thinking – Principles</a:t>
            </a:r>
          </a:p>
          <a:p>
            <a:r>
              <a:rPr lang="en-US" sz="2000" dirty="0" smtClean="0"/>
              <a:t>Architecture Models</a:t>
            </a:r>
          </a:p>
          <a:p>
            <a:r>
              <a:rPr lang="en-US" sz="2000" dirty="0"/>
              <a:t>SEBoK Structure</a:t>
            </a:r>
          </a:p>
          <a:p>
            <a:r>
              <a:rPr lang="en-US" sz="2000" dirty="0"/>
              <a:t>Disciplines</a:t>
            </a:r>
          </a:p>
          <a:p>
            <a:r>
              <a:rPr lang="en-US" sz="2000" dirty="0"/>
              <a:t>Generic Life Cycle Model</a:t>
            </a:r>
          </a:p>
          <a:p>
            <a:r>
              <a:rPr lang="en-US" sz="2000" dirty="0"/>
              <a:t>Life Cycle</a:t>
            </a:r>
          </a:p>
          <a:p>
            <a:r>
              <a:rPr lang="en-US" sz="2000" dirty="0"/>
              <a:t>Requirement Traceability</a:t>
            </a:r>
          </a:p>
          <a:p>
            <a:r>
              <a:rPr lang="en-US" sz="2000" dirty="0"/>
              <a:t>SE </a:t>
            </a:r>
            <a:r>
              <a:rPr lang="en-US" sz="2000" dirty="0" smtClean="0"/>
              <a:t>Processes</a:t>
            </a:r>
          </a:p>
          <a:p>
            <a:r>
              <a:rPr lang="en-US" sz="2000" dirty="0"/>
              <a:t>Complexity and </a:t>
            </a:r>
            <a:r>
              <a:rPr lang="en-US" sz="2000" dirty="0" smtClean="0"/>
              <a:t>Emergence</a:t>
            </a:r>
          </a:p>
          <a:p>
            <a:r>
              <a:rPr lang="en-US" sz="2000" dirty="0"/>
              <a:t>Work Products</a:t>
            </a:r>
          </a:p>
        </p:txBody>
      </p:sp>
      <p:sp>
        <p:nvSpPr>
          <p:cNvPr id="4"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pPr/>
              <a:t>8</a:t>
            </a:fld>
            <a:endParaRPr lang="en-US" dirty="0"/>
          </a:p>
        </p:txBody>
      </p:sp>
    </p:spTree>
    <p:extLst>
      <p:ext uri="{BB962C8B-B14F-4D97-AF65-F5344CB8AC3E}">
        <p14:creationId xmlns:p14="http://schemas.microsoft.com/office/powerpoint/2010/main" val="2374965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7"/>
            <a:ext cx="7929707" cy="533692"/>
          </a:xfrm>
        </p:spPr>
        <p:txBody>
          <a:bodyPr/>
          <a:lstStyle/>
          <a:p>
            <a:r>
              <a:rPr lang="en-US" dirty="0" smtClean="0"/>
              <a:t>System Hierarchy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4628" y="595985"/>
            <a:ext cx="8851570" cy="6262015"/>
          </a:xfrm>
          <a:prstGeom prst="rect">
            <a:avLst/>
          </a:prstGeom>
        </p:spPr>
      </p:pic>
      <p:sp>
        <p:nvSpPr>
          <p:cNvPr id="5" name="Slide Number Placeholder 4"/>
          <p:cNvSpPr>
            <a:spLocks noGrp="1"/>
          </p:cNvSpPr>
          <p:nvPr>
            <p:ph type="sldNum" sz="quarter" idx="12"/>
          </p:nvPr>
        </p:nvSpPr>
        <p:spPr>
          <a:xfrm>
            <a:off x="7897906" y="6275668"/>
            <a:ext cx="990600" cy="365125"/>
          </a:xfrm>
        </p:spPr>
        <p:txBody>
          <a:bodyPr/>
          <a:lstStyle/>
          <a:p>
            <a:fld id="{1126D392-F764-4A1F-A7B4-6C9A066E8C6B}" type="slidenum">
              <a:rPr lang="en-US" smtClean="0">
                <a:solidFill>
                  <a:schemeClr val="bg2">
                    <a:lumMod val="50000"/>
                  </a:schemeClr>
                </a:solidFill>
              </a:rPr>
              <a:pPr/>
              <a:t>9</a:t>
            </a:fld>
            <a:endParaRPr lang="en-US" dirty="0">
              <a:solidFill>
                <a:schemeClr val="bg2">
                  <a:lumMod val="50000"/>
                </a:schemeClr>
              </a:solidFill>
            </a:endParaRPr>
          </a:p>
        </p:txBody>
      </p:sp>
    </p:spTree>
    <p:extLst>
      <p:ext uri="{BB962C8B-B14F-4D97-AF65-F5344CB8AC3E}">
        <p14:creationId xmlns:p14="http://schemas.microsoft.com/office/powerpoint/2010/main" val="4031394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Breeze.thmx</Template>
  <TotalTime>15599</TotalTime>
  <Words>1251</Words>
  <Application>Microsoft Office PowerPoint</Application>
  <PresentationFormat>On-screen Show (4:3)</PresentationFormat>
  <Paragraphs>255</Paragraphs>
  <Slides>32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News Gothic MT</vt:lpstr>
      <vt:lpstr>Wingdings 2</vt:lpstr>
      <vt:lpstr>Breeze</vt:lpstr>
      <vt:lpstr>Systems Engineering Concept Model (SECM)</vt:lpstr>
      <vt:lpstr>System Engineering Concept Model Agenda</vt:lpstr>
      <vt:lpstr>Resources - SECM Team</vt:lpstr>
      <vt:lpstr>SECM-Domain Goals and Overview</vt:lpstr>
      <vt:lpstr>Systems Engineering Concept Model (SECM) Approach</vt:lpstr>
      <vt:lpstr>SECM - Industry Reference</vt:lpstr>
      <vt:lpstr>SECM: 2015 Industry Reference </vt:lpstr>
      <vt:lpstr>Examples of Diagrams Available</vt:lpstr>
      <vt:lpstr>System Hierarchy</vt:lpstr>
      <vt:lpstr>System Architecture</vt:lpstr>
      <vt:lpstr>SECM – SysML V2 RFP</vt:lpstr>
      <vt:lpstr>“SECM – SysML V2 RFP” Approach</vt:lpstr>
      <vt:lpstr>Topic Core Teams</vt:lpstr>
      <vt:lpstr>SE Needs – Property and Expressions </vt:lpstr>
      <vt:lpstr>SECM – SysML V2 RFP SE Needs - Interface</vt:lpstr>
      <vt:lpstr>Interface Needs Concepts</vt:lpstr>
      <vt:lpstr>Definitions for this “SE Needs” Exercise</vt:lpstr>
      <vt:lpstr>Interface Abstraction Levels</vt:lpstr>
      <vt:lpstr>Interface Decomposition</vt:lpstr>
      <vt:lpstr>TCP/IP Protocol Stack Spacecraft Example</vt:lpstr>
      <vt:lpstr>Example Models of Interfaces</vt:lpstr>
      <vt:lpstr>Example Models of Interfaces </vt:lpstr>
      <vt:lpstr>PC Mouse Example</vt:lpstr>
      <vt:lpstr>PC Mouse Environment - BDD</vt:lpstr>
      <vt:lpstr>PC Mouse Environment - IBD</vt:lpstr>
      <vt:lpstr>The Parts of a Mouse</vt:lpstr>
      <vt:lpstr>PowerPoint Presentation</vt:lpstr>
      <vt:lpstr>Domain Specific View Example</vt:lpstr>
      <vt:lpstr>Free Form Tables to View and Enter Values</vt:lpstr>
      <vt:lpstr>Conclusions</vt:lpstr>
      <vt:lpstr>Backup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SEBoK Architecture Validation</dc:title>
  <dc:creator>jcwatson@ieee.org</dc:creator>
  <cp:lastModifiedBy>John Watson</cp:lastModifiedBy>
  <cp:revision>297</cp:revision>
  <dcterms:created xsi:type="dcterms:W3CDTF">2011-06-15T03:49:47Z</dcterms:created>
  <dcterms:modified xsi:type="dcterms:W3CDTF">2016-03-17T02:09:56Z</dcterms:modified>
</cp:coreProperties>
</file>