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emf" ContentType="image/x-emf"/>
  <Default Extension="xml" ContentType="application/xml"/>
  <Default Extension="gif" ContentType="image/gif"/>
  <Override PartName="/ppt/slides/slide88.xml" ContentType="application/vnd.openxmlformats-officedocument.presentationml.slide+xml"/>
  <Override PartName="/ppt/presentation.xml" ContentType="application/vnd.openxmlformats-officedocument.presentationml.presentation.main+xml"/>
  <Override PartName="/ppt/slides/slide87.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84.xml" ContentType="application/vnd.openxmlformats-officedocument.presentationml.slide+xml"/>
  <Override PartName="/ppt/slides/slide61.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34.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35.xml" ContentType="application/vnd.openxmlformats-officedocument.presentationml.notesSlide+xml"/>
  <Override PartName="/ppt/notesSlides/notesSlide16.xml" ContentType="application/vnd.openxmlformats-officedocument.presentationml.notesSlide+xml"/>
  <Override PartName="/ppt/notesSlides/notesSlide36.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3"/>
  </p:sldMasterIdLst>
  <p:notesMasterIdLst>
    <p:notesMasterId r:id="rId92"/>
  </p:notesMasterIdLst>
  <p:handoutMasterIdLst>
    <p:handoutMasterId r:id="rId93"/>
  </p:handoutMasterIdLst>
  <p:sldIdLst>
    <p:sldId id="256" r:id="rId4"/>
    <p:sldId id="258" r:id="rId5"/>
    <p:sldId id="260" r:id="rId6"/>
    <p:sldId id="257" r:id="rId7"/>
    <p:sldId id="259" r:id="rId8"/>
    <p:sldId id="261" r:id="rId9"/>
    <p:sldId id="317" r:id="rId10"/>
    <p:sldId id="262" r:id="rId11"/>
    <p:sldId id="278" r:id="rId12"/>
    <p:sldId id="318" r:id="rId13"/>
    <p:sldId id="319" r:id="rId14"/>
    <p:sldId id="263" r:id="rId15"/>
    <p:sldId id="279" r:id="rId16"/>
    <p:sldId id="280" r:id="rId17"/>
    <p:sldId id="320" r:id="rId18"/>
    <p:sldId id="264" r:id="rId19"/>
    <p:sldId id="276" r:id="rId20"/>
    <p:sldId id="322" r:id="rId21"/>
    <p:sldId id="281" r:id="rId22"/>
    <p:sldId id="321" r:id="rId23"/>
    <p:sldId id="265" r:id="rId24"/>
    <p:sldId id="266" r:id="rId25"/>
    <p:sldId id="283" r:id="rId26"/>
    <p:sldId id="323" r:id="rId27"/>
    <p:sldId id="324" r:id="rId28"/>
    <p:sldId id="267" r:id="rId29"/>
    <p:sldId id="282" r:id="rId30"/>
    <p:sldId id="325" r:id="rId31"/>
    <p:sldId id="326" r:id="rId32"/>
    <p:sldId id="269" r:id="rId33"/>
    <p:sldId id="297" r:id="rId34"/>
    <p:sldId id="298" r:id="rId35"/>
    <p:sldId id="299" r:id="rId36"/>
    <p:sldId id="302" r:id="rId37"/>
    <p:sldId id="347" r:id="rId38"/>
    <p:sldId id="335" r:id="rId39"/>
    <p:sldId id="336" r:id="rId40"/>
    <p:sldId id="337" r:id="rId41"/>
    <p:sldId id="338" r:id="rId42"/>
    <p:sldId id="339" r:id="rId43"/>
    <p:sldId id="340" r:id="rId44"/>
    <p:sldId id="341" r:id="rId45"/>
    <p:sldId id="327" r:id="rId46"/>
    <p:sldId id="331" r:id="rId47"/>
    <p:sldId id="328" r:id="rId48"/>
    <p:sldId id="329" r:id="rId49"/>
    <p:sldId id="330" r:id="rId50"/>
    <p:sldId id="332" r:id="rId51"/>
    <p:sldId id="333" r:id="rId52"/>
    <p:sldId id="334" r:id="rId53"/>
    <p:sldId id="271" r:id="rId54"/>
    <p:sldId id="306" r:id="rId55"/>
    <p:sldId id="348"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313" r:id="rId70"/>
    <p:sldId id="272" r:id="rId71"/>
    <p:sldId id="307" r:id="rId72"/>
    <p:sldId id="308" r:id="rId73"/>
    <p:sldId id="315" r:id="rId74"/>
    <p:sldId id="316" r:id="rId75"/>
    <p:sldId id="310" r:id="rId76"/>
    <p:sldId id="311" r:id="rId77"/>
    <p:sldId id="273" r:id="rId78"/>
    <p:sldId id="309" r:id="rId79"/>
    <p:sldId id="314" r:id="rId80"/>
    <p:sldId id="342" r:id="rId81"/>
    <p:sldId id="343" r:id="rId82"/>
    <p:sldId id="344" r:id="rId83"/>
    <p:sldId id="354" r:id="rId84"/>
    <p:sldId id="355" r:id="rId85"/>
    <p:sldId id="356" r:id="rId86"/>
    <p:sldId id="349" r:id="rId87"/>
    <p:sldId id="350" r:id="rId88"/>
    <p:sldId id="351" r:id="rId89"/>
    <p:sldId id="352" r:id="rId90"/>
    <p:sldId id="353" r:id="rId9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457200"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914400"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1371600"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828800"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extLst>
    <p:ext uri="{521415D9-36F7-43E2-AB2F-B90AF26B5E84}">
      <p14:sectionLst xmlns:p14="http://schemas.microsoft.com/office/powerpoint/2010/main">
        <p14:section name="Default Section" id="{6B69EA01-8026-3247-838B-42AF4CA91FA3}">
          <p14:sldIdLst>
            <p14:sldId id="256"/>
            <p14:sldId id="258"/>
            <p14:sldId id="260"/>
            <p14:sldId id="257"/>
            <p14:sldId id="259"/>
            <p14:sldId id="261"/>
          </p14:sldIdLst>
        </p14:section>
        <p14:section name="What is MBSE?" id="{E280B742-6E0B-6D45-B0D1-6657CCC2F2EE}">
          <p14:sldIdLst>
            <p14:sldId id="317"/>
            <p14:sldId id="262"/>
            <p14:sldId id="278"/>
            <p14:sldId id="318"/>
          </p14:sldIdLst>
        </p14:section>
        <p14:section name="What SE Problems Does MBSE Address?" id="{B2BD101A-DD72-5B46-80D6-E958D8121E95}">
          <p14:sldIdLst>
            <p14:sldId id="319"/>
            <p14:sldId id="263"/>
            <p14:sldId id="279"/>
            <p14:sldId id="280"/>
          </p14:sldIdLst>
        </p14:section>
        <p14:section name="What is SysML?" id="{5EBF950F-DCB3-2244-9AD7-B14806C0ABC0}">
          <p14:sldIdLst>
            <p14:sldId id="320"/>
            <p14:sldId id="264"/>
            <p14:sldId id="276"/>
            <p14:sldId id="322"/>
          </p14:sldIdLst>
        </p14:section>
        <p14:section name="What is a System Model?" id="{0213A1A1-42A7-254E-83D8-1EAD85D5671C}">
          <p14:sldIdLst>
            <p14:sldId id="281"/>
            <p14:sldId id="321"/>
            <p14:sldId id="265"/>
          </p14:sldIdLst>
        </p14:section>
        <p14:section name="What are the Typical Purposes of Modeling?" id="{9E3EB8E1-80E7-7C42-8D6B-A30EA79F6BF1}">
          <p14:sldIdLst>
            <p14:sldId id="266"/>
            <p14:sldId id="283"/>
            <p14:sldId id="323"/>
          </p14:sldIdLst>
        </p14:section>
        <p14:section name="What are the Different Types of Models?" id="{9BBECF2B-CF19-5F43-9731-6718F0C3B73B}">
          <p14:sldIdLst>
            <p14:sldId id="324"/>
            <p14:sldId id="267"/>
            <p14:sldId id="282"/>
          </p14:sldIdLst>
        </p14:section>
        <p14:section name="How are Different Types of Models Integrated" id="{77B35430-0BFD-7844-A8D6-2B8F4FB96396}">
          <p14:sldIdLst>
            <p14:sldId id="325"/>
            <p14:sldId id="326"/>
          </p14:sldIdLst>
        </p14:section>
        <p14:section name="How Can Models Help an SE Effort" id="{CAC3EC9A-947A-EB45-9A23-E02554A1676F}">
          <p14:sldIdLst>
            <p14:sldId id="269"/>
            <p14:sldId id="297"/>
            <p14:sldId id="298"/>
            <p14:sldId id="299"/>
            <p14:sldId id="302"/>
          </p14:sldIdLst>
        </p14:section>
        <p14:section name="What Does MBSE Mean for Projects?" id="{AE6B1710-E354-B940-94E3-240910FFF97C}">
          <p14:sldIdLst>
            <p14:sldId id="347"/>
            <p14:sldId id="335"/>
            <p14:sldId id="336"/>
            <p14:sldId id="337"/>
            <p14:sldId id="338"/>
            <p14:sldId id="339"/>
            <p14:sldId id="340"/>
            <p14:sldId id="341"/>
          </p14:sldIdLst>
        </p14:section>
        <p14:section name="MBSE/SE Comparison" id="{63547F53-3738-1B4E-B3F7-06B7B5AFA5BB}">
          <p14:sldIdLst>
            <p14:sldId id="327"/>
            <p14:sldId id="331"/>
            <p14:sldId id="328"/>
            <p14:sldId id="329"/>
            <p14:sldId id="330"/>
            <p14:sldId id="332"/>
            <p14:sldId id="333"/>
            <p14:sldId id="334"/>
          </p14:sldIdLst>
        </p14:section>
        <p14:section name="How Good is a Model" id="{8229CC04-142B-2741-A57C-DD06F8C5F2B2}">
          <p14:sldIdLst>
            <p14:sldId id="271"/>
            <p14:sldId id="306"/>
            <p14:sldId id="348"/>
            <p14:sldId id="284"/>
            <p14:sldId id="285"/>
            <p14:sldId id="286"/>
            <p14:sldId id="287"/>
            <p14:sldId id="288"/>
            <p14:sldId id="289"/>
            <p14:sldId id="290"/>
            <p14:sldId id="291"/>
            <p14:sldId id="292"/>
            <p14:sldId id="293"/>
            <p14:sldId id="294"/>
            <p14:sldId id="295"/>
            <p14:sldId id="296"/>
            <p14:sldId id="313"/>
          </p14:sldIdLst>
        </p14:section>
        <p14:section name="What is An Ontology" id="{F5E0AF45-DBAF-1447-8407-038DCF417FE2}">
          <p14:sldIdLst>
            <p14:sldId id="272"/>
            <p14:sldId id="307"/>
            <p14:sldId id="308"/>
            <p14:sldId id="315"/>
            <p14:sldId id="316"/>
            <p14:sldId id="310"/>
            <p14:sldId id="311"/>
          </p14:sldIdLst>
        </p14:section>
        <p14:section name="Why Are Ontologies Relevant?" id="{FA07E51F-5F4F-394A-B082-A18E37B8BC42}">
          <p14:sldIdLst>
            <p14:sldId id="273"/>
            <p14:sldId id="309"/>
            <p14:sldId id="314"/>
          </p14:sldIdLst>
        </p14:section>
        <p14:section name="Lessons Learned" id="{4FA5D3CB-12EC-2F41-A03C-E0C38292B9E9}">
          <p14:sldIdLst>
            <p14:sldId id="342"/>
            <p14:sldId id="343"/>
            <p14:sldId id="344"/>
            <p14:sldId id="354"/>
            <p14:sldId id="355"/>
            <p14:sldId id="356"/>
            <p14:sldId id="349"/>
            <p14:sldId id="350"/>
            <p14:sldId id="351"/>
            <p14:sldId id="352"/>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F06C"/>
    <a:srgbClr val="FFB3CF"/>
    <a:srgbClr val="FFCC66"/>
    <a:srgbClr val="B41E22"/>
    <a:srgbClr val="0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452" autoAdjust="0"/>
  </p:normalViewPr>
  <p:slideViewPr>
    <p:cSldViewPr>
      <p:cViewPr varScale="1">
        <p:scale>
          <a:sx n="187" d="100"/>
          <a:sy n="187" d="100"/>
        </p:scale>
        <p:origin x="-218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printerSettings" Target="printerSettings/printerSettings1.bin"/><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99"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8.xml"/><Relationship Id="rId8" Type="http://schemas.openxmlformats.org/officeDocument/2006/relationships/slide" Target="slides/slide9.xml"/><Relationship Id="rId9" Type="http://schemas.openxmlformats.org/officeDocument/2006/relationships/slide" Target="slides/slide10.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7.xml"/><Relationship Id="rId17" Type="http://schemas.openxmlformats.org/officeDocument/2006/relationships/slide" Target="slides/slide18.xml"/><Relationship Id="rId18" Type="http://schemas.openxmlformats.org/officeDocument/2006/relationships/slide" Target="slides/slide19.xml"/><Relationship Id="rId19" Type="http://schemas.openxmlformats.org/officeDocument/2006/relationships/slide" Target="slides/slide20.xml"/><Relationship Id="rId30" Type="http://schemas.openxmlformats.org/officeDocument/2006/relationships/slide" Target="slides/slide31.xml"/><Relationship Id="rId31" Type="http://schemas.openxmlformats.org/officeDocument/2006/relationships/slide" Target="slides/slide32.xml"/><Relationship Id="rId32" Type="http://schemas.openxmlformats.org/officeDocument/2006/relationships/slide" Target="slides/slide33.xml"/><Relationship Id="rId33" Type="http://schemas.openxmlformats.org/officeDocument/2006/relationships/slide" Target="slides/slide34.xml"/><Relationship Id="rId34" Type="http://schemas.openxmlformats.org/officeDocument/2006/relationships/slide" Target="slides/slide35.xml"/><Relationship Id="rId35" Type="http://schemas.openxmlformats.org/officeDocument/2006/relationships/slide" Target="slides/slide36.xml"/><Relationship Id="rId36" Type="http://schemas.openxmlformats.org/officeDocument/2006/relationships/slide" Target="slides/slide37.xml"/><Relationship Id="rId37" Type="http://schemas.openxmlformats.org/officeDocument/2006/relationships/slide" Target="slides/slide38.xml"/><Relationship Id="rId38" Type="http://schemas.openxmlformats.org/officeDocument/2006/relationships/slide" Target="slides/slide39.xml"/><Relationship Id="rId39" Type="http://schemas.openxmlformats.org/officeDocument/2006/relationships/slide" Target="slides/slide40.xml"/><Relationship Id="rId50" Type="http://schemas.openxmlformats.org/officeDocument/2006/relationships/slide" Target="slides/slide51.xml"/><Relationship Id="rId51" Type="http://schemas.openxmlformats.org/officeDocument/2006/relationships/slide" Target="slides/slide52.xml"/><Relationship Id="rId52" Type="http://schemas.openxmlformats.org/officeDocument/2006/relationships/slide" Target="slides/slide53.xml"/><Relationship Id="rId53" Type="http://schemas.openxmlformats.org/officeDocument/2006/relationships/slide" Target="slides/slide54.xml"/><Relationship Id="rId54" Type="http://schemas.openxmlformats.org/officeDocument/2006/relationships/slide" Target="slides/slide55.xml"/><Relationship Id="rId55" Type="http://schemas.openxmlformats.org/officeDocument/2006/relationships/slide" Target="slides/slide56.xml"/><Relationship Id="rId56" Type="http://schemas.openxmlformats.org/officeDocument/2006/relationships/slide" Target="slides/slide57.xml"/><Relationship Id="rId57" Type="http://schemas.openxmlformats.org/officeDocument/2006/relationships/slide" Target="slides/slide58.xml"/><Relationship Id="rId58" Type="http://schemas.openxmlformats.org/officeDocument/2006/relationships/slide" Target="slides/slide59.xml"/><Relationship Id="rId59" Type="http://schemas.openxmlformats.org/officeDocument/2006/relationships/slide" Target="slides/slide60.xml"/><Relationship Id="rId70" Type="http://schemas.openxmlformats.org/officeDocument/2006/relationships/slide" Target="slides/slide71.xml"/><Relationship Id="rId71" Type="http://schemas.openxmlformats.org/officeDocument/2006/relationships/slide" Target="slides/slide72.xml"/><Relationship Id="rId72" Type="http://schemas.openxmlformats.org/officeDocument/2006/relationships/slide" Target="slides/slide73.xml"/><Relationship Id="rId73" Type="http://schemas.openxmlformats.org/officeDocument/2006/relationships/slide" Target="slides/slide74.xml"/><Relationship Id="rId74" Type="http://schemas.openxmlformats.org/officeDocument/2006/relationships/slide" Target="slides/slide75.xml"/><Relationship Id="rId75" Type="http://schemas.openxmlformats.org/officeDocument/2006/relationships/slide" Target="slides/slide76.xml"/><Relationship Id="rId76" Type="http://schemas.openxmlformats.org/officeDocument/2006/relationships/slide" Target="slides/slide77.xml"/><Relationship Id="rId77" Type="http://schemas.openxmlformats.org/officeDocument/2006/relationships/slide" Target="slides/slide78.xml"/><Relationship Id="rId78" Type="http://schemas.openxmlformats.org/officeDocument/2006/relationships/slide" Target="slides/slide79.xml"/><Relationship Id="rId79" Type="http://schemas.openxmlformats.org/officeDocument/2006/relationships/slide" Target="slides/slide80.xml"/><Relationship Id="rId20" Type="http://schemas.openxmlformats.org/officeDocument/2006/relationships/slide" Target="slides/slide21.xml"/><Relationship Id="rId21" Type="http://schemas.openxmlformats.org/officeDocument/2006/relationships/slide" Target="slides/slide22.xml"/><Relationship Id="rId22" Type="http://schemas.openxmlformats.org/officeDocument/2006/relationships/slide" Target="slides/slide23.xml"/><Relationship Id="rId23" Type="http://schemas.openxmlformats.org/officeDocument/2006/relationships/slide" Target="slides/slide24.xml"/><Relationship Id="rId24" Type="http://schemas.openxmlformats.org/officeDocument/2006/relationships/slide" Target="slides/slide25.xml"/><Relationship Id="rId25" Type="http://schemas.openxmlformats.org/officeDocument/2006/relationships/slide" Target="slides/slide26.xml"/><Relationship Id="rId26" Type="http://schemas.openxmlformats.org/officeDocument/2006/relationships/slide" Target="slides/slide27.xml"/><Relationship Id="rId27" Type="http://schemas.openxmlformats.org/officeDocument/2006/relationships/slide" Target="slides/slide28.xml"/><Relationship Id="rId28" Type="http://schemas.openxmlformats.org/officeDocument/2006/relationships/slide" Target="slides/slide29.xml"/><Relationship Id="rId29" Type="http://schemas.openxmlformats.org/officeDocument/2006/relationships/slide" Target="slides/slide30.xml"/><Relationship Id="rId40" Type="http://schemas.openxmlformats.org/officeDocument/2006/relationships/slide" Target="slides/slide41.xml"/><Relationship Id="rId41" Type="http://schemas.openxmlformats.org/officeDocument/2006/relationships/slide" Target="slides/slide42.xml"/><Relationship Id="rId42" Type="http://schemas.openxmlformats.org/officeDocument/2006/relationships/slide" Target="slides/slide43.xml"/><Relationship Id="rId43" Type="http://schemas.openxmlformats.org/officeDocument/2006/relationships/slide" Target="slides/slide44.xml"/><Relationship Id="rId44" Type="http://schemas.openxmlformats.org/officeDocument/2006/relationships/slide" Target="slides/slide45.xml"/><Relationship Id="rId45" Type="http://schemas.openxmlformats.org/officeDocument/2006/relationships/slide" Target="slides/slide46.xml"/><Relationship Id="rId46" Type="http://schemas.openxmlformats.org/officeDocument/2006/relationships/slide" Target="slides/slide47.xml"/><Relationship Id="rId47" Type="http://schemas.openxmlformats.org/officeDocument/2006/relationships/slide" Target="slides/slide48.xml"/><Relationship Id="rId48" Type="http://schemas.openxmlformats.org/officeDocument/2006/relationships/slide" Target="slides/slide49.xml"/><Relationship Id="rId49" Type="http://schemas.openxmlformats.org/officeDocument/2006/relationships/slide" Target="slides/slide50.xml"/><Relationship Id="rId60" Type="http://schemas.openxmlformats.org/officeDocument/2006/relationships/slide" Target="slides/slide61.xml"/><Relationship Id="rId61" Type="http://schemas.openxmlformats.org/officeDocument/2006/relationships/slide" Target="slides/slide62.xml"/><Relationship Id="rId62" Type="http://schemas.openxmlformats.org/officeDocument/2006/relationships/slide" Target="slides/slide63.xml"/><Relationship Id="rId63" Type="http://schemas.openxmlformats.org/officeDocument/2006/relationships/slide" Target="slides/slide64.xml"/><Relationship Id="rId64" Type="http://schemas.openxmlformats.org/officeDocument/2006/relationships/slide" Target="slides/slide65.xml"/><Relationship Id="rId65" Type="http://schemas.openxmlformats.org/officeDocument/2006/relationships/slide" Target="slides/slide66.xml"/><Relationship Id="rId66" Type="http://schemas.openxmlformats.org/officeDocument/2006/relationships/slide" Target="slides/slide67.xml"/><Relationship Id="rId67" Type="http://schemas.openxmlformats.org/officeDocument/2006/relationships/slide" Target="slides/slide68.xml"/><Relationship Id="rId68" Type="http://schemas.openxmlformats.org/officeDocument/2006/relationships/slide" Target="slides/slide69.xml"/><Relationship Id="rId69" Type="http://schemas.openxmlformats.org/officeDocument/2006/relationships/slide" Target="slides/slide70.xml"/><Relationship Id="rId80" Type="http://schemas.openxmlformats.org/officeDocument/2006/relationships/slide" Target="slides/slide81.xml"/><Relationship Id="rId81" Type="http://schemas.openxmlformats.org/officeDocument/2006/relationships/slide" Target="slides/slide82.xml"/><Relationship Id="rId82" Type="http://schemas.openxmlformats.org/officeDocument/2006/relationships/slide" Target="slides/slide83.xml"/><Relationship Id="rId83" Type="http://schemas.openxmlformats.org/officeDocument/2006/relationships/slide" Target="slides/slide84.xml"/><Relationship Id="rId84" Type="http://schemas.openxmlformats.org/officeDocument/2006/relationships/slide" Target="slides/slide85.xml"/><Relationship Id="rId85" Type="http://schemas.openxmlformats.org/officeDocument/2006/relationships/slide" Target="slides/slide86.xml"/><Relationship Id="rId86" Type="http://schemas.openxmlformats.org/officeDocument/2006/relationships/slide" Target="slides/slide87.xml"/><Relationship Id="rId87"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S PGothic" pitchFamily="34"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47ED5A6F-75AB-BE4A-9034-EB981185ECCC}" type="datetimeFigureOut">
              <a:rPr lang="en-US"/>
              <a:pPr>
                <a:defRPr/>
              </a:pPr>
              <a:t>1/21/14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S PGothic" pitchFamily="34"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81C326ED-FE06-704C-B67B-BFC2CD553594}" type="slidenum">
              <a:rPr lang="en-US"/>
              <a:pPr>
                <a:defRPr/>
              </a:pPr>
              <a:t>‹#›</a:t>
            </a:fld>
            <a:endParaRPr lang="en-US"/>
          </a:p>
        </p:txBody>
      </p:sp>
    </p:spTree>
    <p:extLst>
      <p:ext uri="{BB962C8B-B14F-4D97-AF65-F5344CB8AC3E}">
        <p14:creationId xmlns:p14="http://schemas.microsoft.com/office/powerpoint/2010/main" val="474078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S PGothic"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ED828683-DD91-D04F-9C30-5782D8FAF142}" type="datetimeFigureOut">
              <a:rPr lang="en-US"/>
              <a:pPr>
                <a:defRPr/>
              </a:pPr>
              <a:t>1/21/14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S PGothic"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9E65A12B-F03C-5647-AA56-4A47A231A589}" type="slidenum">
              <a:rPr lang="en-US"/>
              <a:pPr>
                <a:defRPr/>
              </a:pPr>
              <a:t>‹#›</a:t>
            </a:fld>
            <a:endParaRPr lang="en-US"/>
          </a:p>
        </p:txBody>
      </p:sp>
    </p:spTree>
    <p:extLst>
      <p:ext uri="{BB962C8B-B14F-4D97-AF65-F5344CB8AC3E}">
        <p14:creationId xmlns:p14="http://schemas.microsoft.com/office/powerpoint/2010/main" val="32726086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C79098D-C35F-DB42-9103-4769917D40AE}" type="slidenum">
              <a:rPr lang="en-US" sz="1200"/>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3EF151C-C6BA-5B4D-BEF2-E8DACC3A7037}" type="slidenum">
              <a:rPr lang="en-US" sz="1200"/>
              <a:pPr/>
              <a:t>11</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3EF151C-C6BA-5B4D-BEF2-E8DACC3A7037}" type="slidenum">
              <a:rPr lang="en-US" sz="1200"/>
              <a:pPr/>
              <a:t>12</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BAF015F-762F-4D4C-9B21-C3568FE78E51}" type="slidenum">
              <a:rPr lang="en-US" sz="1200"/>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31F4E3A-17F4-784C-852A-9CED1248194F}" type="slidenum">
              <a:rPr lang="en-US" sz="1200"/>
              <a:pPr/>
              <a:t>14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Both human- and computer- understandable</a:t>
            </a:r>
          </a:p>
          <a:p>
            <a:pPr eaLnBrk="1" hangingPunct="1">
              <a:spcBef>
                <a:spcPct val="0"/>
              </a:spcBef>
            </a:pPr>
            <a:r>
              <a:rPr lang="en-US">
                <a:latin typeface="Calibri" charset="0"/>
              </a:rPr>
              <a:t>NOT a methodology or a tool</a:t>
            </a:r>
          </a:p>
          <a:p>
            <a:pPr eaLnBrk="1" hangingPunct="1">
              <a:spcBef>
                <a:spcPct val="0"/>
              </a:spcBef>
            </a:pPr>
            <a:r>
              <a:rPr lang="en-US">
                <a:latin typeface="Calibri" charset="0"/>
              </a:rPr>
              <a:t>Supports the practice of MBSE</a:t>
            </a:r>
          </a:p>
          <a:p>
            <a:pPr eaLnBrk="1" hangingPunct="1">
              <a:spcBef>
                <a:spcPct val="0"/>
              </a:spcBef>
            </a:pPr>
            <a:r>
              <a:rPr lang="en-US">
                <a:latin typeface="Calibri" charset="0"/>
              </a:rPr>
              <a:t>Facilitates systems-software communication within projects</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908C31C-A04A-F743-AFF1-70ACFC2B69BC}" type="slidenum">
              <a:rPr lang="en-US" sz="1200"/>
              <a:pPr/>
              <a:t>16</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D5964ED-9803-D045-93EE-9949F07409B1}" type="slidenum">
              <a:rPr lang="en-US" sz="1200"/>
              <a:pPr/>
              <a:t>17</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66A4B2B-CE1E-CD43-962D-4F9C4D973D55}" type="slidenum">
              <a:rPr lang="en-US" sz="1200"/>
              <a:pPr/>
              <a:t>19</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66A4B2B-CE1E-CD43-962D-4F9C4D973D55}" type="slidenum">
              <a:rPr lang="en-US" sz="1200"/>
              <a:pPr/>
              <a:t>20</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ts val="3000"/>
              </a:spcBef>
            </a:pPr>
            <a:r>
              <a:rPr lang="en-US" dirty="0" err="1">
                <a:latin typeface="Calibri" charset="0"/>
              </a:rPr>
              <a:t>SysML</a:t>
            </a:r>
            <a:r>
              <a:rPr lang="en-US" dirty="0">
                <a:latin typeface="Calibri" charset="0"/>
              </a:rPr>
              <a:t> enables MBSE, but MBSE doesn’t equal </a:t>
            </a:r>
            <a:r>
              <a:rPr lang="en-US" dirty="0" err="1">
                <a:latin typeface="Calibri" charset="0"/>
              </a:rPr>
              <a:t>SysML</a:t>
            </a:r>
            <a:r>
              <a:rPr lang="en-US" dirty="0">
                <a:latin typeface="Calibri" charset="0"/>
              </a:rPr>
              <a:t>; MBSE typically uses </a:t>
            </a:r>
            <a:r>
              <a:rPr lang="en-US" dirty="0" err="1">
                <a:latin typeface="Calibri" charset="0"/>
              </a:rPr>
              <a:t>SysML</a:t>
            </a:r>
            <a:r>
              <a:rPr lang="en-US" dirty="0">
                <a:latin typeface="Calibri" charset="0"/>
              </a:rPr>
              <a:t> as a standard visual modeling language and </a:t>
            </a:r>
            <a:r>
              <a:rPr lang="en-US" i="1" dirty="0">
                <a:latin typeface="Calibri" charset="0"/>
              </a:rPr>
              <a:t>lingua franca</a:t>
            </a:r>
            <a:r>
              <a:rPr lang="en-US" dirty="0">
                <a:latin typeface="Calibri" charset="0"/>
              </a:rPr>
              <a:t>, but is not limited to it</a:t>
            </a:r>
          </a:p>
          <a:p>
            <a:pPr eaLnBrk="1" hangingPunct="1">
              <a:spcBef>
                <a:spcPts val="3000"/>
              </a:spcBef>
            </a:pPr>
            <a:r>
              <a:rPr lang="en-US" dirty="0" err="1">
                <a:latin typeface="Calibri" charset="0"/>
              </a:rPr>
              <a:t>SysML</a:t>
            </a:r>
            <a:r>
              <a:rPr lang="en-US" dirty="0">
                <a:latin typeface="Calibri" charset="0"/>
              </a:rPr>
              <a:t> is </a:t>
            </a:r>
            <a:r>
              <a:rPr lang="en-US" i="1" u="sng" dirty="0">
                <a:latin typeface="Calibri" charset="0"/>
              </a:rPr>
              <a:t>not</a:t>
            </a:r>
            <a:r>
              <a:rPr lang="en-US" dirty="0">
                <a:latin typeface="Calibri" charset="0"/>
              </a:rPr>
              <a:t> intended to replace current investment in modeling in the other engineering disciplines. (Nor could it.) </a:t>
            </a:r>
          </a:p>
          <a:p>
            <a:pPr eaLnBrk="1" hangingPunct="1">
              <a:spcBef>
                <a:spcPts val="3000"/>
              </a:spcBef>
            </a:pPr>
            <a:r>
              <a:rPr lang="en-US" dirty="0">
                <a:latin typeface="Calibri" charset="0"/>
              </a:rPr>
              <a:t>It </a:t>
            </a:r>
            <a:r>
              <a:rPr lang="en-US" i="1" u="sng" dirty="0">
                <a:latin typeface="Calibri" charset="0"/>
              </a:rPr>
              <a:t>is</a:t>
            </a:r>
            <a:r>
              <a:rPr lang="en-US" dirty="0">
                <a:latin typeface="Calibri" charset="0"/>
              </a:rPr>
              <a:t> intended that </a:t>
            </a:r>
            <a:r>
              <a:rPr lang="en-US" dirty="0" err="1">
                <a:latin typeface="Calibri" charset="0"/>
              </a:rPr>
              <a:t>SysML</a:t>
            </a:r>
            <a:r>
              <a:rPr lang="en-US" dirty="0">
                <a:latin typeface="Calibri" charset="0"/>
              </a:rPr>
              <a:t>-based models be the framework for interoperating with these discipline models, thus enabling integrated model-centric engineering</a:t>
            </a:r>
          </a:p>
          <a:p>
            <a:pPr eaLnBrk="1" hangingPunct="1">
              <a:spcBef>
                <a:spcPts val="3000"/>
              </a:spcBef>
            </a:pPr>
            <a:r>
              <a:rPr lang="en-US" dirty="0" err="1">
                <a:latin typeface="Arial" charset="0"/>
              </a:rPr>
              <a:t>SysML</a:t>
            </a:r>
            <a:r>
              <a:rPr lang="en-US" dirty="0">
                <a:latin typeface="Arial" charset="0"/>
              </a:rPr>
              <a:t> is </a:t>
            </a:r>
            <a:r>
              <a:rPr lang="en-US" i="1" u="sng" dirty="0">
                <a:latin typeface="Arial" charset="0"/>
              </a:rPr>
              <a:t>not</a:t>
            </a:r>
            <a:r>
              <a:rPr lang="en-US" dirty="0">
                <a:latin typeface="Arial" charset="0"/>
              </a:rPr>
              <a:t> a methodology or a tool</a:t>
            </a:r>
          </a:p>
          <a:p>
            <a:pPr marL="615950" lvl="1" indent="-279400" eaLnBrk="1" hangingPunct="1"/>
            <a:r>
              <a:rPr lang="en-US" dirty="0" err="1">
                <a:latin typeface="Arial" charset="0"/>
              </a:rPr>
              <a:t>SysML</a:t>
            </a:r>
            <a:r>
              <a:rPr lang="en-US" dirty="0">
                <a:latin typeface="Arial" charset="0"/>
              </a:rPr>
              <a:t> is a language</a:t>
            </a:r>
          </a:p>
          <a:p>
            <a:pPr marL="615950" lvl="1" indent="-279400" eaLnBrk="1" hangingPunct="1"/>
            <a:r>
              <a:rPr lang="en-US" dirty="0" err="1">
                <a:latin typeface="Arial" charset="0"/>
              </a:rPr>
              <a:t>SysML</a:t>
            </a:r>
            <a:r>
              <a:rPr lang="en-US" dirty="0">
                <a:latin typeface="Arial" charset="0"/>
              </a:rPr>
              <a:t> is methodology- and tool-independent</a:t>
            </a:r>
          </a:p>
          <a:p>
            <a:pPr eaLnBrk="1" hangingPunct="1">
              <a:spcBef>
                <a:spcPct val="0"/>
              </a:spcBef>
            </a:pPr>
            <a:endParaRPr lang="en-US" dirty="0">
              <a:latin typeface="Calibri"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27D5EB9-CD77-4F42-8461-732106318605}" type="slidenum">
              <a:rPr lang="en-US" sz="1200"/>
              <a:pPr/>
              <a:t>21</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180FC44-96D8-A842-B3E8-AFDEA5E91719}" type="slidenum">
              <a:rPr lang="en-US" sz="1200"/>
              <a:pPr/>
              <a:t>22</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FE845C5-9AE8-0548-AE25-8B909F66CCFC}" type="slidenum">
              <a:rPr lang="en-US" sz="1200"/>
              <a:pPr/>
              <a:t>2</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E3A61B4-F114-2B42-AC28-03386C7E6133}" type="slidenum">
              <a:rPr lang="en-US" sz="1200"/>
              <a:pPr/>
              <a:t>23</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180FC44-96D8-A842-B3E8-AFDEA5E91719}" type="slidenum">
              <a:rPr lang="en-US" sz="1200"/>
              <a:pPr/>
              <a:t>24</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923B3E1-AA2F-694C-9665-573F2A7333A9}" type="slidenum">
              <a:rPr lang="en-US" sz="1200"/>
              <a:pPr/>
              <a:t>25</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923B3E1-AA2F-694C-9665-573F2A7333A9}" type="slidenum">
              <a:rPr lang="en-US" sz="1200"/>
              <a:pPr/>
              <a:t>26</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DC5B65F-E19D-F04B-8317-C5921D73E39E}" type="slidenum">
              <a:rPr lang="en-US" sz="1200"/>
              <a:pPr/>
              <a:t>27</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00BEAA3-2E83-7346-9990-5B5FD20152A4}" type="slidenum">
              <a:rPr lang="en-US" sz="1200"/>
              <a:pPr/>
              <a:t>28</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ts val="3000"/>
              </a:spcBef>
            </a:pPr>
            <a:r>
              <a:rPr lang="en-US" dirty="0" err="1">
                <a:latin typeface="Calibri" charset="0"/>
              </a:rPr>
              <a:t>SysML</a:t>
            </a:r>
            <a:r>
              <a:rPr lang="en-US" dirty="0">
                <a:latin typeface="Calibri" charset="0"/>
              </a:rPr>
              <a:t> enables MBSE, but MBSE doesn’t equal </a:t>
            </a:r>
            <a:r>
              <a:rPr lang="en-US" dirty="0" err="1">
                <a:latin typeface="Calibri" charset="0"/>
              </a:rPr>
              <a:t>SysML</a:t>
            </a:r>
            <a:r>
              <a:rPr lang="en-US" dirty="0">
                <a:latin typeface="Calibri" charset="0"/>
              </a:rPr>
              <a:t>; MBSE typically uses </a:t>
            </a:r>
            <a:r>
              <a:rPr lang="en-US" dirty="0" err="1">
                <a:latin typeface="Calibri" charset="0"/>
              </a:rPr>
              <a:t>SysML</a:t>
            </a:r>
            <a:r>
              <a:rPr lang="en-US" dirty="0">
                <a:latin typeface="Calibri" charset="0"/>
              </a:rPr>
              <a:t> as a standard visual modeling language and </a:t>
            </a:r>
            <a:r>
              <a:rPr lang="en-US" i="1" dirty="0">
                <a:latin typeface="Calibri" charset="0"/>
              </a:rPr>
              <a:t>lingua franca</a:t>
            </a:r>
            <a:r>
              <a:rPr lang="en-US" dirty="0">
                <a:latin typeface="Calibri" charset="0"/>
              </a:rPr>
              <a:t>, but is not limited to it</a:t>
            </a:r>
          </a:p>
          <a:p>
            <a:pPr eaLnBrk="1" hangingPunct="1">
              <a:spcBef>
                <a:spcPts val="3000"/>
              </a:spcBef>
            </a:pPr>
            <a:r>
              <a:rPr lang="en-US" dirty="0" err="1">
                <a:latin typeface="Calibri" charset="0"/>
              </a:rPr>
              <a:t>SysML</a:t>
            </a:r>
            <a:r>
              <a:rPr lang="en-US" dirty="0">
                <a:latin typeface="Calibri" charset="0"/>
              </a:rPr>
              <a:t> is </a:t>
            </a:r>
            <a:r>
              <a:rPr lang="en-US" i="1" u="sng" dirty="0">
                <a:latin typeface="Calibri" charset="0"/>
              </a:rPr>
              <a:t>not</a:t>
            </a:r>
            <a:r>
              <a:rPr lang="en-US" dirty="0">
                <a:latin typeface="Calibri" charset="0"/>
              </a:rPr>
              <a:t> intended to replace current investment in modeling in the other engineering disciplines. (Nor could it.) </a:t>
            </a:r>
          </a:p>
          <a:p>
            <a:pPr eaLnBrk="1" hangingPunct="1">
              <a:spcBef>
                <a:spcPts val="3000"/>
              </a:spcBef>
            </a:pPr>
            <a:r>
              <a:rPr lang="en-US" dirty="0">
                <a:latin typeface="Calibri" charset="0"/>
              </a:rPr>
              <a:t>It </a:t>
            </a:r>
            <a:r>
              <a:rPr lang="en-US" i="1" u="sng" dirty="0">
                <a:latin typeface="Calibri" charset="0"/>
              </a:rPr>
              <a:t>is</a:t>
            </a:r>
            <a:r>
              <a:rPr lang="en-US" dirty="0">
                <a:latin typeface="Calibri" charset="0"/>
              </a:rPr>
              <a:t> intended that </a:t>
            </a:r>
            <a:r>
              <a:rPr lang="en-US" dirty="0" err="1">
                <a:latin typeface="Calibri" charset="0"/>
              </a:rPr>
              <a:t>SysML</a:t>
            </a:r>
            <a:r>
              <a:rPr lang="en-US" dirty="0">
                <a:latin typeface="Calibri" charset="0"/>
              </a:rPr>
              <a:t>-based models be the framework for interoperating with these discipline models, thus enabling integrated model-centric engineering</a:t>
            </a:r>
          </a:p>
          <a:p>
            <a:pPr eaLnBrk="1" hangingPunct="1">
              <a:spcBef>
                <a:spcPts val="3000"/>
              </a:spcBef>
            </a:pPr>
            <a:r>
              <a:rPr lang="en-US" dirty="0" err="1">
                <a:latin typeface="Arial" charset="0"/>
              </a:rPr>
              <a:t>SysML</a:t>
            </a:r>
            <a:r>
              <a:rPr lang="en-US" dirty="0">
                <a:latin typeface="Arial" charset="0"/>
              </a:rPr>
              <a:t> is </a:t>
            </a:r>
            <a:r>
              <a:rPr lang="en-US" i="1" u="sng" dirty="0">
                <a:latin typeface="Arial" charset="0"/>
              </a:rPr>
              <a:t>not</a:t>
            </a:r>
            <a:r>
              <a:rPr lang="en-US" dirty="0">
                <a:latin typeface="Arial" charset="0"/>
              </a:rPr>
              <a:t> a methodology or a tool</a:t>
            </a:r>
          </a:p>
          <a:p>
            <a:pPr marL="615950" lvl="1" indent="-279400" eaLnBrk="1" hangingPunct="1"/>
            <a:r>
              <a:rPr lang="en-US" dirty="0" err="1">
                <a:latin typeface="Arial" charset="0"/>
              </a:rPr>
              <a:t>SysML</a:t>
            </a:r>
            <a:r>
              <a:rPr lang="en-US" dirty="0">
                <a:latin typeface="Arial" charset="0"/>
              </a:rPr>
              <a:t> is a language</a:t>
            </a:r>
          </a:p>
          <a:p>
            <a:pPr marL="615950" lvl="1" indent="-279400" eaLnBrk="1" hangingPunct="1"/>
            <a:r>
              <a:rPr lang="en-US" dirty="0" err="1">
                <a:latin typeface="Arial" charset="0"/>
              </a:rPr>
              <a:t>SysML</a:t>
            </a:r>
            <a:r>
              <a:rPr lang="en-US" dirty="0">
                <a:latin typeface="Arial" charset="0"/>
              </a:rPr>
              <a:t> is methodology- and tool-independent</a:t>
            </a:r>
          </a:p>
          <a:p>
            <a:pPr eaLnBrk="1" hangingPunct="1">
              <a:spcBef>
                <a:spcPct val="0"/>
              </a:spcBef>
            </a:pPr>
            <a:endParaRPr lang="en-US" dirty="0">
              <a:latin typeface="Calibri"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27D5EB9-CD77-4F42-8461-732106318605}" type="slidenum">
              <a:rPr lang="en-US" sz="1200"/>
              <a:pPr/>
              <a:t>29</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2406D6F-7409-3D40-9AB4-F63C8744D4B6}" type="slidenum">
              <a:rPr lang="en-US" sz="1200"/>
              <a:pPr/>
              <a:t>30</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4261A0F-7969-49DC-B5A8-C4C7F01ACC03}" type="slidenum">
              <a:rPr lang="en-US" smtClean="0"/>
              <a:pPr>
                <a:defRPr/>
              </a:pPr>
              <a:t>42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ＭＳ Ｐゴシック" pitchFamily="-109" charset="-128"/>
                <a:cs typeface="ＭＳ Ｐゴシック" pitchFamily="-109" charset="-128"/>
              </a:rPr>
              <a:t>Way back when, no one had computers and everyone, systems and subsystems, were kind of on equal footing as far as what they could assert about the design.  Over time, computers allowed pretty much all the domains - except systems - to build rigorous modeling capabilities which they could use to make strong assertions about their part of the design.  But that state of affairs meant that the subsystems accreted most of the authority in discussing the design and design changes.  They are able to drive the design to a place favorable for their subsystems because they can ‘prove’ why they need to do so.  Systems is more or less a bystander to this discussion because about all they can do is put an experienced person at the table who can talk about the issue, but not contribute any authoritative, rigorous analysis to show why a different point in the overall design space is better for everyone.  (Prof. Heinz Stoewer suggests that systems engineering is really concerned with two things: synthesis and control.  This is probably a good way to think of what’s meant by rigor in this case).  </a:t>
            </a:r>
          </a:p>
          <a:p>
            <a:r>
              <a:rPr lang="en-US" sz="1200" kern="1200" dirty="0" smtClean="0">
                <a:solidFill>
                  <a:schemeClr val="tx1"/>
                </a:solidFill>
                <a:effectLst/>
                <a:latin typeface="+mn-lt"/>
                <a:ea typeface="ＭＳ Ｐゴシック" pitchFamily="-109" charset="-128"/>
                <a:cs typeface="ＭＳ Ｐゴシック" pitchFamily="-109" charset="-128"/>
              </a:rPr>
              <a:t>MBSE is the thing which can provide this rigor to systems engineering.  This would help restore the ‘balance of power’ between systems and subsystems.  Systems will be able to have more impact on the design up front -- when it matters -- rather than be in the mode of trying to catch up and track all the changes after they’re made. </a:t>
            </a:r>
          </a:p>
          <a:p>
            <a:r>
              <a:rPr lang="en-US" sz="1200" kern="1200" dirty="0" smtClean="0">
                <a:solidFill>
                  <a:schemeClr val="tx1"/>
                </a:solidFill>
                <a:effectLst/>
                <a:latin typeface="+mn-lt"/>
                <a:ea typeface="ＭＳ Ｐゴシック" pitchFamily="-109" charset="-128"/>
                <a:cs typeface="ＭＳ Ｐゴシック" pitchFamily="-109" charset="-128"/>
              </a:rPr>
              <a:t>Systems is the last to get this rigor because it’s the broadest, most conceptual, and has by definition the full complexity of the system to deal with.  So it’s the hardest one to get rigorous about.</a:t>
            </a:r>
          </a:p>
          <a:p>
            <a:r>
              <a:rPr lang="en-US" sz="1200" kern="1200" dirty="0" smtClean="0">
                <a:solidFill>
                  <a:schemeClr val="tx1"/>
                </a:solidFill>
                <a:effectLst/>
                <a:latin typeface="+mn-lt"/>
                <a:ea typeface="ＭＳ Ｐゴシック" pitchFamily="-109" charset="-128"/>
                <a:cs typeface="ＭＳ Ｐゴシック" pitchFamily="-109" charset="-128"/>
              </a:rPr>
              <a:t>Until Systems Engineering can speak rigorously about the system, the spacecraft we launch will continue to be not much more than collections of subsystems, patched together by systems engineers playing catch-up.   This means that MBSE is not just </a:t>
            </a:r>
            <a:r>
              <a:rPr lang="en-US" sz="1200" i="1" kern="1200" dirty="0" smtClean="0">
                <a:solidFill>
                  <a:schemeClr val="tx1"/>
                </a:solidFill>
                <a:effectLst/>
                <a:latin typeface="+mn-lt"/>
                <a:ea typeface="ＭＳ Ｐゴシック" pitchFamily="-109" charset="-128"/>
                <a:cs typeface="ＭＳ Ｐゴシック" pitchFamily="-109" charset="-128"/>
              </a:rPr>
              <a:t>good</a:t>
            </a:r>
            <a:r>
              <a:rPr lang="en-US" sz="1200" kern="1200" dirty="0" smtClean="0">
                <a:solidFill>
                  <a:schemeClr val="tx1"/>
                </a:solidFill>
                <a:effectLst/>
                <a:latin typeface="+mn-lt"/>
                <a:ea typeface="ＭＳ Ｐゴシック" pitchFamily="-109" charset="-128"/>
                <a:cs typeface="ＭＳ Ｐゴシック" pitchFamily="-109" charset="-128"/>
              </a:rPr>
              <a:t>.   We are convinced that for the future of Systems Engineering and of the systems we build, MBSE is </a:t>
            </a:r>
            <a:r>
              <a:rPr lang="en-US" sz="1200" i="1" kern="1200" dirty="0" smtClean="0">
                <a:solidFill>
                  <a:schemeClr val="tx1"/>
                </a:solidFill>
                <a:effectLst/>
                <a:latin typeface="+mn-lt"/>
                <a:ea typeface="ＭＳ Ｐゴシック" pitchFamily="-109" charset="-128"/>
                <a:cs typeface="ＭＳ Ｐゴシック" pitchFamily="-109" charset="-128"/>
              </a:rPr>
              <a:t>essential and urgent</a:t>
            </a:r>
            <a:r>
              <a:rPr lang="en-US" sz="1200" kern="1200" dirty="0" smtClean="0">
                <a:solidFill>
                  <a:schemeClr val="tx1"/>
                </a:solidFill>
                <a:effectLst/>
                <a:latin typeface="+mn-lt"/>
                <a:ea typeface="ＭＳ Ｐゴシック" pitchFamily="-109" charset="-128"/>
                <a:cs typeface="ＭＳ Ｐゴシック" pitchFamily="-109" charset="-128"/>
              </a:rPr>
              <a:t>.</a:t>
            </a:r>
          </a:p>
          <a:p>
            <a:endParaRPr lang="en-US" dirty="0"/>
          </a:p>
        </p:txBody>
      </p:sp>
      <p:sp>
        <p:nvSpPr>
          <p:cNvPr id="4" name="Slide Number Placeholder 3"/>
          <p:cNvSpPr>
            <a:spLocks noGrp="1"/>
          </p:cNvSpPr>
          <p:nvPr>
            <p:ph type="sldNum" sz="quarter" idx="10"/>
          </p:nvPr>
        </p:nvSpPr>
        <p:spPr/>
        <p:txBody>
          <a:bodyPr/>
          <a:lstStyle/>
          <a:p>
            <a:pPr>
              <a:defRPr/>
            </a:pPr>
            <a:fld id="{301BD9DB-F2B1-433E-9E3A-79C3B55507D6}" type="slidenum">
              <a:rPr lang="en-US" smtClean="0"/>
              <a:pPr>
                <a:defRPr/>
              </a:pPr>
              <a:t>44</a:t>
            </a:fld>
            <a:endParaRPr lang="en-US" dirty="0"/>
          </a:p>
        </p:txBody>
      </p:sp>
    </p:spTree>
    <p:extLst>
      <p:ext uri="{BB962C8B-B14F-4D97-AF65-F5344CB8AC3E}">
        <p14:creationId xmlns:p14="http://schemas.microsoft.com/office/powerpoint/2010/main" val="266737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2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2B31D4A-8179-A742-98F5-FB55C8A98808}" type="slidenum">
              <a:rPr lang="en-US" sz="1200"/>
              <a:pPr/>
              <a:t>3</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 on what MBSE brings to the table – don’t attack</a:t>
            </a:r>
            <a:r>
              <a:rPr lang="en-US" baseline="0" dirty="0" smtClean="0"/>
              <a:t> the “document” straw man</a:t>
            </a:r>
            <a:endParaRPr lang="en-US" dirty="0"/>
          </a:p>
        </p:txBody>
      </p:sp>
      <p:sp>
        <p:nvSpPr>
          <p:cNvPr id="4" name="Slide Number Placeholder 3"/>
          <p:cNvSpPr>
            <a:spLocks noGrp="1"/>
          </p:cNvSpPr>
          <p:nvPr>
            <p:ph type="sldNum" sz="quarter" idx="10"/>
          </p:nvPr>
        </p:nvSpPr>
        <p:spPr/>
        <p:txBody>
          <a:bodyPr/>
          <a:lstStyle/>
          <a:p>
            <a:pPr>
              <a:defRPr/>
            </a:pPr>
            <a:fld id="{14261A0F-7969-49DC-B5A8-C4C7F01ACC03}" type="slidenum">
              <a:rPr lang="en-US" smtClean="0"/>
              <a:pPr>
                <a:defRPr/>
              </a:pPr>
              <a:t>45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CCCB7-DFE1-4A47-BFFB-8BD7EC44E4F2}" type="slidenum">
              <a:rPr lang="en-US"/>
              <a:pPr/>
              <a:t>47</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smtClean="0"/>
              <a:t>FIX ANIMATION</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964564-3594-9146-8CAD-3A5947BE2EE3}" type="slidenum">
              <a:rPr lang="en-US" sz="1200"/>
              <a:pPr/>
              <a:t>51</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964564-3594-9146-8CAD-3A5947BE2EE3}" type="slidenum">
              <a:rPr lang="en-US" sz="1200"/>
              <a:pPr/>
              <a:t>53</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23C8CFD-DF63-6D45-9E34-044EB24D1E65}" type="slidenum">
              <a:rPr lang="en-US" sz="1200"/>
              <a:pPr/>
              <a:t>68</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hangingPunct="1">
              <a:defRPr/>
            </a:pPr>
            <a:r>
              <a:rPr lang="en-US" dirty="0" smtClean="0">
                <a:ea typeface="+mn-ea"/>
                <a:cs typeface="+mn-cs"/>
              </a:rPr>
              <a:t>Ontology is originally a branch of philosophy that deals with the nature and the organization of reality. It tries to answer questions like "what is existence", "what properties can explain the existence" etc.</a:t>
            </a:r>
          </a:p>
          <a:p>
            <a:pPr eaLnBrk="1" hangingPunct="1">
              <a:defRPr/>
            </a:pPr>
            <a:r>
              <a:rPr lang="en-US" dirty="0" smtClean="0">
                <a:ea typeface="+mn-ea"/>
                <a:cs typeface="+mn-cs"/>
              </a:rPr>
              <a:t>In practice, ontology can be intended as the theory of the distinctions, which can be applied independently of the state of the world. In particular, we are interested in distinctions:</a:t>
            </a:r>
          </a:p>
          <a:p>
            <a:pPr marL="171450" indent="-171450" eaLnBrk="1" hangingPunct="1">
              <a:buFont typeface="Arial"/>
              <a:buChar char="•"/>
              <a:defRPr/>
            </a:pPr>
            <a:r>
              <a:rPr lang="en-US" dirty="0" smtClean="0">
                <a:ea typeface="+mn-ea"/>
                <a:cs typeface="+mn-cs"/>
              </a:rPr>
              <a:t>among the entities of the world (physical objects, events, regions...)</a:t>
            </a:r>
          </a:p>
          <a:p>
            <a:pPr marL="171450" indent="-171450" eaLnBrk="1" hangingPunct="1">
              <a:buFont typeface="Arial"/>
              <a:buChar char="•"/>
              <a:defRPr/>
            </a:pPr>
            <a:r>
              <a:rPr lang="en-US" dirty="0" smtClean="0">
                <a:ea typeface="+mn-ea"/>
                <a:cs typeface="+mn-cs"/>
              </a:rPr>
              <a:t>among the meta-level categories used to model the world (concept, property, quality, state, role, part...)</a:t>
            </a:r>
          </a:p>
          <a:p>
            <a:pPr eaLnBrk="1" hangingPunct="1">
              <a:buFont typeface="Arial"/>
              <a:buNone/>
              <a:defRPr/>
            </a:pPr>
            <a:r>
              <a:rPr lang="en-US" dirty="0" smtClean="0">
                <a:ea typeface="+mn-ea"/>
                <a:cs typeface="+mn-cs"/>
              </a:rPr>
              <a:t>The research of ontology in this philosophical sense is relevant for knowledge based systems. Ontology forms a base for knowledge used in such systems.</a:t>
            </a:r>
            <a:endParaRPr lang="en-US" dirty="0" smtClean="0">
              <a:cs typeface="+mn-cs"/>
            </a:endParaRPr>
          </a:p>
          <a:p>
            <a:pPr eaLnBrk="1" hangingPunct="1">
              <a:defRPr/>
            </a:pPr>
            <a:endParaRPr lang="en-US" dirty="0" smtClean="0">
              <a:cs typeface="+mn-cs"/>
            </a:endParaRPr>
          </a:p>
          <a:p>
            <a:pPr eaLnBrk="1" hangingPunct="1">
              <a:defRPr/>
            </a:pPr>
            <a:r>
              <a:rPr lang="en-US" dirty="0" smtClean="0">
                <a:ea typeface="+mn-ea"/>
                <a:cs typeface="+mn-cs"/>
              </a:rPr>
              <a:t>Although it is required from an ontology to be formally defined, there is no common definition of the term "ontology" itself. The definitions can be categorized into roughly three groups:</a:t>
            </a:r>
          </a:p>
          <a:p>
            <a:pPr marL="171450" indent="-171450" eaLnBrk="1" hangingPunct="1">
              <a:buFont typeface="Arial"/>
              <a:buChar char="•"/>
              <a:defRPr/>
            </a:pPr>
            <a:r>
              <a:rPr lang="en-US" dirty="0" smtClean="0">
                <a:ea typeface="+mn-ea"/>
                <a:cs typeface="+mn-cs"/>
              </a:rPr>
              <a:t>Ontology is a term in philosophy and its meaning is ``theory of existence''.</a:t>
            </a:r>
          </a:p>
          <a:p>
            <a:pPr marL="171450" indent="-171450" eaLnBrk="1" hangingPunct="1">
              <a:buFont typeface="Arial"/>
              <a:buChar char="•"/>
              <a:defRPr/>
            </a:pPr>
            <a:r>
              <a:rPr lang="en-US" dirty="0" smtClean="0">
                <a:ea typeface="+mn-ea"/>
                <a:cs typeface="+mn-cs"/>
              </a:rPr>
              <a:t>Ontology is an explicit specification of conceptualization.</a:t>
            </a:r>
          </a:p>
          <a:p>
            <a:pPr marL="171450" indent="-171450" eaLnBrk="1" hangingPunct="1">
              <a:buFont typeface="Arial"/>
              <a:buChar char="•"/>
              <a:defRPr/>
            </a:pPr>
            <a:r>
              <a:rPr lang="en-US" dirty="0" smtClean="0">
                <a:ea typeface="+mn-ea"/>
                <a:cs typeface="+mn-cs"/>
              </a:rPr>
              <a:t>Ontology is a body of knowledge describing some domain, typically common sense knowledge domain.</a:t>
            </a:r>
          </a:p>
          <a:p>
            <a:pPr eaLnBrk="1" hangingPunct="1">
              <a:defRPr/>
            </a:pPr>
            <a:endParaRPr lang="en-US" dirty="0" smtClean="0">
              <a:cs typeface="+mn-cs"/>
            </a:endParaRPr>
          </a:p>
          <a:p>
            <a:pPr eaLnBrk="1" hangingPunct="1">
              <a:defRPr/>
            </a:pPr>
            <a:endParaRPr lang="en-US" dirty="0">
              <a:cs typeface="+mn-cs"/>
            </a:endParaRPr>
          </a:p>
        </p:txBody>
      </p:sp>
      <p:sp>
        <p:nvSpPr>
          <p:cNvPr id="93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B630671-693B-2842-ACED-61B9FFE14AC9}" type="slidenum">
              <a:rPr lang="en-US" sz="1200"/>
              <a:pPr/>
              <a:t>71</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457200" eaLnBrk="1" fontAlgn="auto" hangingPunct="1">
              <a:spcBef>
                <a:spcPts val="0"/>
              </a:spcBef>
              <a:spcAft>
                <a:spcPts val="0"/>
              </a:spcAft>
              <a:defRPr/>
            </a:pPr>
            <a:r>
              <a:rPr lang="en-US" dirty="0" smtClean="0">
                <a:cs typeface="+mn-cs"/>
              </a:rPr>
              <a:t>These examples are given in “equivalent” natural language, not OWL. The purpose is to show the kinds of problems for which reasoning is useful, not to demonstrate the mechanics.</a:t>
            </a:r>
          </a:p>
          <a:p>
            <a:pPr defTabSz="457200" eaLnBrk="1" fontAlgn="auto" hangingPunct="1">
              <a:spcBef>
                <a:spcPts val="0"/>
              </a:spcBef>
              <a:spcAft>
                <a:spcPts val="0"/>
              </a:spcAft>
              <a:defRPr/>
            </a:pPr>
            <a:endParaRPr lang="en-US" dirty="0" smtClean="0">
              <a:cs typeface="+mn-cs"/>
            </a:endParaRPr>
          </a:p>
          <a:p>
            <a:pPr defTabSz="457200" eaLnBrk="1" fontAlgn="auto" hangingPunct="1">
              <a:spcBef>
                <a:spcPts val="0"/>
              </a:spcBef>
              <a:spcAft>
                <a:spcPts val="0"/>
              </a:spcAft>
              <a:defRPr/>
            </a:pPr>
            <a:r>
              <a:rPr lang="en-US" dirty="0" smtClean="0">
                <a:cs typeface="+mn-cs"/>
              </a:rPr>
              <a:t>Entailment ~ inference </a:t>
            </a:r>
          </a:p>
          <a:p>
            <a:pPr eaLnBrk="1" hangingPunct="1">
              <a:defRPr/>
            </a:pPr>
            <a:endParaRPr lang="en-US" dirty="0" smtClean="0">
              <a:ea typeface="+mn-ea"/>
              <a:cs typeface="+mn-cs"/>
            </a:endParaRPr>
          </a:p>
          <a:p>
            <a:pPr eaLnBrk="1" hangingPunct="1">
              <a:defRPr/>
            </a:pPr>
            <a:r>
              <a:rPr lang="en-US" dirty="0" smtClean="0">
                <a:cs typeface="+mn-cs"/>
              </a:rPr>
              <a:t>Reasoning – deriving facts that are not expressed in ontology explicitly</a:t>
            </a:r>
          </a:p>
          <a:p>
            <a:pPr eaLnBrk="1" hangingPunct="1">
              <a:defRPr/>
            </a:pPr>
            <a:r>
              <a:rPr lang="en-US" dirty="0" smtClean="0">
                <a:cs typeface="+mn-cs"/>
              </a:rPr>
              <a:t>All the formalisms were created with the outlook of automatic processing </a:t>
            </a:r>
            <a:r>
              <a:rPr lang="en-US" dirty="0" smtClean="0">
                <a:ea typeface="+mn-ea"/>
                <a:cs typeface="+mn-cs"/>
              </a:rPr>
              <a:t>but due to their properties such as decidability or computational complexity or even due to the level of formality it is not always possible.</a:t>
            </a:r>
            <a:endParaRPr lang="en-US" dirty="0" smtClean="0">
              <a:cs typeface="+mn-cs"/>
            </a:endParaRPr>
          </a:p>
          <a:p>
            <a:pPr eaLnBrk="1" hangingPunct="1">
              <a:defRPr/>
            </a:pPr>
            <a:endParaRPr lang="en-US" dirty="0" smtClean="0">
              <a:ea typeface="+mn-ea"/>
              <a:cs typeface="+mn-cs"/>
            </a:endParaRPr>
          </a:p>
          <a:p>
            <a:pPr eaLnBrk="1" hangingPunct="1">
              <a:defRPr/>
            </a:pPr>
            <a:r>
              <a:rPr lang="en-US" dirty="0" smtClean="0">
                <a:ea typeface="+mn-ea"/>
                <a:cs typeface="+mn-cs"/>
              </a:rPr>
              <a:t>Description logics are created with the focus on tractable reasoning. A few examples of tasks required from </a:t>
            </a:r>
            <a:r>
              <a:rPr lang="en-US" dirty="0" err="1" smtClean="0">
                <a:ea typeface="+mn-ea"/>
                <a:cs typeface="+mn-cs"/>
              </a:rPr>
              <a:t>reasoner</a:t>
            </a:r>
            <a:r>
              <a:rPr lang="en-US" dirty="0" smtClean="0">
                <a:ea typeface="+mn-ea"/>
                <a:cs typeface="+mn-cs"/>
              </a:rPr>
              <a:t> are as follows.</a:t>
            </a:r>
          </a:p>
          <a:p>
            <a:pPr marL="171450" indent="-171450" eaLnBrk="1" hangingPunct="1">
              <a:buFont typeface="Arial"/>
              <a:buChar char="•"/>
              <a:defRPr/>
            </a:pPr>
            <a:r>
              <a:rPr lang="en-US" dirty="0" err="1" smtClean="0">
                <a:ea typeface="+mn-ea"/>
                <a:cs typeface="+mn-cs"/>
              </a:rPr>
              <a:t>Satisfiability</a:t>
            </a:r>
            <a:r>
              <a:rPr lang="en-US" dirty="0" smtClean="0">
                <a:ea typeface="+mn-ea"/>
                <a:cs typeface="+mn-cs"/>
              </a:rPr>
              <a:t> of a concept - determine whether a description of the concept is not contradictory, i.e., whether an individual can exist that would be instance of the concept.</a:t>
            </a:r>
          </a:p>
          <a:p>
            <a:pPr marL="171450" indent="-171450" eaLnBrk="1" hangingPunct="1">
              <a:buFont typeface="Arial"/>
              <a:buChar char="•"/>
              <a:defRPr/>
            </a:pPr>
            <a:r>
              <a:rPr lang="en-US" dirty="0" err="1" smtClean="0">
                <a:ea typeface="+mn-ea"/>
                <a:cs typeface="+mn-cs"/>
              </a:rPr>
              <a:t>Subsumption</a:t>
            </a:r>
            <a:r>
              <a:rPr lang="en-US" dirty="0" smtClean="0">
                <a:ea typeface="+mn-ea"/>
                <a:cs typeface="+mn-cs"/>
              </a:rPr>
              <a:t> of concepts - determine whether concept </a:t>
            </a:r>
            <a:r>
              <a:rPr lang="en-US" i="1" dirty="0" smtClean="0">
                <a:ea typeface="+mn-ea"/>
                <a:cs typeface="+mn-cs"/>
              </a:rPr>
              <a:t>C</a:t>
            </a:r>
            <a:r>
              <a:rPr lang="en-US" dirty="0" smtClean="0">
                <a:ea typeface="+mn-ea"/>
                <a:cs typeface="+mn-cs"/>
              </a:rPr>
              <a:t> subsumes concept </a:t>
            </a:r>
            <a:r>
              <a:rPr lang="en-US" i="1" dirty="0" smtClean="0">
                <a:ea typeface="+mn-ea"/>
                <a:cs typeface="+mn-cs"/>
              </a:rPr>
              <a:t>D</a:t>
            </a:r>
            <a:r>
              <a:rPr lang="en-US" dirty="0" smtClean="0">
                <a:ea typeface="+mn-ea"/>
                <a:cs typeface="+mn-cs"/>
              </a:rPr>
              <a:t>, i.e., whether description of </a:t>
            </a:r>
            <a:r>
              <a:rPr lang="en-US" i="1" dirty="0" smtClean="0">
                <a:ea typeface="+mn-ea"/>
                <a:cs typeface="+mn-cs"/>
              </a:rPr>
              <a:t>C</a:t>
            </a:r>
            <a:r>
              <a:rPr lang="en-US" dirty="0" smtClean="0">
                <a:ea typeface="+mn-ea"/>
                <a:cs typeface="+mn-cs"/>
              </a:rPr>
              <a:t> is more general than the description of </a:t>
            </a:r>
            <a:r>
              <a:rPr lang="en-US" i="1" dirty="0" smtClean="0">
                <a:ea typeface="+mn-ea"/>
                <a:cs typeface="+mn-cs"/>
              </a:rPr>
              <a:t>D</a:t>
            </a:r>
            <a:r>
              <a:rPr lang="en-US" dirty="0" smtClean="0">
                <a:ea typeface="+mn-ea"/>
                <a:cs typeface="+mn-cs"/>
              </a:rPr>
              <a:t>.</a:t>
            </a:r>
          </a:p>
          <a:p>
            <a:pPr marL="171450" indent="-171450" eaLnBrk="1" hangingPunct="1">
              <a:buFont typeface="Arial"/>
              <a:buChar char="•"/>
              <a:defRPr/>
            </a:pPr>
            <a:r>
              <a:rPr lang="en-US" dirty="0" smtClean="0">
                <a:ea typeface="+mn-ea"/>
                <a:cs typeface="+mn-cs"/>
              </a:rPr>
              <a:t>Consistency of </a:t>
            </a:r>
            <a:r>
              <a:rPr lang="en-US" dirty="0" err="1" smtClean="0">
                <a:ea typeface="+mn-ea"/>
                <a:cs typeface="+mn-cs"/>
              </a:rPr>
              <a:t>ABox</a:t>
            </a:r>
            <a:r>
              <a:rPr lang="en-US" dirty="0" smtClean="0">
                <a:ea typeface="+mn-ea"/>
                <a:cs typeface="+mn-cs"/>
              </a:rPr>
              <a:t> with respect to </a:t>
            </a:r>
            <a:r>
              <a:rPr lang="en-US" dirty="0" err="1" smtClean="0">
                <a:ea typeface="+mn-ea"/>
                <a:cs typeface="+mn-cs"/>
              </a:rPr>
              <a:t>TBox</a:t>
            </a:r>
            <a:r>
              <a:rPr lang="en-US" dirty="0" smtClean="0">
                <a:ea typeface="+mn-ea"/>
                <a:cs typeface="+mn-cs"/>
              </a:rPr>
              <a:t> - determine whether individuals in </a:t>
            </a:r>
            <a:r>
              <a:rPr lang="en-US" dirty="0" err="1" smtClean="0">
                <a:ea typeface="+mn-ea"/>
                <a:cs typeface="+mn-cs"/>
              </a:rPr>
              <a:t>ABox</a:t>
            </a:r>
            <a:r>
              <a:rPr lang="en-US" dirty="0" smtClean="0">
                <a:ea typeface="+mn-ea"/>
                <a:cs typeface="+mn-cs"/>
              </a:rPr>
              <a:t> do not violate descriptions and axioms described by </a:t>
            </a:r>
            <a:r>
              <a:rPr lang="en-US" dirty="0" err="1" smtClean="0">
                <a:ea typeface="+mn-ea"/>
                <a:cs typeface="+mn-cs"/>
              </a:rPr>
              <a:t>TBox</a:t>
            </a:r>
            <a:r>
              <a:rPr lang="en-US" dirty="0" smtClean="0">
                <a:ea typeface="+mn-ea"/>
                <a:cs typeface="+mn-cs"/>
              </a:rPr>
              <a:t>.</a:t>
            </a:r>
          </a:p>
          <a:p>
            <a:pPr marL="171450" indent="-171450" eaLnBrk="1" hangingPunct="1">
              <a:buFont typeface="Arial"/>
              <a:buChar char="•"/>
              <a:defRPr/>
            </a:pPr>
            <a:r>
              <a:rPr lang="en-US" dirty="0" smtClean="0">
                <a:ea typeface="+mn-ea"/>
                <a:cs typeface="+mn-cs"/>
              </a:rPr>
              <a:t>Check an individual - check whether the individual is an instance of a concept</a:t>
            </a:r>
          </a:p>
          <a:p>
            <a:pPr marL="171450" indent="-171450" eaLnBrk="1" hangingPunct="1">
              <a:buFont typeface="Arial"/>
              <a:buChar char="•"/>
              <a:defRPr/>
            </a:pPr>
            <a:r>
              <a:rPr lang="en-US" dirty="0" smtClean="0">
                <a:ea typeface="+mn-ea"/>
                <a:cs typeface="+mn-cs"/>
              </a:rPr>
              <a:t>Retrieval of individuals - find all individuals that are instances of a concept</a:t>
            </a:r>
          </a:p>
          <a:p>
            <a:pPr marL="171450" indent="-171450" eaLnBrk="1" hangingPunct="1">
              <a:buFont typeface="Arial"/>
              <a:buChar char="•"/>
              <a:defRPr/>
            </a:pPr>
            <a:r>
              <a:rPr lang="en-US" dirty="0" smtClean="0">
                <a:ea typeface="+mn-ea"/>
                <a:cs typeface="+mn-cs"/>
              </a:rPr>
              <a:t>Realization of an individual - find all concepts which the individual belongs to, especially the most specific ones</a:t>
            </a:r>
            <a:endParaRPr lang="en-US" dirty="0" smtClean="0">
              <a:cs typeface="+mn-cs"/>
            </a:endParaRPr>
          </a:p>
          <a:p>
            <a:pPr marL="171450" indent="-171450" eaLnBrk="1" hangingPunct="1">
              <a:buFont typeface="Arial"/>
              <a:buChar char="•"/>
              <a:defRPr/>
            </a:pPr>
            <a:endParaRPr lang="en-US" dirty="0" smtClean="0">
              <a:cs typeface="+mn-cs"/>
            </a:endParaRPr>
          </a:p>
          <a:p>
            <a:pPr defTabSz="457200" eaLnBrk="1" fontAlgn="auto" hangingPunct="1">
              <a:spcBef>
                <a:spcPts val="0"/>
              </a:spcBef>
              <a:spcAft>
                <a:spcPts val="0"/>
              </a:spcAft>
              <a:defRPr/>
            </a:pPr>
            <a:endParaRPr lang="en-US" dirty="0" smtClean="0">
              <a:cs typeface="+mn-cs"/>
            </a:endParaRPr>
          </a:p>
          <a:p>
            <a:pPr eaLnBrk="1" hangingPunct="1">
              <a:defRPr/>
            </a:pPr>
            <a:endParaRPr lang="en-US" dirty="0">
              <a:cs typeface="+mn-cs"/>
            </a:endParaRP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A934361-738F-8F4D-9863-5562556B3CE9}" type="slidenum">
              <a:rPr lang="en-US" sz="1200"/>
              <a:pPr/>
              <a:t>72</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E6BAC63-0FF2-E442-B9BD-F551B3203892}" type="slidenum">
              <a:rPr lang="en-US" sz="1200"/>
              <a:pPr/>
              <a:t>75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2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2322E22-A601-E94F-97E6-806932881FA1}" type="slidenum">
              <a:rPr lang="en-US" sz="1200"/>
              <a:pP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0D6E44D-FCC0-DE43-B017-285B4FE3CEFC}" type="slidenum">
              <a:rPr lang="en-US" sz="1200"/>
              <a:pP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B1F129B-E6FA-AF49-A3FB-3A758EAA07FE}" type="slidenum">
              <a:rPr lang="en-US" sz="1200"/>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064CEA0-8D4B-1147-8EF6-E8A7339EAEC0}" type="slidenum">
              <a:rPr lang="en-US" sz="1200"/>
              <a:pPr/>
              <a:t>8</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Various models(currently</a:t>
            </a:r>
            <a:r>
              <a:rPr lang="en-US" baseline="0" dirty="0" smtClean="0">
                <a:latin typeface="Calibri" charset="0"/>
              </a:rPr>
              <a:t> standalone)</a:t>
            </a:r>
            <a:r>
              <a:rPr lang="en-US" dirty="0" smtClean="0">
                <a:latin typeface="Calibri" charset="0"/>
              </a:rPr>
              <a:t> are</a:t>
            </a:r>
            <a:r>
              <a:rPr lang="en-US" baseline="0" dirty="0" smtClean="0">
                <a:latin typeface="Calibri" charset="0"/>
              </a:rPr>
              <a:t> used to represent technical specifications of a System. MBSE moves toward integration.</a:t>
            </a:r>
            <a:endParaRPr lang="en-US" dirty="0">
              <a:latin typeface="Calibri"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DB0D977-289D-9A4F-AEBA-FE1D3142E161}" type="slidenum">
              <a:rPr lang="en-US" sz="1200"/>
              <a:pPr/>
              <a:t>9</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DB0D977-289D-9A4F-AEBA-FE1D3142E161}" type="slidenum">
              <a:rPr lang="en-US" sz="1200"/>
              <a:pPr/>
              <a:t>10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rot="5400000">
            <a:off x="5222082" y="3375818"/>
            <a:ext cx="6858000" cy="106363"/>
          </a:xfrm>
          <a:prstGeom prst="rect">
            <a:avLst/>
          </a:prstGeom>
          <a:gradFill rotWithShape="1">
            <a:gsLst>
              <a:gs pos="0">
                <a:schemeClr val="bg1">
                  <a:alpha val="50000"/>
                </a:schemeClr>
              </a:gs>
              <a:gs pos="100000">
                <a:srgbClr val="B2B2B2">
                  <a:alpha val="5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5" name="Group 8"/>
          <p:cNvGrpSpPr>
            <a:grpSpLocks/>
          </p:cNvGrpSpPr>
          <p:nvPr userDrawn="1"/>
        </p:nvGrpSpPr>
        <p:grpSpPr bwMode="auto">
          <a:xfrm>
            <a:off x="323850" y="0"/>
            <a:ext cx="196850" cy="5867400"/>
            <a:chOff x="216" y="0"/>
            <a:chExt cx="93" cy="3244"/>
          </a:xfrm>
        </p:grpSpPr>
        <p:sp>
          <p:nvSpPr>
            <p:cNvPr id="6" name="Line 9"/>
            <p:cNvSpPr>
              <a:spLocks noChangeShapeType="1"/>
            </p:cNvSpPr>
            <p:nvPr/>
          </p:nvSpPr>
          <p:spPr bwMode="auto">
            <a:xfrm>
              <a:off x="216" y="0"/>
              <a:ext cx="0" cy="3244"/>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0"/>
            <p:cNvSpPr>
              <a:spLocks noChangeShapeType="1"/>
            </p:cNvSpPr>
            <p:nvPr/>
          </p:nvSpPr>
          <p:spPr bwMode="auto">
            <a:xfrm>
              <a:off x="309" y="0"/>
              <a:ext cx="0" cy="3244"/>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1"/>
            <p:cNvSpPr>
              <a:spLocks noChangeShapeType="1"/>
            </p:cNvSpPr>
            <p:nvPr/>
          </p:nvSpPr>
          <p:spPr bwMode="auto">
            <a:xfrm>
              <a:off x="262" y="0"/>
              <a:ext cx="0" cy="3244"/>
            </a:xfrm>
            <a:prstGeom prst="line">
              <a:avLst/>
            </a:prstGeom>
            <a:noFill/>
            <a:ln w="38100">
              <a:solidFill>
                <a:srgbClr val="003366">
                  <a:alpha val="59999"/>
                </a:srgbClr>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12"/>
          <p:cNvGrpSpPr>
            <a:grpSpLocks/>
          </p:cNvGrpSpPr>
          <p:nvPr userDrawn="1"/>
        </p:nvGrpSpPr>
        <p:grpSpPr bwMode="auto">
          <a:xfrm>
            <a:off x="1358900" y="6400800"/>
            <a:ext cx="7772400" cy="127000"/>
            <a:chOff x="1652" y="4032"/>
            <a:chExt cx="4108" cy="80"/>
          </a:xfrm>
        </p:grpSpPr>
        <p:sp>
          <p:nvSpPr>
            <p:cNvPr id="10" name="Line 13"/>
            <p:cNvSpPr>
              <a:spLocks noChangeShapeType="1"/>
            </p:cNvSpPr>
            <p:nvPr/>
          </p:nvSpPr>
          <p:spPr bwMode="auto">
            <a:xfrm flipH="1">
              <a:off x="1652" y="4112"/>
              <a:ext cx="4108" cy="0"/>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4"/>
            <p:cNvSpPr>
              <a:spLocks noChangeShapeType="1"/>
            </p:cNvSpPr>
            <p:nvPr/>
          </p:nvSpPr>
          <p:spPr bwMode="auto">
            <a:xfrm flipH="1">
              <a:off x="1652" y="4072"/>
              <a:ext cx="4108" cy="0"/>
            </a:xfrm>
            <a:prstGeom prst="line">
              <a:avLst/>
            </a:prstGeom>
            <a:noFill/>
            <a:ln w="38100">
              <a:solidFill>
                <a:srgbClr val="003366">
                  <a:alpha val="59999"/>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flipH="1">
              <a:off x="1652" y="4032"/>
              <a:ext cx="4108" cy="0"/>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endParaRPr lang="en-US" dirty="0"/>
          </a:p>
        </p:txBody>
      </p:sp>
      <p:sp>
        <p:nvSpPr>
          <p:cNvPr id="13" name="Rectangle 5"/>
          <p:cNvSpPr>
            <a:spLocks noGrp="1" noChangeArrowheads="1"/>
          </p:cNvSpPr>
          <p:nvPr>
            <p:ph type="ftr" sz="quarter" idx="10"/>
          </p:nvPr>
        </p:nvSpPr>
        <p:spPr/>
        <p:txBody>
          <a:bodyPr/>
          <a:lstStyle>
            <a:lvl1pPr>
              <a:defRPr/>
            </a:lvl1pPr>
          </a:lstStyle>
          <a:p>
            <a:pPr>
              <a:defRPr/>
            </a:pPr>
            <a:endParaRPr lang="en-US"/>
          </a:p>
        </p:txBody>
      </p:sp>
      <p:sp>
        <p:nvSpPr>
          <p:cNvPr id="14" name="Rectangle 6"/>
          <p:cNvSpPr>
            <a:spLocks noGrp="1" noChangeArrowheads="1"/>
          </p:cNvSpPr>
          <p:nvPr>
            <p:ph type="sldNum" sz="quarter" idx="11"/>
          </p:nvPr>
        </p:nvSpPr>
        <p:spPr/>
        <p:txBody>
          <a:bodyPr/>
          <a:lstStyle>
            <a:lvl1pPr>
              <a:defRPr smtClean="0"/>
            </a:lvl1pPr>
          </a:lstStyle>
          <a:p>
            <a:pPr>
              <a:defRPr/>
            </a:pPr>
            <a:fld id="{C88D4F2F-C557-BD4C-8CD4-18210148DEEB}" type="slidenum">
              <a:rPr lang="en-US"/>
              <a:pPr>
                <a:defRPr/>
              </a:pPr>
              <a:t>‹#›</a:t>
            </a:fld>
            <a:endParaRPr lang="en-US"/>
          </a:p>
        </p:txBody>
      </p:sp>
    </p:spTree>
    <p:extLst>
      <p:ext uri="{BB962C8B-B14F-4D97-AF65-F5344CB8AC3E}">
        <p14:creationId xmlns:p14="http://schemas.microsoft.com/office/powerpoint/2010/main" val="114661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9050"/>
            <a:ext cx="2895600" cy="328613"/>
          </a:xfrm>
          <a:prstGeom prst="rect">
            <a:avLst/>
          </a:prstGeom>
        </p:spPr>
        <p:txBody>
          <a:bodyPr/>
          <a:lstStyle>
            <a:lvl1pPr>
              <a:defRPr/>
            </a:lvl1pPr>
          </a:lstStyle>
          <a:p>
            <a:pPr>
              <a:defRPr/>
            </a:pPr>
            <a:fld id="{1B792890-BB3A-9B42-A717-BD91AC6A3A4F}" type="datetime1">
              <a:rPr lang="en-US"/>
              <a:pPr>
                <a:defRPr/>
              </a:pPr>
              <a:t>1/21/14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84D0C3-E8B4-BD4E-880B-B14FA2B91940}" type="slidenum">
              <a:rPr lang="en-US"/>
              <a:pPr>
                <a:defRPr/>
              </a:pPr>
              <a:t>‹#›</a:t>
            </a:fld>
            <a:endParaRPr lang="en-US" dirty="0"/>
          </a:p>
        </p:txBody>
      </p:sp>
    </p:spTree>
    <p:extLst>
      <p:ext uri="{BB962C8B-B14F-4D97-AF65-F5344CB8AC3E}">
        <p14:creationId xmlns:p14="http://schemas.microsoft.com/office/powerpoint/2010/main" val="37265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400" b="1">
                <a:solidFill>
                  <a:srgbClr val="0000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31608047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38100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4300"/>
            <a:ext cx="38100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650" y="6587219"/>
            <a:ext cx="1905000" cy="266700"/>
          </a:xfrm>
          <a:prstGeom prst="rect">
            <a:avLst/>
          </a:prstGeom>
        </p:spPr>
        <p:txBody>
          <a:bodyPr/>
          <a:lstStyle>
            <a:lvl1pPr>
              <a:defRPr sz="1100" smtClean="0"/>
            </a:lvl1pPr>
          </a:lstStyle>
          <a:p>
            <a:endParaRPr lang="en-US" dirty="0"/>
          </a:p>
        </p:txBody>
      </p:sp>
      <p:sp>
        <p:nvSpPr>
          <p:cNvPr id="7" name="Footer Placeholder 6"/>
          <p:cNvSpPr>
            <a:spLocks noGrp="1"/>
          </p:cNvSpPr>
          <p:nvPr>
            <p:ph type="ftr" sz="quarter" idx="11"/>
          </p:nvPr>
        </p:nvSpPr>
        <p:spPr>
          <a:xfrm>
            <a:off x="3124200" y="6451600"/>
            <a:ext cx="2895600" cy="279400"/>
          </a:xfrm>
          <a:prstGeom prst="rect">
            <a:avLst/>
          </a:prstGeom>
        </p:spPr>
        <p:txBody>
          <a:bodyPr/>
          <a:lstStyle>
            <a:lvl1pPr>
              <a:defRPr/>
            </a:lvl1pPr>
          </a:lstStyle>
          <a:p>
            <a:r>
              <a:rPr lang="en-US" smtClean="0"/>
              <a:t>This material has not been reviewed for release and may contain export controlled information. </a:t>
            </a:r>
            <a:endParaRPr lang="en-US" dirty="0"/>
          </a:p>
        </p:txBody>
      </p:sp>
      <p:sp>
        <p:nvSpPr>
          <p:cNvPr id="8" name="Slide Number Placeholder 7"/>
          <p:cNvSpPr>
            <a:spLocks noGrp="1"/>
          </p:cNvSpPr>
          <p:nvPr>
            <p:ph type="sldNum" sz="quarter" idx="12"/>
          </p:nvPr>
        </p:nvSpPr>
        <p:spPr>
          <a:xfrm>
            <a:off x="7194360" y="6599548"/>
            <a:ext cx="1905000" cy="254000"/>
          </a:xfrm>
        </p:spPr>
        <p:txBody>
          <a:bodyPr/>
          <a:lstStyle>
            <a:lvl1pPr>
              <a:defRPr smtClean="0"/>
            </a:lvl1pPr>
          </a:lstStyle>
          <a:p>
            <a:r>
              <a:rPr lang="en-US" dirty="0"/>
              <a:t>Page </a:t>
            </a:r>
            <a:fld id="{43740204-9C9B-2A4C-A1A3-82A035F7027F}" type="slidenum">
              <a:rPr lang="en-US"/>
              <a:pPr/>
              <a:t>‹#›</a:t>
            </a:fld>
            <a:endParaRPr lang="en-US" dirty="0"/>
          </a:p>
        </p:txBody>
      </p:sp>
      <p:sp>
        <p:nvSpPr>
          <p:cNvPr id="9" name="Rectangle 2"/>
          <p:cNvSpPr>
            <a:spLocks noGrp="1" noChangeArrowheads="1"/>
          </p:cNvSpPr>
          <p:nvPr>
            <p:ph type="title"/>
          </p:nvPr>
        </p:nvSpPr>
        <p:spPr bwMode="auto">
          <a:xfrm>
            <a:off x="1718890" y="41439"/>
            <a:ext cx="6531430" cy="812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0186041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7010400" y="5754688"/>
            <a:ext cx="1219200" cy="64611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 name="Rectangle 16"/>
          <p:cNvSpPr>
            <a:spLocks noChangeArrowheads="1"/>
          </p:cNvSpPr>
          <p:nvPr userDrawn="1"/>
        </p:nvSpPr>
        <p:spPr bwMode="auto">
          <a:xfrm rot="5400000">
            <a:off x="5222082" y="3375818"/>
            <a:ext cx="6858000" cy="106363"/>
          </a:xfrm>
          <a:prstGeom prst="rect">
            <a:avLst/>
          </a:prstGeom>
          <a:gradFill rotWithShape="1">
            <a:gsLst>
              <a:gs pos="0">
                <a:schemeClr val="bg1">
                  <a:alpha val="50000"/>
                </a:schemeClr>
              </a:gs>
              <a:gs pos="100000">
                <a:srgbClr val="B2B2B2">
                  <a:alpha val="5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Rectangle 2"/>
          <p:cNvSpPr>
            <a:spLocks noGrp="1" noChangeArrowheads="1"/>
          </p:cNvSpPr>
          <p:nvPr>
            <p:ph type="title"/>
          </p:nvPr>
        </p:nvSpPr>
        <p:spPr bwMode="auto">
          <a:xfrm>
            <a:off x="457200" y="0"/>
            <a:ext cx="6248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1" compatLnSpc="1">
            <a:prstTxWarp prst="textNoShape">
              <a:avLst/>
            </a:prstTxWarp>
          </a:bodyPr>
          <a:lstStyle/>
          <a:p>
            <a:pPr lvl="0"/>
            <a:r>
              <a:rPr lang="en-US"/>
              <a:t>Click to edit Master title style</a:t>
            </a:r>
            <a:br>
              <a:rPr lang="en-US"/>
            </a:br>
            <a:r>
              <a:rPr lang="en-US"/>
              <a:t>Line 2</a:t>
            </a:r>
          </a:p>
        </p:txBody>
      </p:sp>
      <p:sp>
        <p:nvSpPr>
          <p:cNvPr id="1029" name="Rectangle 3"/>
          <p:cNvSpPr>
            <a:spLocks noGrp="1" noChangeArrowheads="1"/>
          </p:cNvSpPr>
          <p:nvPr>
            <p:ph type="body" idx="1"/>
          </p:nvPr>
        </p:nvSpPr>
        <p:spPr bwMode="auto">
          <a:xfrm>
            <a:off x="685800" y="10668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Rectangle 5"/>
          <p:cNvSpPr>
            <a:spLocks noGrp="1" noChangeArrowheads="1"/>
          </p:cNvSpPr>
          <p:nvPr>
            <p:ph type="ftr" sz="quarter" idx="3"/>
          </p:nvPr>
        </p:nvSpPr>
        <p:spPr bwMode="auto">
          <a:xfrm>
            <a:off x="3111500" y="6496050"/>
            <a:ext cx="2895600" cy="3619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128"/>
                <a:cs typeface="+mn-cs"/>
              </a:defRPr>
            </a:lvl1pPr>
          </a:lstStyle>
          <a:p>
            <a:pPr>
              <a:defRPr/>
            </a:pPr>
            <a:endParaRPr lang="en-US"/>
          </a:p>
        </p:txBody>
      </p:sp>
      <p:sp>
        <p:nvSpPr>
          <p:cNvPr id="36" name="Rectangle 6"/>
          <p:cNvSpPr>
            <a:spLocks noGrp="1" noChangeArrowheads="1"/>
          </p:cNvSpPr>
          <p:nvPr>
            <p:ph type="sldNum" sz="quarter" idx="4"/>
          </p:nvPr>
        </p:nvSpPr>
        <p:spPr bwMode="auto">
          <a:xfrm>
            <a:off x="6540500" y="6496050"/>
            <a:ext cx="2133600" cy="3619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1D8879D-0D62-D74B-A512-F66BAAFDE565}" type="slidenum">
              <a:rPr lang="en-US"/>
              <a:pPr>
                <a:defRPr/>
              </a:pPr>
              <a:t>‹#›</a:t>
            </a:fld>
            <a:endParaRPr lang="en-US"/>
          </a:p>
        </p:txBody>
      </p:sp>
      <p:grpSp>
        <p:nvGrpSpPr>
          <p:cNvPr id="1032" name="Group 8"/>
          <p:cNvGrpSpPr>
            <a:grpSpLocks/>
          </p:cNvGrpSpPr>
          <p:nvPr userDrawn="1"/>
        </p:nvGrpSpPr>
        <p:grpSpPr bwMode="auto">
          <a:xfrm>
            <a:off x="323850" y="0"/>
            <a:ext cx="196850" cy="5867400"/>
            <a:chOff x="216" y="0"/>
            <a:chExt cx="93" cy="3244"/>
          </a:xfrm>
        </p:grpSpPr>
        <p:sp>
          <p:nvSpPr>
            <p:cNvPr id="1042" name="Line 9"/>
            <p:cNvSpPr>
              <a:spLocks noChangeShapeType="1"/>
            </p:cNvSpPr>
            <p:nvPr/>
          </p:nvSpPr>
          <p:spPr bwMode="auto">
            <a:xfrm>
              <a:off x="216" y="0"/>
              <a:ext cx="0" cy="3244"/>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 name="Line 10"/>
            <p:cNvSpPr>
              <a:spLocks noChangeShapeType="1"/>
            </p:cNvSpPr>
            <p:nvPr/>
          </p:nvSpPr>
          <p:spPr bwMode="auto">
            <a:xfrm>
              <a:off x="309" y="0"/>
              <a:ext cx="0" cy="3244"/>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 name="Line 11"/>
            <p:cNvSpPr>
              <a:spLocks noChangeShapeType="1"/>
            </p:cNvSpPr>
            <p:nvPr/>
          </p:nvSpPr>
          <p:spPr bwMode="auto">
            <a:xfrm>
              <a:off x="262" y="0"/>
              <a:ext cx="0" cy="3244"/>
            </a:xfrm>
            <a:prstGeom prst="line">
              <a:avLst/>
            </a:prstGeom>
            <a:noFill/>
            <a:ln w="38100">
              <a:solidFill>
                <a:srgbClr val="003366">
                  <a:alpha val="59999"/>
                </a:srgbClr>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3" name="Group 12"/>
          <p:cNvGrpSpPr>
            <a:grpSpLocks/>
          </p:cNvGrpSpPr>
          <p:nvPr userDrawn="1"/>
        </p:nvGrpSpPr>
        <p:grpSpPr bwMode="auto">
          <a:xfrm>
            <a:off x="1358900" y="6400800"/>
            <a:ext cx="7772400" cy="127000"/>
            <a:chOff x="1652" y="4032"/>
            <a:chExt cx="4108" cy="80"/>
          </a:xfrm>
        </p:grpSpPr>
        <p:sp>
          <p:nvSpPr>
            <p:cNvPr id="1039" name="Line 13"/>
            <p:cNvSpPr>
              <a:spLocks noChangeShapeType="1"/>
            </p:cNvSpPr>
            <p:nvPr/>
          </p:nvSpPr>
          <p:spPr bwMode="auto">
            <a:xfrm flipH="1">
              <a:off x="1652" y="4112"/>
              <a:ext cx="4108" cy="0"/>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 name="Line 14"/>
            <p:cNvSpPr>
              <a:spLocks noChangeShapeType="1"/>
            </p:cNvSpPr>
            <p:nvPr/>
          </p:nvSpPr>
          <p:spPr bwMode="auto">
            <a:xfrm flipH="1">
              <a:off x="1652" y="4072"/>
              <a:ext cx="4108" cy="0"/>
            </a:xfrm>
            <a:prstGeom prst="line">
              <a:avLst/>
            </a:prstGeom>
            <a:noFill/>
            <a:ln w="38100">
              <a:solidFill>
                <a:srgbClr val="003366">
                  <a:alpha val="59999"/>
                </a:srgb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 name="Line 15"/>
            <p:cNvSpPr>
              <a:spLocks noChangeShapeType="1"/>
            </p:cNvSpPr>
            <p:nvPr/>
          </p:nvSpPr>
          <p:spPr bwMode="auto">
            <a:xfrm flipH="1">
              <a:off x="1652" y="4032"/>
              <a:ext cx="4108" cy="0"/>
            </a:xfrm>
            <a:prstGeom prst="line">
              <a:avLst/>
            </a:prstGeom>
            <a:noFill/>
            <a:ln w="12700">
              <a:solidFill>
                <a:srgbClr val="9999FF">
                  <a:alpha val="50195"/>
                </a:srgbClr>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4" name="Rectangle 17"/>
          <p:cNvSpPr>
            <a:spLocks noChangeArrowheads="1"/>
          </p:cNvSpPr>
          <p:nvPr userDrawn="1"/>
        </p:nvSpPr>
        <p:spPr bwMode="auto">
          <a:xfrm>
            <a:off x="0" y="914400"/>
            <a:ext cx="9156700" cy="93663"/>
          </a:xfrm>
          <a:prstGeom prst="rect">
            <a:avLst/>
          </a:prstGeom>
          <a:gradFill rotWithShape="1">
            <a:gsLst>
              <a:gs pos="0">
                <a:schemeClr val="bg1">
                  <a:alpha val="50000"/>
                </a:schemeClr>
              </a:gs>
              <a:gs pos="100000">
                <a:srgbClr val="B2B2B2">
                  <a:alpha val="5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5" name="Text Box 19"/>
          <p:cNvSpPr txBox="1">
            <a:spLocks noChangeArrowheads="1"/>
          </p:cNvSpPr>
          <p:nvPr userDrawn="1"/>
        </p:nvSpPr>
        <p:spPr bwMode="auto">
          <a:xfrm>
            <a:off x="6608273" y="-4763"/>
            <a:ext cx="19388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defRPr/>
            </a:pPr>
            <a:r>
              <a:rPr lang="en-GB" sz="1200" b="1" dirty="0" smtClean="0">
                <a:solidFill>
                  <a:srgbClr val="B41E22"/>
                </a:solidFill>
              </a:rPr>
              <a:t>International Workshop</a:t>
            </a:r>
          </a:p>
          <a:p>
            <a:pPr algn="r">
              <a:defRPr/>
            </a:pPr>
            <a:r>
              <a:rPr lang="en-GB" sz="1200" b="1" dirty="0" smtClean="0">
                <a:solidFill>
                  <a:srgbClr val="B41E22"/>
                </a:solidFill>
              </a:rPr>
              <a:t>25 </a:t>
            </a:r>
            <a:r>
              <a:rPr lang="en-GB" sz="1200" b="1" dirty="0" smtClean="0">
                <a:solidFill>
                  <a:srgbClr val="B41E22"/>
                </a:solidFill>
              </a:rPr>
              <a:t>Jan </a:t>
            </a:r>
            <a:r>
              <a:rPr lang="en-US" sz="1200" b="1" dirty="0" smtClean="0">
                <a:solidFill>
                  <a:srgbClr val="B41E22"/>
                </a:solidFill>
              </a:rPr>
              <a:t>–</a:t>
            </a:r>
            <a:r>
              <a:rPr lang="en-GB" sz="1200" b="1" dirty="0" smtClean="0">
                <a:solidFill>
                  <a:srgbClr val="B41E22"/>
                </a:solidFill>
              </a:rPr>
              <a:t> </a:t>
            </a:r>
            <a:r>
              <a:rPr lang="en-GB" sz="1200" b="1" dirty="0" smtClean="0">
                <a:solidFill>
                  <a:srgbClr val="B41E22"/>
                </a:solidFill>
              </a:rPr>
              <a:t>26 </a:t>
            </a:r>
            <a:r>
              <a:rPr lang="en-GB" sz="1200" b="1" dirty="0" smtClean="0">
                <a:solidFill>
                  <a:srgbClr val="B41E22"/>
                </a:solidFill>
              </a:rPr>
              <a:t>Jan </a:t>
            </a:r>
            <a:r>
              <a:rPr lang="en-GB" sz="1200" b="1" dirty="0" smtClean="0">
                <a:solidFill>
                  <a:srgbClr val="B41E22"/>
                </a:solidFill>
              </a:rPr>
              <a:t>2014</a:t>
            </a:r>
            <a:endParaRPr lang="en-GB" sz="1200" b="1" dirty="0" smtClean="0">
              <a:solidFill>
                <a:srgbClr val="B41E22"/>
              </a:solidFill>
            </a:endParaRPr>
          </a:p>
          <a:p>
            <a:pPr algn="r">
              <a:defRPr/>
            </a:pPr>
            <a:r>
              <a:rPr lang="en-GB" sz="1200" b="1" dirty="0" smtClean="0">
                <a:solidFill>
                  <a:srgbClr val="B41E22"/>
                </a:solidFill>
              </a:rPr>
              <a:t>Torrance, CA, </a:t>
            </a:r>
            <a:r>
              <a:rPr lang="en-GB" sz="1200" b="1" dirty="0" smtClean="0">
                <a:solidFill>
                  <a:srgbClr val="B41E22"/>
                </a:solidFill>
              </a:rPr>
              <a:t>USA</a:t>
            </a:r>
          </a:p>
        </p:txBody>
      </p:sp>
      <p:pic>
        <p:nvPicPr>
          <p:cNvPr id="1036" name="Picture 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93688" y="5711825"/>
            <a:ext cx="12303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l="9705" r="9705"/>
          <a:stretch>
            <a:fillRect/>
          </a:stretch>
        </p:blipFill>
        <p:spPr bwMode="auto">
          <a:xfrm>
            <a:off x="7924800" y="5473700"/>
            <a:ext cx="10414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TextBox 2"/>
          <p:cNvSpPr txBox="1">
            <a:spLocks noChangeArrowheads="1"/>
          </p:cNvSpPr>
          <p:nvPr userDrawn="1"/>
        </p:nvSpPr>
        <p:spPr bwMode="auto">
          <a:xfrm>
            <a:off x="7010400" y="5754688"/>
            <a:ext cx="121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defRPr/>
            </a:pPr>
            <a:r>
              <a:rPr lang="en-US" smtClean="0"/>
              <a:t>MBSE </a:t>
            </a:r>
            <a:br>
              <a:rPr lang="en-US" smtClean="0"/>
            </a:br>
            <a:r>
              <a:rPr lang="en-US" smtClean="0"/>
              <a:t>Workshop</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txStyles>
    <p:titleStyle>
      <a:lvl1pPr algn="ctr" rtl="0" eaLnBrk="0" fontAlgn="base" hangingPunct="0">
        <a:spcBef>
          <a:spcPct val="0"/>
        </a:spcBef>
        <a:spcAft>
          <a:spcPct val="0"/>
        </a:spcAft>
        <a:defRPr sz="2800">
          <a:solidFill>
            <a:schemeClr val="tx2"/>
          </a:solidFill>
          <a:latin typeface="Arial" pitchFamily="-107" charset="0"/>
          <a:ea typeface="MS PGothic" pitchFamily="34" charset="-128"/>
          <a:cs typeface="MS PGothic" charset="0"/>
        </a:defRPr>
      </a:lvl1pPr>
      <a:lvl2pPr algn="ctr" rtl="0" eaLnBrk="0" fontAlgn="base" hangingPunct="0">
        <a:spcBef>
          <a:spcPct val="0"/>
        </a:spcBef>
        <a:spcAft>
          <a:spcPct val="0"/>
        </a:spcAft>
        <a:defRPr sz="2800">
          <a:solidFill>
            <a:schemeClr val="tx2"/>
          </a:solidFill>
          <a:latin typeface="Arial" pitchFamily="-107"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Arial" pitchFamily="-107"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Arial" pitchFamily="-107"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Arial" pitchFamily="-107" charset="0"/>
          <a:ea typeface="MS PGothic" pitchFamily="34" charset="-128"/>
          <a:cs typeface="MS PGothic" charset="0"/>
        </a:defRPr>
      </a:lvl5pPr>
      <a:lvl6pPr marL="457200" algn="ctr" rtl="0" fontAlgn="base">
        <a:spcBef>
          <a:spcPct val="0"/>
        </a:spcBef>
        <a:spcAft>
          <a:spcPct val="0"/>
        </a:spcAft>
        <a:defRPr sz="4400">
          <a:solidFill>
            <a:schemeClr val="tx2"/>
          </a:solidFill>
          <a:latin typeface="Arial" pitchFamily="-107" charset="0"/>
        </a:defRPr>
      </a:lvl6pPr>
      <a:lvl7pPr marL="914400" algn="ctr" rtl="0" fontAlgn="base">
        <a:spcBef>
          <a:spcPct val="0"/>
        </a:spcBef>
        <a:spcAft>
          <a:spcPct val="0"/>
        </a:spcAft>
        <a:defRPr sz="4400">
          <a:solidFill>
            <a:schemeClr val="tx2"/>
          </a:solidFill>
          <a:latin typeface="Arial" pitchFamily="-107" charset="0"/>
        </a:defRPr>
      </a:lvl7pPr>
      <a:lvl8pPr marL="1371600" algn="ctr" rtl="0" fontAlgn="base">
        <a:spcBef>
          <a:spcPct val="0"/>
        </a:spcBef>
        <a:spcAft>
          <a:spcPct val="0"/>
        </a:spcAft>
        <a:defRPr sz="4400">
          <a:solidFill>
            <a:schemeClr val="tx2"/>
          </a:solidFill>
          <a:latin typeface="Arial" pitchFamily="-107" charset="0"/>
        </a:defRPr>
      </a:lvl8pPr>
      <a:lvl9pPr marL="1828800" algn="ctr" rtl="0" fontAlgn="base">
        <a:spcBef>
          <a:spcPct val="0"/>
        </a:spcBef>
        <a:spcAft>
          <a:spcPct val="0"/>
        </a:spcAft>
        <a:defRPr sz="4400">
          <a:solidFill>
            <a:schemeClr val="tx2"/>
          </a:solidFill>
          <a:latin typeface="Arial" pitchFamily="-107"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pitchFamily="-107" charset="0"/>
          <a:ea typeface="MS PGothic" pitchFamily="34" charset="-128"/>
          <a:cs typeface="MS PGothic" charset="0"/>
        </a:defRPr>
      </a:lvl1pPr>
      <a:lvl2pPr marL="742950" indent="-285750" algn="l" rtl="0" eaLnBrk="0" fontAlgn="base" hangingPunct="0">
        <a:spcBef>
          <a:spcPct val="20000"/>
        </a:spcBef>
        <a:spcAft>
          <a:spcPct val="0"/>
        </a:spcAft>
        <a:buChar char="–"/>
        <a:defRPr sz="2400">
          <a:solidFill>
            <a:schemeClr val="tx1"/>
          </a:solidFill>
          <a:latin typeface="Arial" pitchFamily="-107" charset="0"/>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Arial" pitchFamily="-107" charset="0"/>
          <a:ea typeface="MS PGothic" pitchFamily="34" charset="-128"/>
          <a:cs typeface="MS PGothic" charset="0"/>
        </a:defRPr>
      </a:lvl3pPr>
      <a:lvl4pPr marL="1600200" indent="-228600" algn="l" rtl="0" eaLnBrk="0" fontAlgn="base" hangingPunct="0">
        <a:spcBef>
          <a:spcPct val="20000"/>
        </a:spcBef>
        <a:spcAft>
          <a:spcPct val="0"/>
        </a:spcAft>
        <a:buChar char="–"/>
        <a:defRPr>
          <a:solidFill>
            <a:schemeClr val="tx1"/>
          </a:solidFill>
          <a:latin typeface="Arial" pitchFamily="-107" charset="0"/>
          <a:ea typeface="MS PGothic" pitchFamily="34" charset="-128"/>
          <a:cs typeface="MS PGothic" charset="0"/>
        </a:defRPr>
      </a:lvl4pPr>
      <a:lvl5pPr marL="2057400" indent="-228600" algn="l" rtl="0" eaLnBrk="0" fontAlgn="base" hangingPunct="0">
        <a:spcBef>
          <a:spcPct val="20000"/>
        </a:spcBef>
        <a:spcAft>
          <a:spcPct val="0"/>
        </a:spcAft>
        <a:buChar char="»"/>
        <a:defRPr>
          <a:solidFill>
            <a:schemeClr val="tx1"/>
          </a:solidFill>
          <a:latin typeface="Arial" pitchFamily="-107" charset="0"/>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gif"/><Relationship Id="rId5" Type="http://schemas.openxmlformats.org/officeDocument/2006/relationships/image" Target="../media/image21.jpe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hyperlink" Target="http://www.omgsysml.org/" TargetMode="External"/><Relationship Id="rId4" Type="http://schemas.openxmlformats.org/officeDocument/2006/relationships/hyperlink" Target="http://www.sysmlforum.com/tools/" TargetMode="External"/><Relationship Id="rId5" Type="http://schemas.openxmlformats.org/officeDocument/2006/relationships/hyperlink" Target="http://www.sysmltools.com/article/selecting-a-sysml-tool/"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5"/>
          <p:cNvSpPr>
            <a:spLocks noGrp="1" noChangeArrowheads="1"/>
          </p:cNvSpPr>
          <p:nvPr>
            <p:ph type="ctrTitle"/>
          </p:nvPr>
        </p:nvSpPr>
        <p:spPr>
          <a:xfrm>
            <a:off x="685800" y="1447800"/>
            <a:ext cx="7772400" cy="1470025"/>
          </a:xfrm>
        </p:spPr>
        <p:txBody>
          <a:bodyPr/>
          <a:lstStyle/>
          <a:p>
            <a:pPr eaLnBrk="1" hangingPunct="1"/>
            <a:r>
              <a:rPr lang="en-GB" sz="3600" dirty="0">
                <a:latin typeface="Arial" charset="0"/>
                <a:ea typeface="MS PGothic" charset="0"/>
              </a:rPr>
              <a:t>Model-based Systems Engineering (MBSE) 101</a:t>
            </a:r>
            <a:br>
              <a:rPr lang="en-GB" sz="3600" dirty="0">
                <a:latin typeface="Arial" charset="0"/>
                <a:ea typeface="MS PGothic" charset="0"/>
              </a:rPr>
            </a:br>
            <a:endParaRPr lang="en-GB" sz="3600" dirty="0">
              <a:latin typeface="Arial" charset="0"/>
              <a:ea typeface="MS PGothic" charset="0"/>
            </a:endParaRPr>
          </a:p>
        </p:txBody>
      </p:sp>
      <p:sp>
        <p:nvSpPr>
          <p:cNvPr id="5122" name="Rectangle 26"/>
          <p:cNvSpPr>
            <a:spLocks noGrp="1" noChangeArrowheads="1"/>
          </p:cNvSpPr>
          <p:nvPr>
            <p:ph type="subTitle" idx="1"/>
          </p:nvPr>
        </p:nvSpPr>
        <p:spPr>
          <a:xfrm>
            <a:off x="1371600" y="2819400"/>
            <a:ext cx="6400800" cy="1752600"/>
          </a:xfrm>
        </p:spPr>
        <p:txBody>
          <a:bodyPr/>
          <a:lstStyle/>
          <a:p>
            <a:pPr eaLnBrk="1" hangingPunct="1"/>
            <a:r>
              <a:rPr lang="en-US" dirty="0">
                <a:latin typeface="Arial" charset="0"/>
                <a:ea typeface="MS PGothic" charset="0"/>
              </a:rPr>
              <a:t>Moderated by </a:t>
            </a:r>
            <a:endParaRPr lang="en-US" dirty="0" smtClean="0">
              <a:latin typeface="Arial" charset="0"/>
              <a:ea typeface="MS PGothic" charset="0"/>
            </a:endParaRPr>
          </a:p>
          <a:p>
            <a:pPr eaLnBrk="1" hangingPunct="1"/>
            <a:r>
              <a:rPr lang="en-US" dirty="0" smtClean="0">
                <a:latin typeface="Arial" charset="0"/>
                <a:ea typeface="MS PGothic" charset="0"/>
              </a:rPr>
              <a:t>Elyse Fosse,</a:t>
            </a:r>
          </a:p>
          <a:p>
            <a:pPr eaLnBrk="1" hangingPunct="1"/>
            <a:r>
              <a:rPr lang="en-US" sz="2000" dirty="0" smtClean="0">
                <a:latin typeface="Arial" charset="0"/>
                <a:ea typeface="MS PGothic" charset="0"/>
              </a:rPr>
              <a:t>Jet Propulsion Laboratory, </a:t>
            </a:r>
          </a:p>
          <a:p>
            <a:pPr eaLnBrk="1" hangingPunct="1"/>
            <a:r>
              <a:rPr lang="en-US" sz="2000" dirty="0" smtClean="0">
                <a:latin typeface="Arial" charset="0"/>
                <a:ea typeface="MS PGothic" charset="0"/>
              </a:rPr>
              <a:t>California Institute of Technology</a:t>
            </a:r>
            <a:endParaRPr lang="en-US" sz="2000" dirty="0">
              <a:latin typeface="Arial" charset="0"/>
              <a:ea typeface="MS PGothic" charset="0"/>
            </a:endParaRPr>
          </a:p>
          <a:p>
            <a:pPr eaLnBrk="1" hangingPunct="1"/>
            <a:r>
              <a:rPr lang="en-US" dirty="0">
                <a:latin typeface="Arial" charset="0"/>
                <a:ea typeface="MS PGothic" charset="0"/>
              </a:rPr>
              <a:t>Presented at Board Meeting</a:t>
            </a:r>
          </a:p>
          <a:p>
            <a:pPr eaLnBrk="1" hangingPunct="1"/>
            <a:r>
              <a:rPr lang="en-US" dirty="0" smtClean="0">
                <a:latin typeface="Arial" charset="0"/>
                <a:ea typeface="MS PGothic" charset="0"/>
              </a:rPr>
              <a:t>25 </a:t>
            </a:r>
            <a:r>
              <a:rPr lang="en-US" dirty="0">
                <a:latin typeface="Arial" charset="0"/>
                <a:ea typeface="MS PGothic" charset="0"/>
              </a:rPr>
              <a:t>January / </a:t>
            </a:r>
            <a:r>
              <a:rPr lang="en-US" dirty="0" smtClean="0">
                <a:latin typeface="Arial" charset="0"/>
                <a:ea typeface="MS PGothic" charset="0"/>
              </a:rPr>
              <a:t>26 </a:t>
            </a:r>
            <a:r>
              <a:rPr lang="en-US" dirty="0">
                <a:latin typeface="Arial" charset="0"/>
                <a:ea typeface="MS PGothic" charset="0"/>
              </a:rPr>
              <a:t>January </a:t>
            </a:r>
            <a:r>
              <a:rPr lang="en-US" dirty="0" smtClean="0">
                <a:latin typeface="Arial" charset="0"/>
                <a:ea typeface="MS PGothic" charset="0"/>
              </a:rPr>
              <a:t>2014</a:t>
            </a:r>
            <a:endParaRPr lang="en-GB" dirty="0">
              <a:latin typeface="Arial" charset="0"/>
              <a:ea typeface="MS PGothic" charset="0"/>
            </a:endParaRPr>
          </a:p>
        </p:txBody>
      </p:sp>
      <p:pic>
        <p:nvPicPr>
          <p:cNvPr id="2" name="Picture 1"/>
          <p:cNvPicPr>
            <a:picLocks noChangeAspect="1"/>
          </p:cNvPicPr>
          <p:nvPr/>
        </p:nvPicPr>
        <p:blipFill>
          <a:blip r:embed="rId3"/>
          <a:stretch>
            <a:fillRect/>
          </a:stretch>
        </p:blipFill>
        <p:spPr>
          <a:xfrm>
            <a:off x="1600200" y="5715000"/>
            <a:ext cx="1054100" cy="889000"/>
          </a:xfrm>
          <a:prstGeom prst="rect">
            <a:avLst/>
          </a:prstGeom>
        </p:spPr>
      </p:pic>
      <p:sp>
        <p:nvSpPr>
          <p:cNvPr id="3" name="TextBox 2"/>
          <p:cNvSpPr txBox="1"/>
          <p:nvPr/>
        </p:nvSpPr>
        <p:spPr>
          <a:xfrm>
            <a:off x="2667000" y="6096000"/>
            <a:ext cx="4339537" cy="230832"/>
          </a:xfrm>
          <a:prstGeom prst="rect">
            <a:avLst/>
          </a:prstGeom>
          <a:noFill/>
        </p:spPr>
        <p:txBody>
          <a:bodyPr wrap="none" rtlCol="0">
            <a:spAutoFit/>
          </a:bodyPr>
          <a:lstStyle/>
          <a:p>
            <a:r>
              <a:rPr lang="en-US" sz="900" dirty="0" smtClean="0"/>
              <a:t>©</a:t>
            </a:r>
            <a:r>
              <a:rPr lang="en-US" sz="900" dirty="0" smtClean="0"/>
              <a:t>2014 </a:t>
            </a:r>
            <a:r>
              <a:rPr lang="en-US" sz="900" dirty="0" smtClean="0"/>
              <a:t>California Institute of Technology. Government sponsorship acknowledged</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r>
              <a:rPr lang="en-US" dirty="0" smtClean="0">
                <a:latin typeface="Arial" charset="0"/>
                <a:ea typeface="MS PGothic" charset="0"/>
              </a:rPr>
              <a:t>Current Practice to Future Practice</a:t>
            </a:r>
            <a:endParaRPr lang="en-US" dirty="0">
              <a:latin typeface="Arial" charset="0"/>
              <a:ea typeface="MS PGothic" charset="0"/>
            </a:endParaRPr>
          </a:p>
        </p:txBody>
      </p:sp>
      <p:grpSp>
        <p:nvGrpSpPr>
          <p:cNvPr id="19459" name="Group 7"/>
          <p:cNvGrpSpPr>
            <a:grpSpLocks/>
          </p:cNvGrpSpPr>
          <p:nvPr/>
        </p:nvGrpSpPr>
        <p:grpSpPr bwMode="auto">
          <a:xfrm>
            <a:off x="762000" y="1524000"/>
            <a:ext cx="7848600" cy="3810000"/>
            <a:chOff x="258536" y="3479800"/>
            <a:chExt cx="8805863" cy="3131512"/>
          </a:xfrm>
        </p:grpSpPr>
        <p:pic>
          <p:nvPicPr>
            <p:cNvPr id="19460" name="Picture 2" descr="M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224" y="3479800"/>
              <a:ext cx="419417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AutoShape 5"/>
            <p:cNvSpPr>
              <a:spLocks noChangeArrowheads="1"/>
            </p:cNvSpPr>
            <p:nvPr/>
          </p:nvSpPr>
          <p:spPr bwMode="auto">
            <a:xfrm>
              <a:off x="3961796" y="4282319"/>
              <a:ext cx="914400"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pic>
          <p:nvPicPr>
            <p:cNvPr id="19462" name="Picture 6" descr="D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36" y="3641725"/>
              <a:ext cx="35242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9"/>
            <p:cNvSpPr>
              <a:spLocks noChangeArrowheads="1"/>
            </p:cNvSpPr>
            <p:nvPr/>
          </p:nvSpPr>
          <p:spPr bwMode="auto">
            <a:xfrm>
              <a:off x="807812" y="5889625"/>
              <a:ext cx="2891754" cy="60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a:solidFill>
                    <a:srgbClr val="000000"/>
                  </a:solidFill>
                  <a:latin typeface="Helvetica" charset="0"/>
                  <a:cs typeface="Helvetica" charset="0"/>
                </a:rPr>
                <a:t>Today: </a:t>
              </a:r>
              <a:r>
                <a:rPr lang="en-US" sz="1600">
                  <a:solidFill>
                    <a:srgbClr val="800000"/>
                  </a:solidFill>
                  <a:latin typeface="Helvetica" charset="0"/>
                  <a:cs typeface="Helvetica" charset="0"/>
                </a:rPr>
                <a:t>Standalone models related through documents</a:t>
              </a:r>
            </a:p>
          </p:txBody>
        </p:sp>
        <p:sp>
          <p:nvSpPr>
            <p:cNvPr id="19464" name="Rectangle 10"/>
            <p:cNvSpPr>
              <a:spLocks noChangeArrowheads="1"/>
            </p:cNvSpPr>
            <p:nvPr/>
          </p:nvSpPr>
          <p:spPr bwMode="auto">
            <a:xfrm>
              <a:off x="5508625" y="5780315"/>
              <a:ext cx="3495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a:latin typeface="Helvetica" charset="0"/>
                  <a:cs typeface="Helvetica" charset="0"/>
                </a:rPr>
                <a:t>Future: </a:t>
              </a:r>
              <a:r>
                <a:rPr lang="en-US" sz="1600">
                  <a:solidFill>
                    <a:srgbClr val="800000"/>
                  </a:solidFill>
                  <a:latin typeface="Helvetica" charset="0"/>
                  <a:cs typeface="Helvetica" charset="0"/>
                </a:rPr>
                <a:t>Shared system model with multiple views, and connected to discipline models</a:t>
              </a:r>
            </a:p>
          </p:txBody>
        </p:sp>
      </p:grpSp>
      <p:pic>
        <p:nvPicPr>
          <p:cNvPr id="10" name="Picture 9"/>
          <p:cNvPicPr>
            <a:picLocks noChangeAspect="1"/>
          </p:cNvPicPr>
          <p:nvPr/>
        </p:nvPicPr>
        <p:blipFill>
          <a:blip r:embed="rId5"/>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5129813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533400" y="2590800"/>
            <a:ext cx="8077200" cy="914400"/>
          </a:xfrm>
        </p:spPr>
        <p:txBody>
          <a:bodyPr/>
          <a:lstStyle/>
          <a:p>
            <a:r>
              <a:rPr lang="en-US" sz="4000" dirty="0">
                <a:latin typeface="Arial" charset="0"/>
                <a:ea typeface="MS PGothic" charset="0"/>
              </a:rPr>
              <a:t>FAQ 2: What SE Problems does MBSE address?</a:t>
            </a: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2381686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p:txBody>
          <a:bodyPr/>
          <a:lstStyle/>
          <a:p>
            <a:r>
              <a:rPr lang="en-US" sz="3200" dirty="0" smtClean="0">
                <a:latin typeface="Arial" charset="0"/>
                <a:ea typeface="MS PGothic" charset="0"/>
              </a:rPr>
              <a:t>JPL-Identified Problems in SE</a:t>
            </a:r>
            <a:endParaRPr lang="en-US" sz="3200" dirty="0">
              <a:latin typeface="Arial" charset="0"/>
              <a:ea typeface="MS PGothic" charset="0"/>
            </a:endParaRPr>
          </a:p>
        </p:txBody>
      </p:sp>
      <p:sp>
        <p:nvSpPr>
          <p:cNvPr id="21508" name="TextBox 4"/>
          <p:cNvSpPr txBox="1">
            <a:spLocks noChangeArrowheads="1"/>
          </p:cNvSpPr>
          <p:nvPr/>
        </p:nvSpPr>
        <p:spPr bwMode="auto">
          <a:xfrm>
            <a:off x="685800" y="4648200"/>
            <a:ext cx="7797800" cy="646113"/>
          </a:xfrm>
          <a:prstGeom prst="rect">
            <a:avLst/>
          </a:prstGeom>
          <a:solidFill>
            <a:srgbClr val="FFFFB3"/>
          </a:solidFill>
          <a:ln w="9525">
            <a:solidFill>
              <a:srgbClr val="000000"/>
            </a:solidFill>
            <a:miter lim="800000"/>
            <a:headEnd/>
            <a:tailEnd/>
          </a:ln>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t>JPL IOM-3100-09-040, "The Need for an Integrated Model-Centric Engineering Environment at JPL", 24 Oct 2009, Todd Bayer</a:t>
            </a:r>
          </a:p>
        </p:txBody>
      </p:sp>
      <p:sp>
        <p:nvSpPr>
          <p:cNvPr id="2" name="TextBox 1"/>
          <p:cNvSpPr txBox="1"/>
          <p:nvPr/>
        </p:nvSpPr>
        <p:spPr>
          <a:xfrm>
            <a:off x="533400" y="1009986"/>
            <a:ext cx="8077200" cy="4118050"/>
          </a:xfrm>
          <a:prstGeom prst="rect">
            <a:avLst/>
          </a:prstGeom>
          <a:noFill/>
        </p:spPr>
        <p:txBody>
          <a:bodyPr wrap="square" rtlCol="0">
            <a:spAutoFit/>
          </a:bodyPr>
          <a:lstStyle/>
          <a:p>
            <a:pPr marL="342900" indent="-342900">
              <a:spcBef>
                <a:spcPct val="20000"/>
              </a:spcBef>
              <a:buFont typeface="+mj-lt"/>
              <a:buAutoNum type="arabicPeriod"/>
            </a:pPr>
            <a:r>
              <a:rPr lang="en-US" sz="1600" dirty="0" smtClean="0"/>
              <a:t>Mission complexity is growing faster than our ability to manage it</a:t>
            </a:r>
          </a:p>
          <a:p>
            <a:pPr lvl="2">
              <a:spcBef>
                <a:spcPct val="20000"/>
              </a:spcBef>
            </a:pPr>
            <a:r>
              <a:rPr lang="en-US" sz="1600" dirty="0" smtClean="0">
                <a:solidFill>
                  <a:srgbClr val="0000FF"/>
                </a:solidFill>
              </a:rPr>
              <a:t>…increasing mission risk from inadequate specification &amp; incomplete verification</a:t>
            </a:r>
          </a:p>
          <a:p>
            <a:pPr marL="342900" indent="-342900">
              <a:spcBef>
                <a:spcPct val="20000"/>
              </a:spcBef>
              <a:buFont typeface="+mj-lt"/>
              <a:buAutoNum type="arabicPeriod"/>
            </a:pPr>
            <a:r>
              <a:rPr lang="en-US" sz="1600" dirty="0" smtClean="0"/>
              <a:t>System design emerges from the pieces, not from an architecture</a:t>
            </a:r>
          </a:p>
          <a:p>
            <a:pPr lvl="2">
              <a:spcBef>
                <a:spcPct val="20000"/>
              </a:spcBef>
            </a:pPr>
            <a:r>
              <a:rPr lang="en-US" sz="1600" dirty="0" smtClean="0">
                <a:solidFill>
                  <a:srgbClr val="0000FF"/>
                </a:solidFill>
              </a:rPr>
              <a:t>…resulting in systems which are brittle, difficult to test, and complex and expensive to operate.</a:t>
            </a:r>
            <a:endParaRPr lang="en-US" sz="1600" dirty="0"/>
          </a:p>
          <a:p>
            <a:pPr marL="342900" indent="-342900">
              <a:spcBef>
                <a:spcPct val="20000"/>
              </a:spcBef>
              <a:buFont typeface="+mj-lt"/>
              <a:buAutoNum type="arabicPeriod"/>
            </a:pPr>
            <a:r>
              <a:rPr lang="en-US" sz="1600" dirty="0" smtClean="0"/>
              <a:t>Knowledge and investment are lost at project lifecycle phase boundaries</a:t>
            </a:r>
          </a:p>
          <a:p>
            <a:pPr lvl="2">
              <a:spcBef>
                <a:spcPct val="20000"/>
              </a:spcBef>
            </a:pPr>
            <a:r>
              <a:rPr lang="en-US" sz="1600" dirty="0" smtClean="0">
                <a:solidFill>
                  <a:srgbClr val="0000FF"/>
                </a:solidFill>
              </a:rPr>
              <a:t>…increasing development cost and risk of late discovery of design problems.</a:t>
            </a:r>
            <a:endParaRPr lang="en-US" sz="1600" dirty="0"/>
          </a:p>
          <a:p>
            <a:pPr marL="342900" indent="-342900">
              <a:spcBef>
                <a:spcPct val="20000"/>
              </a:spcBef>
              <a:buFont typeface="+mj-lt"/>
              <a:buAutoNum type="arabicPeriod"/>
            </a:pPr>
            <a:r>
              <a:rPr lang="en-US" sz="1600" dirty="0" smtClean="0"/>
              <a:t>Knowledge and investment are lost between projects</a:t>
            </a:r>
          </a:p>
          <a:p>
            <a:pPr lvl="2">
              <a:spcBef>
                <a:spcPct val="20000"/>
              </a:spcBef>
            </a:pPr>
            <a:r>
              <a:rPr lang="en-US" sz="1600" dirty="0" smtClean="0">
                <a:solidFill>
                  <a:srgbClr val="0000FF"/>
                </a:solidFill>
              </a:rPr>
              <a:t>…increasing cost and risk; damping the potential for true product lines</a:t>
            </a:r>
            <a:endParaRPr lang="en-US" sz="1600" dirty="0"/>
          </a:p>
          <a:p>
            <a:pPr marL="342900" indent="-342900">
              <a:spcBef>
                <a:spcPct val="20000"/>
              </a:spcBef>
              <a:buFont typeface="+mj-lt"/>
              <a:buAutoNum type="arabicPeriod"/>
            </a:pPr>
            <a:r>
              <a:rPr lang="en-US" sz="1600" dirty="0" smtClean="0"/>
              <a:t>Technical and programmatic sides of projects are poorly coupled</a:t>
            </a:r>
          </a:p>
          <a:p>
            <a:pPr lvl="2">
              <a:spcBef>
                <a:spcPct val="20000"/>
              </a:spcBef>
            </a:pPr>
            <a:r>
              <a:rPr lang="en-US" sz="1600" dirty="0" smtClean="0">
                <a:solidFill>
                  <a:srgbClr val="0000FF"/>
                </a:solidFill>
              </a:rPr>
              <a:t>…hampering effective project decision-making; increasing development risk.</a:t>
            </a:r>
          </a:p>
          <a:p>
            <a:pPr lvl="2">
              <a:spcBef>
                <a:spcPct val="20000"/>
              </a:spcBef>
            </a:pPr>
            <a:endParaRPr lang="en-US" sz="1600" dirty="0" smtClean="0"/>
          </a:p>
          <a:p>
            <a:endParaRPr lang="en-US" dirty="0"/>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p:txBody>
          <a:bodyPr/>
          <a:lstStyle/>
          <a:p>
            <a:r>
              <a:rPr lang="en-US" dirty="0" smtClean="0">
                <a:latin typeface="Arial" charset="0"/>
                <a:ea typeface="MS PGothic" charset="0"/>
              </a:rPr>
              <a:t>Industry-Identified Problems in SE</a:t>
            </a:r>
            <a:endParaRPr lang="en-US" dirty="0">
              <a:latin typeface="Arial" charset="0"/>
              <a:ea typeface="MS PGothic" charset="0"/>
            </a:endParaRPr>
          </a:p>
        </p:txBody>
      </p:sp>
      <p:sp>
        <p:nvSpPr>
          <p:cNvPr id="23555" name="Content Placeholder 2"/>
          <p:cNvSpPr>
            <a:spLocks noGrp="1"/>
          </p:cNvSpPr>
          <p:nvPr/>
        </p:nvSpPr>
        <p:spPr bwMode="auto">
          <a:xfrm>
            <a:off x="533401" y="990600"/>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1775"/>
              </a:spcBef>
              <a:buFont typeface="+mj-lt"/>
              <a:buAutoNum type="arabicPeriod"/>
            </a:pPr>
            <a:r>
              <a:rPr lang="en-US" dirty="0">
                <a:latin typeface="Arial"/>
                <a:ea typeface="ＭＳ Ｐゴシック" charset="0"/>
                <a:cs typeface="Arial"/>
              </a:rPr>
              <a:t>Poor integration of models across the life cycle*</a:t>
            </a:r>
          </a:p>
          <a:p>
            <a:pPr lvl="1">
              <a:spcBef>
                <a:spcPts val="575"/>
              </a:spcBef>
            </a:pPr>
            <a:r>
              <a:rPr lang="en-US" dirty="0" smtClean="0">
                <a:solidFill>
                  <a:srgbClr val="0000FF"/>
                </a:solidFill>
                <a:latin typeface="Arial"/>
                <a:ea typeface="ＭＳ Ｐゴシック" charset="0"/>
                <a:cs typeface="Arial"/>
              </a:rPr>
              <a:t>…hard </a:t>
            </a:r>
            <a:r>
              <a:rPr lang="en-US" dirty="0">
                <a:solidFill>
                  <a:srgbClr val="0000FF"/>
                </a:solidFill>
                <a:latin typeface="Arial"/>
                <a:ea typeface="ＭＳ Ｐゴシック" charset="0"/>
                <a:cs typeface="Arial"/>
              </a:rPr>
              <a:t>to get coherent, checkable model of the whole </a:t>
            </a:r>
            <a:r>
              <a:rPr lang="en-US" i="1" dirty="0">
                <a:solidFill>
                  <a:srgbClr val="0000FF"/>
                </a:solidFill>
                <a:latin typeface="Arial"/>
                <a:ea typeface="ＭＳ Ｐゴシック" charset="0"/>
                <a:cs typeface="Arial"/>
              </a:rPr>
              <a:t>system </a:t>
            </a:r>
            <a:r>
              <a:rPr lang="en-US" dirty="0">
                <a:solidFill>
                  <a:srgbClr val="0000FF"/>
                </a:solidFill>
                <a:latin typeface="Arial"/>
                <a:ea typeface="ＭＳ Ｐゴシック" charset="0"/>
                <a:cs typeface="Arial"/>
              </a:rPr>
              <a:t/>
            </a:r>
            <a:br>
              <a:rPr lang="en-US" dirty="0">
                <a:solidFill>
                  <a:srgbClr val="0000FF"/>
                </a:solidFill>
                <a:latin typeface="Arial"/>
                <a:ea typeface="ＭＳ Ｐゴシック" charset="0"/>
                <a:cs typeface="Arial"/>
              </a:rPr>
            </a:br>
            <a:r>
              <a:rPr lang="en-US" dirty="0">
                <a:solidFill>
                  <a:srgbClr val="0000FF"/>
                </a:solidFill>
                <a:latin typeface="Arial"/>
                <a:ea typeface="ＭＳ Ｐゴシック" charset="0"/>
                <a:cs typeface="Arial"/>
              </a:rPr>
              <a:t>(at some level of abstraction</a:t>
            </a:r>
            <a:r>
              <a:rPr lang="en-US" dirty="0" smtClean="0">
                <a:solidFill>
                  <a:srgbClr val="0000FF"/>
                </a:solidFill>
                <a:latin typeface="Arial"/>
                <a:ea typeface="ＭＳ Ｐゴシック" charset="0"/>
                <a:cs typeface="Arial"/>
              </a:rPr>
              <a:t>)</a:t>
            </a:r>
            <a:endParaRPr lang="en-US" i="1" dirty="0" smtClean="0">
              <a:solidFill>
                <a:srgbClr val="0000FF"/>
              </a:solidFill>
              <a:latin typeface="Arial"/>
              <a:ea typeface="ＭＳ Ｐゴシック" charset="0"/>
              <a:cs typeface="Arial"/>
            </a:endParaRPr>
          </a:p>
          <a:p>
            <a:pPr marL="457200" indent="-457200">
              <a:spcBef>
                <a:spcPts val="575"/>
              </a:spcBef>
              <a:buFont typeface="+mj-lt"/>
              <a:buAutoNum type="arabicPeriod"/>
            </a:pPr>
            <a:r>
              <a:rPr lang="en-US" dirty="0" smtClean="0">
                <a:latin typeface="Arial"/>
                <a:ea typeface="ＭＳ Ｐゴシック" charset="0"/>
                <a:cs typeface="Arial"/>
              </a:rPr>
              <a:t>Limited </a:t>
            </a:r>
            <a:r>
              <a:rPr lang="en-US" dirty="0">
                <a:latin typeface="Arial"/>
                <a:ea typeface="ＭＳ Ｐゴシック" charset="0"/>
                <a:cs typeface="Arial"/>
              </a:rPr>
              <a:t>reuse of models between programs</a:t>
            </a:r>
            <a:r>
              <a:rPr lang="en-US" dirty="0" smtClean="0">
                <a:latin typeface="Arial"/>
                <a:ea typeface="ＭＳ Ｐゴシック" charset="0"/>
                <a:cs typeface="Arial"/>
              </a:rPr>
              <a:t>*</a:t>
            </a:r>
          </a:p>
          <a:p>
            <a:pPr lvl="1">
              <a:spcBef>
                <a:spcPts val="575"/>
              </a:spcBef>
            </a:pPr>
            <a:r>
              <a:rPr lang="en-US" dirty="0" smtClean="0">
                <a:solidFill>
                  <a:srgbClr val="0000FF"/>
                </a:solidFill>
                <a:latin typeface="Arial"/>
                <a:ea typeface="ＭＳ Ｐゴシック" charset="0"/>
                <a:cs typeface="Arial"/>
              </a:rPr>
              <a:t>…paying </a:t>
            </a:r>
            <a:r>
              <a:rPr lang="en-US" dirty="0">
                <a:solidFill>
                  <a:srgbClr val="0000FF"/>
                </a:solidFill>
                <a:latin typeface="Arial"/>
                <a:ea typeface="ＭＳ Ｐゴシック" charset="0"/>
                <a:cs typeface="Arial"/>
              </a:rPr>
              <a:t>for similar engineering work over and </a:t>
            </a:r>
            <a:r>
              <a:rPr lang="en-US" dirty="0" smtClean="0">
                <a:solidFill>
                  <a:srgbClr val="0000FF"/>
                </a:solidFill>
                <a:latin typeface="Arial"/>
                <a:ea typeface="ＭＳ Ｐゴシック" charset="0"/>
                <a:cs typeface="Arial"/>
              </a:rPr>
              <a:t>over</a:t>
            </a:r>
          </a:p>
          <a:p>
            <a:pPr marL="457200" indent="-457200">
              <a:spcBef>
                <a:spcPts val="575"/>
              </a:spcBef>
              <a:buFont typeface="+mj-lt"/>
              <a:buAutoNum type="arabicPeriod"/>
            </a:pPr>
            <a:r>
              <a:rPr lang="en-US" dirty="0" smtClean="0">
                <a:latin typeface="Arial"/>
                <a:ea typeface="ＭＳ Ｐゴシック" charset="0"/>
                <a:cs typeface="Arial"/>
              </a:rPr>
              <a:t>Variation </a:t>
            </a:r>
            <a:r>
              <a:rPr lang="en-US" dirty="0">
                <a:latin typeface="Arial"/>
                <a:ea typeface="ＭＳ Ｐゴシック" charset="0"/>
                <a:cs typeface="Arial"/>
              </a:rPr>
              <a:t>in modeling maturity and integration across Engineering Disciplines (e.g., systems, software, mechanical , electrical, test, maintainability, safety, security)*</a:t>
            </a:r>
          </a:p>
          <a:p>
            <a:pPr lvl="1">
              <a:spcBef>
                <a:spcPct val="20000"/>
              </a:spcBef>
            </a:pPr>
            <a:r>
              <a:rPr lang="en-US" dirty="0" smtClean="0">
                <a:solidFill>
                  <a:srgbClr val="0000FF"/>
                </a:solidFill>
                <a:latin typeface="Arial"/>
                <a:ea typeface="ＭＳ Ｐゴシック" charset="0"/>
                <a:cs typeface="Arial"/>
              </a:rPr>
              <a:t>…Mechanical</a:t>
            </a:r>
            <a:r>
              <a:rPr lang="en-US" dirty="0">
                <a:solidFill>
                  <a:srgbClr val="0000FF"/>
                </a:solidFill>
                <a:latin typeface="Arial"/>
                <a:ea typeface="ＭＳ Ｐゴシック" charset="0"/>
                <a:cs typeface="Arial"/>
              </a:rPr>
              <a:t>/Electrical CAD/CAE fairly </a:t>
            </a:r>
            <a:r>
              <a:rPr lang="en-US" i="1" dirty="0">
                <a:solidFill>
                  <a:srgbClr val="0000FF"/>
                </a:solidFill>
                <a:latin typeface="Arial"/>
                <a:ea typeface="ＭＳ Ｐゴシック" charset="0"/>
                <a:cs typeface="Arial"/>
              </a:rPr>
              <a:t>mature</a:t>
            </a:r>
          </a:p>
          <a:p>
            <a:pPr lvl="1">
              <a:spcBef>
                <a:spcPct val="20000"/>
              </a:spcBef>
            </a:pPr>
            <a:r>
              <a:rPr lang="en-US" dirty="0" smtClean="0">
                <a:solidFill>
                  <a:srgbClr val="0000FF"/>
                </a:solidFill>
                <a:latin typeface="Arial"/>
                <a:ea typeface="ＭＳ Ｐゴシック" charset="0"/>
                <a:cs typeface="Arial"/>
              </a:rPr>
              <a:t>…Systems</a:t>
            </a:r>
            <a:r>
              <a:rPr lang="en-US" dirty="0">
                <a:solidFill>
                  <a:srgbClr val="0000FF"/>
                </a:solidFill>
                <a:latin typeface="Arial"/>
                <a:ea typeface="ＭＳ Ｐゴシック" charset="0"/>
                <a:cs typeface="Arial"/>
              </a:rPr>
              <a:t>/Software/Test fairly </a:t>
            </a:r>
            <a:r>
              <a:rPr lang="en-US" i="1" dirty="0">
                <a:solidFill>
                  <a:srgbClr val="0000FF"/>
                </a:solidFill>
                <a:latin typeface="Arial"/>
                <a:ea typeface="ＭＳ Ｐゴシック" charset="0"/>
                <a:cs typeface="Arial"/>
              </a:rPr>
              <a:t>immature </a:t>
            </a:r>
          </a:p>
        </p:txBody>
      </p:sp>
      <p:sp>
        <p:nvSpPr>
          <p:cNvPr id="7" name="TextBox 6"/>
          <p:cNvSpPr txBox="1"/>
          <p:nvPr/>
        </p:nvSpPr>
        <p:spPr>
          <a:xfrm>
            <a:off x="762000" y="5029200"/>
            <a:ext cx="6764338" cy="369888"/>
          </a:xfrm>
          <a:prstGeom prst="rect">
            <a:avLst/>
          </a:prstGeom>
          <a:solidFill>
            <a:srgbClr val="FFFFB3"/>
          </a:solidFill>
          <a:ln>
            <a:solidFill>
              <a:srgbClr val="000000"/>
            </a:solidFill>
          </a:ln>
          <a:effectLst>
            <a:outerShdw blurRad="50800" dist="38100" dir="2700000" algn="tl" rotWithShape="0">
              <a:prstClr val="black">
                <a:alpha val="40000"/>
              </a:prstClr>
            </a:outerShdw>
          </a:effectLst>
        </p:spPr>
        <p:txBody>
          <a:bodyPr>
            <a:spAutoFit/>
          </a:bodyPr>
          <a:lstStyle/>
          <a:p>
            <a:pPr>
              <a:defRPr/>
            </a:pPr>
            <a:r>
              <a:rPr lang="en-US" dirty="0"/>
              <a:t>* NDIA Final Report, Model Based Engineering Subcommittee</a:t>
            </a:r>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p:txBody>
          <a:bodyPr/>
          <a:lstStyle/>
          <a:p>
            <a:r>
              <a:rPr lang="en-US" sz="3200" dirty="0" smtClean="0">
                <a:latin typeface="Arial" charset="0"/>
                <a:ea typeface="MS PGothic" charset="0"/>
              </a:rPr>
              <a:t>How MBSE Addresses Problems</a:t>
            </a:r>
            <a:endParaRPr lang="en-US" sz="3200" dirty="0">
              <a:latin typeface="Arial" charset="0"/>
              <a:ea typeface="MS PGothic" charset="0"/>
            </a:endParaRPr>
          </a:p>
        </p:txBody>
      </p:sp>
      <p:grpSp>
        <p:nvGrpSpPr>
          <p:cNvPr id="25602" name="Group 7"/>
          <p:cNvGrpSpPr>
            <a:grpSpLocks/>
          </p:cNvGrpSpPr>
          <p:nvPr/>
        </p:nvGrpSpPr>
        <p:grpSpPr bwMode="auto">
          <a:xfrm>
            <a:off x="685800" y="1219200"/>
            <a:ext cx="7467600" cy="4419600"/>
            <a:chOff x="202942" y="1371600"/>
            <a:chExt cx="8763000" cy="5029200"/>
          </a:xfrm>
        </p:grpSpPr>
        <p:sp>
          <p:nvSpPr>
            <p:cNvPr id="25603" name="Oval 8"/>
            <p:cNvSpPr>
              <a:spLocks noChangeArrowheads="1"/>
            </p:cNvSpPr>
            <p:nvPr/>
          </p:nvSpPr>
          <p:spPr bwMode="auto">
            <a:xfrm>
              <a:off x="533400" y="1371600"/>
              <a:ext cx="2362200" cy="914400"/>
            </a:xfrm>
            <a:prstGeom prst="ellipse">
              <a:avLst/>
            </a:prstGeom>
            <a:solidFill>
              <a:srgbClr val="89F2C9"/>
            </a:solidFill>
            <a:ln w="9525">
              <a:solidFill>
                <a:schemeClr val="tx1"/>
              </a:solidFill>
              <a:round/>
              <a:headEnd/>
              <a:tailEnd/>
            </a:ln>
          </p:spPr>
          <p:txBody>
            <a:bodyPr lIns="0" rIns="0" anchor="ctr"/>
            <a:lstStyle/>
            <a:p>
              <a:pPr algn="ctr"/>
              <a:r>
                <a:rPr lang="en-US" b="1" i="1">
                  <a:latin typeface="Helvetica" charset="0"/>
                </a:rPr>
                <a:t>Structural Model</a:t>
              </a:r>
            </a:p>
          </p:txBody>
        </p:sp>
        <p:sp>
          <p:nvSpPr>
            <p:cNvPr id="25604" name="Oval 9"/>
            <p:cNvSpPr>
              <a:spLocks noChangeArrowheads="1"/>
            </p:cNvSpPr>
            <p:nvPr/>
          </p:nvSpPr>
          <p:spPr bwMode="auto">
            <a:xfrm>
              <a:off x="6375142" y="1371600"/>
              <a:ext cx="2362200" cy="914400"/>
            </a:xfrm>
            <a:prstGeom prst="ellipse">
              <a:avLst/>
            </a:prstGeom>
            <a:solidFill>
              <a:srgbClr val="89F2C9"/>
            </a:solidFill>
            <a:ln w="9525">
              <a:solidFill>
                <a:schemeClr val="tx1"/>
              </a:solidFill>
              <a:round/>
              <a:headEnd/>
              <a:tailEnd/>
            </a:ln>
          </p:spPr>
          <p:txBody>
            <a:bodyPr lIns="0" rIns="0" anchor="ctr"/>
            <a:lstStyle/>
            <a:p>
              <a:pPr algn="ctr"/>
              <a:r>
                <a:rPr lang="en-US" b="1" i="1">
                  <a:latin typeface="Helvetica" charset="0"/>
                </a:rPr>
                <a:t>Operations Plan</a:t>
              </a:r>
            </a:p>
          </p:txBody>
        </p:sp>
        <p:sp>
          <p:nvSpPr>
            <p:cNvPr id="25605" name="Oval 10"/>
            <p:cNvSpPr>
              <a:spLocks noChangeArrowheads="1"/>
            </p:cNvSpPr>
            <p:nvPr/>
          </p:nvSpPr>
          <p:spPr bwMode="auto">
            <a:xfrm>
              <a:off x="202942" y="3657600"/>
              <a:ext cx="2083058" cy="914400"/>
            </a:xfrm>
            <a:prstGeom prst="ellipse">
              <a:avLst/>
            </a:prstGeom>
            <a:solidFill>
              <a:srgbClr val="89F2C9"/>
            </a:solidFill>
            <a:ln w="9525">
              <a:solidFill>
                <a:schemeClr val="tx1"/>
              </a:solidFill>
              <a:round/>
              <a:headEnd/>
              <a:tailEnd/>
            </a:ln>
          </p:spPr>
          <p:txBody>
            <a:bodyPr lIns="0" rIns="0" anchor="ctr"/>
            <a:lstStyle/>
            <a:p>
              <a:pPr algn="ctr"/>
              <a:r>
                <a:rPr lang="en-US" b="1" i="1">
                  <a:latin typeface="Helvetica" charset="0"/>
                </a:rPr>
                <a:t>Power Model</a:t>
              </a:r>
            </a:p>
          </p:txBody>
        </p:sp>
        <p:sp>
          <p:nvSpPr>
            <p:cNvPr id="25606" name="Oval 11"/>
            <p:cNvSpPr>
              <a:spLocks noChangeArrowheads="1"/>
            </p:cNvSpPr>
            <p:nvPr/>
          </p:nvSpPr>
          <p:spPr bwMode="auto">
            <a:xfrm>
              <a:off x="1650742" y="5486400"/>
              <a:ext cx="2362200" cy="914400"/>
            </a:xfrm>
            <a:prstGeom prst="ellipse">
              <a:avLst/>
            </a:prstGeom>
            <a:solidFill>
              <a:srgbClr val="89F2C9"/>
            </a:solidFill>
            <a:ln w="9525">
              <a:solidFill>
                <a:schemeClr val="tx1"/>
              </a:solidFill>
              <a:round/>
              <a:headEnd/>
              <a:tailEnd/>
            </a:ln>
          </p:spPr>
          <p:txBody>
            <a:bodyPr lIns="0" rIns="0" anchor="ctr"/>
            <a:lstStyle/>
            <a:p>
              <a:pPr algn="ctr"/>
              <a:r>
                <a:rPr lang="en-US" b="1" i="1">
                  <a:latin typeface="Helvetica" charset="0"/>
                </a:rPr>
                <a:t>Thermal Model</a:t>
              </a:r>
            </a:p>
          </p:txBody>
        </p:sp>
        <p:sp>
          <p:nvSpPr>
            <p:cNvPr id="25607" name="Oval 12"/>
            <p:cNvSpPr>
              <a:spLocks noChangeArrowheads="1"/>
            </p:cNvSpPr>
            <p:nvPr/>
          </p:nvSpPr>
          <p:spPr bwMode="auto">
            <a:xfrm>
              <a:off x="5384542" y="5486400"/>
              <a:ext cx="2362200" cy="914400"/>
            </a:xfrm>
            <a:prstGeom prst="ellipse">
              <a:avLst/>
            </a:prstGeom>
            <a:solidFill>
              <a:srgbClr val="89F2C9"/>
            </a:solidFill>
            <a:ln w="9525">
              <a:solidFill>
                <a:schemeClr val="tx1"/>
              </a:solidFill>
              <a:round/>
              <a:headEnd/>
              <a:tailEnd/>
            </a:ln>
          </p:spPr>
          <p:txBody>
            <a:bodyPr lIns="0" rIns="0" anchor="ctr"/>
            <a:lstStyle/>
            <a:p>
              <a:pPr algn="ctr"/>
              <a:r>
                <a:rPr lang="en-US" b="1" i="1">
                  <a:latin typeface="Helvetica" charset="0"/>
                </a:rPr>
                <a:t>Software Model</a:t>
              </a:r>
            </a:p>
          </p:txBody>
        </p:sp>
        <p:sp>
          <p:nvSpPr>
            <p:cNvPr id="25608" name="Oval 13"/>
            <p:cNvSpPr>
              <a:spLocks noChangeArrowheads="1"/>
            </p:cNvSpPr>
            <p:nvPr/>
          </p:nvSpPr>
          <p:spPr bwMode="auto">
            <a:xfrm>
              <a:off x="6858000" y="3657600"/>
              <a:ext cx="2107942" cy="914400"/>
            </a:xfrm>
            <a:prstGeom prst="ellipse">
              <a:avLst/>
            </a:prstGeom>
            <a:solidFill>
              <a:srgbClr val="89F2C9"/>
            </a:solidFill>
            <a:ln w="9525">
              <a:solidFill>
                <a:schemeClr val="tx1"/>
              </a:solidFill>
              <a:round/>
              <a:headEnd/>
              <a:tailEnd/>
            </a:ln>
          </p:spPr>
          <p:txBody>
            <a:bodyPr lIns="0" rIns="0" anchor="ctr"/>
            <a:lstStyle/>
            <a:p>
              <a:pPr algn="ctr"/>
              <a:r>
                <a:rPr lang="en-US" b="1" i="1">
                  <a:latin typeface="Helvetica" charset="0"/>
                </a:rPr>
                <a:t>Mass Roll-up</a:t>
              </a:r>
            </a:p>
          </p:txBody>
        </p:sp>
        <p:sp>
          <p:nvSpPr>
            <p:cNvPr id="25609" name="Left-Right Arrow 14"/>
            <p:cNvSpPr>
              <a:spLocks noChangeArrowheads="1"/>
            </p:cNvSpPr>
            <p:nvPr/>
          </p:nvSpPr>
          <p:spPr bwMode="auto">
            <a:xfrm rot="3512228">
              <a:off x="2298365" y="2462177"/>
              <a:ext cx="965708" cy="228600"/>
            </a:xfrm>
            <a:prstGeom prst="leftRightArrow">
              <a:avLst>
                <a:gd name="adj1" fmla="val 50000"/>
                <a:gd name="adj2" fmla="val 50009"/>
              </a:avLst>
            </a:prstGeom>
            <a:solidFill>
              <a:srgbClr val="CC99FF"/>
            </a:solidFill>
            <a:ln w="9525">
              <a:solidFill>
                <a:schemeClr val="tx1"/>
              </a:solidFill>
              <a:round/>
              <a:headEnd/>
              <a:tailEnd/>
            </a:ln>
          </p:spPr>
          <p:txBody>
            <a:bodyPr/>
            <a:lstStyle/>
            <a:p>
              <a:endParaRPr lang="en-US" b="1" i="1">
                <a:latin typeface="Helvetica" charset="0"/>
              </a:endParaRPr>
            </a:p>
          </p:txBody>
        </p:sp>
        <p:sp>
          <p:nvSpPr>
            <p:cNvPr id="25610" name="Left-Right Arrow 15"/>
            <p:cNvSpPr>
              <a:spLocks noChangeArrowheads="1"/>
            </p:cNvSpPr>
            <p:nvPr/>
          </p:nvSpPr>
          <p:spPr bwMode="auto">
            <a:xfrm rot="6904673">
              <a:off x="2524684" y="4890501"/>
              <a:ext cx="1117910" cy="228600"/>
            </a:xfrm>
            <a:prstGeom prst="leftRightArrow">
              <a:avLst>
                <a:gd name="adj1" fmla="val 50000"/>
                <a:gd name="adj2" fmla="val 49989"/>
              </a:avLst>
            </a:prstGeom>
            <a:solidFill>
              <a:srgbClr val="CC99FF"/>
            </a:solidFill>
            <a:ln w="9525">
              <a:solidFill>
                <a:schemeClr val="tx1"/>
              </a:solidFill>
              <a:round/>
              <a:headEnd/>
              <a:tailEnd/>
            </a:ln>
          </p:spPr>
          <p:txBody>
            <a:bodyPr/>
            <a:lstStyle/>
            <a:p>
              <a:endParaRPr lang="en-US" b="1" i="1">
                <a:latin typeface="Helvetica" charset="0"/>
              </a:endParaRPr>
            </a:p>
          </p:txBody>
        </p:sp>
        <p:sp>
          <p:nvSpPr>
            <p:cNvPr id="25611" name="Left-Right Arrow 16"/>
            <p:cNvSpPr>
              <a:spLocks noChangeArrowheads="1"/>
            </p:cNvSpPr>
            <p:nvPr/>
          </p:nvSpPr>
          <p:spPr bwMode="auto">
            <a:xfrm rot="2836738">
              <a:off x="5497021" y="4878848"/>
              <a:ext cx="1330722" cy="228600"/>
            </a:xfrm>
            <a:prstGeom prst="leftRightArrow">
              <a:avLst>
                <a:gd name="adj1" fmla="val 50000"/>
                <a:gd name="adj2" fmla="val 49992"/>
              </a:avLst>
            </a:prstGeom>
            <a:solidFill>
              <a:srgbClr val="CC99FF"/>
            </a:solidFill>
            <a:ln w="9525">
              <a:solidFill>
                <a:schemeClr val="tx1"/>
              </a:solidFill>
              <a:round/>
              <a:headEnd/>
              <a:tailEnd/>
            </a:ln>
          </p:spPr>
          <p:txBody>
            <a:bodyPr/>
            <a:lstStyle/>
            <a:p>
              <a:endParaRPr lang="en-US" b="1" i="1">
                <a:latin typeface="Helvetica" charset="0"/>
              </a:endParaRPr>
            </a:p>
          </p:txBody>
        </p:sp>
        <p:sp>
          <p:nvSpPr>
            <p:cNvPr id="25612" name="Left-Right Arrow 17"/>
            <p:cNvSpPr>
              <a:spLocks noChangeArrowheads="1"/>
            </p:cNvSpPr>
            <p:nvPr/>
          </p:nvSpPr>
          <p:spPr bwMode="auto">
            <a:xfrm rot="-729704">
              <a:off x="2285416" y="3959450"/>
              <a:ext cx="719749" cy="228600"/>
            </a:xfrm>
            <a:prstGeom prst="leftRightArrow">
              <a:avLst>
                <a:gd name="adj1" fmla="val 50000"/>
                <a:gd name="adj2" fmla="val 49997"/>
              </a:avLst>
            </a:prstGeom>
            <a:solidFill>
              <a:srgbClr val="CC99FF"/>
            </a:solidFill>
            <a:ln w="9525">
              <a:solidFill>
                <a:schemeClr val="tx1"/>
              </a:solidFill>
              <a:round/>
              <a:headEnd/>
              <a:tailEnd/>
            </a:ln>
          </p:spPr>
          <p:txBody>
            <a:bodyPr/>
            <a:lstStyle/>
            <a:p>
              <a:endParaRPr lang="en-US" b="1" i="1">
                <a:latin typeface="Helvetica" charset="0"/>
              </a:endParaRPr>
            </a:p>
          </p:txBody>
        </p:sp>
        <p:sp>
          <p:nvSpPr>
            <p:cNvPr id="25613" name="Left-Right Arrow 18"/>
            <p:cNvSpPr>
              <a:spLocks noChangeArrowheads="1"/>
            </p:cNvSpPr>
            <p:nvPr/>
          </p:nvSpPr>
          <p:spPr bwMode="auto">
            <a:xfrm rot="888954">
              <a:off x="6244016" y="3947842"/>
              <a:ext cx="617299" cy="228600"/>
            </a:xfrm>
            <a:prstGeom prst="leftRightArrow">
              <a:avLst>
                <a:gd name="adj1" fmla="val 50000"/>
                <a:gd name="adj2" fmla="val 49994"/>
              </a:avLst>
            </a:prstGeom>
            <a:solidFill>
              <a:srgbClr val="CC99FF"/>
            </a:solidFill>
            <a:ln w="9525">
              <a:solidFill>
                <a:schemeClr val="tx1"/>
              </a:solidFill>
              <a:round/>
              <a:headEnd/>
              <a:tailEnd/>
            </a:ln>
          </p:spPr>
          <p:txBody>
            <a:bodyPr/>
            <a:lstStyle/>
            <a:p>
              <a:endParaRPr lang="en-US" b="1" i="1">
                <a:latin typeface="Helvetica" charset="0"/>
              </a:endParaRPr>
            </a:p>
          </p:txBody>
        </p:sp>
        <p:sp>
          <p:nvSpPr>
            <p:cNvPr id="25614" name="Left-Right Arrow 19"/>
            <p:cNvSpPr>
              <a:spLocks noChangeArrowheads="1"/>
            </p:cNvSpPr>
            <p:nvPr/>
          </p:nvSpPr>
          <p:spPr bwMode="auto">
            <a:xfrm rot="-3343975">
              <a:off x="6019045" y="2428441"/>
              <a:ext cx="918875" cy="228600"/>
            </a:xfrm>
            <a:prstGeom prst="leftRightArrow">
              <a:avLst>
                <a:gd name="adj1" fmla="val 50000"/>
                <a:gd name="adj2" fmla="val 50003"/>
              </a:avLst>
            </a:prstGeom>
            <a:solidFill>
              <a:srgbClr val="CC99FF"/>
            </a:solidFill>
            <a:ln w="9525">
              <a:solidFill>
                <a:schemeClr val="tx1"/>
              </a:solidFill>
              <a:round/>
              <a:headEnd/>
              <a:tailEnd/>
            </a:ln>
          </p:spPr>
          <p:txBody>
            <a:bodyPr/>
            <a:lstStyle/>
            <a:p>
              <a:endParaRPr lang="en-US" b="1" i="1">
                <a:latin typeface="Helvetica" charset="0"/>
              </a:endParaRPr>
            </a:p>
          </p:txBody>
        </p:sp>
        <p:pic>
          <p:nvPicPr>
            <p:cNvPr id="25615" name="Picture 20" descr="M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956" y="2759343"/>
              <a:ext cx="3563656" cy="188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7"/>
          <p:cNvPicPr>
            <a:picLocks noChangeAspect="1"/>
          </p:cNvPicPr>
          <p:nvPr/>
        </p:nvPicPr>
        <p:blipFill>
          <a:blip r:embed="rId4"/>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67000"/>
            <a:ext cx="8077200" cy="457200"/>
          </a:xfrm>
        </p:spPr>
        <p:txBody>
          <a:bodyPr/>
          <a:lstStyle/>
          <a:p>
            <a:pPr marL="0" indent="0" algn="ctr">
              <a:buNone/>
            </a:pPr>
            <a:r>
              <a:rPr lang="en-US" sz="4000" dirty="0" smtClean="0"/>
              <a:t>FAQ 3: What is </a:t>
            </a:r>
            <a:r>
              <a:rPr lang="en-US" sz="4000" dirty="0" err="1" smtClean="0"/>
              <a:t>SysML</a:t>
            </a:r>
            <a:r>
              <a:rPr lang="en-US" sz="4000" dirty="0" smtClean="0"/>
              <a:t>?</a:t>
            </a:r>
            <a:endParaRPr lang="en-US" sz="4000" dirty="0"/>
          </a:p>
        </p:txBody>
      </p:sp>
      <p:pic>
        <p:nvPicPr>
          <p:cNvPr id="5" name="Picture 4"/>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2609537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p:txBody>
          <a:bodyPr/>
          <a:lstStyle/>
          <a:p>
            <a:r>
              <a:rPr lang="en-US" sz="4000" dirty="0" err="1" smtClean="0">
                <a:latin typeface="Arial" charset="0"/>
                <a:ea typeface="MS PGothic" charset="0"/>
              </a:rPr>
              <a:t>SysML</a:t>
            </a:r>
            <a:r>
              <a:rPr lang="en-US" sz="4000" dirty="0" smtClean="0">
                <a:latin typeface="Arial" charset="0"/>
                <a:ea typeface="MS PGothic" charset="0"/>
              </a:rPr>
              <a:t> Defined</a:t>
            </a:r>
            <a:endParaRPr lang="en-US" sz="4000" dirty="0">
              <a:latin typeface="Arial" charset="0"/>
              <a:ea typeface="MS PGothic" charset="0"/>
            </a:endParaRPr>
          </a:p>
        </p:txBody>
      </p:sp>
      <p:sp>
        <p:nvSpPr>
          <p:cNvPr id="27650" name="Rectangle 3"/>
          <p:cNvSpPr>
            <a:spLocks noGrp="1" noChangeArrowheads="1"/>
          </p:cNvSpPr>
          <p:nvPr>
            <p:ph type="body" idx="4294967295"/>
          </p:nvPr>
        </p:nvSpPr>
        <p:spPr>
          <a:xfrm>
            <a:off x="685800" y="1066800"/>
            <a:ext cx="7848600" cy="4648200"/>
          </a:xfrm>
        </p:spPr>
        <p:txBody>
          <a:bodyPr/>
          <a:lstStyle/>
          <a:p>
            <a:r>
              <a:rPr lang="en-US" sz="1800" dirty="0">
                <a:latin typeface="Arial" charset="0"/>
                <a:ea typeface="MS PGothic" charset="0"/>
              </a:rPr>
              <a:t>The OMG Systems Modeling Language (OMG </a:t>
            </a:r>
            <a:r>
              <a:rPr lang="en-US" sz="1800" dirty="0" err="1">
                <a:latin typeface="Arial" charset="0"/>
                <a:ea typeface="MS PGothic" charset="0"/>
              </a:rPr>
              <a:t>SysML</a:t>
            </a:r>
            <a:r>
              <a:rPr lang="en-US" sz="1800" dirty="0">
                <a:latin typeface="Arial" charset="0"/>
                <a:ea typeface="MS PGothic" charset="0"/>
              </a:rPr>
              <a:t>™) is a general-purpose graphical modeling language for specifying, analyzing, designing, and verifying complex systems that may include hardware, software, information, personnel, procedures, and facilities. </a:t>
            </a:r>
          </a:p>
          <a:p>
            <a:r>
              <a:rPr lang="en-US" sz="1800" dirty="0">
                <a:latin typeface="Arial" charset="0"/>
                <a:ea typeface="MS PGothic" charset="0"/>
              </a:rPr>
              <a:t>It provides graphical representations with a semantic foundation for modeling system </a:t>
            </a:r>
          </a:p>
          <a:p>
            <a:pPr lvl="1"/>
            <a:r>
              <a:rPr lang="en-US" sz="1800" dirty="0">
                <a:latin typeface="Arial" charset="0"/>
                <a:ea typeface="MS PGothic" charset="0"/>
              </a:rPr>
              <a:t>Requirements </a:t>
            </a:r>
          </a:p>
          <a:p>
            <a:pPr lvl="1"/>
            <a:r>
              <a:rPr lang="en-US" sz="1800" dirty="0">
                <a:latin typeface="Arial" charset="0"/>
                <a:ea typeface="MS PGothic" charset="0"/>
              </a:rPr>
              <a:t>Behavior </a:t>
            </a:r>
          </a:p>
          <a:p>
            <a:pPr lvl="1"/>
            <a:r>
              <a:rPr lang="en-US" sz="1800" dirty="0">
                <a:latin typeface="Arial" charset="0"/>
                <a:ea typeface="MS PGothic" charset="0"/>
              </a:rPr>
              <a:t>Structure </a:t>
            </a:r>
          </a:p>
          <a:p>
            <a:pPr lvl="1"/>
            <a:r>
              <a:rPr lang="en-US" sz="1800" dirty="0" err="1">
                <a:latin typeface="Arial" charset="0"/>
                <a:ea typeface="MS PGothic" charset="0"/>
              </a:rPr>
              <a:t>Parametrics</a:t>
            </a:r>
            <a:r>
              <a:rPr lang="en-US" sz="1800" dirty="0">
                <a:latin typeface="Arial" charset="0"/>
                <a:ea typeface="MS PGothic" charset="0"/>
              </a:rPr>
              <a:t> </a:t>
            </a:r>
          </a:p>
          <a:p>
            <a:r>
              <a:rPr lang="en-US" sz="1800" dirty="0">
                <a:latin typeface="Arial" charset="0"/>
                <a:ea typeface="MS PGothic" charset="0"/>
              </a:rPr>
              <a:t>It extends a subset of OMG Unified Modeling Language (OMG UML™) version 2 </a:t>
            </a:r>
          </a:p>
          <a:p>
            <a:r>
              <a:rPr lang="en-US" sz="1800" dirty="0">
                <a:latin typeface="Arial" charset="0"/>
                <a:ea typeface="MS PGothic" charset="0"/>
              </a:rPr>
              <a:t>First version (1.0) released September 2007 </a:t>
            </a:r>
          </a:p>
          <a:p>
            <a:r>
              <a:rPr lang="en-US" sz="1800" dirty="0">
                <a:latin typeface="Arial" charset="0"/>
                <a:ea typeface="MS PGothic" charset="0"/>
              </a:rPr>
              <a:t>Current version (1.3) released June 2012 </a:t>
            </a: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r>
              <a:rPr lang="en-US" sz="4000" dirty="0" err="1" smtClean="0">
                <a:latin typeface="Arial" charset="0"/>
                <a:ea typeface="MS PGothic" charset="0"/>
              </a:rPr>
              <a:t>SysML</a:t>
            </a:r>
            <a:r>
              <a:rPr lang="en-US" sz="4000" dirty="0" smtClean="0">
                <a:latin typeface="Arial" charset="0"/>
                <a:ea typeface="MS PGothic" charset="0"/>
              </a:rPr>
              <a:t> Development</a:t>
            </a:r>
            <a:endParaRPr lang="en-US" sz="4000" dirty="0">
              <a:latin typeface="Arial" charset="0"/>
              <a:ea typeface="MS PGothic" charset="0"/>
            </a:endParaRPr>
          </a:p>
        </p:txBody>
      </p:sp>
      <p:sp>
        <p:nvSpPr>
          <p:cNvPr id="29698" name="Rectangle 3"/>
          <p:cNvSpPr>
            <a:spLocks noGrp="1" noChangeArrowheads="1"/>
          </p:cNvSpPr>
          <p:nvPr>
            <p:ph type="body" idx="4294967295"/>
          </p:nvPr>
        </p:nvSpPr>
        <p:spPr/>
        <p:txBody>
          <a:bodyPr/>
          <a:lstStyle/>
          <a:p>
            <a:r>
              <a:rPr lang="en-US" sz="1800" dirty="0">
                <a:latin typeface="Arial" charset="0"/>
                <a:ea typeface="MS PGothic" charset="0"/>
              </a:rPr>
              <a:t>The </a:t>
            </a:r>
            <a:r>
              <a:rPr lang="en-US" sz="1800" dirty="0" err="1">
                <a:latin typeface="Arial" charset="0"/>
                <a:ea typeface="MS PGothic" charset="0"/>
              </a:rPr>
              <a:t>SysML</a:t>
            </a:r>
            <a:r>
              <a:rPr lang="en-US" sz="1800" dirty="0">
                <a:latin typeface="Arial" charset="0"/>
                <a:ea typeface="MS PGothic" charset="0"/>
              </a:rPr>
              <a:t> specification is a product of the Object Management Group (OMG) </a:t>
            </a:r>
          </a:p>
          <a:p>
            <a:pPr lvl="1"/>
            <a:r>
              <a:rPr lang="en-US" sz="1800" dirty="0">
                <a:latin typeface="Arial" charset="0"/>
                <a:ea typeface="MS PGothic" charset="0"/>
              </a:rPr>
              <a:t>an international, open membership, not-for-profit computer industry consortium </a:t>
            </a:r>
          </a:p>
          <a:p>
            <a:r>
              <a:rPr lang="en-US" sz="1800" smtClean="0">
                <a:latin typeface="Arial" charset="0"/>
                <a:ea typeface="MS PGothic" charset="0"/>
              </a:rPr>
              <a:t>SysML</a:t>
            </a:r>
            <a:r>
              <a:rPr lang="en-US" sz="1800" dirty="0" smtClean="0">
                <a:latin typeface="Arial" charset="0"/>
                <a:ea typeface="MS PGothic" charset="0"/>
              </a:rPr>
              <a:t> </a:t>
            </a:r>
            <a:r>
              <a:rPr lang="en-US" sz="1800" dirty="0">
                <a:latin typeface="Arial" charset="0"/>
                <a:ea typeface="MS PGothic" charset="0"/>
              </a:rPr>
              <a:t>development is performed under the auspices of a Revision Task Force </a:t>
            </a:r>
          </a:p>
          <a:p>
            <a:pPr lvl="1"/>
            <a:r>
              <a:rPr lang="en-US" sz="1800" dirty="0" err="1">
                <a:latin typeface="Arial" charset="0"/>
                <a:ea typeface="MS PGothic" charset="0"/>
              </a:rPr>
              <a:t>SysML</a:t>
            </a:r>
            <a:r>
              <a:rPr lang="en-US" sz="1800" dirty="0">
                <a:latin typeface="Arial" charset="0"/>
                <a:ea typeface="MS PGothic" charset="0"/>
              </a:rPr>
              <a:t> v1.3 RTF has just concluded</a:t>
            </a:r>
          </a:p>
          <a:p>
            <a:pPr lvl="1"/>
            <a:r>
              <a:rPr lang="en-US" sz="1800" dirty="0" err="1">
                <a:latin typeface="Arial" charset="0"/>
                <a:ea typeface="MS PGothic" charset="0"/>
              </a:rPr>
              <a:t>SysML</a:t>
            </a:r>
            <a:r>
              <a:rPr lang="en-US" sz="1800" dirty="0">
                <a:latin typeface="Arial" charset="0"/>
                <a:ea typeface="MS PGothic" charset="0"/>
              </a:rPr>
              <a:t> v1.4 RTF now under way </a:t>
            </a:r>
          </a:p>
          <a:p>
            <a:r>
              <a:rPr lang="en-US" sz="1800" dirty="0">
                <a:latin typeface="Arial" charset="0"/>
                <a:ea typeface="MS PGothic" charset="0"/>
              </a:rPr>
              <a:t>NASA is a member of OMG </a:t>
            </a:r>
          </a:p>
          <a:p>
            <a:r>
              <a:rPr lang="en-US" sz="1800" dirty="0">
                <a:latin typeface="Arial" charset="0"/>
                <a:ea typeface="MS PGothic" charset="0"/>
              </a:rPr>
              <a:t>JPL has strong influence on both RTFs </a:t>
            </a:r>
          </a:p>
          <a:p>
            <a:pPr lvl="1"/>
            <a:r>
              <a:rPr lang="en-US" sz="1800" dirty="0">
                <a:latin typeface="Arial" charset="0"/>
                <a:ea typeface="MS PGothic" charset="0"/>
              </a:rPr>
              <a:t>Nicolas </a:t>
            </a:r>
            <a:r>
              <a:rPr lang="en-US" sz="1800" dirty="0" err="1">
                <a:latin typeface="Arial" charset="0"/>
                <a:ea typeface="MS PGothic" charset="0"/>
              </a:rPr>
              <a:t>Rouquette</a:t>
            </a:r>
            <a:r>
              <a:rPr lang="en-US" sz="1800" dirty="0">
                <a:latin typeface="Arial" charset="0"/>
                <a:ea typeface="MS PGothic" charset="0"/>
              </a:rPr>
              <a:t> </a:t>
            </a:r>
            <a:r>
              <a:rPr lang="en-US" sz="1800" dirty="0" smtClean="0">
                <a:latin typeface="Arial" charset="0"/>
                <a:ea typeface="MS PGothic" charset="0"/>
              </a:rPr>
              <a:t>represents </a:t>
            </a:r>
            <a:r>
              <a:rPr lang="en-US" sz="1800" dirty="0">
                <a:latin typeface="Arial" charset="0"/>
                <a:ea typeface="MS PGothic" charset="0"/>
              </a:rPr>
              <a:t>NASA at OMG and serves on UML and </a:t>
            </a:r>
            <a:r>
              <a:rPr lang="en-US" sz="1800" dirty="0" err="1">
                <a:latin typeface="Arial" charset="0"/>
                <a:ea typeface="MS PGothic" charset="0"/>
              </a:rPr>
              <a:t>SysML</a:t>
            </a:r>
            <a:r>
              <a:rPr lang="en-US" sz="1800" dirty="0">
                <a:latin typeface="Arial" charset="0"/>
                <a:ea typeface="MS PGothic" charset="0"/>
              </a:rPr>
              <a:t> RTFs </a:t>
            </a:r>
          </a:p>
          <a:p>
            <a:pPr lvl="1"/>
            <a:r>
              <a:rPr lang="en-US" sz="1800" dirty="0">
                <a:latin typeface="Arial" charset="0"/>
                <a:ea typeface="MS PGothic" charset="0"/>
              </a:rPr>
              <a:t>Sanford </a:t>
            </a:r>
            <a:r>
              <a:rPr lang="en-US" sz="1800" dirty="0" err="1">
                <a:latin typeface="Arial" charset="0"/>
                <a:ea typeface="MS PGothic" charset="0"/>
              </a:rPr>
              <a:t>Friedenthal</a:t>
            </a:r>
            <a:r>
              <a:rPr lang="en-US" sz="1800" dirty="0">
                <a:latin typeface="Arial" charset="0"/>
                <a:ea typeface="MS PGothic" charset="0"/>
              </a:rPr>
              <a:t> chairs the Systems Engineering Domain Special Interest Group and consults for JPL </a:t>
            </a:r>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a:t>
            </a:r>
            <a:r>
              <a:rPr lang="en-US" sz="4000" dirty="0" err="1" smtClean="0"/>
              <a:t>SysML</a:t>
            </a:r>
            <a:r>
              <a:rPr lang="en-US" sz="4000" dirty="0" smtClean="0"/>
              <a:t> Is Not</a:t>
            </a:r>
            <a:endParaRPr lang="en-US" sz="4000" dirty="0"/>
          </a:p>
        </p:txBody>
      </p:sp>
      <p:sp>
        <p:nvSpPr>
          <p:cNvPr id="3" name="Content Placeholder 2"/>
          <p:cNvSpPr>
            <a:spLocks noGrp="1"/>
          </p:cNvSpPr>
          <p:nvPr>
            <p:ph idx="1"/>
          </p:nvPr>
        </p:nvSpPr>
        <p:spPr/>
        <p:txBody>
          <a:bodyPr/>
          <a:lstStyle/>
          <a:p>
            <a:pPr eaLnBrk="1" hangingPunct="1">
              <a:spcBef>
                <a:spcPts val="3000"/>
              </a:spcBef>
            </a:pPr>
            <a:r>
              <a:rPr lang="en-US" sz="1800" dirty="0" err="1" smtClean="0">
                <a:latin typeface="Arial"/>
                <a:cs typeface="Arial"/>
              </a:rPr>
              <a:t>SysML</a:t>
            </a:r>
            <a:r>
              <a:rPr lang="en-US" sz="1800" dirty="0" smtClean="0">
                <a:latin typeface="Arial"/>
                <a:cs typeface="Arial"/>
              </a:rPr>
              <a:t> enables MBSE, but MBSE doesn’t equal </a:t>
            </a:r>
            <a:r>
              <a:rPr lang="en-US" sz="1800" dirty="0" err="1" smtClean="0">
                <a:latin typeface="Arial"/>
                <a:cs typeface="Arial"/>
              </a:rPr>
              <a:t>SysML</a:t>
            </a:r>
            <a:r>
              <a:rPr lang="en-US" sz="1800" dirty="0" smtClean="0">
                <a:latin typeface="Arial"/>
                <a:cs typeface="Arial"/>
              </a:rPr>
              <a:t>; MBSE typically uses </a:t>
            </a:r>
            <a:r>
              <a:rPr lang="en-US" sz="1800" dirty="0" err="1" smtClean="0">
                <a:latin typeface="Arial"/>
                <a:cs typeface="Arial"/>
              </a:rPr>
              <a:t>SysML</a:t>
            </a:r>
            <a:r>
              <a:rPr lang="en-US" sz="1800" dirty="0" smtClean="0">
                <a:latin typeface="Arial"/>
                <a:cs typeface="Arial"/>
              </a:rPr>
              <a:t> as a standard visual modeling language and </a:t>
            </a:r>
            <a:r>
              <a:rPr lang="en-US" sz="1800" i="1" dirty="0" smtClean="0">
                <a:latin typeface="Arial"/>
                <a:cs typeface="Arial"/>
              </a:rPr>
              <a:t>lingua franca</a:t>
            </a:r>
            <a:r>
              <a:rPr lang="en-US" sz="1800" dirty="0" smtClean="0">
                <a:latin typeface="Arial"/>
                <a:cs typeface="Arial"/>
              </a:rPr>
              <a:t>, but is not limited to it</a:t>
            </a:r>
          </a:p>
          <a:p>
            <a:pPr eaLnBrk="1" hangingPunct="1">
              <a:spcBef>
                <a:spcPts val="3000"/>
              </a:spcBef>
            </a:pPr>
            <a:r>
              <a:rPr lang="en-US" sz="1800" dirty="0" err="1" smtClean="0">
                <a:latin typeface="Arial"/>
                <a:cs typeface="Arial"/>
              </a:rPr>
              <a:t>SysML</a:t>
            </a:r>
            <a:r>
              <a:rPr lang="en-US" sz="1800" dirty="0" smtClean="0">
                <a:latin typeface="Arial"/>
                <a:cs typeface="Arial"/>
              </a:rPr>
              <a:t> is </a:t>
            </a:r>
            <a:r>
              <a:rPr lang="en-US" sz="1800" i="1" u="sng" dirty="0" smtClean="0">
                <a:latin typeface="Arial"/>
                <a:cs typeface="Arial"/>
              </a:rPr>
              <a:t>not</a:t>
            </a:r>
            <a:r>
              <a:rPr lang="en-US" sz="1800" dirty="0" smtClean="0">
                <a:latin typeface="Arial"/>
                <a:cs typeface="Arial"/>
              </a:rPr>
              <a:t> intended to replace current investment in modeling in the other engineering disciplines. (Nor could it.) </a:t>
            </a:r>
          </a:p>
          <a:p>
            <a:pPr eaLnBrk="1" hangingPunct="1">
              <a:spcBef>
                <a:spcPts val="3000"/>
              </a:spcBef>
            </a:pPr>
            <a:r>
              <a:rPr lang="en-US" sz="1800" dirty="0" smtClean="0">
                <a:latin typeface="Arial"/>
                <a:cs typeface="Arial"/>
              </a:rPr>
              <a:t>It </a:t>
            </a:r>
            <a:r>
              <a:rPr lang="en-US" sz="1800" i="1" u="sng" dirty="0" smtClean="0">
                <a:latin typeface="Arial"/>
                <a:cs typeface="Arial"/>
              </a:rPr>
              <a:t>is</a:t>
            </a:r>
            <a:r>
              <a:rPr lang="en-US" sz="1800" dirty="0" smtClean="0">
                <a:latin typeface="Arial"/>
                <a:cs typeface="Arial"/>
              </a:rPr>
              <a:t> intended that </a:t>
            </a:r>
            <a:r>
              <a:rPr lang="en-US" sz="1800" dirty="0" err="1" smtClean="0">
                <a:latin typeface="Arial"/>
                <a:cs typeface="Arial"/>
              </a:rPr>
              <a:t>SysML</a:t>
            </a:r>
            <a:r>
              <a:rPr lang="en-US" sz="1800" dirty="0" smtClean="0">
                <a:latin typeface="Arial"/>
                <a:cs typeface="Arial"/>
              </a:rPr>
              <a:t>-based models be the framework for interoperating with these discipline models, thus enabling integrated model-centric engineering</a:t>
            </a:r>
          </a:p>
          <a:p>
            <a:pPr eaLnBrk="1" hangingPunct="1">
              <a:spcBef>
                <a:spcPts val="3000"/>
              </a:spcBef>
            </a:pPr>
            <a:r>
              <a:rPr lang="en-US" sz="1800" dirty="0" err="1" smtClean="0">
                <a:latin typeface="Arial"/>
                <a:cs typeface="Arial"/>
              </a:rPr>
              <a:t>SysML</a:t>
            </a:r>
            <a:r>
              <a:rPr lang="en-US" sz="1800" dirty="0" smtClean="0">
                <a:latin typeface="Arial"/>
                <a:cs typeface="Arial"/>
              </a:rPr>
              <a:t> is </a:t>
            </a:r>
            <a:r>
              <a:rPr lang="en-US" sz="1800" i="1" u="sng" dirty="0" smtClean="0">
                <a:latin typeface="Arial"/>
                <a:cs typeface="Arial"/>
              </a:rPr>
              <a:t>not</a:t>
            </a:r>
            <a:r>
              <a:rPr lang="en-US" sz="1800" dirty="0" smtClean="0">
                <a:latin typeface="Arial"/>
                <a:cs typeface="Arial"/>
              </a:rPr>
              <a:t> a methodology or a tool</a:t>
            </a:r>
          </a:p>
          <a:p>
            <a:pPr marL="615950" lvl="1" indent="-279400" eaLnBrk="1" hangingPunct="1"/>
            <a:r>
              <a:rPr lang="en-US" sz="1800" dirty="0" err="1" smtClean="0">
                <a:latin typeface="Arial"/>
                <a:cs typeface="Arial"/>
              </a:rPr>
              <a:t>SysML</a:t>
            </a:r>
            <a:r>
              <a:rPr lang="en-US" sz="1800" dirty="0" smtClean="0">
                <a:latin typeface="Arial"/>
                <a:cs typeface="Arial"/>
              </a:rPr>
              <a:t> is a language</a:t>
            </a:r>
          </a:p>
          <a:p>
            <a:pPr marL="615950" lvl="1" indent="-279400" eaLnBrk="1" hangingPunct="1"/>
            <a:r>
              <a:rPr lang="en-US" sz="1800" dirty="0" err="1" smtClean="0">
                <a:latin typeface="Arial"/>
                <a:cs typeface="Arial"/>
              </a:rPr>
              <a:t>SysML</a:t>
            </a:r>
            <a:r>
              <a:rPr lang="en-US" sz="1800" dirty="0" smtClean="0">
                <a:latin typeface="Arial"/>
                <a:cs typeface="Arial"/>
              </a:rPr>
              <a:t> is methodology- and tool-independent</a:t>
            </a:r>
          </a:p>
          <a:p>
            <a:pPr eaLnBrk="1" hangingPunct="1">
              <a:spcBef>
                <a:spcPct val="0"/>
              </a:spcBef>
            </a:pPr>
            <a:endParaRPr lang="en-US" sz="1800" dirty="0" smtClean="0">
              <a:latin typeface="Arial"/>
              <a:cs typeface="Arial"/>
            </a:endParaRPr>
          </a:p>
          <a:p>
            <a:endParaRPr lang="en-US" sz="1800" dirty="0">
              <a:latin typeface="Arial"/>
              <a:cs typeface="Arial"/>
            </a:endParaRPr>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1735076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457200" y="2819400"/>
            <a:ext cx="8077200" cy="954088"/>
          </a:xfrm>
        </p:spPr>
        <p:txBody>
          <a:bodyPr/>
          <a:lstStyle/>
          <a:p>
            <a:r>
              <a:rPr lang="en-US" sz="4000" dirty="0">
                <a:latin typeface="Arial" charset="0"/>
                <a:ea typeface="MS PGothic" charset="0"/>
              </a:rPr>
              <a:t>FAQ 4: What is a </a:t>
            </a:r>
            <a:r>
              <a:rPr lang="en-US" sz="4000" dirty="0" smtClean="0">
                <a:latin typeface="Arial" charset="0"/>
                <a:ea typeface="MS PGothic" charset="0"/>
              </a:rPr>
              <a:t>System Model?</a:t>
            </a:r>
            <a:endParaRPr lang="en-US" sz="4000" dirty="0">
              <a:latin typeface="Arial" charset="0"/>
              <a:ea typeface="MS PGothic" charset="0"/>
            </a:endParaRP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p:txBody>
          <a:bodyPr/>
          <a:lstStyle/>
          <a:p>
            <a:r>
              <a:rPr lang="en-US" sz="4000" dirty="0">
                <a:latin typeface="Arial" charset="0"/>
                <a:ea typeface="MS PGothic" charset="0"/>
              </a:rPr>
              <a:t>Agenda</a:t>
            </a:r>
          </a:p>
        </p:txBody>
      </p:sp>
      <p:sp>
        <p:nvSpPr>
          <p:cNvPr id="7170" name="Rectangle 3"/>
          <p:cNvSpPr>
            <a:spLocks noGrp="1" noChangeArrowheads="1"/>
          </p:cNvSpPr>
          <p:nvPr>
            <p:ph type="body" idx="4294967295"/>
          </p:nvPr>
        </p:nvSpPr>
        <p:spPr/>
        <p:txBody>
          <a:bodyPr/>
          <a:lstStyle/>
          <a:p>
            <a:r>
              <a:rPr lang="en-US" dirty="0">
                <a:latin typeface="Arial" charset="0"/>
                <a:ea typeface="MS PGothic" charset="0"/>
              </a:rPr>
              <a:t>Objective</a:t>
            </a:r>
          </a:p>
          <a:p>
            <a:r>
              <a:rPr lang="en-US" dirty="0">
                <a:latin typeface="Arial" charset="0"/>
                <a:ea typeface="MS PGothic" charset="0"/>
              </a:rPr>
              <a:t>Acknowledgements</a:t>
            </a:r>
          </a:p>
          <a:p>
            <a:r>
              <a:rPr lang="en-US" dirty="0">
                <a:latin typeface="Arial" charset="0"/>
                <a:ea typeface="MS PGothic" charset="0"/>
              </a:rPr>
              <a:t>FAQ list</a:t>
            </a:r>
          </a:p>
          <a:p>
            <a:r>
              <a:rPr lang="en-US" dirty="0">
                <a:latin typeface="Arial" charset="0"/>
                <a:ea typeface="MS PGothic" charset="0"/>
              </a:rPr>
              <a:t>FAQ </a:t>
            </a:r>
            <a:r>
              <a:rPr lang="en-US" dirty="0" smtClean="0">
                <a:latin typeface="Arial" charset="0"/>
                <a:ea typeface="MS PGothic" charset="0"/>
              </a:rPr>
              <a:t>answers</a:t>
            </a:r>
          </a:p>
          <a:p>
            <a:r>
              <a:rPr lang="en-US" dirty="0" smtClean="0">
                <a:latin typeface="Arial" charset="0"/>
                <a:ea typeface="MS PGothic" charset="0"/>
              </a:rPr>
              <a:t>JPL MBSE Lessons Learned</a:t>
            </a:r>
          </a:p>
          <a:p>
            <a:r>
              <a:rPr lang="en-US" dirty="0" smtClean="0">
                <a:latin typeface="Arial" charset="0"/>
                <a:ea typeface="MS PGothic" charset="0"/>
              </a:rPr>
              <a:t>Additional questions from Day 1</a:t>
            </a:r>
            <a:endParaRPr lang="en-US" dirty="0">
              <a:latin typeface="Arial" charset="0"/>
              <a:ea typeface="MS PGothic" charset="0"/>
            </a:endParaRPr>
          </a:p>
          <a:p>
            <a:pPr marL="0" indent="0">
              <a:buNone/>
            </a:pPr>
            <a:endParaRPr lang="en-US" dirty="0">
              <a:latin typeface="Arial" charset="0"/>
              <a:ea typeface="MS PGothic" charset="0"/>
            </a:endParaRPr>
          </a:p>
          <a:p>
            <a:pPr marL="0" indent="0">
              <a:buNone/>
            </a:pPr>
            <a:r>
              <a:rPr lang="en-US" dirty="0" smtClean="0">
                <a:latin typeface="Arial" charset="0"/>
                <a:ea typeface="MS PGothic" charset="0"/>
              </a:rPr>
              <a:t>Audience participation encouraged </a:t>
            </a:r>
            <a:r>
              <a:rPr lang="en-US" dirty="0">
                <a:latin typeface="Arial" charset="0"/>
                <a:ea typeface="MS PGothic" charset="0"/>
              </a:rPr>
              <a:t>throughout</a:t>
            </a: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r>
              <a:rPr lang="en-US" dirty="0" smtClean="0">
                <a:latin typeface="Arial" charset="0"/>
                <a:ea typeface="MS PGothic" charset="0"/>
              </a:rPr>
              <a:t>System Model Defined</a:t>
            </a:r>
            <a:endParaRPr lang="en-US" dirty="0">
              <a:latin typeface="Arial" charset="0"/>
              <a:ea typeface="MS PGothic" charset="0"/>
            </a:endParaRPr>
          </a:p>
        </p:txBody>
      </p:sp>
      <p:sp>
        <p:nvSpPr>
          <p:cNvPr id="31747" name="TextBox 1"/>
          <p:cNvSpPr txBox="1">
            <a:spLocks noChangeArrowheads="1"/>
          </p:cNvSpPr>
          <p:nvPr/>
        </p:nvSpPr>
        <p:spPr bwMode="auto">
          <a:xfrm>
            <a:off x="6629400" y="1066800"/>
            <a:ext cx="1981200" cy="3416300"/>
          </a:xfrm>
          <a:prstGeom prst="rect">
            <a:avLst/>
          </a:prstGeom>
          <a:solidFill>
            <a:srgbClr val="FFCC66"/>
          </a:solidFill>
          <a:ln>
            <a:noFill/>
          </a:ln>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t>A system model is an interconnected set of model elements that represent key system aspects including structure, behavior, requirements, and </a:t>
            </a:r>
            <a:r>
              <a:rPr lang="en-US" sz="1800" dirty="0" err="1"/>
              <a:t>parametrics</a:t>
            </a:r>
            <a:endParaRPr lang="en-US" sz="1800" dirty="0"/>
          </a:p>
        </p:txBody>
      </p:sp>
      <p:pic>
        <p:nvPicPr>
          <p:cNvPr id="27" name="Picture 26"/>
          <p:cNvPicPr>
            <a:picLocks noChangeAspect="1"/>
          </p:cNvPicPr>
          <p:nvPr/>
        </p:nvPicPr>
        <p:blipFill>
          <a:blip r:embed="rId3"/>
          <a:stretch>
            <a:fillRect/>
          </a:stretch>
        </p:blipFill>
        <p:spPr>
          <a:xfrm>
            <a:off x="1600200" y="5715000"/>
            <a:ext cx="1054100" cy="889000"/>
          </a:xfrm>
          <a:prstGeom prst="rect">
            <a:avLst/>
          </a:prstGeom>
        </p:spPr>
      </p:pic>
      <p:grpSp>
        <p:nvGrpSpPr>
          <p:cNvPr id="31746" name="Group 3"/>
          <p:cNvGrpSpPr>
            <a:grpSpLocks/>
          </p:cNvGrpSpPr>
          <p:nvPr/>
        </p:nvGrpSpPr>
        <p:grpSpPr bwMode="auto">
          <a:xfrm>
            <a:off x="685800" y="914400"/>
            <a:ext cx="5791200" cy="4876800"/>
            <a:chOff x="911225" y="795051"/>
            <a:chExt cx="7464425" cy="5824824"/>
          </a:xfrm>
        </p:grpSpPr>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225" y="3582988"/>
              <a:ext cx="32289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188" y="1249363"/>
              <a:ext cx="233838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03325"/>
              <a:ext cx="31146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12"/>
            <p:cNvSpPr txBox="1">
              <a:spLocks noChangeArrowheads="1"/>
            </p:cNvSpPr>
            <p:nvPr/>
          </p:nvSpPr>
          <p:spPr bwMode="auto">
            <a:xfrm>
              <a:off x="1636933" y="795051"/>
              <a:ext cx="1593850" cy="39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2000" b="1">
                  <a:solidFill>
                    <a:srgbClr val="003399"/>
                  </a:solidFill>
                </a:rPr>
                <a:t>1. Structure</a:t>
              </a:r>
            </a:p>
          </p:txBody>
        </p:sp>
        <p:sp>
          <p:nvSpPr>
            <p:cNvPr id="31752" name="Text Box 13"/>
            <p:cNvSpPr txBox="1">
              <a:spLocks noChangeArrowheads="1"/>
            </p:cNvSpPr>
            <p:nvPr/>
          </p:nvSpPr>
          <p:spPr bwMode="auto">
            <a:xfrm>
              <a:off x="5991182" y="795051"/>
              <a:ext cx="1552575" cy="39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2000" b="1">
                  <a:solidFill>
                    <a:srgbClr val="003399"/>
                  </a:solidFill>
                </a:rPr>
                <a:t>2. Behavior</a:t>
              </a:r>
            </a:p>
          </p:txBody>
        </p:sp>
        <p:sp>
          <p:nvSpPr>
            <p:cNvPr id="31753" name="Text Box 14"/>
            <p:cNvSpPr txBox="1">
              <a:spLocks noChangeArrowheads="1"/>
            </p:cNvSpPr>
            <p:nvPr/>
          </p:nvSpPr>
          <p:spPr bwMode="auto">
            <a:xfrm>
              <a:off x="1309688" y="6223000"/>
              <a:ext cx="215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2000" b="1">
                  <a:solidFill>
                    <a:srgbClr val="003399"/>
                  </a:solidFill>
                </a:rPr>
                <a:t>3. Requirements</a:t>
              </a:r>
            </a:p>
          </p:txBody>
        </p:sp>
        <p:sp>
          <p:nvSpPr>
            <p:cNvPr id="31754" name="Text Box 15"/>
            <p:cNvSpPr txBox="1">
              <a:spLocks noChangeArrowheads="1"/>
            </p:cNvSpPr>
            <p:nvPr/>
          </p:nvSpPr>
          <p:spPr bwMode="auto">
            <a:xfrm>
              <a:off x="5732463" y="6223000"/>
              <a:ext cx="191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2000" b="1" dirty="0">
                  <a:solidFill>
                    <a:srgbClr val="003399"/>
                  </a:solidFill>
                </a:rPr>
                <a:t>4. </a:t>
              </a:r>
              <a:r>
                <a:rPr lang="en-US" sz="2000" b="1" dirty="0" err="1">
                  <a:solidFill>
                    <a:srgbClr val="003399"/>
                  </a:solidFill>
                </a:rPr>
                <a:t>Parametrics</a:t>
              </a:r>
              <a:endParaRPr lang="en-US" sz="2000" b="1" dirty="0">
                <a:solidFill>
                  <a:srgbClr val="003399"/>
                </a:solidFill>
              </a:endParaRPr>
            </a:p>
          </p:txBody>
        </p:sp>
        <p:grpSp>
          <p:nvGrpSpPr>
            <p:cNvPr id="31755" name="Group 11"/>
            <p:cNvGrpSpPr>
              <a:grpSpLocks/>
            </p:cNvGrpSpPr>
            <p:nvPr/>
          </p:nvGrpSpPr>
          <p:grpSpPr bwMode="auto">
            <a:xfrm>
              <a:off x="3276600" y="1651002"/>
              <a:ext cx="3276601" cy="1143001"/>
              <a:chOff x="2064" y="1152"/>
              <a:chExt cx="2064" cy="720"/>
            </a:xfrm>
          </p:grpSpPr>
          <p:sp>
            <p:nvSpPr>
              <p:cNvPr id="31766" name="Text Box 17"/>
              <p:cNvSpPr txBox="1">
                <a:spLocks noChangeArrowheads="1"/>
              </p:cNvSpPr>
              <p:nvPr/>
            </p:nvSpPr>
            <p:spPr bwMode="auto">
              <a:xfrm rot="-1059805">
                <a:off x="2347" y="1381"/>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600" b="1">
                    <a:solidFill>
                      <a:srgbClr val="FF0066"/>
                    </a:solidFill>
                  </a:rPr>
                  <a:t>allocate</a:t>
                </a:r>
              </a:p>
            </p:txBody>
          </p:sp>
          <p:sp>
            <p:nvSpPr>
              <p:cNvPr id="31767" name="Line 18"/>
              <p:cNvSpPr>
                <a:spLocks noChangeShapeType="1"/>
              </p:cNvSpPr>
              <p:nvPr/>
            </p:nvSpPr>
            <p:spPr bwMode="auto">
              <a:xfrm flipV="1">
                <a:off x="2064" y="1152"/>
                <a:ext cx="1173" cy="288"/>
              </a:xfrm>
              <a:prstGeom prst="line">
                <a:avLst/>
              </a:prstGeom>
              <a:noFill/>
              <a:ln w="28575">
                <a:solidFill>
                  <a:srgbClr val="FF0066"/>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768" name="Line 19"/>
              <p:cNvSpPr>
                <a:spLocks noChangeShapeType="1"/>
              </p:cNvSpPr>
              <p:nvPr/>
            </p:nvSpPr>
            <p:spPr bwMode="auto">
              <a:xfrm flipV="1">
                <a:off x="2064" y="1152"/>
                <a:ext cx="2064" cy="720"/>
              </a:xfrm>
              <a:prstGeom prst="line">
                <a:avLst/>
              </a:prstGeom>
              <a:noFill/>
              <a:ln w="28575">
                <a:solidFill>
                  <a:srgbClr val="FF0066"/>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31756" name="Group 12"/>
            <p:cNvGrpSpPr>
              <a:grpSpLocks/>
            </p:cNvGrpSpPr>
            <p:nvPr/>
          </p:nvGrpSpPr>
          <p:grpSpPr bwMode="auto">
            <a:xfrm>
              <a:off x="1992313" y="1651000"/>
              <a:ext cx="828675" cy="3733800"/>
              <a:chOff x="1255" y="1152"/>
              <a:chExt cx="522" cy="2352"/>
            </a:xfrm>
          </p:grpSpPr>
          <p:sp>
            <p:nvSpPr>
              <p:cNvPr id="31764" name="Text Box 21"/>
              <p:cNvSpPr txBox="1">
                <a:spLocks noChangeArrowheads="1"/>
              </p:cNvSpPr>
              <p:nvPr/>
            </p:nvSpPr>
            <p:spPr bwMode="auto">
              <a:xfrm>
                <a:off x="1255" y="2161"/>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600" b="1" dirty="0">
                    <a:solidFill>
                      <a:srgbClr val="3366FF"/>
                    </a:solidFill>
                  </a:rPr>
                  <a:t>satisfy</a:t>
                </a:r>
              </a:p>
            </p:txBody>
          </p:sp>
          <p:sp>
            <p:nvSpPr>
              <p:cNvPr id="31765" name="Freeform 21"/>
              <p:cNvSpPr>
                <a:spLocks/>
              </p:cNvSpPr>
              <p:nvPr/>
            </p:nvSpPr>
            <p:spPr bwMode="auto">
              <a:xfrm>
                <a:off x="1296" y="1152"/>
                <a:ext cx="384" cy="2352"/>
              </a:xfrm>
              <a:custGeom>
                <a:avLst/>
                <a:gdLst>
                  <a:gd name="T0" fmla="*/ 31 w 720"/>
                  <a:gd name="T1" fmla="*/ 2352 h 2352"/>
                  <a:gd name="T2" fmla="*/ 0 w 720"/>
                  <a:gd name="T3" fmla="*/ 1200 h 2352"/>
                  <a:gd name="T4" fmla="*/ 31 w 720"/>
                  <a:gd name="T5" fmla="*/ 0 h 2352"/>
                  <a:gd name="T6" fmla="*/ 0 60000 65536"/>
                  <a:gd name="T7" fmla="*/ 0 60000 65536"/>
                  <a:gd name="T8" fmla="*/ 0 60000 65536"/>
                  <a:gd name="T9" fmla="*/ 0 w 720"/>
                  <a:gd name="T10" fmla="*/ 0 h 2352"/>
                  <a:gd name="T11" fmla="*/ 720 w 720"/>
                  <a:gd name="T12" fmla="*/ 2352 h 2352"/>
                </a:gdLst>
                <a:ahLst/>
                <a:cxnLst>
                  <a:cxn ang="T6">
                    <a:pos x="T0" y="T1"/>
                  </a:cxn>
                  <a:cxn ang="T7">
                    <a:pos x="T2" y="T3"/>
                  </a:cxn>
                  <a:cxn ang="T8">
                    <a:pos x="T4" y="T5"/>
                  </a:cxn>
                </a:cxnLst>
                <a:rect l="T9" t="T10" r="T11" b="T12"/>
                <a:pathLst>
                  <a:path w="720" h="2352">
                    <a:moveTo>
                      <a:pt x="720" y="2352"/>
                    </a:moveTo>
                    <a:cubicBezTo>
                      <a:pt x="360" y="1972"/>
                      <a:pt x="0" y="1592"/>
                      <a:pt x="0" y="1200"/>
                    </a:cubicBezTo>
                    <a:cubicBezTo>
                      <a:pt x="0" y="808"/>
                      <a:pt x="360" y="404"/>
                      <a:pt x="720" y="0"/>
                    </a:cubicBezTo>
                  </a:path>
                </a:pathLst>
              </a:custGeom>
              <a:noFill/>
              <a:ln w="28575" cap="sq" cmpd="sng">
                <a:solidFill>
                  <a:srgbClr val="3366FF"/>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pic>
          <p:nvPicPr>
            <p:cNvPr id="31757" name="Picture 13"/>
            <p:cNvPicPr>
              <a:picLocks noChangeAspect="1" noChangeArrowheads="1"/>
            </p:cNvPicPr>
            <p:nvPr/>
          </p:nvPicPr>
          <p:blipFill>
            <a:blip r:embed="rId7">
              <a:extLst>
                <a:ext uri="{28A0092B-C50C-407E-A947-70E740481C1C}">
                  <a14:useLocalDpi xmlns:a14="http://schemas.microsoft.com/office/drawing/2010/main" val="0"/>
                </a:ext>
              </a:extLst>
            </a:blip>
            <a:srcRect l="1036" t="822" r="3317" b="3836"/>
            <a:stretch>
              <a:fillRect/>
            </a:stretch>
          </p:blipFill>
          <p:spPr bwMode="auto">
            <a:xfrm>
              <a:off x="4713288" y="3032125"/>
              <a:ext cx="3662362"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8" name="Group 14"/>
            <p:cNvGrpSpPr>
              <a:grpSpLocks/>
            </p:cNvGrpSpPr>
            <p:nvPr/>
          </p:nvGrpSpPr>
          <p:grpSpPr bwMode="auto">
            <a:xfrm>
              <a:off x="3346450" y="2708275"/>
              <a:ext cx="2547938" cy="1033463"/>
              <a:chOff x="2108" y="1818"/>
              <a:chExt cx="1605" cy="651"/>
            </a:xfrm>
          </p:grpSpPr>
          <p:sp>
            <p:nvSpPr>
              <p:cNvPr id="31762" name="Text Box 27"/>
              <p:cNvSpPr txBox="1">
                <a:spLocks noChangeArrowheads="1"/>
              </p:cNvSpPr>
              <p:nvPr/>
            </p:nvSpPr>
            <p:spPr bwMode="auto">
              <a:xfrm rot="21589792">
                <a:off x="2307" y="1818"/>
                <a:ext cx="57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1600" b="1" dirty="0">
                    <a:solidFill>
                      <a:srgbClr val="CC6600"/>
                    </a:solidFill>
                  </a:rPr>
                  <a:t>value </a:t>
                </a:r>
                <a:br>
                  <a:rPr lang="en-US" sz="1600" b="1" dirty="0">
                    <a:solidFill>
                      <a:srgbClr val="CC6600"/>
                    </a:solidFill>
                  </a:rPr>
                </a:br>
                <a:r>
                  <a:rPr lang="en-US" sz="1600" b="1" dirty="0">
                    <a:solidFill>
                      <a:srgbClr val="CC6600"/>
                    </a:solidFill>
                  </a:rPr>
                  <a:t>binding</a:t>
                </a:r>
              </a:p>
            </p:txBody>
          </p:sp>
          <p:sp>
            <p:nvSpPr>
              <p:cNvPr id="31763" name="Freeform 19"/>
              <p:cNvSpPr>
                <a:spLocks/>
              </p:cNvSpPr>
              <p:nvPr/>
            </p:nvSpPr>
            <p:spPr bwMode="auto">
              <a:xfrm>
                <a:off x="2108" y="2011"/>
                <a:ext cx="1605" cy="458"/>
              </a:xfrm>
              <a:custGeom>
                <a:avLst/>
                <a:gdLst>
                  <a:gd name="T0" fmla="*/ 0 w 1605"/>
                  <a:gd name="T1" fmla="*/ 60 h 458"/>
                  <a:gd name="T2" fmla="*/ 656 w 1605"/>
                  <a:gd name="T3" fmla="*/ 66 h 458"/>
                  <a:gd name="T4" fmla="*/ 1605 w 1605"/>
                  <a:gd name="T5" fmla="*/ 458 h 458"/>
                  <a:gd name="T6" fmla="*/ 0 60000 65536"/>
                  <a:gd name="T7" fmla="*/ 0 60000 65536"/>
                  <a:gd name="T8" fmla="*/ 0 60000 65536"/>
                  <a:gd name="T9" fmla="*/ 0 w 1605"/>
                  <a:gd name="T10" fmla="*/ 0 h 458"/>
                  <a:gd name="T11" fmla="*/ 1605 w 1605"/>
                  <a:gd name="T12" fmla="*/ 458 h 458"/>
                </a:gdLst>
                <a:ahLst/>
                <a:cxnLst>
                  <a:cxn ang="T6">
                    <a:pos x="T0" y="T1"/>
                  </a:cxn>
                  <a:cxn ang="T7">
                    <a:pos x="T2" y="T3"/>
                  </a:cxn>
                  <a:cxn ang="T8">
                    <a:pos x="T4" y="T5"/>
                  </a:cxn>
                </a:cxnLst>
                <a:rect l="T9" t="T10" r="T11" b="T12"/>
                <a:pathLst>
                  <a:path w="1605" h="458">
                    <a:moveTo>
                      <a:pt x="0" y="60"/>
                    </a:moveTo>
                    <a:cubicBezTo>
                      <a:pt x="110" y="61"/>
                      <a:pt x="389" y="0"/>
                      <a:pt x="656" y="66"/>
                    </a:cubicBezTo>
                    <a:cubicBezTo>
                      <a:pt x="923" y="132"/>
                      <a:pt x="1407" y="376"/>
                      <a:pt x="1605" y="458"/>
                    </a:cubicBezTo>
                  </a:path>
                </a:pathLst>
              </a:custGeom>
              <a:noFill/>
              <a:ln w="28575" cap="sq" cmpd="sng">
                <a:solidFill>
                  <a:srgbClr val="CC66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grpSp>
          <p:nvGrpSpPr>
            <p:cNvPr id="31759" name="Group 15"/>
            <p:cNvGrpSpPr>
              <a:grpSpLocks/>
            </p:cNvGrpSpPr>
            <p:nvPr/>
          </p:nvGrpSpPr>
          <p:grpSpPr bwMode="auto">
            <a:xfrm>
              <a:off x="2305050" y="5546725"/>
              <a:ext cx="2819400" cy="787400"/>
              <a:chOff x="1440" y="3606"/>
              <a:chExt cx="1776" cy="496"/>
            </a:xfrm>
          </p:grpSpPr>
          <p:sp>
            <p:nvSpPr>
              <p:cNvPr id="31760" name="Text Box 30"/>
              <p:cNvSpPr txBox="1">
                <a:spLocks noChangeArrowheads="1"/>
              </p:cNvSpPr>
              <p:nvPr/>
            </p:nvSpPr>
            <p:spPr bwMode="auto">
              <a:xfrm rot="45421">
                <a:off x="2543" y="3826"/>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1600" b="1" dirty="0">
                    <a:solidFill>
                      <a:srgbClr val="009900"/>
                    </a:solidFill>
                  </a:rPr>
                  <a:t>Verify </a:t>
                </a:r>
              </a:p>
            </p:txBody>
          </p:sp>
          <p:sp>
            <p:nvSpPr>
              <p:cNvPr id="31761" name="Freeform 17"/>
              <p:cNvSpPr>
                <a:spLocks/>
              </p:cNvSpPr>
              <p:nvPr/>
            </p:nvSpPr>
            <p:spPr bwMode="auto">
              <a:xfrm>
                <a:off x="1440" y="3606"/>
                <a:ext cx="1776" cy="496"/>
              </a:xfrm>
              <a:custGeom>
                <a:avLst/>
                <a:gdLst>
                  <a:gd name="T0" fmla="*/ 1776 w 1776"/>
                  <a:gd name="T1" fmla="*/ 384 h 496"/>
                  <a:gd name="T2" fmla="*/ 816 w 1776"/>
                  <a:gd name="T3" fmla="*/ 432 h 496"/>
                  <a:gd name="T4" fmla="*/ 0 w 1776"/>
                  <a:gd name="T5" fmla="*/ 0 h 496"/>
                  <a:gd name="T6" fmla="*/ 0 60000 65536"/>
                  <a:gd name="T7" fmla="*/ 0 60000 65536"/>
                  <a:gd name="T8" fmla="*/ 0 60000 65536"/>
                  <a:gd name="T9" fmla="*/ 0 w 1776"/>
                  <a:gd name="T10" fmla="*/ 0 h 496"/>
                  <a:gd name="T11" fmla="*/ 1776 w 1776"/>
                  <a:gd name="T12" fmla="*/ 496 h 496"/>
                </a:gdLst>
                <a:ahLst/>
                <a:cxnLst>
                  <a:cxn ang="T6">
                    <a:pos x="T0" y="T1"/>
                  </a:cxn>
                  <a:cxn ang="T7">
                    <a:pos x="T2" y="T3"/>
                  </a:cxn>
                  <a:cxn ang="T8">
                    <a:pos x="T4" y="T5"/>
                  </a:cxn>
                </a:cxnLst>
                <a:rect l="T9" t="T10" r="T11" b="T12"/>
                <a:pathLst>
                  <a:path w="1776" h="496">
                    <a:moveTo>
                      <a:pt x="1776" y="384"/>
                    </a:moveTo>
                    <a:cubicBezTo>
                      <a:pt x="1444" y="440"/>
                      <a:pt x="1112" y="496"/>
                      <a:pt x="816" y="432"/>
                    </a:cubicBezTo>
                    <a:cubicBezTo>
                      <a:pt x="520" y="368"/>
                      <a:pt x="260" y="184"/>
                      <a:pt x="0" y="0"/>
                    </a:cubicBezTo>
                  </a:path>
                </a:pathLst>
              </a:custGeom>
              <a:noFill/>
              <a:ln w="28575" cap="sq" cmpd="sng">
                <a:solidFill>
                  <a:srgbClr val="0099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grpSp>
      </p:grpSp>
    </p:spTree>
    <p:extLst>
      <p:ext uri="{BB962C8B-B14F-4D97-AF65-F5344CB8AC3E}">
        <p14:creationId xmlns:p14="http://schemas.microsoft.com/office/powerpoint/2010/main" val="12528096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dirty="0" smtClean="0">
                <a:latin typeface="Arial" charset="0"/>
                <a:ea typeface="MS PGothic" charset="0"/>
              </a:rPr>
              <a:t>System Model and Other Models</a:t>
            </a:r>
            <a:endParaRPr lang="en-US" dirty="0">
              <a:latin typeface="Arial" charset="0"/>
              <a:ea typeface="MS PGothic" charset="0"/>
            </a:endParaRPr>
          </a:p>
        </p:txBody>
      </p:sp>
      <p:sp>
        <p:nvSpPr>
          <p:cNvPr id="33794" name="TextBox 1"/>
          <p:cNvSpPr txBox="1">
            <a:spLocks noChangeArrowheads="1"/>
          </p:cNvSpPr>
          <p:nvPr/>
        </p:nvSpPr>
        <p:spPr bwMode="auto">
          <a:xfrm>
            <a:off x="914400" y="1143000"/>
            <a:ext cx="594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The system model exchanges information with discipline specific models to form the authoritative, up-to-date source of information at the system level</a:t>
            </a:r>
          </a:p>
        </p:txBody>
      </p:sp>
      <p:sp>
        <p:nvSpPr>
          <p:cNvPr id="33795" name="Oval 2"/>
          <p:cNvSpPr>
            <a:spLocks noChangeArrowheads="1"/>
          </p:cNvSpPr>
          <p:nvPr/>
        </p:nvSpPr>
        <p:spPr bwMode="auto">
          <a:xfrm>
            <a:off x="838200" y="2743200"/>
            <a:ext cx="1981200" cy="838200"/>
          </a:xfrm>
          <a:prstGeom prst="ellipse">
            <a:avLst/>
          </a:prstGeom>
          <a:solidFill>
            <a:schemeClr val="accent1"/>
          </a:solidFill>
          <a:ln w="9525">
            <a:solidFill>
              <a:schemeClr val="tx1"/>
            </a:solidFill>
            <a:round/>
            <a:headEnd/>
            <a:tailEnd/>
          </a:ln>
        </p:spPr>
        <p:txBody>
          <a:bodyPr/>
          <a:lstStyle/>
          <a:p>
            <a:pPr algn="ctr"/>
            <a:r>
              <a:rPr lang="en-US"/>
              <a:t>Analysis Models</a:t>
            </a:r>
          </a:p>
        </p:txBody>
      </p:sp>
      <p:sp>
        <p:nvSpPr>
          <p:cNvPr id="33796" name="Oval 5"/>
          <p:cNvSpPr>
            <a:spLocks noChangeArrowheads="1"/>
          </p:cNvSpPr>
          <p:nvPr/>
        </p:nvSpPr>
        <p:spPr bwMode="auto">
          <a:xfrm>
            <a:off x="3276600" y="2133600"/>
            <a:ext cx="2286000" cy="685800"/>
          </a:xfrm>
          <a:prstGeom prst="ellipse">
            <a:avLst/>
          </a:prstGeom>
          <a:solidFill>
            <a:schemeClr val="accent1"/>
          </a:solidFill>
          <a:ln w="9525">
            <a:solidFill>
              <a:schemeClr val="tx1"/>
            </a:solidFill>
            <a:round/>
            <a:headEnd/>
            <a:tailEnd/>
          </a:ln>
        </p:spPr>
        <p:txBody>
          <a:bodyPr/>
          <a:lstStyle/>
          <a:p>
            <a:pPr algn="ctr"/>
            <a:r>
              <a:rPr lang="en-US" dirty="0"/>
              <a:t>Requirements Repository</a:t>
            </a:r>
          </a:p>
        </p:txBody>
      </p:sp>
      <p:sp>
        <p:nvSpPr>
          <p:cNvPr id="33797" name="Oval 6"/>
          <p:cNvSpPr>
            <a:spLocks noChangeArrowheads="1"/>
          </p:cNvSpPr>
          <p:nvPr/>
        </p:nvSpPr>
        <p:spPr bwMode="auto">
          <a:xfrm>
            <a:off x="5943600" y="2819400"/>
            <a:ext cx="1981200" cy="838200"/>
          </a:xfrm>
          <a:prstGeom prst="ellipse">
            <a:avLst/>
          </a:prstGeom>
          <a:solidFill>
            <a:schemeClr val="accent1"/>
          </a:solidFill>
          <a:ln w="9525">
            <a:solidFill>
              <a:schemeClr val="tx1"/>
            </a:solidFill>
            <a:round/>
            <a:headEnd/>
            <a:tailEnd/>
          </a:ln>
        </p:spPr>
        <p:txBody>
          <a:bodyPr/>
          <a:lstStyle/>
          <a:p>
            <a:pPr algn="ctr"/>
            <a:r>
              <a:rPr lang="en-US"/>
              <a:t>Verification Models</a:t>
            </a:r>
          </a:p>
        </p:txBody>
      </p:sp>
      <p:sp>
        <p:nvSpPr>
          <p:cNvPr id="33798" name="Oval 7"/>
          <p:cNvSpPr>
            <a:spLocks noChangeArrowheads="1"/>
          </p:cNvSpPr>
          <p:nvPr/>
        </p:nvSpPr>
        <p:spPr bwMode="auto">
          <a:xfrm>
            <a:off x="914400" y="4419600"/>
            <a:ext cx="1981200" cy="838200"/>
          </a:xfrm>
          <a:prstGeom prst="ellipse">
            <a:avLst/>
          </a:prstGeom>
          <a:solidFill>
            <a:schemeClr val="accent1"/>
          </a:solidFill>
          <a:ln w="9525">
            <a:solidFill>
              <a:schemeClr val="tx1"/>
            </a:solidFill>
            <a:round/>
            <a:headEnd/>
            <a:tailEnd/>
          </a:ln>
        </p:spPr>
        <p:txBody>
          <a:bodyPr/>
          <a:lstStyle/>
          <a:p>
            <a:pPr algn="ctr"/>
            <a:r>
              <a:rPr lang="en-US" dirty="0"/>
              <a:t>Hardware Models</a:t>
            </a:r>
          </a:p>
        </p:txBody>
      </p:sp>
      <p:sp>
        <p:nvSpPr>
          <p:cNvPr id="33799" name="Oval 8"/>
          <p:cNvSpPr>
            <a:spLocks noChangeArrowheads="1"/>
          </p:cNvSpPr>
          <p:nvPr/>
        </p:nvSpPr>
        <p:spPr bwMode="auto">
          <a:xfrm>
            <a:off x="4953000" y="4572000"/>
            <a:ext cx="1981200" cy="838200"/>
          </a:xfrm>
          <a:prstGeom prst="ellipse">
            <a:avLst/>
          </a:prstGeom>
          <a:solidFill>
            <a:schemeClr val="accent1"/>
          </a:solidFill>
          <a:ln w="9525">
            <a:solidFill>
              <a:schemeClr val="tx1"/>
            </a:solidFill>
            <a:round/>
            <a:headEnd/>
            <a:tailEnd/>
          </a:ln>
        </p:spPr>
        <p:txBody>
          <a:bodyPr/>
          <a:lstStyle/>
          <a:p>
            <a:pPr algn="ctr"/>
            <a:r>
              <a:rPr lang="en-US" dirty="0"/>
              <a:t>Software Models</a:t>
            </a:r>
          </a:p>
        </p:txBody>
      </p:sp>
      <p:sp>
        <p:nvSpPr>
          <p:cNvPr id="33800" name="Oval 9"/>
          <p:cNvSpPr>
            <a:spLocks noChangeArrowheads="1"/>
          </p:cNvSpPr>
          <p:nvPr/>
        </p:nvSpPr>
        <p:spPr bwMode="auto">
          <a:xfrm>
            <a:off x="3352800" y="3352800"/>
            <a:ext cx="1981200" cy="838200"/>
          </a:xfrm>
          <a:prstGeom prst="ellipse">
            <a:avLst/>
          </a:prstGeom>
          <a:solidFill>
            <a:schemeClr val="accent1"/>
          </a:solidFill>
          <a:ln w="9525">
            <a:solidFill>
              <a:schemeClr val="tx1"/>
            </a:solidFill>
            <a:round/>
            <a:headEnd/>
            <a:tailEnd/>
          </a:ln>
        </p:spPr>
        <p:txBody>
          <a:bodyPr/>
          <a:lstStyle/>
          <a:p>
            <a:pPr algn="ctr"/>
            <a:r>
              <a:rPr lang="en-US" dirty="0"/>
              <a:t>System Model</a:t>
            </a:r>
          </a:p>
        </p:txBody>
      </p:sp>
      <p:cxnSp>
        <p:nvCxnSpPr>
          <p:cNvPr id="12" name="Straight Arrow Connector 11"/>
          <p:cNvCxnSpPr>
            <a:stCxn id="33796" idx="4"/>
            <a:endCxn id="33800" idx="0"/>
          </p:cNvCxnSpPr>
          <p:nvPr/>
        </p:nvCxnSpPr>
        <p:spPr bwMode="auto">
          <a:xfrm flipH="1">
            <a:off x="4343400" y="2819400"/>
            <a:ext cx="76200" cy="5334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 name="Straight Arrow Connector 12"/>
          <p:cNvCxnSpPr>
            <a:stCxn id="33800" idx="3"/>
            <a:endCxn id="33798" idx="7"/>
          </p:cNvCxnSpPr>
          <p:nvPr/>
        </p:nvCxnSpPr>
        <p:spPr bwMode="auto">
          <a:xfrm flipH="1">
            <a:off x="2605460" y="4068248"/>
            <a:ext cx="1037480" cy="474104"/>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Straight Arrow Connector 13"/>
          <p:cNvCxnSpPr>
            <a:stCxn id="33795" idx="6"/>
            <a:endCxn id="33800" idx="1"/>
          </p:cNvCxnSpPr>
          <p:nvPr/>
        </p:nvCxnSpPr>
        <p:spPr bwMode="auto">
          <a:xfrm>
            <a:off x="2819400" y="3162300"/>
            <a:ext cx="823540" cy="3132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5" name="Straight Arrow Connector 14"/>
          <p:cNvCxnSpPr>
            <a:stCxn id="33800" idx="4"/>
            <a:endCxn id="33799" idx="1"/>
          </p:cNvCxnSpPr>
          <p:nvPr/>
        </p:nvCxnSpPr>
        <p:spPr bwMode="auto">
          <a:xfrm>
            <a:off x="4343400" y="4191000"/>
            <a:ext cx="899740" cy="5037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6" name="Straight Arrow Connector 15"/>
          <p:cNvCxnSpPr>
            <a:stCxn id="33800" idx="7"/>
            <a:endCxn id="33797" idx="2"/>
          </p:cNvCxnSpPr>
          <p:nvPr/>
        </p:nvCxnSpPr>
        <p:spPr bwMode="auto">
          <a:xfrm flipV="1">
            <a:off x="5043860" y="3238500"/>
            <a:ext cx="899740" cy="237052"/>
          </a:xfrm>
          <a:prstGeom prst="straightConnector1">
            <a:avLst/>
          </a:prstGeom>
          <a:solidFill>
            <a:schemeClr val="accent1"/>
          </a:solidFill>
          <a:ln w="9525" cap="flat" cmpd="sng" algn="ctr">
            <a:solidFill>
              <a:schemeClr val="tx1"/>
            </a:solidFill>
            <a:prstDash val="solid"/>
            <a:round/>
            <a:headEnd type="arrow"/>
            <a:tailEnd type="arrow"/>
          </a:ln>
          <a:effectLst/>
        </p:spPr>
      </p:cxnSp>
      <p:pic>
        <p:nvPicPr>
          <p:cNvPr id="18" name="Picture 17"/>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533400" y="3048000"/>
            <a:ext cx="8077200" cy="649288"/>
          </a:xfrm>
        </p:spPr>
        <p:txBody>
          <a:bodyPr/>
          <a:lstStyle/>
          <a:p>
            <a:r>
              <a:rPr lang="en-US" sz="4000" dirty="0">
                <a:latin typeface="Arial" charset="0"/>
                <a:ea typeface="MS PGothic" charset="0"/>
              </a:rPr>
              <a:t>FAQ 5: What are typical purposes of modeling</a:t>
            </a: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391400" cy="6583343"/>
          </a:xfrm>
          <a:prstGeom prst="rect">
            <a:avLst/>
          </a:prstGeom>
          <a:noFill/>
        </p:spPr>
        <p:txBody>
          <a:bodyPr wrap="square" rtlCol="0">
            <a:spAutoFit/>
          </a:bodyPr>
          <a:lstStyle/>
          <a:p>
            <a:pPr marL="285750" lvl="1" indent="-285750">
              <a:buFont typeface="Arial"/>
              <a:buChar char="•"/>
              <a:defRPr/>
            </a:pPr>
            <a:r>
              <a:rPr lang="en-US" b="1" dirty="0">
                <a:latin typeface="Arial"/>
                <a:cs typeface="Arial"/>
              </a:rPr>
              <a:t>To align interests and share </a:t>
            </a:r>
            <a:r>
              <a:rPr lang="en-US" b="1" dirty="0" smtClean="0">
                <a:latin typeface="Arial"/>
                <a:cs typeface="Arial"/>
              </a:rPr>
              <a:t>understanding</a:t>
            </a:r>
          </a:p>
          <a:p>
            <a:pPr marL="742950" lvl="2" indent="-285750">
              <a:buFont typeface="Lucida Grande"/>
              <a:buChar char="-"/>
              <a:defRPr/>
            </a:pPr>
            <a:r>
              <a:rPr lang="en-US" sz="1600" dirty="0" smtClean="0">
                <a:latin typeface="Arial"/>
                <a:cs typeface="Arial"/>
              </a:rPr>
              <a:t>The </a:t>
            </a:r>
            <a:r>
              <a:rPr lang="en-US" sz="1600" dirty="0">
                <a:latin typeface="Arial"/>
                <a:cs typeface="Arial"/>
              </a:rPr>
              <a:t>mission systems are usually created by people with different interests and skills who must work together</a:t>
            </a:r>
            <a:r>
              <a:rPr lang="en-US" sz="1600" dirty="0" smtClean="0">
                <a:latin typeface="Arial"/>
                <a:cs typeface="Arial"/>
              </a:rPr>
              <a:t>.</a:t>
            </a:r>
          </a:p>
          <a:p>
            <a:pPr marL="742950" lvl="2" indent="-285750">
              <a:buFont typeface="Lucida Grande"/>
              <a:buChar char="-"/>
              <a:defRPr/>
            </a:pPr>
            <a:r>
              <a:rPr lang="en-US" sz="1600" dirty="0" smtClean="0">
                <a:latin typeface="Arial"/>
                <a:cs typeface="Arial"/>
              </a:rPr>
              <a:t> </a:t>
            </a:r>
            <a:r>
              <a:rPr lang="en-US" sz="1600" dirty="0">
                <a:latin typeface="Arial"/>
                <a:cs typeface="Arial"/>
              </a:rPr>
              <a:t>A common model enables effective collaboration and helps to develop common understanding. </a:t>
            </a:r>
          </a:p>
          <a:p>
            <a:pPr marL="285750" lvl="1" indent="-285750">
              <a:buFont typeface="Arial"/>
              <a:buChar char="•"/>
              <a:defRPr/>
            </a:pPr>
            <a:r>
              <a:rPr lang="en-US" b="1" dirty="0">
                <a:latin typeface="Arial"/>
                <a:cs typeface="Arial"/>
              </a:rPr>
              <a:t>To balance competing priorities to maximize stakeholder </a:t>
            </a:r>
            <a:r>
              <a:rPr lang="en-US" b="1" dirty="0" smtClean="0">
                <a:latin typeface="Arial"/>
                <a:cs typeface="Arial"/>
              </a:rPr>
              <a:t>value</a:t>
            </a:r>
          </a:p>
          <a:p>
            <a:pPr marL="742950" lvl="2" indent="-285750">
              <a:buFont typeface="Lucida Grande"/>
              <a:buChar char="-"/>
              <a:defRPr/>
            </a:pPr>
            <a:r>
              <a:rPr lang="en-US" sz="1600" dirty="0" smtClean="0">
                <a:latin typeface="Arial"/>
                <a:cs typeface="Arial"/>
              </a:rPr>
              <a:t>Offers </a:t>
            </a:r>
            <a:r>
              <a:rPr lang="en-US" sz="1600" dirty="0">
                <a:latin typeface="Arial"/>
                <a:cs typeface="Arial"/>
              </a:rPr>
              <a:t>a foundation for the </a:t>
            </a:r>
            <a:r>
              <a:rPr lang="en-US" sz="1600" dirty="0" smtClean="0">
                <a:latin typeface="Arial"/>
                <a:cs typeface="Arial"/>
              </a:rPr>
              <a:t>systems </a:t>
            </a:r>
            <a:r>
              <a:rPr lang="en-US" sz="1600" dirty="0">
                <a:latin typeface="Arial"/>
                <a:cs typeface="Arial"/>
              </a:rPr>
              <a:t>to evolve, reuse, or integrate without substantial </a:t>
            </a:r>
            <a:r>
              <a:rPr lang="en-US" sz="1600" dirty="0" smtClean="0">
                <a:latin typeface="Arial"/>
                <a:cs typeface="Arial"/>
              </a:rPr>
              <a:t>rework</a:t>
            </a:r>
          </a:p>
          <a:p>
            <a:pPr marL="742950" lvl="2" indent="-285750">
              <a:buFont typeface="Lucida Grande"/>
              <a:buChar char="-"/>
              <a:defRPr/>
            </a:pPr>
            <a:r>
              <a:rPr lang="en-US" sz="1600" dirty="0">
                <a:latin typeface="Arial"/>
                <a:cs typeface="Arial"/>
              </a:rPr>
              <a:t>Standard way of representing data across missions and it can be easily understood by the </a:t>
            </a:r>
            <a:r>
              <a:rPr lang="en-US" sz="1600" dirty="0" smtClean="0">
                <a:latin typeface="Arial"/>
                <a:cs typeface="Arial"/>
              </a:rPr>
              <a:t>stakeholders</a:t>
            </a:r>
          </a:p>
          <a:p>
            <a:pPr marL="285750" indent="-285750">
              <a:buFont typeface="Arial"/>
              <a:buChar char="•"/>
              <a:defRPr/>
            </a:pPr>
            <a:r>
              <a:rPr lang="en-US" b="1" dirty="0" smtClean="0">
                <a:latin typeface="Arial"/>
                <a:cs typeface="Arial"/>
              </a:rPr>
              <a:t>The modeling offers process discipline by supporting small, iterative steps that can demonstrate incremental value and get early and continuous feedback</a:t>
            </a:r>
          </a:p>
          <a:p>
            <a:pPr marL="742950" lvl="1" indent="-285750">
              <a:buFont typeface="Lucida Grande"/>
              <a:buChar char="-"/>
              <a:defRPr/>
            </a:pPr>
            <a:r>
              <a:rPr lang="en-US" sz="1600" dirty="0">
                <a:latin typeface="Arial"/>
                <a:cs typeface="Arial"/>
              </a:rPr>
              <a:t>The  model of a mission is built by composing common functions that can be re-used across </a:t>
            </a:r>
            <a:r>
              <a:rPr lang="en-US" sz="1600" dirty="0" smtClean="0">
                <a:latin typeface="Arial"/>
                <a:cs typeface="Arial"/>
              </a:rPr>
              <a:t>missions</a:t>
            </a:r>
          </a:p>
          <a:p>
            <a:pPr marL="1200150" lvl="2" indent="-285750">
              <a:buFont typeface="Lucida Grande"/>
              <a:buChar char="-"/>
              <a:defRPr/>
            </a:pPr>
            <a:r>
              <a:rPr lang="en-US" sz="1600" dirty="0">
                <a:latin typeface="Arial"/>
                <a:cs typeface="Arial"/>
              </a:rPr>
              <a:t>Increased efficiency of the system engineering </a:t>
            </a:r>
            <a:r>
              <a:rPr lang="en-US" sz="1600" dirty="0" smtClean="0">
                <a:latin typeface="Arial"/>
                <a:cs typeface="Arial"/>
              </a:rPr>
              <a:t>process</a:t>
            </a:r>
          </a:p>
          <a:p>
            <a:pPr marL="1200150" lvl="2" indent="-285750">
              <a:buFont typeface="Lucida Grande"/>
              <a:buChar char="-"/>
              <a:defRPr/>
            </a:pPr>
            <a:r>
              <a:rPr lang="en-US" sz="1600" dirty="0">
                <a:latin typeface="Arial"/>
                <a:cs typeface="Arial"/>
              </a:rPr>
              <a:t>Increased reliability (common modules already proven)</a:t>
            </a:r>
          </a:p>
          <a:p>
            <a:pPr marL="742950" lvl="1" indent="-285750">
              <a:buFont typeface="Lucida Grande"/>
              <a:buChar char="-"/>
              <a:defRPr/>
            </a:pPr>
            <a:r>
              <a:rPr lang="en-US" sz="1600" dirty="0">
                <a:latin typeface="Arial"/>
                <a:cs typeface="Arial"/>
              </a:rPr>
              <a:t>The model supports the addition of very specific functions without impact on the common modules</a:t>
            </a:r>
          </a:p>
          <a:p>
            <a:pPr marL="285750" indent="-285750">
              <a:lnSpc>
                <a:spcPct val="80000"/>
              </a:lnSpc>
              <a:buFont typeface="Lucida Grande"/>
              <a:buChar char="-"/>
              <a:defRPr/>
            </a:pPr>
            <a:endParaRPr lang="en-US" sz="1600" dirty="0" smtClean="0">
              <a:latin typeface="Arial"/>
              <a:cs typeface="Arial"/>
            </a:endParaRPr>
          </a:p>
          <a:p>
            <a:pPr marL="1200150" lvl="2" indent="-285750">
              <a:lnSpc>
                <a:spcPct val="80000"/>
              </a:lnSpc>
              <a:buFont typeface="Lucida Grande"/>
              <a:buChar char="-"/>
              <a:defRPr/>
            </a:pPr>
            <a:endParaRPr lang="en-US" sz="1600" dirty="0">
              <a:latin typeface="Arial"/>
              <a:cs typeface="Arial"/>
            </a:endParaRPr>
          </a:p>
          <a:p>
            <a:pPr marL="742950" lvl="1" indent="-285750">
              <a:lnSpc>
                <a:spcPct val="80000"/>
              </a:lnSpc>
              <a:buFont typeface="Arial"/>
              <a:buChar char="•"/>
              <a:defRPr/>
            </a:pPr>
            <a:endParaRPr lang="en-US" sz="1600" dirty="0" smtClean="0">
              <a:latin typeface="Arial"/>
              <a:cs typeface="Arial"/>
            </a:endParaRPr>
          </a:p>
          <a:p>
            <a:pPr marL="0" indent="0">
              <a:lnSpc>
                <a:spcPct val="80000"/>
              </a:lnSpc>
              <a:buFont typeface="Arial" pitchFamily="34" charset="0"/>
              <a:buNone/>
              <a:defRPr/>
            </a:pPr>
            <a:endParaRPr lang="en-US" sz="1600" b="1" dirty="0">
              <a:latin typeface="Arial"/>
              <a:cs typeface="Arial"/>
            </a:endParaRPr>
          </a:p>
          <a:p>
            <a:pPr marL="285750" lvl="1" indent="-285750">
              <a:lnSpc>
                <a:spcPct val="80000"/>
              </a:lnSpc>
              <a:buFont typeface="Lucida Grande"/>
              <a:buChar char="-"/>
              <a:defRPr/>
            </a:pPr>
            <a:endParaRPr lang="en-US" sz="1600" dirty="0">
              <a:latin typeface="Arial"/>
              <a:cs typeface="Arial"/>
            </a:endParaRPr>
          </a:p>
          <a:p>
            <a:pPr marL="742950" lvl="2" indent="-285750">
              <a:lnSpc>
                <a:spcPct val="80000"/>
              </a:lnSpc>
              <a:buFont typeface="Lucida Grande"/>
              <a:buChar char="-"/>
              <a:defRPr/>
            </a:pPr>
            <a:endParaRPr lang="en-US" dirty="0">
              <a:latin typeface="Arial"/>
              <a:cs typeface="Arial"/>
            </a:endParaRPr>
          </a:p>
          <a:p>
            <a:pPr marL="285750" indent="-285750">
              <a:lnSpc>
                <a:spcPct val="80000"/>
              </a:lnSpc>
              <a:buFont typeface="Arial"/>
              <a:buChar char="•"/>
              <a:defRPr/>
            </a:pPr>
            <a:endParaRPr lang="en-US" dirty="0">
              <a:latin typeface="Arial"/>
              <a:cs typeface="Arial"/>
            </a:endParaRPr>
          </a:p>
          <a:p>
            <a:pPr marL="285750" indent="-285750">
              <a:lnSpc>
                <a:spcPct val="80000"/>
              </a:lnSpc>
              <a:buFont typeface="Arial"/>
              <a:buChar char="•"/>
              <a:defRPr/>
            </a:pPr>
            <a:endParaRPr lang="en-US" dirty="0">
              <a:latin typeface="Arial"/>
              <a:cs typeface="Arial"/>
            </a:endParaRPr>
          </a:p>
        </p:txBody>
      </p:sp>
      <p:sp>
        <p:nvSpPr>
          <p:cNvPr id="37889" name="Rectangle 2"/>
          <p:cNvSpPr>
            <a:spLocks noGrp="1" noChangeArrowheads="1"/>
          </p:cNvSpPr>
          <p:nvPr>
            <p:ph type="title" idx="4294967295"/>
          </p:nvPr>
        </p:nvSpPr>
        <p:spPr/>
        <p:txBody>
          <a:bodyPr/>
          <a:lstStyle/>
          <a:p>
            <a:r>
              <a:rPr lang="en-US" sz="4000" dirty="0" smtClean="0">
                <a:latin typeface="Arial" charset="0"/>
                <a:ea typeface="MS PGothic" charset="0"/>
              </a:rPr>
              <a:t>Model Purposes (1 of 2)</a:t>
            </a:r>
            <a:endParaRPr lang="en-US" sz="4000" dirty="0">
              <a:latin typeface="Arial" charset="0"/>
              <a:ea typeface="MS PGothic" charset="0"/>
            </a:endParaRP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lstStyle/>
          <a:p>
            <a:r>
              <a:rPr lang="en-US" sz="4000" dirty="0" smtClean="0">
                <a:latin typeface="Arial" charset="0"/>
                <a:ea typeface="MS PGothic" charset="0"/>
              </a:rPr>
              <a:t>Model Purposes (2 of 2)</a:t>
            </a:r>
            <a:endParaRPr lang="en-US" sz="4000" dirty="0">
              <a:latin typeface="Arial" charset="0"/>
              <a:ea typeface="MS PGothic" charset="0"/>
            </a:endParaRPr>
          </a:p>
        </p:txBody>
      </p:sp>
      <p:sp>
        <p:nvSpPr>
          <p:cNvPr id="35842" name="Content Placeholder 1"/>
          <p:cNvSpPr>
            <a:spLocks noGrp="1"/>
          </p:cNvSpPr>
          <p:nvPr/>
        </p:nvSpPr>
        <p:spPr bwMode="auto">
          <a:xfrm>
            <a:off x="609600" y="990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1" hangingPunct="1">
              <a:spcBef>
                <a:spcPct val="20000"/>
              </a:spcBef>
              <a:buClr>
                <a:schemeClr val="tx1"/>
              </a:buClr>
              <a:buSzPct val="85000"/>
              <a:buFont typeface="Arial"/>
              <a:buChar char="•"/>
            </a:pPr>
            <a:r>
              <a:rPr lang="en-US" b="1" dirty="0">
                <a:ea typeface="ＭＳ Ｐゴシック" charset="0"/>
                <a:cs typeface="ＭＳ Ｐゴシック" charset="0"/>
              </a:rPr>
              <a:t>To describe a design in durable form</a:t>
            </a:r>
          </a:p>
          <a:p>
            <a:pPr marL="617537" lvl="1" indent="-342900" eaLnBrk="1" hangingPunct="1">
              <a:spcBef>
                <a:spcPct val="20000"/>
              </a:spcBef>
              <a:buClr>
                <a:schemeClr val="tx1"/>
              </a:buClr>
              <a:buSzPct val="85000"/>
              <a:buFont typeface="Lucida Grande"/>
              <a:buChar char="-"/>
            </a:pPr>
            <a:r>
              <a:rPr lang="en-US" sz="1600" dirty="0">
                <a:ea typeface="ＭＳ Ｐゴシック" charset="0"/>
                <a:cs typeface="ＭＳ Ｐゴシック" charset="0"/>
              </a:rPr>
              <a:t>Almost anything can be used for that</a:t>
            </a:r>
          </a:p>
          <a:p>
            <a:pPr marL="182563" indent="-182563" eaLnBrk="1" hangingPunct="1">
              <a:spcBef>
                <a:spcPct val="20000"/>
              </a:spcBef>
              <a:buClr>
                <a:schemeClr val="tx1"/>
              </a:buClr>
              <a:buSzPct val="85000"/>
              <a:buFont typeface="Arial" charset="0"/>
              <a:buChar char="•"/>
            </a:pPr>
            <a:r>
              <a:rPr lang="en-US" b="1" dirty="0">
                <a:ea typeface="ＭＳ Ｐゴシック" charset="0"/>
                <a:cs typeface="ＭＳ Ｐゴシック" charset="0"/>
              </a:rPr>
              <a:t>To communicate a design to a set of stakeholders</a:t>
            </a:r>
          </a:p>
          <a:p>
            <a:pPr marL="617537" lvl="1" indent="-342900" eaLnBrk="1" hangingPunct="1">
              <a:spcBef>
                <a:spcPct val="20000"/>
              </a:spcBef>
              <a:buClr>
                <a:schemeClr val="tx1"/>
              </a:buClr>
              <a:buSzPct val="85000"/>
              <a:buFont typeface="Lucida Grande"/>
              <a:buChar char="-"/>
            </a:pPr>
            <a:r>
              <a:rPr lang="en-US" sz="1600" dirty="0">
                <a:ea typeface="ＭＳ Ｐゴシック" charset="0"/>
                <a:cs typeface="ＭＳ Ｐゴシック" charset="0"/>
              </a:rPr>
              <a:t>A common notation and familiar presentation idioms</a:t>
            </a:r>
          </a:p>
          <a:p>
            <a:pPr marL="617537" lvl="1" indent="-342900" eaLnBrk="1" hangingPunct="1">
              <a:spcBef>
                <a:spcPct val="20000"/>
              </a:spcBef>
              <a:buClr>
                <a:schemeClr val="tx1"/>
              </a:buClr>
              <a:buSzPct val="85000"/>
              <a:buFont typeface="Lucida Grande"/>
              <a:buChar char="-"/>
            </a:pPr>
            <a:r>
              <a:rPr lang="en-US" sz="1600" dirty="0">
                <a:ea typeface="ＭＳ Ｐゴシック" charset="0"/>
                <a:cs typeface="ＭＳ Ｐゴシック" charset="0"/>
              </a:rPr>
              <a:t>Standards (e.g., </a:t>
            </a:r>
            <a:r>
              <a:rPr lang="en-US" sz="1600" dirty="0" err="1">
                <a:ea typeface="ＭＳ Ｐゴシック" charset="0"/>
                <a:cs typeface="ＭＳ Ｐゴシック" charset="0"/>
              </a:rPr>
              <a:t>SysML</a:t>
            </a:r>
            <a:r>
              <a:rPr lang="en-US" sz="1600" dirty="0">
                <a:ea typeface="ＭＳ Ｐゴシック" charset="0"/>
                <a:cs typeface="ＭＳ Ｐゴシック" charset="0"/>
              </a:rPr>
              <a:t>) cover most of that</a:t>
            </a:r>
          </a:p>
          <a:p>
            <a:pPr marL="182563" indent="-182563" eaLnBrk="1" hangingPunct="1">
              <a:spcBef>
                <a:spcPct val="20000"/>
              </a:spcBef>
              <a:buClr>
                <a:schemeClr val="tx1"/>
              </a:buClr>
              <a:buSzPct val="85000"/>
              <a:buFont typeface="Arial" charset="0"/>
              <a:buChar char="•"/>
            </a:pPr>
            <a:r>
              <a:rPr lang="en-US" b="1" dirty="0" smtClean="0">
                <a:ea typeface="ＭＳ Ｐゴシック" charset="0"/>
                <a:cs typeface="ＭＳ Ｐゴシック" charset="0"/>
              </a:rPr>
              <a:t>To Relate </a:t>
            </a:r>
            <a:r>
              <a:rPr lang="en-US" b="1" dirty="0">
                <a:ea typeface="ＭＳ Ｐゴシック" charset="0"/>
                <a:cs typeface="ＭＳ Ｐゴシック" charset="0"/>
              </a:rPr>
              <a:t>analyses to design</a:t>
            </a:r>
          </a:p>
          <a:p>
            <a:pPr marL="617537" lvl="1" indent="-342900" eaLnBrk="1" hangingPunct="1">
              <a:spcBef>
                <a:spcPct val="20000"/>
              </a:spcBef>
              <a:buClr>
                <a:schemeClr val="tx1"/>
              </a:buClr>
              <a:buSzPct val="85000"/>
              <a:buFont typeface="Lucida Grande"/>
              <a:buChar char="-"/>
            </a:pPr>
            <a:r>
              <a:rPr lang="en-US" sz="1600" dirty="0">
                <a:ea typeface="ＭＳ Ｐゴシック" charset="0"/>
                <a:cs typeface="ＭＳ Ｐゴシック" charset="0"/>
              </a:rPr>
              <a:t>In general, a much harder problem</a:t>
            </a:r>
          </a:p>
          <a:p>
            <a:pPr marL="617537" lvl="1" indent="-342900" eaLnBrk="1" hangingPunct="1">
              <a:spcBef>
                <a:spcPct val="20000"/>
              </a:spcBef>
              <a:buClr>
                <a:schemeClr val="tx1"/>
              </a:buClr>
              <a:buSzPct val="85000"/>
              <a:buFont typeface="Lucida Grande"/>
              <a:buChar char="-"/>
            </a:pPr>
            <a:r>
              <a:rPr lang="en-US" sz="1600" dirty="0">
                <a:ea typeface="ＭＳ Ｐゴシック" charset="0"/>
                <a:cs typeface="ＭＳ Ｐゴシック" charset="0"/>
              </a:rPr>
              <a:t>Largely outside the scope of </a:t>
            </a:r>
            <a:r>
              <a:rPr lang="en-US" sz="1600" dirty="0" err="1">
                <a:ea typeface="ＭＳ Ｐゴシック" charset="0"/>
                <a:cs typeface="ＭＳ Ｐゴシック" charset="0"/>
              </a:rPr>
              <a:t>SysML</a:t>
            </a:r>
            <a:r>
              <a:rPr lang="en-US" sz="1600" dirty="0">
                <a:ea typeface="ＭＳ Ｐゴシック" charset="0"/>
                <a:cs typeface="ＭＳ Ｐゴシック" charset="0"/>
              </a:rPr>
              <a:t>, except to provide language extension mechanisms that allow you to do this</a:t>
            </a:r>
          </a:p>
          <a:p>
            <a:pPr marL="617537" lvl="1" indent="-342900" eaLnBrk="1" hangingPunct="1">
              <a:spcBef>
                <a:spcPct val="20000"/>
              </a:spcBef>
              <a:buClr>
                <a:schemeClr val="tx1"/>
              </a:buClr>
              <a:buSzPct val="85000"/>
              <a:buFont typeface="Lucida Grande"/>
              <a:buChar char="-"/>
            </a:pPr>
            <a:r>
              <a:rPr lang="en-US" sz="1600" dirty="0">
                <a:ea typeface="ＭＳ Ｐゴシック" charset="0"/>
                <a:cs typeface="ＭＳ Ｐゴシック" charset="0"/>
              </a:rPr>
              <a:t>If done automatically, software tools  to reason about models</a:t>
            </a:r>
          </a:p>
          <a:p>
            <a:pPr marL="833437" lvl="2" indent="-285750" eaLnBrk="1" hangingPunct="1">
              <a:spcBef>
                <a:spcPct val="20000"/>
              </a:spcBef>
              <a:buClr>
                <a:schemeClr val="tx1"/>
              </a:buClr>
              <a:buSzPct val="90000"/>
              <a:buFont typeface="Lucida Grande"/>
              <a:buChar char="-"/>
            </a:pPr>
            <a:r>
              <a:rPr lang="en-US" sz="1400" dirty="0">
                <a:ea typeface="ＭＳ Ｐゴシック" charset="0"/>
                <a:cs typeface="ＭＳ Ｐゴシック" charset="0"/>
              </a:rPr>
              <a:t>This is also outside the scope of </a:t>
            </a:r>
            <a:r>
              <a:rPr lang="en-US" sz="1400" dirty="0" err="1">
                <a:ea typeface="ＭＳ Ｐゴシック" charset="0"/>
                <a:cs typeface="ＭＳ Ｐゴシック" charset="0"/>
              </a:rPr>
              <a:t>SysML</a:t>
            </a:r>
            <a:r>
              <a:rPr lang="en-US" sz="1400" dirty="0">
                <a:ea typeface="ＭＳ Ｐゴシック" charset="0"/>
                <a:cs typeface="ＭＳ Ｐゴシック" charset="0"/>
              </a:rPr>
              <a:t>, but some </a:t>
            </a:r>
            <a:r>
              <a:rPr lang="en-US" sz="1400" dirty="0" err="1">
                <a:ea typeface="ＭＳ Ｐゴシック" charset="0"/>
                <a:cs typeface="ＭＳ Ｐゴシック" charset="0"/>
              </a:rPr>
              <a:t>SysML</a:t>
            </a:r>
            <a:r>
              <a:rPr lang="en-US" sz="1400" dirty="0">
                <a:ea typeface="ＭＳ Ｐゴシック" charset="0"/>
                <a:cs typeface="ＭＳ Ｐゴシック" charset="0"/>
              </a:rPr>
              <a:t> modeling tools provide some help </a:t>
            </a:r>
          </a:p>
          <a:p>
            <a:pPr eaLnBrk="1" hangingPunct="1">
              <a:spcBef>
                <a:spcPct val="20000"/>
              </a:spcBef>
              <a:buClr>
                <a:schemeClr val="tx1"/>
              </a:buClr>
              <a:buSzPct val="90000"/>
            </a:pPr>
            <a:endParaRPr lang="en-US" sz="1400" b="1" dirty="0" smtClean="0">
              <a:latin typeface="Arial"/>
              <a:cs typeface="Arial"/>
            </a:endParaRPr>
          </a:p>
          <a:p>
            <a:pPr eaLnBrk="1" hangingPunct="1">
              <a:spcBef>
                <a:spcPct val="20000"/>
              </a:spcBef>
              <a:buClr>
                <a:schemeClr val="tx1"/>
              </a:buClr>
              <a:buSzPct val="90000"/>
            </a:pPr>
            <a:r>
              <a:rPr lang="en-US" sz="2000" b="1" dirty="0" smtClean="0">
                <a:latin typeface="Arial"/>
                <a:cs typeface="Arial"/>
              </a:rPr>
              <a:t>Modeling </a:t>
            </a:r>
            <a:r>
              <a:rPr lang="en-US" sz="2000" b="1" dirty="0">
                <a:latin typeface="Arial"/>
                <a:cs typeface="Arial"/>
              </a:rPr>
              <a:t>is supported by software tools that minimize the modeling efforts</a:t>
            </a:r>
          </a:p>
          <a:p>
            <a:pPr indent="-366713" eaLnBrk="1" hangingPunct="1">
              <a:spcBef>
                <a:spcPct val="20000"/>
              </a:spcBef>
              <a:buClr>
                <a:schemeClr val="tx1"/>
              </a:buClr>
              <a:buSzPct val="90000"/>
              <a:buFont typeface="Lucida Grande"/>
              <a:buChar char="-"/>
            </a:pPr>
            <a:endParaRPr lang="en-US" sz="1400" dirty="0">
              <a:ea typeface="ＭＳ Ｐゴシック" charset="0"/>
              <a:cs typeface="ＭＳ Ｐゴシック" charset="0"/>
            </a:endParaRPr>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7922842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609600" y="2743200"/>
            <a:ext cx="8077200" cy="725488"/>
          </a:xfrm>
        </p:spPr>
        <p:txBody>
          <a:bodyPr/>
          <a:lstStyle/>
          <a:p>
            <a:r>
              <a:rPr lang="en-US" sz="4000" dirty="0">
                <a:latin typeface="Arial" charset="0"/>
                <a:ea typeface="MS PGothic" charset="0"/>
              </a:rPr>
              <a:t>FAQ 6: What are </a:t>
            </a:r>
            <a:r>
              <a:rPr lang="en-US" sz="4000" dirty="0" smtClean="0">
                <a:latin typeface="Arial" charset="0"/>
                <a:ea typeface="MS PGothic" charset="0"/>
              </a:rPr>
              <a:t>different </a:t>
            </a:r>
            <a:r>
              <a:rPr lang="en-US" sz="4000" dirty="0">
                <a:latin typeface="Arial" charset="0"/>
                <a:ea typeface="MS PGothic" charset="0"/>
              </a:rPr>
              <a:t>types of models?</a:t>
            </a: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8838928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en-US" sz="4000" dirty="0" smtClean="0">
                <a:latin typeface="Arial" charset="0"/>
                <a:ea typeface="MS PGothic" charset="0"/>
              </a:rPr>
              <a:t>Model Types (High Level)</a:t>
            </a:r>
            <a:endParaRPr lang="en-US" sz="4000" dirty="0">
              <a:latin typeface="Arial" charset="0"/>
              <a:ea typeface="MS PGothic" charset="0"/>
            </a:endParaRPr>
          </a:p>
        </p:txBody>
      </p:sp>
      <p:sp>
        <p:nvSpPr>
          <p:cNvPr id="4" name="Content Placeholder 2"/>
          <p:cNvSpPr>
            <a:spLocks noGrp="1"/>
          </p:cNvSpPr>
          <p:nvPr/>
        </p:nvSpPr>
        <p:spPr>
          <a:xfrm>
            <a:off x="609600" y="1066800"/>
            <a:ext cx="8229600" cy="4876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Tx/>
              <a:defRPr/>
            </a:pPr>
            <a:r>
              <a:rPr lang="en-US" dirty="0" smtClean="0">
                <a:latin typeface="Arial"/>
                <a:cs typeface="Arial"/>
              </a:rPr>
              <a:t>Different models render the system from different perspectives</a:t>
            </a:r>
          </a:p>
          <a:p>
            <a:pPr lvl="1">
              <a:buClrTx/>
              <a:defRPr/>
            </a:pPr>
            <a:r>
              <a:rPr lang="en-US" dirty="0" smtClean="0">
                <a:latin typeface="Arial"/>
                <a:cs typeface="Arial"/>
              </a:rPr>
              <a:t>Physical </a:t>
            </a:r>
            <a:r>
              <a:rPr lang="en-US" dirty="0">
                <a:latin typeface="Arial"/>
                <a:cs typeface="Arial"/>
              </a:rPr>
              <a:t>vs. abstract</a:t>
            </a:r>
          </a:p>
          <a:p>
            <a:pPr lvl="1">
              <a:buClrTx/>
              <a:defRPr/>
            </a:pPr>
            <a:r>
              <a:rPr lang="en-US" dirty="0" smtClean="0">
                <a:latin typeface="Arial"/>
                <a:cs typeface="Arial"/>
              </a:rPr>
              <a:t>Domain</a:t>
            </a:r>
            <a:r>
              <a:rPr lang="en-US" dirty="0">
                <a:latin typeface="Arial"/>
                <a:cs typeface="Arial"/>
              </a:rPr>
              <a:t>-specific vs. domain-</a:t>
            </a:r>
            <a:r>
              <a:rPr lang="en-US" dirty="0" smtClean="0">
                <a:latin typeface="Arial"/>
                <a:cs typeface="Arial"/>
              </a:rPr>
              <a:t>independent</a:t>
            </a:r>
          </a:p>
          <a:p>
            <a:pPr>
              <a:buClrTx/>
              <a:defRPr/>
            </a:pPr>
            <a:endParaRPr lang="en-US" dirty="0">
              <a:latin typeface="Arial"/>
              <a:cs typeface="Arial"/>
            </a:endParaRPr>
          </a:p>
          <a:p>
            <a:pPr>
              <a:buClrTx/>
              <a:defRPr/>
            </a:pPr>
            <a:r>
              <a:rPr lang="en-US" dirty="0" smtClean="0">
                <a:latin typeface="Arial"/>
                <a:cs typeface="Arial"/>
              </a:rPr>
              <a:t>And in different manners</a:t>
            </a:r>
          </a:p>
          <a:p>
            <a:pPr lvl="1">
              <a:buClrTx/>
              <a:defRPr/>
            </a:pPr>
            <a:r>
              <a:rPr lang="en-US" dirty="0">
                <a:latin typeface="Arial"/>
                <a:cs typeface="Arial"/>
              </a:rPr>
              <a:t>Formal vs. informal</a:t>
            </a:r>
          </a:p>
          <a:p>
            <a:pPr lvl="1">
              <a:buClrTx/>
              <a:defRPr/>
            </a:pPr>
            <a:r>
              <a:rPr lang="en-US" dirty="0">
                <a:latin typeface="Arial"/>
                <a:cs typeface="Arial"/>
              </a:rPr>
              <a:t>Descriptive vs. procedural</a:t>
            </a:r>
          </a:p>
          <a:p>
            <a:pPr marL="0" indent="0">
              <a:buClrTx/>
              <a:buFont typeface="Arial" pitchFamily="34" charset="0"/>
              <a:buNone/>
              <a:defRPr/>
            </a:pPr>
            <a:endParaRPr lang="en-US" dirty="0">
              <a:latin typeface="Arial"/>
              <a:cs typeface="Arial"/>
            </a:endParaRPr>
          </a:p>
          <a:p>
            <a:pPr lvl="1">
              <a:defRPr/>
            </a:pPr>
            <a:endParaRPr lang="en-US" dirty="0" smtClean="0">
              <a:latin typeface="Arial"/>
              <a:cs typeface="Arial"/>
            </a:endParaRPr>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en-US" sz="3600" dirty="0" smtClean="0">
                <a:latin typeface="Arial" charset="0"/>
                <a:ea typeface="MS PGothic" charset="0"/>
              </a:rPr>
              <a:t>Model Types (More Detailed)</a:t>
            </a:r>
            <a:endParaRPr lang="en-US" sz="3600" dirty="0">
              <a:latin typeface="Arial" charset="0"/>
              <a:ea typeface="MS PGothic" charset="0"/>
            </a:endParaRPr>
          </a:p>
        </p:txBody>
      </p:sp>
      <p:sp>
        <p:nvSpPr>
          <p:cNvPr id="5" name="Content Placeholder 2"/>
          <p:cNvSpPr>
            <a:spLocks noGrp="1"/>
          </p:cNvSpPr>
          <p:nvPr/>
        </p:nvSpPr>
        <p:spPr>
          <a:xfrm>
            <a:off x="685800" y="990600"/>
            <a:ext cx="8229600" cy="4876800"/>
          </a:xfrm>
          <a:prstGeom prst="rect">
            <a:avLst/>
          </a:prstGeom>
        </p:spPr>
        <p:txBody>
          <a:bodyPr>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tx1"/>
              </a:buClr>
              <a:defRPr/>
            </a:pPr>
            <a:r>
              <a:rPr lang="en-US" dirty="0" smtClean="0">
                <a:latin typeface="Arial"/>
                <a:cs typeface="Arial"/>
              </a:rPr>
              <a:t>Models </a:t>
            </a:r>
            <a:r>
              <a:rPr lang="en-US" dirty="0">
                <a:latin typeface="Arial"/>
                <a:cs typeface="Arial"/>
              </a:rPr>
              <a:t>apply to a wide range of domains (e.g., systems, software, electrical, mechanical, human behavioral, logistics, manufacturing, business, socio-economic, regulatory</a:t>
            </a:r>
            <a:r>
              <a:rPr lang="en-US" dirty="0" smtClean="0">
                <a:latin typeface="Arial"/>
                <a:cs typeface="Arial"/>
              </a:rPr>
              <a:t>)</a:t>
            </a:r>
          </a:p>
          <a:p>
            <a:pPr>
              <a:buClr>
                <a:schemeClr val="tx1"/>
              </a:buClr>
              <a:defRPr/>
            </a:pPr>
            <a:r>
              <a:rPr lang="en-US" dirty="0" smtClean="0">
                <a:latin typeface="Arial"/>
                <a:cs typeface="Arial"/>
              </a:rPr>
              <a:t>Computer</a:t>
            </a:r>
            <a:r>
              <a:rPr lang="en-US" dirty="0">
                <a:latin typeface="Arial"/>
                <a:cs typeface="Arial"/>
              </a:rPr>
              <a:t>-interpretable computational model </a:t>
            </a:r>
          </a:p>
          <a:p>
            <a:pPr lvl="1">
              <a:buClr>
                <a:schemeClr val="tx1"/>
              </a:buClr>
              <a:defRPr/>
            </a:pPr>
            <a:r>
              <a:rPr lang="en-US" sz="1600" dirty="0" smtClean="0">
                <a:latin typeface="Arial"/>
                <a:cs typeface="Arial"/>
              </a:rPr>
              <a:t>Time </a:t>
            </a:r>
            <a:r>
              <a:rPr lang="en-US" sz="1600" dirty="0">
                <a:latin typeface="Arial"/>
                <a:cs typeface="Arial"/>
              </a:rPr>
              <a:t>varying (e.g., performance simulations, structural dynamic analysis</a:t>
            </a:r>
            <a:r>
              <a:rPr lang="en-US" sz="1600" dirty="0" smtClean="0">
                <a:latin typeface="Arial"/>
                <a:cs typeface="Arial"/>
              </a:rPr>
              <a:t>)</a:t>
            </a:r>
            <a:endParaRPr lang="en-US" sz="1600" dirty="0">
              <a:latin typeface="Arial"/>
              <a:cs typeface="Arial"/>
            </a:endParaRPr>
          </a:p>
          <a:p>
            <a:pPr lvl="1">
              <a:buClr>
                <a:schemeClr val="tx1"/>
              </a:buClr>
              <a:defRPr/>
            </a:pPr>
            <a:r>
              <a:rPr lang="en-US" sz="1600" dirty="0" smtClean="0">
                <a:latin typeface="Arial"/>
                <a:cs typeface="Arial"/>
              </a:rPr>
              <a:t>Static </a:t>
            </a:r>
            <a:r>
              <a:rPr lang="en-US" sz="1600" dirty="0">
                <a:latin typeface="Arial"/>
                <a:cs typeface="Arial"/>
              </a:rPr>
              <a:t>(e.g., reliability prediction model</a:t>
            </a:r>
            <a:r>
              <a:rPr lang="en-US" sz="1600" dirty="0" smtClean="0">
                <a:latin typeface="Arial"/>
                <a:cs typeface="Arial"/>
              </a:rPr>
              <a:t>)</a:t>
            </a:r>
            <a:endParaRPr lang="en-US" sz="1600" dirty="0">
              <a:latin typeface="Arial"/>
              <a:cs typeface="Arial"/>
            </a:endParaRPr>
          </a:p>
          <a:p>
            <a:pPr lvl="1">
              <a:buClr>
                <a:schemeClr val="tx1"/>
              </a:buClr>
              <a:defRPr/>
            </a:pPr>
            <a:r>
              <a:rPr lang="en-US" sz="1600" dirty="0" smtClean="0">
                <a:latin typeface="Arial"/>
                <a:cs typeface="Arial"/>
              </a:rPr>
              <a:t>Deterministic </a:t>
            </a:r>
            <a:r>
              <a:rPr lang="en-US" sz="1600" dirty="0">
                <a:latin typeface="Arial"/>
                <a:cs typeface="Arial"/>
              </a:rPr>
              <a:t>or stochastic (e.g., Monte Carlo</a:t>
            </a:r>
            <a:r>
              <a:rPr lang="en-US" sz="1600" dirty="0" smtClean="0">
                <a:latin typeface="Arial"/>
                <a:cs typeface="Arial"/>
              </a:rPr>
              <a:t>)</a:t>
            </a:r>
            <a:endParaRPr lang="en-US" sz="1600" dirty="0">
              <a:latin typeface="Arial"/>
              <a:cs typeface="Arial"/>
            </a:endParaRPr>
          </a:p>
          <a:p>
            <a:pPr lvl="1">
              <a:buClr>
                <a:schemeClr val="tx1"/>
              </a:buClr>
              <a:defRPr/>
            </a:pPr>
            <a:r>
              <a:rPr lang="en-US" sz="1600" dirty="0" smtClean="0">
                <a:latin typeface="Arial"/>
                <a:cs typeface="Arial"/>
              </a:rPr>
              <a:t>May </a:t>
            </a:r>
            <a:r>
              <a:rPr lang="en-US" sz="1600" dirty="0">
                <a:latin typeface="Arial"/>
                <a:cs typeface="Arial"/>
              </a:rPr>
              <a:t>interact with hardware, software, human, and physical environment </a:t>
            </a:r>
          </a:p>
          <a:p>
            <a:pPr lvl="1">
              <a:buClr>
                <a:schemeClr val="tx1"/>
              </a:buClr>
              <a:defRPr/>
            </a:pPr>
            <a:r>
              <a:rPr lang="en-US" sz="1600" dirty="0" smtClean="0">
                <a:latin typeface="Arial"/>
                <a:cs typeface="Arial"/>
              </a:rPr>
              <a:t>Includes </a:t>
            </a:r>
            <a:r>
              <a:rPr lang="en-US" sz="1600" dirty="0">
                <a:latin typeface="Arial"/>
                <a:cs typeface="Arial"/>
              </a:rPr>
              <a:t>input/output data </a:t>
            </a:r>
            <a:r>
              <a:rPr lang="en-US" sz="1600" dirty="0" smtClean="0">
                <a:latin typeface="Arial"/>
                <a:cs typeface="Arial"/>
              </a:rPr>
              <a:t>sets</a:t>
            </a:r>
          </a:p>
          <a:p>
            <a:pPr>
              <a:buClr>
                <a:schemeClr val="tx1"/>
              </a:buClr>
              <a:defRPr/>
            </a:pPr>
            <a:r>
              <a:rPr lang="en-US" dirty="0" smtClean="0">
                <a:latin typeface="Arial"/>
                <a:cs typeface="Arial"/>
              </a:rPr>
              <a:t>Human</a:t>
            </a:r>
            <a:r>
              <a:rPr lang="en-US" dirty="0">
                <a:latin typeface="Arial"/>
                <a:cs typeface="Arial"/>
              </a:rPr>
              <a:t>-interpretable descriptive models (e.g., architecture/design such as UML, SysML, UPDM, IDEF, electrical schematic, 3D CAD geometry, DODAF 2.0</a:t>
            </a:r>
            <a:r>
              <a:rPr lang="en-US" dirty="0" smtClean="0">
                <a:latin typeface="Arial"/>
                <a:cs typeface="Arial"/>
              </a:rPr>
              <a:t>)</a:t>
            </a:r>
            <a:endParaRPr lang="en-US" dirty="0">
              <a:latin typeface="Arial"/>
              <a:cs typeface="Arial"/>
            </a:endParaRPr>
          </a:p>
          <a:p>
            <a:pPr lvl="1">
              <a:buClr>
                <a:schemeClr val="tx1"/>
              </a:buClr>
              <a:defRPr/>
            </a:pPr>
            <a:r>
              <a:rPr lang="en-US" sz="1600" dirty="0" smtClean="0">
                <a:latin typeface="Arial"/>
                <a:cs typeface="Arial"/>
              </a:rPr>
              <a:t>Symbolic </a:t>
            </a:r>
            <a:r>
              <a:rPr lang="en-US" sz="1600" dirty="0">
                <a:latin typeface="Arial"/>
                <a:cs typeface="Arial"/>
              </a:rPr>
              <a:t>representation with defined syntax and semantics </a:t>
            </a:r>
          </a:p>
          <a:p>
            <a:pPr lvl="1">
              <a:buClr>
                <a:schemeClr val="tx1"/>
              </a:buClr>
              <a:defRPr/>
            </a:pPr>
            <a:r>
              <a:rPr lang="en-US" sz="1600" dirty="0" smtClean="0">
                <a:latin typeface="Arial"/>
                <a:cs typeface="Arial"/>
              </a:rPr>
              <a:t>Repository </a:t>
            </a:r>
            <a:r>
              <a:rPr lang="en-US" sz="1600" dirty="0">
                <a:latin typeface="Arial"/>
                <a:cs typeface="Arial"/>
              </a:rPr>
              <a:t>based (i.e., the model is stored in structured computer format)</a:t>
            </a:r>
          </a:p>
          <a:p>
            <a:pPr>
              <a:buClr>
                <a:schemeClr val="tx1"/>
              </a:buClr>
              <a:defRPr/>
            </a:pPr>
            <a:r>
              <a:rPr lang="en-US" dirty="0" smtClean="0">
                <a:latin typeface="Arial"/>
                <a:cs typeface="Arial"/>
              </a:rPr>
              <a:t>Supporting </a:t>
            </a:r>
            <a:r>
              <a:rPr lang="en-US" dirty="0">
                <a:latin typeface="Arial"/>
                <a:cs typeface="Arial"/>
              </a:rPr>
              <a:t>metadata about the models including assumptions, versions, regions of validity, etc</a:t>
            </a:r>
            <a:r>
              <a:rPr lang="en-US" dirty="0" smtClean="0">
                <a:latin typeface="Arial"/>
                <a:cs typeface="Arial"/>
              </a:rPr>
              <a:t>.</a:t>
            </a:r>
            <a:endParaRPr lang="en-US" dirty="0">
              <a:latin typeface="Arial"/>
              <a:cs typeface="Arial"/>
            </a:endParaRPr>
          </a:p>
          <a:p>
            <a:pPr>
              <a:buClr>
                <a:schemeClr val="tx1"/>
              </a:buClr>
              <a:defRPr/>
            </a:pPr>
            <a:r>
              <a:rPr lang="en-US" dirty="0" smtClean="0">
                <a:latin typeface="Arial"/>
                <a:cs typeface="Arial"/>
              </a:rPr>
              <a:t>MBE </a:t>
            </a:r>
            <a:r>
              <a:rPr lang="en-US" dirty="0">
                <a:latin typeface="Arial"/>
                <a:cs typeface="Arial"/>
              </a:rPr>
              <a:t>can also include the use of physical models (e.g., scale models for wind tunnels or wave tanks)</a:t>
            </a:r>
          </a:p>
          <a:p>
            <a:pPr>
              <a:buClr>
                <a:schemeClr val="tx1"/>
              </a:buClr>
              <a:defRPr/>
            </a:pPr>
            <a:endParaRPr lang="en-US" dirty="0">
              <a:latin typeface="Arial"/>
              <a:cs typeface="Arial"/>
            </a:endParaRPr>
          </a:p>
          <a:p>
            <a:pPr>
              <a:buClr>
                <a:schemeClr val="tx1"/>
              </a:buClr>
              <a:defRPr/>
            </a:pPr>
            <a:endParaRPr lang="en-US" dirty="0">
              <a:latin typeface="Arial"/>
              <a:cs typeface="Arial"/>
            </a:endParaRPr>
          </a:p>
          <a:p>
            <a:pPr>
              <a:buClr>
                <a:schemeClr val="tx1"/>
              </a:buClr>
              <a:defRPr/>
            </a:pPr>
            <a:endParaRPr lang="en-US" dirty="0">
              <a:latin typeface="Arial"/>
              <a:cs typeface="Arial"/>
            </a:endParaRPr>
          </a:p>
        </p:txBody>
      </p:sp>
      <p:pic>
        <p:nvPicPr>
          <p:cNvPr id="7" name="Picture 6"/>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533400" y="2971800"/>
            <a:ext cx="8077200" cy="954088"/>
          </a:xfrm>
        </p:spPr>
        <p:txBody>
          <a:bodyPr/>
          <a:lstStyle/>
          <a:p>
            <a:r>
              <a:rPr lang="en-US" sz="4000" dirty="0">
                <a:latin typeface="Arial" charset="0"/>
                <a:ea typeface="MS PGothic" charset="0"/>
              </a:rPr>
              <a:t>FAQ 7: How are different types of models integrated?</a:t>
            </a: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688455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sz="3200" dirty="0" smtClean="0">
                <a:latin typeface="Arial" charset="0"/>
                <a:ea typeface="MS PGothic" charset="0"/>
              </a:rPr>
              <a:t>Integration By a System Model</a:t>
            </a:r>
            <a:endParaRPr lang="en-US" sz="3200" dirty="0">
              <a:latin typeface="Arial" charset="0"/>
              <a:ea typeface="MS PGothic" charset="0"/>
            </a:endParaRPr>
          </a:p>
        </p:txBody>
      </p:sp>
      <p:sp>
        <p:nvSpPr>
          <p:cNvPr id="33795" name="Oval 2"/>
          <p:cNvSpPr>
            <a:spLocks noChangeArrowheads="1"/>
          </p:cNvSpPr>
          <p:nvPr/>
        </p:nvSpPr>
        <p:spPr bwMode="auto">
          <a:xfrm>
            <a:off x="838200" y="2743200"/>
            <a:ext cx="1981200" cy="838200"/>
          </a:xfrm>
          <a:prstGeom prst="ellipse">
            <a:avLst/>
          </a:prstGeom>
          <a:solidFill>
            <a:schemeClr val="accent1"/>
          </a:solidFill>
          <a:ln w="9525">
            <a:solidFill>
              <a:schemeClr val="tx1"/>
            </a:solidFill>
            <a:round/>
            <a:headEnd/>
            <a:tailEnd/>
          </a:ln>
        </p:spPr>
        <p:txBody>
          <a:bodyPr/>
          <a:lstStyle/>
          <a:p>
            <a:pPr algn="ctr"/>
            <a:r>
              <a:rPr lang="en-US" dirty="0"/>
              <a:t>Analysis Models</a:t>
            </a:r>
          </a:p>
        </p:txBody>
      </p:sp>
      <p:sp>
        <p:nvSpPr>
          <p:cNvPr id="33796" name="Oval 5"/>
          <p:cNvSpPr>
            <a:spLocks noChangeArrowheads="1"/>
          </p:cNvSpPr>
          <p:nvPr/>
        </p:nvSpPr>
        <p:spPr bwMode="auto">
          <a:xfrm>
            <a:off x="3276600" y="2133600"/>
            <a:ext cx="2286000" cy="685800"/>
          </a:xfrm>
          <a:prstGeom prst="ellipse">
            <a:avLst/>
          </a:prstGeom>
          <a:solidFill>
            <a:schemeClr val="accent1"/>
          </a:solidFill>
          <a:ln w="9525">
            <a:solidFill>
              <a:schemeClr val="tx1"/>
            </a:solidFill>
            <a:round/>
            <a:headEnd/>
            <a:tailEnd/>
          </a:ln>
        </p:spPr>
        <p:txBody>
          <a:bodyPr/>
          <a:lstStyle/>
          <a:p>
            <a:pPr algn="ctr"/>
            <a:r>
              <a:rPr lang="en-US" dirty="0"/>
              <a:t>Requirements Repository</a:t>
            </a:r>
          </a:p>
        </p:txBody>
      </p:sp>
      <p:sp>
        <p:nvSpPr>
          <p:cNvPr id="33797" name="Oval 6"/>
          <p:cNvSpPr>
            <a:spLocks noChangeArrowheads="1"/>
          </p:cNvSpPr>
          <p:nvPr/>
        </p:nvSpPr>
        <p:spPr bwMode="auto">
          <a:xfrm>
            <a:off x="5943600" y="2819400"/>
            <a:ext cx="1981200" cy="838200"/>
          </a:xfrm>
          <a:prstGeom prst="ellipse">
            <a:avLst/>
          </a:prstGeom>
          <a:solidFill>
            <a:schemeClr val="accent1"/>
          </a:solidFill>
          <a:ln w="9525">
            <a:solidFill>
              <a:schemeClr val="tx1"/>
            </a:solidFill>
            <a:round/>
            <a:headEnd/>
            <a:tailEnd/>
          </a:ln>
        </p:spPr>
        <p:txBody>
          <a:bodyPr/>
          <a:lstStyle/>
          <a:p>
            <a:pPr algn="ctr"/>
            <a:r>
              <a:rPr lang="en-US"/>
              <a:t>Verification Models</a:t>
            </a:r>
          </a:p>
        </p:txBody>
      </p:sp>
      <p:sp>
        <p:nvSpPr>
          <p:cNvPr id="33798" name="Oval 7"/>
          <p:cNvSpPr>
            <a:spLocks noChangeArrowheads="1"/>
          </p:cNvSpPr>
          <p:nvPr/>
        </p:nvSpPr>
        <p:spPr bwMode="auto">
          <a:xfrm>
            <a:off x="914400" y="4419600"/>
            <a:ext cx="1981200" cy="838200"/>
          </a:xfrm>
          <a:prstGeom prst="ellipse">
            <a:avLst/>
          </a:prstGeom>
          <a:solidFill>
            <a:schemeClr val="accent1"/>
          </a:solidFill>
          <a:ln w="9525">
            <a:solidFill>
              <a:schemeClr val="tx1"/>
            </a:solidFill>
            <a:round/>
            <a:headEnd/>
            <a:tailEnd/>
          </a:ln>
        </p:spPr>
        <p:txBody>
          <a:bodyPr/>
          <a:lstStyle/>
          <a:p>
            <a:pPr algn="ctr"/>
            <a:r>
              <a:rPr lang="en-US" dirty="0"/>
              <a:t>Hardware Models</a:t>
            </a:r>
          </a:p>
        </p:txBody>
      </p:sp>
      <p:sp>
        <p:nvSpPr>
          <p:cNvPr id="33799" name="Oval 8"/>
          <p:cNvSpPr>
            <a:spLocks noChangeArrowheads="1"/>
          </p:cNvSpPr>
          <p:nvPr/>
        </p:nvSpPr>
        <p:spPr bwMode="auto">
          <a:xfrm>
            <a:off x="4953000" y="4572000"/>
            <a:ext cx="1981200" cy="838200"/>
          </a:xfrm>
          <a:prstGeom prst="ellipse">
            <a:avLst/>
          </a:prstGeom>
          <a:solidFill>
            <a:schemeClr val="accent1"/>
          </a:solidFill>
          <a:ln w="9525">
            <a:solidFill>
              <a:schemeClr val="tx1"/>
            </a:solidFill>
            <a:round/>
            <a:headEnd/>
            <a:tailEnd/>
          </a:ln>
        </p:spPr>
        <p:txBody>
          <a:bodyPr/>
          <a:lstStyle/>
          <a:p>
            <a:pPr algn="ctr"/>
            <a:r>
              <a:rPr lang="en-US" dirty="0"/>
              <a:t>Software Models</a:t>
            </a:r>
          </a:p>
        </p:txBody>
      </p:sp>
      <p:sp>
        <p:nvSpPr>
          <p:cNvPr id="33800" name="Oval 9"/>
          <p:cNvSpPr>
            <a:spLocks noChangeArrowheads="1"/>
          </p:cNvSpPr>
          <p:nvPr/>
        </p:nvSpPr>
        <p:spPr bwMode="auto">
          <a:xfrm>
            <a:off x="3352800" y="3352800"/>
            <a:ext cx="1981200" cy="838200"/>
          </a:xfrm>
          <a:prstGeom prst="ellipse">
            <a:avLst/>
          </a:prstGeom>
          <a:solidFill>
            <a:schemeClr val="accent1"/>
          </a:solidFill>
          <a:ln w="9525">
            <a:solidFill>
              <a:schemeClr val="tx1"/>
            </a:solidFill>
            <a:round/>
            <a:headEnd/>
            <a:tailEnd/>
          </a:ln>
        </p:spPr>
        <p:txBody>
          <a:bodyPr/>
          <a:lstStyle/>
          <a:p>
            <a:pPr algn="ctr"/>
            <a:r>
              <a:rPr lang="en-US" dirty="0"/>
              <a:t>System Model</a:t>
            </a:r>
          </a:p>
        </p:txBody>
      </p:sp>
      <p:cxnSp>
        <p:nvCxnSpPr>
          <p:cNvPr id="12" name="Straight Arrow Connector 11"/>
          <p:cNvCxnSpPr>
            <a:stCxn id="33796" idx="4"/>
            <a:endCxn id="33800" idx="0"/>
          </p:cNvCxnSpPr>
          <p:nvPr/>
        </p:nvCxnSpPr>
        <p:spPr bwMode="auto">
          <a:xfrm flipH="1">
            <a:off x="4343400" y="2819400"/>
            <a:ext cx="76200" cy="5334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 name="Straight Arrow Connector 12"/>
          <p:cNvCxnSpPr>
            <a:stCxn id="33800" idx="3"/>
            <a:endCxn id="33798" idx="7"/>
          </p:cNvCxnSpPr>
          <p:nvPr/>
        </p:nvCxnSpPr>
        <p:spPr bwMode="auto">
          <a:xfrm flipH="1">
            <a:off x="2605460" y="4068248"/>
            <a:ext cx="1037480" cy="474104"/>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Straight Arrow Connector 13"/>
          <p:cNvCxnSpPr>
            <a:stCxn id="33795" idx="6"/>
            <a:endCxn id="33800" idx="1"/>
          </p:cNvCxnSpPr>
          <p:nvPr/>
        </p:nvCxnSpPr>
        <p:spPr bwMode="auto">
          <a:xfrm>
            <a:off x="2819400" y="3162300"/>
            <a:ext cx="823540" cy="3132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5" name="Straight Arrow Connector 14"/>
          <p:cNvCxnSpPr>
            <a:stCxn id="33800" idx="4"/>
            <a:endCxn id="33799" idx="1"/>
          </p:cNvCxnSpPr>
          <p:nvPr/>
        </p:nvCxnSpPr>
        <p:spPr bwMode="auto">
          <a:xfrm>
            <a:off x="4343400" y="4191000"/>
            <a:ext cx="899740" cy="5037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6" name="Straight Arrow Connector 15"/>
          <p:cNvCxnSpPr>
            <a:stCxn id="33800" idx="7"/>
            <a:endCxn id="33797" idx="2"/>
          </p:cNvCxnSpPr>
          <p:nvPr/>
        </p:nvCxnSpPr>
        <p:spPr bwMode="auto">
          <a:xfrm flipV="1">
            <a:off x="5043860" y="3238500"/>
            <a:ext cx="899740" cy="237052"/>
          </a:xfrm>
          <a:prstGeom prst="straightConnector1">
            <a:avLst/>
          </a:prstGeom>
          <a:solidFill>
            <a:schemeClr val="accent1"/>
          </a:solidFill>
          <a:ln w="9525" cap="flat" cmpd="sng" algn="ctr">
            <a:solidFill>
              <a:schemeClr val="tx1"/>
            </a:solidFill>
            <a:prstDash val="solid"/>
            <a:round/>
            <a:headEnd type="arrow"/>
            <a:tailEnd type="arrow"/>
          </a:ln>
          <a:effectLst/>
        </p:spPr>
      </p:cxnSp>
      <p:pic>
        <p:nvPicPr>
          <p:cNvPr id="18" name="Picture 17"/>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19652125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idx="4294967295"/>
          </p:nvPr>
        </p:nvSpPr>
        <p:spPr/>
        <p:txBody>
          <a:bodyPr/>
          <a:lstStyle/>
          <a:p>
            <a:r>
              <a:rPr lang="en-US" sz="4000" dirty="0">
                <a:latin typeface="Arial" charset="0"/>
                <a:ea typeface="MS PGothic" charset="0"/>
              </a:rPr>
              <a:t>Objective</a:t>
            </a:r>
          </a:p>
        </p:txBody>
      </p:sp>
      <p:sp>
        <p:nvSpPr>
          <p:cNvPr id="9218" name="Rectangle 3"/>
          <p:cNvSpPr>
            <a:spLocks noGrp="1" noChangeArrowheads="1"/>
          </p:cNvSpPr>
          <p:nvPr>
            <p:ph type="body" idx="4294967295"/>
          </p:nvPr>
        </p:nvSpPr>
        <p:spPr/>
        <p:txBody>
          <a:bodyPr/>
          <a:lstStyle/>
          <a:p>
            <a:r>
              <a:rPr lang="en-US" dirty="0">
                <a:latin typeface="Arial" charset="0"/>
                <a:ea typeface="MS PGothic" charset="0"/>
              </a:rPr>
              <a:t>Provide answers to frequently asked MBSE questions</a:t>
            </a:r>
          </a:p>
          <a:p>
            <a:pPr lvl="1"/>
            <a:r>
              <a:rPr lang="en-US" dirty="0">
                <a:latin typeface="Arial" charset="0"/>
                <a:ea typeface="MS PGothic" charset="0"/>
              </a:rPr>
              <a:t>Answers are from a Jet Propulsion Laboratory (JPL)-centric view</a:t>
            </a:r>
          </a:p>
          <a:p>
            <a:r>
              <a:rPr lang="en-US" dirty="0">
                <a:latin typeface="Arial" charset="0"/>
                <a:ea typeface="MS PGothic" charset="0"/>
              </a:rPr>
              <a:t>Will use a list of FAQs as a starting point</a:t>
            </a:r>
          </a:p>
          <a:p>
            <a:r>
              <a:rPr lang="en-US" dirty="0">
                <a:latin typeface="Arial" charset="0"/>
                <a:ea typeface="MS PGothic" charset="0"/>
              </a:rPr>
              <a:t>Audience provided questions/interactions are encouraged</a:t>
            </a: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533400" y="3048000"/>
            <a:ext cx="8077200" cy="954088"/>
          </a:xfrm>
        </p:spPr>
        <p:txBody>
          <a:bodyPr/>
          <a:lstStyle/>
          <a:p>
            <a:r>
              <a:rPr lang="en-US" sz="4000" dirty="0">
                <a:latin typeface="Arial" charset="0"/>
                <a:ea typeface="MS PGothic" charset="0"/>
              </a:rPr>
              <a:t>FAQ 8: How </a:t>
            </a:r>
            <a:r>
              <a:rPr lang="en-US" sz="4000" dirty="0" smtClean="0">
                <a:latin typeface="Arial" charset="0"/>
                <a:ea typeface="MS PGothic" charset="0"/>
              </a:rPr>
              <a:t>Can Models Help an </a:t>
            </a:r>
            <a:r>
              <a:rPr lang="en-US" sz="4000" dirty="0">
                <a:latin typeface="Arial" charset="0"/>
                <a:ea typeface="MS PGothic" charset="0"/>
              </a:rPr>
              <a:t>SE </a:t>
            </a:r>
            <a:r>
              <a:rPr lang="en-US" sz="4000" dirty="0" smtClean="0">
                <a:latin typeface="Arial" charset="0"/>
                <a:ea typeface="MS PGothic" charset="0"/>
              </a:rPr>
              <a:t>Effort</a:t>
            </a:r>
            <a:r>
              <a:rPr lang="en-US" sz="4000" dirty="0">
                <a:latin typeface="Arial" charset="0"/>
                <a:ea typeface="MS PGothic" charset="0"/>
              </a:rPr>
              <a:t>?</a:t>
            </a: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defRPr/>
            </a:pPr>
            <a:r>
              <a:rPr lang="en-US" dirty="0" smtClean="0"/>
              <a:t>We can use models to answer questions</a:t>
            </a:r>
          </a:p>
          <a:p>
            <a:pPr>
              <a:defRPr/>
            </a:pPr>
            <a:r>
              <a:rPr lang="en-US" dirty="0" smtClean="0"/>
              <a:t>The questions may be about the system itself</a:t>
            </a:r>
          </a:p>
          <a:p>
            <a:pPr lvl="1">
              <a:defRPr/>
            </a:pPr>
            <a:r>
              <a:rPr lang="en-US" dirty="0" smtClean="0"/>
              <a:t>What is it?</a:t>
            </a:r>
          </a:p>
          <a:p>
            <a:pPr lvl="1">
              <a:defRPr/>
            </a:pPr>
            <a:r>
              <a:rPr lang="en-US" dirty="0" smtClean="0"/>
              <a:t>How does it work?</a:t>
            </a:r>
          </a:p>
          <a:p>
            <a:pPr lvl="1">
              <a:defRPr/>
            </a:pPr>
            <a:r>
              <a:rPr lang="en-US" dirty="0" smtClean="0"/>
              <a:t>Is the performance adequate?</a:t>
            </a:r>
          </a:p>
          <a:p>
            <a:pPr lvl="1">
              <a:defRPr/>
            </a:pPr>
            <a:r>
              <a:rPr lang="en-US" dirty="0" smtClean="0"/>
              <a:t>What happens if something breaks?</a:t>
            </a:r>
          </a:p>
          <a:p>
            <a:pPr>
              <a:defRPr/>
            </a:pPr>
            <a:r>
              <a:rPr lang="en-US" dirty="0" smtClean="0"/>
              <a:t>The questions may be about the model</a:t>
            </a:r>
          </a:p>
          <a:p>
            <a:pPr lvl="1">
              <a:defRPr/>
            </a:pPr>
            <a:r>
              <a:rPr lang="en-US" dirty="0" smtClean="0"/>
              <a:t>Is it complete?</a:t>
            </a:r>
          </a:p>
          <a:p>
            <a:pPr lvl="1">
              <a:defRPr/>
            </a:pPr>
            <a:r>
              <a:rPr lang="en-US" dirty="0" smtClean="0"/>
              <a:t>Is it consistent?</a:t>
            </a:r>
          </a:p>
          <a:p>
            <a:pPr lvl="1">
              <a:defRPr/>
            </a:pPr>
            <a:r>
              <a:rPr lang="en-US" dirty="0" smtClean="0"/>
              <a:t>Does it support required analyses?</a:t>
            </a:r>
          </a:p>
          <a:p>
            <a:pPr>
              <a:defRPr/>
            </a:pPr>
            <a:r>
              <a:rPr lang="en-US" dirty="0" smtClean="0"/>
              <a:t>The questions may be about the design artifacts</a:t>
            </a:r>
          </a:p>
          <a:p>
            <a:pPr lvl="1">
              <a:defRPr/>
            </a:pPr>
            <a:r>
              <a:rPr lang="en-US" dirty="0" smtClean="0"/>
              <a:t>Are all required documents present?</a:t>
            </a:r>
          </a:p>
          <a:p>
            <a:pPr lvl="1">
              <a:defRPr/>
            </a:pPr>
            <a:r>
              <a:rPr lang="en-US" dirty="0" smtClean="0"/>
              <a:t>Does each document contain all required content?</a:t>
            </a:r>
          </a:p>
          <a:p>
            <a:pPr>
              <a:defRPr/>
            </a:pPr>
            <a:r>
              <a:rPr lang="en-US" dirty="0" smtClean="0"/>
              <a:t>We call answering these kinds of questions </a:t>
            </a:r>
            <a:r>
              <a:rPr lang="en-US" i="1" dirty="0" smtClean="0"/>
              <a:t>reasoning</a:t>
            </a:r>
          </a:p>
          <a:p>
            <a:pPr lvl="1">
              <a:defRPr/>
            </a:pPr>
            <a:r>
              <a:rPr lang="en-US" dirty="0" smtClean="0"/>
              <a:t>It doesn’t necessarily mean exotic, artificial intelligence</a:t>
            </a:r>
          </a:p>
          <a:p>
            <a:pPr lvl="1">
              <a:defRPr/>
            </a:pPr>
            <a:endParaRPr lang="en-US" dirty="0"/>
          </a:p>
        </p:txBody>
      </p:sp>
      <p:sp>
        <p:nvSpPr>
          <p:cNvPr id="72706" name="Title 4"/>
          <p:cNvSpPr>
            <a:spLocks noGrp="1"/>
          </p:cNvSpPr>
          <p:nvPr>
            <p:ph type="title"/>
          </p:nvPr>
        </p:nvSpPr>
        <p:spPr/>
        <p:txBody>
          <a:bodyPr/>
          <a:lstStyle/>
          <a:p>
            <a:r>
              <a:rPr lang="en-US" sz="4000" dirty="0">
                <a:latin typeface="Arial" charset="0"/>
                <a:ea typeface="MS PGothic" charset="0"/>
              </a:rPr>
              <a:t>Reasoning About Models</a:t>
            </a:r>
          </a:p>
        </p:txBody>
      </p:sp>
      <p:sp>
        <p:nvSpPr>
          <p:cNvPr id="727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29091B7-7BC7-5240-9029-4262A2BAA85C}" type="slidenum">
              <a:rPr lang="en-US" sz="1400"/>
              <a:pPr/>
              <a:t>31</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4"/>
          <p:cNvSpPr>
            <a:spLocks noGrp="1"/>
          </p:cNvSpPr>
          <p:nvPr>
            <p:ph type="title"/>
          </p:nvPr>
        </p:nvSpPr>
        <p:spPr/>
        <p:txBody>
          <a:bodyPr/>
          <a:lstStyle/>
          <a:p>
            <a:r>
              <a:rPr lang="en-US" sz="3200" dirty="0">
                <a:latin typeface="Arial" charset="0"/>
                <a:ea typeface="MS PGothic" charset="0"/>
              </a:rPr>
              <a:t>Reasoning About Completeness</a:t>
            </a:r>
          </a:p>
        </p:txBody>
      </p:sp>
      <p:grpSp>
        <p:nvGrpSpPr>
          <p:cNvPr id="73730" name="Group 27"/>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73739" name="Group 24"/>
            <p:cNvGrpSpPr>
              <a:grpSpLocks/>
            </p:cNvGrpSpPr>
            <p:nvPr/>
          </p:nvGrpSpPr>
          <p:grpSpPr bwMode="auto">
            <a:xfrm>
              <a:off x="6559124" y="2625546"/>
              <a:ext cx="1469423" cy="869069"/>
              <a:chOff x="6559124" y="2625546"/>
              <a:chExt cx="1469423" cy="869069"/>
            </a:xfrm>
          </p:grpSpPr>
          <p:cxnSp>
            <p:nvCxnSpPr>
              <p:cNvPr id="23" name="Straight Connector 22"/>
              <p:cNvCxnSpPr>
                <a:stCxn id="8" idx="3"/>
                <a:endCxn id="10" idx="2"/>
              </p:cNvCxnSpPr>
              <p:nvPr/>
            </p:nvCxnSpPr>
            <p:spPr>
              <a:xfrm flipV="1">
                <a:off x="6559732" y="2625705"/>
                <a:ext cx="978022" cy="868514"/>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3747"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3740" name="Group 25"/>
            <p:cNvGrpSpPr>
              <a:grpSpLocks/>
            </p:cNvGrpSpPr>
            <p:nvPr/>
          </p:nvGrpSpPr>
          <p:grpSpPr bwMode="auto">
            <a:xfrm>
              <a:off x="2802684" y="3953366"/>
              <a:ext cx="1073228" cy="1108066"/>
              <a:chOff x="2802684" y="3953366"/>
              <a:chExt cx="1073228" cy="1108066"/>
            </a:xfrm>
          </p:grpSpPr>
          <p:cxnSp>
            <p:nvCxnSpPr>
              <p:cNvPr id="16" name="Straight Connector 15"/>
              <p:cNvCxnSpPr>
                <a:stCxn id="7" idx="2"/>
                <a:endCxn id="9" idx="1"/>
              </p:cNvCxnSpPr>
              <p:nvPr/>
            </p:nvCxnSpPr>
            <p:spPr>
              <a:xfrm rot="16200000" flipH="1">
                <a:off x="2931023" y="4115851"/>
                <a:ext cx="1108267" cy="78273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73745"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73741" name="Group 26"/>
            <p:cNvGrpSpPr>
              <a:grpSpLocks/>
            </p:cNvGrpSpPr>
            <p:nvPr/>
          </p:nvGrpSpPr>
          <p:grpSpPr bwMode="auto">
            <a:xfrm>
              <a:off x="5297165" y="3951815"/>
              <a:ext cx="1107645" cy="1109617"/>
              <a:chOff x="5297165" y="3951815"/>
              <a:chExt cx="1107645" cy="1109617"/>
            </a:xfrm>
          </p:grpSpPr>
          <p:cxnSp>
            <p:nvCxnSpPr>
              <p:cNvPr id="19" name="Straight Connector 18"/>
              <p:cNvCxnSpPr>
                <a:stCxn id="9" idx="3"/>
                <a:endCxn id="8" idx="2"/>
              </p:cNvCxnSpPr>
              <p:nvPr/>
            </p:nvCxnSpPr>
            <p:spPr>
              <a:xfrm flipV="1">
                <a:off x="5297513" y="3951498"/>
                <a:ext cx="550931" cy="1109855"/>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73743"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grpSp>
      <p:sp>
        <p:nvSpPr>
          <p:cNvPr id="73731" name="TextBox 23"/>
          <p:cNvSpPr txBox="1">
            <a:spLocks noChangeArrowheads="1"/>
          </p:cNvSpPr>
          <p:nvPr/>
        </p:nvSpPr>
        <p:spPr bwMode="auto">
          <a:xfrm>
            <a:off x="3175000" y="1587500"/>
            <a:ext cx="2840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components perform no function?</a:t>
            </a:r>
          </a:p>
        </p:txBody>
      </p:sp>
      <p:sp>
        <p:nvSpPr>
          <p:cNvPr id="26" name="Oval 25"/>
          <p:cNvSpPr/>
          <p:nvPr/>
        </p:nvSpPr>
        <p:spPr>
          <a:xfrm>
            <a:off x="0" y="1571625"/>
            <a:ext cx="2578100" cy="1212850"/>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7373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E924E68-D791-504C-B244-971CB18B6A30}" type="slidenum">
              <a:rPr lang="en-US" sz="1400"/>
              <a:pPr/>
              <a:t>32</a:t>
            </a:fld>
            <a:endParaRPr lang="en-US" sz="1400"/>
          </a:p>
        </p:txBody>
      </p:sp>
      <p:pic>
        <p:nvPicPr>
          <p:cNvPr id="21" name="Picture 20" descr="Screen Shot 2013-01-15 at 11.18.13 AM.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600200" y="5638800"/>
            <a:ext cx="1740021" cy="762000"/>
          </a:xfrm>
          <a:prstGeom prst="rect">
            <a:avLst/>
          </a:prstGeom>
          <a:solidFill>
            <a:schemeClr val="bg1"/>
          </a:solid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4"/>
          <p:cNvSpPr>
            <a:spLocks noGrp="1"/>
          </p:cNvSpPr>
          <p:nvPr>
            <p:ph type="title"/>
          </p:nvPr>
        </p:nvSpPr>
        <p:spPr/>
        <p:txBody>
          <a:bodyPr/>
          <a:lstStyle/>
          <a:p>
            <a:r>
              <a:rPr lang="en-US" sz="3200" dirty="0">
                <a:latin typeface="Arial" charset="0"/>
                <a:ea typeface="MS PGothic" charset="0"/>
              </a:rPr>
              <a:t>Reasoning About Consistency</a:t>
            </a:r>
          </a:p>
        </p:txBody>
      </p:sp>
      <p:sp>
        <p:nvSpPr>
          <p:cNvPr id="6" name="Rectangle 5"/>
          <p:cNvSpPr/>
          <p:nvPr/>
        </p:nvSpPr>
        <p:spPr>
          <a:xfrm>
            <a:off x="577850" y="1712913"/>
            <a:ext cx="1395413"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750" y="3038475"/>
            <a:ext cx="15494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0" y="3036888"/>
            <a:ext cx="14224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675" y="4603750"/>
            <a:ext cx="1420813"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8950" y="1711325"/>
            <a:ext cx="1395413"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74759" name="Group 23"/>
          <p:cNvGrpSpPr>
            <a:grpSpLocks/>
          </p:cNvGrpSpPr>
          <p:nvPr/>
        </p:nvGrpSpPr>
        <p:grpSpPr bwMode="auto">
          <a:xfrm>
            <a:off x="838200" y="2627313"/>
            <a:ext cx="1479550" cy="868362"/>
            <a:chOff x="837915" y="2627096"/>
            <a:chExt cx="1479326" cy="869070"/>
          </a:xfrm>
        </p:grpSpPr>
        <p:cxnSp>
          <p:nvCxnSpPr>
            <p:cNvPr id="12" name="Straight Connector 11"/>
            <p:cNvCxnSpPr>
              <a:stCxn id="6" idx="2"/>
              <a:endCxn id="7" idx="1"/>
            </p:cNvCxnSpPr>
            <p:nvPr/>
          </p:nvCxnSpPr>
          <p:spPr>
            <a:xfrm rot="16200000" flipH="1">
              <a:off x="1361292" y="2540216"/>
              <a:ext cx="869070" cy="1042829"/>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74784" name="TextBox 16"/>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4760" name="Group 24"/>
          <p:cNvGrpSpPr>
            <a:grpSpLocks/>
          </p:cNvGrpSpPr>
          <p:nvPr/>
        </p:nvGrpSpPr>
        <p:grpSpPr bwMode="auto">
          <a:xfrm>
            <a:off x="6559550" y="2625725"/>
            <a:ext cx="1468438" cy="868363"/>
            <a:chOff x="6559124" y="2625546"/>
            <a:chExt cx="1469423" cy="869069"/>
          </a:xfrm>
        </p:grpSpPr>
        <p:cxnSp>
          <p:nvCxnSpPr>
            <p:cNvPr id="23" name="Straight Connector 22"/>
            <p:cNvCxnSpPr>
              <a:stCxn id="8" idx="3"/>
              <a:endCxn id="10" idx="2"/>
            </p:cNvCxnSpPr>
            <p:nvPr/>
          </p:nvCxnSpPr>
          <p:spPr>
            <a:xfrm flipV="1">
              <a:off x="6559124" y="2625546"/>
              <a:ext cx="978556" cy="869069"/>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4782"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4761" name="Group 25"/>
          <p:cNvGrpSpPr>
            <a:grpSpLocks/>
          </p:cNvGrpSpPr>
          <p:nvPr/>
        </p:nvGrpSpPr>
        <p:grpSpPr bwMode="auto">
          <a:xfrm>
            <a:off x="2801938" y="3952875"/>
            <a:ext cx="1074737" cy="1108075"/>
            <a:chOff x="2802684" y="3953366"/>
            <a:chExt cx="1073228" cy="1108066"/>
          </a:xfrm>
        </p:grpSpPr>
        <p:cxnSp>
          <p:nvCxnSpPr>
            <p:cNvPr id="16" name="Straight Connector 15"/>
            <p:cNvCxnSpPr>
              <a:stCxn id="7" idx="2"/>
              <a:endCxn id="9" idx="1"/>
            </p:cNvCxnSpPr>
            <p:nvPr/>
          </p:nvCxnSpPr>
          <p:spPr>
            <a:xfrm rot="16200000" flipH="1">
              <a:off x="2930317" y="4115837"/>
              <a:ext cx="1108066" cy="783124"/>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74780"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74762" name="Group 26"/>
          <p:cNvGrpSpPr>
            <a:grpSpLocks/>
          </p:cNvGrpSpPr>
          <p:nvPr/>
        </p:nvGrpSpPr>
        <p:grpSpPr bwMode="auto">
          <a:xfrm>
            <a:off x="5297488" y="3951288"/>
            <a:ext cx="1108075" cy="1109662"/>
            <a:chOff x="5297165" y="3951815"/>
            <a:chExt cx="1107645" cy="1109617"/>
          </a:xfrm>
        </p:grpSpPr>
        <p:cxnSp>
          <p:nvCxnSpPr>
            <p:cNvPr id="19" name="Straight Connector 18"/>
            <p:cNvCxnSpPr>
              <a:stCxn id="9" idx="3"/>
              <a:endCxn id="8" idx="2"/>
            </p:cNvCxnSpPr>
            <p:nvPr/>
          </p:nvCxnSpPr>
          <p:spPr>
            <a:xfrm flipV="1">
              <a:off x="5297165" y="3951815"/>
              <a:ext cx="550648" cy="1109617"/>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74778"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sp>
        <p:nvSpPr>
          <p:cNvPr id="74763" name="TextBox 23"/>
          <p:cNvSpPr txBox="1">
            <a:spLocks noChangeArrowheads="1"/>
          </p:cNvSpPr>
          <p:nvPr/>
        </p:nvSpPr>
        <p:spPr bwMode="auto">
          <a:xfrm>
            <a:off x="2693988" y="1587500"/>
            <a:ext cx="378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Are there illegal or meaningless relationships in the model?</a:t>
            </a:r>
          </a:p>
        </p:txBody>
      </p:sp>
      <p:grpSp>
        <p:nvGrpSpPr>
          <p:cNvPr id="74764" name="Group 23"/>
          <p:cNvGrpSpPr>
            <a:grpSpLocks/>
          </p:cNvGrpSpPr>
          <p:nvPr/>
        </p:nvGrpSpPr>
        <p:grpSpPr bwMode="auto">
          <a:xfrm>
            <a:off x="1973263" y="2170113"/>
            <a:ext cx="1211262" cy="868362"/>
            <a:chOff x="1142473" y="2669617"/>
            <a:chExt cx="1212317" cy="869070"/>
          </a:xfrm>
        </p:grpSpPr>
        <p:cxnSp>
          <p:nvCxnSpPr>
            <p:cNvPr id="29" name="Straight Connector 28"/>
            <p:cNvCxnSpPr>
              <a:stCxn id="6" idx="3"/>
              <a:endCxn id="7" idx="0"/>
            </p:cNvCxnSpPr>
            <p:nvPr/>
          </p:nvCxnSpPr>
          <p:spPr>
            <a:xfrm>
              <a:off x="1142473" y="2669617"/>
              <a:ext cx="1120162" cy="869070"/>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74776" name="TextBox 29"/>
            <p:cNvSpPr txBox="1">
              <a:spLocks noChangeArrowheads="1"/>
            </p:cNvSpPr>
            <p:nvPr/>
          </p:nvSpPr>
          <p:spPr bwMode="auto">
            <a:xfrm>
              <a:off x="1588309" y="2702864"/>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74765" name="Group 23"/>
          <p:cNvGrpSpPr>
            <a:grpSpLocks/>
          </p:cNvGrpSpPr>
          <p:nvPr/>
        </p:nvGrpSpPr>
        <p:grpSpPr bwMode="auto">
          <a:xfrm>
            <a:off x="3867150" y="3084513"/>
            <a:ext cx="1270000" cy="411162"/>
            <a:chOff x="1091746" y="2917377"/>
            <a:chExt cx="1270033" cy="411277"/>
          </a:xfrm>
        </p:grpSpPr>
        <p:cxnSp>
          <p:nvCxnSpPr>
            <p:cNvPr id="35" name="Straight Connector 34"/>
            <p:cNvCxnSpPr>
              <a:stCxn id="7" idx="3"/>
              <a:endCxn id="8" idx="1"/>
            </p:cNvCxnSpPr>
            <p:nvPr/>
          </p:nvCxnSpPr>
          <p:spPr>
            <a:xfrm flipV="1">
              <a:off x="1091746" y="3327067"/>
              <a:ext cx="1270033" cy="1587"/>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74774" name="TextBox 35"/>
            <p:cNvSpPr txBox="1">
              <a:spLocks noChangeArrowheads="1"/>
            </p:cNvSpPr>
            <p:nvPr/>
          </p:nvSpPr>
          <p:spPr bwMode="auto">
            <a:xfrm>
              <a:off x="1356625" y="2917377"/>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74766" name="Group 23"/>
          <p:cNvGrpSpPr>
            <a:grpSpLocks/>
          </p:cNvGrpSpPr>
          <p:nvPr/>
        </p:nvGrpSpPr>
        <p:grpSpPr bwMode="auto">
          <a:xfrm>
            <a:off x="5729288" y="2168525"/>
            <a:ext cx="1109662" cy="868363"/>
            <a:chOff x="1262235" y="2695859"/>
            <a:chExt cx="1110520" cy="869069"/>
          </a:xfrm>
        </p:grpSpPr>
        <p:cxnSp>
          <p:nvCxnSpPr>
            <p:cNvPr id="40" name="Straight Connector 39"/>
            <p:cNvCxnSpPr>
              <a:stCxn id="8" idx="0"/>
              <a:endCxn id="10" idx="1"/>
            </p:cNvCxnSpPr>
            <p:nvPr/>
          </p:nvCxnSpPr>
          <p:spPr>
            <a:xfrm rot="5400000" flipH="1" flipV="1">
              <a:off x="1442537" y="2634711"/>
              <a:ext cx="869069" cy="991366"/>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74772" name="TextBox 40"/>
            <p:cNvSpPr txBox="1">
              <a:spLocks noChangeArrowheads="1"/>
            </p:cNvSpPr>
            <p:nvPr/>
          </p:nvSpPr>
          <p:spPr bwMode="auto">
            <a:xfrm>
              <a:off x="1262235" y="2737187"/>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sp>
        <p:nvSpPr>
          <p:cNvPr id="44" name="Oval 43"/>
          <p:cNvSpPr/>
          <p:nvPr/>
        </p:nvSpPr>
        <p:spPr>
          <a:xfrm rot="2135027">
            <a:off x="1754188" y="1987550"/>
            <a:ext cx="1581150" cy="1211263"/>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5" name="Oval 44"/>
          <p:cNvSpPr/>
          <p:nvPr/>
        </p:nvSpPr>
        <p:spPr>
          <a:xfrm>
            <a:off x="3716338" y="2919413"/>
            <a:ext cx="1581150" cy="1212850"/>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6" name="Oval 45"/>
          <p:cNvSpPr/>
          <p:nvPr/>
        </p:nvSpPr>
        <p:spPr>
          <a:xfrm rot="19119862">
            <a:off x="5545138" y="2036763"/>
            <a:ext cx="1581150" cy="1211262"/>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7477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209B276-5F61-B843-9047-835B7FED2726}" type="slidenum">
              <a:rPr lang="en-US" sz="1400"/>
              <a:pPr/>
              <a:t>33</a:t>
            </a:fld>
            <a:endParaRPr lang="en-US" sz="1400"/>
          </a:p>
        </p:txBody>
      </p:sp>
      <p:pic>
        <p:nvPicPr>
          <p:cNvPr id="36" name="Picture 3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5" name="Group 45"/>
          <p:cNvGrpSpPr>
            <a:grpSpLocks/>
          </p:cNvGrpSpPr>
          <p:nvPr/>
        </p:nvGrpSpPr>
        <p:grpSpPr bwMode="auto">
          <a:xfrm>
            <a:off x="457200" y="1219200"/>
            <a:ext cx="5749925" cy="3819525"/>
            <a:chOff x="443145" y="1751476"/>
            <a:chExt cx="5749720" cy="3818995"/>
          </a:xfrm>
        </p:grpSpPr>
        <p:sp>
          <p:nvSpPr>
            <p:cNvPr id="7" name="Rectangle 6"/>
            <p:cNvSpPr/>
            <p:nvPr/>
          </p:nvSpPr>
          <p:spPr>
            <a:xfrm>
              <a:off x="2622705" y="1751476"/>
              <a:ext cx="1395362"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«component»</a:t>
              </a:r>
              <a:r>
                <a:rPr lang="en-US" dirty="0"/>
                <a:t/>
              </a:r>
              <a:br>
                <a:rPr lang="en-US" dirty="0"/>
              </a:br>
              <a:r>
                <a:rPr lang="en-US" dirty="0"/>
                <a:t>spacecraft</a:t>
              </a:r>
            </a:p>
            <a:p>
              <a:pPr algn="ctr">
                <a:defRPr/>
              </a:pPr>
              <a:r>
                <a:rPr lang="en-US" sz="1200" dirty="0"/>
                <a:t>m</a:t>
              </a:r>
              <a:r>
                <a:rPr lang="en-US" sz="1200" baseline="-25000" dirty="0"/>
                <a:t>e</a:t>
              </a:r>
              <a:r>
                <a:rPr lang="en-US" sz="1200" dirty="0"/>
                <a:t>: </a:t>
              </a:r>
            </a:p>
            <a:p>
              <a:pPr algn="ctr">
                <a:defRPr/>
              </a:pPr>
              <a:r>
                <a:rPr lang="en-US" sz="1200" dirty="0"/>
                <a:t>m</a:t>
              </a:r>
              <a:r>
                <a:rPr lang="en-US" sz="1200" baseline="-25000" dirty="0"/>
                <a:t>a</a:t>
              </a:r>
              <a:r>
                <a:rPr lang="en-US" sz="1200" dirty="0"/>
                <a:t>: 130 kg</a:t>
              </a:r>
            </a:p>
          </p:txBody>
        </p:sp>
        <p:sp>
          <p:nvSpPr>
            <p:cNvPr id="8" name="Rectangle 7"/>
            <p:cNvSpPr/>
            <p:nvPr/>
          </p:nvSpPr>
          <p:spPr>
            <a:xfrm>
              <a:off x="1206706" y="3292724"/>
              <a:ext cx="1396950"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«component»</a:t>
              </a:r>
              <a:r>
                <a:rPr lang="en-US" dirty="0"/>
                <a:t/>
              </a:r>
              <a:br>
                <a:rPr lang="en-US" dirty="0"/>
              </a:br>
              <a:r>
                <a:rPr lang="en-US" dirty="0"/>
                <a:t>telecom</a:t>
              </a:r>
            </a:p>
            <a:p>
              <a:pPr algn="ctr">
                <a:defRPr/>
              </a:pPr>
              <a:r>
                <a:rPr lang="en-US" sz="1200" dirty="0"/>
                <a:t>m</a:t>
              </a:r>
              <a:r>
                <a:rPr lang="en-US" sz="1200" baseline="-25000" dirty="0"/>
                <a:t>e</a:t>
              </a:r>
              <a:r>
                <a:rPr lang="en-US" sz="1200" dirty="0"/>
                <a:t>:</a:t>
              </a:r>
            </a:p>
            <a:p>
              <a:pPr algn="ctr">
                <a:defRPr/>
              </a:pPr>
              <a:r>
                <a:rPr lang="en-US" sz="1200" dirty="0"/>
                <a:t>m</a:t>
              </a:r>
              <a:r>
                <a:rPr lang="en-US" sz="1200" baseline="-25000" dirty="0"/>
                <a:t>a</a:t>
              </a:r>
              <a:r>
                <a:rPr lang="en-US" sz="1200" dirty="0"/>
                <a:t>: 35 kg</a:t>
              </a:r>
            </a:p>
          </p:txBody>
        </p:sp>
        <p:sp>
          <p:nvSpPr>
            <p:cNvPr id="9" name="Rectangle 8"/>
            <p:cNvSpPr/>
            <p:nvPr/>
          </p:nvSpPr>
          <p:spPr>
            <a:xfrm>
              <a:off x="4103789" y="3300661"/>
              <a:ext cx="1395363"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t>«component»</a:t>
              </a:r>
              <a:r>
                <a:rPr lang="en-US" dirty="0"/>
                <a:t/>
              </a:r>
              <a:br>
                <a:rPr lang="en-US" dirty="0"/>
              </a:br>
              <a:r>
                <a:rPr lang="en-US" dirty="0"/>
                <a:t>propulsion</a:t>
              </a:r>
            </a:p>
            <a:p>
              <a:pPr>
                <a:defRPr/>
              </a:pPr>
              <a:r>
                <a:rPr lang="en-US" sz="1200" dirty="0"/>
                <a:t>m</a:t>
              </a:r>
              <a:r>
                <a:rPr lang="en-US" sz="1200" baseline="-25000" dirty="0"/>
                <a:t>e</a:t>
              </a:r>
              <a:r>
                <a:rPr lang="en-US" sz="1200" dirty="0"/>
                <a:t>:</a:t>
              </a:r>
            </a:p>
            <a:p>
              <a:pPr>
                <a:defRPr/>
              </a:pPr>
              <a:r>
                <a:rPr lang="en-US" sz="1200" dirty="0"/>
                <a:t>m</a:t>
              </a:r>
              <a:r>
                <a:rPr lang="en-US" sz="1200" baseline="-25000" dirty="0"/>
                <a:t>a</a:t>
              </a:r>
              <a:r>
                <a:rPr lang="en-US" sz="1200" dirty="0"/>
                <a:t>: 80 kg</a:t>
              </a:r>
            </a:p>
          </p:txBody>
        </p:sp>
        <p:cxnSp>
          <p:nvCxnSpPr>
            <p:cNvPr id="11" name="Straight Arrow Connector 10"/>
            <p:cNvCxnSpPr>
              <a:stCxn id="7" idx="2"/>
              <a:endCxn id="9" idx="0"/>
            </p:cNvCxnSpPr>
            <p:nvPr/>
          </p:nvCxnSpPr>
          <p:spPr>
            <a:xfrm rot="16200000" flipH="1">
              <a:off x="3743473" y="2243456"/>
              <a:ext cx="634912" cy="147949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0"/>
            <p:cNvCxnSpPr>
              <a:stCxn id="7" idx="2"/>
              <a:endCxn id="8" idx="0"/>
            </p:cNvCxnSpPr>
            <p:nvPr/>
          </p:nvCxnSpPr>
          <p:spPr>
            <a:xfrm rot="5400000">
              <a:off x="2299693" y="2271237"/>
              <a:ext cx="626975" cy="14160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443145" y="4651436"/>
              <a:ext cx="1395363"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endParaRPr lang="en-US" dirty="0">
                <a:solidFill>
                  <a:srgbClr val="595959"/>
                </a:solidFill>
              </a:endParaRPr>
            </a:p>
            <a:p>
              <a:pPr algn="ctr">
                <a:defRPr/>
              </a:pPr>
              <a:r>
                <a:rPr lang="en-US" dirty="0">
                  <a:solidFill>
                    <a:srgbClr val="595959"/>
                  </a:solidFill>
                </a:rPr>
                <a:t>amplifier</a:t>
              </a:r>
            </a:p>
            <a:p>
              <a:pPr algn="ct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8 kg</a:t>
              </a:r>
            </a:p>
            <a:p>
              <a:pPr algn="ctr">
                <a:defRPr/>
              </a:pPr>
              <a:r>
                <a:rPr lang="en-US" sz="1200" dirty="0">
                  <a:solidFill>
                    <a:srgbClr val="595959"/>
                  </a:solidFill>
                </a:rPr>
                <a:t>m</a:t>
              </a:r>
              <a:r>
                <a:rPr lang="en-US" sz="1200" baseline="-25000" dirty="0">
                  <a:solidFill>
                    <a:srgbClr val="595959"/>
                  </a:solidFill>
                </a:rPr>
                <a:t>a</a:t>
              </a:r>
              <a:r>
                <a:rPr lang="en-US" sz="1200" dirty="0">
                  <a:solidFill>
                    <a:srgbClr val="595959"/>
                  </a:solidFill>
                </a:rPr>
                <a:t>: 10 kg</a:t>
              </a:r>
            </a:p>
          </p:txBody>
        </p:sp>
        <p:sp>
          <p:nvSpPr>
            <p:cNvPr id="21" name="Rectangle 20"/>
            <p:cNvSpPr/>
            <p:nvPr/>
          </p:nvSpPr>
          <p:spPr>
            <a:xfrm>
              <a:off x="1894068" y="4649849"/>
              <a:ext cx="1395363"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endParaRPr lang="en-US" dirty="0">
                <a:solidFill>
                  <a:srgbClr val="595959"/>
                </a:solidFill>
              </a:endParaRPr>
            </a:p>
            <a:p>
              <a:pPr>
                <a:defRPr/>
              </a:pPr>
              <a:r>
                <a:rPr lang="en-US" dirty="0">
                  <a:solidFill>
                    <a:srgbClr val="595959"/>
                  </a:solidFill>
                </a:rPr>
                <a:t>antenna</a:t>
              </a:r>
            </a:p>
            <a:p>
              <a:pP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19 kg</a:t>
              </a:r>
            </a:p>
            <a:p>
              <a:pPr>
                <a:defRPr/>
              </a:pPr>
              <a:r>
                <a:rPr lang="en-US" sz="1200" dirty="0">
                  <a:solidFill>
                    <a:srgbClr val="595959"/>
                  </a:solidFill>
                </a:rPr>
                <a:t>m</a:t>
              </a:r>
              <a:r>
                <a:rPr lang="en-US" sz="1200" baseline="-25000" dirty="0">
                  <a:solidFill>
                    <a:srgbClr val="595959"/>
                  </a:solidFill>
                </a:rPr>
                <a:t>a</a:t>
              </a:r>
              <a:r>
                <a:rPr lang="en-US" sz="1200" dirty="0">
                  <a:solidFill>
                    <a:srgbClr val="595959"/>
                  </a:solidFill>
                </a:rPr>
                <a:t>: 20 kg</a:t>
              </a:r>
              <a:endParaRPr lang="en-US" dirty="0">
                <a:solidFill>
                  <a:srgbClr val="595959"/>
                </a:solidFill>
              </a:endParaRPr>
            </a:p>
          </p:txBody>
        </p:sp>
        <p:sp>
          <p:nvSpPr>
            <p:cNvPr id="22" name="Rectangle 21"/>
            <p:cNvSpPr/>
            <p:nvPr/>
          </p:nvSpPr>
          <p:spPr>
            <a:xfrm>
              <a:off x="3346579" y="4656198"/>
              <a:ext cx="1395362"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endParaRPr lang="en-US" dirty="0">
                <a:solidFill>
                  <a:srgbClr val="595959"/>
                </a:solidFill>
              </a:endParaRPr>
            </a:p>
            <a:p>
              <a:pPr algn="ctr">
                <a:defRPr/>
              </a:pPr>
              <a:r>
                <a:rPr lang="en-US" dirty="0">
                  <a:solidFill>
                    <a:srgbClr val="595959"/>
                  </a:solidFill>
                </a:rPr>
                <a:t>tank</a:t>
              </a:r>
            </a:p>
            <a:p>
              <a:pPr algn="ct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38 kg</a:t>
              </a:r>
            </a:p>
            <a:p>
              <a:pPr algn="ctr">
                <a:defRPr/>
              </a:pPr>
              <a:r>
                <a:rPr lang="en-US" sz="1200" dirty="0">
                  <a:solidFill>
                    <a:srgbClr val="595959"/>
                  </a:solidFill>
                </a:rPr>
                <a:t>m</a:t>
              </a:r>
              <a:r>
                <a:rPr lang="en-US" sz="1200" baseline="-25000" dirty="0">
                  <a:solidFill>
                    <a:srgbClr val="595959"/>
                  </a:solidFill>
                </a:rPr>
                <a:t>a</a:t>
              </a:r>
              <a:r>
                <a:rPr lang="en-US" sz="1200" dirty="0">
                  <a:solidFill>
                    <a:srgbClr val="595959"/>
                  </a:solidFill>
                </a:rPr>
                <a:t>: 44 kg</a:t>
              </a:r>
            </a:p>
          </p:txBody>
        </p:sp>
        <p:sp>
          <p:nvSpPr>
            <p:cNvPr id="23" name="Rectangle 22"/>
            <p:cNvSpPr/>
            <p:nvPr/>
          </p:nvSpPr>
          <p:spPr>
            <a:xfrm>
              <a:off x="4797503" y="4653023"/>
              <a:ext cx="1395362" cy="9142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endParaRPr lang="en-US" dirty="0">
                <a:solidFill>
                  <a:srgbClr val="595959"/>
                </a:solidFill>
              </a:endParaRPr>
            </a:p>
            <a:p>
              <a:pPr algn="ctr">
                <a:defRPr/>
              </a:pPr>
              <a:r>
                <a:rPr lang="en-US" dirty="0">
                  <a:solidFill>
                    <a:srgbClr val="595959"/>
                  </a:solidFill>
                </a:rPr>
                <a:t>thruster</a:t>
              </a:r>
            </a:p>
            <a:p>
              <a:pPr algn="ct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30 kg</a:t>
              </a:r>
            </a:p>
            <a:p>
              <a:pPr algn="ctr">
                <a:defRPr/>
              </a:pPr>
              <a:r>
                <a:rPr lang="en-US" sz="1200" dirty="0">
                  <a:solidFill>
                    <a:srgbClr val="595959"/>
                  </a:solidFill>
                </a:rPr>
                <a:t>m</a:t>
              </a:r>
              <a:r>
                <a:rPr lang="en-US" sz="1200" baseline="-25000" dirty="0">
                  <a:solidFill>
                    <a:srgbClr val="595959"/>
                  </a:solidFill>
                </a:rPr>
                <a:t>a</a:t>
              </a:r>
              <a:r>
                <a:rPr lang="en-US" sz="1200" dirty="0">
                  <a:solidFill>
                    <a:srgbClr val="595959"/>
                  </a:solidFill>
                </a:rPr>
                <a:t>: 29 kg</a:t>
              </a:r>
            </a:p>
          </p:txBody>
        </p:sp>
        <p:cxnSp>
          <p:nvCxnSpPr>
            <p:cNvPr id="32" name="Elbow Connector 31"/>
            <p:cNvCxnSpPr>
              <a:stCxn id="8" idx="2"/>
              <a:endCxn id="20" idx="0"/>
            </p:cNvCxnSpPr>
            <p:nvPr/>
          </p:nvCxnSpPr>
          <p:spPr>
            <a:xfrm rot="5400000">
              <a:off x="1301181" y="4047436"/>
              <a:ext cx="444438" cy="76356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8" idx="2"/>
              <a:endCxn id="21" idx="0"/>
            </p:cNvCxnSpPr>
            <p:nvPr/>
          </p:nvCxnSpPr>
          <p:spPr>
            <a:xfrm rot="16200000" flipH="1">
              <a:off x="2027436" y="4084742"/>
              <a:ext cx="442852" cy="68736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9" idx="2"/>
              <a:endCxn id="22" idx="0"/>
            </p:cNvCxnSpPr>
            <p:nvPr/>
          </p:nvCxnSpPr>
          <p:spPr>
            <a:xfrm rot="5400000">
              <a:off x="4201440" y="4056961"/>
              <a:ext cx="441264" cy="75721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9" idx="2"/>
              <a:endCxn id="23" idx="0"/>
            </p:cNvCxnSpPr>
            <p:nvPr/>
          </p:nvCxnSpPr>
          <p:spPr>
            <a:xfrm rot="16200000" flipH="1">
              <a:off x="4928490" y="4087122"/>
              <a:ext cx="438089" cy="69371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7854" name="TextBox 44"/>
            <p:cNvSpPr txBox="1">
              <a:spLocks noChangeArrowheads="1"/>
            </p:cNvSpPr>
            <p:nvPr/>
          </p:nvSpPr>
          <p:spPr bwMode="auto">
            <a:xfrm>
              <a:off x="2851892" y="3164990"/>
              <a:ext cx="9290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chemeClr val="accent1"/>
                  </a:solidFill>
                </a:rPr>
                <a:t>«contains»</a:t>
              </a:r>
            </a:p>
          </p:txBody>
        </p:sp>
      </p:grpSp>
      <p:sp>
        <p:nvSpPr>
          <p:cNvPr id="77826" name="Title 4"/>
          <p:cNvSpPr>
            <a:spLocks noGrp="1"/>
          </p:cNvSpPr>
          <p:nvPr>
            <p:ph type="title"/>
          </p:nvPr>
        </p:nvSpPr>
        <p:spPr/>
        <p:txBody>
          <a:bodyPr/>
          <a:lstStyle/>
          <a:p>
            <a:r>
              <a:rPr lang="en-US" sz="3600" dirty="0">
                <a:latin typeface="Arial" charset="0"/>
                <a:ea typeface="MS PGothic" charset="0"/>
              </a:rPr>
              <a:t>Reasoning About Design</a:t>
            </a:r>
          </a:p>
        </p:txBody>
      </p:sp>
      <p:sp>
        <p:nvSpPr>
          <p:cNvPr id="77827" name="TextBox 52"/>
          <p:cNvSpPr txBox="1">
            <a:spLocks noChangeArrowheads="1"/>
          </p:cNvSpPr>
          <p:nvPr/>
        </p:nvSpPr>
        <p:spPr bwMode="auto">
          <a:xfrm>
            <a:off x="6370638" y="5405438"/>
            <a:ext cx="153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t>m</a:t>
            </a:r>
            <a:r>
              <a:rPr lang="en-US" sz="1200" baseline="-25000"/>
              <a:t>e</a:t>
            </a:r>
            <a:r>
              <a:rPr lang="en-US" sz="1200"/>
              <a:t>: estimated mass</a:t>
            </a:r>
          </a:p>
          <a:p>
            <a:r>
              <a:rPr lang="en-US" sz="1200"/>
              <a:t>m</a:t>
            </a:r>
            <a:r>
              <a:rPr lang="en-US" sz="1200" baseline="-25000"/>
              <a:t>a</a:t>
            </a:r>
            <a:r>
              <a:rPr lang="en-US" sz="1200"/>
              <a:t>: allocated mass</a:t>
            </a:r>
          </a:p>
        </p:txBody>
      </p:sp>
      <p:grpSp>
        <p:nvGrpSpPr>
          <p:cNvPr id="77828" name="Group 25"/>
          <p:cNvGrpSpPr>
            <a:grpSpLocks/>
          </p:cNvGrpSpPr>
          <p:nvPr/>
        </p:nvGrpSpPr>
        <p:grpSpPr bwMode="auto">
          <a:xfrm>
            <a:off x="2667000" y="3276605"/>
            <a:ext cx="3662074" cy="352425"/>
            <a:chOff x="2726168" y="3275874"/>
            <a:chExt cx="3662473" cy="353412"/>
          </a:xfrm>
        </p:grpSpPr>
        <p:sp>
          <p:nvSpPr>
            <p:cNvPr id="77839" name="TextBox 23"/>
            <p:cNvSpPr txBox="1">
              <a:spLocks noChangeArrowheads="1"/>
            </p:cNvSpPr>
            <p:nvPr/>
          </p:nvSpPr>
          <p:spPr bwMode="auto">
            <a:xfrm>
              <a:off x="2726168" y="3275874"/>
              <a:ext cx="7665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err="1">
                  <a:solidFill>
                    <a:srgbClr val="FF6600"/>
                  </a:solidFill>
                </a:rPr>
                <a:t>m</a:t>
              </a:r>
              <a:r>
                <a:rPr lang="en-US" sz="1200" baseline="-25000" dirty="0" err="1">
                  <a:solidFill>
                    <a:srgbClr val="FF6600"/>
                  </a:solidFill>
                </a:rPr>
                <a:t>r</a:t>
              </a:r>
              <a:r>
                <a:rPr lang="en-US" sz="1200" dirty="0">
                  <a:solidFill>
                    <a:srgbClr val="FF6600"/>
                  </a:solidFill>
                </a:rPr>
                <a:t>: 5 kg </a:t>
              </a:r>
            </a:p>
          </p:txBody>
        </p:sp>
        <p:sp>
          <p:nvSpPr>
            <p:cNvPr id="77840" name="TextBox 24"/>
            <p:cNvSpPr txBox="1">
              <a:spLocks noChangeArrowheads="1"/>
            </p:cNvSpPr>
            <p:nvPr/>
          </p:nvSpPr>
          <p:spPr bwMode="auto">
            <a:xfrm>
              <a:off x="5622084" y="3352287"/>
              <a:ext cx="7665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err="1">
                  <a:solidFill>
                    <a:srgbClr val="FF6600"/>
                  </a:solidFill>
                </a:rPr>
                <a:t>m</a:t>
              </a:r>
              <a:r>
                <a:rPr lang="en-US" sz="1200" baseline="-25000" dirty="0" err="1">
                  <a:solidFill>
                    <a:srgbClr val="FF6600"/>
                  </a:solidFill>
                </a:rPr>
                <a:t>r</a:t>
              </a:r>
              <a:r>
                <a:rPr lang="en-US" sz="1200" dirty="0">
                  <a:solidFill>
                    <a:srgbClr val="FF6600"/>
                  </a:solidFill>
                </a:rPr>
                <a:t>: 7 kg </a:t>
              </a:r>
            </a:p>
          </p:txBody>
        </p:sp>
      </p:grpSp>
      <p:sp>
        <p:nvSpPr>
          <p:cNvPr id="77829" name="TextBox 26"/>
          <p:cNvSpPr txBox="1">
            <a:spLocks noChangeArrowheads="1"/>
          </p:cNvSpPr>
          <p:nvPr/>
        </p:nvSpPr>
        <p:spPr bwMode="auto">
          <a:xfrm>
            <a:off x="3962400" y="1828800"/>
            <a:ext cx="850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err="1">
                <a:solidFill>
                  <a:srgbClr val="FF6600"/>
                </a:solidFill>
              </a:rPr>
              <a:t>m</a:t>
            </a:r>
            <a:r>
              <a:rPr lang="en-US" sz="1200" baseline="-25000" dirty="0" err="1">
                <a:solidFill>
                  <a:srgbClr val="FF6600"/>
                </a:solidFill>
              </a:rPr>
              <a:t>r</a:t>
            </a:r>
            <a:r>
              <a:rPr lang="en-US" sz="1200" dirty="0">
                <a:solidFill>
                  <a:srgbClr val="FF6600"/>
                </a:solidFill>
              </a:rPr>
              <a:t>: 15 kg </a:t>
            </a:r>
          </a:p>
        </p:txBody>
      </p:sp>
      <p:grpSp>
        <p:nvGrpSpPr>
          <p:cNvPr id="77830" name="Group 30"/>
          <p:cNvGrpSpPr>
            <a:grpSpLocks/>
          </p:cNvGrpSpPr>
          <p:nvPr/>
        </p:nvGrpSpPr>
        <p:grpSpPr bwMode="auto">
          <a:xfrm>
            <a:off x="1219200" y="2743200"/>
            <a:ext cx="4291012" cy="930275"/>
            <a:chOff x="1138126" y="3252777"/>
            <a:chExt cx="4291314" cy="929920"/>
          </a:xfrm>
        </p:grpSpPr>
        <p:sp>
          <p:nvSpPr>
            <p:cNvPr id="26" name="Rectangle 25"/>
            <p:cNvSpPr/>
            <p:nvPr/>
          </p:nvSpPr>
          <p:spPr>
            <a:xfrm>
              <a:off x="1138126" y="3252777"/>
              <a:ext cx="1395510" cy="91405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telecom</a:t>
              </a:r>
            </a:p>
            <a:p>
              <a:pPr algn="ct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27 kg</a:t>
              </a:r>
            </a:p>
            <a:p>
              <a:pPr algn="ctr">
                <a:defRPr/>
              </a:pPr>
              <a:r>
                <a:rPr lang="en-US" sz="1200" dirty="0">
                  <a:solidFill>
                    <a:srgbClr val="595959"/>
                  </a:solidFill>
                </a:rPr>
                <a:t>m</a:t>
              </a:r>
              <a:r>
                <a:rPr lang="en-US" sz="1200" baseline="-25000" dirty="0">
                  <a:solidFill>
                    <a:srgbClr val="595959"/>
                  </a:solidFill>
                </a:rPr>
                <a:t>a</a:t>
              </a:r>
              <a:r>
                <a:rPr lang="en-US" sz="1200" dirty="0">
                  <a:solidFill>
                    <a:srgbClr val="595959"/>
                  </a:solidFill>
                </a:rPr>
                <a:t>: 35 kg</a:t>
              </a:r>
            </a:p>
          </p:txBody>
        </p:sp>
        <p:sp>
          <p:nvSpPr>
            <p:cNvPr id="28" name="Rectangle 27"/>
            <p:cNvSpPr/>
            <p:nvPr/>
          </p:nvSpPr>
          <p:spPr>
            <a:xfrm>
              <a:off x="4033930" y="3268646"/>
              <a:ext cx="1395510" cy="91405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propulsion</a:t>
              </a:r>
            </a:p>
            <a:p>
              <a:pP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68 kg</a:t>
              </a:r>
            </a:p>
            <a:p>
              <a:pPr>
                <a:defRPr/>
              </a:pPr>
              <a:r>
                <a:rPr lang="en-US" sz="1200" dirty="0">
                  <a:solidFill>
                    <a:srgbClr val="595959"/>
                  </a:solidFill>
                </a:rPr>
                <a:t>m</a:t>
              </a:r>
              <a:r>
                <a:rPr lang="en-US" sz="1200" baseline="-25000" dirty="0">
                  <a:solidFill>
                    <a:srgbClr val="595959"/>
                  </a:solidFill>
                </a:rPr>
                <a:t>a</a:t>
              </a:r>
              <a:r>
                <a:rPr lang="en-US" sz="1200" dirty="0">
                  <a:solidFill>
                    <a:srgbClr val="595959"/>
                  </a:solidFill>
                </a:rPr>
                <a:t>: 80 kg</a:t>
              </a:r>
            </a:p>
          </p:txBody>
        </p:sp>
      </p:grpSp>
      <p:sp>
        <p:nvSpPr>
          <p:cNvPr id="33" name="Rectangle 32"/>
          <p:cNvSpPr/>
          <p:nvPr/>
        </p:nvSpPr>
        <p:spPr>
          <a:xfrm>
            <a:off x="2590800" y="1219200"/>
            <a:ext cx="13970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lumMod val="65000"/>
                    <a:lumOff val="35000"/>
                  </a:schemeClr>
                </a:solidFill>
              </a:rPr>
              <a:t>«component»</a:t>
            </a: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spacecraft</a:t>
            </a:r>
          </a:p>
          <a:p>
            <a:pPr algn="ctr">
              <a:defRPr/>
            </a:pPr>
            <a:r>
              <a:rPr lang="en-US" sz="1200" dirty="0">
                <a:solidFill>
                  <a:srgbClr val="FF6600"/>
                </a:solidFill>
              </a:rPr>
              <a:t>m</a:t>
            </a:r>
            <a:r>
              <a:rPr lang="en-US" sz="1200" baseline="-25000" dirty="0">
                <a:solidFill>
                  <a:srgbClr val="FF6600"/>
                </a:solidFill>
              </a:rPr>
              <a:t>e</a:t>
            </a:r>
            <a:r>
              <a:rPr lang="en-US" sz="1200" dirty="0">
                <a:solidFill>
                  <a:srgbClr val="FF6600"/>
                </a:solidFill>
              </a:rPr>
              <a:t>: 95 kg</a:t>
            </a:r>
          </a:p>
          <a:p>
            <a:pPr algn="ctr">
              <a:defRPr/>
            </a:pPr>
            <a:r>
              <a:rPr lang="en-US" sz="1200" dirty="0">
                <a:solidFill>
                  <a:schemeClr val="tx1">
                    <a:lumMod val="65000"/>
                    <a:lumOff val="35000"/>
                  </a:schemeClr>
                </a:solidFill>
              </a:rPr>
              <a:t>m</a:t>
            </a:r>
            <a:r>
              <a:rPr lang="en-US" sz="1200" baseline="-25000" dirty="0">
                <a:solidFill>
                  <a:schemeClr val="tx1">
                    <a:lumMod val="65000"/>
                    <a:lumOff val="35000"/>
                  </a:schemeClr>
                </a:solidFill>
              </a:rPr>
              <a:t>a</a:t>
            </a:r>
            <a:r>
              <a:rPr lang="en-US" sz="1200" dirty="0">
                <a:solidFill>
                  <a:schemeClr val="tx1">
                    <a:lumMod val="65000"/>
                    <a:lumOff val="35000"/>
                  </a:schemeClr>
                </a:solidFill>
              </a:rPr>
              <a:t>: 130 kg</a:t>
            </a:r>
          </a:p>
        </p:txBody>
      </p:sp>
      <p:sp>
        <p:nvSpPr>
          <p:cNvPr id="77832" name="TextBox 34"/>
          <p:cNvSpPr txBox="1">
            <a:spLocks noChangeArrowheads="1"/>
          </p:cNvSpPr>
          <p:nvPr/>
        </p:nvSpPr>
        <p:spPr bwMode="auto">
          <a:xfrm>
            <a:off x="6248400" y="1066800"/>
            <a:ext cx="25701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solidFill>
                  <a:srgbClr val="FF6600"/>
                </a:solidFill>
              </a:rPr>
              <a:t>Rule: Reserve mass </a:t>
            </a:r>
            <a:r>
              <a:rPr lang="en-US" sz="1800" dirty="0" err="1">
                <a:solidFill>
                  <a:srgbClr val="FF6600"/>
                </a:solidFill>
              </a:rPr>
              <a:t>m</a:t>
            </a:r>
            <a:r>
              <a:rPr lang="en-US" sz="1800" baseline="-25000" dirty="0" err="1">
                <a:solidFill>
                  <a:srgbClr val="FF6600"/>
                </a:solidFill>
              </a:rPr>
              <a:t>r</a:t>
            </a:r>
            <a:r>
              <a:rPr lang="en-US" sz="1800" dirty="0">
                <a:solidFill>
                  <a:srgbClr val="FF6600"/>
                </a:solidFill>
              </a:rPr>
              <a:t> of any component with parts is the difference between its m</a:t>
            </a:r>
            <a:r>
              <a:rPr lang="en-US" sz="1800" baseline="-25000" dirty="0">
                <a:solidFill>
                  <a:srgbClr val="FF6600"/>
                </a:solidFill>
              </a:rPr>
              <a:t>a</a:t>
            </a:r>
            <a:r>
              <a:rPr lang="en-US" sz="1800" dirty="0">
                <a:solidFill>
                  <a:srgbClr val="FF6600"/>
                </a:solidFill>
              </a:rPr>
              <a:t> and the sum of m</a:t>
            </a:r>
            <a:r>
              <a:rPr lang="en-US" sz="1800" baseline="-25000" dirty="0">
                <a:solidFill>
                  <a:srgbClr val="FF6600"/>
                </a:solidFill>
              </a:rPr>
              <a:t>a</a:t>
            </a:r>
            <a:r>
              <a:rPr lang="en-US" sz="1800" dirty="0">
                <a:solidFill>
                  <a:srgbClr val="FF6600"/>
                </a:solidFill>
              </a:rPr>
              <a:t> of its parts</a:t>
            </a:r>
          </a:p>
        </p:txBody>
      </p:sp>
      <p:sp>
        <p:nvSpPr>
          <p:cNvPr id="77833" name="TextBox 35"/>
          <p:cNvSpPr txBox="1">
            <a:spLocks noChangeArrowheads="1"/>
          </p:cNvSpPr>
          <p:nvPr/>
        </p:nvSpPr>
        <p:spPr bwMode="auto">
          <a:xfrm>
            <a:off x="6248400" y="2514600"/>
            <a:ext cx="2570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solidFill>
                  <a:srgbClr val="FF6600"/>
                </a:solidFill>
              </a:rPr>
              <a:t>Rule: CBE mass m</a:t>
            </a:r>
            <a:r>
              <a:rPr lang="en-US" sz="1800" baseline="-25000" dirty="0">
                <a:solidFill>
                  <a:srgbClr val="FF6600"/>
                </a:solidFill>
              </a:rPr>
              <a:t>e</a:t>
            </a:r>
            <a:r>
              <a:rPr lang="en-US" sz="1800" dirty="0">
                <a:solidFill>
                  <a:srgbClr val="FF6600"/>
                </a:solidFill>
              </a:rPr>
              <a:t> of any component with parts is the sum of m</a:t>
            </a:r>
            <a:r>
              <a:rPr lang="en-US" sz="1800" baseline="-25000" dirty="0">
                <a:solidFill>
                  <a:srgbClr val="FF6600"/>
                </a:solidFill>
              </a:rPr>
              <a:t>e</a:t>
            </a:r>
            <a:r>
              <a:rPr lang="en-US" sz="1800" dirty="0">
                <a:solidFill>
                  <a:srgbClr val="FF6600"/>
                </a:solidFill>
              </a:rPr>
              <a:t> of its parts</a:t>
            </a:r>
          </a:p>
        </p:txBody>
      </p:sp>
      <p:sp>
        <p:nvSpPr>
          <p:cNvPr id="77834" name="TextBox 38"/>
          <p:cNvSpPr txBox="1">
            <a:spLocks noChangeArrowheads="1"/>
          </p:cNvSpPr>
          <p:nvPr/>
        </p:nvSpPr>
        <p:spPr bwMode="auto">
          <a:xfrm>
            <a:off x="6324600" y="3657600"/>
            <a:ext cx="2570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solidFill>
                  <a:srgbClr val="FF6600"/>
                </a:solidFill>
              </a:rPr>
              <a:t>Policy: m</a:t>
            </a:r>
            <a:r>
              <a:rPr lang="en-US" sz="1800" baseline="-25000" dirty="0">
                <a:solidFill>
                  <a:srgbClr val="FF6600"/>
                </a:solidFill>
              </a:rPr>
              <a:t>e</a:t>
            </a:r>
            <a:r>
              <a:rPr lang="en-US" sz="1800" dirty="0">
                <a:solidFill>
                  <a:srgbClr val="FF6600"/>
                </a:solidFill>
              </a:rPr>
              <a:t> &lt; m</a:t>
            </a:r>
            <a:r>
              <a:rPr lang="en-US" sz="1800" baseline="-25000" dirty="0">
                <a:solidFill>
                  <a:srgbClr val="FF6600"/>
                </a:solidFill>
              </a:rPr>
              <a:t>a</a:t>
            </a:r>
            <a:r>
              <a:rPr lang="en-US" sz="1800" dirty="0">
                <a:solidFill>
                  <a:srgbClr val="FF6600"/>
                </a:solidFill>
              </a:rPr>
              <a:t> for every component</a:t>
            </a:r>
          </a:p>
        </p:txBody>
      </p:sp>
      <p:sp>
        <p:nvSpPr>
          <p:cNvPr id="40" name="TextBox 39"/>
          <p:cNvSpPr txBox="1"/>
          <p:nvPr/>
        </p:nvSpPr>
        <p:spPr>
          <a:xfrm>
            <a:off x="5181600" y="4191000"/>
            <a:ext cx="653937" cy="707886"/>
          </a:xfrm>
          <a:prstGeom prst="rect">
            <a:avLst/>
          </a:prstGeom>
          <a:noFill/>
        </p:spPr>
        <p:txBody>
          <a:bodyPr>
            <a:spAutoFit/>
          </a:bodyPr>
          <a:lstStyle/>
          <a:p>
            <a:pPr>
              <a:defRPr/>
            </a:pPr>
            <a:r>
              <a:rPr lang="en-US" sz="4000" dirty="0">
                <a:solidFill>
                  <a:srgbClr val="FF6600">
                    <a:alpha val="60000"/>
                  </a:srgbClr>
                </a:solidFill>
                <a:latin typeface="Zapf Dingbats"/>
                <a:ea typeface="Zapf Dingbats"/>
                <a:cs typeface="Zapf Dingbats"/>
              </a:rPr>
              <a:t>✖</a:t>
            </a:r>
            <a:endParaRPr lang="en-US" sz="4000" dirty="0">
              <a:solidFill>
                <a:srgbClr val="FF6600">
                  <a:alpha val="60000"/>
                </a:srgbClr>
              </a:solidFill>
            </a:endParaRPr>
          </a:p>
        </p:txBody>
      </p:sp>
      <p:sp>
        <p:nvSpPr>
          <p:cNvPr id="7783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1EE7F6-D8E1-E944-A887-8924E0D7C704}" type="slidenum">
              <a:rPr lang="en-US" sz="1400"/>
              <a:pPr/>
              <a:t>34</a:t>
            </a:fld>
            <a:endParaRPr lang="en-US" sz="1400"/>
          </a:p>
        </p:txBody>
      </p:sp>
      <p:pic>
        <p:nvPicPr>
          <p:cNvPr id="36" name="Picture 3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95600"/>
            <a:ext cx="8153400" cy="954088"/>
          </a:xfrm>
        </p:spPr>
        <p:txBody>
          <a:bodyPr/>
          <a:lstStyle/>
          <a:p>
            <a:r>
              <a:rPr lang="en-US" sz="4000" dirty="0" smtClean="0"/>
              <a:t>FAQ 9: What Does MBSE Mean For Projects?</a:t>
            </a:r>
            <a:endParaRPr lang="en-US" sz="4000" dirty="0"/>
          </a:p>
        </p:txBody>
      </p:sp>
      <p:pic>
        <p:nvPicPr>
          <p:cNvPr id="5" name="Picture 4"/>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823229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MBSE implications for projects</a:t>
            </a:r>
            <a:endParaRPr lang="en-US" sz="3200" dirty="0"/>
          </a:p>
        </p:txBody>
      </p:sp>
      <p:sp>
        <p:nvSpPr>
          <p:cNvPr id="3" name="Content Placeholder 2"/>
          <p:cNvSpPr>
            <a:spLocks noGrp="1"/>
          </p:cNvSpPr>
          <p:nvPr>
            <p:ph idx="1"/>
          </p:nvPr>
        </p:nvSpPr>
        <p:spPr>
          <a:xfrm>
            <a:off x="533400" y="1143000"/>
            <a:ext cx="8001000" cy="4876800"/>
          </a:xfrm>
        </p:spPr>
        <p:txBody>
          <a:bodyPr/>
          <a:lstStyle/>
          <a:p>
            <a:pPr marL="0" indent="0">
              <a:spcBef>
                <a:spcPts val="1200"/>
              </a:spcBef>
              <a:buNone/>
            </a:pPr>
            <a:r>
              <a:rPr lang="en-US" sz="2800" dirty="0" smtClean="0">
                <a:solidFill>
                  <a:srgbClr val="000000"/>
                </a:solidFill>
              </a:rPr>
              <a:t>How does MBSE affect…</a:t>
            </a:r>
          </a:p>
          <a:p>
            <a:pPr>
              <a:spcBef>
                <a:spcPts val="1200"/>
              </a:spcBef>
            </a:pPr>
            <a:r>
              <a:rPr lang="en-US" sz="2800" dirty="0">
                <a:solidFill>
                  <a:srgbClr val="000000"/>
                </a:solidFill>
              </a:rPr>
              <a:t>deliverables?</a:t>
            </a:r>
          </a:p>
          <a:p>
            <a:pPr>
              <a:spcBef>
                <a:spcPts val="1200"/>
              </a:spcBef>
            </a:pPr>
            <a:r>
              <a:rPr lang="en-US" sz="2800" dirty="0" smtClean="0">
                <a:solidFill>
                  <a:srgbClr val="000000"/>
                </a:solidFill>
              </a:rPr>
              <a:t>project </a:t>
            </a:r>
            <a:r>
              <a:rPr lang="en-US" sz="2800" dirty="0">
                <a:solidFill>
                  <a:srgbClr val="000000"/>
                </a:solidFill>
              </a:rPr>
              <a:t>schedule/milestones</a:t>
            </a:r>
            <a:r>
              <a:rPr lang="en-US" sz="2800" dirty="0" smtClean="0">
                <a:solidFill>
                  <a:srgbClr val="000000"/>
                </a:solidFill>
              </a:rPr>
              <a:t>?</a:t>
            </a:r>
            <a:endParaRPr lang="en-US" dirty="0">
              <a:solidFill>
                <a:srgbClr val="000000"/>
              </a:solidFill>
            </a:endParaRPr>
          </a:p>
          <a:p>
            <a:pPr>
              <a:spcBef>
                <a:spcPts val="1200"/>
              </a:spcBef>
            </a:pPr>
            <a:r>
              <a:rPr lang="en-US" sz="2800" dirty="0">
                <a:solidFill>
                  <a:srgbClr val="000000"/>
                </a:solidFill>
              </a:rPr>
              <a:t>project organization?</a:t>
            </a:r>
          </a:p>
          <a:p>
            <a:pPr>
              <a:spcBef>
                <a:spcPts val="1200"/>
              </a:spcBef>
            </a:pPr>
            <a:r>
              <a:rPr lang="en-US" sz="2800" dirty="0" smtClean="0">
                <a:solidFill>
                  <a:srgbClr val="000000"/>
                </a:solidFill>
              </a:rPr>
              <a:t>processes </a:t>
            </a:r>
            <a:r>
              <a:rPr lang="en-US" sz="2800" dirty="0">
                <a:solidFill>
                  <a:srgbClr val="000000"/>
                </a:solidFill>
              </a:rPr>
              <a:t>(e.g. </a:t>
            </a:r>
            <a:r>
              <a:rPr lang="en-US" sz="2800" dirty="0" smtClean="0">
                <a:solidFill>
                  <a:srgbClr val="000000"/>
                </a:solidFill>
              </a:rPr>
              <a:t>design, reviews</a:t>
            </a:r>
            <a:r>
              <a:rPr lang="en-US" sz="2800" dirty="0">
                <a:solidFill>
                  <a:srgbClr val="000000"/>
                </a:solidFill>
              </a:rPr>
              <a:t>, </a:t>
            </a:r>
            <a:r>
              <a:rPr lang="en-US" sz="2800" dirty="0" smtClean="0">
                <a:solidFill>
                  <a:srgbClr val="000000"/>
                </a:solidFill>
              </a:rPr>
              <a:t>CM, model </a:t>
            </a:r>
            <a:r>
              <a:rPr lang="en-US" sz="2800" dirty="0" err="1" smtClean="0">
                <a:solidFill>
                  <a:srgbClr val="000000"/>
                </a:solidFill>
              </a:rPr>
              <a:t>mgmt</a:t>
            </a:r>
            <a:r>
              <a:rPr lang="en-US" sz="2800" dirty="0" smtClean="0">
                <a:solidFill>
                  <a:srgbClr val="000000"/>
                </a:solidFill>
              </a:rPr>
              <a:t>, methodology…)?</a:t>
            </a:r>
          </a:p>
          <a:p>
            <a:pPr>
              <a:spcBef>
                <a:spcPts val="1200"/>
              </a:spcBef>
            </a:pPr>
            <a:r>
              <a:rPr lang="en-US" sz="2800" dirty="0">
                <a:solidFill>
                  <a:srgbClr val="000000"/>
                </a:solidFill>
              </a:rPr>
              <a:t>infrastructure?</a:t>
            </a:r>
          </a:p>
          <a:p>
            <a:pPr>
              <a:spcBef>
                <a:spcPts val="1200"/>
              </a:spcBef>
            </a:pPr>
            <a:r>
              <a:rPr lang="en-US" sz="2800" dirty="0" smtClean="0">
                <a:solidFill>
                  <a:srgbClr val="000000"/>
                </a:solidFill>
              </a:rPr>
              <a:t>metrics?</a:t>
            </a:r>
            <a:endParaRPr lang="en-US" sz="2800" dirty="0">
              <a:solidFill>
                <a:srgbClr val="000000"/>
              </a:solidFill>
            </a:endParaRPr>
          </a:p>
        </p:txBody>
      </p:sp>
      <p:pic>
        <p:nvPicPr>
          <p:cNvPr id="5" name="Picture 4"/>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5308594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00"/>
                </a:solidFill>
              </a:rPr>
              <a:t>MBSE and Deliverables</a:t>
            </a:r>
            <a:endParaRPr lang="en-US" sz="4000" dirty="0">
              <a:solidFill>
                <a:srgbClr val="000000"/>
              </a:solidFill>
            </a:endParaRPr>
          </a:p>
        </p:txBody>
      </p:sp>
      <p:sp>
        <p:nvSpPr>
          <p:cNvPr id="3" name="Content Placeholder 2"/>
          <p:cNvSpPr>
            <a:spLocks noGrp="1"/>
          </p:cNvSpPr>
          <p:nvPr>
            <p:ph idx="1"/>
          </p:nvPr>
        </p:nvSpPr>
        <p:spPr>
          <a:xfrm>
            <a:off x="533400" y="1066800"/>
            <a:ext cx="8077200" cy="2984500"/>
          </a:xfrm>
        </p:spPr>
        <p:txBody>
          <a:bodyPr/>
          <a:lstStyle/>
          <a:p>
            <a:pPr marL="228600" indent="-228600"/>
            <a:r>
              <a:rPr lang="en-US" dirty="0" smtClean="0"/>
              <a:t>Project still has to produce deliverables for each review</a:t>
            </a:r>
          </a:p>
          <a:p>
            <a:pPr marL="228600" indent="-228600"/>
            <a:r>
              <a:rPr lang="en-US" dirty="0"/>
              <a:t>S</a:t>
            </a:r>
            <a:r>
              <a:rPr lang="en-US" dirty="0" smtClean="0"/>
              <a:t>ome documents may be generated automatically from system model</a:t>
            </a:r>
          </a:p>
          <a:p>
            <a:pPr marL="565150" lvl="1" indent="-273050"/>
            <a:r>
              <a:rPr lang="en-US" dirty="0" smtClean="0"/>
              <a:t>This ensures that design and documents </a:t>
            </a:r>
            <a:br>
              <a:rPr lang="en-US" dirty="0" smtClean="0"/>
            </a:br>
            <a:r>
              <a:rPr lang="en-US" dirty="0" smtClean="0"/>
              <a:t>are kept in sync</a:t>
            </a:r>
          </a:p>
        </p:txBody>
      </p:sp>
      <p:grpSp>
        <p:nvGrpSpPr>
          <p:cNvPr id="6" name="Group 32"/>
          <p:cNvGrpSpPr>
            <a:grpSpLocks noChangeAspect="1"/>
          </p:cNvGrpSpPr>
          <p:nvPr/>
        </p:nvGrpSpPr>
        <p:grpSpPr>
          <a:xfrm>
            <a:off x="8359434" y="4860648"/>
            <a:ext cx="301561" cy="585316"/>
            <a:chOff x="1143000" y="3048000"/>
            <a:chExt cx="381000" cy="838200"/>
          </a:xfrm>
          <a:solidFill>
            <a:srgbClr val="804000"/>
          </a:solidFill>
        </p:grpSpPr>
        <p:sp>
          <p:nvSpPr>
            <p:cNvPr id="53" name="Oval 52"/>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Helvetica" pitchFamily="-112" charset="0"/>
              </a:endParaRPr>
            </a:p>
          </p:txBody>
        </p:sp>
        <p:cxnSp>
          <p:nvCxnSpPr>
            <p:cNvPr id="54" name="Straight Connector 53"/>
            <p:cNvCxnSpPr>
              <a:stCxn id="53"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55" name="Straight Connector 54"/>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56" name="Straight Connector 55"/>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57" name="Straight Connector 56"/>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grpSp>
        <p:nvGrpSpPr>
          <p:cNvPr id="8" name="Group 44"/>
          <p:cNvGrpSpPr>
            <a:grpSpLocks noChangeAspect="1"/>
          </p:cNvGrpSpPr>
          <p:nvPr/>
        </p:nvGrpSpPr>
        <p:grpSpPr>
          <a:xfrm>
            <a:off x="8359434" y="4024895"/>
            <a:ext cx="301561" cy="585316"/>
            <a:chOff x="1143000" y="3048000"/>
            <a:chExt cx="381000" cy="838200"/>
          </a:xfrm>
          <a:solidFill>
            <a:srgbClr val="804000"/>
          </a:solidFill>
        </p:grpSpPr>
        <p:sp>
          <p:nvSpPr>
            <p:cNvPr id="43" name="Oval 42"/>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Helvetica" pitchFamily="-112" charset="0"/>
              </a:endParaRPr>
            </a:p>
          </p:txBody>
        </p:sp>
        <p:cxnSp>
          <p:nvCxnSpPr>
            <p:cNvPr id="44" name="Straight Connector 43"/>
            <p:cNvCxnSpPr>
              <a:stCxn id="43"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45" name="Straight Connector 44"/>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46" name="Straight Connector 45"/>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47" name="Straight Connector 46"/>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pic>
        <p:nvPicPr>
          <p:cNvPr id="9" name="Picture 8" descr="wireframe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192" y="4870416"/>
            <a:ext cx="1022012" cy="792613"/>
          </a:xfrm>
          <a:prstGeom prst="rect">
            <a:avLst/>
          </a:prstGeom>
        </p:spPr>
      </p:pic>
      <p:sp>
        <p:nvSpPr>
          <p:cNvPr id="13" name="TextBox 12"/>
          <p:cNvSpPr txBox="1"/>
          <p:nvPr/>
        </p:nvSpPr>
        <p:spPr>
          <a:xfrm>
            <a:off x="5494609" y="4024888"/>
            <a:ext cx="1147082" cy="523220"/>
          </a:xfrm>
          <a:prstGeom prst="rect">
            <a:avLst/>
          </a:prstGeom>
          <a:noFill/>
        </p:spPr>
        <p:txBody>
          <a:bodyPr wrap="square" rtlCol="0">
            <a:spAutoFit/>
          </a:bodyPr>
          <a:lstStyle/>
          <a:p>
            <a:pPr algn="ctr"/>
            <a:r>
              <a:rPr lang="en-US" sz="1400" b="0" i="0" dirty="0" smtClean="0">
                <a:latin typeface="Verdana"/>
                <a:cs typeface="Verdana"/>
              </a:rPr>
              <a:t>HTML</a:t>
            </a:r>
          </a:p>
          <a:p>
            <a:pPr algn="ctr"/>
            <a:r>
              <a:rPr lang="en-US" sz="1400" b="0" i="0" dirty="0" smtClean="0">
                <a:latin typeface="Verdana"/>
                <a:cs typeface="Verdana"/>
              </a:rPr>
              <a:t>Web Pages</a:t>
            </a:r>
            <a:endParaRPr lang="en-US" sz="1400" b="0" i="0" dirty="0">
              <a:latin typeface="Verdana"/>
              <a:cs typeface="Verdana"/>
            </a:endParaRPr>
          </a:p>
        </p:txBody>
      </p:sp>
      <p:sp>
        <p:nvSpPr>
          <p:cNvPr id="14" name="TextBox 13"/>
          <p:cNvSpPr txBox="1"/>
          <p:nvPr/>
        </p:nvSpPr>
        <p:spPr>
          <a:xfrm>
            <a:off x="5415343" y="5006970"/>
            <a:ext cx="1685258" cy="738664"/>
          </a:xfrm>
          <a:prstGeom prst="rect">
            <a:avLst/>
          </a:prstGeom>
          <a:noFill/>
        </p:spPr>
        <p:txBody>
          <a:bodyPr wrap="square" rtlCol="0">
            <a:spAutoFit/>
          </a:bodyPr>
          <a:lstStyle/>
          <a:p>
            <a:pPr algn="ctr"/>
            <a:r>
              <a:rPr lang="en-US" sz="1400" b="0" i="0" dirty="0" smtClean="0">
                <a:latin typeface="Verdana"/>
                <a:cs typeface="Verdana"/>
              </a:rPr>
              <a:t>Simulation &amp;</a:t>
            </a:r>
          </a:p>
          <a:p>
            <a:pPr algn="ctr"/>
            <a:r>
              <a:rPr lang="en-US" sz="1400" b="0" i="0" dirty="0" smtClean="0">
                <a:latin typeface="Verdana"/>
                <a:cs typeface="Verdana"/>
              </a:rPr>
              <a:t>Analysis</a:t>
            </a:r>
          </a:p>
          <a:p>
            <a:pPr algn="ctr"/>
            <a:r>
              <a:rPr lang="en-US" sz="1400" b="0" i="0" dirty="0" smtClean="0">
                <a:latin typeface="Verdana"/>
                <a:cs typeface="Verdana"/>
              </a:rPr>
              <a:t>Ex: </a:t>
            </a:r>
            <a:r>
              <a:rPr lang="en-US" sz="1400" b="0" i="0" dirty="0" err="1" smtClean="0">
                <a:latin typeface="Verdana"/>
                <a:cs typeface="Verdana"/>
              </a:rPr>
              <a:t>Mathematica</a:t>
            </a:r>
            <a:endParaRPr lang="en-US" sz="1400" b="0" i="0" dirty="0" smtClean="0">
              <a:latin typeface="Verdana"/>
              <a:cs typeface="Verdana"/>
            </a:endParaRPr>
          </a:p>
        </p:txBody>
      </p:sp>
      <p:sp>
        <p:nvSpPr>
          <p:cNvPr id="15" name="TextBox 14"/>
          <p:cNvSpPr txBox="1"/>
          <p:nvPr/>
        </p:nvSpPr>
        <p:spPr>
          <a:xfrm>
            <a:off x="4038600" y="5867400"/>
            <a:ext cx="750306" cy="307777"/>
          </a:xfrm>
          <a:prstGeom prst="rect">
            <a:avLst/>
          </a:prstGeom>
          <a:noFill/>
        </p:spPr>
        <p:txBody>
          <a:bodyPr wrap="square" rtlCol="0">
            <a:spAutoFit/>
          </a:bodyPr>
          <a:lstStyle/>
          <a:p>
            <a:r>
              <a:rPr lang="en-US" sz="1400" b="0" i="0" dirty="0" smtClean="0">
                <a:latin typeface="Verdana"/>
                <a:cs typeface="Verdana"/>
              </a:rPr>
              <a:t>Audits</a:t>
            </a:r>
            <a:endParaRPr lang="en-US" sz="1400" b="0" i="0" dirty="0">
              <a:latin typeface="Verdana"/>
              <a:cs typeface="Verdana"/>
            </a:endParaRPr>
          </a:p>
        </p:txBody>
      </p:sp>
      <p:sp>
        <p:nvSpPr>
          <p:cNvPr id="16" name="TextBox 15"/>
          <p:cNvSpPr txBox="1"/>
          <p:nvPr/>
        </p:nvSpPr>
        <p:spPr>
          <a:xfrm>
            <a:off x="5525677" y="3360742"/>
            <a:ext cx="1236417" cy="307777"/>
          </a:xfrm>
          <a:prstGeom prst="rect">
            <a:avLst/>
          </a:prstGeom>
          <a:noFill/>
        </p:spPr>
        <p:txBody>
          <a:bodyPr wrap="square" rtlCol="0">
            <a:spAutoFit/>
          </a:bodyPr>
          <a:lstStyle/>
          <a:p>
            <a:pPr algn="ctr"/>
            <a:r>
              <a:rPr lang="en-US" sz="1400" b="0" i="0" dirty="0" smtClean="0">
                <a:latin typeface="Verdana"/>
                <a:cs typeface="Verdana"/>
              </a:rPr>
              <a:t>Report</a:t>
            </a:r>
            <a:r>
              <a:rPr lang="en-US" sz="1400" dirty="0">
                <a:latin typeface="Verdana"/>
                <a:cs typeface="Verdana"/>
              </a:rPr>
              <a:t>s</a:t>
            </a:r>
            <a:endParaRPr lang="en-US" sz="1400" b="0" i="0" dirty="0">
              <a:latin typeface="Verdana"/>
              <a:cs typeface="Verdana"/>
            </a:endParaRPr>
          </a:p>
        </p:txBody>
      </p:sp>
      <p:pic>
        <p:nvPicPr>
          <p:cNvPr id="17" name="Picture 16" descr="Context-Mode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526" y="4024888"/>
            <a:ext cx="1032568" cy="533986"/>
          </a:xfrm>
          <a:prstGeom prst="rect">
            <a:avLst/>
          </a:prstGeom>
          <a:ln>
            <a:solidFill>
              <a:srgbClr val="000000"/>
            </a:solidFill>
          </a:ln>
          <a:effectLst>
            <a:outerShdw blurRad="50800" dist="38100" dir="2700000" algn="tl" rotWithShape="0">
              <a:prstClr val="black">
                <a:alpha val="40000"/>
              </a:prstClr>
            </a:outerShdw>
          </a:effectLst>
        </p:spPr>
      </p:pic>
      <p:sp>
        <p:nvSpPr>
          <p:cNvPr id="18" name="Rounded Rectangle 17"/>
          <p:cNvSpPr/>
          <p:nvPr/>
        </p:nvSpPr>
        <p:spPr>
          <a:xfrm>
            <a:off x="3429000" y="4114800"/>
            <a:ext cx="1507803" cy="658478"/>
          </a:xfrm>
          <a:prstGeom prst="roundRect">
            <a:avLst/>
          </a:prstGeom>
          <a:solidFill>
            <a:srgbClr val="FF6FCF"/>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b="0" i="0" dirty="0" smtClean="0">
                <a:solidFill>
                  <a:schemeClr val="tx1"/>
                </a:solidFill>
                <a:latin typeface="Verdana"/>
                <a:cs typeface="Verdana"/>
              </a:rPr>
              <a:t>Model</a:t>
            </a:r>
          </a:p>
          <a:p>
            <a:pPr algn="ctr"/>
            <a:r>
              <a:rPr lang="en-US" sz="1400" b="0" i="0" dirty="0" smtClean="0">
                <a:solidFill>
                  <a:schemeClr val="tx1"/>
                </a:solidFill>
                <a:latin typeface="Verdana"/>
                <a:cs typeface="Verdana"/>
              </a:rPr>
              <a:t>Transformers</a:t>
            </a:r>
          </a:p>
        </p:txBody>
      </p:sp>
      <p:grpSp>
        <p:nvGrpSpPr>
          <p:cNvPr id="19" name="Group 75"/>
          <p:cNvGrpSpPr>
            <a:grpSpLocks noChangeAspect="1"/>
          </p:cNvGrpSpPr>
          <p:nvPr/>
        </p:nvGrpSpPr>
        <p:grpSpPr>
          <a:xfrm>
            <a:off x="8359434" y="5958112"/>
            <a:ext cx="301561" cy="585316"/>
            <a:chOff x="1143000" y="3048000"/>
            <a:chExt cx="381000" cy="838200"/>
          </a:xfrm>
          <a:solidFill>
            <a:srgbClr val="804000"/>
          </a:solidFill>
        </p:grpSpPr>
        <p:sp>
          <p:nvSpPr>
            <p:cNvPr id="38" name="Oval 37"/>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Helvetica" pitchFamily="-112" charset="0"/>
              </a:endParaRPr>
            </a:p>
          </p:txBody>
        </p:sp>
        <p:cxnSp>
          <p:nvCxnSpPr>
            <p:cNvPr id="39" name="Straight Connector 38"/>
            <p:cNvCxnSpPr>
              <a:stCxn id="38"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40" name="Straight Connector 39"/>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41" name="Straight Connector 40"/>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42" name="Straight Connector 41"/>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grpSp>
        <p:nvGrpSpPr>
          <p:cNvPr id="20" name="Group 81"/>
          <p:cNvGrpSpPr>
            <a:grpSpLocks noChangeAspect="1"/>
          </p:cNvGrpSpPr>
          <p:nvPr/>
        </p:nvGrpSpPr>
        <p:grpSpPr>
          <a:xfrm>
            <a:off x="8359434" y="3019378"/>
            <a:ext cx="301561" cy="585316"/>
            <a:chOff x="1143000" y="3048000"/>
            <a:chExt cx="381000" cy="838200"/>
          </a:xfrm>
          <a:solidFill>
            <a:srgbClr val="804000"/>
          </a:solidFill>
        </p:grpSpPr>
        <p:sp>
          <p:nvSpPr>
            <p:cNvPr id="33" name="Oval 32"/>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Helvetica" pitchFamily="-112" charset="0"/>
              </a:endParaRPr>
            </a:p>
          </p:txBody>
        </p:sp>
        <p:cxnSp>
          <p:nvCxnSpPr>
            <p:cNvPr id="34" name="Straight Connector 33"/>
            <p:cNvCxnSpPr>
              <a:stCxn id="33"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35" name="Straight Connector 34"/>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36" name="Straight Connector 35"/>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37" name="Straight Connector 36"/>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pic>
        <p:nvPicPr>
          <p:cNvPr id="21" name="Picture 16" descr="report.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3192" y="2873043"/>
            <a:ext cx="829292" cy="804807"/>
          </a:xfrm>
          <a:prstGeom prst="rect">
            <a:avLst/>
          </a:prstGeom>
        </p:spPr>
      </p:pic>
      <p:sp>
        <p:nvSpPr>
          <p:cNvPr id="22" name="Left-Right Arrow 21"/>
          <p:cNvSpPr/>
          <p:nvPr/>
        </p:nvSpPr>
        <p:spPr>
          <a:xfrm>
            <a:off x="2895600" y="4343401"/>
            <a:ext cx="526111" cy="152399"/>
          </a:xfrm>
          <a:prstGeom prst="leftRightArrow">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p>
        </p:txBody>
      </p:sp>
      <p:cxnSp>
        <p:nvCxnSpPr>
          <p:cNvPr id="23" name="Straight Connector 22"/>
          <p:cNvCxnSpPr>
            <a:stCxn id="18" idx="0"/>
          </p:cNvCxnSpPr>
          <p:nvPr/>
        </p:nvCxnSpPr>
        <p:spPr>
          <a:xfrm flipV="1">
            <a:off x="4182902" y="3581400"/>
            <a:ext cx="1760698" cy="533400"/>
          </a:xfrm>
          <a:prstGeom prst="line">
            <a:avLst/>
          </a:prstGeom>
          <a:ln>
            <a:solidFill>
              <a:srgbClr val="C1549D"/>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3"/>
          </p:cNvCxnSpPr>
          <p:nvPr/>
        </p:nvCxnSpPr>
        <p:spPr>
          <a:xfrm flipV="1">
            <a:off x="4936803" y="4228938"/>
            <a:ext cx="556144" cy="215101"/>
          </a:xfrm>
          <a:prstGeom prst="line">
            <a:avLst/>
          </a:prstGeom>
          <a:ln>
            <a:solidFill>
              <a:srgbClr val="C1549D"/>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800600" y="4724400"/>
            <a:ext cx="767143" cy="499502"/>
          </a:xfrm>
          <a:prstGeom prst="line">
            <a:avLst/>
          </a:prstGeom>
          <a:ln>
            <a:solidFill>
              <a:srgbClr val="C1549D"/>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5" idx="0"/>
          </p:cNvCxnSpPr>
          <p:nvPr/>
        </p:nvCxnSpPr>
        <p:spPr>
          <a:xfrm>
            <a:off x="4182902" y="4773278"/>
            <a:ext cx="230851" cy="1094122"/>
          </a:xfrm>
          <a:prstGeom prst="line">
            <a:avLst/>
          </a:prstGeom>
          <a:ln>
            <a:solidFill>
              <a:srgbClr val="C1549D"/>
            </a:solidFill>
            <a:headEnd type="none"/>
            <a:tailEnd type="arrow"/>
          </a:ln>
        </p:spPr>
        <p:style>
          <a:lnRef idx="2">
            <a:schemeClr val="accent1"/>
          </a:lnRef>
          <a:fillRef idx="0">
            <a:schemeClr val="accent1"/>
          </a:fillRef>
          <a:effectRef idx="1">
            <a:schemeClr val="accent1"/>
          </a:effectRef>
          <a:fontRef idx="minor">
            <a:schemeClr val="tx1"/>
          </a:fontRef>
        </p:style>
      </p:cxnSp>
      <p:pic>
        <p:nvPicPr>
          <p:cNvPr id="28" name="Picture 15" descr="checkmark_box_large_red.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200" y="5715000"/>
            <a:ext cx="693589" cy="721190"/>
          </a:xfrm>
          <a:prstGeom prst="rect">
            <a:avLst/>
          </a:prstGeom>
        </p:spPr>
      </p:pic>
      <p:cxnSp>
        <p:nvCxnSpPr>
          <p:cNvPr id="29" name="Straight Connector 28"/>
          <p:cNvCxnSpPr>
            <a:stCxn id="16" idx="3"/>
          </p:cNvCxnSpPr>
          <p:nvPr/>
        </p:nvCxnSpPr>
        <p:spPr>
          <a:xfrm flipV="1">
            <a:off x="6762094" y="3447242"/>
            <a:ext cx="463184" cy="67389"/>
          </a:xfrm>
          <a:prstGeom prst="line">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776241" y="5299627"/>
            <a:ext cx="376951" cy="0"/>
          </a:xfrm>
          <a:prstGeom prst="line">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5" idx="3"/>
          </p:cNvCxnSpPr>
          <p:nvPr/>
        </p:nvCxnSpPr>
        <p:spPr>
          <a:xfrm flipV="1">
            <a:off x="4788906" y="6013729"/>
            <a:ext cx="678511" cy="7560"/>
          </a:xfrm>
          <a:prstGeom prst="line">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pic>
        <p:nvPicPr>
          <p:cNvPr id="69" name="Picture 4" descr="Figure-3.jpg"/>
          <p:cNvPicPr>
            <a:picLocks noChangeAspect="1"/>
          </p:cNvPicPr>
          <p:nvPr/>
        </p:nvPicPr>
        <p:blipFill>
          <a:blip r:embed="rId6" cstate="print"/>
          <a:srcRect/>
          <a:stretch>
            <a:fillRect/>
          </a:stretch>
        </p:blipFill>
        <p:spPr bwMode="auto">
          <a:xfrm>
            <a:off x="533400" y="3810000"/>
            <a:ext cx="2582520" cy="143999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70" name="TextBox 69"/>
          <p:cNvSpPr txBox="1"/>
          <p:nvPr/>
        </p:nvSpPr>
        <p:spPr>
          <a:xfrm>
            <a:off x="609600" y="5257800"/>
            <a:ext cx="1928836" cy="338554"/>
          </a:xfrm>
          <a:prstGeom prst="rect">
            <a:avLst/>
          </a:prstGeom>
          <a:noFill/>
        </p:spPr>
        <p:txBody>
          <a:bodyPr wrap="square" rtlCol="0">
            <a:spAutoFit/>
          </a:bodyPr>
          <a:lstStyle/>
          <a:p>
            <a:pPr algn="ctr"/>
            <a:r>
              <a:rPr lang="en-US" sz="1600" dirty="0" smtClean="0">
                <a:latin typeface="+mn-lt"/>
              </a:rPr>
              <a:t>System Model</a:t>
            </a:r>
            <a:endParaRPr lang="en-US" sz="1600" dirty="0">
              <a:latin typeface="+mn-lt"/>
            </a:endParaRPr>
          </a:p>
        </p:txBody>
      </p:sp>
      <p:pic>
        <p:nvPicPr>
          <p:cNvPr id="49" name="Picture 48"/>
          <p:cNvPicPr>
            <a:picLocks noChangeAspect="1"/>
          </p:cNvPicPr>
          <p:nvPr/>
        </p:nvPicPr>
        <p:blipFill>
          <a:blip r:embed="rId7"/>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89643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MBSE and Schedule</a:t>
            </a:r>
            <a:endParaRPr lang="en-US" sz="4000" dirty="0"/>
          </a:p>
        </p:txBody>
      </p:sp>
      <p:sp>
        <p:nvSpPr>
          <p:cNvPr id="3" name="Content Placeholder 2"/>
          <p:cNvSpPr>
            <a:spLocks noGrp="1"/>
          </p:cNvSpPr>
          <p:nvPr>
            <p:ph idx="1"/>
          </p:nvPr>
        </p:nvSpPr>
        <p:spPr>
          <a:xfrm>
            <a:off x="533400" y="1447800"/>
            <a:ext cx="8382000" cy="2590800"/>
          </a:xfrm>
        </p:spPr>
        <p:txBody>
          <a:bodyPr/>
          <a:lstStyle/>
          <a:p>
            <a:r>
              <a:rPr lang="en-US" dirty="0" smtClean="0"/>
              <a:t>Projects will need to schedule </a:t>
            </a:r>
            <a:r>
              <a:rPr lang="en-US" dirty="0"/>
              <a:t>time and resources to deploy infrastructure and train workforce</a:t>
            </a:r>
          </a:p>
          <a:p>
            <a:r>
              <a:rPr lang="en-US" dirty="0" smtClean="0"/>
              <a:t>Model </a:t>
            </a:r>
            <a:r>
              <a:rPr lang="en-US" dirty="0"/>
              <a:t>development becomes infused within the </a:t>
            </a:r>
            <a:r>
              <a:rPr lang="en-US" dirty="0" smtClean="0"/>
              <a:t>product development schedule</a:t>
            </a:r>
          </a:p>
        </p:txBody>
      </p:sp>
      <p:pic>
        <p:nvPicPr>
          <p:cNvPr id="5" name="Picture 4"/>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69871644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MBSE and Project Organization</a:t>
            </a:r>
            <a:endParaRPr lang="en-US" sz="3200" dirty="0"/>
          </a:p>
        </p:txBody>
      </p:sp>
      <p:sp>
        <p:nvSpPr>
          <p:cNvPr id="3" name="Content Placeholder 2"/>
          <p:cNvSpPr>
            <a:spLocks noGrp="1"/>
          </p:cNvSpPr>
          <p:nvPr>
            <p:ph idx="1"/>
          </p:nvPr>
        </p:nvSpPr>
        <p:spPr>
          <a:xfrm>
            <a:off x="533399" y="1009075"/>
            <a:ext cx="8472055" cy="819725"/>
          </a:xfrm>
        </p:spPr>
        <p:txBody>
          <a:bodyPr/>
          <a:lstStyle/>
          <a:p>
            <a:pPr>
              <a:spcBef>
                <a:spcPts val="0"/>
              </a:spcBef>
            </a:pPr>
            <a:r>
              <a:rPr lang="en-US" sz="2000" dirty="0" smtClean="0"/>
              <a:t>Everyone needs training, but not to the same depth</a:t>
            </a:r>
          </a:p>
          <a:p>
            <a:pPr>
              <a:spcBef>
                <a:spcPts val="0"/>
              </a:spcBef>
            </a:pPr>
            <a:r>
              <a:rPr lang="en-US" sz="2000" dirty="0" smtClean="0"/>
              <a:t>Different levels of training for different levels of modeling</a:t>
            </a:r>
          </a:p>
        </p:txBody>
      </p:sp>
      <p:sp>
        <p:nvSpPr>
          <p:cNvPr id="6" name="Rectangle 5"/>
          <p:cNvSpPr/>
          <p:nvPr/>
        </p:nvSpPr>
        <p:spPr bwMode="auto">
          <a:xfrm>
            <a:off x="5943600" y="2819400"/>
            <a:ext cx="2857432" cy="1911667"/>
          </a:xfrm>
          <a:prstGeom prst="rect">
            <a:avLst/>
          </a:prstGeom>
          <a:solidFill>
            <a:srgbClr val="FFFEB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ea typeface="ＭＳ Ｐゴシック" charset="-128"/>
                <a:cs typeface="ＭＳ Ｐゴシック" charset="-128"/>
              </a:rPr>
              <a:t>SysML Models</a:t>
            </a:r>
            <a:endParaRPr kumimoji="0" lang="en-US" sz="16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pSp>
        <p:nvGrpSpPr>
          <p:cNvPr id="7" name="Group 6"/>
          <p:cNvGrpSpPr/>
          <p:nvPr/>
        </p:nvGrpSpPr>
        <p:grpSpPr>
          <a:xfrm>
            <a:off x="985796" y="2690485"/>
            <a:ext cx="120127" cy="395125"/>
            <a:chOff x="1308100" y="2205200"/>
            <a:chExt cx="120127" cy="395125"/>
          </a:xfrm>
        </p:grpSpPr>
        <p:sp>
          <p:nvSpPr>
            <p:cNvPr id="8" name="Oval 7"/>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9" name="Straight Connector 8"/>
            <p:cNvCxnSpPr>
              <a:stCxn id="8"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0" name="Straight Connector 9"/>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1" name="Straight Connector 10"/>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2" name="Straight Connector 11"/>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grpSp>
        <p:nvGrpSpPr>
          <p:cNvPr id="13" name="Group 12"/>
          <p:cNvGrpSpPr/>
          <p:nvPr/>
        </p:nvGrpSpPr>
        <p:grpSpPr>
          <a:xfrm>
            <a:off x="1318221" y="2317259"/>
            <a:ext cx="120127" cy="395125"/>
            <a:chOff x="1308100" y="2205200"/>
            <a:chExt cx="120127" cy="395125"/>
          </a:xfrm>
        </p:grpSpPr>
        <p:sp>
          <p:nvSpPr>
            <p:cNvPr id="14" name="Oval 13"/>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15" name="Straight Connector 14"/>
            <p:cNvCxnSpPr>
              <a:stCxn id="14"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6" name="Straight Connector 15"/>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7" name="Straight Connector 16"/>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8" name="Straight Connector 17"/>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grpSp>
        <p:nvGrpSpPr>
          <p:cNvPr id="19" name="Group 18"/>
          <p:cNvGrpSpPr/>
          <p:nvPr/>
        </p:nvGrpSpPr>
        <p:grpSpPr>
          <a:xfrm>
            <a:off x="1801112" y="2257646"/>
            <a:ext cx="120127" cy="395125"/>
            <a:chOff x="1308100" y="2205200"/>
            <a:chExt cx="120127" cy="395125"/>
          </a:xfrm>
        </p:grpSpPr>
        <p:sp>
          <p:nvSpPr>
            <p:cNvPr id="20" name="Oval 19"/>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21" name="Straight Connector 20"/>
            <p:cNvCxnSpPr>
              <a:stCxn id="20"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22" name="Straight Connector 21"/>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23" name="Straight Connector 22"/>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24" name="Straight Connector 23"/>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grpSp>
        <p:nvGrpSpPr>
          <p:cNvPr id="25" name="Group 24"/>
          <p:cNvGrpSpPr/>
          <p:nvPr/>
        </p:nvGrpSpPr>
        <p:grpSpPr>
          <a:xfrm>
            <a:off x="2281641" y="2485950"/>
            <a:ext cx="120127" cy="395125"/>
            <a:chOff x="1308100" y="2205200"/>
            <a:chExt cx="120127" cy="395125"/>
          </a:xfrm>
        </p:grpSpPr>
        <p:sp>
          <p:nvSpPr>
            <p:cNvPr id="26" name="Oval 25"/>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27" name="Straight Connector 26"/>
            <p:cNvCxnSpPr>
              <a:stCxn id="26"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28" name="Straight Connector 27"/>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29" name="Straight Connector 28"/>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30" name="Straight Connector 29"/>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grpSp>
        <p:nvGrpSpPr>
          <p:cNvPr id="31" name="Group 30"/>
          <p:cNvGrpSpPr/>
          <p:nvPr/>
        </p:nvGrpSpPr>
        <p:grpSpPr>
          <a:xfrm>
            <a:off x="1747919" y="4178469"/>
            <a:ext cx="120127" cy="395125"/>
            <a:chOff x="1308100" y="2205200"/>
            <a:chExt cx="120127" cy="395125"/>
          </a:xfrm>
        </p:grpSpPr>
        <p:sp>
          <p:nvSpPr>
            <p:cNvPr id="32" name="Oval 31"/>
            <p:cNvSpPr/>
            <p:nvPr/>
          </p:nvSpPr>
          <p:spPr bwMode="auto">
            <a:xfrm>
              <a:off x="1308100" y="2205200"/>
              <a:ext cx="120127" cy="120127"/>
            </a:xfrm>
            <a:prstGeom prst="ellips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33" name="Straight Connector 32"/>
            <p:cNvCxnSpPr>
              <a:stCxn id="32" idx="4"/>
            </p:cNvCxnSpPr>
            <p:nvPr/>
          </p:nvCxnSpPr>
          <p:spPr bwMode="auto">
            <a:xfrm rot="5400000">
              <a:off x="1295229" y="2398262"/>
              <a:ext cx="145870" cy="1588"/>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34" name="Straight Connector 33"/>
            <p:cNvCxnSpPr/>
            <p:nvPr/>
          </p:nvCxnSpPr>
          <p:spPr bwMode="auto">
            <a:xfrm rot="5400000">
              <a:off x="127356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35" name="Straight Connector 34"/>
            <p:cNvCxnSpPr/>
            <p:nvPr/>
          </p:nvCxnSpPr>
          <p:spPr bwMode="auto">
            <a:xfrm rot="16200000" flipH="1">
              <a:off x="133283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36" name="Straight Connector 35"/>
            <p:cNvCxnSpPr/>
            <p:nvPr/>
          </p:nvCxnSpPr>
          <p:spPr bwMode="auto">
            <a:xfrm>
              <a:off x="1308100" y="2381250"/>
              <a:ext cx="120127" cy="3175"/>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grpSp>
      <p:grpSp>
        <p:nvGrpSpPr>
          <p:cNvPr id="37" name="Group 36"/>
          <p:cNvGrpSpPr/>
          <p:nvPr/>
        </p:nvGrpSpPr>
        <p:grpSpPr>
          <a:xfrm>
            <a:off x="2335205" y="3484021"/>
            <a:ext cx="120127" cy="395125"/>
            <a:chOff x="1308100" y="2205200"/>
            <a:chExt cx="120127" cy="395125"/>
          </a:xfrm>
        </p:grpSpPr>
        <p:sp>
          <p:nvSpPr>
            <p:cNvPr id="38" name="Oval 37"/>
            <p:cNvSpPr/>
            <p:nvPr/>
          </p:nvSpPr>
          <p:spPr bwMode="auto">
            <a:xfrm>
              <a:off x="1308100" y="2205200"/>
              <a:ext cx="120127" cy="120127"/>
            </a:xfrm>
            <a:prstGeom prst="ellips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39" name="Straight Connector 38"/>
            <p:cNvCxnSpPr>
              <a:stCxn id="38" idx="4"/>
            </p:cNvCxnSpPr>
            <p:nvPr/>
          </p:nvCxnSpPr>
          <p:spPr bwMode="auto">
            <a:xfrm rot="5400000">
              <a:off x="1295229" y="2398262"/>
              <a:ext cx="145870" cy="1588"/>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40" name="Straight Connector 39"/>
            <p:cNvCxnSpPr/>
            <p:nvPr/>
          </p:nvCxnSpPr>
          <p:spPr bwMode="auto">
            <a:xfrm rot="5400000">
              <a:off x="127356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41" name="Straight Connector 40"/>
            <p:cNvCxnSpPr/>
            <p:nvPr/>
          </p:nvCxnSpPr>
          <p:spPr bwMode="auto">
            <a:xfrm rot="16200000" flipH="1">
              <a:off x="133283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42" name="Straight Connector 41"/>
            <p:cNvCxnSpPr/>
            <p:nvPr/>
          </p:nvCxnSpPr>
          <p:spPr bwMode="auto">
            <a:xfrm>
              <a:off x="1308100" y="2381250"/>
              <a:ext cx="120127" cy="3175"/>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grpSp>
      <p:grpSp>
        <p:nvGrpSpPr>
          <p:cNvPr id="43" name="Group 42"/>
          <p:cNvGrpSpPr/>
          <p:nvPr/>
        </p:nvGrpSpPr>
        <p:grpSpPr>
          <a:xfrm>
            <a:off x="1150331" y="3592831"/>
            <a:ext cx="120127" cy="395125"/>
            <a:chOff x="1308100" y="2205200"/>
            <a:chExt cx="120127" cy="395125"/>
          </a:xfrm>
        </p:grpSpPr>
        <p:sp>
          <p:nvSpPr>
            <p:cNvPr id="44" name="Oval 43"/>
            <p:cNvSpPr/>
            <p:nvPr/>
          </p:nvSpPr>
          <p:spPr bwMode="auto">
            <a:xfrm>
              <a:off x="1308100" y="2205200"/>
              <a:ext cx="120127" cy="120127"/>
            </a:xfrm>
            <a:prstGeom prst="ellips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45" name="Straight Connector 44"/>
            <p:cNvCxnSpPr>
              <a:stCxn id="44" idx="4"/>
            </p:cNvCxnSpPr>
            <p:nvPr/>
          </p:nvCxnSpPr>
          <p:spPr bwMode="auto">
            <a:xfrm rot="5400000">
              <a:off x="1295229" y="2398262"/>
              <a:ext cx="145870" cy="1588"/>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46" name="Straight Connector 45"/>
            <p:cNvCxnSpPr/>
            <p:nvPr/>
          </p:nvCxnSpPr>
          <p:spPr bwMode="auto">
            <a:xfrm rot="5400000">
              <a:off x="127356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47" name="Straight Connector 46"/>
            <p:cNvCxnSpPr/>
            <p:nvPr/>
          </p:nvCxnSpPr>
          <p:spPr bwMode="auto">
            <a:xfrm rot="16200000" flipH="1">
              <a:off x="133283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48" name="Straight Connector 47"/>
            <p:cNvCxnSpPr/>
            <p:nvPr/>
          </p:nvCxnSpPr>
          <p:spPr bwMode="auto">
            <a:xfrm>
              <a:off x="1308100" y="2381250"/>
              <a:ext cx="120127" cy="3175"/>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grpSp>
      <p:grpSp>
        <p:nvGrpSpPr>
          <p:cNvPr id="49" name="Group 48"/>
          <p:cNvGrpSpPr/>
          <p:nvPr/>
        </p:nvGrpSpPr>
        <p:grpSpPr>
          <a:xfrm>
            <a:off x="1580168" y="3647946"/>
            <a:ext cx="120127" cy="395125"/>
            <a:chOff x="1308100" y="2205200"/>
            <a:chExt cx="120127" cy="395125"/>
          </a:xfrm>
        </p:grpSpPr>
        <p:sp>
          <p:nvSpPr>
            <p:cNvPr id="50" name="Oval 49"/>
            <p:cNvSpPr/>
            <p:nvPr/>
          </p:nvSpPr>
          <p:spPr bwMode="auto">
            <a:xfrm>
              <a:off x="1308100" y="2205200"/>
              <a:ext cx="120127" cy="120127"/>
            </a:xfrm>
            <a:prstGeom prst="ellips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51" name="Straight Connector 50"/>
            <p:cNvCxnSpPr>
              <a:stCxn id="50" idx="4"/>
            </p:cNvCxnSpPr>
            <p:nvPr/>
          </p:nvCxnSpPr>
          <p:spPr bwMode="auto">
            <a:xfrm rot="5400000">
              <a:off x="1295229" y="2398262"/>
              <a:ext cx="145870" cy="1588"/>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52" name="Straight Connector 51"/>
            <p:cNvCxnSpPr/>
            <p:nvPr/>
          </p:nvCxnSpPr>
          <p:spPr bwMode="auto">
            <a:xfrm rot="5400000">
              <a:off x="127356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53" name="Straight Connector 52"/>
            <p:cNvCxnSpPr/>
            <p:nvPr/>
          </p:nvCxnSpPr>
          <p:spPr bwMode="auto">
            <a:xfrm rot="16200000" flipH="1">
              <a:off x="133283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54" name="Straight Connector 53"/>
            <p:cNvCxnSpPr/>
            <p:nvPr/>
          </p:nvCxnSpPr>
          <p:spPr bwMode="auto">
            <a:xfrm>
              <a:off x="1308100" y="2381250"/>
              <a:ext cx="120127" cy="3175"/>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grpSp>
      <p:grpSp>
        <p:nvGrpSpPr>
          <p:cNvPr id="55" name="Group 54"/>
          <p:cNvGrpSpPr/>
          <p:nvPr/>
        </p:nvGrpSpPr>
        <p:grpSpPr>
          <a:xfrm>
            <a:off x="2057256" y="3705553"/>
            <a:ext cx="120127" cy="395125"/>
            <a:chOff x="1308100" y="2205200"/>
            <a:chExt cx="120127" cy="395125"/>
          </a:xfrm>
        </p:grpSpPr>
        <p:sp>
          <p:nvSpPr>
            <p:cNvPr id="56" name="Oval 55"/>
            <p:cNvSpPr/>
            <p:nvPr/>
          </p:nvSpPr>
          <p:spPr bwMode="auto">
            <a:xfrm>
              <a:off x="1308100" y="2205200"/>
              <a:ext cx="120127" cy="120127"/>
            </a:xfrm>
            <a:prstGeom prst="ellips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57" name="Straight Connector 56"/>
            <p:cNvCxnSpPr>
              <a:stCxn id="56" idx="4"/>
            </p:cNvCxnSpPr>
            <p:nvPr/>
          </p:nvCxnSpPr>
          <p:spPr bwMode="auto">
            <a:xfrm rot="5400000">
              <a:off x="1295229" y="2398262"/>
              <a:ext cx="145870" cy="1588"/>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58" name="Straight Connector 57"/>
            <p:cNvCxnSpPr/>
            <p:nvPr/>
          </p:nvCxnSpPr>
          <p:spPr bwMode="auto">
            <a:xfrm rot="5400000">
              <a:off x="127356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59" name="Straight Connector 58"/>
            <p:cNvCxnSpPr/>
            <p:nvPr/>
          </p:nvCxnSpPr>
          <p:spPr bwMode="auto">
            <a:xfrm rot="16200000" flipH="1">
              <a:off x="1332838" y="2506523"/>
              <a:ext cx="128334" cy="59270"/>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cxnSp>
          <p:nvCxnSpPr>
            <p:cNvPr id="60" name="Straight Connector 59"/>
            <p:cNvCxnSpPr/>
            <p:nvPr/>
          </p:nvCxnSpPr>
          <p:spPr bwMode="auto">
            <a:xfrm>
              <a:off x="1308100" y="2381250"/>
              <a:ext cx="120127" cy="3175"/>
            </a:xfrm>
            <a:prstGeom prst="line">
              <a:avLst/>
            </a:prstGeom>
            <a:solidFill>
              <a:schemeClr val="accent1"/>
            </a:solidFill>
            <a:ln w="9525" cap="flat" cmpd="sng" algn="ctr">
              <a:solidFill>
                <a:srgbClr val="603000"/>
              </a:solidFill>
              <a:prstDash val="solid"/>
              <a:round/>
              <a:headEnd type="none" w="med" len="med"/>
              <a:tailEnd type="none" w="med" len="med"/>
            </a:ln>
            <a:effectLst>
              <a:outerShdw blurRad="50800" dist="38100" dir="2700000">
                <a:srgbClr val="000000">
                  <a:alpha val="43000"/>
                </a:srgbClr>
              </a:outerShdw>
            </a:effectLst>
          </p:spPr>
        </p:cxnSp>
      </p:grpSp>
      <p:grpSp>
        <p:nvGrpSpPr>
          <p:cNvPr id="61" name="Group 60"/>
          <p:cNvGrpSpPr/>
          <p:nvPr/>
        </p:nvGrpSpPr>
        <p:grpSpPr>
          <a:xfrm>
            <a:off x="762000" y="4724400"/>
            <a:ext cx="118540" cy="373612"/>
            <a:chOff x="1308100" y="2205200"/>
            <a:chExt cx="120127" cy="395125"/>
          </a:xfrm>
        </p:grpSpPr>
        <p:sp>
          <p:nvSpPr>
            <p:cNvPr id="62" name="Oval 61"/>
            <p:cNvSpPr/>
            <p:nvPr/>
          </p:nvSpPr>
          <p:spPr bwMode="auto">
            <a:xfrm>
              <a:off x="1308100" y="2205200"/>
              <a:ext cx="120127" cy="120127"/>
            </a:xfrm>
            <a:prstGeom prst="ellips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63" name="Straight Connector 62"/>
            <p:cNvCxnSpPr>
              <a:stCxn id="62" idx="4"/>
            </p:cNvCxnSpPr>
            <p:nvPr/>
          </p:nvCxnSpPr>
          <p:spPr bwMode="auto">
            <a:xfrm rot="5400000">
              <a:off x="1295229" y="2398262"/>
              <a:ext cx="145870" cy="1588"/>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64" name="Straight Connector 63"/>
            <p:cNvCxnSpPr/>
            <p:nvPr/>
          </p:nvCxnSpPr>
          <p:spPr bwMode="auto">
            <a:xfrm rot="5400000">
              <a:off x="127356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65" name="Straight Connector 64"/>
            <p:cNvCxnSpPr/>
            <p:nvPr/>
          </p:nvCxnSpPr>
          <p:spPr bwMode="auto">
            <a:xfrm rot="16200000" flipH="1">
              <a:off x="133283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66" name="Straight Connector 65"/>
            <p:cNvCxnSpPr/>
            <p:nvPr/>
          </p:nvCxnSpPr>
          <p:spPr bwMode="auto">
            <a:xfrm>
              <a:off x="1308100" y="2381250"/>
              <a:ext cx="120127" cy="3175"/>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grpSp>
      <p:grpSp>
        <p:nvGrpSpPr>
          <p:cNvPr id="67" name="Group 66"/>
          <p:cNvGrpSpPr/>
          <p:nvPr/>
        </p:nvGrpSpPr>
        <p:grpSpPr>
          <a:xfrm>
            <a:off x="1524000" y="5181600"/>
            <a:ext cx="120127" cy="395125"/>
            <a:chOff x="1308100" y="2205200"/>
            <a:chExt cx="120127" cy="395125"/>
          </a:xfrm>
        </p:grpSpPr>
        <p:sp>
          <p:nvSpPr>
            <p:cNvPr id="68" name="Oval 67"/>
            <p:cNvSpPr/>
            <p:nvPr/>
          </p:nvSpPr>
          <p:spPr bwMode="auto">
            <a:xfrm>
              <a:off x="1308100" y="2205200"/>
              <a:ext cx="120127" cy="120127"/>
            </a:xfrm>
            <a:prstGeom prst="ellips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69" name="Straight Connector 68"/>
            <p:cNvCxnSpPr>
              <a:stCxn id="68" idx="4"/>
            </p:cNvCxnSpPr>
            <p:nvPr/>
          </p:nvCxnSpPr>
          <p:spPr bwMode="auto">
            <a:xfrm rot="5400000">
              <a:off x="1295229" y="2398262"/>
              <a:ext cx="145870" cy="1588"/>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70" name="Straight Connector 69"/>
            <p:cNvCxnSpPr/>
            <p:nvPr/>
          </p:nvCxnSpPr>
          <p:spPr bwMode="auto">
            <a:xfrm rot="5400000">
              <a:off x="127356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71" name="Straight Connector 70"/>
            <p:cNvCxnSpPr/>
            <p:nvPr/>
          </p:nvCxnSpPr>
          <p:spPr bwMode="auto">
            <a:xfrm rot="16200000" flipH="1">
              <a:off x="133283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72" name="Straight Connector 71"/>
            <p:cNvCxnSpPr/>
            <p:nvPr/>
          </p:nvCxnSpPr>
          <p:spPr bwMode="auto">
            <a:xfrm>
              <a:off x="1308100" y="2381250"/>
              <a:ext cx="120127" cy="3175"/>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grpSp>
      <p:grpSp>
        <p:nvGrpSpPr>
          <p:cNvPr id="73" name="Group 72"/>
          <p:cNvGrpSpPr/>
          <p:nvPr/>
        </p:nvGrpSpPr>
        <p:grpSpPr>
          <a:xfrm>
            <a:off x="1312170" y="4875745"/>
            <a:ext cx="120127" cy="395125"/>
            <a:chOff x="1308100" y="2205200"/>
            <a:chExt cx="120127" cy="395125"/>
          </a:xfrm>
        </p:grpSpPr>
        <p:sp>
          <p:nvSpPr>
            <p:cNvPr id="74" name="Oval 73"/>
            <p:cNvSpPr/>
            <p:nvPr/>
          </p:nvSpPr>
          <p:spPr bwMode="auto">
            <a:xfrm>
              <a:off x="1308100" y="2205200"/>
              <a:ext cx="120127" cy="120127"/>
            </a:xfrm>
            <a:prstGeom prst="ellips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75" name="Straight Connector 74"/>
            <p:cNvCxnSpPr>
              <a:stCxn id="74" idx="4"/>
            </p:cNvCxnSpPr>
            <p:nvPr/>
          </p:nvCxnSpPr>
          <p:spPr bwMode="auto">
            <a:xfrm rot="5400000">
              <a:off x="1295229" y="2398262"/>
              <a:ext cx="145870" cy="1588"/>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76" name="Straight Connector 75"/>
            <p:cNvCxnSpPr/>
            <p:nvPr/>
          </p:nvCxnSpPr>
          <p:spPr bwMode="auto">
            <a:xfrm rot="5400000">
              <a:off x="127356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77" name="Straight Connector 76"/>
            <p:cNvCxnSpPr/>
            <p:nvPr/>
          </p:nvCxnSpPr>
          <p:spPr bwMode="auto">
            <a:xfrm rot="16200000" flipH="1">
              <a:off x="133283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78" name="Straight Connector 77"/>
            <p:cNvCxnSpPr/>
            <p:nvPr/>
          </p:nvCxnSpPr>
          <p:spPr bwMode="auto">
            <a:xfrm>
              <a:off x="1308100" y="2381250"/>
              <a:ext cx="120127" cy="3175"/>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grpSp>
      <p:pic>
        <p:nvPicPr>
          <p:cNvPr id="80" name="Picture 4" descr="Figure-3.jpg"/>
          <p:cNvPicPr>
            <a:picLocks noChangeAspect="1"/>
          </p:cNvPicPr>
          <p:nvPr/>
        </p:nvPicPr>
        <p:blipFill>
          <a:blip r:embed="rId2" cstate="print"/>
          <a:srcRect/>
          <a:stretch>
            <a:fillRect/>
          </a:stretch>
        </p:blipFill>
        <p:spPr bwMode="auto">
          <a:xfrm>
            <a:off x="6019800" y="3124200"/>
            <a:ext cx="2582520" cy="1439999"/>
          </a:xfrm>
          <a:prstGeom prst="rect">
            <a:avLst/>
          </a:prstGeom>
          <a:noFill/>
          <a:ln w="9525">
            <a:noFill/>
            <a:miter lim="800000"/>
            <a:headEnd/>
            <a:tailEnd/>
          </a:ln>
        </p:spPr>
      </p:pic>
      <p:cxnSp>
        <p:nvCxnSpPr>
          <p:cNvPr id="81" name="Straight Connector 80"/>
          <p:cNvCxnSpPr>
            <a:stCxn id="79" idx="7"/>
          </p:cNvCxnSpPr>
          <p:nvPr/>
        </p:nvCxnSpPr>
        <p:spPr bwMode="auto">
          <a:xfrm>
            <a:off x="2660195" y="2292647"/>
            <a:ext cx="3283405" cy="760823"/>
          </a:xfrm>
          <a:prstGeom prst="line">
            <a:avLst/>
          </a:prstGeom>
          <a:solidFill>
            <a:schemeClr val="accent1"/>
          </a:solidFill>
          <a:ln w="19050" cap="flat" cmpd="sng" algn="ctr">
            <a:solidFill>
              <a:srgbClr val="0000FF"/>
            </a:solidFill>
            <a:prstDash val="dash"/>
            <a:round/>
            <a:headEnd type="none" w="med" len="med"/>
            <a:tailEnd type="triangle" w="lg" len="lg"/>
          </a:ln>
          <a:effectLst/>
        </p:spPr>
      </p:cxnSp>
      <p:sp>
        <p:nvSpPr>
          <p:cNvPr id="82" name="TextBox 81"/>
          <p:cNvSpPr txBox="1"/>
          <p:nvPr/>
        </p:nvSpPr>
        <p:spPr>
          <a:xfrm rot="715622">
            <a:off x="2703296" y="2117098"/>
            <a:ext cx="3086459" cy="523220"/>
          </a:xfrm>
          <a:prstGeom prst="rect">
            <a:avLst/>
          </a:prstGeom>
          <a:noFill/>
        </p:spPr>
        <p:txBody>
          <a:bodyPr wrap="square" rtlCol="0">
            <a:spAutoFit/>
          </a:bodyPr>
          <a:lstStyle/>
          <a:p>
            <a:r>
              <a:rPr lang="en-US" sz="1400" dirty="0" smtClean="0">
                <a:solidFill>
                  <a:srgbClr val="0000FF"/>
                </a:solidFill>
              </a:rPr>
              <a:t>Understand and express concepts using SysML standard notation </a:t>
            </a:r>
            <a:endParaRPr lang="en-US" sz="1400" dirty="0">
              <a:solidFill>
                <a:srgbClr val="0000FF"/>
              </a:solidFill>
            </a:endParaRPr>
          </a:p>
        </p:txBody>
      </p:sp>
      <p:sp>
        <p:nvSpPr>
          <p:cNvPr id="83" name="TextBox 82"/>
          <p:cNvSpPr txBox="1"/>
          <p:nvPr/>
        </p:nvSpPr>
        <p:spPr>
          <a:xfrm>
            <a:off x="838200" y="1905000"/>
            <a:ext cx="1639847" cy="307777"/>
          </a:xfrm>
          <a:prstGeom prst="rect">
            <a:avLst/>
          </a:prstGeom>
          <a:noFill/>
        </p:spPr>
        <p:txBody>
          <a:bodyPr wrap="square" rtlCol="0">
            <a:spAutoFit/>
          </a:bodyPr>
          <a:lstStyle/>
          <a:p>
            <a:pPr algn="ctr"/>
            <a:r>
              <a:rPr lang="en-US" sz="1400" b="1" dirty="0" smtClean="0">
                <a:solidFill>
                  <a:srgbClr val="2D2DB9"/>
                </a:solidFill>
              </a:rPr>
              <a:t>EVERYONE</a:t>
            </a:r>
            <a:endParaRPr lang="en-US" sz="1400" b="1" dirty="0">
              <a:solidFill>
                <a:srgbClr val="2D2DB9"/>
              </a:solidFill>
            </a:endParaRPr>
          </a:p>
        </p:txBody>
      </p:sp>
      <p:sp>
        <p:nvSpPr>
          <p:cNvPr id="84" name="Oval 83"/>
          <p:cNvSpPr/>
          <p:nvPr/>
        </p:nvSpPr>
        <p:spPr bwMode="auto">
          <a:xfrm>
            <a:off x="838200" y="2895600"/>
            <a:ext cx="1625866" cy="1754237"/>
          </a:xfrm>
          <a:prstGeom prst="ellipse">
            <a:avLst/>
          </a:prstGeom>
          <a:noFill/>
          <a:ln w="19050" cap="flat" cmpd="sng" algn="ctr">
            <a:solidFill>
              <a:srgbClr val="6633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85" name="Straight Connector 84"/>
          <p:cNvCxnSpPr>
            <a:endCxn id="6" idx="1"/>
          </p:cNvCxnSpPr>
          <p:nvPr/>
        </p:nvCxnSpPr>
        <p:spPr bwMode="auto">
          <a:xfrm flipV="1">
            <a:off x="2611662" y="3775234"/>
            <a:ext cx="3331938" cy="9370"/>
          </a:xfrm>
          <a:prstGeom prst="line">
            <a:avLst/>
          </a:prstGeom>
          <a:solidFill>
            <a:schemeClr val="accent1"/>
          </a:solidFill>
          <a:ln w="19050" cap="flat" cmpd="sng" algn="ctr">
            <a:solidFill>
              <a:srgbClr val="663300"/>
            </a:solidFill>
            <a:prstDash val="dash"/>
            <a:round/>
            <a:headEnd type="none" w="med" len="med"/>
            <a:tailEnd type="triangle" w="lg" len="lg"/>
          </a:ln>
          <a:effectLst/>
        </p:spPr>
      </p:cxnSp>
      <p:sp>
        <p:nvSpPr>
          <p:cNvPr id="86" name="TextBox 85"/>
          <p:cNvSpPr txBox="1"/>
          <p:nvPr/>
        </p:nvSpPr>
        <p:spPr>
          <a:xfrm>
            <a:off x="3110889" y="3239256"/>
            <a:ext cx="2878840" cy="523220"/>
          </a:xfrm>
          <a:prstGeom prst="rect">
            <a:avLst/>
          </a:prstGeom>
          <a:noFill/>
        </p:spPr>
        <p:txBody>
          <a:bodyPr wrap="square" rtlCol="0">
            <a:spAutoFit/>
          </a:bodyPr>
          <a:lstStyle/>
          <a:p>
            <a:r>
              <a:rPr lang="en-US" sz="1400" dirty="0" smtClean="0">
                <a:solidFill>
                  <a:srgbClr val="663300"/>
                </a:solidFill>
              </a:rPr>
              <a:t>Collaborate and develop models with help from core team</a:t>
            </a:r>
            <a:endParaRPr lang="en-US" sz="1400" dirty="0">
              <a:solidFill>
                <a:srgbClr val="663300"/>
              </a:solidFill>
            </a:endParaRPr>
          </a:p>
        </p:txBody>
      </p:sp>
      <p:grpSp>
        <p:nvGrpSpPr>
          <p:cNvPr id="87" name="Group 86"/>
          <p:cNvGrpSpPr/>
          <p:nvPr/>
        </p:nvGrpSpPr>
        <p:grpSpPr>
          <a:xfrm>
            <a:off x="2661052" y="3053470"/>
            <a:ext cx="120127" cy="395125"/>
            <a:chOff x="1308100" y="2205200"/>
            <a:chExt cx="120127" cy="395125"/>
          </a:xfrm>
        </p:grpSpPr>
        <p:sp>
          <p:nvSpPr>
            <p:cNvPr id="88" name="Oval 87"/>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89" name="Straight Connector 88"/>
            <p:cNvCxnSpPr>
              <a:stCxn id="88"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90" name="Straight Connector 89"/>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91" name="Straight Connector 90"/>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92" name="Straight Connector 91"/>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grpSp>
        <p:nvGrpSpPr>
          <p:cNvPr id="93" name="Group 92"/>
          <p:cNvGrpSpPr/>
          <p:nvPr/>
        </p:nvGrpSpPr>
        <p:grpSpPr>
          <a:xfrm>
            <a:off x="822158" y="4206595"/>
            <a:ext cx="120127" cy="395125"/>
            <a:chOff x="1308100" y="2205200"/>
            <a:chExt cx="120127" cy="395125"/>
          </a:xfrm>
        </p:grpSpPr>
        <p:sp>
          <p:nvSpPr>
            <p:cNvPr id="94" name="Oval 93"/>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95" name="Straight Connector 94"/>
            <p:cNvCxnSpPr>
              <a:stCxn id="94"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96" name="Straight Connector 95"/>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97" name="Straight Connector 96"/>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98" name="Straight Connector 97"/>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grpSp>
        <p:nvGrpSpPr>
          <p:cNvPr id="99" name="Group 98"/>
          <p:cNvGrpSpPr/>
          <p:nvPr/>
        </p:nvGrpSpPr>
        <p:grpSpPr>
          <a:xfrm>
            <a:off x="723200" y="3310546"/>
            <a:ext cx="120127" cy="395125"/>
            <a:chOff x="1308100" y="2205200"/>
            <a:chExt cx="120127" cy="395125"/>
          </a:xfrm>
        </p:grpSpPr>
        <p:sp>
          <p:nvSpPr>
            <p:cNvPr id="100" name="Oval 99"/>
            <p:cNvSpPr/>
            <p:nvPr/>
          </p:nvSpPr>
          <p:spPr bwMode="auto">
            <a:xfrm>
              <a:off x="1308100" y="2205200"/>
              <a:ext cx="120127" cy="120127"/>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101" name="Straight Connector 100"/>
            <p:cNvCxnSpPr>
              <a:stCxn id="100" idx="4"/>
            </p:cNvCxnSpPr>
            <p:nvPr/>
          </p:nvCxnSpPr>
          <p:spPr bwMode="auto">
            <a:xfrm rot="5400000">
              <a:off x="1295229" y="2398262"/>
              <a:ext cx="145870" cy="1588"/>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02" name="Straight Connector 101"/>
            <p:cNvCxnSpPr/>
            <p:nvPr/>
          </p:nvCxnSpPr>
          <p:spPr bwMode="auto">
            <a:xfrm rot="5400000">
              <a:off x="127356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03" name="Straight Connector 102"/>
            <p:cNvCxnSpPr/>
            <p:nvPr/>
          </p:nvCxnSpPr>
          <p:spPr bwMode="auto">
            <a:xfrm rot="16200000" flipH="1">
              <a:off x="1332838" y="2506523"/>
              <a:ext cx="128334" cy="5927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104" name="Straight Connector 103"/>
            <p:cNvCxnSpPr/>
            <p:nvPr/>
          </p:nvCxnSpPr>
          <p:spPr bwMode="auto">
            <a:xfrm>
              <a:off x="1308100" y="2381250"/>
              <a:ext cx="120127" cy="3175"/>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sp>
        <p:nvSpPr>
          <p:cNvPr id="105" name="TextBox 104"/>
          <p:cNvSpPr txBox="1"/>
          <p:nvPr/>
        </p:nvSpPr>
        <p:spPr>
          <a:xfrm>
            <a:off x="990600" y="3048000"/>
            <a:ext cx="1361060" cy="647100"/>
          </a:xfrm>
          <a:prstGeom prst="rect">
            <a:avLst/>
          </a:prstGeom>
          <a:noFill/>
        </p:spPr>
        <p:txBody>
          <a:bodyPr wrap="square" rtlCol="0">
            <a:spAutoFit/>
          </a:bodyPr>
          <a:lstStyle/>
          <a:p>
            <a:pPr algn="ctr">
              <a:lnSpc>
                <a:spcPct val="85000"/>
              </a:lnSpc>
            </a:pPr>
            <a:r>
              <a:rPr lang="en-US" sz="1400" b="1" dirty="0" smtClean="0">
                <a:solidFill>
                  <a:srgbClr val="663300"/>
                </a:solidFill>
              </a:rPr>
              <a:t>MOST SEs including leadership</a:t>
            </a:r>
            <a:endParaRPr lang="en-US" sz="1400" b="1" dirty="0">
              <a:solidFill>
                <a:srgbClr val="663300"/>
              </a:solidFill>
            </a:endParaRPr>
          </a:p>
        </p:txBody>
      </p:sp>
      <p:sp>
        <p:nvSpPr>
          <p:cNvPr id="106" name="Oval 105"/>
          <p:cNvSpPr/>
          <p:nvPr/>
        </p:nvSpPr>
        <p:spPr bwMode="auto">
          <a:xfrm>
            <a:off x="1164403" y="4119086"/>
            <a:ext cx="1289649" cy="1601393"/>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nvGrpSpPr>
          <p:cNvPr id="107" name="Group 106"/>
          <p:cNvGrpSpPr/>
          <p:nvPr/>
        </p:nvGrpSpPr>
        <p:grpSpPr>
          <a:xfrm>
            <a:off x="1901841" y="5223645"/>
            <a:ext cx="120127" cy="395125"/>
            <a:chOff x="1308100" y="2205200"/>
            <a:chExt cx="120127" cy="395125"/>
          </a:xfrm>
        </p:grpSpPr>
        <p:sp>
          <p:nvSpPr>
            <p:cNvPr id="108" name="Oval 107"/>
            <p:cNvSpPr/>
            <p:nvPr/>
          </p:nvSpPr>
          <p:spPr bwMode="auto">
            <a:xfrm>
              <a:off x="1308100" y="2205200"/>
              <a:ext cx="120127" cy="120127"/>
            </a:xfrm>
            <a:prstGeom prst="ellips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109" name="Straight Connector 108"/>
            <p:cNvCxnSpPr>
              <a:stCxn id="108" idx="4"/>
            </p:cNvCxnSpPr>
            <p:nvPr/>
          </p:nvCxnSpPr>
          <p:spPr bwMode="auto">
            <a:xfrm rot="5400000">
              <a:off x="1295229" y="2398262"/>
              <a:ext cx="145870" cy="1588"/>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110" name="Straight Connector 109"/>
            <p:cNvCxnSpPr/>
            <p:nvPr/>
          </p:nvCxnSpPr>
          <p:spPr bwMode="auto">
            <a:xfrm rot="5400000">
              <a:off x="127356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111" name="Straight Connector 110"/>
            <p:cNvCxnSpPr/>
            <p:nvPr/>
          </p:nvCxnSpPr>
          <p:spPr bwMode="auto">
            <a:xfrm rot="16200000" flipH="1">
              <a:off x="1332838" y="2506523"/>
              <a:ext cx="128334" cy="59270"/>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cxnSp>
          <p:nvCxnSpPr>
            <p:cNvPr id="112" name="Straight Connector 111"/>
            <p:cNvCxnSpPr/>
            <p:nvPr/>
          </p:nvCxnSpPr>
          <p:spPr bwMode="auto">
            <a:xfrm>
              <a:off x="1308100" y="2381250"/>
              <a:ext cx="120127" cy="3175"/>
            </a:xfrm>
            <a:prstGeom prst="line">
              <a:avLst/>
            </a:prstGeom>
            <a:solidFill>
              <a:schemeClr val="accent1"/>
            </a:solidFill>
            <a:ln w="9525" cap="flat" cmpd="sng" algn="ctr">
              <a:solidFill>
                <a:srgbClr val="FF0000"/>
              </a:solidFill>
              <a:prstDash val="solid"/>
              <a:round/>
              <a:headEnd type="none" w="med" len="med"/>
              <a:tailEnd type="none" w="med" len="med"/>
            </a:ln>
            <a:effectLst>
              <a:outerShdw blurRad="50800" dist="38100" dir="2700000">
                <a:srgbClr val="000000">
                  <a:alpha val="43000"/>
                </a:srgbClr>
              </a:outerShdw>
            </a:effectLst>
          </p:spPr>
        </p:cxnSp>
      </p:grpSp>
      <p:sp>
        <p:nvSpPr>
          <p:cNvPr id="113" name="TextBox 112"/>
          <p:cNvSpPr txBox="1"/>
          <p:nvPr/>
        </p:nvSpPr>
        <p:spPr>
          <a:xfrm>
            <a:off x="1460752" y="4710654"/>
            <a:ext cx="1230222" cy="307777"/>
          </a:xfrm>
          <a:prstGeom prst="rect">
            <a:avLst/>
          </a:prstGeom>
          <a:noFill/>
        </p:spPr>
        <p:txBody>
          <a:bodyPr wrap="square" rtlCol="0">
            <a:spAutoFit/>
          </a:bodyPr>
          <a:lstStyle/>
          <a:p>
            <a:r>
              <a:rPr lang="en-US" sz="1400" b="1" dirty="0" smtClean="0">
                <a:solidFill>
                  <a:srgbClr val="FF0000"/>
                </a:solidFill>
              </a:rPr>
              <a:t>CORE TEAM</a:t>
            </a:r>
            <a:endParaRPr lang="en-US" sz="1400" b="1" dirty="0">
              <a:solidFill>
                <a:srgbClr val="FF0000"/>
              </a:solidFill>
            </a:endParaRPr>
          </a:p>
        </p:txBody>
      </p:sp>
      <p:cxnSp>
        <p:nvCxnSpPr>
          <p:cNvPr id="114" name="Straight Connector 113"/>
          <p:cNvCxnSpPr>
            <a:stCxn id="106" idx="6"/>
          </p:cNvCxnSpPr>
          <p:nvPr/>
        </p:nvCxnSpPr>
        <p:spPr bwMode="auto">
          <a:xfrm flipV="1">
            <a:off x="2454052" y="4382645"/>
            <a:ext cx="3489548" cy="537138"/>
          </a:xfrm>
          <a:prstGeom prst="line">
            <a:avLst/>
          </a:prstGeom>
          <a:solidFill>
            <a:schemeClr val="accent1"/>
          </a:solidFill>
          <a:ln w="19050" cap="flat" cmpd="sng" algn="ctr">
            <a:solidFill>
              <a:srgbClr val="FF0000"/>
            </a:solidFill>
            <a:prstDash val="dash"/>
            <a:round/>
            <a:headEnd type="none" w="med" len="med"/>
            <a:tailEnd type="triangle" w="lg" len="lg"/>
          </a:ln>
          <a:effectLst/>
        </p:spPr>
      </p:cxnSp>
      <p:sp>
        <p:nvSpPr>
          <p:cNvPr id="115" name="TextBox 114"/>
          <p:cNvSpPr txBox="1"/>
          <p:nvPr/>
        </p:nvSpPr>
        <p:spPr>
          <a:xfrm rot="21099367">
            <a:off x="2960422" y="4107044"/>
            <a:ext cx="3032150" cy="523220"/>
          </a:xfrm>
          <a:prstGeom prst="rect">
            <a:avLst/>
          </a:prstGeom>
          <a:noFill/>
        </p:spPr>
        <p:txBody>
          <a:bodyPr wrap="square" rtlCol="0">
            <a:spAutoFit/>
          </a:bodyPr>
          <a:lstStyle/>
          <a:p>
            <a:r>
              <a:rPr lang="en-US" sz="1400" dirty="0" smtClean="0">
                <a:solidFill>
                  <a:srgbClr val="FF0000"/>
                </a:solidFill>
              </a:rPr>
              <a:t>Applies best practices, contributes to production models</a:t>
            </a:r>
            <a:endParaRPr lang="en-US" sz="1400" dirty="0">
              <a:solidFill>
                <a:srgbClr val="FF0000"/>
              </a:solidFill>
            </a:endParaRPr>
          </a:p>
        </p:txBody>
      </p:sp>
      <p:pic>
        <p:nvPicPr>
          <p:cNvPr id="117" name="Picture 116"/>
          <p:cNvPicPr>
            <a:picLocks noChangeAspect="1"/>
          </p:cNvPicPr>
          <p:nvPr/>
        </p:nvPicPr>
        <p:blipFill>
          <a:blip r:embed="rId3"/>
          <a:stretch>
            <a:fillRect/>
          </a:stretch>
        </p:blipFill>
        <p:spPr>
          <a:xfrm>
            <a:off x="1600200" y="5715000"/>
            <a:ext cx="1054100" cy="889000"/>
          </a:xfrm>
          <a:prstGeom prst="rect">
            <a:avLst/>
          </a:prstGeom>
        </p:spPr>
      </p:pic>
      <p:sp>
        <p:nvSpPr>
          <p:cNvPr id="79" name="Oval 78"/>
          <p:cNvSpPr/>
          <p:nvPr/>
        </p:nvSpPr>
        <p:spPr bwMode="auto">
          <a:xfrm>
            <a:off x="427129" y="1671450"/>
            <a:ext cx="2616200" cy="4241799"/>
          </a:xfrm>
          <a:prstGeom prst="ellipse">
            <a:avLst/>
          </a:prstGeom>
          <a:noFill/>
          <a:ln w="19050"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13426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p:txBody>
          <a:bodyPr/>
          <a:lstStyle/>
          <a:p>
            <a:r>
              <a:rPr lang="en-US" sz="4000" dirty="0">
                <a:latin typeface="Arial" charset="0"/>
                <a:ea typeface="MS PGothic" charset="0"/>
              </a:rPr>
              <a:t>Acknowledgements</a:t>
            </a:r>
          </a:p>
        </p:txBody>
      </p:sp>
      <p:sp>
        <p:nvSpPr>
          <p:cNvPr id="4099" name="Rectangle 3"/>
          <p:cNvSpPr>
            <a:spLocks noGrp="1" noChangeArrowheads="1"/>
          </p:cNvSpPr>
          <p:nvPr>
            <p:ph type="body" idx="4294967295"/>
          </p:nvPr>
        </p:nvSpPr>
        <p:spPr>
          <a:xfrm>
            <a:off x="685800" y="1066800"/>
            <a:ext cx="7848600" cy="1447800"/>
          </a:xfrm>
        </p:spPr>
        <p:txBody>
          <a:bodyPr/>
          <a:lstStyle/>
          <a:p>
            <a:pPr>
              <a:defRPr/>
            </a:pPr>
            <a:r>
              <a:rPr lang="en-US" dirty="0" smtClean="0">
                <a:latin typeface="Arial" charset="0"/>
                <a:ea typeface="MS PGothic" charset="0"/>
              </a:rPr>
              <a:t>The FAQs and answers included have been collected from the presentations and experiences  of:</a:t>
            </a:r>
          </a:p>
          <a:p>
            <a:pPr marL="0" indent="0">
              <a:buFontTx/>
              <a:buNone/>
              <a:defRPr/>
            </a:pPr>
            <a:endParaRPr lang="en-US" dirty="0">
              <a:latin typeface="Arial" charset="0"/>
              <a:ea typeface="MS PGothic" charset="0"/>
            </a:endParaRPr>
          </a:p>
        </p:txBody>
      </p:sp>
      <p:sp>
        <p:nvSpPr>
          <p:cNvPr id="2" name="TextBox 1"/>
          <p:cNvSpPr txBox="1"/>
          <p:nvPr/>
        </p:nvSpPr>
        <p:spPr>
          <a:xfrm>
            <a:off x="685800" y="2743200"/>
            <a:ext cx="3810000" cy="2216150"/>
          </a:xfrm>
          <a:prstGeom prst="rect">
            <a:avLst/>
          </a:prstGeom>
          <a:noFill/>
        </p:spPr>
        <p:txBody>
          <a:bodyPr>
            <a:spAutoFit/>
          </a:bodyPr>
          <a:lstStyle/>
          <a:p>
            <a:pPr marL="285750" indent="-285750">
              <a:buFont typeface="Arial"/>
              <a:buChar char="•"/>
              <a:defRPr/>
            </a:pPr>
            <a:r>
              <a:rPr lang="en-US" sz="2400" dirty="0"/>
              <a:t>Todd Bayer </a:t>
            </a:r>
          </a:p>
          <a:p>
            <a:pPr marL="285750" indent="-285750">
              <a:buFont typeface="Arial"/>
              <a:buChar char="•"/>
              <a:defRPr/>
            </a:pPr>
            <a:r>
              <a:rPr lang="en-US" sz="2400" dirty="0"/>
              <a:t>Daniel Dvorak </a:t>
            </a:r>
          </a:p>
          <a:p>
            <a:pPr marL="285750" indent="-285750">
              <a:buFont typeface="Arial"/>
              <a:buChar char="•"/>
              <a:defRPr/>
            </a:pPr>
            <a:r>
              <a:rPr lang="en-US" sz="2400" dirty="0"/>
              <a:t>Sanford Friedenthal*</a:t>
            </a:r>
          </a:p>
          <a:p>
            <a:pPr marL="285750" indent="-285750">
              <a:buFont typeface="Arial"/>
              <a:buChar char="•"/>
              <a:defRPr/>
            </a:pPr>
            <a:r>
              <a:rPr lang="en-US" sz="2400" dirty="0"/>
              <a:t>Steve Jenkins</a:t>
            </a:r>
          </a:p>
          <a:p>
            <a:pPr marL="285750" indent="-285750">
              <a:buFont typeface="Arial"/>
              <a:buChar char="•"/>
              <a:defRPr/>
            </a:pPr>
            <a:r>
              <a:rPr lang="en-US" sz="2400" dirty="0"/>
              <a:t>Chi Lin</a:t>
            </a:r>
          </a:p>
          <a:p>
            <a:pPr>
              <a:defRPr/>
            </a:pPr>
            <a:endParaRPr lang="en-US" dirty="0"/>
          </a:p>
        </p:txBody>
      </p:sp>
      <p:sp>
        <p:nvSpPr>
          <p:cNvPr id="11268" name="TextBox 2"/>
          <p:cNvSpPr txBox="1">
            <a:spLocks noChangeArrowheads="1"/>
          </p:cNvSpPr>
          <p:nvPr/>
        </p:nvSpPr>
        <p:spPr bwMode="auto">
          <a:xfrm>
            <a:off x="4419600" y="2743200"/>
            <a:ext cx="3276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n-US"/>
              <a:t>Sanda Mandutianu</a:t>
            </a:r>
          </a:p>
          <a:p>
            <a:pPr>
              <a:buFont typeface="Arial" charset="0"/>
              <a:buChar char="•"/>
            </a:pPr>
            <a:r>
              <a:rPr lang="en-US"/>
              <a:t>Louise Anderson</a:t>
            </a:r>
          </a:p>
          <a:p>
            <a:pPr>
              <a:buFont typeface="Arial" charset="0"/>
              <a:buChar char="•"/>
            </a:pPr>
            <a:r>
              <a:rPr lang="en-US"/>
              <a:t>Elyse Fosse</a:t>
            </a:r>
          </a:p>
          <a:p>
            <a:pPr>
              <a:buFont typeface="Arial" charset="0"/>
              <a:buChar char="•"/>
            </a:pPr>
            <a:r>
              <a:rPr lang="en-US"/>
              <a:t>Bjorn Cole</a:t>
            </a:r>
          </a:p>
          <a:p>
            <a:pPr>
              <a:buFont typeface="Arial" charset="0"/>
              <a:buChar char="•"/>
            </a:pPr>
            <a:r>
              <a:rPr lang="en-US"/>
              <a:t>Chris Delp</a:t>
            </a:r>
          </a:p>
        </p:txBody>
      </p:sp>
      <p:sp>
        <p:nvSpPr>
          <p:cNvPr id="11269" name="TextBox 3"/>
          <p:cNvSpPr txBox="1">
            <a:spLocks noChangeArrowheads="1"/>
          </p:cNvSpPr>
          <p:nvPr/>
        </p:nvSpPr>
        <p:spPr bwMode="auto">
          <a:xfrm>
            <a:off x="914400" y="51054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*JPL, Lockheed</a:t>
            </a:r>
          </a:p>
        </p:txBody>
      </p:sp>
      <p:pic>
        <p:nvPicPr>
          <p:cNvPr id="8" name="Picture 7"/>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MBSE and Project Reviews</a:t>
            </a:r>
            <a:endParaRPr lang="en-US" sz="3600" dirty="0"/>
          </a:p>
        </p:txBody>
      </p:sp>
      <p:sp>
        <p:nvSpPr>
          <p:cNvPr id="3" name="Content Placeholder 2"/>
          <p:cNvSpPr>
            <a:spLocks noGrp="1"/>
          </p:cNvSpPr>
          <p:nvPr>
            <p:ph idx="1"/>
          </p:nvPr>
        </p:nvSpPr>
        <p:spPr>
          <a:xfrm>
            <a:off x="533400" y="1066800"/>
            <a:ext cx="5029200" cy="3073400"/>
          </a:xfrm>
        </p:spPr>
        <p:txBody>
          <a:bodyPr/>
          <a:lstStyle/>
          <a:p>
            <a:pPr marL="228600" indent="-228600"/>
            <a:r>
              <a:rPr lang="en-US" sz="2400" dirty="0" smtClean="0"/>
              <a:t>It </a:t>
            </a:r>
            <a:r>
              <a:rPr lang="en-US" sz="2400" i="1" dirty="0" smtClean="0"/>
              <a:t>can </a:t>
            </a:r>
            <a:r>
              <a:rPr lang="en-US" sz="2400" dirty="0" smtClean="0"/>
              <a:t>affect reviews, but doesn’t have to</a:t>
            </a:r>
          </a:p>
          <a:p>
            <a:pPr marL="228600" indent="-228600"/>
            <a:r>
              <a:rPr lang="en-US" sz="2400" dirty="0" smtClean="0"/>
              <a:t>Leverage the model by </a:t>
            </a:r>
            <a:br>
              <a:rPr lang="en-US" sz="2400" dirty="0" smtClean="0"/>
            </a:br>
            <a:r>
              <a:rPr lang="en-US" sz="2400" dirty="0" smtClean="0"/>
              <a:t>reviewing </a:t>
            </a:r>
            <a:r>
              <a:rPr lang="en-US" sz="2400" i="1" dirty="0" smtClean="0"/>
              <a:t>the model itself</a:t>
            </a:r>
          </a:p>
          <a:p>
            <a:pPr marL="228600" indent="-228600"/>
            <a:r>
              <a:rPr lang="en-US" sz="2400" dirty="0" smtClean="0"/>
              <a:t>Stakeholders focus on the </a:t>
            </a:r>
            <a:br>
              <a:rPr lang="en-US" sz="2400" dirty="0" smtClean="0"/>
            </a:br>
            <a:r>
              <a:rPr lang="en-US" sz="2400" dirty="0" smtClean="0"/>
              <a:t>views of the system model </a:t>
            </a:r>
            <a:br>
              <a:rPr lang="en-US" sz="2400" dirty="0" smtClean="0"/>
            </a:br>
            <a:r>
              <a:rPr lang="en-US" sz="2400" dirty="0" smtClean="0"/>
              <a:t>that address </a:t>
            </a:r>
            <a:r>
              <a:rPr lang="en-US" sz="2400" i="1" dirty="0" smtClean="0"/>
              <a:t>their</a:t>
            </a:r>
            <a:r>
              <a:rPr lang="en-US" sz="2400" dirty="0" smtClean="0"/>
              <a:t> concerns</a:t>
            </a:r>
          </a:p>
        </p:txBody>
      </p:sp>
      <p:grpSp>
        <p:nvGrpSpPr>
          <p:cNvPr id="5" name="Group 20"/>
          <p:cNvGrpSpPr>
            <a:grpSpLocks noChangeAspect="1"/>
          </p:cNvGrpSpPr>
          <p:nvPr/>
        </p:nvGrpSpPr>
        <p:grpSpPr>
          <a:xfrm>
            <a:off x="8026400" y="2307104"/>
            <a:ext cx="304800" cy="609600"/>
            <a:chOff x="1143000" y="3048000"/>
            <a:chExt cx="381000" cy="838200"/>
          </a:xfrm>
          <a:solidFill>
            <a:srgbClr val="804000"/>
          </a:solidFill>
        </p:grpSpPr>
        <p:sp>
          <p:nvSpPr>
            <p:cNvPr id="6" name="Oval 5"/>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Calibri" pitchFamily="34" charset="0"/>
              </a:endParaRPr>
            </a:p>
          </p:txBody>
        </p:sp>
        <p:cxnSp>
          <p:nvCxnSpPr>
            <p:cNvPr id="7" name="Straight Connector 6"/>
            <p:cNvCxnSpPr>
              <a:stCxn id="6"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8" name="Straight Connector 7"/>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9" name="Straight Connector 8"/>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10" name="Straight Connector 9"/>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grpSp>
        <p:nvGrpSpPr>
          <p:cNvPr id="11" name="Group 26"/>
          <p:cNvGrpSpPr>
            <a:grpSpLocks noChangeAspect="1"/>
          </p:cNvGrpSpPr>
          <p:nvPr/>
        </p:nvGrpSpPr>
        <p:grpSpPr>
          <a:xfrm>
            <a:off x="7442200" y="2027704"/>
            <a:ext cx="304800" cy="609600"/>
            <a:chOff x="1143000" y="3048000"/>
            <a:chExt cx="381000" cy="838200"/>
          </a:xfrm>
          <a:solidFill>
            <a:srgbClr val="804000"/>
          </a:solidFill>
        </p:grpSpPr>
        <p:sp>
          <p:nvSpPr>
            <p:cNvPr id="12" name="Oval 11"/>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Calibri" pitchFamily="34" charset="0"/>
              </a:endParaRPr>
            </a:p>
          </p:txBody>
        </p:sp>
        <p:cxnSp>
          <p:nvCxnSpPr>
            <p:cNvPr id="13" name="Straight Connector 12"/>
            <p:cNvCxnSpPr>
              <a:stCxn id="12"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14" name="Straight Connector 13"/>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15" name="Straight Connector 14"/>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16" name="Straight Connector 15"/>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grpSp>
        <p:nvGrpSpPr>
          <p:cNvPr id="17" name="Group 32"/>
          <p:cNvGrpSpPr>
            <a:grpSpLocks noChangeAspect="1"/>
          </p:cNvGrpSpPr>
          <p:nvPr/>
        </p:nvGrpSpPr>
        <p:grpSpPr>
          <a:xfrm>
            <a:off x="6819900" y="1773704"/>
            <a:ext cx="304800" cy="609600"/>
            <a:chOff x="1143000" y="3048000"/>
            <a:chExt cx="381000" cy="838200"/>
          </a:xfrm>
          <a:solidFill>
            <a:srgbClr val="804000"/>
          </a:solidFill>
        </p:grpSpPr>
        <p:sp>
          <p:nvSpPr>
            <p:cNvPr id="18" name="Oval 17"/>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Calibri" pitchFamily="34" charset="0"/>
              </a:endParaRPr>
            </a:p>
          </p:txBody>
        </p:sp>
        <p:cxnSp>
          <p:nvCxnSpPr>
            <p:cNvPr id="19" name="Straight Connector 18"/>
            <p:cNvCxnSpPr>
              <a:stCxn id="18"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20" name="Straight Connector 19"/>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21" name="Straight Connector 20"/>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22" name="Straight Connector 21"/>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grpSp>
        <p:nvGrpSpPr>
          <p:cNvPr id="23" name="Group 38"/>
          <p:cNvGrpSpPr>
            <a:grpSpLocks noChangeAspect="1"/>
          </p:cNvGrpSpPr>
          <p:nvPr/>
        </p:nvGrpSpPr>
        <p:grpSpPr>
          <a:xfrm>
            <a:off x="6286500" y="2040404"/>
            <a:ext cx="304800" cy="609600"/>
            <a:chOff x="1143000" y="3048000"/>
            <a:chExt cx="381000" cy="838200"/>
          </a:xfrm>
          <a:solidFill>
            <a:srgbClr val="804000"/>
          </a:solidFill>
        </p:grpSpPr>
        <p:sp>
          <p:nvSpPr>
            <p:cNvPr id="24" name="Oval 23"/>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Calibri" pitchFamily="34" charset="0"/>
              </a:endParaRPr>
            </a:p>
          </p:txBody>
        </p:sp>
        <p:cxnSp>
          <p:nvCxnSpPr>
            <p:cNvPr id="25" name="Straight Connector 24"/>
            <p:cNvCxnSpPr>
              <a:stCxn id="24"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26" name="Straight Connector 25"/>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27" name="Straight Connector 26"/>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28" name="Straight Connector 27"/>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grpSp>
        <p:nvGrpSpPr>
          <p:cNvPr id="29" name="Group 44"/>
          <p:cNvGrpSpPr>
            <a:grpSpLocks noChangeAspect="1"/>
          </p:cNvGrpSpPr>
          <p:nvPr/>
        </p:nvGrpSpPr>
        <p:grpSpPr>
          <a:xfrm>
            <a:off x="5727700" y="2319804"/>
            <a:ext cx="304800" cy="609600"/>
            <a:chOff x="1143000" y="3048000"/>
            <a:chExt cx="381000" cy="838200"/>
          </a:xfrm>
          <a:solidFill>
            <a:srgbClr val="804000"/>
          </a:solidFill>
        </p:grpSpPr>
        <p:sp>
          <p:nvSpPr>
            <p:cNvPr id="30" name="Oval 29"/>
            <p:cNvSpPr/>
            <p:nvPr/>
          </p:nvSpPr>
          <p:spPr bwMode="auto">
            <a:xfrm>
              <a:off x="1219200" y="3048000"/>
              <a:ext cx="228600" cy="228600"/>
            </a:xfrm>
            <a:prstGeom prst="ellipse">
              <a:avLst/>
            </a:prstGeom>
            <a:grpFill/>
            <a:ln w="9525" cap="flat" cmpd="sng" algn="ctr">
              <a:solidFill>
                <a:srgbClr val="804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Calibri" pitchFamily="34" charset="0"/>
              </a:endParaRPr>
            </a:p>
          </p:txBody>
        </p:sp>
        <p:cxnSp>
          <p:nvCxnSpPr>
            <p:cNvPr id="31" name="Straight Connector 30"/>
            <p:cNvCxnSpPr>
              <a:stCxn id="30" idx="4"/>
            </p:cNvCxnSpPr>
            <p:nvPr/>
          </p:nvCxnSpPr>
          <p:spPr bwMode="auto">
            <a:xfrm rot="5400000">
              <a:off x="1181100" y="3429000"/>
              <a:ext cx="304800" cy="1588"/>
            </a:xfrm>
            <a:prstGeom prst="line">
              <a:avLst/>
            </a:prstGeom>
            <a:grpFill/>
            <a:ln w="9525" cap="flat" cmpd="sng" algn="ctr">
              <a:solidFill>
                <a:srgbClr val="804000"/>
              </a:solidFill>
              <a:prstDash val="solid"/>
              <a:round/>
              <a:headEnd type="none" w="med" len="med"/>
              <a:tailEnd type="none" w="med" len="med"/>
            </a:ln>
            <a:effectLst/>
          </p:spPr>
        </p:cxnSp>
        <p:cxnSp>
          <p:nvCxnSpPr>
            <p:cNvPr id="32" name="Straight Connector 31"/>
            <p:cNvCxnSpPr/>
            <p:nvPr/>
          </p:nvCxnSpPr>
          <p:spPr bwMode="auto">
            <a:xfrm rot="5400000">
              <a:off x="1123950" y="3677444"/>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33" name="Straight Connector 32"/>
            <p:cNvCxnSpPr/>
            <p:nvPr/>
          </p:nvCxnSpPr>
          <p:spPr bwMode="auto">
            <a:xfrm rot="16200000" flipH="1">
              <a:off x="1238247" y="3676650"/>
              <a:ext cx="304006" cy="113506"/>
            </a:xfrm>
            <a:prstGeom prst="line">
              <a:avLst/>
            </a:prstGeom>
            <a:grpFill/>
            <a:ln w="9525" cap="flat" cmpd="sng" algn="ctr">
              <a:solidFill>
                <a:srgbClr val="804000"/>
              </a:solidFill>
              <a:prstDash val="solid"/>
              <a:round/>
              <a:headEnd type="none" w="med" len="med"/>
              <a:tailEnd type="none" w="med" len="med"/>
            </a:ln>
            <a:effectLst/>
          </p:spPr>
        </p:cxnSp>
        <p:cxnSp>
          <p:nvCxnSpPr>
            <p:cNvPr id="34" name="Straight Connector 33"/>
            <p:cNvCxnSpPr/>
            <p:nvPr/>
          </p:nvCxnSpPr>
          <p:spPr bwMode="auto">
            <a:xfrm>
              <a:off x="1143000" y="3430588"/>
              <a:ext cx="381000" cy="1588"/>
            </a:xfrm>
            <a:prstGeom prst="line">
              <a:avLst/>
            </a:prstGeom>
            <a:grpFill/>
            <a:ln w="9525" cap="flat" cmpd="sng" algn="ctr">
              <a:solidFill>
                <a:srgbClr val="804000"/>
              </a:solidFill>
              <a:prstDash val="solid"/>
              <a:round/>
              <a:headEnd type="none" w="med" len="med"/>
              <a:tailEnd type="none" w="med" len="med"/>
            </a:ln>
            <a:effectLst/>
          </p:spPr>
        </p:cxnSp>
      </p:grpSp>
      <p:sp>
        <p:nvSpPr>
          <p:cNvPr id="35" name="TextBox 34"/>
          <p:cNvSpPr txBox="1"/>
          <p:nvPr/>
        </p:nvSpPr>
        <p:spPr>
          <a:xfrm>
            <a:off x="5943600" y="1126004"/>
            <a:ext cx="1905000" cy="461665"/>
          </a:xfrm>
          <a:prstGeom prst="rect">
            <a:avLst/>
          </a:prstGeom>
          <a:noFill/>
        </p:spPr>
        <p:txBody>
          <a:bodyPr wrap="square" rtlCol="0">
            <a:spAutoFit/>
          </a:bodyPr>
          <a:lstStyle/>
          <a:p>
            <a:pPr algn="ctr"/>
            <a:r>
              <a:rPr lang="en-US" sz="2400" dirty="0" smtClean="0">
                <a:solidFill>
                  <a:srgbClr val="804000"/>
                </a:solidFill>
                <a:latin typeface="Calibri" pitchFamily="34" charset="0"/>
                <a:cs typeface="Verdana"/>
              </a:rPr>
              <a:t>Reviewers</a:t>
            </a:r>
            <a:endParaRPr lang="en-US" sz="2400" dirty="0">
              <a:solidFill>
                <a:srgbClr val="804000"/>
              </a:solidFill>
              <a:latin typeface="Calibri" pitchFamily="34" charset="0"/>
              <a:cs typeface="Verdana"/>
            </a:endParaRPr>
          </a:p>
        </p:txBody>
      </p:sp>
      <p:sp>
        <p:nvSpPr>
          <p:cNvPr id="36" name="TextBox 35"/>
          <p:cNvSpPr txBox="1"/>
          <p:nvPr/>
        </p:nvSpPr>
        <p:spPr>
          <a:xfrm>
            <a:off x="7277100" y="3285004"/>
            <a:ext cx="1447800" cy="400110"/>
          </a:xfrm>
          <a:prstGeom prst="rect">
            <a:avLst/>
          </a:prstGeom>
          <a:noFill/>
        </p:spPr>
        <p:txBody>
          <a:bodyPr wrap="square" rtlCol="0">
            <a:spAutoFit/>
          </a:bodyPr>
          <a:lstStyle/>
          <a:p>
            <a:pPr algn="r"/>
            <a:r>
              <a:rPr lang="en-US" sz="2000" dirty="0" smtClean="0">
                <a:solidFill>
                  <a:schemeClr val="accent1">
                    <a:lumMod val="50000"/>
                  </a:schemeClr>
                </a:solidFill>
                <a:latin typeface="Calibri" pitchFamily="34" charset="0"/>
                <a:cs typeface="Verdana"/>
              </a:rPr>
              <a:t>Models</a:t>
            </a:r>
            <a:endParaRPr lang="en-US" sz="2000" dirty="0">
              <a:solidFill>
                <a:schemeClr val="accent1">
                  <a:lumMod val="50000"/>
                </a:schemeClr>
              </a:solidFill>
              <a:latin typeface="Calibri" pitchFamily="34" charset="0"/>
              <a:cs typeface="Verdana"/>
            </a:endParaRPr>
          </a:p>
        </p:txBody>
      </p:sp>
      <p:pic>
        <p:nvPicPr>
          <p:cNvPr id="37" name="Picture 36" descr="sysml_fig2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6572" y="3708400"/>
            <a:ext cx="3905422" cy="2000106"/>
          </a:xfrm>
          <a:prstGeom prst="rect">
            <a:avLst/>
          </a:prstGeom>
          <a:ln>
            <a:solidFill>
              <a:srgbClr val="595959"/>
            </a:solidFill>
          </a:ln>
          <a:effectLst>
            <a:outerShdw blurRad="50800" dist="38100" dir="2700000" algn="tl" rotWithShape="0">
              <a:prstClr val="black">
                <a:alpha val="40000"/>
              </a:prstClr>
            </a:outerShdw>
          </a:effectLst>
        </p:spPr>
      </p:pic>
      <p:pic>
        <p:nvPicPr>
          <p:cNvPr id="38" name="Picture 37" descr="wireframe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432" y="5039237"/>
            <a:ext cx="1412360" cy="1128667"/>
          </a:xfrm>
          <a:prstGeom prst="rect">
            <a:avLst/>
          </a:prstGeom>
          <a:ln>
            <a:solidFill>
              <a:schemeClr val="tx2">
                <a:lumMod val="65000"/>
                <a:lumOff val="35000"/>
              </a:schemeClr>
            </a:solidFill>
          </a:ln>
          <a:effectLst>
            <a:outerShdw blurRad="50800" dist="38100" dir="2700000" algn="tl" rotWithShape="0">
              <a:prstClr val="black">
                <a:alpha val="40000"/>
              </a:prstClr>
            </a:outerShdw>
          </a:effectLst>
        </p:spPr>
      </p:pic>
      <p:pic>
        <p:nvPicPr>
          <p:cNvPr id="39" name="Picture 38" descr="schematic.gif"/>
          <p:cNvPicPr>
            <a:picLocks noChangeAspect="1"/>
          </p:cNvPicPr>
          <p:nvPr/>
        </p:nvPicPr>
        <p:blipFill>
          <a:blip r:embed="rId4" cstate="print">
            <a:alphaModFix/>
            <a:extLst>
              <a:ext uri="{28A0092B-C50C-407E-A947-70E740481C1C}">
                <a14:useLocalDpi xmlns:a14="http://schemas.microsoft.com/office/drawing/2010/main" val="0"/>
              </a:ext>
            </a:extLst>
          </a:blip>
          <a:stretch>
            <a:fillRect/>
          </a:stretch>
        </p:blipFill>
        <p:spPr>
          <a:xfrm>
            <a:off x="5844050" y="5430857"/>
            <a:ext cx="1505362" cy="1041847"/>
          </a:xfrm>
          <a:prstGeom prst="rect">
            <a:avLst/>
          </a:prstGeom>
          <a:noFill/>
          <a:ln w="88900" cap="sq">
            <a:solidFill>
              <a:schemeClr val="bg2">
                <a:lumMod val="40000"/>
                <a:lumOff val="60000"/>
              </a:schemeClr>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40" name="Picture 39" descr="3dview.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2331" y="5155334"/>
            <a:ext cx="1500591" cy="885570"/>
          </a:xfrm>
          <a:prstGeom prst="rect">
            <a:avLst/>
          </a:prstGeom>
          <a:ln>
            <a:solidFill>
              <a:srgbClr val="595959"/>
            </a:solidFill>
          </a:ln>
          <a:effectLst>
            <a:outerShdw blurRad="50800" dist="38100" dir="2700000" algn="tl" rotWithShape="0">
              <a:prstClr val="black">
                <a:alpha val="40000"/>
              </a:prstClr>
            </a:outerShdw>
          </a:effectLst>
        </p:spPr>
      </p:pic>
      <p:pic>
        <p:nvPicPr>
          <p:cNvPr id="42" name="Picture 41"/>
          <p:cNvPicPr>
            <a:picLocks noChangeAspect="1"/>
          </p:cNvPicPr>
          <p:nvPr/>
        </p:nvPicPr>
        <p:blipFill>
          <a:blip r:embed="rId6"/>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2626670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MBSE and Infrastructure</a:t>
            </a:r>
            <a:endParaRPr lang="en-US" sz="4000" dirty="0"/>
          </a:p>
        </p:txBody>
      </p:sp>
      <p:sp>
        <p:nvSpPr>
          <p:cNvPr id="3" name="Content Placeholder 2"/>
          <p:cNvSpPr>
            <a:spLocks noGrp="1"/>
          </p:cNvSpPr>
          <p:nvPr>
            <p:ph idx="1"/>
          </p:nvPr>
        </p:nvSpPr>
        <p:spPr>
          <a:xfrm>
            <a:off x="190500" y="1066800"/>
            <a:ext cx="8343900" cy="3416300"/>
          </a:xfrm>
        </p:spPr>
        <p:txBody>
          <a:bodyPr/>
          <a:lstStyle/>
          <a:p>
            <a:r>
              <a:rPr lang="en-US" sz="2000" dirty="0" smtClean="0"/>
              <a:t>Need:</a:t>
            </a:r>
          </a:p>
          <a:p>
            <a:pPr lvl="1">
              <a:spcBef>
                <a:spcPts val="2280"/>
              </a:spcBef>
            </a:pPr>
            <a:r>
              <a:rPr lang="en-US" sz="2000" dirty="0" smtClean="0"/>
              <a:t>System modeling tool(s)</a:t>
            </a:r>
          </a:p>
          <a:p>
            <a:pPr lvl="1">
              <a:spcBef>
                <a:spcPts val="2280"/>
              </a:spcBef>
            </a:pPr>
            <a:r>
              <a:rPr lang="en-US" sz="2000" dirty="0" smtClean="0"/>
              <a:t>Training (in modeling and in tool usage)</a:t>
            </a:r>
          </a:p>
          <a:p>
            <a:pPr lvl="1">
              <a:spcBef>
                <a:spcPts val="2280"/>
              </a:spcBef>
            </a:pPr>
            <a:r>
              <a:rPr lang="en-US" sz="2000" dirty="0" smtClean="0"/>
              <a:t>Standards (modeling style guide, model management)</a:t>
            </a:r>
          </a:p>
          <a:p>
            <a:pPr lvl="1">
              <a:spcBef>
                <a:spcPts val="2280"/>
              </a:spcBef>
            </a:pPr>
            <a:r>
              <a:rPr lang="en-US" sz="2000" dirty="0" smtClean="0"/>
              <a:t>Methodology*</a:t>
            </a:r>
          </a:p>
        </p:txBody>
      </p:sp>
      <p:pic>
        <p:nvPicPr>
          <p:cNvPr id="6" name="Picture 9" descr="MCj040435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1425" y="2476500"/>
            <a:ext cx="1349375" cy="1371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718796" y="4127500"/>
            <a:ext cx="1196604" cy="1177245"/>
          </a:xfrm>
          <a:prstGeom prst="rect">
            <a:avLst/>
          </a:prstGeom>
          <a:blipFill rotWithShape="1">
            <a:blip r:embed="rId3"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lIns="0" rIns="0" rtlCol="0">
            <a:spAutoFit/>
          </a:bodyPr>
          <a:lstStyle/>
          <a:p>
            <a:pPr algn="ctr"/>
            <a:endParaRPr lang="en-US" sz="1050" b="1" dirty="0" smtClean="0"/>
          </a:p>
          <a:p>
            <a:pPr algn="ctr"/>
            <a:r>
              <a:rPr lang="en-US" sz="1050" b="1" dirty="0" smtClean="0"/>
              <a:t>SysML Modeling Guide</a:t>
            </a:r>
          </a:p>
          <a:p>
            <a:pPr algn="ctr"/>
            <a:endParaRPr lang="en-US" sz="1050" dirty="0"/>
          </a:p>
          <a:p>
            <a:pPr algn="ctr"/>
            <a:r>
              <a:rPr lang="en-US" sz="900" dirty="0" smtClean="0"/>
              <a:t>IMCE Team</a:t>
            </a:r>
          </a:p>
          <a:p>
            <a:pPr algn="ctr"/>
            <a:r>
              <a:rPr lang="en-US" sz="900" dirty="0" smtClean="0"/>
              <a:t>Version: 9/24/11</a:t>
            </a:r>
          </a:p>
          <a:p>
            <a:pPr algn="ctr"/>
            <a:endParaRPr lang="en-US" sz="1050" dirty="0"/>
          </a:p>
        </p:txBody>
      </p:sp>
      <p:pic>
        <p:nvPicPr>
          <p:cNvPr id="8" name="Picture 7" descr="Magicdraw_scree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8438" y="977900"/>
            <a:ext cx="1596175" cy="1168400"/>
          </a:xfrm>
          <a:prstGeom prst="rect">
            <a:avLst/>
          </a:prstGeom>
          <a:ln>
            <a:solidFill>
              <a:srgbClr val="000000"/>
            </a:solidFill>
          </a:ln>
          <a:effectLst>
            <a:outerShdw blurRad="50800" dist="38100" dir="2700000" algn="tl" rotWithShape="0">
              <a:prstClr val="black">
                <a:alpha val="40000"/>
              </a:prstClr>
            </a:outerShdw>
          </a:effectLst>
        </p:spPr>
      </p:pic>
      <p:cxnSp>
        <p:nvCxnSpPr>
          <p:cNvPr id="10" name="Straight Arrow Connector 9"/>
          <p:cNvCxnSpPr/>
          <p:nvPr/>
        </p:nvCxnSpPr>
        <p:spPr>
          <a:xfrm flipV="1">
            <a:off x="4343400" y="1371600"/>
            <a:ext cx="3009900" cy="749300"/>
          </a:xfrm>
          <a:prstGeom prst="straightConnector1">
            <a:avLst/>
          </a:prstGeom>
          <a:ln>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819400" y="3733800"/>
            <a:ext cx="4876800" cy="1295400"/>
          </a:xfrm>
          <a:prstGeom prst="straightConnector1">
            <a:avLst/>
          </a:prstGeom>
          <a:ln>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029200" y="3200400"/>
            <a:ext cx="2527300" cy="1244600"/>
          </a:xfrm>
          <a:prstGeom prst="straightConnector1">
            <a:avLst/>
          </a:prstGeom>
          <a:ln>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172200" y="2667000"/>
            <a:ext cx="1447800" cy="0"/>
          </a:xfrm>
          <a:prstGeom prst="straightConnector1">
            <a:avLst/>
          </a:prstGeom>
          <a:ln>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33400" y="4648200"/>
            <a:ext cx="5486400" cy="954107"/>
          </a:xfrm>
          <a:prstGeom prst="rect">
            <a:avLst/>
          </a:prstGeom>
          <a:solidFill>
            <a:srgbClr val="FFFFB3"/>
          </a:solidFill>
          <a:ln>
            <a:solidFill>
              <a:srgbClr val="000000"/>
            </a:solidFill>
          </a:ln>
          <a:effectLst>
            <a:outerShdw blurRad="50800" dist="38100" dir="2700000" algn="tl" rotWithShape="0">
              <a:prstClr val="black">
                <a:alpha val="40000"/>
              </a:prstClr>
            </a:outerShdw>
          </a:effectLst>
        </p:spPr>
        <p:txBody>
          <a:bodyPr wrap="square">
            <a:spAutoFit/>
          </a:bodyPr>
          <a:lstStyle/>
          <a:p>
            <a:r>
              <a:rPr lang="en-US" sz="1400" dirty="0"/>
              <a:t>* See “Survey of Model-Based Systems Engineering (MBSE) Methodologies”, J. A. Estefan, 2008, INCOSE.</a:t>
            </a:r>
          </a:p>
          <a:p>
            <a:r>
              <a:rPr lang="en-US" sz="1400" dirty="0">
                <a:solidFill>
                  <a:srgbClr val="0000FF"/>
                </a:solidFill>
              </a:rPr>
              <a:t>http://</a:t>
            </a:r>
            <a:r>
              <a:rPr lang="en-US" sz="1400" dirty="0" err="1">
                <a:solidFill>
                  <a:srgbClr val="0000FF"/>
                </a:solidFill>
              </a:rPr>
              <a:t>www.omgsysml.org</a:t>
            </a:r>
            <a:r>
              <a:rPr lang="en-US" sz="1400" dirty="0">
                <a:solidFill>
                  <a:srgbClr val="0000FF"/>
                </a:solidFill>
              </a:rPr>
              <a:t>/</a:t>
            </a:r>
            <a:r>
              <a:rPr lang="en-US" sz="1400" dirty="0" err="1">
                <a:solidFill>
                  <a:srgbClr val="0000FF"/>
                </a:solidFill>
              </a:rPr>
              <a:t>MBSE_Methodology_Survey_RevA.pdf</a:t>
            </a:r>
            <a:endParaRPr lang="en-US" sz="1400" dirty="0">
              <a:solidFill>
                <a:srgbClr val="0000FF"/>
              </a:solidFill>
            </a:endParaRPr>
          </a:p>
          <a:p>
            <a:endParaRPr lang="en-US" sz="1400" dirty="0"/>
          </a:p>
        </p:txBody>
      </p:sp>
      <p:pic>
        <p:nvPicPr>
          <p:cNvPr id="15" name="Picture 14"/>
          <p:cNvPicPr>
            <a:picLocks noChangeAspect="1"/>
          </p:cNvPicPr>
          <p:nvPr/>
        </p:nvPicPr>
        <p:blipFill>
          <a:blip r:embed="rId5"/>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173375910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MBSE and Project Metrics</a:t>
            </a:r>
            <a:endParaRPr lang="en-US" sz="4000" dirty="0"/>
          </a:p>
        </p:txBody>
      </p:sp>
      <p:sp>
        <p:nvSpPr>
          <p:cNvPr id="3" name="Content Placeholder 2"/>
          <p:cNvSpPr>
            <a:spLocks noGrp="1"/>
          </p:cNvSpPr>
          <p:nvPr>
            <p:ph idx="1"/>
          </p:nvPr>
        </p:nvSpPr>
        <p:spPr>
          <a:xfrm>
            <a:off x="533399" y="1066800"/>
            <a:ext cx="8391959" cy="5181600"/>
          </a:xfrm>
        </p:spPr>
        <p:txBody>
          <a:bodyPr/>
          <a:lstStyle/>
          <a:p>
            <a:r>
              <a:rPr lang="en-US" sz="1800" dirty="0" smtClean="0"/>
              <a:t>Easier to get data from models and update metrics</a:t>
            </a:r>
          </a:p>
          <a:p>
            <a:r>
              <a:rPr lang="en-US" sz="1800" dirty="0" smtClean="0"/>
              <a:t>Example metrics</a:t>
            </a:r>
          </a:p>
          <a:p>
            <a:pPr lvl="1"/>
            <a:r>
              <a:rPr lang="en-US" sz="1800" dirty="0" smtClean="0"/>
              <a:t>Quality of design</a:t>
            </a:r>
          </a:p>
          <a:p>
            <a:pPr lvl="2"/>
            <a:r>
              <a:rPr lang="en-US" sz="1800" dirty="0" smtClean="0"/>
              <a:t>Mass margin, power margin, data margin, cost, …</a:t>
            </a:r>
          </a:p>
          <a:p>
            <a:pPr lvl="1"/>
            <a:r>
              <a:rPr lang="en-US" sz="1800" dirty="0" smtClean="0"/>
              <a:t>Progress of design and development effort</a:t>
            </a:r>
          </a:p>
          <a:p>
            <a:pPr lvl="2"/>
            <a:r>
              <a:rPr lang="en-US" sz="1800" dirty="0" smtClean="0"/>
              <a:t>Completeness of component specs, # use case scenarios, …</a:t>
            </a:r>
          </a:p>
          <a:p>
            <a:pPr lvl="1"/>
            <a:r>
              <a:rPr lang="en-US" sz="1800" dirty="0" smtClean="0"/>
              <a:t>Estimated effort to complete design and development</a:t>
            </a:r>
          </a:p>
          <a:p>
            <a:pPr lvl="2"/>
            <a:r>
              <a:rPr lang="en-US" sz="1800" dirty="0" smtClean="0"/>
              <a:t>Constructive Systems Engineering Cost Model (COSYSMO) gets inputs from system model (# requirements, # use cases, etc.)</a:t>
            </a:r>
          </a:p>
          <a:p>
            <a:pPr lvl="1"/>
            <a:r>
              <a:rPr lang="en-US" sz="1800" dirty="0" smtClean="0"/>
              <a:t>Others:</a:t>
            </a:r>
          </a:p>
          <a:p>
            <a:pPr lvl="2"/>
            <a:r>
              <a:rPr lang="en-US" sz="1800" dirty="0" smtClean="0"/>
              <a:t>Number of critical TBDs</a:t>
            </a:r>
          </a:p>
          <a:p>
            <a:pPr lvl="2"/>
            <a:r>
              <a:rPr lang="en-US" sz="1800" dirty="0" smtClean="0"/>
              <a:t>Stability of requirements and design changes over time</a:t>
            </a:r>
          </a:p>
          <a:p>
            <a:pPr lvl="2"/>
            <a:r>
              <a:rPr lang="en-US" sz="1800" dirty="0" smtClean="0"/>
              <a:t>Potential defect rates</a:t>
            </a:r>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9943464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4000" b="0" dirty="0" smtClean="0">
                <a:solidFill>
                  <a:srgbClr val="000000"/>
                </a:solidFill>
              </a:rPr>
              <a:t>FAQ 10: How does MBSE Compare to Traditional SE?</a:t>
            </a:r>
            <a:endParaRPr lang="en-US" sz="4000" b="0" dirty="0">
              <a:solidFill>
                <a:srgbClr val="000000"/>
              </a:solidFill>
            </a:endParaRPr>
          </a:p>
        </p:txBody>
      </p:sp>
      <p:pic>
        <p:nvPicPr>
          <p:cNvPr id="4" name="Picture 3"/>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5829965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3401" y="978165"/>
            <a:ext cx="8077200" cy="4660635"/>
          </a:xfrm>
        </p:spPr>
        <p:txBody>
          <a:bodyPr/>
          <a:lstStyle/>
          <a:p>
            <a:r>
              <a:rPr lang="en-US" sz="1600" dirty="0" smtClean="0"/>
              <a:t>Way back when, systems and subsystems were on equal footing</a:t>
            </a:r>
          </a:p>
          <a:p>
            <a:pPr>
              <a:spcBef>
                <a:spcPts val="1200"/>
              </a:spcBef>
            </a:pPr>
            <a:r>
              <a:rPr lang="en-US" sz="1600" dirty="0" smtClean="0"/>
              <a:t>Over time, computers allowed pretty much all the domains - except systems - to build rigorous modeling capabilities.  </a:t>
            </a:r>
          </a:p>
          <a:p>
            <a:pPr lvl="1"/>
            <a:r>
              <a:rPr lang="en-US" sz="1600" dirty="0" smtClean="0"/>
              <a:t>Systems is the last to get this rigor because it’s the broadest, most conceptual, and has by definition the full complexity of the system to deal with.  So it’s the hardest one to get rigorous about.</a:t>
            </a:r>
          </a:p>
          <a:p>
            <a:pPr>
              <a:spcBef>
                <a:spcPts val="1200"/>
              </a:spcBef>
            </a:pPr>
            <a:r>
              <a:rPr lang="en-US" sz="1600" dirty="0" smtClean="0"/>
              <a:t>SE has been at a disadvantage because of this</a:t>
            </a:r>
          </a:p>
          <a:p>
            <a:pPr lvl="1"/>
            <a:r>
              <a:rPr lang="en-US" sz="1600" dirty="0" smtClean="0"/>
              <a:t>Lacking this quantitative rigor, SE has had to rely too heavily on intuition, </a:t>
            </a:r>
            <a:r>
              <a:rPr lang="en-US" sz="1600" dirty="0"/>
              <a:t>o</a:t>
            </a:r>
            <a:r>
              <a:rPr lang="en-US" sz="1600" dirty="0" smtClean="0"/>
              <a:t>veremphasizing the Art and neglecting the Science </a:t>
            </a:r>
          </a:p>
          <a:p>
            <a:pPr>
              <a:spcBef>
                <a:spcPts val="1200"/>
              </a:spcBef>
            </a:pPr>
            <a:r>
              <a:rPr lang="en-US" sz="1600" dirty="0" smtClean="0"/>
              <a:t>Systems needs to claim the rigor of its domain to restore balance</a:t>
            </a:r>
          </a:p>
          <a:p>
            <a:pPr lvl="1"/>
            <a:r>
              <a:rPr lang="en-US" sz="1600" dirty="0" smtClean="0"/>
              <a:t>Otherwise our systems will continue to be assemblages of components whose performance and behavior must be discovered after assembly.</a:t>
            </a:r>
          </a:p>
          <a:p>
            <a:pPr>
              <a:spcBef>
                <a:spcPts val="1200"/>
              </a:spcBef>
            </a:pPr>
            <a:r>
              <a:rPr lang="en-US" sz="1600" dirty="0" smtClean="0"/>
              <a:t>MBSE provides this rigor</a:t>
            </a:r>
          </a:p>
        </p:txBody>
      </p:sp>
      <p:sp>
        <p:nvSpPr>
          <p:cNvPr id="3" name="Slide Number Placeholder 2"/>
          <p:cNvSpPr>
            <a:spLocks noGrp="1"/>
          </p:cNvSpPr>
          <p:nvPr>
            <p:ph type="sldNum" sz="quarter" idx="11"/>
          </p:nvPr>
        </p:nvSpPr>
        <p:spPr>
          <a:xfrm>
            <a:off x="8385518" y="6629400"/>
            <a:ext cx="675989" cy="228600"/>
          </a:xfrm>
        </p:spPr>
        <p:txBody>
          <a:bodyPr/>
          <a:lstStyle/>
          <a:p>
            <a:pPr algn="r"/>
            <a:fld id="{3D1D9FE5-97E8-487B-BBC0-2B40D7ADAB15}" type="slidenum">
              <a:rPr lang="en-US" smtClean="0"/>
              <a:pPr algn="r"/>
              <a:t>44</a:t>
            </a:fld>
            <a:endParaRPr lang="en-US" dirty="0"/>
          </a:p>
        </p:txBody>
      </p:sp>
      <p:sp>
        <p:nvSpPr>
          <p:cNvPr id="4" name="Title 3"/>
          <p:cNvSpPr>
            <a:spLocks noGrp="1"/>
          </p:cNvSpPr>
          <p:nvPr>
            <p:ph type="title"/>
          </p:nvPr>
        </p:nvSpPr>
        <p:spPr>
          <a:xfrm>
            <a:off x="283963" y="0"/>
            <a:ext cx="6497837" cy="914400"/>
          </a:xfrm>
        </p:spPr>
        <p:txBody>
          <a:bodyPr/>
          <a:lstStyle/>
          <a:p>
            <a:r>
              <a:rPr lang="en-US" sz="2800" dirty="0" smtClean="0"/>
              <a:t>A Historical Perspective on SE and MBSE</a:t>
            </a:r>
            <a:endParaRPr lang="en-US" sz="2800" dirty="0"/>
          </a:p>
        </p:txBody>
      </p:sp>
      <p:sp>
        <p:nvSpPr>
          <p:cNvPr id="10" name="TextBox 9"/>
          <p:cNvSpPr txBox="1"/>
          <p:nvPr/>
        </p:nvSpPr>
        <p:spPr>
          <a:xfrm>
            <a:off x="533400" y="5181600"/>
            <a:ext cx="2438400" cy="307777"/>
          </a:xfrm>
          <a:prstGeom prst="rect">
            <a:avLst/>
          </a:prstGeom>
          <a:solidFill>
            <a:srgbClr val="FFFFB3"/>
          </a:solidFill>
          <a:ln>
            <a:solidFill>
              <a:srgbClr val="000000"/>
            </a:solidFill>
          </a:ln>
          <a:effectLst>
            <a:outerShdw blurRad="50800" dist="38100" dir="2700000" algn="tl" rotWithShape="0">
              <a:prstClr val="black">
                <a:alpha val="40000"/>
              </a:prstClr>
            </a:outerShdw>
          </a:effectLst>
        </p:spPr>
        <p:txBody>
          <a:bodyPr wrap="square">
            <a:spAutoFit/>
          </a:bodyPr>
          <a:lstStyle/>
          <a:p>
            <a:pPr algn="ctr"/>
            <a:r>
              <a:rPr lang="en-US" sz="1400" dirty="0"/>
              <a:t>Source: Todd Bayer (JPL)</a:t>
            </a:r>
          </a:p>
        </p:txBody>
      </p:sp>
      <p:pic>
        <p:nvPicPr>
          <p:cNvPr id="8" name="Picture 7"/>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94680098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BE"/>
          <p:cNvPicPr>
            <a:picLocks noChangeAspect="1" noChangeArrowheads="1"/>
          </p:cNvPicPr>
          <p:nvPr/>
        </p:nvPicPr>
        <p:blipFill>
          <a:blip r:embed="rId3" cstate="print"/>
          <a:srcRect/>
          <a:stretch>
            <a:fillRect/>
          </a:stretch>
        </p:blipFill>
        <p:spPr bwMode="auto">
          <a:xfrm>
            <a:off x="4949825" y="1577642"/>
            <a:ext cx="4194175" cy="2222500"/>
          </a:xfrm>
          <a:prstGeom prst="rect">
            <a:avLst/>
          </a:prstGeom>
          <a:solidFill>
            <a:schemeClr val="bg1"/>
          </a:solidFill>
          <a:ln w="9525">
            <a:noFill/>
            <a:miter lim="800000"/>
            <a:headEnd/>
            <a:tailEnd/>
          </a:ln>
        </p:spPr>
      </p:pic>
      <p:pic>
        <p:nvPicPr>
          <p:cNvPr id="19" name="Picture 6" descr="DBE"/>
          <p:cNvPicPr>
            <a:picLocks noChangeAspect="1" noChangeArrowheads="1"/>
          </p:cNvPicPr>
          <p:nvPr/>
        </p:nvPicPr>
        <p:blipFill>
          <a:blip r:embed="rId4" cstate="print"/>
          <a:srcRect/>
          <a:stretch>
            <a:fillRect/>
          </a:stretch>
        </p:blipFill>
        <p:spPr bwMode="auto">
          <a:xfrm>
            <a:off x="609600" y="3352800"/>
            <a:ext cx="3524250" cy="202406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MBSE: Consistency and Continuity</a:t>
            </a:r>
            <a:endParaRPr lang="en-US" dirty="0"/>
          </a:p>
        </p:txBody>
      </p:sp>
      <p:sp>
        <p:nvSpPr>
          <p:cNvPr id="8" name="Rectangle 5"/>
          <p:cNvSpPr txBox="1">
            <a:spLocks noChangeArrowheads="1"/>
          </p:cNvSpPr>
          <p:nvPr/>
        </p:nvSpPr>
        <p:spPr bwMode="auto">
          <a:xfrm>
            <a:off x="4267200" y="3581400"/>
            <a:ext cx="3886200" cy="18584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400" b="0">
                <a:solidFill>
                  <a:schemeClr val="tx1"/>
                </a:solidFill>
                <a:latin typeface="Helvetica"/>
                <a:ea typeface="ＭＳ Ｐゴシック" pitchFamily="-112" charset="-128"/>
                <a:cs typeface="Helvetica"/>
              </a:defRPr>
            </a:lvl1pPr>
            <a:lvl2pPr marL="742950" indent="-285750" algn="l" rtl="0" fontAlgn="base">
              <a:spcBef>
                <a:spcPct val="20000"/>
              </a:spcBef>
              <a:spcAft>
                <a:spcPct val="0"/>
              </a:spcAft>
              <a:buChar char="–"/>
              <a:defRPr sz="2000" b="0">
                <a:solidFill>
                  <a:schemeClr val="tx1"/>
                </a:solidFill>
                <a:latin typeface="Helvetica"/>
                <a:ea typeface="ＭＳ Ｐゴシック" pitchFamily="-112" charset="-128"/>
                <a:cs typeface="Helvetica"/>
              </a:defRPr>
            </a:lvl2pPr>
            <a:lvl3pPr marL="1143000" indent="-228600" algn="l" rtl="0" fontAlgn="base">
              <a:spcBef>
                <a:spcPct val="20000"/>
              </a:spcBef>
              <a:spcAft>
                <a:spcPct val="0"/>
              </a:spcAft>
              <a:buChar char="•"/>
              <a:defRPr sz="1800" b="0">
                <a:solidFill>
                  <a:schemeClr val="tx1"/>
                </a:solidFill>
                <a:latin typeface="Helvetica"/>
                <a:ea typeface="ＭＳ Ｐゴシック" pitchFamily="-112" charset="-128"/>
                <a:cs typeface="Helvetica"/>
              </a:defRPr>
            </a:lvl3pPr>
            <a:lvl4pPr marL="1600200" indent="-228600" algn="l" rtl="0" fontAlgn="base">
              <a:spcBef>
                <a:spcPct val="20000"/>
              </a:spcBef>
              <a:spcAft>
                <a:spcPct val="0"/>
              </a:spcAft>
              <a:buChar char="–"/>
              <a:defRPr sz="1600" b="0">
                <a:solidFill>
                  <a:schemeClr val="tx1"/>
                </a:solidFill>
                <a:latin typeface="Helvetica"/>
                <a:ea typeface="ＭＳ Ｐゴシック" pitchFamily="-112" charset="-128"/>
                <a:cs typeface="Helvetica"/>
              </a:defRPr>
            </a:lvl4pPr>
            <a:lvl5pPr marL="2057400" indent="-228600" algn="l" rtl="0" fontAlgn="base">
              <a:spcBef>
                <a:spcPct val="20000"/>
              </a:spcBef>
              <a:spcAft>
                <a:spcPct val="0"/>
              </a:spcAft>
              <a:buChar char="»"/>
              <a:defRPr sz="1600" b="0">
                <a:solidFill>
                  <a:schemeClr val="tx1"/>
                </a:solidFill>
                <a:latin typeface="Helvetica"/>
                <a:ea typeface="ＭＳ Ｐゴシック" pitchFamily="-112" charset="-128"/>
                <a:cs typeface="Helvetica"/>
              </a:defRPr>
            </a:lvl5pPr>
            <a:lvl6pPr marL="2514600" indent="-228600" algn="l" rtl="0" eaLnBrk="1" fontAlgn="base" hangingPunct="1">
              <a:spcBef>
                <a:spcPct val="20000"/>
              </a:spcBef>
              <a:spcAft>
                <a:spcPct val="0"/>
              </a:spcAft>
              <a:buChar char="»"/>
              <a:defRPr sz="1200" b="1">
                <a:solidFill>
                  <a:schemeClr val="accent2"/>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b="1">
                <a:solidFill>
                  <a:schemeClr val="accent2"/>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b="1">
                <a:solidFill>
                  <a:schemeClr val="accent2"/>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b="1">
                <a:solidFill>
                  <a:schemeClr val="accent2"/>
                </a:solidFill>
                <a:latin typeface="+mn-lt"/>
                <a:ea typeface="ＭＳ Ｐゴシック" pitchFamily="-112" charset="-128"/>
              </a:defRPr>
            </a:lvl9pPr>
          </a:lstStyle>
          <a:p>
            <a:pPr marL="119063" indent="-119063">
              <a:spcBef>
                <a:spcPts val="600"/>
              </a:spcBef>
            </a:pPr>
            <a:r>
              <a:rPr lang="en-US" sz="1600" dirty="0" smtClean="0"/>
              <a:t>Specifications</a:t>
            </a:r>
          </a:p>
          <a:p>
            <a:pPr marL="119063" indent="-119063">
              <a:spcBef>
                <a:spcPts val="600"/>
              </a:spcBef>
            </a:pPr>
            <a:r>
              <a:rPr lang="en-US" sz="1600" dirty="0" smtClean="0"/>
              <a:t>Interface requirements</a:t>
            </a:r>
          </a:p>
          <a:p>
            <a:pPr marL="119063" indent="-119063">
              <a:spcBef>
                <a:spcPts val="600"/>
              </a:spcBef>
            </a:pPr>
            <a:r>
              <a:rPr lang="en-US" sz="1600" dirty="0" smtClean="0"/>
              <a:t>System design</a:t>
            </a:r>
          </a:p>
          <a:p>
            <a:pPr marL="119063" indent="-119063">
              <a:spcBef>
                <a:spcPts val="600"/>
              </a:spcBef>
            </a:pPr>
            <a:r>
              <a:rPr lang="en-US" sz="1600" dirty="0" smtClean="0"/>
              <a:t>Analysis &amp; Trade-off</a:t>
            </a:r>
          </a:p>
          <a:p>
            <a:pPr marL="119063" indent="-119063">
              <a:spcBef>
                <a:spcPts val="600"/>
              </a:spcBef>
            </a:pPr>
            <a:r>
              <a:rPr lang="en-US" sz="1600" dirty="0" smtClean="0"/>
              <a:t>Test plans</a:t>
            </a:r>
          </a:p>
        </p:txBody>
      </p:sp>
      <p:sp>
        <p:nvSpPr>
          <p:cNvPr id="11" name="Text Box 10"/>
          <p:cNvSpPr txBox="1">
            <a:spLocks noChangeArrowheads="1"/>
          </p:cNvSpPr>
          <p:nvPr/>
        </p:nvSpPr>
        <p:spPr bwMode="auto">
          <a:xfrm>
            <a:off x="838200" y="2971800"/>
            <a:ext cx="810950" cy="534987"/>
          </a:xfrm>
          <a:prstGeom prst="rect">
            <a:avLst/>
          </a:prstGeom>
          <a:noFill/>
          <a:ln w="12700">
            <a:noFill/>
            <a:miter lim="800000"/>
            <a:headEnd/>
            <a:tailEnd/>
          </a:ln>
          <a:effectLst/>
        </p:spPr>
        <p:txBody>
          <a:bodyPr wrap="none" lIns="0" tIns="0" rIns="0" bIns="0">
            <a:noAutofit/>
          </a:bodyPr>
          <a:lstStyle/>
          <a:p>
            <a:pPr algn="ctr" rtl="0" eaLnBrk="0" fontAlgn="base" hangingPunct="0">
              <a:spcBef>
                <a:spcPct val="0"/>
              </a:spcBef>
              <a:spcAft>
                <a:spcPct val="0"/>
              </a:spcAft>
              <a:defRPr/>
            </a:pPr>
            <a:r>
              <a:rPr lang="en-US" sz="3200" i="1" kern="1200" baseline="-25000" dirty="0">
                <a:solidFill>
                  <a:srgbClr val="000000"/>
                </a:solidFill>
                <a:effectLst>
                  <a:outerShdw blurRad="38100" dist="38100" dir="2700000" algn="tl">
                    <a:srgbClr val="C0C0C0"/>
                  </a:outerShdw>
                </a:effectLst>
                <a:latin typeface="Helvetica" pitchFamily="34" charset="0"/>
                <a:ea typeface="+mn-ea"/>
                <a:cs typeface="+mn-cs"/>
              </a:rPr>
              <a:t>Past</a:t>
            </a:r>
          </a:p>
        </p:txBody>
      </p:sp>
      <p:sp>
        <p:nvSpPr>
          <p:cNvPr id="12" name="Text Box 11"/>
          <p:cNvSpPr txBox="1">
            <a:spLocks noChangeArrowheads="1"/>
          </p:cNvSpPr>
          <p:nvPr/>
        </p:nvSpPr>
        <p:spPr bwMode="auto">
          <a:xfrm>
            <a:off x="7898919" y="3595752"/>
            <a:ext cx="1125675" cy="534987"/>
          </a:xfrm>
          <a:prstGeom prst="rect">
            <a:avLst/>
          </a:prstGeom>
          <a:noFill/>
          <a:ln w="12700">
            <a:noFill/>
            <a:miter lim="800000"/>
            <a:headEnd/>
            <a:tailEnd/>
          </a:ln>
          <a:effectLst/>
        </p:spPr>
        <p:txBody>
          <a:bodyPr wrap="none" lIns="0" tIns="0" rIns="0" bIns="0">
            <a:noAutofit/>
          </a:bodyPr>
          <a:lstStyle/>
          <a:p>
            <a:pPr algn="ctr" rtl="0" eaLnBrk="0" fontAlgn="base" hangingPunct="0">
              <a:spcBef>
                <a:spcPct val="0"/>
              </a:spcBef>
              <a:spcAft>
                <a:spcPct val="0"/>
              </a:spcAft>
              <a:defRPr/>
            </a:pPr>
            <a:r>
              <a:rPr lang="en-US" sz="3200" i="1" kern="1200" baseline="-25000" dirty="0">
                <a:solidFill>
                  <a:srgbClr val="000000"/>
                </a:solidFill>
                <a:effectLst>
                  <a:outerShdw blurRad="38100" dist="38100" dir="2700000" algn="tl">
                    <a:srgbClr val="C0C0C0"/>
                  </a:outerShdw>
                </a:effectLst>
                <a:latin typeface="Helvetica" pitchFamily="34" charset="0"/>
                <a:ea typeface="+mn-ea"/>
                <a:cs typeface="+mn-cs"/>
              </a:rPr>
              <a:t>Future</a:t>
            </a:r>
          </a:p>
        </p:txBody>
      </p:sp>
      <p:sp>
        <p:nvSpPr>
          <p:cNvPr id="14" name="Rectangle 21"/>
          <p:cNvSpPr>
            <a:spLocks noChangeArrowheads="1"/>
          </p:cNvSpPr>
          <p:nvPr/>
        </p:nvSpPr>
        <p:spPr bwMode="auto">
          <a:xfrm>
            <a:off x="838200" y="5486400"/>
            <a:ext cx="7467600" cy="123825"/>
          </a:xfrm>
          <a:prstGeom prst="rect">
            <a:avLst/>
          </a:prstGeom>
          <a:noFill/>
          <a:ln w="9525">
            <a:noFill/>
            <a:miter lim="800000"/>
            <a:headEnd/>
            <a:tailEnd/>
          </a:ln>
        </p:spPr>
        <p:txBody>
          <a:bodyPr lIns="0" tIns="0" rIns="0" bIns="0">
            <a:spAutoFit/>
          </a:bodyPr>
          <a:lstStyle/>
          <a:p>
            <a:pPr algn="ctr" rtl="0" eaLnBrk="0" fontAlgn="base" hangingPunct="0">
              <a:spcBef>
                <a:spcPct val="0"/>
              </a:spcBef>
              <a:spcAft>
                <a:spcPct val="0"/>
              </a:spcAft>
            </a:pPr>
            <a:r>
              <a:rPr lang="en-US" sz="800" kern="1200" dirty="0">
                <a:solidFill>
                  <a:srgbClr val="000000"/>
                </a:solidFill>
                <a:latin typeface="Arial" charset="0"/>
                <a:ea typeface="+mn-ea"/>
                <a:cs typeface="+mn-cs"/>
              </a:rPr>
              <a:t>Revision by GIT; Original Source: OMG SysML Tutorial (June 2008). Reprinted with permission. Copyright © 2006-2008 by Object Management Group.</a:t>
            </a:r>
          </a:p>
        </p:txBody>
      </p:sp>
      <p:sp>
        <p:nvSpPr>
          <p:cNvPr id="22" name="Circular Arrow 21"/>
          <p:cNvSpPr/>
          <p:nvPr/>
        </p:nvSpPr>
        <p:spPr>
          <a:xfrm rot="8865199" flipH="1">
            <a:off x="3336928" y="2180601"/>
            <a:ext cx="4322620" cy="3475075"/>
          </a:xfrm>
          <a:prstGeom prst="circularArrow">
            <a:avLst>
              <a:gd name="adj1" fmla="val 9072"/>
              <a:gd name="adj2" fmla="val 1142319"/>
              <a:gd name="adj3" fmla="val 19090621"/>
              <a:gd name="adj4" fmla="val 12463379"/>
              <a:gd name="adj5" fmla="val 127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3" name="Picture 6" descr="DBE"/>
          <p:cNvPicPr>
            <a:picLocks noChangeAspect="1" noChangeArrowheads="1"/>
          </p:cNvPicPr>
          <p:nvPr/>
        </p:nvPicPr>
        <p:blipFill>
          <a:blip r:embed="rId4" cstate="print"/>
          <a:srcRect l="2702" t="13285" r="83790" b="78565"/>
          <a:stretch>
            <a:fillRect/>
          </a:stretch>
        </p:blipFill>
        <p:spPr bwMode="auto">
          <a:xfrm>
            <a:off x="5938886" y="3062312"/>
            <a:ext cx="476054" cy="164969"/>
          </a:xfrm>
          <a:prstGeom prst="rect">
            <a:avLst/>
          </a:prstGeom>
          <a:noFill/>
          <a:ln w="9525">
            <a:noFill/>
            <a:miter lim="800000"/>
            <a:headEnd/>
            <a:tailEnd/>
          </a:ln>
        </p:spPr>
      </p:pic>
      <p:pic>
        <p:nvPicPr>
          <p:cNvPr id="24" name="Picture 6" descr="DBE"/>
          <p:cNvPicPr>
            <a:picLocks noChangeAspect="1" noChangeArrowheads="1"/>
          </p:cNvPicPr>
          <p:nvPr/>
        </p:nvPicPr>
        <p:blipFill>
          <a:blip r:embed="rId4" cstate="print"/>
          <a:srcRect l="2702" t="13285" r="83790" b="78565"/>
          <a:stretch>
            <a:fillRect/>
          </a:stretch>
        </p:blipFill>
        <p:spPr bwMode="auto">
          <a:xfrm>
            <a:off x="6868997" y="3162865"/>
            <a:ext cx="476054" cy="164969"/>
          </a:xfrm>
          <a:prstGeom prst="rect">
            <a:avLst/>
          </a:prstGeom>
          <a:noFill/>
          <a:ln w="9525">
            <a:noFill/>
            <a:miter lim="800000"/>
            <a:headEnd/>
            <a:tailEnd/>
          </a:ln>
        </p:spPr>
      </p:pic>
      <p:pic>
        <p:nvPicPr>
          <p:cNvPr id="25" name="Picture 6" descr="DBE"/>
          <p:cNvPicPr>
            <a:picLocks noChangeAspect="1" noChangeArrowheads="1"/>
          </p:cNvPicPr>
          <p:nvPr/>
        </p:nvPicPr>
        <p:blipFill>
          <a:blip r:embed="rId4" cstate="print"/>
          <a:srcRect l="2702" t="13285" r="83790" b="78565"/>
          <a:stretch>
            <a:fillRect/>
          </a:stretch>
        </p:blipFill>
        <p:spPr bwMode="auto">
          <a:xfrm>
            <a:off x="7704840" y="3074882"/>
            <a:ext cx="476054" cy="164969"/>
          </a:xfrm>
          <a:prstGeom prst="rect">
            <a:avLst/>
          </a:prstGeom>
          <a:noFill/>
          <a:ln w="9525">
            <a:noFill/>
            <a:miter lim="800000"/>
            <a:headEnd/>
            <a:tailEnd/>
          </a:ln>
        </p:spPr>
      </p:pic>
      <p:pic>
        <p:nvPicPr>
          <p:cNvPr id="26" name="Picture 6" descr="DBE"/>
          <p:cNvPicPr>
            <a:picLocks noChangeAspect="1" noChangeArrowheads="1"/>
          </p:cNvPicPr>
          <p:nvPr/>
        </p:nvPicPr>
        <p:blipFill>
          <a:blip r:embed="rId4" cstate="print"/>
          <a:srcRect l="2702" t="13285" r="83790" b="78565"/>
          <a:stretch>
            <a:fillRect/>
          </a:stretch>
        </p:blipFill>
        <p:spPr bwMode="auto">
          <a:xfrm>
            <a:off x="7913800" y="2426004"/>
            <a:ext cx="476054" cy="164969"/>
          </a:xfrm>
          <a:prstGeom prst="rect">
            <a:avLst/>
          </a:prstGeom>
          <a:noFill/>
          <a:ln w="9525">
            <a:noFill/>
            <a:miter lim="800000"/>
            <a:headEnd/>
            <a:tailEnd/>
          </a:ln>
        </p:spPr>
      </p:pic>
      <p:pic>
        <p:nvPicPr>
          <p:cNvPr id="27" name="Picture 6" descr="DBE"/>
          <p:cNvPicPr>
            <a:picLocks noChangeAspect="1" noChangeArrowheads="1"/>
          </p:cNvPicPr>
          <p:nvPr/>
        </p:nvPicPr>
        <p:blipFill>
          <a:blip r:embed="rId4" cstate="print"/>
          <a:srcRect l="2702" t="13285" r="83790" b="78565"/>
          <a:stretch>
            <a:fillRect/>
          </a:stretch>
        </p:blipFill>
        <p:spPr bwMode="auto">
          <a:xfrm>
            <a:off x="7396897" y="2121204"/>
            <a:ext cx="476054" cy="164969"/>
          </a:xfrm>
          <a:prstGeom prst="rect">
            <a:avLst/>
          </a:prstGeom>
          <a:noFill/>
          <a:ln w="9525">
            <a:noFill/>
            <a:miter lim="800000"/>
            <a:headEnd/>
            <a:tailEnd/>
          </a:ln>
        </p:spPr>
      </p:pic>
      <p:pic>
        <p:nvPicPr>
          <p:cNvPr id="28" name="Picture 6" descr="DBE"/>
          <p:cNvPicPr>
            <a:picLocks noChangeAspect="1" noChangeArrowheads="1"/>
          </p:cNvPicPr>
          <p:nvPr/>
        </p:nvPicPr>
        <p:blipFill>
          <a:blip r:embed="rId4" cstate="print"/>
          <a:srcRect l="2702" t="13285" r="83790" b="78565"/>
          <a:stretch>
            <a:fillRect/>
          </a:stretch>
        </p:blipFill>
        <p:spPr bwMode="auto">
          <a:xfrm>
            <a:off x="6187124" y="2080354"/>
            <a:ext cx="476054" cy="164969"/>
          </a:xfrm>
          <a:prstGeom prst="rect">
            <a:avLst/>
          </a:prstGeom>
          <a:noFill/>
          <a:ln w="9525">
            <a:noFill/>
            <a:miter lim="800000"/>
            <a:headEnd/>
            <a:tailEnd/>
          </a:ln>
        </p:spPr>
      </p:pic>
      <p:pic>
        <p:nvPicPr>
          <p:cNvPr id="29" name="Picture 6" descr="DBE"/>
          <p:cNvPicPr>
            <a:picLocks noChangeAspect="1" noChangeArrowheads="1"/>
          </p:cNvPicPr>
          <p:nvPr/>
        </p:nvPicPr>
        <p:blipFill>
          <a:blip r:embed="rId4" cstate="print"/>
          <a:srcRect l="2702" t="13285" r="83790" b="78565"/>
          <a:stretch>
            <a:fillRect/>
          </a:stretch>
        </p:blipFill>
        <p:spPr bwMode="auto">
          <a:xfrm>
            <a:off x="5797483" y="2449570"/>
            <a:ext cx="476054" cy="164969"/>
          </a:xfrm>
          <a:prstGeom prst="rect">
            <a:avLst/>
          </a:prstGeom>
          <a:noFill/>
          <a:ln w="9525">
            <a:noFill/>
            <a:miter lim="800000"/>
            <a:headEnd/>
            <a:tailEnd/>
          </a:ln>
        </p:spPr>
      </p:pic>
      <p:sp>
        <p:nvSpPr>
          <p:cNvPr id="30" name="Content Placeholder 2"/>
          <p:cNvSpPr txBox="1">
            <a:spLocks/>
          </p:cNvSpPr>
          <p:nvPr/>
        </p:nvSpPr>
        <p:spPr bwMode="auto">
          <a:xfrm>
            <a:off x="457199" y="942274"/>
            <a:ext cx="4557821" cy="172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1728"/>
              </a:spcBef>
              <a:defRPr/>
            </a:pPr>
            <a:r>
              <a:rPr kumimoji="0" lang="en-US" sz="2200" b="0" i="0" u="none" kern="0" cap="none" spc="0" normalizeH="0" noProof="0" dirty="0" smtClean="0">
                <a:ln>
                  <a:noFill/>
                </a:ln>
                <a:effectLst/>
                <a:uLnTx/>
                <a:uFillTx/>
                <a:latin typeface="Helvetica"/>
                <a:ea typeface="ＭＳ Ｐゴシック" pitchFamily="-112" charset="-128"/>
                <a:cs typeface="Helvetica"/>
              </a:rPr>
              <a:t>Transition to a rigorous system model ensures consistent modeling across disciplines and continuous access to this system model </a:t>
            </a:r>
            <a:r>
              <a:rPr lang="en-US" sz="2200" kern="0" dirty="0">
                <a:latin typeface="Helvetica"/>
                <a:ea typeface="ＭＳ Ｐゴシック" pitchFamily="-112" charset="-128"/>
                <a:cs typeface="Helvetica"/>
              </a:rPr>
              <a:t>between system levels </a:t>
            </a:r>
            <a:r>
              <a:rPr lang="en-US" sz="2200" kern="0" dirty="0" smtClean="0">
                <a:latin typeface="Helvetica"/>
                <a:ea typeface="ＭＳ Ｐゴシック" pitchFamily="-112" charset="-128"/>
                <a:cs typeface="Helvetica"/>
              </a:rPr>
              <a:t>and across </a:t>
            </a:r>
            <a:r>
              <a:rPr kumimoji="0" lang="en-US" sz="2200" b="0" i="0" u="none" kern="0" cap="none" spc="0" normalizeH="0" noProof="0" dirty="0" smtClean="0">
                <a:ln>
                  <a:noFill/>
                </a:ln>
                <a:effectLst/>
                <a:uLnTx/>
                <a:uFillTx/>
                <a:latin typeface="Helvetica"/>
                <a:ea typeface="ＭＳ Ｐゴシック" pitchFamily="-112" charset="-128"/>
                <a:cs typeface="Helvetica"/>
              </a:rPr>
              <a:t>the life cycle</a:t>
            </a:r>
            <a:endParaRPr kumimoji="0" lang="en-US" sz="2200" b="0" i="0" u="none" kern="0" cap="none" spc="0" normalizeH="0" noProof="0" dirty="0">
              <a:ln>
                <a:noFill/>
              </a:ln>
              <a:effectLst/>
              <a:uLnTx/>
              <a:uFillTx/>
              <a:latin typeface="Helvetica"/>
              <a:ea typeface="ＭＳ Ｐゴシック" pitchFamily="-112" charset="-128"/>
              <a:cs typeface="Helvetica"/>
            </a:endParaRPr>
          </a:p>
        </p:txBody>
      </p:sp>
      <p:pic>
        <p:nvPicPr>
          <p:cNvPr id="21" name="Picture 20"/>
          <p:cNvPicPr>
            <a:picLocks noChangeAspect="1"/>
          </p:cNvPicPr>
          <p:nvPr/>
        </p:nvPicPr>
        <p:blipFill>
          <a:blip r:embed="rId5"/>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1707668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019800" cy="914400"/>
          </a:xfrm>
        </p:spPr>
        <p:txBody>
          <a:bodyPr/>
          <a:lstStyle/>
          <a:p>
            <a:r>
              <a:rPr lang="en-US" dirty="0" smtClean="0"/>
              <a:t>Modeling in Traditional Systems Engineering</a:t>
            </a:r>
            <a:endParaRPr lang="en-US" dirty="0"/>
          </a:p>
        </p:txBody>
      </p:sp>
      <p:sp>
        <p:nvSpPr>
          <p:cNvPr id="3" name="Content Placeholder 2"/>
          <p:cNvSpPr>
            <a:spLocks noGrp="1"/>
          </p:cNvSpPr>
          <p:nvPr>
            <p:ph idx="1"/>
          </p:nvPr>
        </p:nvSpPr>
        <p:spPr>
          <a:xfrm>
            <a:off x="485430" y="1079500"/>
            <a:ext cx="8057473" cy="4940300"/>
          </a:xfrm>
        </p:spPr>
        <p:txBody>
          <a:bodyPr/>
          <a:lstStyle/>
          <a:p>
            <a:pPr>
              <a:spcBef>
                <a:spcPts val="1728"/>
              </a:spcBef>
            </a:pPr>
            <a:r>
              <a:rPr lang="en-US" sz="2400" dirty="0" smtClean="0"/>
              <a:t>“Models </a:t>
            </a:r>
            <a:r>
              <a:rPr lang="en-US" sz="2400" i="1" dirty="0" smtClean="0"/>
              <a:t>have</a:t>
            </a:r>
            <a:r>
              <a:rPr lang="en-US" sz="2400" dirty="0" smtClean="0"/>
              <a:t> been used as part of document-based systems engineering approach for many years, and include functional flow diagrams, behavior diagrams, schematic block diagrams, N</a:t>
            </a:r>
            <a:r>
              <a:rPr lang="en-US" sz="2400" baseline="30000" dirty="0" smtClean="0"/>
              <a:t>2</a:t>
            </a:r>
            <a:r>
              <a:rPr lang="en-US" sz="2400" dirty="0" smtClean="0"/>
              <a:t> charts, performance simulations, and reliability models, to name a few.” *</a:t>
            </a:r>
          </a:p>
          <a:p>
            <a:pPr>
              <a:spcBef>
                <a:spcPts val="1728"/>
              </a:spcBef>
            </a:pPr>
            <a:r>
              <a:rPr lang="en-US" sz="2400" dirty="0" smtClean="0"/>
              <a:t>“However, the use of models has generally been </a:t>
            </a:r>
            <a:r>
              <a:rPr lang="en-US" sz="2400" u="sng" dirty="0" smtClean="0"/>
              <a:t>limited in scope</a:t>
            </a:r>
            <a:r>
              <a:rPr lang="en-US" sz="2400" dirty="0" smtClean="0"/>
              <a:t> to support specific types of analysis or selected aspects of system design. The individual models have </a:t>
            </a:r>
            <a:r>
              <a:rPr lang="en-US" sz="2400" u="sng" dirty="0" smtClean="0"/>
              <a:t>not been integrated into a coherent model </a:t>
            </a:r>
            <a:r>
              <a:rPr lang="en-US" sz="2400" dirty="0" smtClean="0"/>
              <a:t>of the overall system</a:t>
            </a:r>
            <a:r>
              <a:rPr lang="en-US" sz="2400" dirty="0"/>
              <a:t>.</a:t>
            </a:r>
            <a:r>
              <a:rPr lang="en-US" sz="2400" dirty="0" smtClean="0"/>
              <a:t>” *</a:t>
            </a:r>
          </a:p>
        </p:txBody>
      </p:sp>
      <p:sp>
        <p:nvSpPr>
          <p:cNvPr id="6" name="TextBox 5"/>
          <p:cNvSpPr txBox="1"/>
          <p:nvPr/>
        </p:nvSpPr>
        <p:spPr>
          <a:xfrm>
            <a:off x="381000" y="5257800"/>
            <a:ext cx="6604000" cy="369332"/>
          </a:xfrm>
          <a:prstGeom prst="rect">
            <a:avLst/>
          </a:prstGeom>
          <a:noFill/>
          <a:ln>
            <a:solidFill>
              <a:srgbClr val="FFFFFF"/>
            </a:solidFill>
          </a:ln>
          <a:effectLst/>
        </p:spPr>
        <p:txBody>
          <a:bodyPr wrap="square" rtlCol="0">
            <a:spAutoFit/>
          </a:bodyPr>
          <a:lstStyle/>
          <a:p>
            <a:endParaRPr lang="en-US" dirty="0"/>
          </a:p>
        </p:txBody>
      </p:sp>
      <p:sp>
        <p:nvSpPr>
          <p:cNvPr id="7" name="TextBox 6"/>
          <p:cNvSpPr txBox="1"/>
          <p:nvPr/>
        </p:nvSpPr>
        <p:spPr>
          <a:xfrm>
            <a:off x="533400" y="5181600"/>
            <a:ext cx="5181600" cy="307777"/>
          </a:xfrm>
          <a:prstGeom prst="rect">
            <a:avLst/>
          </a:prstGeom>
          <a:solidFill>
            <a:srgbClr val="FFFFB3"/>
          </a:solidFill>
          <a:ln>
            <a:solidFill>
              <a:srgbClr val="000000"/>
            </a:solidFill>
          </a:ln>
          <a:effectLst>
            <a:outerShdw blurRad="50800" dist="38100" dir="2700000" algn="tl" rotWithShape="0">
              <a:prstClr val="black">
                <a:alpha val="40000"/>
              </a:prstClr>
            </a:outerShdw>
          </a:effectLst>
        </p:spPr>
        <p:txBody>
          <a:bodyPr wrap="square">
            <a:spAutoFit/>
          </a:bodyPr>
          <a:lstStyle/>
          <a:p>
            <a:r>
              <a:rPr lang="en-US" sz="1400" i="1" dirty="0"/>
              <a:t>* A Practical Guide to </a:t>
            </a:r>
            <a:r>
              <a:rPr lang="en-US" sz="1400" i="1" dirty="0" err="1"/>
              <a:t>SysML</a:t>
            </a:r>
            <a:r>
              <a:rPr lang="en-US" sz="1400" dirty="0"/>
              <a:t>. </a:t>
            </a:r>
            <a:r>
              <a:rPr lang="en-US" sz="1400" dirty="0" err="1"/>
              <a:t>Friedenthal</a:t>
            </a:r>
            <a:r>
              <a:rPr lang="en-US" sz="1400" dirty="0"/>
              <a:t>, Moore and Steiner.</a:t>
            </a:r>
          </a:p>
        </p:txBody>
      </p:sp>
      <p:pic>
        <p:nvPicPr>
          <p:cNvPr id="8" name="Picture 7"/>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65759152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Grp="1" noChangeArrowheads="1"/>
          </p:cNvSpPr>
          <p:nvPr>
            <p:ph type="title"/>
          </p:nvPr>
        </p:nvSpPr>
        <p:spPr>
          <a:xfrm>
            <a:off x="939800" y="0"/>
            <a:ext cx="5765800" cy="711200"/>
          </a:xfrm>
        </p:spPr>
        <p:txBody>
          <a:bodyPr/>
          <a:lstStyle/>
          <a:p>
            <a:r>
              <a:rPr lang="en-US" sz="3600" dirty="0" smtClean="0"/>
              <a:t>What’s New About MBSE</a:t>
            </a:r>
            <a:endParaRPr lang="en-US" sz="3600" dirty="0"/>
          </a:p>
        </p:txBody>
      </p:sp>
      <p:sp>
        <p:nvSpPr>
          <p:cNvPr id="99334" name="Rectangle 6"/>
          <p:cNvSpPr>
            <a:spLocks noGrp="1" noChangeArrowheads="1"/>
          </p:cNvSpPr>
          <p:nvPr>
            <p:ph type="body" sz="half" idx="1"/>
          </p:nvPr>
        </p:nvSpPr>
        <p:spPr>
          <a:xfrm>
            <a:off x="533400" y="965200"/>
            <a:ext cx="8077200" cy="5435600"/>
          </a:xfrm>
        </p:spPr>
        <p:txBody>
          <a:bodyPr/>
          <a:lstStyle/>
          <a:p>
            <a:r>
              <a:rPr lang="en-US" sz="1800" dirty="0" smtClean="0"/>
              <a:t>Modeling is </a:t>
            </a:r>
            <a:r>
              <a:rPr lang="en-US" sz="1800" u="sng" dirty="0" smtClean="0"/>
              <a:t>not</a:t>
            </a:r>
            <a:r>
              <a:rPr lang="en-US" sz="1800" dirty="0" smtClean="0"/>
              <a:t> new</a:t>
            </a:r>
          </a:p>
          <a:p>
            <a:pPr lvl="1"/>
            <a:r>
              <a:rPr lang="en-US" sz="1800" dirty="0" smtClean="0"/>
              <a:t>Flight projects have a strong legacy of modeling </a:t>
            </a:r>
            <a:br>
              <a:rPr lang="en-US" sz="1800" dirty="0" smtClean="0"/>
            </a:br>
            <a:r>
              <a:rPr lang="en-US" sz="1800" dirty="0" smtClean="0"/>
              <a:t>(structural, thermal, circuit design, mission design…)</a:t>
            </a:r>
          </a:p>
          <a:p>
            <a:pPr lvl="1"/>
            <a:r>
              <a:rPr lang="en-US" sz="1800" dirty="0" smtClean="0"/>
              <a:t>Systems Engineering uses models also, though typically limited in scope and duration. A set of requirements, an excel spreadsheet, and a PowerPoint drawing are all models.</a:t>
            </a:r>
          </a:p>
          <a:p>
            <a:pPr lvl="1"/>
            <a:endParaRPr lang="en-US" sz="1800" dirty="0" smtClean="0"/>
          </a:p>
          <a:p>
            <a:r>
              <a:rPr lang="en-US" sz="1800" dirty="0" smtClean="0"/>
              <a:t>What </a:t>
            </a:r>
            <a:r>
              <a:rPr lang="en-US" sz="1800" u="sng" dirty="0" smtClean="0"/>
              <a:t>is</a:t>
            </a:r>
            <a:r>
              <a:rPr lang="en-US" sz="1800" dirty="0" smtClean="0"/>
              <a:t> new is …</a:t>
            </a:r>
          </a:p>
          <a:p>
            <a:pPr lvl="1"/>
            <a:r>
              <a:rPr lang="en-US" sz="1800" dirty="0" smtClean="0"/>
              <a:t>the availability of a </a:t>
            </a:r>
            <a:r>
              <a:rPr lang="en-US" sz="1800" u="sng" dirty="0" smtClean="0"/>
              <a:t>formal modeling languages</a:t>
            </a:r>
            <a:r>
              <a:rPr lang="en-US" sz="1800" dirty="0" smtClean="0"/>
              <a:t> which can describe systems, and </a:t>
            </a:r>
          </a:p>
          <a:p>
            <a:pPr lvl="1"/>
            <a:r>
              <a:rPr lang="en-US" sz="1800" dirty="0" smtClean="0"/>
              <a:t>the information </a:t>
            </a:r>
            <a:r>
              <a:rPr lang="en-US" sz="1800" u="sng" dirty="0" smtClean="0"/>
              <a:t>engineering standards and tools</a:t>
            </a:r>
            <a:r>
              <a:rPr lang="en-US" sz="1800" dirty="0" smtClean="0"/>
              <a:t> which enable </a:t>
            </a:r>
            <a:r>
              <a:rPr lang="en-US" sz="1800" u="sng" dirty="0" smtClean="0"/>
              <a:t>integration</a:t>
            </a:r>
            <a:r>
              <a:rPr lang="en-US" sz="1800" dirty="0" smtClean="0"/>
              <a:t> of a system model with existing discipline models.</a:t>
            </a:r>
            <a:endParaRPr lang="en-US" sz="1800" dirty="0"/>
          </a:p>
          <a:p>
            <a:endParaRPr lang="en-US" sz="1800" dirty="0" smtClean="0"/>
          </a:p>
        </p:txBody>
      </p:sp>
      <p:sp>
        <p:nvSpPr>
          <p:cNvPr id="2" name="Slide Number Placeholder 1"/>
          <p:cNvSpPr>
            <a:spLocks noGrp="1"/>
          </p:cNvSpPr>
          <p:nvPr>
            <p:ph type="sldNum" sz="quarter" idx="12"/>
          </p:nvPr>
        </p:nvSpPr>
        <p:spPr/>
        <p:txBody>
          <a:bodyPr/>
          <a:lstStyle/>
          <a:p>
            <a:fld id="{43740204-9C9B-2A4C-A1A3-82A035F7027F}" type="slidenum">
              <a:rPr lang="en-US" smtClean="0"/>
              <a:pPr/>
              <a:t>47</a:t>
            </a:fld>
            <a:endParaRPr lang="en-US" dirty="0"/>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4171059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334">
                                            <p:txEl>
                                              <p:pRg st="4" end="4"/>
                                            </p:txEl>
                                          </p:spTgt>
                                        </p:tgtEl>
                                        <p:attrNameLst>
                                          <p:attrName>style.visibility</p:attrName>
                                        </p:attrNameLst>
                                      </p:cBhvr>
                                      <p:to>
                                        <p:strVal val="visible"/>
                                      </p:to>
                                    </p:set>
                                    <p:animEffect transition="in" filter="fade">
                                      <p:cBhvr>
                                        <p:cTn id="7" dur="500"/>
                                        <p:tgtEl>
                                          <p:spTgt spid="9933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9334">
                                            <p:txEl>
                                              <p:pRg st="5" end="5"/>
                                            </p:txEl>
                                          </p:spTgt>
                                        </p:tgtEl>
                                        <p:attrNameLst>
                                          <p:attrName>style.visibility</p:attrName>
                                        </p:attrNameLst>
                                      </p:cBhvr>
                                      <p:to>
                                        <p:strVal val="visible"/>
                                      </p:to>
                                    </p:set>
                                    <p:animEffect transition="in" filter="fade">
                                      <p:cBhvr>
                                        <p:cTn id="10" dur="500"/>
                                        <p:tgtEl>
                                          <p:spTgt spid="9933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9334">
                                            <p:txEl>
                                              <p:pRg st="6" end="6"/>
                                            </p:txEl>
                                          </p:spTgt>
                                        </p:tgtEl>
                                        <p:attrNameLst>
                                          <p:attrName>style.visibility</p:attrName>
                                        </p:attrNameLst>
                                      </p:cBhvr>
                                      <p:to>
                                        <p:strVal val="visible"/>
                                      </p:to>
                                    </p:set>
                                    <p:animEffect transition="in" filter="fade">
                                      <p:cBhvr>
                                        <p:cTn id="13" dur="500"/>
                                        <p:tgtEl>
                                          <p:spTgt spid="993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MBSE Benefits (1 of 2)</a:t>
            </a:r>
            <a:endParaRPr lang="en-US" sz="4000" dirty="0"/>
          </a:p>
        </p:txBody>
      </p:sp>
      <p:sp>
        <p:nvSpPr>
          <p:cNvPr id="3" name="Content Placeholder 2"/>
          <p:cNvSpPr>
            <a:spLocks noGrp="1"/>
          </p:cNvSpPr>
          <p:nvPr>
            <p:ph idx="1"/>
          </p:nvPr>
        </p:nvSpPr>
        <p:spPr>
          <a:xfrm>
            <a:off x="533400" y="2265268"/>
            <a:ext cx="8001000" cy="4330922"/>
          </a:xfrm>
        </p:spPr>
        <p:txBody>
          <a:bodyPr/>
          <a:lstStyle/>
          <a:p>
            <a:pPr marL="457200" indent="-457200">
              <a:buFont typeface="+mj-lt"/>
              <a:buAutoNum type="arabicPeriod"/>
            </a:pPr>
            <a:r>
              <a:rPr lang="en-US" sz="2000" dirty="0"/>
              <a:t>Modern modeling languages have clearer semantics than common boxes-and-lines diagrams, reducing miscommunication</a:t>
            </a:r>
          </a:p>
          <a:p>
            <a:pPr marL="457200" indent="-457200">
              <a:buFont typeface="+mj-lt"/>
              <a:buAutoNum type="arabicPeriod"/>
            </a:pPr>
            <a:r>
              <a:rPr lang="en-US" sz="2000" dirty="0"/>
              <a:t>Consistent, single source of information keeps team on same page and reduces time spent getting answers</a:t>
            </a:r>
          </a:p>
          <a:p>
            <a:pPr marL="457200" indent="-457200">
              <a:buFont typeface="+mj-lt"/>
              <a:buAutoNum type="arabicPeriod"/>
            </a:pPr>
            <a:r>
              <a:rPr lang="en-US" sz="2000" dirty="0" smtClean="0"/>
              <a:t>Earlier detection of inconsistencies because models can be analyzed with respect to calculations, policies, rules, patterns, etc.</a:t>
            </a:r>
          </a:p>
          <a:p>
            <a:pPr marL="457200" indent="-457200">
              <a:buFont typeface="+mj-lt"/>
              <a:buAutoNum type="arabicPeriod"/>
            </a:pPr>
            <a:r>
              <a:rPr lang="en-US" sz="2000" dirty="0" smtClean="0"/>
              <a:t>Documents </a:t>
            </a:r>
            <a:r>
              <a:rPr lang="en-US" sz="2000" dirty="0"/>
              <a:t>are kept up-to-date because they </a:t>
            </a:r>
            <a:r>
              <a:rPr lang="en-US" sz="2000" dirty="0" smtClean="0"/>
              <a:t>can be auto</a:t>
            </a:r>
            <a:r>
              <a:rPr lang="en-US" sz="2000" dirty="0"/>
              <a:t>-generated from the system model</a:t>
            </a:r>
          </a:p>
          <a:p>
            <a:pPr marL="457200" indent="-457200">
              <a:buFont typeface="+mj-lt"/>
              <a:buAutoNum type="arabicPeriod"/>
            </a:pPr>
            <a:endParaRPr lang="en-US" sz="2000" dirty="0" smtClean="0"/>
          </a:p>
        </p:txBody>
      </p:sp>
      <p:sp>
        <p:nvSpPr>
          <p:cNvPr id="6" name="TextBox 5"/>
          <p:cNvSpPr txBox="1"/>
          <p:nvPr/>
        </p:nvSpPr>
        <p:spPr>
          <a:xfrm>
            <a:off x="366611" y="1060617"/>
            <a:ext cx="7908324" cy="830997"/>
          </a:xfrm>
          <a:prstGeom prst="rect">
            <a:avLst/>
          </a:prstGeom>
          <a:noFill/>
        </p:spPr>
        <p:txBody>
          <a:bodyPr wrap="square" rtlCol="0">
            <a:spAutoFit/>
          </a:bodyPr>
          <a:lstStyle/>
          <a:p>
            <a:r>
              <a:rPr lang="en-US" sz="2400" b="1" dirty="0" smtClean="0"/>
              <a:t>MBSE enables overall </a:t>
            </a:r>
            <a:r>
              <a:rPr lang="en-US" sz="2400" b="1" dirty="0"/>
              <a:t>better quality, lower cost, and lower risk for the following </a:t>
            </a:r>
            <a:r>
              <a:rPr lang="en-US" sz="2400" b="1" dirty="0" smtClean="0"/>
              <a:t>reasons …</a:t>
            </a:r>
            <a:endParaRPr lang="en-US" sz="2400" b="1" dirty="0"/>
          </a:p>
        </p:txBody>
      </p:sp>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99184982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00"/>
                </a:solidFill>
              </a:rPr>
              <a:t>MBSE Benefits (2 of 2)</a:t>
            </a:r>
            <a:endParaRPr lang="en-US" sz="4000" dirty="0">
              <a:solidFill>
                <a:srgbClr val="000000"/>
              </a:solidFill>
            </a:endParaRPr>
          </a:p>
        </p:txBody>
      </p:sp>
      <p:sp>
        <p:nvSpPr>
          <p:cNvPr id="3" name="Content Placeholder 2"/>
          <p:cNvSpPr>
            <a:spLocks noGrp="1"/>
          </p:cNvSpPr>
          <p:nvPr>
            <p:ph idx="1"/>
          </p:nvPr>
        </p:nvSpPr>
        <p:spPr>
          <a:xfrm>
            <a:off x="457200" y="1001297"/>
            <a:ext cx="8531291" cy="3663567"/>
          </a:xfrm>
        </p:spPr>
        <p:txBody>
          <a:bodyPr/>
          <a:lstStyle/>
          <a:p>
            <a:pPr marL="457200" indent="-457200">
              <a:buFont typeface="+mj-lt"/>
              <a:buAutoNum type="arabicPeriod" startAt="5"/>
            </a:pPr>
            <a:r>
              <a:rPr lang="en-US" sz="1800" dirty="0" smtClean="0"/>
              <a:t>System model supports multiple views to address different stakeholder concerns, but all views refer to same model elements, so changes in an element appear on all views</a:t>
            </a:r>
          </a:p>
          <a:p>
            <a:pPr marL="457200" indent="-457200">
              <a:buFont typeface="+mj-lt"/>
              <a:buAutoNum type="arabicPeriod" startAt="5"/>
            </a:pPr>
            <a:r>
              <a:rPr lang="en-US" sz="1800" dirty="0" smtClean="0"/>
              <a:t>Model-based simulation of state machines enables debugging and refinement of behavioral requirements</a:t>
            </a:r>
          </a:p>
          <a:p>
            <a:pPr marL="457200" indent="-457200">
              <a:buFont typeface="+mj-lt"/>
              <a:buAutoNum type="arabicPeriod" startAt="5"/>
            </a:pPr>
            <a:r>
              <a:rPr lang="en-US" sz="1800" dirty="0" smtClean="0"/>
              <a:t>System model evolves across life-cycle </a:t>
            </a:r>
            <a:r>
              <a:rPr lang="en-US" sz="1800" i="1" dirty="0" smtClean="0"/>
              <a:t>and</a:t>
            </a:r>
            <a:r>
              <a:rPr lang="en-US" sz="1800" dirty="0" smtClean="0"/>
              <a:t> may guide similar future projects</a:t>
            </a:r>
          </a:p>
          <a:p>
            <a:pPr marL="457200" indent="-457200">
              <a:buFont typeface="+mj-lt"/>
              <a:buAutoNum type="arabicPeriod" startAt="5"/>
            </a:pPr>
            <a:r>
              <a:rPr lang="en-US" sz="1800" dirty="0" smtClean="0"/>
              <a:t>System model helps to better manage complexity</a:t>
            </a:r>
          </a:p>
          <a:p>
            <a:pPr marL="457200" indent="-457200">
              <a:buFont typeface="+mj-lt"/>
              <a:buAutoNum type="arabicPeriod" startAt="5"/>
            </a:pPr>
            <a:endParaRPr lang="en-US" sz="1800" dirty="0" smtClean="0"/>
          </a:p>
        </p:txBody>
      </p:sp>
      <p:sp>
        <p:nvSpPr>
          <p:cNvPr id="7" name="TextBox 6"/>
          <p:cNvSpPr txBox="1"/>
          <p:nvPr/>
        </p:nvSpPr>
        <p:spPr>
          <a:xfrm>
            <a:off x="838200" y="3505200"/>
            <a:ext cx="7205051" cy="1938992"/>
          </a:xfrm>
          <a:prstGeom prst="rect">
            <a:avLst/>
          </a:prstGeom>
          <a:solidFill>
            <a:srgbClr val="FFEFCE"/>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sz="2400" b="1" dirty="0" smtClean="0"/>
              <a:t>Summary</a:t>
            </a:r>
          </a:p>
          <a:p>
            <a:r>
              <a:rPr lang="en-US" sz="2400" dirty="0" smtClean="0"/>
              <a:t>Formal </a:t>
            </a:r>
            <a:r>
              <a:rPr lang="en-US" sz="2400" dirty="0"/>
              <a:t>systems models offer these </a:t>
            </a:r>
            <a:r>
              <a:rPr lang="en-US" sz="2400" dirty="0" smtClean="0"/>
              <a:t>benefits because </a:t>
            </a:r>
            <a:r>
              <a:rPr lang="en-US" sz="2400" dirty="0"/>
              <a:t>they introduce additional </a:t>
            </a:r>
            <a:r>
              <a:rPr lang="en-US" sz="2400" dirty="0" smtClean="0"/>
              <a:t>consistency and continuity, </a:t>
            </a:r>
            <a:r>
              <a:rPr lang="en-US" sz="2400" dirty="0"/>
              <a:t>and because they are both </a:t>
            </a:r>
            <a:r>
              <a:rPr lang="en-US" sz="2400" dirty="0" smtClean="0"/>
              <a:t>human- </a:t>
            </a:r>
            <a:r>
              <a:rPr lang="en-US" sz="2400" dirty="0"/>
              <a:t>and </a:t>
            </a:r>
            <a:r>
              <a:rPr lang="en-US" sz="2400" dirty="0" smtClean="0"/>
              <a:t>computer-understandable</a:t>
            </a:r>
            <a:r>
              <a:rPr lang="en-US" sz="2400" dirty="0"/>
              <a:t>, and logically </a:t>
            </a:r>
            <a:r>
              <a:rPr lang="en-US" sz="2400" dirty="0" smtClean="0"/>
              <a:t>verifiable</a:t>
            </a:r>
            <a:endParaRPr lang="en-US" sz="2400" dirty="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311103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idx="4294967295"/>
          </p:nvPr>
        </p:nvSpPr>
        <p:spPr/>
        <p:txBody>
          <a:bodyPr/>
          <a:lstStyle/>
          <a:p>
            <a:r>
              <a:rPr lang="en-US" sz="4000" dirty="0" smtClean="0">
                <a:latin typeface="Arial" charset="0"/>
                <a:ea typeface="MS PGothic" charset="0"/>
              </a:rPr>
              <a:t>FAQ</a:t>
            </a:r>
            <a:r>
              <a:rPr lang="en-US" sz="4000" dirty="0">
                <a:latin typeface="Arial" charset="0"/>
                <a:ea typeface="MS PGothic" charset="0"/>
              </a:rPr>
              <a:t> </a:t>
            </a:r>
            <a:r>
              <a:rPr lang="en-US" sz="4000" dirty="0" smtClean="0">
                <a:latin typeface="Arial" charset="0"/>
                <a:ea typeface="MS PGothic" charset="0"/>
              </a:rPr>
              <a:t>(1 of 2)</a:t>
            </a:r>
            <a:endParaRPr lang="en-US" sz="4000" dirty="0">
              <a:latin typeface="Arial" charset="0"/>
              <a:ea typeface="MS PGothic" charset="0"/>
            </a:endParaRPr>
          </a:p>
        </p:txBody>
      </p:sp>
      <p:sp>
        <p:nvSpPr>
          <p:cNvPr id="4099" name="Rectangle 3"/>
          <p:cNvSpPr>
            <a:spLocks noGrp="1" noChangeArrowheads="1"/>
          </p:cNvSpPr>
          <p:nvPr>
            <p:ph type="body" idx="4294967295"/>
          </p:nvPr>
        </p:nvSpPr>
        <p:spPr/>
        <p:txBody>
          <a:bodyPr/>
          <a:lstStyle/>
          <a:p>
            <a:pPr marL="514350" indent="-514350">
              <a:buFont typeface="+mj-lt"/>
              <a:buAutoNum type="arabicPeriod"/>
              <a:defRPr/>
            </a:pPr>
            <a:r>
              <a:rPr lang="en-US" dirty="0" smtClean="0"/>
              <a:t>What is MBSE?</a:t>
            </a:r>
          </a:p>
          <a:p>
            <a:pPr marL="514350" indent="-514350">
              <a:buFont typeface="+mj-lt"/>
              <a:buAutoNum type="arabicPeriod"/>
              <a:defRPr/>
            </a:pPr>
            <a:r>
              <a:rPr lang="en-US" dirty="0" smtClean="0"/>
              <a:t>What SE problems does MBSE address?</a:t>
            </a:r>
          </a:p>
          <a:p>
            <a:pPr marL="514350" indent="-514350">
              <a:buFont typeface="+mj-lt"/>
              <a:buAutoNum type="arabicPeriod"/>
              <a:defRPr/>
            </a:pPr>
            <a:r>
              <a:rPr lang="en-US" dirty="0" smtClean="0"/>
              <a:t>What is SysML?</a:t>
            </a:r>
          </a:p>
          <a:p>
            <a:pPr marL="514350" indent="-514350">
              <a:buFont typeface="+mj-lt"/>
              <a:buAutoNum type="arabicPeriod"/>
              <a:defRPr/>
            </a:pPr>
            <a:r>
              <a:rPr lang="en-US" dirty="0" smtClean="0"/>
              <a:t>What is a system model?</a:t>
            </a:r>
          </a:p>
          <a:p>
            <a:pPr marL="514350" indent="-514350">
              <a:buFont typeface="+mj-lt"/>
              <a:buAutoNum type="arabicPeriod"/>
              <a:defRPr/>
            </a:pPr>
            <a:r>
              <a:rPr lang="en-US" dirty="0" smtClean="0"/>
              <a:t>What are typical purposes of modeling?</a:t>
            </a:r>
          </a:p>
          <a:p>
            <a:pPr marL="514350" indent="-514350">
              <a:buFont typeface="+mj-lt"/>
              <a:buAutoNum type="arabicPeriod"/>
              <a:defRPr/>
            </a:pPr>
            <a:r>
              <a:rPr lang="en-US" dirty="0" smtClean="0"/>
              <a:t>What are the different types of models</a:t>
            </a:r>
          </a:p>
          <a:p>
            <a:pPr marL="514350" indent="-514350">
              <a:buFont typeface="+mj-lt"/>
              <a:buAutoNum type="arabicPeriod"/>
              <a:defRPr/>
            </a:pPr>
            <a:r>
              <a:rPr lang="en-US" dirty="0" smtClean="0"/>
              <a:t>How are the different types of models integrated?</a:t>
            </a:r>
          </a:p>
          <a:p>
            <a:pPr marL="0" indent="0">
              <a:buFontTx/>
              <a:buNone/>
              <a:defRPr/>
            </a:pPr>
            <a:endParaRPr lang="en-US" dirty="0">
              <a:latin typeface="Arial" charset="0"/>
              <a:ea typeface="MS PGothic" charset="0"/>
            </a:endParaRP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Comparison Summary</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MBSE doesn’t replace traditional SE </a:t>
            </a:r>
            <a:br>
              <a:rPr lang="en-US" dirty="0" smtClean="0"/>
            </a:br>
            <a:r>
              <a:rPr lang="en-US" dirty="0" smtClean="0"/>
              <a:t>Rather, MBSE </a:t>
            </a:r>
            <a:r>
              <a:rPr lang="en-US" i="1" dirty="0" smtClean="0"/>
              <a:t>formalizes</a:t>
            </a:r>
            <a:r>
              <a:rPr lang="en-US" dirty="0" smtClean="0"/>
              <a:t> part of SE</a:t>
            </a:r>
          </a:p>
          <a:p>
            <a:pPr marL="0" indent="0">
              <a:buNone/>
            </a:pPr>
            <a:endParaRPr lang="en-US" dirty="0" smtClean="0"/>
          </a:p>
          <a:p>
            <a:r>
              <a:rPr lang="en-US" dirty="0" smtClean="0"/>
              <a:t>MBSE combines traditional methods and best practices with rigorous modeling techniques</a:t>
            </a:r>
          </a:p>
          <a:p>
            <a:pPr marL="0" indent="0">
              <a:buNone/>
            </a:pPr>
            <a:endParaRPr lang="en-US" dirty="0" smtClean="0"/>
          </a:p>
          <a:p>
            <a:r>
              <a:rPr lang="en-US" dirty="0" smtClean="0"/>
              <a:t>MBSE uses modeling languages that support rigorous modeling techniques and integration of </a:t>
            </a:r>
            <a:r>
              <a:rPr lang="en-US" dirty="0"/>
              <a:t>various systems engineering </a:t>
            </a:r>
            <a:r>
              <a:rPr lang="en-US" dirty="0" smtClean="0"/>
              <a:t>disciplines (</a:t>
            </a:r>
            <a:r>
              <a:rPr lang="en-US" dirty="0"/>
              <a:t>structural, electrical, mechanical, software, etc.) and </a:t>
            </a:r>
            <a:r>
              <a:rPr lang="en-US" dirty="0" smtClean="0"/>
              <a:t>stakeholders</a:t>
            </a:r>
            <a:endParaRPr lang="en-US" dirty="0"/>
          </a:p>
          <a:p>
            <a:pPr marL="0" indent="0">
              <a:buNone/>
            </a:pPr>
            <a:endParaRPr lang="en-US" dirty="0" smtClean="0"/>
          </a:p>
        </p:txBody>
      </p:sp>
      <p:pic>
        <p:nvPicPr>
          <p:cNvPr id="5" name="Picture 4"/>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162323181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533400" y="3276600"/>
            <a:ext cx="8077200" cy="649288"/>
          </a:xfrm>
        </p:spPr>
        <p:txBody>
          <a:bodyPr/>
          <a:lstStyle/>
          <a:p>
            <a:r>
              <a:rPr lang="en-US" sz="4000" dirty="0">
                <a:latin typeface="Arial" charset="0"/>
                <a:ea typeface="MS PGothic" charset="0"/>
              </a:rPr>
              <a:t>FAQ </a:t>
            </a:r>
            <a:r>
              <a:rPr lang="en-US" sz="4000" dirty="0" smtClean="0">
                <a:latin typeface="Arial" charset="0"/>
                <a:ea typeface="MS PGothic" charset="0"/>
              </a:rPr>
              <a:t>11: </a:t>
            </a:r>
            <a:r>
              <a:rPr lang="en-US" sz="4000" dirty="0">
                <a:latin typeface="Arial" charset="0"/>
                <a:ea typeface="MS PGothic" charset="0"/>
              </a:rPr>
              <a:t>How good is a model?</a:t>
            </a: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066800"/>
            <a:ext cx="8001000" cy="4876800"/>
          </a:xfrm>
        </p:spPr>
        <p:txBody>
          <a:bodyPr>
            <a:normAutofit fontScale="85000" lnSpcReduction="20000"/>
          </a:bodyPr>
          <a:lstStyle/>
          <a:p>
            <a:pPr>
              <a:defRPr/>
            </a:pPr>
            <a:r>
              <a:rPr lang="en-US" dirty="0" smtClean="0"/>
              <a:t>To describe a design in durable form</a:t>
            </a:r>
          </a:p>
          <a:p>
            <a:pPr lvl="1">
              <a:defRPr/>
            </a:pPr>
            <a:r>
              <a:rPr lang="en-US" dirty="0" smtClean="0"/>
              <a:t>You can use almost anything for that</a:t>
            </a:r>
          </a:p>
          <a:p>
            <a:pPr>
              <a:defRPr/>
            </a:pPr>
            <a:r>
              <a:rPr lang="en-US" dirty="0" smtClean="0"/>
              <a:t>To communicate a design to a set of stakeholders</a:t>
            </a:r>
          </a:p>
          <a:p>
            <a:pPr lvl="1">
              <a:defRPr/>
            </a:pPr>
            <a:r>
              <a:rPr lang="en-US" dirty="0" smtClean="0"/>
              <a:t>Now you need (at least) a common notation and familiar presentation idioms</a:t>
            </a:r>
          </a:p>
          <a:p>
            <a:pPr lvl="1">
              <a:defRPr/>
            </a:pPr>
            <a:r>
              <a:rPr lang="en-US" dirty="0" smtClean="0"/>
              <a:t>Standards (e.g., SysML) cover most of that</a:t>
            </a:r>
          </a:p>
          <a:p>
            <a:pPr>
              <a:defRPr/>
            </a:pPr>
            <a:r>
              <a:rPr lang="en-US" dirty="0" smtClean="0"/>
              <a:t>To organize and relate analyses of a design</a:t>
            </a:r>
          </a:p>
          <a:p>
            <a:pPr lvl="1">
              <a:defRPr/>
            </a:pPr>
            <a:r>
              <a:rPr lang="en-US" dirty="0" smtClean="0"/>
              <a:t>This is, in general, a much harder problem</a:t>
            </a:r>
          </a:p>
          <a:p>
            <a:pPr lvl="1">
              <a:defRPr/>
            </a:pPr>
            <a:r>
              <a:rPr lang="en-US" dirty="0" smtClean="0"/>
              <a:t>You have to make sure that every element that could affect an analysis is present, properly identified, and consistently related to appropriate other elements</a:t>
            </a:r>
          </a:p>
          <a:p>
            <a:pPr lvl="2">
              <a:defRPr/>
            </a:pPr>
            <a:r>
              <a:rPr lang="en-US" dirty="0" smtClean="0"/>
              <a:t>This is largely outside the scope of SysML, except to provide extension mechanisms that allow you to define the rules</a:t>
            </a:r>
          </a:p>
          <a:p>
            <a:pPr lvl="1">
              <a:defRPr/>
            </a:pPr>
            <a:r>
              <a:rPr lang="en-US" dirty="0" smtClean="0"/>
              <a:t>You also need software to reason about your models</a:t>
            </a:r>
          </a:p>
          <a:p>
            <a:pPr lvl="2">
              <a:defRPr/>
            </a:pPr>
            <a:r>
              <a:rPr lang="en-US" dirty="0" smtClean="0"/>
              <a:t>This is also outside the scope of SysML, but some tools do</a:t>
            </a:r>
          </a:p>
          <a:p>
            <a:pPr lvl="1">
              <a:defRPr/>
            </a:pPr>
            <a:r>
              <a:rPr lang="en-US" dirty="0" smtClean="0"/>
              <a:t>Analysis operates on facts</a:t>
            </a:r>
          </a:p>
        </p:txBody>
      </p:sp>
      <p:sp>
        <p:nvSpPr>
          <p:cNvPr id="58370" name="Title 4"/>
          <p:cNvSpPr>
            <a:spLocks noGrp="1"/>
          </p:cNvSpPr>
          <p:nvPr>
            <p:ph type="title"/>
          </p:nvPr>
        </p:nvSpPr>
        <p:spPr/>
        <p:txBody>
          <a:bodyPr/>
          <a:lstStyle/>
          <a:p>
            <a:r>
              <a:rPr lang="en-US" sz="3600" dirty="0">
                <a:latin typeface="Arial" charset="0"/>
                <a:ea typeface="MS PGothic" charset="0"/>
              </a:rPr>
              <a:t>Some Objectives of Modeling</a:t>
            </a:r>
          </a:p>
        </p:txBody>
      </p:sp>
      <p:sp>
        <p:nvSpPr>
          <p:cNvPr id="583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5265B21-E12C-DA4D-8A1D-9ABD8881F33D}" type="slidenum">
              <a:rPr lang="en-US" sz="1400"/>
              <a:pPr/>
              <a:t>52</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457200" y="228600"/>
            <a:ext cx="6248400" cy="649288"/>
          </a:xfrm>
        </p:spPr>
        <p:txBody>
          <a:bodyPr/>
          <a:lstStyle/>
          <a:p>
            <a:r>
              <a:rPr lang="en-US" dirty="0" smtClean="0"/>
              <a:t>Questions to Ask When Evaluating a System Model</a:t>
            </a:r>
            <a:endParaRPr lang="en-US" dirty="0">
              <a:latin typeface="Arial" charset="0"/>
              <a:ea typeface="MS PGothic" charset="0"/>
            </a:endParaRPr>
          </a:p>
        </p:txBody>
      </p:sp>
      <p:sp>
        <p:nvSpPr>
          <p:cNvPr id="4" name="Content Placeholder 2"/>
          <p:cNvSpPr>
            <a:spLocks noGrp="1"/>
          </p:cNvSpPr>
          <p:nvPr/>
        </p:nvSpPr>
        <p:spPr>
          <a:xfrm>
            <a:off x="533400" y="1066800"/>
            <a:ext cx="8229600" cy="4876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buClrTx/>
              <a:defRPr/>
            </a:pPr>
            <a:r>
              <a:rPr lang="en-US" dirty="0" smtClean="0">
                <a:latin typeface="Arial"/>
                <a:cs typeface="Arial"/>
              </a:rPr>
              <a:t>Meaning </a:t>
            </a:r>
            <a:r>
              <a:rPr lang="en-US" dirty="0">
                <a:latin typeface="Arial"/>
                <a:cs typeface="Arial"/>
              </a:rPr>
              <a:t>of the </a:t>
            </a:r>
            <a:r>
              <a:rPr lang="en-US" dirty="0" smtClean="0">
                <a:latin typeface="Arial"/>
                <a:cs typeface="Arial"/>
              </a:rPr>
              <a:t>model</a:t>
            </a:r>
            <a:endParaRPr lang="en-US" dirty="0">
              <a:latin typeface="Arial"/>
              <a:cs typeface="Arial"/>
            </a:endParaRPr>
          </a:p>
          <a:p>
            <a:pPr lvl="2">
              <a:buClrTx/>
              <a:defRPr/>
            </a:pPr>
            <a:r>
              <a:rPr lang="en-US" dirty="0">
                <a:latin typeface="Arial"/>
                <a:cs typeface="Arial"/>
              </a:rPr>
              <a:t>Is the modeling notation expressive enough for the domain? </a:t>
            </a:r>
          </a:p>
          <a:p>
            <a:pPr lvl="2">
              <a:buClrTx/>
              <a:defRPr/>
            </a:pPr>
            <a:r>
              <a:rPr lang="en-US" dirty="0">
                <a:latin typeface="Arial"/>
                <a:cs typeface="Arial"/>
              </a:rPr>
              <a:t>Does it convey the conventional domain wisdom? 	</a:t>
            </a:r>
          </a:p>
          <a:p>
            <a:pPr lvl="2">
              <a:buClrTx/>
              <a:defRPr/>
            </a:pPr>
            <a:r>
              <a:rPr lang="en-US" dirty="0">
                <a:latin typeface="Arial"/>
                <a:cs typeface="Arial"/>
              </a:rPr>
              <a:t>Is the semantics of the model elements unambiguous? </a:t>
            </a:r>
          </a:p>
          <a:p>
            <a:pPr lvl="2">
              <a:buClrTx/>
              <a:defRPr/>
            </a:pPr>
            <a:r>
              <a:rPr lang="en-US" dirty="0">
                <a:latin typeface="Arial"/>
                <a:cs typeface="Arial"/>
              </a:rPr>
              <a:t>Can pertinent questions about the domain be answered</a:t>
            </a:r>
            <a:r>
              <a:rPr lang="en-US" dirty="0" smtClean="0">
                <a:latin typeface="Arial"/>
                <a:cs typeface="Arial"/>
              </a:rPr>
              <a:t>?</a:t>
            </a:r>
            <a:endParaRPr lang="en-US" dirty="0">
              <a:latin typeface="Arial"/>
              <a:cs typeface="Arial"/>
            </a:endParaRPr>
          </a:p>
          <a:p>
            <a:pPr lvl="1">
              <a:buClrTx/>
              <a:defRPr/>
            </a:pPr>
            <a:r>
              <a:rPr lang="en-US" dirty="0" smtClean="0">
                <a:latin typeface="Arial"/>
                <a:cs typeface="Arial"/>
              </a:rPr>
              <a:t>Model </a:t>
            </a:r>
            <a:r>
              <a:rPr lang="en-US" dirty="0">
                <a:latin typeface="Arial"/>
                <a:cs typeface="Arial"/>
              </a:rPr>
              <a:t>generic  logical correctness </a:t>
            </a:r>
          </a:p>
          <a:p>
            <a:pPr lvl="2">
              <a:buClrTx/>
              <a:defRPr/>
            </a:pPr>
            <a:r>
              <a:rPr lang="en-US" dirty="0" smtClean="0">
                <a:latin typeface="Arial"/>
                <a:cs typeface="Arial"/>
              </a:rPr>
              <a:t>Does it support “reasoning</a:t>
            </a:r>
            <a:r>
              <a:rPr lang="en-US" dirty="0">
                <a:latin typeface="Arial"/>
                <a:cs typeface="Arial"/>
              </a:rPr>
              <a:t>” about the model?</a:t>
            </a:r>
          </a:p>
          <a:p>
            <a:pPr lvl="2">
              <a:buClrTx/>
              <a:defRPr/>
            </a:pPr>
            <a:r>
              <a:rPr lang="en-US" dirty="0" smtClean="0">
                <a:latin typeface="Arial"/>
                <a:cs typeface="Arial"/>
              </a:rPr>
              <a:t>Is the model complete?</a:t>
            </a:r>
            <a:endParaRPr lang="en-US" dirty="0">
              <a:latin typeface="Arial"/>
              <a:cs typeface="Arial"/>
            </a:endParaRPr>
          </a:p>
          <a:p>
            <a:pPr lvl="2">
              <a:buClrTx/>
              <a:defRPr/>
            </a:pPr>
            <a:r>
              <a:rPr lang="en-US" dirty="0" smtClean="0">
                <a:latin typeface="Arial"/>
                <a:cs typeface="Arial"/>
              </a:rPr>
              <a:t>Does </a:t>
            </a:r>
            <a:r>
              <a:rPr lang="en-US" dirty="0">
                <a:latin typeface="Arial"/>
                <a:cs typeface="Arial"/>
              </a:rPr>
              <a:t>it support the required  analyses?</a:t>
            </a:r>
          </a:p>
          <a:p>
            <a:pPr lvl="2">
              <a:buClrTx/>
              <a:defRPr/>
            </a:pPr>
            <a:r>
              <a:rPr lang="en-US" dirty="0" smtClean="0">
                <a:latin typeface="Arial"/>
                <a:cs typeface="Arial"/>
              </a:rPr>
              <a:t>Does it support reasoning </a:t>
            </a:r>
            <a:r>
              <a:rPr lang="en-US" dirty="0">
                <a:latin typeface="Arial"/>
                <a:cs typeface="Arial"/>
              </a:rPr>
              <a:t>about the </a:t>
            </a:r>
            <a:r>
              <a:rPr lang="en-US" dirty="0" smtClean="0">
                <a:latin typeface="Arial"/>
                <a:cs typeface="Arial"/>
              </a:rPr>
              <a:t>design?</a:t>
            </a:r>
            <a:endParaRPr lang="en-US" dirty="0">
              <a:solidFill>
                <a:srgbClr val="FF6600"/>
              </a:solidFill>
              <a:latin typeface="Arial"/>
              <a:cs typeface="Arial"/>
            </a:endParaRPr>
          </a:p>
          <a:p>
            <a:pPr lvl="2">
              <a:buClrTx/>
              <a:defRPr/>
            </a:pPr>
            <a:r>
              <a:rPr lang="en-US" dirty="0" smtClean="0">
                <a:latin typeface="Arial"/>
                <a:cs typeface="Arial"/>
              </a:rPr>
              <a:t>Does it support reasoning </a:t>
            </a:r>
            <a:r>
              <a:rPr lang="en-US" dirty="0">
                <a:latin typeface="Arial"/>
                <a:cs typeface="Arial"/>
              </a:rPr>
              <a:t>about the </a:t>
            </a:r>
            <a:r>
              <a:rPr lang="en-US" dirty="0" smtClean="0">
                <a:latin typeface="Arial"/>
                <a:cs typeface="Arial"/>
              </a:rPr>
              <a:t>programmatic aspects?</a:t>
            </a:r>
            <a:endParaRPr lang="en-US" dirty="0">
              <a:latin typeface="Arial"/>
              <a:cs typeface="Arial"/>
            </a:endParaRPr>
          </a:p>
          <a:p>
            <a:pPr lvl="6">
              <a:buClrTx/>
              <a:defRPr/>
            </a:pPr>
            <a:endParaRPr lang="en-US" dirty="0">
              <a:latin typeface="Arial"/>
              <a:cs typeface="Arial"/>
            </a:endParaRPr>
          </a:p>
          <a:p>
            <a:pPr lvl="2">
              <a:buClrTx/>
              <a:defRPr/>
            </a:pPr>
            <a:endParaRPr lang="en-US" dirty="0">
              <a:latin typeface="Arial"/>
              <a:cs typeface="Arial"/>
            </a:endParaRPr>
          </a:p>
          <a:p>
            <a:pPr lvl="2">
              <a:buClrTx/>
              <a:defRPr/>
            </a:pPr>
            <a:endParaRPr lang="en-US" dirty="0">
              <a:latin typeface="Arial"/>
              <a:cs typeface="Arial"/>
            </a:endParaRPr>
          </a:p>
          <a:p>
            <a:pPr>
              <a:buClrTx/>
              <a:defRPr/>
            </a:pPr>
            <a:endParaRPr lang="en-US" dirty="0">
              <a:latin typeface="Arial"/>
              <a:cs typeface="Arial"/>
            </a:endParaRPr>
          </a:p>
          <a:p>
            <a:pPr>
              <a:buClrTx/>
              <a:defRPr/>
            </a:pPr>
            <a:endParaRPr lang="en-US" dirty="0">
              <a:latin typeface="Arial"/>
              <a:cs typeface="Arial"/>
            </a:endParaRPr>
          </a:p>
        </p:txBody>
      </p:sp>
      <p:pic>
        <p:nvPicPr>
          <p:cNvPr id="6" name="Picture 5"/>
          <p:cNvPicPr>
            <a:picLocks noChangeAspect="1"/>
          </p:cNvPicPr>
          <p:nvPr/>
        </p:nvPicPr>
        <p:blipFill>
          <a:blip r:embed="rId3"/>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04399668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4"/>
          <p:cNvSpPr>
            <a:spLocks noGrp="1"/>
          </p:cNvSpPr>
          <p:nvPr>
            <p:ph type="title"/>
          </p:nvPr>
        </p:nvSpPr>
        <p:spPr/>
        <p:txBody>
          <a:bodyPr/>
          <a:lstStyle/>
          <a:p>
            <a:r>
              <a:rPr lang="en-US" sz="4000" dirty="0">
                <a:latin typeface="Arial" charset="0"/>
                <a:ea typeface="MS PGothic" charset="0"/>
              </a:rPr>
              <a:t>Is This A Model?</a:t>
            </a:r>
          </a:p>
        </p:txBody>
      </p:sp>
      <p:grpSp>
        <p:nvGrpSpPr>
          <p:cNvPr id="59394" name="Group 24"/>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lumMod val="65000"/>
                      <a:lumOff val="35000"/>
                    </a:schemeClr>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lumMod val="65000"/>
                      <a:lumOff val="35000"/>
                    </a:schemeClr>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lumMod val="65000"/>
                      <a:lumOff val="35000"/>
                    </a:schemeClr>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lumMod val="65000"/>
                      <a:lumOff val="35000"/>
                    </a:schemeClr>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lumMod val="65000"/>
                      <a:lumOff val="35000"/>
                    </a:schemeClr>
                  </a:solidFill>
                </a:rPr>
                <a:t>ground system</a:t>
              </a:r>
            </a:p>
          </p:txBody>
        </p:sp>
        <p:cxnSp>
          <p:nvCxnSpPr>
            <p:cNvPr id="12" name="Straight Connector 11"/>
            <p:cNvCxnSpPr>
              <a:stCxn id="6" idx="2"/>
              <a:endCxn id="7" idx="1"/>
            </p:cNvCxnSpPr>
            <p:nvPr/>
          </p:nvCxnSpPr>
          <p:spPr>
            <a:xfrm rot="16200000" flipH="1">
              <a:off x="1361590" y="2539991"/>
              <a:ext cx="868513" cy="104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2"/>
              <a:endCxn id="9" idx="1"/>
            </p:cNvCxnSpPr>
            <p:nvPr/>
          </p:nvCxnSpPr>
          <p:spPr>
            <a:xfrm rot="16200000" flipH="1">
              <a:off x="2930229" y="4115058"/>
              <a:ext cx="1108267" cy="784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3"/>
              <a:endCxn id="8" idx="2"/>
            </p:cNvCxnSpPr>
            <p:nvPr/>
          </p:nvCxnSpPr>
          <p:spPr>
            <a:xfrm flipV="1">
              <a:off x="5297513" y="3951498"/>
              <a:ext cx="550931" cy="110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0" idx="2"/>
            </p:cNvCxnSpPr>
            <p:nvPr/>
          </p:nvCxnSpPr>
          <p:spPr>
            <a:xfrm flipV="1">
              <a:off x="6559733" y="2625705"/>
              <a:ext cx="978022" cy="8685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TextBox 25"/>
          <p:cNvSpPr txBox="1">
            <a:spLocks noChangeArrowheads="1"/>
          </p:cNvSpPr>
          <p:nvPr/>
        </p:nvSpPr>
        <p:spPr bwMode="auto">
          <a:xfrm>
            <a:off x="6456363" y="4733925"/>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Sure, why not?</a:t>
            </a:r>
          </a:p>
        </p:txBody>
      </p:sp>
      <p:sp>
        <p:nvSpPr>
          <p:cNvPr id="593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F6E7E1A-C273-BE46-B35F-ED1D682EF5F7}" type="slidenum">
              <a:rPr lang="en-US" sz="1400"/>
              <a:pPr/>
              <a:t>54</a:t>
            </a:fld>
            <a:endParaRPr lang="en-US" sz="1400"/>
          </a:p>
        </p:txBody>
      </p:sp>
      <p:pic>
        <p:nvPicPr>
          <p:cNvPr id="17" name="Picture 16"/>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p:cNvSpPr>
          <p:nvPr>
            <p:ph type="title"/>
          </p:nvPr>
        </p:nvSpPr>
        <p:spPr/>
        <p:txBody>
          <a:bodyPr/>
          <a:lstStyle/>
          <a:p>
            <a:r>
              <a:rPr lang="en-US" sz="4000" dirty="0">
                <a:latin typeface="Arial" charset="0"/>
                <a:ea typeface="MS PGothic" charset="0"/>
              </a:rPr>
              <a:t>Is It A Good Model?</a:t>
            </a:r>
          </a:p>
        </p:txBody>
      </p:sp>
      <p:grpSp>
        <p:nvGrpSpPr>
          <p:cNvPr id="60418" name="Group 24"/>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ground system</a:t>
              </a:r>
            </a:p>
          </p:txBody>
        </p:sp>
        <p:cxnSp>
          <p:nvCxnSpPr>
            <p:cNvPr id="12" name="Straight Connector 11"/>
            <p:cNvCxnSpPr>
              <a:stCxn id="6" idx="2"/>
              <a:endCxn id="7" idx="1"/>
            </p:cNvCxnSpPr>
            <p:nvPr/>
          </p:nvCxnSpPr>
          <p:spPr>
            <a:xfrm rot="16200000" flipH="1">
              <a:off x="1361590" y="2539991"/>
              <a:ext cx="868513" cy="104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2"/>
              <a:endCxn id="9" idx="1"/>
            </p:cNvCxnSpPr>
            <p:nvPr/>
          </p:nvCxnSpPr>
          <p:spPr>
            <a:xfrm rot="16200000" flipH="1">
              <a:off x="2930229" y="4115058"/>
              <a:ext cx="1108267" cy="784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3"/>
              <a:endCxn id="8" idx="2"/>
            </p:cNvCxnSpPr>
            <p:nvPr/>
          </p:nvCxnSpPr>
          <p:spPr>
            <a:xfrm flipV="1">
              <a:off x="5297513" y="3951498"/>
              <a:ext cx="550931" cy="110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0" idx="2"/>
            </p:cNvCxnSpPr>
            <p:nvPr/>
          </p:nvCxnSpPr>
          <p:spPr>
            <a:xfrm flipV="1">
              <a:off x="6559733" y="2625705"/>
              <a:ext cx="978022" cy="8685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TextBox 25"/>
          <p:cNvSpPr txBox="1">
            <a:spLocks noChangeArrowheads="1"/>
          </p:cNvSpPr>
          <p:nvPr/>
        </p:nvSpPr>
        <p:spPr bwMode="auto">
          <a:xfrm>
            <a:off x="6545263" y="4733925"/>
            <a:ext cx="1544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Not so much.</a:t>
            </a:r>
          </a:p>
        </p:txBody>
      </p:sp>
      <p:sp>
        <p:nvSpPr>
          <p:cNvPr id="6042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B833FF4-D956-2D41-9EF0-C48B15B0E3BA}" type="slidenum">
              <a:rPr lang="en-US" sz="1400"/>
              <a:pPr/>
              <a:t>55</a:t>
            </a:fld>
            <a:endParaRPr lang="en-US" sz="1400"/>
          </a:p>
        </p:txBody>
      </p:sp>
      <p:pic>
        <p:nvPicPr>
          <p:cNvPr id="17" name="Picture 16"/>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4"/>
          <p:cNvSpPr>
            <a:spLocks noGrp="1"/>
          </p:cNvSpPr>
          <p:nvPr>
            <p:ph type="title"/>
          </p:nvPr>
        </p:nvSpPr>
        <p:spPr/>
        <p:txBody>
          <a:bodyPr/>
          <a:lstStyle/>
          <a:p>
            <a:r>
              <a:rPr lang="en-US" sz="4000" dirty="0">
                <a:latin typeface="Arial" charset="0"/>
                <a:ea typeface="MS PGothic" charset="0"/>
              </a:rPr>
              <a:t>What’s Wrong With It?</a:t>
            </a:r>
          </a:p>
        </p:txBody>
      </p:sp>
      <p:sp>
        <p:nvSpPr>
          <p:cNvPr id="6" name="Rectangle 5"/>
          <p:cNvSpPr/>
          <p:nvPr/>
        </p:nvSpPr>
        <p:spPr>
          <a:xfrm>
            <a:off x="577850" y="1712913"/>
            <a:ext cx="1395413"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spacecraft</a:t>
            </a:r>
          </a:p>
        </p:txBody>
      </p:sp>
      <p:sp>
        <p:nvSpPr>
          <p:cNvPr id="7" name="Rectangle 6"/>
          <p:cNvSpPr/>
          <p:nvPr/>
        </p:nvSpPr>
        <p:spPr>
          <a:xfrm>
            <a:off x="2317750" y="3038475"/>
            <a:ext cx="15494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transmit telemetry</a:t>
            </a:r>
          </a:p>
        </p:txBody>
      </p:sp>
      <p:sp>
        <p:nvSpPr>
          <p:cNvPr id="8" name="Rectangle 7"/>
          <p:cNvSpPr/>
          <p:nvPr/>
        </p:nvSpPr>
        <p:spPr>
          <a:xfrm>
            <a:off x="5137150" y="3036888"/>
            <a:ext cx="14224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receive telemetry</a:t>
            </a:r>
          </a:p>
        </p:txBody>
      </p:sp>
      <p:sp>
        <p:nvSpPr>
          <p:cNvPr id="9" name="Rectangle 8"/>
          <p:cNvSpPr/>
          <p:nvPr/>
        </p:nvSpPr>
        <p:spPr>
          <a:xfrm>
            <a:off x="3876675" y="4603750"/>
            <a:ext cx="1420813"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telemetry packet</a:t>
            </a:r>
          </a:p>
        </p:txBody>
      </p:sp>
      <p:sp>
        <p:nvSpPr>
          <p:cNvPr id="10" name="Rectangle 9"/>
          <p:cNvSpPr/>
          <p:nvPr/>
        </p:nvSpPr>
        <p:spPr>
          <a:xfrm>
            <a:off x="6838950" y="1711325"/>
            <a:ext cx="1395413"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ground system</a:t>
            </a:r>
          </a:p>
        </p:txBody>
      </p:sp>
      <p:cxnSp>
        <p:nvCxnSpPr>
          <p:cNvPr id="12" name="Straight Connector 11"/>
          <p:cNvCxnSpPr>
            <a:stCxn id="6" idx="2"/>
            <a:endCxn id="7" idx="1"/>
          </p:cNvCxnSpPr>
          <p:nvPr/>
        </p:nvCxnSpPr>
        <p:spPr>
          <a:xfrm rot="16200000" flipH="1">
            <a:off x="1362076" y="2540000"/>
            <a:ext cx="868362" cy="10429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2"/>
            <a:endCxn id="9" idx="1"/>
          </p:cNvCxnSpPr>
          <p:nvPr/>
        </p:nvCxnSpPr>
        <p:spPr>
          <a:xfrm rot="16200000" flipH="1">
            <a:off x="2930525" y="4114800"/>
            <a:ext cx="1108075" cy="784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3"/>
            <a:endCxn id="8" idx="2"/>
          </p:cNvCxnSpPr>
          <p:nvPr/>
        </p:nvCxnSpPr>
        <p:spPr>
          <a:xfrm flipV="1">
            <a:off x="5297488" y="3951288"/>
            <a:ext cx="550862" cy="1109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0" idx="2"/>
          </p:cNvCxnSpPr>
          <p:nvPr/>
        </p:nvCxnSpPr>
        <p:spPr>
          <a:xfrm flipV="1">
            <a:off x="6559550" y="2625725"/>
            <a:ext cx="977900" cy="868363"/>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a:grpSpLocks/>
          </p:cNvGrpSpPr>
          <p:nvPr/>
        </p:nvGrpSpPr>
        <p:grpSpPr bwMode="auto">
          <a:xfrm>
            <a:off x="0" y="1597025"/>
            <a:ext cx="5848350" cy="4050861"/>
            <a:chOff x="0" y="1597233"/>
            <a:chExt cx="5848308" cy="4050178"/>
          </a:xfrm>
        </p:grpSpPr>
        <p:grpSp>
          <p:nvGrpSpPr>
            <p:cNvPr id="61459" name="Group 33"/>
            <p:cNvGrpSpPr>
              <a:grpSpLocks/>
            </p:cNvGrpSpPr>
            <p:nvPr/>
          </p:nvGrpSpPr>
          <p:grpSpPr bwMode="auto">
            <a:xfrm>
              <a:off x="0" y="1597233"/>
              <a:ext cx="4559267" cy="4050178"/>
              <a:chOff x="0" y="1597233"/>
              <a:chExt cx="4559267" cy="4050178"/>
            </a:xfrm>
          </p:grpSpPr>
          <p:grpSp>
            <p:nvGrpSpPr>
              <p:cNvPr id="61462" name="Group 41"/>
              <p:cNvGrpSpPr>
                <a:grpSpLocks/>
              </p:cNvGrpSpPr>
              <p:nvPr/>
            </p:nvGrpSpPr>
            <p:grpSpPr bwMode="auto">
              <a:xfrm>
                <a:off x="685795" y="2809880"/>
                <a:ext cx="3873472" cy="2837531"/>
                <a:chOff x="685795" y="2809880"/>
                <a:chExt cx="3873472" cy="2837531"/>
              </a:xfrm>
            </p:grpSpPr>
            <p:sp>
              <p:nvSpPr>
                <p:cNvPr id="61464" name="TextBox 16"/>
                <p:cNvSpPr txBox="1">
                  <a:spLocks noChangeArrowheads="1"/>
                </p:cNvSpPr>
                <p:nvPr/>
              </p:nvSpPr>
              <p:spPr bwMode="auto">
                <a:xfrm>
                  <a:off x="685795" y="4724081"/>
                  <a:ext cx="1986481" cy="92333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solidFill>
                        <a:srgbClr val="FF6600"/>
                      </a:solidFill>
                    </a:rPr>
                    <a:t>Same symbol for different kinds of things</a:t>
                  </a:r>
                </a:p>
              </p:txBody>
            </p:sp>
            <p:cxnSp>
              <p:nvCxnSpPr>
                <p:cNvPr id="20" name="Curved Connector 19"/>
                <p:cNvCxnSpPr>
                  <a:stCxn id="61464" idx="0"/>
                  <a:endCxn id="47" idx="4"/>
                </p:cNvCxnSpPr>
                <p:nvPr/>
              </p:nvCxnSpPr>
              <p:spPr>
                <a:xfrm rot="16200000" flipV="1">
                  <a:off x="526938" y="3571983"/>
                  <a:ext cx="1914202" cy="389995"/>
                </a:xfrm>
                <a:prstGeom prst="curvedConnector3">
                  <a:avLst>
                    <a:gd name="adj1" fmla="val 50000"/>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61464" idx="0"/>
                  <a:endCxn id="50" idx="4"/>
                </p:cNvCxnSpPr>
                <p:nvPr/>
              </p:nvCxnSpPr>
              <p:spPr>
                <a:xfrm rot="5400000" flipH="1" flipV="1">
                  <a:off x="2045268" y="3721371"/>
                  <a:ext cx="636480" cy="1368942"/>
                </a:xfrm>
                <a:prstGeom prst="curvedConnector3">
                  <a:avLst>
                    <a:gd name="adj1" fmla="val 50000"/>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61464" idx="0"/>
                  <a:endCxn id="52" idx="4"/>
                </p:cNvCxnSpPr>
                <p:nvPr/>
              </p:nvCxnSpPr>
              <p:spPr>
                <a:xfrm rot="16200000" flipH="1">
                  <a:off x="2658854" y="3744263"/>
                  <a:ext cx="920595" cy="2880231"/>
                </a:xfrm>
                <a:prstGeom prst="curvedConnector5">
                  <a:avLst>
                    <a:gd name="adj1" fmla="val -24828"/>
                    <a:gd name="adj2" fmla="val 44865"/>
                    <a:gd name="adj3" fmla="val 124828"/>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0" y="1597233"/>
                <a:ext cx="2578081" cy="1212646"/>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50" name="Oval 49"/>
            <p:cNvSpPr/>
            <p:nvPr/>
          </p:nvSpPr>
          <p:spPr>
            <a:xfrm>
              <a:off x="1758937" y="2874956"/>
              <a:ext cx="2578081" cy="1212646"/>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 name="Oval 51"/>
            <p:cNvSpPr/>
            <p:nvPr/>
          </p:nvSpPr>
          <p:spPr>
            <a:xfrm>
              <a:off x="3270227" y="4432030"/>
              <a:ext cx="2578081" cy="1212646"/>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61" name="Group 60"/>
          <p:cNvGrpSpPr>
            <a:grpSpLocks/>
          </p:cNvGrpSpPr>
          <p:nvPr/>
        </p:nvGrpSpPr>
        <p:grpSpPr bwMode="auto">
          <a:xfrm>
            <a:off x="5087940" y="2673350"/>
            <a:ext cx="3375367" cy="2898310"/>
            <a:chOff x="5087220" y="2673323"/>
            <a:chExt cx="3375664" cy="2897901"/>
          </a:xfrm>
        </p:grpSpPr>
        <p:sp>
          <p:nvSpPr>
            <p:cNvPr id="61454" name="TextBox 42"/>
            <p:cNvSpPr txBox="1">
              <a:spLocks noChangeArrowheads="1"/>
            </p:cNvSpPr>
            <p:nvPr/>
          </p:nvSpPr>
          <p:spPr bwMode="auto">
            <a:xfrm>
              <a:off x="6476403" y="4647894"/>
              <a:ext cx="1986481" cy="92333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solidFill>
                    <a:srgbClr val="FF6600"/>
                  </a:solidFill>
                </a:rPr>
                <a:t>Same symbol for different kinds of relationships</a:t>
              </a:r>
            </a:p>
          </p:txBody>
        </p:sp>
        <p:cxnSp>
          <p:nvCxnSpPr>
            <p:cNvPr id="45" name="Curved Connector 44"/>
            <p:cNvCxnSpPr>
              <a:stCxn id="61454" idx="0"/>
              <a:endCxn id="55" idx="4"/>
            </p:cNvCxnSpPr>
            <p:nvPr/>
          </p:nvCxnSpPr>
          <p:spPr>
            <a:xfrm rot="16200000" flipV="1">
              <a:off x="6753880" y="3932130"/>
              <a:ext cx="1273509" cy="158020"/>
            </a:xfrm>
            <a:prstGeom prst="curvedConnector3">
              <a:avLst>
                <a:gd name="adj1" fmla="val 50000"/>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rot="19147648">
              <a:off x="6323990" y="2673323"/>
              <a:ext cx="1452691" cy="798400"/>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6" name="Oval 55"/>
            <p:cNvSpPr/>
            <p:nvPr/>
          </p:nvSpPr>
          <p:spPr>
            <a:xfrm rot="17775381">
              <a:off x="4760332" y="4154160"/>
              <a:ext cx="1452357" cy="798582"/>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58" name="Curved Connector 57"/>
            <p:cNvCxnSpPr>
              <a:stCxn id="61454" idx="0"/>
              <a:endCxn id="56" idx="4"/>
            </p:cNvCxnSpPr>
            <p:nvPr/>
          </p:nvCxnSpPr>
          <p:spPr>
            <a:xfrm rot="16200000" flipH="1" flipV="1">
              <a:off x="6616045" y="3876452"/>
              <a:ext cx="82157" cy="1625040"/>
            </a:xfrm>
            <a:prstGeom prst="curvedConnector4">
              <a:avLst>
                <a:gd name="adj1" fmla="val -278207"/>
                <a:gd name="adj2" fmla="val 69230"/>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pSp>
      <p:sp>
        <p:nvSpPr>
          <p:cNvPr id="6145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DF233B6-2742-3C4A-87B7-7EB371DB9F12}" type="slidenum">
              <a:rPr lang="en-US" sz="1400"/>
              <a:pPr/>
              <a:t>56</a:t>
            </a:fld>
            <a:endParaRPr lang="en-US" sz="1400"/>
          </a:p>
        </p:txBody>
      </p:sp>
      <p:pic>
        <p:nvPicPr>
          <p:cNvPr id="31" name="Picture 30"/>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4"/>
          <p:cNvSpPr>
            <a:spLocks noGrp="1"/>
          </p:cNvSpPr>
          <p:nvPr>
            <p:ph type="title"/>
          </p:nvPr>
        </p:nvSpPr>
        <p:spPr/>
        <p:txBody>
          <a:bodyPr/>
          <a:lstStyle/>
          <a:p>
            <a:r>
              <a:rPr lang="en-US" sz="4000" dirty="0">
                <a:latin typeface="Arial" charset="0"/>
                <a:ea typeface="MS PGothic" charset="0"/>
              </a:rPr>
              <a:t>Better?</a:t>
            </a:r>
          </a:p>
        </p:txBody>
      </p:sp>
      <p:grpSp>
        <p:nvGrpSpPr>
          <p:cNvPr id="62466" name="Group 31"/>
          <p:cNvGrpSpPr>
            <a:grpSpLocks/>
          </p:cNvGrpSpPr>
          <p:nvPr/>
        </p:nvGrpSpPr>
        <p:grpSpPr bwMode="auto">
          <a:xfrm>
            <a:off x="577850" y="1711325"/>
            <a:ext cx="7656513" cy="4216400"/>
            <a:chOff x="577288" y="1711146"/>
            <a:chExt cx="7657466" cy="4216257"/>
          </a:xfrm>
        </p:grpSpPr>
        <p:sp>
          <p:nvSpPr>
            <p:cNvPr id="6" name="Rectangle 5"/>
            <p:cNvSpPr/>
            <p:nvPr/>
          </p:nvSpPr>
          <p:spPr>
            <a:xfrm>
              <a:off x="577288" y="1712734"/>
              <a:ext cx="1395587" cy="91436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spacecraft</a:t>
              </a:r>
            </a:p>
          </p:txBody>
        </p:sp>
        <p:sp>
          <p:nvSpPr>
            <p:cNvPr id="10" name="Rectangle 9"/>
            <p:cNvSpPr/>
            <p:nvPr/>
          </p:nvSpPr>
          <p:spPr>
            <a:xfrm>
              <a:off x="6839167" y="1711146"/>
              <a:ext cx="1395587" cy="91436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ground system</a:t>
              </a:r>
            </a:p>
          </p:txBody>
        </p:sp>
        <p:cxnSp>
          <p:nvCxnSpPr>
            <p:cNvPr id="12" name="Straight Connector 11"/>
            <p:cNvCxnSpPr>
              <a:stCxn id="6" idx="2"/>
              <a:endCxn id="18" idx="1"/>
            </p:cNvCxnSpPr>
            <p:nvPr/>
          </p:nvCxnSpPr>
          <p:spPr>
            <a:xfrm rot="16200000" flipH="1">
              <a:off x="1255307" y="2646084"/>
              <a:ext cx="900081" cy="8621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8" idx="2"/>
              <a:endCxn id="27" idx="1"/>
            </p:cNvCxnSpPr>
            <p:nvPr/>
          </p:nvCxnSpPr>
          <p:spPr>
            <a:xfrm rot="16200000" flipH="1">
              <a:off x="2468348" y="4385950"/>
              <a:ext cx="1408064" cy="544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7" idx="5"/>
              <a:endCxn id="22" idx="2"/>
            </p:cNvCxnSpPr>
            <p:nvPr/>
          </p:nvCxnSpPr>
          <p:spPr>
            <a:xfrm flipV="1">
              <a:off x="5530904" y="3971669"/>
              <a:ext cx="293725" cy="1390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2" idx="3"/>
              <a:endCxn id="10" idx="2"/>
            </p:cNvCxnSpPr>
            <p:nvPr/>
          </p:nvCxnSpPr>
          <p:spPr>
            <a:xfrm flipV="1">
              <a:off x="6588311" y="2625515"/>
              <a:ext cx="949443" cy="919132"/>
            </a:xfrm>
            <a:prstGeom prst="line">
              <a:avLst/>
            </a:prstGeom>
          </p:spPr>
          <p:style>
            <a:lnRef idx="2">
              <a:schemeClr val="accent1"/>
            </a:lnRef>
            <a:fillRef idx="0">
              <a:schemeClr val="accent1"/>
            </a:fillRef>
            <a:effectRef idx="1">
              <a:schemeClr val="accent1"/>
            </a:effectRef>
            <a:fontRef idx="minor">
              <a:schemeClr val="tx1"/>
            </a:fontRef>
          </p:style>
        </p:cxnSp>
        <p:sp>
          <p:nvSpPr>
            <p:cNvPr id="18" name="Trapezoid 17"/>
            <p:cNvSpPr/>
            <p:nvPr/>
          </p:nvSpPr>
          <p:spPr>
            <a:xfrm>
              <a:off x="2030032" y="3098574"/>
              <a:ext cx="1741704" cy="855634"/>
            </a:xfrm>
            <a:prstGeom prst="trapezoi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transmit telemetry</a:t>
              </a:r>
            </a:p>
          </p:txBody>
        </p:sp>
        <p:sp>
          <p:nvSpPr>
            <p:cNvPr id="22" name="Trapezoid 21"/>
            <p:cNvSpPr/>
            <p:nvPr/>
          </p:nvSpPr>
          <p:spPr>
            <a:xfrm>
              <a:off x="4952983" y="3116036"/>
              <a:ext cx="1741705" cy="855633"/>
            </a:xfrm>
            <a:prstGeom prst="trapezoi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receive telemetry</a:t>
              </a:r>
            </a:p>
          </p:txBody>
        </p:sp>
        <p:sp>
          <p:nvSpPr>
            <p:cNvPr id="27" name="Regular Pentagon 26"/>
            <p:cNvSpPr/>
            <p:nvPr/>
          </p:nvSpPr>
          <p:spPr>
            <a:xfrm>
              <a:off x="3444670" y="5013034"/>
              <a:ext cx="2086235" cy="914369"/>
            </a:xfrm>
            <a:prstGeom prst="pent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595959"/>
                  </a:solidFill>
                </a:rPr>
                <a:t>telemetry packet</a:t>
              </a:r>
            </a:p>
          </p:txBody>
        </p:sp>
      </p:grpSp>
      <p:sp>
        <p:nvSpPr>
          <p:cNvPr id="30" name="TextBox 29"/>
          <p:cNvSpPr txBox="1">
            <a:spLocks noChangeArrowheads="1"/>
          </p:cNvSpPr>
          <p:nvPr/>
        </p:nvSpPr>
        <p:spPr bwMode="auto">
          <a:xfrm>
            <a:off x="6164263" y="4460875"/>
            <a:ext cx="25003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Not much. Essential distinctions are merely suggested--they should be explicit.</a:t>
            </a:r>
          </a:p>
        </p:txBody>
      </p:sp>
      <p:sp>
        <p:nvSpPr>
          <p:cNvPr id="624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4093FBC-8EC0-144B-8B19-9028A5240003}" type="slidenum">
              <a:rPr lang="en-US" sz="1400"/>
              <a:pPr/>
              <a:t>57</a:t>
            </a:fld>
            <a:endParaRPr lang="en-US" sz="1400"/>
          </a:p>
        </p:txBody>
      </p:sp>
      <p:pic>
        <p:nvPicPr>
          <p:cNvPr id="17" name="Picture 16"/>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defRPr/>
            </a:pPr>
            <a:r>
              <a:rPr lang="en-US" dirty="0" smtClean="0"/>
              <a:t>Rather than merely hinting at distinctions with shapes or colors, we could devise a set of types or classes to be applied to model elements</a:t>
            </a:r>
          </a:p>
          <a:p>
            <a:pPr>
              <a:defRPr/>
            </a:pPr>
            <a:r>
              <a:rPr lang="en-US" dirty="0" smtClean="0"/>
              <a:t>The set of types is application-dependent</a:t>
            </a:r>
          </a:p>
          <a:p>
            <a:pPr lvl="1">
              <a:defRPr/>
            </a:pPr>
            <a:r>
              <a:rPr lang="en-US" dirty="0" smtClean="0"/>
              <a:t>Systems engineers talk about different things from chefs</a:t>
            </a:r>
          </a:p>
          <a:p>
            <a:pPr lvl="1">
              <a:defRPr/>
            </a:pPr>
            <a:r>
              <a:rPr lang="en-US" dirty="0" smtClean="0"/>
              <a:t>The distinctions are whatever matters for your application</a:t>
            </a:r>
          </a:p>
          <a:p>
            <a:pPr lvl="1">
              <a:defRPr/>
            </a:pPr>
            <a:r>
              <a:rPr lang="en-US" dirty="0" smtClean="0"/>
              <a:t>Is red wine a different type from white, or is is merely a property of wine?</a:t>
            </a:r>
          </a:p>
          <a:p>
            <a:pPr lvl="2">
              <a:defRPr/>
            </a:pPr>
            <a:r>
              <a:rPr lang="en-US" dirty="0" smtClean="0"/>
              <a:t>It depends on what you want to say about wine</a:t>
            </a:r>
          </a:p>
          <a:p>
            <a:pPr>
              <a:defRPr/>
            </a:pPr>
            <a:r>
              <a:rPr lang="en-US" dirty="0" smtClean="0"/>
              <a:t>What kinds of things do systems engineers talk about?</a:t>
            </a:r>
          </a:p>
          <a:p>
            <a:pPr lvl="1">
              <a:defRPr/>
            </a:pPr>
            <a:r>
              <a:rPr lang="en-US" dirty="0" smtClean="0"/>
              <a:t>Component, Interface, Function, Requirement, Work Package, Product, Process, Objective, Message, etc.</a:t>
            </a:r>
          </a:p>
          <a:p>
            <a:pPr>
              <a:defRPr/>
            </a:pPr>
            <a:r>
              <a:rPr lang="en-US" dirty="0" smtClean="0"/>
              <a:t>Let’s apply some classes to our model</a:t>
            </a:r>
          </a:p>
          <a:p>
            <a:pPr>
              <a:defRPr/>
            </a:pPr>
            <a:r>
              <a:rPr lang="en-US" dirty="0" smtClean="0"/>
              <a:t>For now, every element has</a:t>
            </a:r>
          </a:p>
          <a:p>
            <a:pPr lvl="1">
              <a:defRPr/>
            </a:pPr>
            <a:r>
              <a:rPr lang="en-US" dirty="0" smtClean="0"/>
              <a:t>one type, denoted like this: «type»</a:t>
            </a:r>
          </a:p>
          <a:p>
            <a:pPr lvl="1">
              <a:defRPr/>
            </a:pPr>
            <a:r>
              <a:rPr lang="en-US" dirty="0" smtClean="0"/>
              <a:t>one name, which identifies an individual of that type</a:t>
            </a:r>
            <a:endParaRPr lang="en-US" dirty="0"/>
          </a:p>
        </p:txBody>
      </p:sp>
      <p:sp>
        <p:nvSpPr>
          <p:cNvPr id="63490" name="Title 4"/>
          <p:cNvSpPr>
            <a:spLocks noGrp="1"/>
          </p:cNvSpPr>
          <p:nvPr>
            <p:ph type="title"/>
          </p:nvPr>
        </p:nvSpPr>
        <p:spPr/>
        <p:txBody>
          <a:bodyPr/>
          <a:lstStyle/>
          <a:p>
            <a:r>
              <a:rPr lang="en-US" sz="3600" dirty="0">
                <a:latin typeface="Arial" charset="0"/>
                <a:ea typeface="MS PGothic" charset="0"/>
              </a:rPr>
              <a:t>Making Distinctions Explicit</a:t>
            </a:r>
          </a:p>
        </p:txBody>
      </p:sp>
      <p:sp>
        <p:nvSpPr>
          <p:cNvPr id="634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099F779-79BD-0942-8F29-7D241C292174}" type="slidenum">
              <a:rPr lang="en-US" sz="1400"/>
              <a:pPr/>
              <a:t>58</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4"/>
          <p:cNvSpPr>
            <a:spLocks noGrp="1"/>
          </p:cNvSpPr>
          <p:nvPr>
            <p:ph type="title"/>
          </p:nvPr>
        </p:nvSpPr>
        <p:spPr/>
        <p:txBody>
          <a:bodyPr/>
          <a:lstStyle/>
          <a:p>
            <a:r>
              <a:rPr lang="en-US" sz="3600" dirty="0">
                <a:latin typeface="Arial" charset="0"/>
                <a:ea typeface="MS PGothic" charset="0"/>
              </a:rPr>
              <a:t>Model With Typed Elements</a:t>
            </a:r>
          </a:p>
        </p:txBody>
      </p:sp>
      <p:grpSp>
        <p:nvGrpSpPr>
          <p:cNvPr id="64514" name="Group 24"/>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chemeClr val="tx1">
                      <a:lumMod val="65000"/>
                      <a:lumOff val="35000"/>
                    </a:schemeClr>
                  </a:solidFill>
                </a:rPr>
                <a:t>«function»</a:t>
              </a: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cxnSp>
          <p:nvCxnSpPr>
            <p:cNvPr id="12" name="Straight Connector 11"/>
            <p:cNvCxnSpPr>
              <a:stCxn id="6" idx="2"/>
              <a:endCxn id="7" idx="1"/>
            </p:cNvCxnSpPr>
            <p:nvPr/>
          </p:nvCxnSpPr>
          <p:spPr>
            <a:xfrm rot="16200000" flipH="1">
              <a:off x="1361590" y="2539991"/>
              <a:ext cx="868513" cy="104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2"/>
              <a:endCxn id="9" idx="1"/>
            </p:cNvCxnSpPr>
            <p:nvPr/>
          </p:nvCxnSpPr>
          <p:spPr>
            <a:xfrm rot="16200000" flipH="1">
              <a:off x="2930229" y="4115058"/>
              <a:ext cx="1108267" cy="784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3"/>
              <a:endCxn id="8" idx="2"/>
            </p:cNvCxnSpPr>
            <p:nvPr/>
          </p:nvCxnSpPr>
          <p:spPr>
            <a:xfrm flipV="1">
              <a:off x="5297513" y="3951498"/>
              <a:ext cx="550931" cy="110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0" idx="2"/>
            </p:cNvCxnSpPr>
            <p:nvPr/>
          </p:nvCxnSpPr>
          <p:spPr>
            <a:xfrm flipV="1">
              <a:off x="6559733" y="2625705"/>
              <a:ext cx="978022" cy="8685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TextBox 17"/>
          <p:cNvSpPr txBox="1">
            <a:spLocks noChangeArrowheads="1"/>
          </p:cNvSpPr>
          <p:nvPr/>
        </p:nvSpPr>
        <p:spPr bwMode="auto">
          <a:xfrm>
            <a:off x="6591300" y="4733925"/>
            <a:ext cx="145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Much better.</a:t>
            </a:r>
          </a:p>
        </p:txBody>
      </p:sp>
      <p:sp>
        <p:nvSpPr>
          <p:cNvPr id="6451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6E21034-182E-1647-9E94-7B0117B5F799}" type="slidenum">
              <a:rPr lang="en-US" sz="1400"/>
              <a:pPr/>
              <a:t>59</a:t>
            </a:fld>
            <a:endParaRPr lang="en-US" sz="1400"/>
          </a:p>
        </p:txBody>
      </p:sp>
      <p:pic>
        <p:nvPicPr>
          <p:cNvPr id="17" name="Picture 16"/>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p:txBody>
          <a:bodyPr/>
          <a:lstStyle/>
          <a:p>
            <a:r>
              <a:rPr lang="en-US" sz="4000" dirty="0" smtClean="0">
                <a:latin typeface="Arial" charset="0"/>
                <a:ea typeface="MS PGothic" charset="0"/>
              </a:rPr>
              <a:t>FAQ (2 of 2)</a:t>
            </a:r>
            <a:endParaRPr lang="en-US" sz="4000" dirty="0">
              <a:latin typeface="Arial" charset="0"/>
              <a:ea typeface="MS PGothic" charset="0"/>
            </a:endParaRPr>
          </a:p>
        </p:txBody>
      </p:sp>
      <p:sp>
        <p:nvSpPr>
          <p:cNvPr id="4099" name="Rectangle 3"/>
          <p:cNvSpPr>
            <a:spLocks noGrp="1" noChangeArrowheads="1"/>
          </p:cNvSpPr>
          <p:nvPr>
            <p:ph type="body" idx="4294967295"/>
          </p:nvPr>
        </p:nvSpPr>
        <p:spPr>
          <a:xfrm>
            <a:off x="685800" y="1066800"/>
            <a:ext cx="8001000" cy="4876800"/>
          </a:xfrm>
        </p:spPr>
        <p:txBody>
          <a:bodyPr/>
          <a:lstStyle/>
          <a:p>
            <a:pPr marL="0" indent="0">
              <a:buFontTx/>
              <a:buNone/>
              <a:defRPr/>
            </a:pPr>
            <a:r>
              <a:rPr lang="en-US" dirty="0" smtClean="0"/>
              <a:t>8. How can models help a SE effort?</a:t>
            </a:r>
          </a:p>
          <a:p>
            <a:pPr marL="0" indent="0">
              <a:buFontTx/>
              <a:buNone/>
              <a:defRPr/>
            </a:pPr>
            <a:r>
              <a:rPr lang="en-US" dirty="0" smtClean="0"/>
              <a:t>9. What does MBSE mean for projects?</a:t>
            </a:r>
          </a:p>
          <a:p>
            <a:pPr marL="0" indent="0">
              <a:buNone/>
              <a:defRPr/>
            </a:pPr>
            <a:r>
              <a:rPr lang="en-US" dirty="0" smtClean="0">
                <a:solidFill>
                  <a:srgbClr val="000000"/>
                </a:solidFill>
              </a:rPr>
              <a:t>10. </a:t>
            </a:r>
            <a:r>
              <a:rPr lang="en-US" dirty="0">
                <a:solidFill>
                  <a:srgbClr val="000000"/>
                </a:solidFill>
              </a:rPr>
              <a:t>How does MBSE Compare to Traditional SE?</a:t>
            </a:r>
          </a:p>
          <a:p>
            <a:pPr marL="0" indent="0">
              <a:buFontTx/>
              <a:buNone/>
              <a:defRPr/>
            </a:pPr>
            <a:r>
              <a:rPr lang="en-US" dirty="0" smtClean="0"/>
              <a:t>11. How good is a model?</a:t>
            </a:r>
          </a:p>
          <a:p>
            <a:pPr marL="0" indent="0">
              <a:buFontTx/>
              <a:buNone/>
              <a:defRPr/>
            </a:pPr>
            <a:r>
              <a:rPr lang="en-US" dirty="0" smtClean="0"/>
              <a:t>12. What is an ontology?</a:t>
            </a:r>
          </a:p>
          <a:p>
            <a:pPr marL="0" indent="0">
              <a:buFontTx/>
              <a:buNone/>
              <a:defRPr/>
            </a:pPr>
            <a:r>
              <a:rPr lang="en-US" dirty="0" smtClean="0"/>
              <a:t>13. Why are ontologies relevant?</a:t>
            </a:r>
          </a:p>
          <a:p>
            <a:pPr marL="0" indent="0">
              <a:buFontTx/>
              <a:buNone/>
              <a:defRPr/>
            </a:pPr>
            <a:endParaRPr lang="en-US" dirty="0" smtClean="0"/>
          </a:p>
          <a:p>
            <a:pPr marL="0" indent="0">
              <a:buNone/>
              <a:defRPr/>
            </a:pPr>
            <a:endParaRPr lang="en-US" dirty="0">
              <a:latin typeface="Arial" charset="0"/>
              <a:ea typeface="MS PGothic" charset="0"/>
            </a:endParaRP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4"/>
          <p:cNvSpPr>
            <a:spLocks noGrp="1"/>
          </p:cNvSpPr>
          <p:nvPr>
            <p:ph type="title"/>
          </p:nvPr>
        </p:nvSpPr>
        <p:spPr/>
        <p:txBody>
          <a:bodyPr/>
          <a:lstStyle/>
          <a:p>
            <a:r>
              <a:rPr lang="en-US" sz="3600" dirty="0">
                <a:latin typeface="Arial" charset="0"/>
                <a:ea typeface="MS PGothic" charset="0"/>
              </a:rPr>
              <a:t>Answering </a:t>
            </a:r>
            <a:r>
              <a:rPr lang="en-US" sz="3600" dirty="0" smtClean="0">
                <a:latin typeface="Arial" charset="0"/>
                <a:ea typeface="MS PGothic" charset="0"/>
              </a:rPr>
              <a:t>Questions (1 of 2)</a:t>
            </a:r>
            <a:endParaRPr lang="en-US" sz="3600" dirty="0">
              <a:latin typeface="Arial" charset="0"/>
              <a:ea typeface="MS PGothic" charset="0"/>
            </a:endParaRPr>
          </a:p>
        </p:txBody>
      </p:sp>
      <p:grpSp>
        <p:nvGrpSpPr>
          <p:cNvPr id="65538" name="Group 24"/>
          <p:cNvGrpSpPr>
            <a:grpSpLocks/>
          </p:cNvGrpSpPr>
          <p:nvPr/>
        </p:nvGrpSpPr>
        <p:grpSpPr bwMode="auto">
          <a:xfrm>
            <a:off x="990600" y="1711325"/>
            <a:ext cx="7243763" cy="3806825"/>
            <a:chOff x="990089" y="1711146"/>
            <a:chExt cx="7244665" cy="3807486"/>
          </a:xfrm>
        </p:grpSpPr>
        <p:sp>
          <p:nvSpPr>
            <p:cNvPr id="6" name="Rectangle 5"/>
            <p:cNvSpPr/>
            <p:nvPr/>
          </p:nvSpPr>
          <p:spPr>
            <a:xfrm>
              <a:off x="990089" y="1752428"/>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cxnSp>
          <p:nvCxnSpPr>
            <p:cNvPr id="12" name="Straight Connector 11"/>
            <p:cNvCxnSpPr>
              <a:stCxn id="6" idx="2"/>
              <a:endCxn id="7" idx="1"/>
            </p:cNvCxnSpPr>
            <p:nvPr/>
          </p:nvCxnSpPr>
          <p:spPr>
            <a:xfrm>
              <a:off x="1687883" y="2666987"/>
              <a:ext cx="629522" cy="8288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2"/>
              <a:endCxn id="9" idx="1"/>
            </p:cNvCxnSpPr>
            <p:nvPr/>
          </p:nvCxnSpPr>
          <p:spPr>
            <a:xfrm rot="16200000" flipH="1">
              <a:off x="2930229" y="4115058"/>
              <a:ext cx="1108267" cy="784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3"/>
              <a:endCxn id="8" idx="2"/>
            </p:cNvCxnSpPr>
            <p:nvPr/>
          </p:nvCxnSpPr>
          <p:spPr>
            <a:xfrm flipV="1">
              <a:off x="5297513" y="3951498"/>
              <a:ext cx="550931" cy="110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0" idx="2"/>
            </p:cNvCxnSpPr>
            <p:nvPr/>
          </p:nvCxnSpPr>
          <p:spPr>
            <a:xfrm flipV="1">
              <a:off x="6559733" y="2625705"/>
              <a:ext cx="978022" cy="8685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65539" name="TextBox 16"/>
          <p:cNvSpPr txBox="1">
            <a:spLocks noChangeArrowheads="1"/>
          </p:cNvSpPr>
          <p:nvPr/>
        </p:nvSpPr>
        <p:spPr bwMode="auto">
          <a:xfrm>
            <a:off x="2757488" y="1862138"/>
            <a:ext cx="340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components are present?</a:t>
            </a:r>
          </a:p>
        </p:txBody>
      </p:sp>
      <p:grpSp>
        <p:nvGrpSpPr>
          <p:cNvPr id="22" name="Group 21"/>
          <p:cNvGrpSpPr>
            <a:grpSpLocks/>
          </p:cNvGrpSpPr>
          <p:nvPr/>
        </p:nvGrpSpPr>
        <p:grpSpPr bwMode="auto">
          <a:xfrm>
            <a:off x="152400" y="1600200"/>
            <a:ext cx="8823325" cy="1214437"/>
            <a:chOff x="0" y="1569442"/>
            <a:chExt cx="8823378" cy="1214408"/>
          </a:xfrm>
        </p:grpSpPr>
        <p:sp>
          <p:nvSpPr>
            <p:cNvPr id="20" name="Oval 19"/>
            <p:cNvSpPr/>
            <p:nvPr/>
          </p:nvSpPr>
          <p:spPr>
            <a:xfrm>
              <a:off x="0" y="1571029"/>
              <a:ext cx="2578115" cy="1212821"/>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1" name="Oval 20"/>
            <p:cNvSpPr/>
            <p:nvPr/>
          </p:nvSpPr>
          <p:spPr>
            <a:xfrm>
              <a:off x="6245263" y="1569442"/>
              <a:ext cx="2578115" cy="1212821"/>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6554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C089D76-E232-5348-8EC8-55CA02C141E7}" type="slidenum">
              <a:rPr lang="en-US" sz="1400"/>
              <a:pPr/>
              <a:t>60</a:t>
            </a:fld>
            <a:endParaRPr lang="en-US" sz="1400"/>
          </a:p>
        </p:txBody>
      </p:sp>
      <p:pic>
        <p:nvPicPr>
          <p:cNvPr id="24" name="Picture 23"/>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4"/>
          <p:cNvSpPr>
            <a:spLocks noGrp="1"/>
          </p:cNvSpPr>
          <p:nvPr>
            <p:ph type="title"/>
          </p:nvPr>
        </p:nvSpPr>
        <p:spPr/>
        <p:txBody>
          <a:bodyPr/>
          <a:lstStyle/>
          <a:p>
            <a:r>
              <a:rPr lang="en-US" sz="3200" dirty="0">
                <a:latin typeface="Arial" charset="0"/>
                <a:ea typeface="MS PGothic" charset="0"/>
              </a:rPr>
              <a:t>Answering </a:t>
            </a:r>
            <a:r>
              <a:rPr lang="en-US" sz="3200" dirty="0" smtClean="0">
                <a:latin typeface="Arial" charset="0"/>
                <a:ea typeface="MS PGothic" charset="0"/>
              </a:rPr>
              <a:t>Questions (2 of 2)</a:t>
            </a:r>
            <a:endParaRPr lang="en-US" sz="3200" dirty="0">
              <a:latin typeface="Arial" charset="0"/>
              <a:ea typeface="MS PGothic" charset="0"/>
            </a:endParaRPr>
          </a:p>
        </p:txBody>
      </p:sp>
      <p:grpSp>
        <p:nvGrpSpPr>
          <p:cNvPr id="66562" name="Group 24"/>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cxnSp>
          <p:nvCxnSpPr>
            <p:cNvPr id="12" name="Straight Connector 11"/>
            <p:cNvCxnSpPr>
              <a:stCxn id="6" idx="2"/>
              <a:endCxn id="7" idx="1"/>
            </p:cNvCxnSpPr>
            <p:nvPr/>
          </p:nvCxnSpPr>
          <p:spPr>
            <a:xfrm rot="16200000" flipH="1">
              <a:off x="1361590" y="2539991"/>
              <a:ext cx="868513" cy="104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2"/>
              <a:endCxn id="9" idx="1"/>
            </p:cNvCxnSpPr>
            <p:nvPr/>
          </p:nvCxnSpPr>
          <p:spPr>
            <a:xfrm rot="16200000" flipH="1">
              <a:off x="2930229" y="4115058"/>
              <a:ext cx="1108267" cy="784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3"/>
              <a:endCxn id="8" idx="2"/>
            </p:cNvCxnSpPr>
            <p:nvPr/>
          </p:nvCxnSpPr>
          <p:spPr>
            <a:xfrm flipV="1">
              <a:off x="5297513" y="3951498"/>
              <a:ext cx="550931" cy="110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0" idx="2"/>
            </p:cNvCxnSpPr>
            <p:nvPr/>
          </p:nvCxnSpPr>
          <p:spPr>
            <a:xfrm flipV="1">
              <a:off x="6559733" y="2625705"/>
              <a:ext cx="978022" cy="8685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66563" name="TextBox 16"/>
          <p:cNvSpPr txBox="1">
            <a:spLocks noChangeArrowheads="1"/>
          </p:cNvSpPr>
          <p:nvPr/>
        </p:nvSpPr>
        <p:spPr bwMode="auto">
          <a:xfrm>
            <a:off x="2924175" y="1862138"/>
            <a:ext cx="3071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functions are present?</a:t>
            </a:r>
          </a:p>
        </p:txBody>
      </p:sp>
      <p:grpSp>
        <p:nvGrpSpPr>
          <p:cNvPr id="24" name="Group 23"/>
          <p:cNvGrpSpPr>
            <a:grpSpLocks/>
          </p:cNvGrpSpPr>
          <p:nvPr/>
        </p:nvGrpSpPr>
        <p:grpSpPr bwMode="auto">
          <a:xfrm>
            <a:off x="1801813" y="2890838"/>
            <a:ext cx="5330825" cy="1214437"/>
            <a:chOff x="1801985" y="2890845"/>
            <a:chExt cx="5330959" cy="1214409"/>
          </a:xfrm>
        </p:grpSpPr>
        <p:sp>
          <p:nvSpPr>
            <p:cNvPr id="20" name="Oval 19"/>
            <p:cNvSpPr/>
            <p:nvPr/>
          </p:nvSpPr>
          <p:spPr>
            <a:xfrm>
              <a:off x="1801985" y="2892432"/>
              <a:ext cx="2578165" cy="1212822"/>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2" name="Oval 21"/>
            <p:cNvSpPr/>
            <p:nvPr/>
          </p:nvSpPr>
          <p:spPr>
            <a:xfrm>
              <a:off x="4554779" y="2890845"/>
              <a:ext cx="2578165" cy="1212822"/>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6656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F0ADA0A-00E9-6C41-974A-AA053D16ABD5}" type="slidenum">
              <a:rPr lang="en-US" sz="1400"/>
              <a:pPr/>
              <a:t>61</a:t>
            </a:fld>
            <a:endParaRPr lang="en-US" sz="1400"/>
          </a:p>
        </p:txBody>
      </p:sp>
      <p:pic>
        <p:nvPicPr>
          <p:cNvPr id="21" name="Picture 20"/>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4"/>
          <p:cNvSpPr>
            <a:spLocks noGrp="1"/>
          </p:cNvSpPr>
          <p:nvPr>
            <p:ph type="title"/>
          </p:nvPr>
        </p:nvSpPr>
        <p:spPr/>
        <p:txBody>
          <a:bodyPr/>
          <a:lstStyle/>
          <a:p>
            <a:r>
              <a:rPr lang="en-US" sz="4000" dirty="0">
                <a:latin typeface="Arial" charset="0"/>
                <a:ea typeface="MS PGothic" charset="0"/>
              </a:rPr>
              <a:t>Add Typed Relationships</a:t>
            </a:r>
          </a:p>
        </p:txBody>
      </p:sp>
      <p:grpSp>
        <p:nvGrpSpPr>
          <p:cNvPr id="67586" name="Group 27"/>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67594" name="Group 23"/>
            <p:cNvGrpSpPr>
              <a:grpSpLocks/>
            </p:cNvGrpSpPr>
            <p:nvPr/>
          </p:nvGrpSpPr>
          <p:grpSpPr bwMode="auto">
            <a:xfrm>
              <a:off x="837915" y="2627096"/>
              <a:ext cx="1479326" cy="869070"/>
              <a:chOff x="837915" y="2627096"/>
              <a:chExt cx="1479326" cy="869070"/>
            </a:xfrm>
          </p:grpSpPr>
          <p:cxnSp>
            <p:nvCxnSpPr>
              <p:cNvPr id="12" name="Straight Connector 11"/>
              <p:cNvCxnSpPr>
                <a:stCxn id="6" idx="2"/>
                <a:endCxn id="7" idx="1"/>
              </p:cNvCxnSpPr>
              <p:nvPr/>
            </p:nvCxnSpPr>
            <p:spPr>
              <a:xfrm rot="16200000" flipH="1">
                <a:off x="1361590" y="2539991"/>
                <a:ext cx="868513" cy="1043117"/>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67605" name="TextBox 16"/>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67595" name="Group 24"/>
            <p:cNvGrpSpPr>
              <a:grpSpLocks/>
            </p:cNvGrpSpPr>
            <p:nvPr/>
          </p:nvGrpSpPr>
          <p:grpSpPr bwMode="auto">
            <a:xfrm>
              <a:off x="6559124" y="2625546"/>
              <a:ext cx="1469423" cy="869069"/>
              <a:chOff x="6559124" y="2625546"/>
              <a:chExt cx="1469423" cy="869069"/>
            </a:xfrm>
          </p:grpSpPr>
          <p:cxnSp>
            <p:nvCxnSpPr>
              <p:cNvPr id="23" name="Straight Connector 22"/>
              <p:cNvCxnSpPr>
                <a:stCxn id="8" idx="3"/>
                <a:endCxn id="10" idx="2"/>
              </p:cNvCxnSpPr>
              <p:nvPr/>
            </p:nvCxnSpPr>
            <p:spPr>
              <a:xfrm flipV="1">
                <a:off x="6559732" y="2625705"/>
                <a:ext cx="978022" cy="868514"/>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7603"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67596" name="Group 25"/>
            <p:cNvGrpSpPr>
              <a:grpSpLocks/>
            </p:cNvGrpSpPr>
            <p:nvPr/>
          </p:nvGrpSpPr>
          <p:grpSpPr bwMode="auto">
            <a:xfrm>
              <a:off x="2802684" y="3953366"/>
              <a:ext cx="1073228" cy="1108066"/>
              <a:chOff x="2802684" y="3953366"/>
              <a:chExt cx="1073228" cy="1108066"/>
            </a:xfrm>
          </p:grpSpPr>
          <p:cxnSp>
            <p:nvCxnSpPr>
              <p:cNvPr id="16" name="Straight Connector 15"/>
              <p:cNvCxnSpPr>
                <a:stCxn id="7" idx="2"/>
                <a:endCxn id="9" idx="1"/>
              </p:cNvCxnSpPr>
              <p:nvPr/>
            </p:nvCxnSpPr>
            <p:spPr>
              <a:xfrm rot="16200000" flipH="1">
                <a:off x="2931023" y="4115851"/>
                <a:ext cx="1108267" cy="78273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67601"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67597" name="Group 26"/>
            <p:cNvGrpSpPr>
              <a:grpSpLocks/>
            </p:cNvGrpSpPr>
            <p:nvPr/>
          </p:nvGrpSpPr>
          <p:grpSpPr bwMode="auto">
            <a:xfrm>
              <a:off x="5297165" y="3951815"/>
              <a:ext cx="1107645" cy="1109617"/>
              <a:chOff x="5297165" y="3951815"/>
              <a:chExt cx="1107645" cy="1109617"/>
            </a:xfrm>
          </p:grpSpPr>
          <p:cxnSp>
            <p:nvCxnSpPr>
              <p:cNvPr id="19" name="Straight Connector 18"/>
              <p:cNvCxnSpPr>
                <a:stCxn id="9" idx="3"/>
                <a:endCxn id="8" idx="2"/>
              </p:cNvCxnSpPr>
              <p:nvPr/>
            </p:nvCxnSpPr>
            <p:spPr>
              <a:xfrm flipV="1">
                <a:off x="5297513" y="3951498"/>
                <a:ext cx="550931" cy="1109855"/>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67599"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grpSp>
      <p:sp>
        <p:nvSpPr>
          <p:cNvPr id="29" name="TextBox 28"/>
          <p:cNvSpPr txBox="1">
            <a:spLocks noChangeArrowheads="1"/>
          </p:cNvSpPr>
          <p:nvPr/>
        </p:nvSpPr>
        <p:spPr bwMode="auto">
          <a:xfrm>
            <a:off x="6521450" y="4699000"/>
            <a:ext cx="1947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Note that relationships are now directed.</a:t>
            </a:r>
          </a:p>
        </p:txBody>
      </p:sp>
      <p:sp>
        <p:nvSpPr>
          <p:cNvPr id="6758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062A21C-BE0D-1748-8B27-9EBC7D3D8A8F}" type="slidenum">
              <a:rPr lang="en-US" sz="1400"/>
              <a:pPr/>
              <a:t>62</a:t>
            </a:fld>
            <a:endParaRPr lang="en-US" sz="1400"/>
          </a:p>
        </p:txBody>
      </p:sp>
      <p:pic>
        <p:nvPicPr>
          <p:cNvPr id="25" name="Picture 24"/>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4"/>
          <p:cNvSpPr>
            <a:spLocks noGrp="1"/>
          </p:cNvSpPr>
          <p:nvPr>
            <p:ph type="title"/>
          </p:nvPr>
        </p:nvSpPr>
        <p:spPr/>
        <p:txBody>
          <a:bodyPr/>
          <a:lstStyle/>
          <a:p>
            <a:r>
              <a:rPr lang="en-US" dirty="0">
                <a:latin typeface="Arial" charset="0"/>
                <a:ea typeface="MS PGothic" charset="0"/>
              </a:rPr>
              <a:t>More Questions and </a:t>
            </a:r>
            <a:r>
              <a:rPr lang="en-US" dirty="0" smtClean="0">
                <a:latin typeface="Arial" charset="0"/>
                <a:ea typeface="MS PGothic" charset="0"/>
              </a:rPr>
              <a:t>Answers (1 of 4)</a:t>
            </a:r>
            <a:endParaRPr lang="en-US" dirty="0">
              <a:latin typeface="Arial" charset="0"/>
              <a:ea typeface="MS PGothic" charset="0"/>
            </a:endParaRPr>
          </a:p>
        </p:txBody>
      </p:sp>
      <p:grpSp>
        <p:nvGrpSpPr>
          <p:cNvPr id="68610" name="Group 27"/>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68619" name="Group 23"/>
            <p:cNvGrpSpPr>
              <a:grpSpLocks/>
            </p:cNvGrpSpPr>
            <p:nvPr/>
          </p:nvGrpSpPr>
          <p:grpSpPr bwMode="auto">
            <a:xfrm>
              <a:off x="837915" y="2627096"/>
              <a:ext cx="1479326" cy="869070"/>
              <a:chOff x="837915" y="2627096"/>
              <a:chExt cx="1479326" cy="869070"/>
            </a:xfrm>
          </p:grpSpPr>
          <p:cxnSp>
            <p:nvCxnSpPr>
              <p:cNvPr id="12" name="Straight Connector 11"/>
              <p:cNvCxnSpPr>
                <a:stCxn id="6" idx="2"/>
                <a:endCxn id="7" idx="1"/>
              </p:cNvCxnSpPr>
              <p:nvPr/>
            </p:nvCxnSpPr>
            <p:spPr>
              <a:xfrm rot="16200000" flipH="1">
                <a:off x="1361590" y="2539991"/>
                <a:ext cx="868513" cy="1043117"/>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68630" name="TextBox 16"/>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68620" name="Group 24"/>
            <p:cNvGrpSpPr>
              <a:grpSpLocks/>
            </p:cNvGrpSpPr>
            <p:nvPr/>
          </p:nvGrpSpPr>
          <p:grpSpPr bwMode="auto">
            <a:xfrm>
              <a:off x="6559124" y="2625546"/>
              <a:ext cx="1469423" cy="869069"/>
              <a:chOff x="6559124" y="2625546"/>
              <a:chExt cx="1469423" cy="869069"/>
            </a:xfrm>
          </p:grpSpPr>
          <p:cxnSp>
            <p:nvCxnSpPr>
              <p:cNvPr id="23" name="Straight Connector 22"/>
              <p:cNvCxnSpPr>
                <a:stCxn id="8" idx="3"/>
                <a:endCxn id="10" idx="2"/>
              </p:cNvCxnSpPr>
              <p:nvPr/>
            </p:nvCxnSpPr>
            <p:spPr>
              <a:xfrm flipV="1">
                <a:off x="6559732" y="2625705"/>
                <a:ext cx="978022" cy="868514"/>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8628"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68621" name="Group 25"/>
            <p:cNvGrpSpPr>
              <a:grpSpLocks/>
            </p:cNvGrpSpPr>
            <p:nvPr/>
          </p:nvGrpSpPr>
          <p:grpSpPr bwMode="auto">
            <a:xfrm>
              <a:off x="2802684" y="3953366"/>
              <a:ext cx="1073228" cy="1108066"/>
              <a:chOff x="2802684" y="3953366"/>
              <a:chExt cx="1073228" cy="1108066"/>
            </a:xfrm>
          </p:grpSpPr>
          <p:cxnSp>
            <p:nvCxnSpPr>
              <p:cNvPr id="16" name="Straight Connector 15"/>
              <p:cNvCxnSpPr>
                <a:stCxn id="7" idx="2"/>
                <a:endCxn id="9" idx="1"/>
              </p:cNvCxnSpPr>
              <p:nvPr/>
            </p:nvCxnSpPr>
            <p:spPr>
              <a:xfrm rot="16200000" flipH="1">
                <a:off x="2931023" y="4115851"/>
                <a:ext cx="1108267" cy="78273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68626"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68622" name="Group 26"/>
            <p:cNvGrpSpPr>
              <a:grpSpLocks/>
            </p:cNvGrpSpPr>
            <p:nvPr/>
          </p:nvGrpSpPr>
          <p:grpSpPr bwMode="auto">
            <a:xfrm>
              <a:off x="5297165" y="3951815"/>
              <a:ext cx="1107645" cy="1109617"/>
              <a:chOff x="5297165" y="3951815"/>
              <a:chExt cx="1107645" cy="1109617"/>
            </a:xfrm>
          </p:grpSpPr>
          <p:cxnSp>
            <p:nvCxnSpPr>
              <p:cNvPr id="19" name="Straight Connector 18"/>
              <p:cNvCxnSpPr>
                <a:stCxn id="9" idx="3"/>
                <a:endCxn id="8" idx="2"/>
              </p:cNvCxnSpPr>
              <p:nvPr/>
            </p:nvCxnSpPr>
            <p:spPr>
              <a:xfrm flipV="1">
                <a:off x="5297513" y="3951498"/>
                <a:ext cx="550931" cy="1109855"/>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68624"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grpSp>
      <p:sp>
        <p:nvSpPr>
          <p:cNvPr id="68611" name="TextBox 23"/>
          <p:cNvSpPr txBox="1">
            <a:spLocks noChangeArrowheads="1"/>
          </p:cNvSpPr>
          <p:nvPr/>
        </p:nvSpPr>
        <p:spPr bwMode="auto">
          <a:xfrm>
            <a:off x="2693988" y="1766888"/>
            <a:ext cx="378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component performs the function </a:t>
            </a:r>
            <a:r>
              <a:rPr lang="en-US" sz="1800" i="1">
                <a:solidFill>
                  <a:srgbClr val="FF6600"/>
                </a:solidFill>
              </a:rPr>
              <a:t>transmit telemetry</a:t>
            </a:r>
            <a:r>
              <a:rPr lang="en-US" sz="1800">
                <a:solidFill>
                  <a:srgbClr val="FF6600"/>
                </a:solidFill>
              </a:rPr>
              <a:t>?</a:t>
            </a:r>
          </a:p>
          <a:p>
            <a:endParaRPr lang="en-US" sz="1800">
              <a:solidFill>
                <a:srgbClr val="FF6600"/>
              </a:solidFill>
            </a:endParaRPr>
          </a:p>
        </p:txBody>
      </p:sp>
      <p:sp>
        <p:nvSpPr>
          <p:cNvPr id="26" name="Oval 25"/>
          <p:cNvSpPr/>
          <p:nvPr/>
        </p:nvSpPr>
        <p:spPr>
          <a:xfrm>
            <a:off x="0" y="1563688"/>
            <a:ext cx="2578100" cy="1211262"/>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6861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3F2C696-87B1-8F4B-A3FA-93971CEFFF6F}" type="slidenum">
              <a:rPr lang="en-US" sz="1400"/>
              <a:pPr/>
              <a:t>63</a:t>
            </a:fld>
            <a:endParaRPr lang="en-US" sz="1400"/>
          </a:p>
        </p:txBody>
      </p:sp>
      <p:pic>
        <p:nvPicPr>
          <p:cNvPr id="25" name="Picture 24"/>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4"/>
          <p:cNvSpPr>
            <a:spLocks noGrp="1"/>
          </p:cNvSpPr>
          <p:nvPr>
            <p:ph type="title"/>
          </p:nvPr>
        </p:nvSpPr>
        <p:spPr/>
        <p:txBody>
          <a:bodyPr/>
          <a:lstStyle/>
          <a:p>
            <a:r>
              <a:rPr lang="en-US" dirty="0">
                <a:latin typeface="Arial" charset="0"/>
                <a:ea typeface="MS PGothic" charset="0"/>
              </a:rPr>
              <a:t>More Questions and </a:t>
            </a:r>
            <a:r>
              <a:rPr lang="en-US" dirty="0" smtClean="0">
                <a:latin typeface="Arial" charset="0"/>
                <a:ea typeface="MS PGothic" charset="0"/>
              </a:rPr>
              <a:t>Answers (2 of 4)</a:t>
            </a:r>
            <a:endParaRPr lang="en-US" dirty="0">
              <a:latin typeface="Arial" charset="0"/>
              <a:ea typeface="MS PGothic" charset="0"/>
            </a:endParaRPr>
          </a:p>
        </p:txBody>
      </p:sp>
      <p:grpSp>
        <p:nvGrpSpPr>
          <p:cNvPr id="69634" name="Group 27"/>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69643" name="Group 23"/>
            <p:cNvGrpSpPr>
              <a:grpSpLocks/>
            </p:cNvGrpSpPr>
            <p:nvPr/>
          </p:nvGrpSpPr>
          <p:grpSpPr bwMode="auto">
            <a:xfrm>
              <a:off x="837915" y="2627096"/>
              <a:ext cx="1479326" cy="869070"/>
              <a:chOff x="837915" y="2627096"/>
              <a:chExt cx="1479326" cy="869070"/>
            </a:xfrm>
          </p:grpSpPr>
          <p:cxnSp>
            <p:nvCxnSpPr>
              <p:cNvPr id="12" name="Straight Connector 11"/>
              <p:cNvCxnSpPr>
                <a:stCxn id="6" idx="2"/>
                <a:endCxn id="7" idx="1"/>
              </p:cNvCxnSpPr>
              <p:nvPr/>
            </p:nvCxnSpPr>
            <p:spPr>
              <a:xfrm rot="16200000" flipH="1">
                <a:off x="1361590" y="2539991"/>
                <a:ext cx="868513" cy="1043117"/>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69654" name="TextBox 16"/>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69644" name="Group 24"/>
            <p:cNvGrpSpPr>
              <a:grpSpLocks/>
            </p:cNvGrpSpPr>
            <p:nvPr/>
          </p:nvGrpSpPr>
          <p:grpSpPr bwMode="auto">
            <a:xfrm>
              <a:off x="6559124" y="2625546"/>
              <a:ext cx="1469423" cy="869069"/>
              <a:chOff x="6559124" y="2625546"/>
              <a:chExt cx="1469423" cy="869069"/>
            </a:xfrm>
          </p:grpSpPr>
          <p:cxnSp>
            <p:nvCxnSpPr>
              <p:cNvPr id="23" name="Straight Connector 22"/>
              <p:cNvCxnSpPr>
                <a:stCxn id="8" idx="3"/>
                <a:endCxn id="10" idx="2"/>
              </p:cNvCxnSpPr>
              <p:nvPr/>
            </p:nvCxnSpPr>
            <p:spPr>
              <a:xfrm flipV="1">
                <a:off x="6559732" y="2625705"/>
                <a:ext cx="978022" cy="868514"/>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9652"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69645" name="Group 25"/>
            <p:cNvGrpSpPr>
              <a:grpSpLocks/>
            </p:cNvGrpSpPr>
            <p:nvPr/>
          </p:nvGrpSpPr>
          <p:grpSpPr bwMode="auto">
            <a:xfrm>
              <a:off x="2802684" y="3953366"/>
              <a:ext cx="1073228" cy="1108066"/>
              <a:chOff x="2802684" y="3953366"/>
              <a:chExt cx="1073228" cy="1108066"/>
            </a:xfrm>
          </p:grpSpPr>
          <p:cxnSp>
            <p:nvCxnSpPr>
              <p:cNvPr id="16" name="Straight Connector 15"/>
              <p:cNvCxnSpPr>
                <a:stCxn id="7" idx="2"/>
                <a:endCxn id="9" idx="1"/>
              </p:cNvCxnSpPr>
              <p:nvPr/>
            </p:nvCxnSpPr>
            <p:spPr>
              <a:xfrm rot="16200000" flipH="1">
                <a:off x="2931023" y="4115851"/>
                <a:ext cx="1108267" cy="78273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69650"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69646" name="Group 26"/>
            <p:cNvGrpSpPr>
              <a:grpSpLocks/>
            </p:cNvGrpSpPr>
            <p:nvPr/>
          </p:nvGrpSpPr>
          <p:grpSpPr bwMode="auto">
            <a:xfrm>
              <a:off x="5297165" y="3951815"/>
              <a:ext cx="1107645" cy="1109617"/>
              <a:chOff x="5297165" y="3951815"/>
              <a:chExt cx="1107645" cy="1109617"/>
            </a:xfrm>
          </p:grpSpPr>
          <p:cxnSp>
            <p:nvCxnSpPr>
              <p:cNvPr id="19" name="Straight Connector 18"/>
              <p:cNvCxnSpPr>
                <a:stCxn id="9" idx="3"/>
                <a:endCxn id="8" idx="2"/>
              </p:cNvCxnSpPr>
              <p:nvPr/>
            </p:nvCxnSpPr>
            <p:spPr>
              <a:xfrm flipV="1">
                <a:off x="5297513" y="3951498"/>
                <a:ext cx="550931" cy="1109855"/>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69648"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grpSp>
      <p:sp>
        <p:nvSpPr>
          <p:cNvPr id="69635" name="TextBox 23"/>
          <p:cNvSpPr txBox="1">
            <a:spLocks noChangeArrowheads="1"/>
          </p:cNvSpPr>
          <p:nvPr/>
        </p:nvSpPr>
        <p:spPr bwMode="auto">
          <a:xfrm>
            <a:off x="2693988" y="1766888"/>
            <a:ext cx="378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functions does the component </a:t>
            </a:r>
            <a:r>
              <a:rPr lang="en-US" sz="1800" i="1">
                <a:solidFill>
                  <a:srgbClr val="FF6600"/>
                </a:solidFill>
              </a:rPr>
              <a:t>ground system</a:t>
            </a:r>
            <a:r>
              <a:rPr lang="en-US" sz="1800">
                <a:solidFill>
                  <a:srgbClr val="FF6600"/>
                </a:solidFill>
              </a:rPr>
              <a:t> perform?</a:t>
            </a:r>
          </a:p>
        </p:txBody>
      </p:sp>
      <p:sp>
        <p:nvSpPr>
          <p:cNvPr id="26" name="Oval 25"/>
          <p:cNvSpPr/>
          <p:nvPr/>
        </p:nvSpPr>
        <p:spPr>
          <a:xfrm>
            <a:off x="4565650" y="2892425"/>
            <a:ext cx="2578100" cy="1212850"/>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6963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9C93D4-309E-3945-ADC0-BD478F6C1AF5}" type="slidenum">
              <a:rPr lang="en-US" sz="1400"/>
              <a:pPr/>
              <a:t>64</a:t>
            </a:fld>
            <a:endParaRPr lang="en-US" sz="1400"/>
          </a:p>
        </p:txBody>
      </p:sp>
      <p:pic>
        <p:nvPicPr>
          <p:cNvPr id="25" name="Picture 24"/>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p:cNvSpPr>
            <a:spLocks noGrp="1"/>
          </p:cNvSpPr>
          <p:nvPr>
            <p:ph type="title"/>
          </p:nvPr>
        </p:nvSpPr>
        <p:spPr/>
        <p:txBody>
          <a:bodyPr/>
          <a:lstStyle/>
          <a:p>
            <a:r>
              <a:rPr lang="en-US" dirty="0">
                <a:latin typeface="Arial" charset="0"/>
                <a:ea typeface="MS PGothic" charset="0"/>
              </a:rPr>
              <a:t>More Questions and </a:t>
            </a:r>
            <a:r>
              <a:rPr lang="en-US" dirty="0" smtClean="0">
                <a:latin typeface="Arial" charset="0"/>
                <a:ea typeface="MS PGothic" charset="0"/>
              </a:rPr>
              <a:t>Answers (3 of 4)</a:t>
            </a:r>
            <a:endParaRPr lang="en-US" dirty="0">
              <a:latin typeface="Arial" charset="0"/>
              <a:ea typeface="MS PGothic" charset="0"/>
            </a:endParaRPr>
          </a:p>
        </p:txBody>
      </p:sp>
      <p:grpSp>
        <p:nvGrpSpPr>
          <p:cNvPr id="70658" name="Group 27"/>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70667" name="Group 23"/>
            <p:cNvGrpSpPr>
              <a:grpSpLocks/>
            </p:cNvGrpSpPr>
            <p:nvPr/>
          </p:nvGrpSpPr>
          <p:grpSpPr bwMode="auto">
            <a:xfrm>
              <a:off x="837915" y="2627096"/>
              <a:ext cx="1479326" cy="869070"/>
              <a:chOff x="837915" y="2627096"/>
              <a:chExt cx="1479326" cy="869070"/>
            </a:xfrm>
          </p:grpSpPr>
          <p:cxnSp>
            <p:nvCxnSpPr>
              <p:cNvPr id="12" name="Straight Connector 11"/>
              <p:cNvCxnSpPr>
                <a:stCxn id="6" idx="2"/>
                <a:endCxn id="7" idx="1"/>
              </p:cNvCxnSpPr>
              <p:nvPr/>
            </p:nvCxnSpPr>
            <p:spPr>
              <a:xfrm rot="16200000" flipH="1">
                <a:off x="1361590" y="2539991"/>
                <a:ext cx="868513" cy="1043117"/>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70678" name="TextBox 16"/>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0668" name="Group 24"/>
            <p:cNvGrpSpPr>
              <a:grpSpLocks/>
            </p:cNvGrpSpPr>
            <p:nvPr/>
          </p:nvGrpSpPr>
          <p:grpSpPr bwMode="auto">
            <a:xfrm>
              <a:off x="6559124" y="2625546"/>
              <a:ext cx="1469423" cy="869069"/>
              <a:chOff x="6559124" y="2625546"/>
              <a:chExt cx="1469423" cy="869069"/>
            </a:xfrm>
          </p:grpSpPr>
          <p:cxnSp>
            <p:nvCxnSpPr>
              <p:cNvPr id="23" name="Straight Connector 22"/>
              <p:cNvCxnSpPr>
                <a:stCxn id="8" idx="3"/>
                <a:endCxn id="10" idx="2"/>
              </p:cNvCxnSpPr>
              <p:nvPr/>
            </p:nvCxnSpPr>
            <p:spPr>
              <a:xfrm flipV="1">
                <a:off x="6559732" y="2625705"/>
                <a:ext cx="978022" cy="868514"/>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0676"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0669" name="Group 25"/>
            <p:cNvGrpSpPr>
              <a:grpSpLocks/>
            </p:cNvGrpSpPr>
            <p:nvPr/>
          </p:nvGrpSpPr>
          <p:grpSpPr bwMode="auto">
            <a:xfrm>
              <a:off x="2802684" y="3953366"/>
              <a:ext cx="1073228" cy="1108066"/>
              <a:chOff x="2802684" y="3953366"/>
              <a:chExt cx="1073228" cy="1108066"/>
            </a:xfrm>
          </p:grpSpPr>
          <p:cxnSp>
            <p:nvCxnSpPr>
              <p:cNvPr id="16" name="Straight Connector 15"/>
              <p:cNvCxnSpPr>
                <a:stCxn id="7" idx="2"/>
                <a:endCxn id="9" idx="1"/>
              </p:cNvCxnSpPr>
              <p:nvPr/>
            </p:nvCxnSpPr>
            <p:spPr>
              <a:xfrm rot="16200000" flipH="1">
                <a:off x="2931023" y="4115851"/>
                <a:ext cx="1108267" cy="78273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70674"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70670" name="Group 26"/>
            <p:cNvGrpSpPr>
              <a:grpSpLocks/>
            </p:cNvGrpSpPr>
            <p:nvPr/>
          </p:nvGrpSpPr>
          <p:grpSpPr bwMode="auto">
            <a:xfrm>
              <a:off x="5297165" y="3951815"/>
              <a:ext cx="1107645" cy="1109617"/>
              <a:chOff x="5297165" y="3951815"/>
              <a:chExt cx="1107645" cy="1109617"/>
            </a:xfrm>
          </p:grpSpPr>
          <p:cxnSp>
            <p:nvCxnSpPr>
              <p:cNvPr id="19" name="Straight Connector 18"/>
              <p:cNvCxnSpPr>
                <a:stCxn id="9" idx="3"/>
                <a:endCxn id="8" idx="2"/>
              </p:cNvCxnSpPr>
              <p:nvPr/>
            </p:nvCxnSpPr>
            <p:spPr>
              <a:xfrm flipV="1">
                <a:off x="5297513" y="3951498"/>
                <a:ext cx="550931" cy="1109855"/>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70672"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grpSp>
      <p:sp>
        <p:nvSpPr>
          <p:cNvPr id="70659" name="TextBox 23"/>
          <p:cNvSpPr txBox="1">
            <a:spLocks noChangeArrowheads="1"/>
          </p:cNvSpPr>
          <p:nvPr/>
        </p:nvSpPr>
        <p:spPr bwMode="auto">
          <a:xfrm>
            <a:off x="2693988" y="1766888"/>
            <a:ext cx="3784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messages does the function </a:t>
            </a:r>
            <a:r>
              <a:rPr lang="en-US" sz="1800" i="1">
                <a:solidFill>
                  <a:srgbClr val="FF6600"/>
                </a:solidFill>
              </a:rPr>
              <a:t>transmit telemetry </a:t>
            </a:r>
            <a:r>
              <a:rPr lang="en-US" sz="1800">
                <a:solidFill>
                  <a:srgbClr val="FF6600"/>
                </a:solidFill>
              </a:rPr>
              <a:t>send?</a:t>
            </a:r>
          </a:p>
        </p:txBody>
      </p:sp>
      <p:sp>
        <p:nvSpPr>
          <p:cNvPr id="26" name="Oval 25"/>
          <p:cNvSpPr/>
          <p:nvPr/>
        </p:nvSpPr>
        <p:spPr>
          <a:xfrm>
            <a:off x="3278188" y="4462463"/>
            <a:ext cx="2578100" cy="1212850"/>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7066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8D3E5F4-1A1B-4B46-9E73-E6DE3973A0C9}" type="slidenum">
              <a:rPr lang="en-US" sz="1400"/>
              <a:pPr/>
              <a:t>65</a:t>
            </a:fld>
            <a:endParaRPr lang="en-US" sz="1400"/>
          </a:p>
        </p:txBody>
      </p:sp>
      <p:pic>
        <p:nvPicPr>
          <p:cNvPr id="25" name="Picture 24"/>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4"/>
          <p:cNvSpPr>
            <a:spLocks noGrp="1"/>
          </p:cNvSpPr>
          <p:nvPr>
            <p:ph type="title"/>
          </p:nvPr>
        </p:nvSpPr>
        <p:spPr/>
        <p:txBody>
          <a:bodyPr/>
          <a:lstStyle/>
          <a:p>
            <a:r>
              <a:rPr lang="en-US" dirty="0">
                <a:latin typeface="Arial" charset="0"/>
                <a:ea typeface="MS PGothic" charset="0"/>
              </a:rPr>
              <a:t>More Questions and </a:t>
            </a:r>
            <a:r>
              <a:rPr lang="en-US" dirty="0" smtClean="0">
                <a:latin typeface="Arial" charset="0"/>
                <a:ea typeface="MS PGothic" charset="0"/>
              </a:rPr>
              <a:t>Answers (4 of 4)</a:t>
            </a:r>
            <a:endParaRPr lang="en-US" dirty="0">
              <a:latin typeface="Arial" charset="0"/>
              <a:ea typeface="MS PGothic" charset="0"/>
            </a:endParaRPr>
          </a:p>
        </p:txBody>
      </p:sp>
      <p:grpSp>
        <p:nvGrpSpPr>
          <p:cNvPr id="71682" name="Group 27"/>
          <p:cNvGrpSpPr>
            <a:grpSpLocks/>
          </p:cNvGrpSpPr>
          <p:nvPr/>
        </p:nvGrpSpPr>
        <p:grpSpPr bwMode="auto">
          <a:xfrm>
            <a:off x="577850" y="1711325"/>
            <a:ext cx="7656513" cy="3806825"/>
            <a:chOff x="577288" y="1711146"/>
            <a:chExt cx="7657466" cy="3807486"/>
          </a:xfrm>
        </p:grpSpPr>
        <p:sp>
          <p:nvSpPr>
            <p:cNvPr id="6" name="Rectangle 5"/>
            <p:cNvSpPr/>
            <p:nvPr/>
          </p:nvSpPr>
          <p:spPr>
            <a:xfrm>
              <a:off x="577288" y="1712734"/>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7" name="Rectangle 6"/>
            <p:cNvSpPr/>
            <p:nvPr/>
          </p:nvSpPr>
          <p:spPr>
            <a:xfrm>
              <a:off x="2317405" y="3038526"/>
              <a:ext cx="1551181"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sp>
          <p:nvSpPr>
            <p:cNvPr id="8" name="Rectangle 7"/>
            <p:cNvSpPr/>
            <p:nvPr/>
          </p:nvSpPr>
          <p:spPr>
            <a:xfrm>
              <a:off x="5137155" y="3036939"/>
              <a:ext cx="142257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receive telemetry</a:t>
              </a:r>
            </a:p>
          </p:txBody>
        </p:sp>
        <p:sp>
          <p:nvSpPr>
            <p:cNvPr id="9" name="Rectangle 8"/>
            <p:cNvSpPr/>
            <p:nvPr/>
          </p:nvSpPr>
          <p:spPr>
            <a:xfrm>
              <a:off x="3876524" y="4604073"/>
              <a:ext cx="1420990"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«message»</a:t>
              </a:r>
              <a:r>
                <a:rPr lang="en-US" dirty="0">
                  <a:solidFill>
                    <a:srgbClr val="595959"/>
                  </a:solidFill>
                </a:rPr>
                <a:t/>
              </a:r>
              <a:br>
                <a:rPr lang="en-US" dirty="0">
                  <a:solidFill>
                    <a:srgbClr val="595959"/>
                  </a:solidFill>
                </a:rPr>
              </a:br>
              <a:r>
                <a:rPr lang="en-US" dirty="0">
                  <a:solidFill>
                    <a:srgbClr val="595959"/>
                  </a:solidFill>
                </a:rPr>
                <a:t>telemetry packet</a:t>
              </a:r>
            </a:p>
          </p:txBody>
        </p:sp>
        <p:sp>
          <p:nvSpPr>
            <p:cNvPr id="10" name="Rectangle 9"/>
            <p:cNvSpPr/>
            <p:nvPr/>
          </p:nvSpPr>
          <p:spPr>
            <a:xfrm>
              <a:off x="6839167" y="1711146"/>
              <a:ext cx="1395587" cy="91455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ground system</a:t>
              </a:r>
            </a:p>
          </p:txBody>
        </p:sp>
        <p:grpSp>
          <p:nvGrpSpPr>
            <p:cNvPr id="71694" name="Group 23"/>
            <p:cNvGrpSpPr>
              <a:grpSpLocks/>
            </p:cNvGrpSpPr>
            <p:nvPr/>
          </p:nvGrpSpPr>
          <p:grpSpPr bwMode="auto">
            <a:xfrm>
              <a:off x="837915" y="2627096"/>
              <a:ext cx="1479326" cy="869070"/>
              <a:chOff x="837915" y="2627096"/>
              <a:chExt cx="1479326" cy="869070"/>
            </a:xfrm>
          </p:grpSpPr>
          <p:cxnSp>
            <p:nvCxnSpPr>
              <p:cNvPr id="12" name="Straight Connector 11"/>
              <p:cNvCxnSpPr>
                <a:stCxn id="6" idx="2"/>
                <a:endCxn id="7" idx="1"/>
              </p:cNvCxnSpPr>
              <p:nvPr/>
            </p:nvCxnSpPr>
            <p:spPr>
              <a:xfrm rot="16200000" flipH="1">
                <a:off x="1361590" y="2539991"/>
                <a:ext cx="868513" cy="1043117"/>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71705" name="TextBox 16"/>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1695" name="Group 24"/>
            <p:cNvGrpSpPr>
              <a:grpSpLocks/>
            </p:cNvGrpSpPr>
            <p:nvPr/>
          </p:nvGrpSpPr>
          <p:grpSpPr bwMode="auto">
            <a:xfrm>
              <a:off x="6559124" y="2625546"/>
              <a:ext cx="1469423" cy="869069"/>
              <a:chOff x="6559124" y="2625546"/>
              <a:chExt cx="1469423" cy="869069"/>
            </a:xfrm>
          </p:grpSpPr>
          <p:cxnSp>
            <p:nvCxnSpPr>
              <p:cNvPr id="23" name="Straight Connector 22"/>
              <p:cNvCxnSpPr>
                <a:stCxn id="8" idx="3"/>
                <a:endCxn id="10" idx="2"/>
              </p:cNvCxnSpPr>
              <p:nvPr/>
            </p:nvCxnSpPr>
            <p:spPr>
              <a:xfrm flipV="1">
                <a:off x="6559732" y="2625705"/>
                <a:ext cx="978022" cy="868514"/>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1703" name="TextBox 19"/>
              <p:cNvSpPr txBox="1">
                <a:spLocks noChangeArrowheads="1"/>
              </p:cNvSpPr>
              <p:nvPr/>
            </p:nvSpPr>
            <p:spPr bwMode="auto">
              <a:xfrm>
                <a:off x="7065573" y="2932488"/>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nvGrpSpPr>
            <p:cNvPr id="71696" name="Group 25"/>
            <p:cNvGrpSpPr>
              <a:grpSpLocks/>
            </p:cNvGrpSpPr>
            <p:nvPr/>
          </p:nvGrpSpPr>
          <p:grpSpPr bwMode="auto">
            <a:xfrm>
              <a:off x="2802684" y="3953366"/>
              <a:ext cx="1073228" cy="1108066"/>
              <a:chOff x="2802684" y="3953366"/>
              <a:chExt cx="1073228" cy="1108066"/>
            </a:xfrm>
          </p:grpSpPr>
          <p:cxnSp>
            <p:nvCxnSpPr>
              <p:cNvPr id="16" name="Straight Connector 15"/>
              <p:cNvCxnSpPr>
                <a:stCxn id="7" idx="2"/>
                <a:endCxn id="9" idx="1"/>
              </p:cNvCxnSpPr>
              <p:nvPr/>
            </p:nvCxnSpPr>
            <p:spPr>
              <a:xfrm rot="16200000" flipH="1">
                <a:off x="2931023" y="4115851"/>
                <a:ext cx="1108267" cy="78273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71701" name="TextBox 20"/>
              <p:cNvSpPr txBox="1">
                <a:spLocks noChangeArrowheads="1"/>
              </p:cNvSpPr>
              <p:nvPr/>
            </p:nvSpPr>
            <p:spPr bwMode="auto">
              <a:xfrm>
                <a:off x="2802684" y="4483525"/>
                <a:ext cx="76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«sends»</a:t>
                </a:r>
              </a:p>
            </p:txBody>
          </p:sp>
        </p:grpSp>
        <p:grpSp>
          <p:nvGrpSpPr>
            <p:cNvPr id="71697" name="Group 26"/>
            <p:cNvGrpSpPr>
              <a:grpSpLocks/>
            </p:cNvGrpSpPr>
            <p:nvPr/>
          </p:nvGrpSpPr>
          <p:grpSpPr bwMode="auto">
            <a:xfrm>
              <a:off x="5297165" y="3951815"/>
              <a:ext cx="1107645" cy="1109617"/>
              <a:chOff x="5297165" y="3951815"/>
              <a:chExt cx="1107645" cy="1109617"/>
            </a:xfrm>
          </p:grpSpPr>
          <p:cxnSp>
            <p:nvCxnSpPr>
              <p:cNvPr id="19" name="Straight Connector 18"/>
              <p:cNvCxnSpPr>
                <a:stCxn id="9" idx="3"/>
                <a:endCxn id="8" idx="2"/>
              </p:cNvCxnSpPr>
              <p:nvPr/>
            </p:nvCxnSpPr>
            <p:spPr>
              <a:xfrm flipV="1">
                <a:off x="5297513" y="3951498"/>
                <a:ext cx="550931" cy="1109855"/>
              </a:xfrm>
              <a:prstGeom prst="line">
                <a:avLst/>
              </a:prstGeom>
              <a:ln>
                <a:headEnd type="triangle"/>
              </a:ln>
            </p:spPr>
            <p:style>
              <a:lnRef idx="2">
                <a:schemeClr val="accent1"/>
              </a:lnRef>
              <a:fillRef idx="0">
                <a:schemeClr val="accent1"/>
              </a:fillRef>
              <a:effectRef idx="1">
                <a:schemeClr val="accent1"/>
              </a:effectRef>
              <a:fontRef idx="minor">
                <a:schemeClr val="tx1"/>
              </a:fontRef>
            </p:style>
          </p:cxnSp>
          <p:sp>
            <p:nvSpPr>
              <p:cNvPr id="71699" name="TextBox 21"/>
              <p:cNvSpPr txBox="1">
                <a:spLocks noChangeArrowheads="1"/>
              </p:cNvSpPr>
              <p:nvPr/>
            </p:nvSpPr>
            <p:spPr bwMode="auto">
              <a:xfrm>
                <a:off x="5475950" y="4483525"/>
                <a:ext cx="928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«receives»</a:t>
                </a:r>
              </a:p>
            </p:txBody>
          </p:sp>
        </p:grpSp>
      </p:grpSp>
      <p:sp>
        <p:nvSpPr>
          <p:cNvPr id="71683" name="TextBox 23"/>
          <p:cNvSpPr txBox="1">
            <a:spLocks noChangeArrowheads="1"/>
          </p:cNvSpPr>
          <p:nvPr/>
        </p:nvSpPr>
        <p:spPr bwMode="auto">
          <a:xfrm>
            <a:off x="2693988" y="1587500"/>
            <a:ext cx="378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solidFill>
                  <a:srgbClr val="FF6600"/>
                </a:solidFill>
              </a:rPr>
              <a:t>What components perform a function that sends or receives the message </a:t>
            </a:r>
            <a:r>
              <a:rPr lang="en-US" sz="1800" i="1">
                <a:solidFill>
                  <a:srgbClr val="FF6600"/>
                </a:solidFill>
              </a:rPr>
              <a:t>telemetry packet</a:t>
            </a:r>
            <a:r>
              <a:rPr lang="en-US" sz="1800">
                <a:solidFill>
                  <a:srgbClr val="FF6600"/>
                </a:solidFill>
              </a:rPr>
              <a:t>?</a:t>
            </a:r>
          </a:p>
        </p:txBody>
      </p:sp>
      <p:grpSp>
        <p:nvGrpSpPr>
          <p:cNvPr id="18" name="Group 27"/>
          <p:cNvGrpSpPr>
            <a:grpSpLocks/>
          </p:cNvGrpSpPr>
          <p:nvPr/>
        </p:nvGrpSpPr>
        <p:grpSpPr bwMode="auto">
          <a:xfrm>
            <a:off x="0" y="1560513"/>
            <a:ext cx="8823325" cy="1223962"/>
            <a:chOff x="0" y="1560860"/>
            <a:chExt cx="8823377" cy="1222989"/>
          </a:xfrm>
        </p:grpSpPr>
        <p:sp>
          <p:nvSpPr>
            <p:cNvPr id="26" name="Oval 25"/>
            <p:cNvSpPr/>
            <p:nvPr/>
          </p:nvSpPr>
          <p:spPr>
            <a:xfrm>
              <a:off x="0" y="1571963"/>
              <a:ext cx="2578115" cy="1211886"/>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5" name="Oval 24"/>
            <p:cNvSpPr/>
            <p:nvPr/>
          </p:nvSpPr>
          <p:spPr>
            <a:xfrm>
              <a:off x="6245262" y="1560860"/>
              <a:ext cx="2578115" cy="1211886"/>
            </a:xfrm>
            <a:prstGeom prst="ellipse">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sp>
        <p:nvSpPr>
          <p:cNvPr id="27" name="TextBox 26"/>
          <p:cNvSpPr txBox="1">
            <a:spLocks noChangeArrowheads="1"/>
          </p:cNvSpPr>
          <p:nvPr/>
        </p:nvSpPr>
        <p:spPr bwMode="auto">
          <a:xfrm>
            <a:off x="6477000" y="4038600"/>
            <a:ext cx="2413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dirty="0"/>
              <a:t>Alternatively, what component designs may be affected if the definition of </a:t>
            </a:r>
            <a:r>
              <a:rPr lang="en-US" sz="1800" i="1" dirty="0"/>
              <a:t>telemetry packet</a:t>
            </a:r>
            <a:r>
              <a:rPr lang="en-US" sz="1800" dirty="0"/>
              <a:t> changes?</a:t>
            </a:r>
          </a:p>
        </p:txBody>
      </p:sp>
      <p:sp>
        <p:nvSpPr>
          <p:cNvPr id="7168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03C7257-903E-7542-B335-2868238E71C0}" type="slidenum">
              <a:rPr lang="en-US" sz="1400"/>
              <a:pPr/>
              <a:t>66</a:t>
            </a:fld>
            <a:endParaRPr lang="en-US" sz="1400"/>
          </a:p>
        </p:txBody>
      </p:sp>
      <p:pic>
        <p:nvPicPr>
          <p:cNvPr id="29" name="Picture 28"/>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990600"/>
            <a:ext cx="7848600" cy="4876800"/>
          </a:xfrm>
        </p:spPr>
        <p:txBody>
          <a:bodyPr>
            <a:normAutofit fontScale="85000" lnSpcReduction="20000"/>
          </a:bodyPr>
          <a:lstStyle/>
          <a:p>
            <a:pPr>
              <a:defRPr/>
            </a:pPr>
            <a:r>
              <a:rPr lang="en-US" dirty="0" smtClean="0"/>
              <a:t>Describes a system design clearly and transparently</a:t>
            </a:r>
          </a:p>
          <a:p>
            <a:pPr lvl="1">
              <a:defRPr/>
            </a:pPr>
            <a:r>
              <a:rPr lang="en-US" dirty="0" smtClean="0"/>
              <a:t>In particular, it shows a flawed design to be flawed</a:t>
            </a:r>
          </a:p>
          <a:p>
            <a:pPr>
              <a:defRPr/>
            </a:pPr>
            <a:r>
              <a:rPr lang="en-US" dirty="0" smtClean="0"/>
              <a:t>Communicates a system design effectively to an incompletely bounded audience</a:t>
            </a:r>
          </a:p>
          <a:p>
            <a:pPr lvl="1">
              <a:defRPr/>
            </a:pPr>
            <a:r>
              <a:rPr lang="en-US" dirty="0" smtClean="0"/>
              <a:t>In particular, it uses standard, well-defined vocabulary and notation</a:t>
            </a:r>
          </a:p>
          <a:p>
            <a:pPr>
              <a:defRPr/>
            </a:pPr>
            <a:r>
              <a:rPr lang="en-US" dirty="0" smtClean="0"/>
              <a:t>Lends itself to automated reasoning for</a:t>
            </a:r>
          </a:p>
          <a:p>
            <a:pPr lvl="1">
              <a:defRPr/>
            </a:pPr>
            <a:r>
              <a:rPr lang="en-US" dirty="0" smtClean="0"/>
              <a:t>validation in modeling domain (well-formedness, etc.)</a:t>
            </a:r>
          </a:p>
          <a:p>
            <a:pPr lvl="1">
              <a:defRPr/>
            </a:pPr>
            <a:r>
              <a:rPr lang="en-US" dirty="0" smtClean="0"/>
              <a:t>validation in engineering domain (performance, etc.)</a:t>
            </a:r>
          </a:p>
          <a:p>
            <a:pPr lvl="1">
              <a:defRPr/>
            </a:pPr>
            <a:r>
              <a:rPr lang="en-US" dirty="0" smtClean="0"/>
              <a:t>validation in programmatic domain (cost, schedule, etc.)</a:t>
            </a:r>
          </a:p>
          <a:p>
            <a:pPr>
              <a:defRPr/>
            </a:pPr>
            <a:r>
              <a:rPr lang="en-US" dirty="0" smtClean="0"/>
              <a:t>Lends itself to automated transformation into</a:t>
            </a:r>
          </a:p>
          <a:p>
            <a:pPr lvl="1">
              <a:defRPr/>
            </a:pPr>
            <a:r>
              <a:rPr lang="en-US" dirty="0" smtClean="0"/>
              <a:t>analysis specifications for discipline-specific tools</a:t>
            </a:r>
          </a:p>
          <a:p>
            <a:pPr lvl="1">
              <a:defRPr/>
            </a:pPr>
            <a:r>
              <a:rPr lang="en-US" dirty="0" smtClean="0"/>
              <a:t>documents or other information products</a:t>
            </a:r>
          </a:p>
          <a:p>
            <a:pPr>
              <a:defRPr/>
            </a:pPr>
            <a:r>
              <a:rPr lang="en-US" dirty="0" smtClean="0"/>
              <a:t>Narrows the risky and expensive gap between describing a design and analyzing it</a:t>
            </a:r>
          </a:p>
          <a:p>
            <a:pPr lvl="1">
              <a:defRPr/>
            </a:pPr>
            <a:endParaRPr lang="en-US" dirty="0" smtClean="0"/>
          </a:p>
          <a:p>
            <a:pPr lvl="1">
              <a:defRPr/>
            </a:pPr>
            <a:endParaRPr lang="en-US" dirty="0" smtClean="0"/>
          </a:p>
        </p:txBody>
      </p:sp>
      <p:sp>
        <p:nvSpPr>
          <p:cNvPr id="81922" name="Title 4"/>
          <p:cNvSpPr>
            <a:spLocks noGrp="1"/>
          </p:cNvSpPr>
          <p:nvPr>
            <p:ph type="title"/>
          </p:nvPr>
        </p:nvSpPr>
        <p:spPr/>
        <p:txBody>
          <a:bodyPr/>
          <a:lstStyle/>
          <a:p>
            <a:r>
              <a:rPr lang="en-US" sz="4000" dirty="0">
                <a:latin typeface="Arial" charset="0"/>
                <a:ea typeface="MS PGothic" charset="0"/>
              </a:rPr>
              <a:t>A Good Model</a:t>
            </a:r>
          </a:p>
        </p:txBody>
      </p:sp>
      <p:sp>
        <p:nvSpPr>
          <p:cNvPr id="8192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E04B682-6002-D640-B6E5-38014F6EEF64}" type="slidenum">
              <a:rPr lang="en-US" sz="1400"/>
              <a:pPr/>
              <a:t>67</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533400" y="3276600"/>
            <a:ext cx="8077200" cy="649288"/>
          </a:xfrm>
        </p:spPr>
        <p:txBody>
          <a:bodyPr/>
          <a:lstStyle/>
          <a:p>
            <a:r>
              <a:rPr lang="en-US" sz="4000" dirty="0">
                <a:latin typeface="Arial" charset="0"/>
                <a:ea typeface="MS PGothic" charset="0"/>
              </a:rPr>
              <a:t>FAQ </a:t>
            </a:r>
            <a:r>
              <a:rPr lang="en-US" sz="4000" dirty="0" smtClean="0">
                <a:latin typeface="Arial" charset="0"/>
                <a:ea typeface="MS PGothic" charset="0"/>
              </a:rPr>
              <a:t>12: </a:t>
            </a:r>
            <a:r>
              <a:rPr lang="en-US" sz="4000" dirty="0">
                <a:latin typeface="Arial" charset="0"/>
                <a:ea typeface="MS PGothic" charset="0"/>
              </a:rPr>
              <a:t>What is an ontology</a:t>
            </a: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905000"/>
            <a:ext cx="3641725" cy="2101850"/>
          </a:xfrm>
        </p:spPr>
        <p:txBody>
          <a:bodyPr>
            <a:normAutofit fontScale="85000" lnSpcReduction="20000"/>
          </a:bodyPr>
          <a:lstStyle/>
          <a:p>
            <a:pPr>
              <a:defRPr/>
            </a:pPr>
            <a:r>
              <a:rPr lang="en-US" i="1" dirty="0" smtClean="0"/>
              <a:t>spacecraft </a:t>
            </a:r>
            <a:r>
              <a:rPr lang="en-US" dirty="0" smtClean="0"/>
              <a:t>is a «component»</a:t>
            </a:r>
          </a:p>
          <a:p>
            <a:pPr>
              <a:defRPr/>
            </a:pPr>
            <a:r>
              <a:rPr lang="en-US" i="1" dirty="0" smtClean="0"/>
              <a:t>transmit telemetry </a:t>
            </a:r>
            <a:r>
              <a:rPr lang="en-US" dirty="0" smtClean="0"/>
              <a:t>is a «function»</a:t>
            </a:r>
          </a:p>
          <a:p>
            <a:pPr>
              <a:defRPr/>
            </a:pPr>
            <a:r>
              <a:rPr lang="en-US" i="1" dirty="0" smtClean="0"/>
              <a:t>spacecraft </a:t>
            </a:r>
            <a:r>
              <a:rPr lang="en-US" dirty="0" smtClean="0"/>
              <a:t>«performs» </a:t>
            </a:r>
            <a:r>
              <a:rPr lang="en-US" i="1" dirty="0" smtClean="0"/>
              <a:t>transmit telemetry</a:t>
            </a:r>
            <a:endParaRPr lang="en-US" i="1" dirty="0"/>
          </a:p>
        </p:txBody>
      </p:sp>
      <p:sp>
        <p:nvSpPr>
          <p:cNvPr id="82946" name="Title 4"/>
          <p:cNvSpPr>
            <a:spLocks noGrp="1"/>
          </p:cNvSpPr>
          <p:nvPr>
            <p:ph type="title"/>
          </p:nvPr>
        </p:nvSpPr>
        <p:spPr/>
        <p:txBody>
          <a:bodyPr/>
          <a:lstStyle/>
          <a:p>
            <a:r>
              <a:rPr lang="en-US" sz="3600" dirty="0">
                <a:latin typeface="Arial" charset="0"/>
                <a:ea typeface="MS PGothic" charset="0"/>
              </a:rPr>
              <a:t>Presentations V</a:t>
            </a:r>
            <a:r>
              <a:rPr lang="en-US" sz="3600" dirty="0" smtClean="0">
                <a:latin typeface="Arial" charset="0"/>
                <a:ea typeface="MS PGothic" charset="0"/>
              </a:rPr>
              <a:t>ersus </a:t>
            </a:r>
            <a:r>
              <a:rPr lang="en-US" sz="3600" dirty="0">
                <a:latin typeface="Arial" charset="0"/>
                <a:ea typeface="MS PGothic" charset="0"/>
              </a:rPr>
              <a:t>Facts</a:t>
            </a:r>
          </a:p>
        </p:txBody>
      </p:sp>
      <p:grpSp>
        <p:nvGrpSpPr>
          <p:cNvPr id="82947" name="Group 18"/>
          <p:cNvGrpSpPr>
            <a:grpSpLocks/>
          </p:cNvGrpSpPr>
          <p:nvPr/>
        </p:nvGrpSpPr>
        <p:grpSpPr bwMode="auto">
          <a:xfrm>
            <a:off x="990600" y="1905000"/>
            <a:ext cx="3465512" cy="2351087"/>
            <a:chOff x="402126" y="1603209"/>
            <a:chExt cx="3465713" cy="2350157"/>
          </a:xfrm>
        </p:grpSpPr>
        <p:sp>
          <p:nvSpPr>
            <p:cNvPr id="7" name="Rectangle 6"/>
            <p:cNvSpPr/>
            <p:nvPr/>
          </p:nvSpPr>
          <p:spPr>
            <a:xfrm>
              <a:off x="402126" y="1603209"/>
              <a:ext cx="1395493" cy="9140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595959"/>
                  </a:solidFill>
                </a:rPr>
                <a:t>«component»</a:t>
              </a:r>
              <a:r>
                <a:rPr lang="en-US" dirty="0">
                  <a:solidFill>
                    <a:srgbClr val="595959"/>
                  </a:solidFill>
                </a:rPr>
                <a:t/>
              </a:r>
              <a:br>
                <a:rPr lang="en-US" dirty="0">
                  <a:solidFill>
                    <a:srgbClr val="595959"/>
                  </a:solidFill>
                </a:rPr>
              </a:br>
              <a:r>
                <a:rPr lang="en-US" dirty="0">
                  <a:solidFill>
                    <a:srgbClr val="595959"/>
                  </a:solidFill>
                </a:rPr>
                <a:t>spacecraft</a:t>
              </a:r>
            </a:p>
          </p:txBody>
        </p:sp>
        <p:sp>
          <p:nvSpPr>
            <p:cNvPr id="8" name="Rectangle 7"/>
            <p:cNvSpPr/>
            <p:nvPr/>
          </p:nvSpPr>
          <p:spPr>
            <a:xfrm>
              <a:off x="2316762" y="3039328"/>
              <a:ext cx="1551077" cy="9140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dirty="0">
                  <a:solidFill>
                    <a:srgbClr val="595959"/>
                  </a:solidFill>
                </a:rPr>
                <a:t>«function»</a:t>
              </a:r>
              <a:r>
                <a:rPr lang="en-US" dirty="0">
                  <a:solidFill>
                    <a:srgbClr val="595959"/>
                  </a:solidFill>
                </a:rPr>
                <a:t/>
              </a:r>
              <a:br>
                <a:rPr lang="en-US" dirty="0">
                  <a:solidFill>
                    <a:srgbClr val="595959"/>
                  </a:solidFill>
                </a:rPr>
              </a:br>
              <a:r>
                <a:rPr lang="en-US" dirty="0">
                  <a:solidFill>
                    <a:srgbClr val="595959"/>
                  </a:solidFill>
                </a:rPr>
                <a:t>transmit telemetry</a:t>
              </a:r>
            </a:p>
          </p:txBody>
        </p:sp>
        <p:grpSp>
          <p:nvGrpSpPr>
            <p:cNvPr id="82955" name="Group 23"/>
            <p:cNvGrpSpPr>
              <a:grpSpLocks/>
            </p:cNvGrpSpPr>
            <p:nvPr/>
          </p:nvGrpSpPr>
          <p:grpSpPr bwMode="auto">
            <a:xfrm>
              <a:off x="837915" y="2517608"/>
              <a:ext cx="1479327" cy="978557"/>
              <a:chOff x="837915" y="2517608"/>
              <a:chExt cx="1479327" cy="978557"/>
            </a:xfrm>
          </p:grpSpPr>
          <p:cxnSp>
            <p:nvCxnSpPr>
              <p:cNvPr id="17" name="Straight Connector 11"/>
              <p:cNvCxnSpPr>
                <a:stCxn id="7" idx="2"/>
                <a:endCxn id="8" idx="1"/>
              </p:cNvCxnSpPr>
              <p:nvPr/>
            </p:nvCxnSpPr>
            <p:spPr>
              <a:xfrm rot="16200000" flipH="1">
                <a:off x="1218370" y="2397955"/>
                <a:ext cx="979100" cy="1217684"/>
              </a:xfrm>
              <a:prstGeom prst="line">
                <a:avLst/>
              </a:prstGeom>
              <a:ln cap="flat">
                <a:round/>
                <a:tailEnd type="triangle"/>
              </a:ln>
            </p:spPr>
            <p:style>
              <a:lnRef idx="2">
                <a:schemeClr val="accent1"/>
              </a:lnRef>
              <a:fillRef idx="0">
                <a:schemeClr val="accent1"/>
              </a:fillRef>
              <a:effectRef idx="1">
                <a:schemeClr val="accent1"/>
              </a:effectRef>
              <a:fontRef idx="minor">
                <a:schemeClr val="tx1"/>
              </a:fontRef>
            </p:style>
          </p:cxnSp>
          <p:sp>
            <p:nvSpPr>
              <p:cNvPr id="82957" name="TextBox 17"/>
              <p:cNvSpPr txBox="1">
                <a:spLocks noChangeArrowheads="1"/>
              </p:cNvSpPr>
              <p:nvPr/>
            </p:nvSpPr>
            <p:spPr bwMode="auto">
              <a:xfrm>
                <a:off x="837915" y="2951700"/>
                <a:ext cx="9629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solidFill>
                      <a:srgbClr val="595959"/>
                    </a:solidFill>
                  </a:rPr>
                  <a:t>«performs»</a:t>
                </a:r>
              </a:p>
            </p:txBody>
          </p:sp>
        </p:grpSp>
      </p:grpSp>
      <p:sp>
        <p:nvSpPr>
          <p:cNvPr id="21" name="TextBox 20"/>
          <p:cNvSpPr txBox="1"/>
          <p:nvPr/>
        </p:nvSpPr>
        <p:spPr>
          <a:xfrm>
            <a:off x="1752600" y="1295400"/>
            <a:ext cx="1843087" cy="368300"/>
          </a:xfrm>
          <a:prstGeom prst="rect">
            <a:avLst/>
          </a:prstGeom>
          <a:noFill/>
        </p:spPr>
        <p:txBody>
          <a:bodyPr wrap="none">
            <a:spAutoFit/>
          </a:bodyPr>
          <a:lstStyle/>
          <a:p>
            <a:pPr>
              <a:defRPr/>
            </a:pPr>
            <a:r>
              <a:rPr lang="en-US" b="1" dirty="0">
                <a:solidFill>
                  <a:schemeClr val="accent2"/>
                </a:solidFill>
                <a:latin typeface="+mn-lt"/>
              </a:rPr>
              <a:t>Presentation</a:t>
            </a:r>
          </a:p>
        </p:txBody>
      </p:sp>
      <p:sp>
        <p:nvSpPr>
          <p:cNvPr id="22" name="TextBox 21"/>
          <p:cNvSpPr txBox="1"/>
          <p:nvPr/>
        </p:nvSpPr>
        <p:spPr>
          <a:xfrm>
            <a:off x="6096000" y="1295400"/>
            <a:ext cx="866775" cy="369887"/>
          </a:xfrm>
          <a:prstGeom prst="rect">
            <a:avLst/>
          </a:prstGeom>
          <a:noFill/>
        </p:spPr>
        <p:txBody>
          <a:bodyPr wrap="none">
            <a:spAutoFit/>
          </a:bodyPr>
          <a:lstStyle/>
          <a:p>
            <a:pPr>
              <a:defRPr/>
            </a:pPr>
            <a:r>
              <a:rPr lang="en-US" b="1" dirty="0">
                <a:solidFill>
                  <a:schemeClr val="accent2"/>
                </a:solidFill>
                <a:latin typeface="+mn-lt"/>
              </a:rPr>
              <a:t>Facts</a:t>
            </a:r>
          </a:p>
        </p:txBody>
      </p:sp>
      <p:sp>
        <p:nvSpPr>
          <p:cNvPr id="23" name="TextBox 22"/>
          <p:cNvSpPr txBox="1"/>
          <p:nvPr/>
        </p:nvSpPr>
        <p:spPr>
          <a:xfrm>
            <a:off x="533400" y="4648200"/>
            <a:ext cx="4191000" cy="646331"/>
          </a:xfrm>
          <a:prstGeom prst="rect">
            <a:avLst/>
          </a:prstGeom>
          <a:noFill/>
        </p:spPr>
        <p:txBody>
          <a:bodyPr wrap="square">
            <a:spAutoFit/>
          </a:bodyPr>
          <a:lstStyle/>
          <a:p>
            <a:pPr>
              <a:defRPr/>
            </a:pPr>
            <a:r>
              <a:rPr lang="en-US" b="1" dirty="0">
                <a:solidFill>
                  <a:schemeClr val="accent2"/>
                </a:solidFill>
                <a:latin typeface="+mn-lt"/>
              </a:rPr>
              <a:t>SysML is (among other things) a presentation standard</a:t>
            </a:r>
          </a:p>
        </p:txBody>
      </p:sp>
      <p:sp>
        <p:nvSpPr>
          <p:cNvPr id="24" name="TextBox 23"/>
          <p:cNvSpPr txBox="1"/>
          <p:nvPr/>
        </p:nvSpPr>
        <p:spPr>
          <a:xfrm>
            <a:off x="4953000" y="4648200"/>
            <a:ext cx="3581400" cy="646113"/>
          </a:xfrm>
          <a:prstGeom prst="rect">
            <a:avLst/>
          </a:prstGeom>
          <a:noFill/>
        </p:spPr>
        <p:txBody>
          <a:bodyPr wrap="square">
            <a:spAutoFit/>
          </a:bodyPr>
          <a:lstStyle/>
          <a:p>
            <a:pPr>
              <a:defRPr/>
            </a:pPr>
            <a:r>
              <a:rPr lang="en-US" b="1" dirty="0">
                <a:solidFill>
                  <a:schemeClr val="accent2"/>
                </a:solidFill>
                <a:latin typeface="+mn-lt"/>
              </a:rPr>
              <a:t>We need other standards for our facts</a:t>
            </a:r>
          </a:p>
        </p:txBody>
      </p:sp>
      <p:sp>
        <p:nvSpPr>
          <p:cNvPr id="8295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ADCBE0E-BF3E-EE4B-93C8-1036D1F53066}" type="slidenum">
              <a:rPr lang="en-US" sz="1400"/>
              <a:pPr/>
              <a:t>69</a:t>
            </a:fld>
            <a:endParaRPr lang="en-US" sz="1400"/>
          </a:p>
        </p:txBody>
      </p:sp>
      <p:sp>
        <p:nvSpPr>
          <p:cNvPr id="3" name="Rectangle 2"/>
          <p:cNvSpPr/>
          <p:nvPr/>
        </p:nvSpPr>
        <p:spPr bwMode="auto">
          <a:xfrm>
            <a:off x="533400" y="1143000"/>
            <a:ext cx="4191000" cy="42672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7" charset="0"/>
            </a:endParaRPr>
          </a:p>
        </p:txBody>
      </p:sp>
      <p:sp>
        <p:nvSpPr>
          <p:cNvPr id="16" name="Rectangle 15"/>
          <p:cNvSpPr/>
          <p:nvPr/>
        </p:nvSpPr>
        <p:spPr bwMode="auto">
          <a:xfrm>
            <a:off x="4724400" y="1143000"/>
            <a:ext cx="3886200" cy="42672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7" charset="0"/>
            </a:endParaRPr>
          </a:p>
        </p:txBody>
      </p:sp>
      <p:pic>
        <p:nvPicPr>
          <p:cNvPr id="19" name="Picture 18"/>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14600"/>
            <a:ext cx="7848600" cy="609600"/>
          </a:xfrm>
        </p:spPr>
        <p:txBody>
          <a:bodyPr/>
          <a:lstStyle/>
          <a:p>
            <a:pPr marL="0" indent="0" algn="ctr">
              <a:buNone/>
            </a:pPr>
            <a:r>
              <a:rPr lang="en-US" sz="4000" dirty="0" smtClean="0"/>
              <a:t>FAQ 1: What is MBSE?</a:t>
            </a:r>
            <a:endParaRPr lang="en-US" sz="4000" dirty="0"/>
          </a:p>
        </p:txBody>
      </p:sp>
      <p:pic>
        <p:nvPicPr>
          <p:cNvPr id="5" name="Picture 4"/>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418305033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defRPr/>
            </a:pPr>
            <a:r>
              <a:rPr lang="en-US" dirty="0" smtClean="0"/>
              <a:t>The field that deals with facts and reasoning is </a:t>
            </a:r>
            <a:r>
              <a:rPr lang="en-US" i="1" dirty="0" smtClean="0"/>
              <a:t>logic</a:t>
            </a:r>
          </a:p>
          <a:p>
            <a:pPr>
              <a:defRPr/>
            </a:pPr>
            <a:r>
              <a:rPr lang="en-US" dirty="0" smtClean="0"/>
              <a:t>The subset of logic that deals with facts and their meaning is </a:t>
            </a:r>
            <a:r>
              <a:rPr lang="en-US" i="1" dirty="0" smtClean="0"/>
              <a:t>ontology</a:t>
            </a:r>
            <a:endParaRPr lang="en-US" dirty="0" smtClean="0"/>
          </a:p>
          <a:p>
            <a:pPr>
              <a:defRPr/>
            </a:pPr>
            <a:r>
              <a:rPr lang="en-US" dirty="0" smtClean="0"/>
              <a:t>Ontologies contain </a:t>
            </a:r>
            <a:r>
              <a:rPr lang="en-US" i="1" dirty="0" smtClean="0"/>
              <a:t>axioms</a:t>
            </a:r>
            <a:r>
              <a:rPr lang="en-US" dirty="0" smtClean="0"/>
              <a:t>:</a:t>
            </a:r>
          </a:p>
          <a:p>
            <a:pPr lvl="1">
              <a:defRPr/>
            </a:pPr>
            <a:r>
              <a:rPr lang="en-US" dirty="0" smtClean="0"/>
              <a:t>Definitions of concepts and their specializations</a:t>
            </a:r>
          </a:p>
          <a:p>
            <a:pPr lvl="2">
              <a:defRPr/>
            </a:pPr>
            <a:r>
              <a:rPr lang="en-US" dirty="0" smtClean="0"/>
              <a:t>e.g., a </a:t>
            </a:r>
            <a:r>
              <a:rPr lang="en-US" i="1" dirty="0" smtClean="0"/>
              <a:t>Spacecraft </a:t>
            </a:r>
            <a:r>
              <a:rPr lang="en-US" dirty="0" smtClean="0"/>
              <a:t>is a </a:t>
            </a:r>
            <a:r>
              <a:rPr lang="en-US" i="1" dirty="0" smtClean="0"/>
              <a:t>Flight Component</a:t>
            </a:r>
            <a:r>
              <a:rPr lang="en-US" dirty="0" smtClean="0"/>
              <a:t>, which is a </a:t>
            </a:r>
            <a:r>
              <a:rPr lang="en-US" i="1" dirty="0" smtClean="0"/>
              <a:t>Component</a:t>
            </a:r>
          </a:p>
          <a:p>
            <a:pPr lvl="2">
              <a:defRPr/>
            </a:pPr>
            <a:r>
              <a:rPr lang="en-US" dirty="0" smtClean="0"/>
              <a:t>These are sometimes called </a:t>
            </a:r>
            <a:r>
              <a:rPr lang="en-US" i="1" dirty="0" smtClean="0"/>
              <a:t>classes</a:t>
            </a:r>
          </a:p>
          <a:p>
            <a:pPr lvl="1">
              <a:defRPr/>
            </a:pPr>
            <a:r>
              <a:rPr lang="en-US" dirty="0" smtClean="0"/>
              <a:t>Definitions of attributes of individuals of a class</a:t>
            </a:r>
          </a:p>
          <a:p>
            <a:pPr lvl="2">
              <a:defRPr/>
            </a:pPr>
            <a:r>
              <a:rPr lang="en-US" dirty="0" smtClean="0"/>
              <a:t>e.g., </a:t>
            </a:r>
            <a:r>
              <a:rPr lang="en-US" i="1" dirty="0" smtClean="0"/>
              <a:t>mass </a:t>
            </a:r>
            <a:r>
              <a:rPr lang="en-US" dirty="0" smtClean="0"/>
              <a:t>is a property of </a:t>
            </a:r>
            <a:r>
              <a:rPr lang="en-US" i="1" dirty="0" smtClean="0"/>
              <a:t>Flight Component</a:t>
            </a:r>
          </a:p>
          <a:p>
            <a:pPr lvl="2">
              <a:defRPr/>
            </a:pPr>
            <a:r>
              <a:rPr lang="en-US" dirty="0" smtClean="0"/>
              <a:t>These are sometimes called </a:t>
            </a:r>
            <a:r>
              <a:rPr lang="en-US" i="1" dirty="0" smtClean="0"/>
              <a:t>data properties</a:t>
            </a:r>
          </a:p>
          <a:p>
            <a:pPr lvl="1">
              <a:defRPr/>
            </a:pPr>
            <a:r>
              <a:rPr lang="en-US" dirty="0" smtClean="0"/>
              <a:t>Definitions of relationships among individuals</a:t>
            </a:r>
          </a:p>
          <a:p>
            <a:pPr lvl="2">
              <a:defRPr/>
            </a:pPr>
            <a:r>
              <a:rPr lang="en-US" dirty="0" smtClean="0"/>
              <a:t>e.g., a </a:t>
            </a:r>
            <a:r>
              <a:rPr lang="en-US" i="1" dirty="0" smtClean="0"/>
              <a:t>Component performs </a:t>
            </a:r>
            <a:r>
              <a:rPr lang="en-US" dirty="0" smtClean="0"/>
              <a:t>a </a:t>
            </a:r>
            <a:r>
              <a:rPr lang="en-US" i="1" dirty="0" smtClean="0"/>
              <a:t>Function</a:t>
            </a:r>
          </a:p>
          <a:p>
            <a:pPr lvl="2">
              <a:defRPr/>
            </a:pPr>
            <a:r>
              <a:rPr lang="en-US" dirty="0" smtClean="0"/>
              <a:t>These are sometimes called </a:t>
            </a:r>
            <a:r>
              <a:rPr lang="en-US" i="1" dirty="0" smtClean="0"/>
              <a:t>object properties</a:t>
            </a:r>
          </a:p>
          <a:p>
            <a:pPr lvl="1">
              <a:defRPr/>
            </a:pPr>
            <a:r>
              <a:rPr lang="en-US" dirty="0" smtClean="0"/>
              <a:t>Restrictions</a:t>
            </a:r>
          </a:p>
          <a:p>
            <a:pPr lvl="2">
              <a:defRPr/>
            </a:pPr>
            <a:r>
              <a:rPr lang="en-US" dirty="0" smtClean="0"/>
              <a:t>e.g., a </a:t>
            </a:r>
            <a:r>
              <a:rPr lang="en-US" i="1" dirty="0" smtClean="0"/>
              <a:t>Function isPerformedBy </a:t>
            </a:r>
            <a:r>
              <a:rPr lang="en-US" dirty="0" smtClean="0"/>
              <a:t>at most one </a:t>
            </a:r>
            <a:r>
              <a:rPr lang="en-US" i="1" dirty="0" smtClean="0"/>
              <a:t>Component</a:t>
            </a:r>
          </a:p>
          <a:p>
            <a:pPr lvl="1">
              <a:defRPr/>
            </a:pPr>
            <a:r>
              <a:rPr lang="en-US" dirty="0" smtClean="0"/>
              <a:t>Facts about individuals using these concepts and properties</a:t>
            </a:r>
          </a:p>
        </p:txBody>
      </p:sp>
      <p:sp>
        <p:nvSpPr>
          <p:cNvPr id="83970" name="Title 4"/>
          <p:cNvSpPr>
            <a:spLocks noGrp="1"/>
          </p:cNvSpPr>
          <p:nvPr>
            <p:ph type="title"/>
          </p:nvPr>
        </p:nvSpPr>
        <p:spPr/>
        <p:txBody>
          <a:bodyPr/>
          <a:lstStyle/>
          <a:p>
            <a:r>
              <a:rPr lang="en-US" sz="4000" dirty="0">
                <a:latin typeface="Arial" charset="0"/>
                <a:ea typeface="MS PGothic" charset="0"/>
              </a:rPr>
              <a:t>Facts and Ontologies</a:t>
            </a:r>
          </a:p>
        </p:txBody>
      </p:sp>
      <p:sp>
        <p:nvSpPr>
          <p:cNvPr id="839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9575725-C062-D74D-AC55-B5BBA707DA30}" type="slidenum">
              <a:rPr lang="en-US" sz="1400"/>
              <a:pPr/>
              <a:t>70</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533400" y="228600"/>
            <a:ext cx="8229600" cy="600075"/>
          </a:xfrm>
        </p:spPr>
        <p:txBody>
          <a:bodyPr/>
          <a:lstStyle/>
          <a:p>
            <a:r>
              <a:rPr lang="en-US" sz="4000" dirty="0" smtClean="0">
                <a:latin typeface="Arial" charset="0"/>
                <a:ea typeface="MS PGothic" charset="0"/>
              </a:rPr>
              <a:t>Ontology Definition</a:t>
            </a:r>
            <a:endParaRPr lang="en-US" sz="4000" dirty="0">
              <a:latin typeface="Arial" charset="0"/>
              <a:ea typeface="MS PGothic" charset="0"/>
            </a:endParaRPr>
          </a:p>
        </p:txBody>
      </p:sp>
      <p:sp>
        <p:nvSpPr>
          <p:cNvPr id="86018" name="TextBox 12"/>
          <p:cNvSpPr txBox="1">
            <a:spLocks noChangeArrowheads="1"/>
          </p:cNvSpPr>
          <p:nvPr/>
        </p:nvSpPr>
        <p:spPr bwMode="auto">
          <a:xfrm>
            <a:off x="533400" y="4267200"/>
            <a:ext cx="349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600" dirty="0"/>
              <a:t>Formal ontology standards provide  powerful mechanisms for automatic domain specific reasoning</a:t>
            </a:r>
          </a:p>
        </p:txBody>
      </p:sp>
      <p:sp>
        <p:nvSpPr>
          <p:cNvPr id="86019" name="Rectangle 3"/>
          <p:cNvSpPr>
            <a:spLocks noChangeArrowheads="1"/>
          </p:cNvSpPr>
          <p:nvPr/>
        </p:nvSpPr>
        <p:spPr bwMode="auto">
          <a:xfrm>
            <a:off x="533400" y="1597025"/>
            <a:ext cx="3048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dirty="0"/>
              <a:t>Ontologies provide descriptions of concepts and their relationships for a domain of interest</a:t>
            </a:r>
          </a:p>
        </p:txBody>
      </p:sp>
      <p:pic>
        <p:nvPicPr>
          <p:cNvPr id="86020" name="Picture 4" descr="ontology e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7763" y="1690689"/>
            <a:ext cx="5380037"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Rectangle 10"/>
          <p:cNvSpPr>
            <a:spLocks noChangeArrowheads="1"/>
          </p:cNvSpPr>
          <p:nvPr/>
        </p:nvSpPr>
        <p:spPr bwMode="auto">
          <a:xfrm>
            <a:off x="533400" y="2971800"/>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dirty="0"/>
              <a:t>Ontologies are agreements on usage, more than a dictionary or a taxonomy</a:t>
            </a:r>
          </a:p>
        </p:txBody>
      </p:sp>
      <p:pic>
        <p:nvPicPr>
          <p:cNvPr id="8" name="Picture 7"/>
          <p:cNvPicPr>
            <a:picLocks noChangeAspect="1"/>
          </p:cNvPicPr>
          <p:nvPr/>
        </p:nvPicPr>
        <p:blipFill>
          <a:blip r:embed="rId4"/>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200" dirty="0" smtClean="0"/>
              <a:t>Some Simple Ontology Reasoning </a:t>
            </a:r>
            <a:r>
              <a:rPr lang="en-US" sz="2700" dirty="0" smtClean="0"/>
              <a:t>Examples</a:t>
            </a:r>
            <a:endParaRPr lang="en-US" sz="2700" dirty="0"/>
          </a:p>
        </p:txBody>
      </p:sp>
      <p:graphicFrame>
        <p:nvGraphicFramePr>
          <p:cNvPr id="6" name="Table 5"/>
          <p:cNvGraphicFramePr>
            <a:graphicFrameLocks noGrp="1"/>
          </p:cNvGraphicFramePr>
          <p:nvPr/>
        </p:nvGraphicFramePr>
        <p:xfrm>
          <a:off x="476250" y="1373188"/>
          <a:ext cx="7924800" cy="3338512"/>
        </p:xfrm>
        <a:graphic>
          <a:graphicData uri="http://schemas.openxmlformats.org/drawingml/2006/table">
            <a:tbl>
              <a:tblPr firstRow="1" bandRow="1">
                <a:tableStyleId>{93296810-A885-4BE3-A3E7-6D5BEEA58F35}</a:tableStyleId>
              </a:tblPr>
              <a:tblGrid>
                <a:gridCol w="2117823"/>
                <a:gridCol w="3475797"/>
                <a:gridCol w="2331180"/>
              </a:tblGrid>
              <a:tr h="378539">
                <a:tc>
                  <a:txBody>
                    <a:bodyPr/>
                    <a:lstStyle/>
                    <a:p>
                      <a:r>
                        <a:rPr lang="en-US" sz="1600" dirty="0" smtClean="0"/>
                        <a:t>Type</a:t>
                      </a:r>
                      <a:endParaRPr lang="en-US" sz="1600" dirty="0">
                        <a:solidFill>
                          <a:srgbClr val="000000"/>
                        </a:solidFill>
                      </a:endParaRPr>
                    </a:p>
                  </a:txBody>
                  <a:tcPr marT="45721" marB="45721"/>
                </a:tc>
                <a:tc>
                  <a:txBody>
                    <a:bodyPr/>
                    <a:lstStyle/>
                    <a:p>
                      <a:r>
                        <a:rPr lang="en-US" sz="1600" dirty="0" smtClean="0"/>
                        <a:t>Given this input</a:t>
                      </a:r>
                      <a:endParaRPr lang="en-US" sz="1600" dirty="0">
                        <a:solidFill>
                          <a:srgbClr val="000000"/>
                        </a:solidFill>
                      </a:endParaRPr>
                    </a:p>
                  </a:txBody>
                  <a:tcPr marT="45721" marB="45721"/>
                </a:tc>
                <a:tc>
                  <a:txBody>
                    <a:bodyPr/>
                    <a:lstStyle/>
                    <a:p>
                      <a:r>
                        <a:rPr lang="en-US" sz="1600" dirty="0" smtClean="0"/>
                        <a:t>A reasoner concludes</a:t>
                      </a:r>
                      <a:endParaRPr lang="en-US" sz="1600" dirty="0">
                        <a:solidFill>
                          <a:srgbClr val="000000"/>
                        </a:solidFill>
                      </a:endParaRPr>
                    </a:p>
                  </a:txBody>
                  <a:tcPr marT="45721" marB="45721"/>
                </a:tc>
              </a:tr>
              <a:tr h="115825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smtClean="0"/>
                        <a:t>Consistency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dirty="0" smtClean="0"/>
                        <a:t>Determine whether individuals do not violate descriptions and axioms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marT="45721" marB="45721"/>
                </a:tc>
                <a:tc>
                  <a:txBody>
                    <a:bodyPr/>
                    <a:lstStyle/>
                    <a:p>
                      <a:r>
                        <a:rPr lang="en-US" sz="1400" dirty="0" smtClean="0"/>
                        <a:t>“has mass” is a functional</a:t>
                      </a:r>
                      <a:r>
                        <a:rPr lang="en-US" sz="1400" baseline="0" dirty="0" smtClean="0"/>
                        <a:t> property. Curiosity is a </a:t>
                      </a:r>
                      <a:r>
                        <a:rPr lang="en-US" sz="1400" baseline="0" dirty="0" err="1" smtClean="0"/>
                        <a:t>HardwareComponent</a:t>
                      </a:r>
                      <a:r>
                        <a:rPr lang="en-US" sz="1400" baseline="0" dirty="0" smtClean="0"/>
                        <a:t>. Curiosity has mass 850 kg. Curiosity has mass 900 kg.</a:t>
                      </a:r>
                      <a:endParaRPr lang="en-US" sz="1400" dirty="0"/>
                    </a:p>
                  </a:txBody>
                  <a:tcPr marT="45721" marB="45721"/>
                </a:tc>
                <a:tc>
                  <a:txBody>
                    <a:bodyPr/>
                    <a:lstStyle/>
                    <a:p>
                      <a:r>
                        <a:rPr lang="en-US" sz="1400" dirty="0" smtClean="0"/>
                        <a:t>Inconsistent</a:t>
                      </a:r>
                      <a:r>
                        <a:rPr lang="en-US" sz="1400" baseline="0" dirty="0" smtClean="0"/>
                        <a:t>: at least two facts are mutually contradictory.</a:t>
                      </a:r>
                      <a:endParaRPr lang="en-US" sz="1400" dirty="0"/>
                    </a:p>
                  </a:txBody>
                  <a:tcPr marT="45721" marB="45721"/>
                </a:tc>
              </a:tr>
              <a:tr h="944892">
                <a:tc>
                  <a:txBody>
                    <a:bodyPr/>
                    <a:lstStyle/>
                    <a:p>
                      <a:r>
                        <a:rPr lang="en-US" sz="1400" b="1" dirty="0" smtClean="0"/>
                        <a:t>Rules Entailment</a:t>
                      </a:r>
                    </a:p>
                    <a:p>
                      <a:r>
                        <a:rPr lang="en-US" sz="1400" dirty="0" smtClean="0"/>
                        <a:t>(</a:t>
                      </a:r>
                      <a:r>
                        <a:rPr lang="en-US" sz="1400" dirty="0" err="1" smtClean="0"/>
                        <a:t>satisfiability</a:t>
                      </a:r>
                      <a:r>
                        <a:rPr lang="en-US" sz="1400" dirty="0" smtClean="0"/>
                        <a:t>,</a:t>
                      </a:r>
                      <a:r>
                        <a:rPr lang="en-US" sz="1400" baseline="0" dirty="0" smtClean="0"/>
                        <a:t> </a:t>
                      </a:r>
                      <a:r>
                        <a:rPr lang="en-US" sz="1400" dirty="0" err="1" smtClean="0"/>
                        <a:t>subsumption</a:t>
                      </a:r>
                      <a:r>
                        <a:rPr lang="en-US" sz="1400" dirty="0" smtClean="0"/>
                        <a:t>)</a:t>
                      </a:r>
                    </a:p>
                  </a:txBody>
                  <a:tcPr marT="45721" marB="45721"/>
                </a:tc>
                <a:tc>
                  <a:txBody>
                    <a:bodyPr/>
                    <a:lstStyle/>
                    <a:p>
                      <a:r>
                        <a:rPr lang="en-US" sz="1400" dirty="0" smtClean="0"/>
                        <a:t>Every Spacecraft</a:t>
                      </a:r>
                      <a:r>
                        <a:rPr lang="en-US" sz="1400" baseline="0" dirty="0" smtClean="0"/>
                        <a:t> is a Component. Every Orbiter is a Spacecraft.</a:t>
                      </a:r>
                      <a:endParaRPr lang="en-US" sz="1400" dirty="0"/>
                    </a:p>
                  </a:txBody>
                  <a:tcPr marT="45721" marB="45721"/>
                </a:tc>
                <a:tc>
                  <a:txBody>
                    <a:bodyPr/>
                    <a:lstStyle/>
                    <a:p>
                      <a:r>
                        <a:rPr lang="en-US" sz="1400" dirty="0" smtClean="0"/>
                        <a:t>Every Orbiter is a Component. (therefore, all Component</a:t>
                      </a:r>
                      <a:r>
                        <a:rPr lang="en-US" sz="1400" baseline="0" dirty="0" smtClean="0"/>
                        <a:t> rules apply to Orbiter.)</a:t>
                      </a:r>
                      <a:endParaRPr lang="en-US" sz="1400" dirty="0"/>
                    </a:p>
                  </a:txBody>
                  <a:tcPr marT="45721" marB="45721"/>
                </a:tc>
              </a:tr>
              <a:tr h="856826">
                <a:tc>
                  <a:txBody>
                    <a:bodyPr/>
                    <a:lstStyle/>
                    <a:p>
                      <a:r>
                        <a:rPr lang="en-US" sz="1400" b="1" dirty="0" smtClean="0"/>
                        <a:t>Facts Entailment</a:t>
                      </a:r>
                    </a:p>
                    <a:p>
                      <a:r>
                        <a:rPr lang="en-US" sz="1400" dirty="0" smtClean="0"/>
                        <a:t>(</a:t>
                      </a:r>
                      <a:r>
                        <a:rPr lang="en-US" sz="1400" dirty="0" err="1" smtClean="0"/>
                        <a:t>satisfiability</a:t>
                      </a:r>
                      <a:r>
                        <a:rPr lang="en-US" sz="1400" dirty="0" smtClean="0"/>
                        <a:t>, </a:t>
                      </a:r>
                      <a:r>
                        <a:rPr lang="en-US" sz="1400" dirty="0" err="1" smtClean="0"/>
                        <a:t>subsumption</a:t>
                      </a:r>
                      <a:r>
                        <a:rPr lang="en-US" sz="1400" dirty="0" smtClean="0"/>
                        <a:t>)</a:t>
                      </a:r>
                    </a:p>
                  </a:txBody>
                  <a:tcPr marT="45721" marB="45721"/>
                </a:tc>
                <a:tc>
                  <a:txBody>
                    <a:bodyPr/>
                    <a:lstStyle/>
                    <a:p>
                      <a:r>
                        <a:rPr lang="en-US" sz="1400" dirty="0" smtClean="0"/>
                        <a:t>Every Spacecraft is a Component. MSL Rover (an individual,</a:t>
                      </a:r>
                      <a:r>
                        <a:rPr lang="en-US" sz="1400" baseline="0" dirty="0" smtClean="0"/>
                        <a:t> not a class) is a Spacecraft.</a:t>
                      </a:r>
                      <a:endParaRPr lang="en-US" sz="1400" dirty="0"/>
                    </a:p>
                  </a:txBody>
                  <a:tcPr marT="45721" marB="45721"/>
                </a:tc>
                <a:tc>
                  <a:txBody>
                    <a:bodyPr/>
                    <a:lstStyle/>
                    <a:p>
                      <a:r>
                        <a:rPr lang="en-US" sz="1400" dirty="0" smtClean="0"/>
                        <a:t>MSL Rover is a Component. </a:t>
                      </a:r>
                      <a:endParaRPr lang="en-US" sz="1400" dirty="0"/>
                    </a:p>
                  </a:txBody>
                  <a:tcPr marT="45721" marB="45721"/>
                </a:tc>
              </a:tr>
            </a:tbl>
          </a:graphicData>
        </a:graphic>
      </p:graphicFrame>
      <p:sp>
        <p:nvSpPr>
          <p:cNvPr id="85016" name="TextBox 7"/>
          <p:cNvSpPr txBox="1">
            <a:spLocks noChangeArrowheads="1"/>
          </p:cNvSpPr>
          <p:nvPr/>
        </p:nvSpPr>
        <p:spPr bwMode="auto">
          <a:xfrm>
            <a:off x="457200" y="5105400"/>
            <a:ext cx="8153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400" dirty="0"/>
              <a:t>These examples are given in “equivalent” natural language, not OWL. The purpose is to show the kinds of problems for which reasoning is useful, not to demonstrate the mechanics.</a:t>
            </a:r>
          </a:p>
        </p:txBody>
      </p:sp>
      <p:pic>
        <p:nvPicPr>
          <p:cNvPr id="7" name="Picture 6"/>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defRPr/>
            </a:pPr>
            <a:r>
              <a:rPr lang="en-US" dirty="0" smtClean="0"/>
              <a:t>We use a lot of discipline-specific tools and terminology in space flight systems engineering</a:t>
            </a:r>
          </a:p>
          <a:p>
            <a:pPr lvl="1">
              <a:defRPr/>
            </a:pPr>
            <a:r>
              <a:rPr lang="en-US" dirty="0" smtClean="0"/>
              <a:t>e.g., trajectory synthesis, radiation effects modeling</a:t>
            </a:r>
          </a:p>
          <a:p>
            <a:pPr lvl="1">
              <a:defRPr/>
            </a:pPr>
            <a:r>
              <a:rPr lang="en-US" dirty="0" smtClean="0"/>
              <a:t>SysML supports the broad discipline of systems engineering, but we need a unifying vocabulary that can relate these disciplines to each other</a:t>
            </a:r>
          </a:p>
          <a:p>
            <a:pPr>
              <a:defRPr/>
            </a:pPr>
            <a:r>
              <a:rPr lang="en-US" dirty="0" smtClean="0"/>
              <a:t>This problem is not unique to space flight (nor to systems engineering)</a:t>
            </a:r>
          </a:p>
          <a:p>
            <a:pPr lvl="1">
              <a:defRPr/>
            </a:pPr>
            <a:r>
              <a:rPr lang="en-US" dirty="0" smtClean="0"/>
              <a:t>Lots of people have been working on it for years.</a:t>
            </a:r>
          </a:p>
          <a:p>
            <a:pPr>
              <a:defRPr/>
            </a:pPr>
            <a:r>
              <a:rPr lang="en-US" dirty="0" smtClean="0"/>
              <a:t>There is a set of international (W3C) standards for defining and using ontologies</a:t>
            </a:r>
          </a:p>
          <a:p>
            <a:pPr lvl="1">
              <a:defRPr/>
            </a:pPr>
            <a:r>
              <a:rPr lang="en-US" dirty="0" smtClean="0"/>
              <a:t>All related to the Web Ontology Language (OWL)</a:t>
            </a:r>
          </a:p>
          <a:p>
            <a:pPr>
              <a:defRPr/>
            </a:pPr>
            <a:r>
              <a:rPr lang="en-US" dirty="0" smtClean="0"/>
              <a:t>Can build OWL ontologies for disciplines of interest</a:t>
            </a:r>
          </a:p>
        </p:txBody>
      </p:sp>
      <p:sp>
        <p:nvSpPr>
          <p:cNvPr id="87042" name="Title 4"/>
          <p:cNvSpPr>
            <a:spLocks noGrp="1"/>
          </p:cNvSpPr>
          <p:nvPr>
            <p:ph type="title"/>
          </p:nvPr>
        </p:nvSpPr>
        <p:spPr/>
        <p:txBody>
          <a:bodyPr/>
          <a:lstStyle/>
          <a:p>
            <a:r>
              <a:rPr lang="en-US">
                <a:latin typeface="Arial" charset="0"/>
                <a:ea typeface="MS PGothic" charset="0"/>
              </a:rPr>
              <a:t>Ontologies as Integrating Standards</a:t>
            </a:r>
          </a:p>
        </p:txBody>
      </p:sp>
      <p:sp>
        <p:nvSpPr>
          <p:cNvPr id="8704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2B9BFA2-9AB5-7F4E-A3ED-A911ED4E2B1C}" type="slidenum">
              <a:rPr lang="en-US" sz="1400"/>
              <a:pPr/>
              <a:t>73</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1-15 at 11.18.13 AM.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600200" y="5638800"/>
            <a:ext cx="1740021" cy="762000"/>
          </a:xfrm>
          <a:prstGeom prst="rect">
            <a:avLst/>
          </a:prstGeom>
          <a:solidFill>
            <a:schemeClr val="bg1"/>
          </a:solidFill>
        </p:spPr>
      </p:pic>
      <p:sp>
        <p:nvSpPr>
          <p:cNvPr id="88065" name="Title 4"/>
          <p:cNvSpPr>
            <a:spLocks noGrp="1"/>
          </p:cNvSpPr>
          <p:nvPr>
            <p:ph type="title"/>
          </p:nvPr>
        </p:nvSpPr>
        <p:spPr/>
        <p:txBody>
          <a:bodyPr/>
          <a:lstStyle/>
          <a:p>
            <a:r>
              <a:rPr lang="en-US">
                <a:latin typeface="Arial" charset="0"/>
                <a:ea typeface="MS PGothic" charset="0"/>
              </a:rPr>
              <a:t>Example of SysML Profile Application</a:t>
            </a:r>
          </a:p>
        </p:txBody>
      </p:sp>
      <p:pic>
        <p:nvPicPr>
          <p:cNvPr id="88066" name="Content Placeholder 5" descr="Screen shot 2011-01-20 at 9.12.59 AM.png"/>
          <p:cNvPicPr>
            <a:picLocks noGrp="1" noChangeAspect="1"/>
          </p:cNvPicPr>
          <p:nvPr>
            <p:ph idx="1"/>
          </p:nvPr>
        </p:nvPicPr>
        <p:blipFill>
          <a:blip r:embed="rId3">
            <a:extLst>
              <a:ext uri="{28A0092B-C50C-407E-A947-70E740481C1C}">
                <a14:useLocalDpi xmlns:a14="http://schemas.microsoft.com/office/drawing/2010/main" val="0"/>
              </a:ext>
            </a:extLst>
          </a:blip>
          <a:srcRect l="-23" r="-23"/>
          <a:stretch>
            <a:fillRect/>
          </a:stretch>
        </p:blipFill>
        <p:spPr>
          <a:xfrm>
            <a:off x="68263" y="1214438"/>
            <a:ext cx="9048750" cy="5381625"/>
          </a:xfrm>
        </p:spPr>
      </p:pic>
      <p:sp>
        <p:nvSpPr>
          <p:cNvPr id="880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63D76E2-F7C0-9945-A850-BC94B7A1D19C}" type="slidenum">
              <a:rPr lang="en-US" sz="1400"/>
              <a:pPr/>
              <a:t>74</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533400" y="3581400"/>
            <a:ext cx="8077200" cy="573088"/>
          </a:xfrm>
        </p:spPr>
        <p:txBody>
          <a:bodyPr/>
          <a:lstStyle/>
          <a:p>
            <a:r>
              <a:rPr lang="en-US" sz="4000" dirty="0">
                <a:latin typeface="Arial" charset="0"/>
                <a:ea typeface="MS PGothic" charset="0"/>
              </a:rPr>
              <a:t>FAQ </a:t>
            </a:r>
            <a:r>
              <a:rPr lang="en-US" sz="4000" dirty="0" smtClean="0">
                <a:latin typeface="Arial" charset="0"/>
                <a:ea typeface="MS PGothic" charset="0"/>
              </a:rPr>
              <a:t>13: </a:t>
            </a:r>
            <a:r>
              <a:rPr lang="en-US" sz="4000" dirty="0">
                <a:latin typeface="Arial" charset="0"/>
                <a:ea typeface="MS PGothic" charset="0"/>
              </a:rPr>
              <a:t>Why are ontologies relevant?</a:t>
            </a:r>
          </a:p>
        </p:txBody>
      </p:sp>
      <p:pic>
        <p:nvPicPr>
          <p:cNvPr id="4" name="Picture 3"/>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defRPr/>
            </a:pPr>
            <a:r>
              <a:rPr lang="en-US" dirty="0" smtClean="0"/>
              <a:t>There is a well-developed body of theory that can</a:t>
            </a:r>
          </a:p>
          <a:p>
            <a:pPr lvl="1">
              <a:defRPr/>
            </a:pPr>
            <a:r>
              <a:rPr lang="en-US" dirty="0" smtClean="0"/>
              <a:t>help us avoid undecidable questions</a:t>
            </a:r>
          </a:p>
          <a:p>
            <a:pPr lvl="2">
              <a:defRPr/>
            </a:pPr>
            <a:r>
              <a:rPr lang="en-US" dirty="0" smtClean="0"/>
              <a:t>i.e., not solvable in principle</a:t>
            </a:r>
          </a:p>
          <a:p>
            <a:pPr lvl="1">
              <a:defRPr/>
            </a:pPr>
            <a:r>
              <a:rPr lang="en-US" dirty="0" smtClean="0"/>
              <a:t>help us avoid intractable questions</a:t>
            </a:r>
          </a:p>
          <a:p>
            <a:pPr lvl="2">
              <a:defRPr/>
            </a:pPr>
            <a:r>
              <a:rPr lang="en-US" dirty="0" smtClean="0"/>
              <a:t>i.e., solvable in principle but not in practice</a:t>
            </a:r>
          </a:p>
          <a:p>
            <a:pPr>
              <a:defRPr/>
            </a:pPr>
            <a:r>
              <a:rPr lang="en-US" dirty="0" smtClean="0"/>
              <a:t>There is a body of tools that can</a:t>
            </a:r>
          </a:p>
          <a:p>
            <a:pPr lvl="1">
              <a:defRPr/>
            </a:pPr>
            <a:r>
              <a:rPr lang="en-US" dirty="0" smtClean="0"/>
              <a:t>help us edit our ontologies</a:t>
            </a:r>
          </a:p>
          <a:p>
            <a:pPr lvl="1">
              <a:defRPr/>
            </a:pPr>
            <a:r>
              <a:rPr lang="en-US" dirty="0" smtClean="0"/>
              <a:t>validate our ontologies</a:t>
            </a:r>
          </a:p>
          <a:p>
            <a:pPr lvl="2">
              <a:defRPr/>
            </a:pPr>
            <a:r>
              <a:rPr lang="en-US" dirty="0" smtClean="0"/>
              <a:t>i.e., tell us if they’re well-formed, consistent, and satisfiable</a:t>
            </a:r>
          </a:p>
          <a:p>
            <a:pPr lvl="1">
              <a:defRPr/>
            </a:pPr>
            <a:r>
              <a:rPr lang="en-US" dirty="0" smtClean="0"/>
              <a:t>compute inferences</a:t>
            </a:r>
          </a:p>
          <a:p>
            <a:pPr lvl="2">
              <a:defRPr/>
            </a:pPr>
            <a:r>
              <a:rPr lang="en-US" dirty="0" smtClean="0"/>
              <a:t>i.e., </a:t>
            </a:r>
            <a:r>
              <a:rPr lang="en-US" i="1" dirty="0" smtClean="0"/>
              <a:t>Blah </a:t>
            </a:r>
            <a:r>
              <a:rPr lang="en-US" dirty="0" smtClean="0"/>
              <a:t>is a </a:t>
            </a:r>
            <a:r>
              <a:rPr lang="en-US" i="1" dirty="0" smtClean="0"/>
              <a:t>Spacecraft </a:t>
            </a:r>
            <a:r>
              <a:rPr lang="en-US" dirty="0" smtClean="0"/>
              <a:t>and </a:t>
            </a:r>
            <a:r>
              <a:rPr lang="en-US" i="1" dirty="0" smtClean="0"/>
              <a:t>Spacecraft </a:t>
            </a:r>
            <a:r>
              <a:rPr lang="en-US" dirty="0" smtClean="0"/>
              <a:t>is a </a:t>
            </a:r>
            <a:r>
              <a:rPr lang="en-US" i="1" dirty="0" smtClean="0"/>
              <a:t>Component</a:t>
            </a:r>
            <a:r>
              <a:rPr lang="en-US" dirty="0" smtClean="0"/>
              <a:t> implies </a:t>
            </a:r>
            <a:r>
              <a:rPr lang="en-US" i="1" dirty="0" smtClean="0"/>
              <a:t>Blah </a:t>
            </a:r>
            <a:r>
              <a:rPr lang="en-US" dirty="0" smtClean="0"/>
              <a:t>is a </a:t>
            </a:r>
            <a:r>
              <a:rPr lang="en-US" i="1" dirty="0" smtClean="0"/>
              <a:t>Component</a:t>
            </a:r>
          </a:p>
          <a:p>
            <a:pPr lvl="2">
              <a:defRPr/>
            </a:pPr>
            <a:r>
              <a:rPr lang="en-US" dirty="0" smtClean="0"/>
              <a:t>these are sometimes called </a:t>
            </a:r>
            <a:r>
              <a:rPr lang="en-US" i="1" dirty="0" smtClean="0"/>
              <a:t>entailments</a:t>
            </a:r>
          </a:p>
          <a:p>
            <a:pPr lvl="1">
              <a:defRPr/>
            </a:pPr>
            <a:r>
              <a:rPr lang="en-US" dirty="0" smtClean="0"/>
              <a:t>answer a large class of questions about facts</a:t>
            </a:r>
          </a:p>
          <a:p>
            <a:pPr lvl="2">
              <a:buClr>
                <a:schemeClr val="accent2"/>
              </a:buClr>
              <a:defRPr/>
            </a:pPr>
            <a:r>
              <a:rPr lang="en-US" dirty="0" smtClean="0"/>
              <a:t>i.e., </a:t>
            </a:r>
            <a:r>
              <a:rPr lang="en-US" dirty="0" smtClean="0">
                <a:solidFill>
                  <a:srgbClr val="000000"/>
                </a:solidFill>
              </a:rPr>
              <a:t>What </a:t>
            </a:r>
            <a:r>
              <a:rPr lang="en-US" i="1" dirty="0" smtClean="0">
                <a:solidFill>
                  <a:srgbClr val="000000"/>
                </a:solidFill>
              </a:rPr>
              <a:t>Components perform </a:t>
            </a:r>
            <a:r>
              <a:rPr lang="en-US" dirty="0" smtClean="0">
                <a:solidFill>
                  <a:srgbClr val="000000"/>
                </a:solidFill>
              </a:rPr>
              <a:t>a </a:t>
            </a:r>
            <a:r>
              <a:rPr lang="en-US" i="1" dirty="0" smtClean="0">
                <a:solidFill>
                  <a:srgbClr val="000000"/>
                </a:solidFill>
              </a:rPr>
              <a:t>Function </a:t>
            </a:r>
            <a:r>
              <a:rPr lang="en-US" dirty="0" smtClean="0">
                <a:solidFill>
                  <a:srgbClr val="000000"/>
                </a:solidFill>
              </a:rPr>
              <a:t>that </a:t>
            </a:r>
            <a:r>
              <a:rPr lang="en-US" i="1" dirty="0" smtClean="0">
                <a:solidFill>
                  <a:srgbClr val="000000"/>
                </a:solidFill>
              </a:rPr>
              <a:t>sends </a:t>
            </a:r>
            <a:r>
              <a:rPr lang="en-US" dirty="0" smtClean="0">
                <a:solidFill>
                  <a:srgbClr val="000000"/>
                </a:solidFill>
              </a:rPr>
              <a:t>or </a:t>
            </a:r>
            <a:r>
              <a:rPr lang="en-US" i="1" dirty="0" smtClean="0">
                <a:solidFill>
                  <a:srgbClr val="000000"/>
                </a:solidFill>
              </a:rPr>
              <a:t>receives </a:t>
            </a:r>
            <a:r>
              <a:rPr lang="en-US" dirty="0" smtClean="0">
                <a:solidFill>
                  <a:srgbClr val="000000"/>
                </a:solidFill>
              </a:rPr>
              <a:t>the particular </a:t>
            </a:r>
            <a:r>
              <a:rPr lang="en-US" i="1" dirty="0" smtClean="0">
                <a:solidFill>
                  <a:srgbClr val="000000"/>
                </a:solidFill>
              </a:rPr>
              <a:t>Message</a:t>
            </a:r>
            <a:r>
              <a:rPr lang="en-US" dirty="0" smtClean="0">
                <a:solidFill>
                  <a:srgbClr val="3333CC"/>
                </a:solidFill>
              </a:rPr>
              <a:t>?</a:t>
            </a:r>
          </a:p>
          <a:p>
            <a:pPr lvl="2">
              <a:defRPr/>
            </a:pPr>
            <a:endParaRPr lang="en-US" dirty="0" smtClean="0"/>
          </a:p>
        </p:txBody>
      </p:sp>
      <p:sp>
        <p:nvSpPr>
          <p:cNvPr id="90114" name="Title 4"/>
          <p:cNvSpPr>
            <a:spLocks noGrp="1"/>
          </p:cNvSpPr>
          <p:nvPr>
            <p:ph type="title"/>
          </p:nvPr>
        </p:nvSpPr>
        <p:spPr/>
        <p:txBody>
          <a:bodyPr/>
          <a:lstStyle/>
          <a:p>
            <a:r>
              <a:rPr lang="en-US" dirty="0">
                <a:latin typeface="Arial" charset="0"/>
                <a:ea typeface="MS PGothic" charset="0"/>
              </a:rPr>
              <a:t>Why Do We Care about Ontology?</a:t>
            </a:r>
          </a:p>
        </p:txBody>
      </p:sp>
      <p:sp>
        <p:nvSpPr>
          <p:cNvPr id="9011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CDCF2F8-2810-5C47-ACFD-F136353A9A1A}" type="slidenum">
              <a:rPr lang="en-US" sz="1400"/>
              <a:pPr/>
              <a:t>76</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Arial" charset="0"/>
                <a:ea typeface="MS PGothic" charset="0"/>
              </a:rPr>
              <a:t>Ontologies and SysML – which one?</a:t>
            </a:r>
          </a:p>
        </p:txBody>
      </p:sp>
      <p:sp>
        <p:nvSpPr>
          <p:cNvPr id="3" name="Content Placeholder 2"/>
          <p:cNvSpPr>
            <a:spLocks noGrp="1"/>
          </p:cNvSpPr>
          <p:nvPr>
            <p:ph idx="1"/>
          </p:nvPr>
        </p:nvSpPr>
        <p:spPr/>
        <p:txBody>
          <a:bodyPr/>
          <a:lstStyle/>
          <a:p>
            <a:pPr>
              <a:defRPr/>
            </a:pPr>
            <a:r>
              <a:rPr lang="en-US" sz="2000" dirty="0"/>
              <a:t>Ontology languages can be used to validate extensions to SysML to address </a:t>
            </a:r>
            <a:r>
              <a:rPr lang="en-US" sz="2000" dirty="0" smtClean="0"/>
              <a:t>ambiguities</a:t>
            </a:r>
          </a:p>
          <a:p>
            <a:pPr>
              <a:defRPr/>
            </a:pPr>
            <a:r>
              <a:rPr lang="en-US" sz="2000" dirty="0" smtClean="0"/>
              <a:t>SysML and its ontology extensions can be translated to ontology languages.</a:t>
            </a:r>
          </a:p>
          <a:p>
            <a:pPr lvl="1">
              <a:defRPr/>
            </a:pPr>
            <a:r>
              <a:rPr lang="en-US" sz="2000" dirty="0" smtClean="0"/>
              <a:t>Disambiguate semantics of the modeling language</a:t>
            </a:r>
          </a:p>
          <a:p>
            <a:pPr lvl="1">
              <a:defRPr/>
            </a:pPr>
            <a:r>
              <a:rPr lang="en-US" sz="2000" dirty="0" smtClean="0"/>
              <a:t>Support automated checking and reasoning</a:t>
            </a:r>
            <a:endParaRPr lang="en-US" sz="2000" dirty="0"/>
          </a:p>
          <a:p>
            <a:pPr marL="0" indent="0">
              <a:buFontTx/>
              <a:buNone/>
              <a:defRPr/>
            </a:pPr>
            <a:endParaRPr lang="en-US" sz="2000" dirty="0" smtClean="0"/>
          </a:p>
          <a:p>
            <a:pPr marL="0" indent="0">
              <a:buFontTx/>
              <a:buNone/>
              <a:defRPr/>
            </a:pPr>
            <a:r>
              <a:rPr lang="en-US" sz="2000" dirty="0" smtClean="0"/>
              <a:t>Ontology languages enable </a:t>
            </a:r>
            <a:r>
              <a:rPr lang="en-US" sz="2000" b="1" dirty="0" smtClean="0"/>
              <a:t>modelers</a:t>
            </a:r>
            <a:r>
              <a:rPr lang="en-US" sz="2000" dirty="0" smtClean="0"/>
              <a:t> to design better and more reliable models</a:t>
            </a:r>
          </a:p>
          <a:p>
            <a:pPr>
              <a:defRPr/>
            </a:pPr>
            <a:endParaRPr lang="en-US" sz="2000" dirty="0" smtClean="0"/>
          </a:p>
          <a:p>
            <a:pPr marL="0" indent="0">
              <a:buFontTx/>
              <a:buNone/>
              <a:defRPr/>
            </a:pPr>
            <a:r>
              <a:rPr lang="en-US" sz="2000" dirty="0" smtClean="0"/>
              <a:t>This doesn’t mean that the </a:t>
            </a:r>
            <a:r>
              <a:rPr lang="en-US" sz="2000" b="1" dirty="0" smtClean="0"/>
              <a:t>systems engineers </a:t>
            </a:r>
            <a:r>
              <a:rPr lang="en-US" sz="2000" dirty="0" smtClean="0"/>
              <a:t>need to learn ontology languages</a:t>
            </a:r>
          </a:p>
        </p:txBody>
      </p:sp>
      <p:sp>
        <p:nvSpPr>
          <p:cNvPr id="9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7A8AD42-7659-264C-8683-35F324155F0A}" type="slidenum">
              <a:rPr lang="en-US" sz="1400"/>
              <a:pPr/>
              <a:t>77</a:t>
            </a:fld>
            <a:endParaRPr lang="en-US" sz="1400"/>
          </a:p>
        </p:txBody>
      </p:sp>
      <p:pic>
        <p:nvPicPr>
          <p:cNvPr id="6" name="Picture 5"/>
          <p:cNvPicPr>
            <a:picLocks noChangeAspect="1"/>
          </p:cNvPicPr>
          <p:nvPr/>
        </p:nvPicPr>
        <p:blipFill>
          <a:blip r:embed="rId2"/>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5800" y="2743200"/>
            <a:ext cx="7772400" cy="977900"/>
          </a:xfrm>
        </p:spPr>
        <p:txBody>
          <a:bodyPr/>
          <a:lstStyle/>
          <a:p>
            <a:r>
              <a:rPr lang="en-US" sz="4000" b="0" dirty="0" smtClean="0">
                <a:solidFill>
                  <a:srgbClr val="000000"/>
                </a:solidFill>
              </a:rPr>
              <a:t>Lessons </a:t>
            </a:r>
            <a:r>
              <a:rPr lang="en-US" sz="4000" b="0" dirty="0" smtClean="0">
                <a:solidFill>
                  <a:srgbClr val="000000"/>
                </a:solidFill>
              </a:rPr>
              <a:t>Learned-Flight Project A</a:t>
            </a:r>
            <a:endParaRPr lang="en-US" sz="4000" b="0" dirty="0">
              <a:solidFill>
                <a:srgbClr val="000000"/>
              </a:solidFill>
            </a:endParaRPr>
          </a:p>
        </p:txBody>
      </p:sp>
      <p:pic>
        <p:nvPicPr>
          <p:cNvPr id="4" name="Picture 3"/>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04402382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(1 of 2)</a:t>
            </a:r>
            <a:endParaRPr lang="en-US" dirty="0"/>
          </a:p>
        </p:txBody>
      </p:sp>
      <p:sp>
        <p:nvSpPr>
          <p:cNvPr id="3" name="Content Placeholder 2"/>
          <p:cNvSpPr>
            <a:spLocks noGrp="1"/>
          </p:cNvSpPr>
          <p:nvPr>
            <p:ph idx="1"/>
          </p:nvPr>
        </p:nvSpPr>
        <p:spPr>
          <a:xfrm>
            <a:off x="533400" y="997940"/>
            <a:ext cx="8077200" cy="5239183"/>
          </a:xfrm>
        </p:spPr>
        <p:txBody>
          <a:bodyPr/>
          <a:lstStyle/>
          <a:p>
            <a:pPr marL="457200" indent="-457200">
              <a:buFont typeface="+mj-lt"/>
              <a:buAutoNum type="arabicPeriod"/>
            </a:pPr>
            <a:r>
              <a:rPr lang="en-US" sz="2000" dirty="0" smtClean="0"/>
              <a:t>Investment is crucial</a:t>
            </a:r>
          </a:p>
          <a:p>
            <a:pPr lvl="1"/>
            <a:r>
              <a:rPr lang="en-US" sz="2000" dirty="0" smtClean="0">
                <a:solidFill>
                  <a:schemeClr val="accent6">
                    <a:lumMod val="75000"/>
                  </a:schemeClr>
                </a:solidFill>
              </a:rPr>
              <a:t>Project investment in tools, modeling environment, and training</a:t>
            </a:r>
          </a:p>
          <a:p>
            <a:pPr marL="457200" indent="-457200">
              <a:buFont typeface="+mj-lt"/>
              <a:buAutoNum type="arabicPeriod"/>
            </a:pPr>
            <a:r>
              <a:rPr lang="en-US" sz="2000" dirty="0" smtClean="0"/>
              <a:t>Unity of leadership is essential</a:t>
            </a:r>
          </a:p>
          <a:p>
            <a:pPr lvl="1"/>
            <a:r>
              <a:rPr lang="en-US" sz="2000" dirty="0" smtClean="0">
                <a:solidFill>
                  <a:srgbClr val="22228B"/>
                </a:solidFill>
              </a:rPr>
              <a:t>Management must be willing to pay the startup costs and give time for the effort to pay dividends</a:t>
            </a:r>
          </a:p>
          <a:p>
            <a:pPr marL="457200" indent="-457200">
              <a:buFont typeface="+mj-lt"/>
              <a:buAutoNum type="arabicPeriod"/>
            </a:pPr>
            <a:r>
              <a:rPr lang="en-US" sz="2000" dirty="0" smtClean="0"/>
              <a:t>Best way to start modeling is to hire people who already know how to do it</a:t>
            </a:r>
          </a:p>
          <a:p>
            <a:pPr lvl="1"/>
            <a:r>
              <a:rPr lang="en-US" sz="2000" dirty="0" smtClean="0">
                <a:solidFill>
                  <a:srgbClr val="22228B"/>
                </a:solidFill>
              </a:rPr>
              <a:t>Later infusions will benefit from an experienced pool of engineers</a:t>
            </a:r>
          </a:p>
          <a:p>
            <a:pPr marL="457200" indent="-457200">
              <a:buFont typeface="+mj-lt"/>
              <a:buAutoNum type="arabicPeriod"/>
            </a:pPr>
            <a:r>
              <a:rPr lang="en-US" sz="2000" dirty="0" smtClean="0"/>
              <a:t>Team organization matters</a:t>
            </a:r>
          </a:p>
          <a:p>
            <a:pPr lvl="1"/>
            <a:r>
              <a:rPr lang="en-US" sz="2000" dirty="0" smtClean="0">
                <a:solidFill>
                  <a:srgbClr val="22228B"/>
                </a:solidFill>
              </a:rPr>
              <a:t>3-tiers: small set of core modelers, larger set of modeling-savvy SEs, within larger set of project personnel </a:t>
            </a:r>
          </a:p>
          <a:p>
            <a:pPr marL="457200" indent="-457200">
              <a:buFont typeface="+mj-lt"/>
              <a:buAutoNum type="arabicPeriod"/>
            </a:pPr>
            <a:r>
              <a:rPr lang="en-US" sz="2000" dirty="0" smtClean="0"/>
              <a:t>Everyone needs training, but not to the same depth</a:t>
            </a:r>
          </a:p>
        </p:txBody>
      </p:sp>
      <p:sp>
        <p:nvSpPr>
          <p:cNvPr id="5" name="TextBox 4"/>
          <p:cNvSpPr txBox="1"/>
          <p:nvPr/>
        </p:nvSpPr>
        <p:spPr>
          <a:xfrm>
            <a:off x="4114800" y="5943600"/>
            <a:ext cx="2647628" cy="307777"/>
          </a:xfrm>
          <a:prstGeom prst="rect">
            <a:avLst/>
          </a:prstGeom>
          <a:solidFill>
            <a:srgbClr val="F7E79E"/>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t>* Source: Todd Bayer (JPL)</a:t>
            </a:r>
            <a:endParaRPr lang="en-US" sz="1400" dirty="0"/>
          </a:p>
        </p:txBody>
      </p:sp>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6584936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p:txBody>
          <a:bodyPr/>
          <a:lstStyle/>
          <a:p>
            <a:r>
              <a:rPr lang="en-US" sz="4000" dirty="0" smtClean="0">
                <a:latin typeface="Arial" charset="0"/>
                <a:ea typeface="MS PGothic" charset="0"/>
              </a:rPr>
              <a:t>MBSE Definition</a:t>
            </a:r>
            <a:endParaRPr lang="en-US" sz="4000" dirty="0">
              <a:latin typeface="Arial" charset="0"/>
              <a:ea typeface="MS PGothic" charset="0"/>
            </a:endParaRPr>
          </a:p>
        </p:txBody>
      </p:sp>
      <p:sp>
        <p:nvSpPr>
          <p:cNvPr id="5" name="TextBox 4"/>
          <p:cNvSpPr txBox="1"/>
          <p:nvPr/>
        </p:nvSpPr>
        <p:spPr>
          <a:xfrm>
            <a:off x="685800" y="1066800"/>
            <a:ext cx="7810500" cy="2286000"/>
          </a:xfrm>
          <a:prstGeom prst="rect">
            <a:avLst/>
          </a:prstGeom>
          <a:blipFill rotWithShape="1">
            <a:blip r:embed="rId3" cstate="print"/>
            <a:tile tx="0" ty="0" sx="100000" sy="100000" flip="none" algn="tl"/>
          </a:blipFill>
          <a:ln>
            <a:solidFill>
              <a:srgbClr val="000000"/>
            </a:solidFill>
          </a:ln>
          <a:effectLst>
            <a:outerShdw blurRad="50800" dist="38100" dir="2700000" algn="tl" rotWithShape="0">
              <a:prstClr val="black">
                <a:alpha val="40000"/>
              </a:prstClr>
            </a:outerShdw>
          </a:effectLst>
        </p:spPr>
        <p:txBody>
          <a:bodyPr lIns="182880" tIns="91440" rIns="182880" bIns="91440" anchor="ctr"/>
          <a:lstStyle/>
          <a:p>
            <a:pPr>
              <a:defRPr/>
            </a:pPr>
            <a:r>
              <a:rPr lang="en-US" sz="2000" dirty="0"/>
              <a:t>“Model-Based Engineering (MBE): An approach to engineering that </a:t>
            </a:r>
            <a:r>
              <a:rPr lang="en-US" sz="2000" i="1" dirty="0"/>
              <a:t>uses models as an integral part of the technical baseline</a:t>
            </a:r>
            <a:r>
              <a:rPr lang="en-US" sz="2000" dirty="0"/>
              <a:t> that includes the requirements, analysis, design, implementation, and verification of a capability, system, and/or product throughout the acquisition life cycle.”</a:t>
            </a:r>
          </a:p>
          <a:p>
            <a:pPr>
              <a:defRPr/>
            </a:pPr>
            <a:endParaRPr lang="en-US" sz="2000" dirty="0"/>
          </a:p>
          <a:p>
            <a:pPr marL="0" lvl="1" algn="ctr">
              <a:defRPr/>
            </a:pPr>
            <a:r>
              <a:rPr lang="en-GB" sz="1600" dirty="0">
                <a:latin typeface="Verdana" pitchFamily="30" charset="0"/>
              </a:rPr>
              <a:t>Final Report, Model-Based Engineering Subcommittee, NDIA, Feb. 2011</a:t>
            </a:r>
          </a:p>
        </p:txBody>
      </p:sp>
      <p:sp>
        <p:nvSpPr>
          <p:cNvPr id="6" name="TextBox 5"/>
          <p:cNvSpPr txBox="1"/>
          <p:nvPr/>
        </p:nvSpPr>
        <p:spPr>
          <a:xfrm>
            <a:off x="685800" y="3429000"/>
            <a:ext cx="7810500" cy="2266950"/>
          </a:xfrm>
          <a:prstGeom prst="rect">
            <a:avLst/>
          </a:prstGeom>
          <a:blipFill rotWithShape="1">
            <a:blip r:embed="rId3" cstate="print"/>
            <a:tile tx="0" ty="0" sx="100000" sy="100000" flip="none" algn="tl"/>
          </a:blipFill>
          <a:ln>
            <a:solidFill>
              <a:srgbClr val="000000"/>
            </a:solidFill>
          </a:ln>
          <a:effectLst>
            <a:outerShdw blurRad="50800" dist="38100" dir="2700000" algn="tl" rotWithShape="0">
              <a:prstClr val="black">
                <a:alpha val="40000"/>
              </a:prstClr>
            </a:outerShdw>
          </a:effectLst>
        </p:spPr>
        <p:txBody>
          <a:bodyPr lIns="182880" tIns="91440" rIns="182880" bIns="91440" anchor="ctr"/>
          <a:lstStyle/>
          <a:p>
            <a:pPr>
              <a:defRPr/>
            </a:pPr>
            <a:r>
              <a:rPr lang="en-US" sz="2000" dirty="0"/>
              <a:t>“Model-based systems engineering (MBSE) is the </a:t>
            </a:r>
            <a:r>
              <a:rPr lang="en-US" sz="2000" i="1" dirty="0"/>
              <a:t>formalized application of modeling</a:t>
            </a:r>
            <a:r>
              <a:rPr lang="en-US" sz="2000" dirty="0"/>
              <a:t> to support system requirements, design, analysis, verification and validation activities beginning in the conceptual design phase and continuing throughout development and later life cycle phases.”</a:t>
            </a:r>
          </a:p>
          <a:p>
            <a:pPr>
              <a:defRPr/>
            </a:pPr>
            <a:endParaRPr lang="en-US" sz="2000" dirty="0"/>
          </a:p>
          <a:p>
            <a:pPr marL="0" lvl="1" algn="ctr">
              <a:defRPr/>
            </a:pPr>
            <a:r>
              <a:rPr lang="en-GB" sz="1600" dirty="0">
                <a:latin typeface="Verdana" pitchFamily="30" charset="0"/>
              </a:rPr>
              <a:t>INCOSE SE Vision 2020 (INCOSE-TP-2004-004-02, Sep 2007)</a:t>
            </a:r>
          </a:p>
        </p:txBody>
      </p:sp>
      <p:pic>
        <p:nvPicPr>
          <p:cNvPr id="8" name="Picture 7"/>
          <p:cNvPicPr>
            <a:picLocks noChangeAspect="1"/>
          </p:cNvPicPr>
          <p:nvPr/>
        </p:nvPicPr>
        <p:blipFill>
          <a:blip r:embed="rId4"/>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(2 of 2)</a:t>
            </a:r>
            <a:endParaRPr lang="en-US" dirty="0"/>
          </a:p>
        </p:txBody>
      </p:sp>
      <p:sp>
        <p:nvSpPr>
          <p:cNvPr id="3" name="Content Placeholder 2"/>
          <p:cNvSpPr>
            <a:spLocks noGrp="1"/>
          </p:cNvSpPr>
          <p:nvPr>
            <p:ph idx="1"/>
          </p:nvPr>
        </p:nvSpPr>
        <p:spPr>
          <a:xfrm>
            <a:off x="609599" y="942060"/>
            <a:ext cx="8001001" cy="5351764"/>
          </a:xfrm>
        </p:spPr>
        <p:txBody>
          <a:bodyPr/>
          <a:lstStyle/>
          <a:p>
            <a:pPr marL="457200" indent="-457200">
              <a:buFont typeface="+mj-lt"/>
              <a:buAutoNum type="arabicPeriod" startAt="6"/>
            </a:pPr>
            <a:r>
              <a:rPr lang="en-US" sz="1800" dirty="0" smtClean="0"/>
              <a:t>Best way to figure out how to apply MBSE: do it for real</a:t>
            </a:r>
          </a:p>
          <a:p>
            <a:pPr lvl="1"/>
            <a:r>
              <a:rPr lang="en-US" sz="1800" dirty="0" smtClean="0">
                <a:solidFill>
                  <a:srgbClr val="22228B"/>
                </a:solidFill>
              </a:rPr>
              <a:t>“Shadow pilots” would not have been helpful</a:t>
            </a:r>
          </a:p>
          <a:p>
            <a:pPr lvl="1"/>
            <a:r>
              <a:rPr lang="en-US" sz="1800" dirty="0" smtClean="0">
                <a:solidFill>
                  <a:srgbClr val="22228B"/>
                </a:solidFill>
              </a:rPr>
              <a:t>Pressure to deliver real engineering products forces discovery and resolution of problems not likely encountered in a shadow</a:t>
            </a:r>
          </a:p>
          <a:p>
            <a:pPr marL="457200" indent="-457200">
              <a:buFont typeface="+mj-lt"/>
              <a:buAutoNum type="arabicPeriod" startAt="7"/>
            </a:pPr>
            <a:r>
              <a:rPr lang="en-US" sz="1800" dirty="0" smtClean="0"/>
              <a:t>Keep the focus on project deliverables, and model only as far as you need to answer the questions</a:t>
            </a:r>
          </a:p>
          <a:p>
            <a:pPr lvl="1"/>
            <a:r>
              <a:rPr lang="en-US" sz="1800" dirty="0" smtClean="0">
                <a:solidFill>
                  <a:srgbClr val="22228B"/>
                </a:solidFill>
              </a:rPr>
              <a:t>This may need to be constantly reinforced</a:t>
            </a:r>
          </a:p>
          <a:p>
            <a:pPr marL="457200" indent="-457200">
              <a:buFont typeface="+mj-lt"/>
              <a:buAutoNum type="arabicPeriod" startAt="7"/>
            </a:pPr>
            <a:r>
              <a:rPr lang="en-US" sz="1800" dirty="0" smtClean="0"/>
              <a:t>Description first, then analysis</a:t>
            </a:r>
          </a:p>
          <a:p>
            <a:pPr lvl="1"/>
            <a:r>
              <a:rPr lang="en-US" sz="1800" dirty="0" smtClean="0">
                <a:solidFill>
                  <a:srgbClr val="22228B"/>
                </a:solidFill>
              </a:rPr>
              <a:t>Just describing something in a formal model language immediately improves communication and understanding</a:t>
            </a:r>
          </a:p>
          <a:p>
            <a:pPr marL="457200" indent="-457200">
              <a:buFont typeface="+mj-lt"/>
              <a:buAutoNum type="arabicPeriod" startAt="7"/>
            </a:pPr>
            <a:r>
              <a:rPr lang="en-US" sz="1800" dirty="0" smtClean="0"/>
              <a:t>Separate models from analyses</a:t>
            </a:r>
          </a:p>
          <a:p>
            <a:pPr lvl="1"/>
            <a:r>
              <a:rPr lang="en-US" sz="1800" dirty="0" smtClean="0">
                <a:solidFill>
                  <a:srgbClr val="22228B"/>
                </a:solidFill>
              </a:rPr>
              <a:t>Mass analysis script is independent of system details</a:t>
            </a:r>
          </a:p>
          <a:p>
            <a:pPr marL="457200" indent="-457200">
              <a:buFont typeface="+mj-lt"/>
              <a:buAutoNum type="arabicPeriod" startAt="7"/>
            </a:pPr>
            <a:r>
              <a:rPr lang="en-US" sz="1800" dirty="0" smtClean="0"/>
              <a:t>Real examples are powerful</a:t>
            </a:r>
          </a:p>
          <a:p>
            <a:pPr lvl="1"/>
            <a:r>
              <a:rPr lang="en-US" sz="1800" dirty="0">
                <a:solidFill>
                  <a:srgbClr val="22228B"/>
                </a:solidFill>
              </a:rPr>
              <a:t>M</a:t>
            </a:r>
            <a:r>
              <a:rPr lang="en-US" sz="1800" dirty="0" smtClean="0">
                <a:solidFill>
                  <a:srgbClr val="22228B"/>
                </a:solidFill>
              </a:rPr>
              <a:t>uch more effective at conveying understanding and building support</a:t>
            </a:r>
            <a:endParaRPr lang="en-US" sz="1800" dirty="0">
              <a:solidFill>
                <a:srgbClr val="22228B"/>
              </a:solidFill>
            </a:endParaRPr>
          </a:p>
        </p:txBody>
      </p:sp>
      <p:sp>
        <p:nvSpPr>
          <p:cNvPr id="5" name="TextBox 4"/>
          <p:cNvSpPr txBox="1"/>
          <p:nvPr/>
        </p:nvSpPr>
        <p:spPr>
          <a:xfrm>
            <a:off x="4267200" y="5943600"/>
            <a:ext cx="2647628" cy="307777"/>
          </a:xfrm>
          <a:prstGeom prst="rect">
            <a:avLst/>
          </a:prstGeom>
          <a:solidFill>
            <a:srgbClr val="F7E79E"/>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t>* Source: Todd Bayer (JPL)</a:t>
            </a:r>
            <a:endParaRPr lang="en-US" sz="1400" dirty="0"/>
          </a:p>
        </p:txBody>
      </p:sp>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736944525"/>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5800" y="2743200"/>
            <a:ext cx="7772400" cy="977900"/>
          </a:xfrm>
        </p:spPr>
        <p:txBody>
          <a:bodyPr/>
          <a:lstStyle/>
          <a:p>
            <a:r>
              <a:rPr lang="en-US" sz="4000" b="0" dirty="0" smtClean="0">
                <a:solidFill>
                  <a:srgbClr val="000000"/>
                </a:solidFill>
              </a:rPr>
              <a:t>Lessons </a:t>
            </a:r>
            <a:r>
              <a:rPr lang="en-US" sz="4000" b="0" dirty="0" smtClean="0">
                <a:solidFill>
                  <a:srgbClr val="000000"/>
                </a:solidFill>
              </a:rPr>
              <a:t>Learned-Flight Project B</a:t>
            </a:r>
            <a:endParaRPr lang="en-US" sz="4000" b="0" dirty="0">
              <a:solidFill>
                <a:srgbClr val="000000"/>
              </a:solidFill>
            </a:endParaRPr>
          </a:p>
        </p:txBody>
      </p:sp>
      <p:pic>
        <p:nvPicPr>
          <p:cNvPr id="4" name="Picture 3"/>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95833567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(1 of 2)</a:t>
            </a:r>
            <a:endParaRPr lang="en-US" dirty="0"/>
          </a:p>
        </p:txBody>
      </p:sp>
      <p:sp>
        <p:nvSpPr>
          <p:cNvPr id="3" name="Content Placeholder 2"/>
          <p:cNvSpPr>
            <a:spLocks noGrp="1"/>
          </p:cNvSpPr>
          <p:nvPr>
            <p:ph idx="1"/>
          </p:nvPr>
        </p:nvSpPr>
        <p:spPr>
          <a:xfrm>
            <a:off x="533400" y="997940"/>
            <a:ext cx="8077200" cy="5239183"/>
          </a:xfrm>
        </p:spPr>
        <p:txBody>
          <a:bodyPr anchor="ctr"/>
          <a:lstStyle/>
          <a:p>
            <a:pPr marL="457200" indent="-457200">
              <a:buFont typeface="+mj-lt"/>
              <a:buAutoNum type="arabicPeriod"/>
            </a:pPr>
            <a:r>
              <a:rPr lang="en-US" sz="2000" dirty="0" smtClean="0"/>
              <a:t>SE First- System Engineering needs/products dictate modeling efforts</a:t>
            </a:r>
          </a:p>
          <a:p>
            <a:pPr marL="457200" indent="-457200">
              <a:buFont typeface="+mj-lt"/>
              <a:buAutoNum type="arabicPeriod"/>
            </a:pPr>
            <a:r>
              <a:rPr lang="en-US" sz="2000" dirty="0" smtClean="0"/>
              <a:t>Incremental development – Build and evolve the model incrementally, adding value to the project needs and products at each increment</a:t>
            </a:r>
          </a:p>
          <a:p>
            <a:pPr marL="457200" indent="-457200">
              <a:buFont typeface="+mj-lt"/>
              <a:buAutoNum type="arabicPeriod"/>
            </a:pPr>
            <a:r>
              <a:rPr lang="en-US" sz="2000" dirty="0" smtClean="0"/>
              <a:t>Focus on changes – Focus first on project/system aspects that will most likely change or will be affected by change (e.g., greater focus on components that interface with outside entities)</a:t>
            </a:r>
          </a:p>
          <a:p>
            <a:pPr marL="457200" indent="-457200">
              <a:buFont typeface="+mj-lt"/>
              <a:buAutoNum type="arabicPeriod"/>
            </a:pPr>
            <a:r>
              <a:rPr lang="en-US" sz="2000" dirty="0" smtClean="0"/>
              <a:t>Leverage any and all tool development/modeling environment, and training available</a:t>
            </a:r>
            <a:endParaRPr lang="en-US" sz="2000" dirty="0" smtClean="0"/>
          </a:p>
        </p:txBody>
      </p:sp>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372242862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(2 of 2)</a:t>
            </a:r>
            <a:endParaRPr lang="en-US" dirty="0"/>
          </a:p>
        </p:txBody>
      </p:sp>
      <p:sp>
        <p:nvSpPr>
          <p:cNvPr id="3" name="Content Placeholder 2"/>
          <p:cNvSpPr>
            <a:spLocks noGrp="1"/>
          </p:cNvSpPr>
          <p:nvPr>
            <p:ph idx="1"/>
          </p:nvPr>
        </p:nvSpPr>
        <p:spPr>
          <a:xfrm>
            <a:off x="609599" y="942060"/>
            <a:ext cx="8001001" cy="5351764"/>
          </a:xfrm>
        </p:spPr>
        <p:txBody>
          <a:bodyPr anchor="ctr"/>
          <a:lstStyle/>
          <a:p>
            <a:pPr marL="0" indent="0">
              <a:buNone/>
            </a:pPr>
            <a:r>
              <a:rPr lang="en-US" sz="1800" dirty="0" smtClean="0"/>
              <a:t>5. Get the experts involved-cross training new-to-modeling SEs with new to SE </a:t>
            </a:r>
            <a:r>
              <a:rPr lang="en-US" sz="1800" dirty="0" err="1" smtClean="0"/>
              <a:t>mbSEs</a:t>
            </a:r>
            <a:r>
              <a:rPr lang="en-US" sz="1800" dirty="0" smtClean="0"/>
              <a:t> allows for an ease in the adoption of new practices (both are learning new things)</a:t>
            </a:r>
          </a:p>
          <a:p>
            <a:pPr marL="0" indent="0">
              <a:buNone/>
            </a:pPr>
            <a:r>
              <a:rPr lang="en-US" sz="1800" dirty="0" smtClean="0"/>
              <a:t>6. Separate concepts, from the model, from analyses- the patterns used to populate the system model should be coupled to the system model in an adaptable manner.  Similarly with analysis models</a:t>
            </a:r>
          </a:p>
          <a:p>
            <a:pPr marL="0" indent="0">
              <a:buNone/>
            </a:pPr>
            <a:r>
              <a:rPr lang="en-US" sz="1800" dirty="0" smtClean="0"/>
              <a:t>7. Have to receive management buy in by showing them the SE job is not negatively affected by the new methodology (takes no more time than usual to generate SE products—hopefully less time)</a:t>
            </a:r>
          </a:p>
          <a:p>
            <a:pPr marL="0" indent="0">
              <a:buNone/>
            </a:pPr>
            <a:r>
              <a:rPr lang="en-US" sz="1800" dirty="0" smtClean="0"/>
              <a:t>8. Model validation rules help ease the fear to newcomers that they are going to “mess up” the model.</a:t>
            </a:r>
            <a:endParaRPr lang="en-US" sz="1800" dirty="0"/>
          </a:p>
        </p:txBody>
      </p:sp>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Tree>
    <p:extLst>
      <p:ext uri="{BB962C8B-B14F-4D97-AF65-F5344CB8AC3E}">
        <p14:creationId xmlns:p14="http://schemas.microsoft.com/office/powerpoint/2010/main" val="222040323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
        <p:nvSpPr>
          <p:cNvPr id="3" name="Content Placeholder 2"/>
          <p:cNvSpPr>
            <a:spLocks noGrp="1"/>
          </p:cNvSpPr>
          <p:nvPr>
            <p:ph idx="1"/>
          </p:nvPr>
        </p:nvSpPr>
        <p:spPr/>
        <p:txBody>
          <a:bodyPr/>
          <a:lstStyle/>
          <a:p>
            <a:pPr marL="0" indent="0">
              <a:buNone/>
            </a:pPr>
            <a:r>
              <a:rPr lang="en-US" dirty="0" smtClean="0"/>
              <a:t>Breakout Day 1 Additional Questions:</a:t>
            </a:r>
          </a:p>
          <a:p>
            <a:r>
              <a:rPr lang="en-US" dirty="0" smtClean="0"/>
              <a:t>What tools are available?</a:t>
            </a:r>
          </a:p>
          <a:p>
            <a:r>
              <a:rPr lang="en-US" dirty="0" smtClean="0"/>
              <a:t>How would you implement Agile development with MBSE?</a:t>
            </a:r>
            <a:endParaRPr lang="en-US" dirty="0"/>
          </a:p>
        </p:txBody>
      </p:sp>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1588055162"/>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
        <p:nvSpPr>
          <p:cNvPr id="3" name="Content Placeholder 2"/>
          <p:cNvSpPr>
            <a:spLocks noGrp="1"/>
          </p:cNvSpPr>
          <p:nvPr>
            <p:ph idx="1"/>
          </p:nvPr>
        </p:nvSpPr>
        <p:spPr/>
        <p:txBody>
          <a:bodyPr/>
          <a:lstStyle/>
          <a:p>
            <a:pPr marL="0" indent="0">
              <a:buNone/>
            </a:pPr>
            <a:r>
              <a:rPr lang="en-US" dirty="0" smtClean="0"/>
              <a:t>OMG provides a list of vendors:</a:t>
            </a:r>
          </a:p>
          <a:p>
            <a:r>
              <a:rPr lang="en-US" dirty="0">
                <a:hlinkClick r:id="rId3"/>
              </a:rPr>
              <a:t>http://www.omgsysml.org/#</a:t>
            </a:r>
            <a:r>
              <a:rPr lang="en-US" dirty="0" smtClean="0">
                <a:hlinkClick r:id="rId3"/>
              </a:rPr>
              <a:t>Vendors</a:t>
            </a:r>
            <a:endParaRPr lang="en-US" dirty="0" smtClean="0"/>
          </a:p>
          <a:p>
            <a:pPr marL="0" indent="0">
              <a:buNone/>
            </a:pPr>
            <a:r>
              <a:rPr lang="en-US" dirty="0" err="1" smtClean="0"/>
              <a:t>SysML</a:t>
            </a:r>
            <a:r>
              <a:rPr lang="en-US" dirty="0" smtClean="0"/>
              <a:t> forum also provides a list of vendors:</a:t>
            </a:r>
          </a:p>
          <a:p>
            <a:r>
              <a:rPr lang="en-US" dirty="0">
                <a:hlinkClick r:id="rId4"/>
              </a:rPr>
              <a:t>http://www.sysmlforum.com/tools</a:t>
            </a:r>
            <a:r>
              <a:rPr lang="en-US" dirty="0" smtClean="0">
                <a:hlinkClick r:id="rId4"/>
              </a:rPr>
              <a:t>/</a:t>
            </a:r>
            <a:endParaRPr lang="en-US" dirty="0" smtClean="0"/>
          </a:p>
          <a:p>
            <a:pPr marL="0" indent="0">
              <a:buNone/>
            </a:pPr>
            <a:r>
              <a:rPr lang="en-US" dirty="0" smtClean="0"/>
              <a:t>Recommendations for tool comparison:</a:t>
            </a:r>
          </a:p>
          <a:p>
            <a:r>
              <a:rPr lang="en-US" dirty="0">
                <a:hlinkClick r:id="rId5"/>
              </a:rPr>
              <a:t>http://www.sysmltools.com/article/selecting-a-sysml-tool</a:t>
            </a:r>
            <a:r>
              <a:rPr lang="en-US" dirty="0" smtClean="0">
                <a:hlinkClick r:id="rId5"/>
              </a:rPr>
              <a:t>/</a:t>
            </a: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Available Tools</a:t>
            </a:r>
            <a:endParaRPr lang="en-US" dirty="0"/>
          </a:p>
        </p:txBody>
      </p:sp>
    </p:spTree>
    <p:extLst>
      <p:ext uri="{BB962C8B-B14F-4D97-AF65-F5344CB8AC3E}">
        <p14:creationId xmlns:p14="http://schemas.microsoft.com/office/powerpoint/2010/main" val="234022283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
        <p:nvSpPr>
          <p:cNvPr id="3" name="Content Placeholder 2"/>
          <p:cNvSpPr>
            <a:spLocks noGrp="1"/>
          </p:cNvSpPr>
          <p:nvPr>
            <p:ph idx="1"/>
          </p:nvPr>
        </p:nvSpPr>
        <p:spPr/>
        <p:txBody>
          <a:bodyPr/>
          <a:lstStyle/>
          <a:p>
            <a:pPr marL="0" indent="0">
              <a:buNone/>
            </a:pPr>
            <a:r>
              <a:rPr lang="en-US" dirty="0" smtClean="0"/>
              <a:t>Agile:</a:t>
            </a:r>
          </a:p>
          <a:p>
            <a:r>
              <a:rPr lang="en-US" dirty="0" smtClean="0"/>
              <a:t>Deliverable based</a:t>
            </a:r>
          </a:p>
          <a:p>
            <a:r>
              <a:rPr lang="en-US" dirty="0" smtClean="0"/>
              <a:t>Incremental approach</a:t>
            </a:r>
          </a:p>
          <a:p>
            <a:r>
              <a:rPr lang="en-US" dirty="0" smtClean="0"/>
              <a:t>Iterative</a:t>
            </a:r>
          </a:p>
          <a:p>
            <a:r>
              <a:rPr lang="en-US" dirty="0" smtClean="0"/>
              <a:t>Stakeholder driven</a:t>
            </a:r>
          </a:p>
        </p:txBody>
      </p:sp>
      <p:sp>
        <p:nvSpPr>
          <p:cNvPr id="4" name="Title 3"/>
          <p:cNvSpPr>
            <a:spLocks noGrp="1"/>
          </p:cNvSpPr>
          <p:nvPr>
            <p:ph type="title"/>
          </p:nvPr>
        </p:nvSpPr>
        <p:spPr/>
        <p:txBody>
          <a:bodyPr/>
          <a:lstStyle/>
          <a:p>
            <a:r>
              <a:rPr lang="en-US" dirty="0" smtClean="0"/>
              <a:t>Agile Environment</a:t>
            </a:r>
            <a:endParaRPr lang="en-US" dirty="0"/>
          </a:p>
        </p:txBody>
      </p:sp>
    </p:spTree>
    <p:extLst>
      <p:ext uri="{BB962C8B-B14F-4D97-AF65-F5344CB8AC3E}">
        <p14:creationId xmlns:p14="http://schemas.microsoft.com/office/powerpoint/2010/main" val="172454736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
        <p:nvSpPr>
          <p:cNvPr id="4" name="Title 3"/>
          <p:cNvSpPr>
            <a:spLocks noGrp="1"/>
          </p:cNvSpPr>
          <p:nvPr>
            <p:ph type="title"/>
          </p:nvPr>
        </p:nvSpPr>
        <p:spPr/>
        <p:txBody>
          <a:bodyPr/>
          <a:lstStyle/>
          <a:p>
            <a:r>
              <a:rPr lang="en-US" dirty="0" smtClean="0"/>
              <a:t>Integrated Model-based Engineering Environment (MBEE)</a:t>
            </a:r>
            <a:endParaRPr lang="en-US" dirty="0"/>
          </a:p>
        </p:txBody>
      </p:sp>
      <p:grpSp>
        <p:nvGrpSpPr>
          <p:cNvPr id="8" name="Group 7"/>
          <p:cNvGrpSpPr/>
          <p:nvPr/>
        </p:nvGrpSpPr>
        <p:grpSpPr>
          <a:xfrm>
            <a:off x="685800" y="4648200"/>
            <a:ext cx="7848600" cy="914400"/>
            <a:chOff x="685800" y="4419600"/>
            <a:chExt cx="7848600" cy="914400"/>
          </a:xfrm>
        </p:grpSpPr>
        <p:sp>
          <p:nvSpPr>
            <p:cNvPr id="5" name="Rectangle 4"/>
            <p:cNvSpPr/>
            <p:nvPr/>
          </p:nvSpPr>
          <p:spPr bwMode="auto">
            <a:xfrm>
              <a:off x="685800" y="4419600"/>
              <a:ext cx="7848600"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pitchFamily="-107" charset="0"/>
                </a:rPr>
                <a:t>Software Infrastructure</a:t>
              </a:r>
              <a:endParaRPr kumimoji="0" lang="en-US" sz="1800" b="1" i="0" u="none" strike="noStrike" cap="none" normalizeH="0" baseline="0" dirty="0">
                <a:ln>
                  <a:noFill/>
                </a:ln>
                <a:solidFill>
                  <a:schemeClr val="tx1"/>
                </a:solidFill>
                <a:effectLst/>
                <a:latin typeface="Arial" pitchFamily="-107" charset="0"/>
              </a:endParaRPr>
            </a:p>
          </p:txBody>
        </p:sp>
        <p:sp>
          <p:nvSpPr>
            <p:cNvPr id="6" name="TextBox 5"/>
            <p:cNvSpPr txBox="1"/>
            <p:nvPr/>
          </p:nvSpPr>
          <p:spPr>
            <a:xfrm>
              <a:off x="838200" y="4648200"/>
              <a:ext cx="7315200" cy="646331"/>
            </a:xfrm>
            <a:prstGeom prst="rect">
              <a:avLst/>
            </a:prstGeom>
            <a:noFill/>
          </p:spPr>
          <p:txBody>
            <a:bodyPr wrap="square" rtlCol="0">
              <a:spAutoFit/>
            </a:bodyPr>
            <a:lstStyle/>
            <a:p>
              <a:r>
                <a:rPr lang="en-US" dirty="0" smtClean="0"/>
                <a:t>Stakeholders: </a:t>
              </a:r>
              <a:r>
                <a:rPr lang="en-US" dirty="0" err="1" smtClean="0"/>
                <a:t>Metamodel</a:t>
              </a:r>
              <a:r>
                <a:rPr lang="en-US" dirty="0" smtClean="0"/>
                <a:t> Team, System Model Team</a:t>
              </a:r>
            </a:p>
            <a:p>
              <a:r>
                <a:rPr lang="en-US" dirty="0" smtClean="0"/>
                <a:t>Deliverable: Model transformations, Repository infrastructure</a:t>
              </a:r>
              <a:endParaRPr lang="en-US" dirty="0"/>
            </a:p>
          </p:txBody>
        </p:sp>
      </p:grpSp>
      <p:grpSp>
        <p:nvGrpSpPr>
          <p:cNvPr id="11" name="Group 10"/>
          <p:cNvGrpSpPr/>
          <p:nvPr/>
        </p:nvGrpSpPr>
        <p:grpSpPr>
          <a:xfrm>
            <a:off x="685800" y="3048000"/>
            <a:ext cx="7848600" cy="1371600"/>
            <a:chOff x="685800" y="3505200"/>
            <a:chExt cx="7848600" cy="1371600"/>
          </a:xfrm>
        </p:grpSpPr>
        <p:sp>
          <p:nvSpPr>
            <p:cNvPr id="9" name="Rectangle 8"/>
            <p:cNvSpPr/>
            <p:nvPr/>
          </p:nvSpPr>
          <p:spPr bwMode="auto">
            <a:xfrm>
              <a:off x="685800" y="3505200"/>
              <a:ext cx="7848600" cy="1371600"/>
            </a:xfrm>
            <a:prstGeom prst="rect">
              <a:avLst/>
            </a:prstGeom>
            <a:solidFill>
              <a:srgbClr val="89F06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pitchFamily="-107" charset="0"/>
                </a:rPr>
                <a:t>Metamodel</a:t>
              </a:r>
              <a:endParaRPr kumimoji="0" lang="en-US" sz="1800" b="1" i="0" u="none" strike="noStrike" cap="none" normalizeH="0" baseline="0" dirty="0">
                <a:ln>
                  <a:noFill/>
                </a:ln>
                <a:solidFill>
                  <a:schemeClr val="tx1"/>
                </a:solidFill>
                <a:effectLst/>
                <a:latin typeface="Arial" pitchFamily="-107" charset="0"/>
              </a:endParaRPr>
            </a:p>
          </p:txBody>
        </p:sp>
        <p:sp>
          <p:nvSpPr>
            <p:cNvPr id="10" name="TextBox 9"/>
            <p:cNvSpPr txBox="1"/>
            <p:nvPr/>
          </p:nvSpPr>
          <p:spPr>
            <a:xfrm>
              <a:off x="685800" y="3886200"/>
              <a:ext cx="7696200" cy="923330"/>
            </a:xfrm>
            <a:prstGeom prst="rect">
              <a:avLst/>
            </a:prstGeom>
            <a:noFill/>
          </p:spPr>
          <p:txBody>
            <a:bodyPr wrap="square" rtlCol="0">
              <a:spAutoFit/>
            </a:bodyPr>
            <a:lstStyle/>
            <a:p>
              <a:r>
                <a:rPr lang="en-US" dirty="0" smtClean="0"/>
                <a:t>Stakeholders: System Model Team, System/Sub-System Domain Experts</a:t>
              </a:r>
            </a:p>
            <a:p>
              <a:r>
                <a:rPr lang="en-US" dirty="0" smtClean="0"/>
                <a:t>Deliverables: </a:t>
              </a:r>
              <a:r>
                <a:rPr lang="en-US" dirty="0" err="1" smtClean="0"/>
                <a:t>SysML</a:t>
              </a:r>
              <a:r>
                <a:rPr lang="en-US" dirty="0" smtClean="0"/>
                <a:t> extended language, Domain specific patterns, Viewpoints</a:t>
              </a:r>
              <a:endParaRPr lang="en-US" dirty="0"/>
            </a:p>
          </p:txBody>
        </p:sp>
      </p:grpSp>
      <p:grpSp>
        <p:nvGrpSpPr>
          <p:cNvPr id="12" name="Group 11"/>
          <p:cNvGrpSpPr/>
          <p:nvPr/>
        </p:nvGrpSpPr>
        <p:grpSpPr>
          <a:xfrm>
            <a:off x="685800" y="1524000"/>
            <a:ext cx="7848600" cy="1380530"/>
            <a:chOff x="533400" y="1828800"/>
            <a:chExt cx="7848600" cy="1380530"/>
          </a:xfrm>
          <a:solidFill>
            <a:srgbClr val="FFB3CF"/>
          </a:solidFill>
        </p:grpSpPr>
        <p:sp>
          <p:nvSpPr>
            <p:cNvPr id="13" name="Rectangle 12"/>
            <p:cNvSpPr/>
            <p:nvPr/>
          </p:nvSpPr>
          <p:spPr bwMode="auto">
            <a:xfrm>
              <a:off x="533400" y="1828800"/>
              <a:ext cx="7848600" cy="13716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107" charset="0"/>
                </a:rPr>
                <a:t>System</a:t>
              </a:r>
              <a:r>
                <a:rPr kumimoji="0" lang="en-US" sz="1800" b="1" i="0" u="none" strike="noStrike" cap="none" normalizeH="0" dirty="0" smtClean="0">
                  <a:ln>
                    <a:noFill/>
                  </a:ln>
                  <a:solidFill>
                    <a:schemeClr val="tx1"/>
                  </a:solidFill>
                  <a:effectLst/>
                  <a:latin typeface="Arial" pitchFamily="-107" charset="0"/>
                </a:rPr>
                <a:t> Model</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107" charset="0"/>
              </a:endParaRPr>
            </a:p>
          </p:txBody>
        </p:sp>
        <p:sp>
          <p:nvSpPr>
            <p:cNvPr id="14" name="TextBox 13"/>
            <p:cNvSpPr txBox="1"/>
            <p:nvPr/>
          </p:nvSpPr>
          <p:spPr>
            <a:xfrm>
              <a:off x="609600" y="2286000"/>
              <a:ext cx="7696200" cy="923330"/>
            </a:xfrm>
            <a:prstGeom prst="rect">
              <a:avLst/>
            </a:prstGeom>
            <a:grpFill/>
          </p:spPr>
          <p:txBody>
            <a:bodyPr wrap="square" rtlCol="0">
              <a:spAutoFit/>
            </a:bodyPr>
            <a:lstStyle/>
            <a:p>
              <a:r>
                <a:rPr lang="en-US" dirty="0" smtClean="0"/>
                <a:t>Stakeholders: System/Sub-System Domain Experts, Project Managers…</a:t>
              </a:r>
            </a:p>
            <a:p>
              <a:r>
                <a:rPr lang="en-US" dirty="0" smtClean="0"/>
                <a:t>Deliverables: Model-generated document artifacts, view artifacts, System model</a:t>
              </a:r>
              <a:endParaRPr lang="en-US" dirty="0"/>
            </a:p>
          </p:txBody>
        </p:sp>
      </p:grpSp>
      <p:sp>
        <p:nvSpPr>
          <p:cNvPr id="16" name="Curved Left Arrow 15"/>
          <p:cNvSpPr/>
          <p:nvPr/>
        </p:nvSpPr>
        <p:spPr bwMode="auto">
          <a:xfrm rot="10800000">
            <a:off x="152400" y="22860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17" name="Curved Left Arrow 16"/>
          <p:cNvSpPr/>
          <p:nvPr/>
        </p:nvSpPr>
        <p:spPr bwMode="auto">
          <a:xfrm rot="10800000">
            <a:off x="304800" y="41910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18" name="Curved Left Arrow 17"/>
          <p:cNvSpPr/>
          <p:nvPr/>
        </p:nvSpPr>
        <p:spPr bwMode="auto">
          <a:xfrm>
            <a:off x="8540649" y="20574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19" name="Curved Left Arrow 18"/>
          <p:cNvSpPr/>
          <p:nvPr/>
        </p:nvSpPr>
        <p:spPr bwMode="auto">
          <a:xfrm>
            <a:off x="8540649" y="39624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Tree>
    <p:extLst>
      <p:ext uri="{BB962C8B-B14F-4D97-AF65-F5344CB8AC3E}">
        <p14:creationId xmlns:p14="http://schemas.microsoft.com/office/powerpoint/2010/main" val="387530144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0200" y="5715000"/>
            <a:ext cx="1054100" cy="889000"/>
          </a:xfrm>
          <a:prstGeom prst="rect">
            <a:avLst/>
          </a:prstGeom>
        </p:spPr>
      </p:pic>
      <p:sp>
        <p:nvSpPr>
          <p:cNvPr id="4" name="Title 3"/>
          <p:cNvSpPr>
            <a:spLocks noGrp="1"/>
          </p:cNvSpPr>
          <p:nvPr>
            <p:ph type="title"/>
          </p:nvPr>
        </p:nvSpPr>
        <p:spPr>
          <a:xfrm>
            <a:off x="457200" y="-39688"/>
            <a:ext cx="6248400" cy="954088"/>
          </a:xfrm>
        </p:spPr>
        <p:txBody>
          <a:bodyPr/>
          <a:lstStyle/>
          <a:p>
            <a:r>
              <a:rPr lang="en-US" dirty="0" smtClean="0"/>
              <a:t>Agile MBEE</a:t>
            </a:r>
            <a:endParaRPr lang="en-US" dirty="0"/>
          </a:p>
        </p:txBody>
      </p:sp>
      <p:grpSp>
        <p:nvGrpSpPr>
          <p:cNvPr id="8" name="Group 7"/>
          <p:cNvGrpSpPr/>
          <p:nvPr/>
        </p:nvGrpSpPr>
        <p:grpSpPr>
          <a:xfrm>
            <a:off x="685800" y="4648200"/>
            <a:ext cx="7848600" cy="914400"/>
            <a:chOff x="685800" y="4419600"/>
            <a:chExt cx="7848600" cy="914400"/>
          </a:xfrm>
        </p:grpSpPr>
        <p:sp>
          <p:nvSpPr>
            <p:cNvPr id="5" name="Rectangle 4"/>
            <p:cNvSpPr/>
            <p:nvPr/>
          </p:nvSpPr>
          <p:spPr bwMode="auto">
            <a:xfrm>
              <a:off x="685800" y="4419600"/>
              <a:ext cx="7848600"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pitchFamily="-107" charset="0"/>
                </a:rPr>
                <a:t>Software Infrastructure</a:t>
              </a:r>
              <a:endParaRPr kumimoji="0" lang="en-US" sz="1800" b="1" i="0" u="none" strike="noStrike" cap="none" normalizeH="0" baseline="0" dirty="0">
                <a:ln>
                  <a:noFill/>
                </a:ln>
                <a:solidFill>
                  <a:schemeClr val="tx1"/>
                </a:solidFill>
                <a:effectLst/>
                <a:latin typeface="Arial" pitchFamily="-107" charset="0"/>
              </a:endParaRPr>
            </a:p>
          </p:txBody>
        </p:sp>
        <p:sp>
          <p:nvSpPr>
            <p:cNvPr id="6" name="TextBox 5"/>
            <p:cNvSpPr txBox="1"/>
            <p:nvPr/>
          </p:nvSpPr>
          <p:spPr>
            <a:xfrm>
              <a:off x="838200" y="4648200"/>
              <a:ext cx="7315200" cy="646331"/>
            </a:xfrm>
            <a:prstGeom prst="rect">
              <a:avLst/>
            </a:prstGeom>
            <a:noFill/>
          </p:spPr>
          <p:txBody>
            <a:bodyPr wrap="square" rtlCol="0">
              <a:spAutoFit/>
            </a:bodyPr>
            <a:lstStyle/>
            <a:p>
              <a:r>
                <a:rPr lang="en-US" dirty="0" smtClean="0"/>
                <a:t>Stakeholders: </a:t>
              </a:r>
              <a:r>
                <a:rPr lang="en-US" dirty="0" err="1" smtClean="0"/>
                <a:t>Metamodel</a:t>
              </a:r>
              <a:r>
                <a:rPr lang="en-US" dirty="0" smtClean="0"/>
                <a:t> Team, System Model Team</a:t>
              </a:r>
            </a:p>
            <a:p>
              <a:r>
                <a:rPr lang="en-US" dirty="0" smtClean="0"/>
                <a:t>Deliverable: Model transformations, Repository infrastructure</a:t>
              </a:r>
              <a:endParaRPr lang="en-US" dirty="0"/>
            </a:p>
          </p:txBody>
        </p:sp>
      </p:grpSp>
      <p:grpSp>
        <p:nvGrpSpPr>
          <p:cNvPr id="11" name="Group 10"/>
          <p:cNvGrpSpPr/>
          <p:nvPr/>
        </p:nvGrpSpPr>
        <p:grpSpPr>
          <a:xfrm>
            <a:off x="685800" y="3048000"/>
            <a:ext cx="7848600" cy="1371600"/>
            <a:chOff x="685800" y="3505200"/>
            <a:chExt cx="7848600" cy="1371600"/>
          </a:xfrm>
        </p:grpSpPr>
        <p:sp>
          <p:nvSpPr>
            <p:cNvPr id="9" name="Rectangle 8"/>
            <p:cNvSpPr/>
            <p:nvPr/>
          </p:nvSpPr>
          <p:spPr bwMode="auto">
            <a:xfrm>
              <a:off x="685800" y="3505200"/>
              <a:ext cx="7848600" cy="1371600"/>
            </a:xfrm>
            <a:prstGeom prst="rect">
              <a:avLst/>
            </a:prstGeom>
            <a:solidFill>
              <a:srgbClr val="89F06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pitchFamily="-107" charset="0"/>
                </a:rPr>
                <a:t>Metamodel</a:t>
              </a:r>
              <a:endParaRPr kumimoji="0" lang="en-US" sz="1800" b="1" i="0" u="none" strike="noStrike" cap="none" normalizeH="0" baseline="0" dirty="0">
                <a:ln>
                  <a:noFill/>
                </a:ln>
                <a:solidFill>
                  <a:schemeClr val="tx1"/>
                </a:solidFill>
                <a:effectLst/>
                <a:latin typeface="Arial" pitchFamily="-107" charset="0"/>
              </a:endParaRPr>
            </a:p>
          </p:txBody>
        </p:sp>
        <p:sp>
          <p:nvSpPr>
            <p:cNvPr id="10" name="TextBox 9"/>
            <p:cNvSpPr txBox="1"/>
            <p:nvPr/>
          </p:nvSpPr>
          <p:spPr>
            <a:xfrm>
              <a:off x="685800" y="3886200"/>
              <a:ext cx="7696200" cy="923330"/>
            </a:xfrm>
            <a:prstGeom prst="rect">
              <a:avLst/>
            </a:prstGeom>
            <a:noFill/>
          </p:spPr>
          <p:txBody>
            <a:bodyPr wrap="square" rtlCol="0">
              <a:spAutoFit/>
            </a:bodyPr>
            <a:lstStyle/>
            <a:p>
              <a:r>
                <a:rPr lang="en-US" dirty="0" smtClean="0"/>
                <a:t>Stakeholders: System Model Team, System/Sub-System Domain Experts</a:t>
              </a:r>
            </a:p>
            <a:p>
              <a:r>
                <a:rPr lang="en-US" dirty="0" smtClean="0"/>
                <a:t>Deliverables: </a:t>
              </a:r>
              <a:r>
                <a:rPr lang="en-US" dirty="0" err="1" smtClean="0"/>
                <a:t>SysML</a:t>
              </a:r>
              <a:r>
                <a:rPr lang="en-US" dirty="0" smtClean="0"/>
                <a:t> extended language, Domain specific patterns, Viewpoints</a:t>
              </a:r>
              <a:endParaRPr lang="en-US" dirty="0"/>
            </a:p>
          </p:txBody>
        </p:sp>
      </p:grpSp>
      <p:grpSp>
        <p:nvGrpSpPr>
          <p:cNvPr id="12" name="Group 11"/>
          <p:cNvGrpSpPr/>
          <p:nvPr/>
        </p:nvGrpSpPr>
        <p:grpSpPr>
          <a:xfrm>
            <a:off x="685800" y="1524000"/>
            <a:ext cx="7848600" cy="1380530"/>
            <a:chOff x="533400" y="1828800"/>
            <a:chExt cx="7848600" cy="1380530"/>
          </a:xfrm>
          <a:solidFill>
            <a:srgbClr val="FFB3CF"/>
          </a:solidFill>
        </p:grpSpPr>
        <p:sp>
          <p:nvSpPr>
            <p:cNvPr id="13" name="Rectangle 12"/>
            <p:cNvSpPr/>
            <p:nvPr/>
          </p:nvSpPr>
          <p:spPr bwMode="auto">
            <a:xfrm>
              <a:off x="533400" y="1828800"/>
              <a:ext cx="7848600" cy="13716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107" charset="0"/>
                </a:rPr>
                <a:t>System</a:t>
              </a:r>
              <a:r>
                <a:rPr kumimoji="0" lang="en-US" sz="1800" b="1" i="0" u="none" strike="noStrike" cap="none" normalizeH="0" dirty="0" smtClean="0">
                  <a:ln>
                    <a:noFill/>
                  </a:ln>
                  <a:solidFill>
                    <a:schemeClr val="tx1"/>
                  </a:solidFill>
                  <a:effectLst/>
                  <a:latin typeface="Arial" pitchFamily="-107" charset="0"/>
                </a:rPr>
                <a:t> Model</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107" charset="0"/>
              </a:endParaRPr>
            </a:p>
          </p:txBody>
        </p:sp>
        <p:sp>
          <p:nvSpPr>
            <p:cNvPr id="14" name="TextBox 13"/>
            <p:cNvSpPr txBox="1"/>
            <p:nvPr/>
          </p:nvSpPr>
          <p:spPr>
            <a:xfrm>
              <a:off x="609600" y="2286000"/>
              <a:ext cx="7696200" cy="923330"/>
            </a:xfrm>
            <a:prstGeom prst="rect">
              <a:avLst/>
            </a:prstGeom>
            <a:grpFill/>
          </p:spPr>
          <p:txBody>
            <a:bodyPr wrap="square" rtlCol="0">
              <a:spAutoFit/>
            </a:bodyPr>
            <a:lstStyle/>
            <a:p>
              <a:r>
                <a:rPr lang="en-US" dirty="0" smtClean="0"/>
                <a:t>Stakeholders: System/Sub-System Domain Experts, Project Managers…</a:t>
              </a:r>
            </a:p>
            <a:p>
              <a:r>
                <a:rPr lang="en-US" dirty="0" smtClean="0"/>
                <a:t>Deliverables: Model-generated document artifacts, view artifacts, System model</a:t>
              </a:r>
              <a:endParaRPr lang="en-US" dirty="0"/>
            </a:p>
          </p:txBody>
        </p:sp>
      </p:grpSp>
      <p:sp>
        <p:nvSpPr>
          <p:cNvPr id="16" name="Curved Left Arrow 15"/>
          <p:cNvSpPr/>
          <p:nvPr/>
        </p:nvSpPr>
        <p:spPr bwMode="auto">
          <a:xfrm rot="10800000">
            <a:off x="152400" y="22860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17" name="Curved Left Arrow 16"/>
          <p:cNvSpPr/>
          <p:nvPr/>
        </p:nvSpPr>
        <p:spPr bwMode="auto">
          <a:xfrm rot="10800000">
            <a:off x="304800" y="41910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18" name="Curved Left Arrow 17"/>
          <p:cNvSpPr/>
          <p:nvPr/>
        </p:nvSpPr>
        <p:spPr bwMode="auto">
          <a:xfrm>
            <a:off x="8540649" y="20574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19" name="Curved Left Arrow 18"/>
          <p:cNvSpPr/>
          <p:nvPr/>
        </p:nvSpPr>
        <p:spPr bwMode="auto">
          <a:xfrm>
            <a:off x="8540649" y="3962400"/>
            <a:ext cx="603351" cy="1216152"/>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07" charset="0"/>
            </a:endParaRPr>
          </a:p>
        </p:txBody>
      </p:sp>
      <p:sp>
        <p:nvSpPr>
          <p:cNvPr id="2" name="TextBox 1"/>
          <p:cNvSpPr txBox="1"/>
          <p:nvPr/>
        </p:nvSpPr>
        <p:spPr>
          <a:xfrm>
            <a:off x="685800" y="1524000"/>
            <a:ext cx="428460" cy="369332"/>
          </a:xfrm>
          <a:prstGeom prst="rect">
            <a:avLst/>
          </a:prstGeom>
          <a:solidFill>
            <a:schemeClr val="bg1"/>
          </a:solidFill>
        </p:spPr>
        <p:txBody>
          <a:bodyPr wrap="none" rtlCol="0">
            <a:spAutoFit/>
          </a:bodyPr>
          <a:lstStyle/>
          <a:p>
            <a:r>
              <a:rPr lang="en-US" dirty="0" smtClean="0"/>
              <a:t>1x</a:t>
            </a:r>
            <a:endParaRPr lang="en-US" dirty="0"/>
          </a:p>
        </p:txBody>
      </p:sp>
      <p:sp>
        <p:nvSpPr>
          <p:cNvPr id="20" name="TextBox 19"/>
          <p:cNvSpPr txBox="1"/>
          <p:nvPr/>
        </p:nvSpPr>
        <p:spPr>
          <a:xfrm>
            <a:off x="685800" y="3048000"/>
            <a:ext cx="428460" cy="369332"/>
          </a:xfrm>
          <a:prstGeom prst="rect">
            <a:avLst/>
          </a:prstGeom>
          <a:solidFill>
            <a:schemeClr val="bg1"/>
          </a:solidFill>
        </p:spPr>
        <p:txBody>
          <a:bodyPr wrap="none" rtlCol="0">
            <a:spAutoFit/>
          </a:bodyPr>
          <a:lstStyle/>
          <a:p>
            <a:r>
              <a:rPr lang="en-US" dirty="0"/>
              <a:t>2</a:t>
            </a:r>
            <a:r>
              <a:rPr lang="en-US" dirty="0" smtClean="0"/>
              <a:t>x</a:t>
            </a:r>
            <a:endParaRPr lang="en-US" dirty="0"/>
          </a:p>
        </p:txBody>
      </p:sp>
      <p:sp>
        <p:nvSpPr>
          <p:cNvPr id="21" name="TextBox 20"/>
          <p:cNvSpPr txBox="1"/>
          <p:nvPr/>
        </p:nvSpPr>
        <p:spPr>
          <a:xfrm>
            <a:off x="685800" y="4648200"/>
            <a:ext cx="428460" cy="369332"/>
          </a:xfrm>
          <a:prstGeom prst="rect">
            <a:avLst/>
          </a:prstGeom>
          <a:solidFill>
            <a:schemeClr val="bg1"/>
          </a:solidFill>
        </p:spPr>
        <p:txBody>
          <a:bodyPr wrap="none" rtlCol="0">
            <a:spAutoFit/>
          </a:bodyPr>
          <a:lstStyle/>
          <a:p>
            <a:r>
              <a:rPr lang="en-US" dirty="0" smtClean="0"/>
              <a:t>3x</a:t>
            </a:r>
            <a:endParaRPr lang="en-US" dirty="0"/>
          </a:p>
        </p:txBody>
      </p:sp>
    </p:spTree>
    <p:extLst>
      <p:ext uri="{BB962C8B-B14F-4D97-AF65-F5344CB8AC3E}">
        <p14:creationId xmlns:p14="http://schemas.microsoft.com/office/powerpoint/2010/main" val="23865570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r>
              <a:rPr lang="en-US" sz="4000" dirty="0" smtClean="0">
                <a:latin typeface="Arial" charset="0"/>
                <a:ea typeface="MS PGothic" charset="0"/>
              </a:rPr>
              <a:t>MBSE Motivation</a:t>
            </a:r>
            <a:endParaRPr lang="en-US" sz="4000" dirty="0">
              <a:latin typeface="Arial" charset="0"/>
              <a:ea typeface="MS PGothic" charset="0"/>
            </a:endParaRPr>
          </a:p>
        </p:txBody>
      </p:sp>
      <p:sp>
        <p:nvSpPr>
          <p:cNvPr id="7" name="Rectangle 10"/>
          <p:cNvSpPr>
            <a:spLocks noChangeArrowheads="1"/>
          </p:cNvSpPr>
          <p:nvPr/>
        </p:nvSpPr>
        <p:spPr bwMode="auto">
          <a:xfrm>
            <a:off x="533400" y="1524000"/>
            <a:ext cx="830580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ts val="600"/>
              </a:spcBef>
              <a:buFont typeface="Wingdings" charset="0"/>
              <a:buChar char="§"/>
            </a:pPr>
            <a:r>
              <a:rPr lang="en-US" sz="2000" dirty="0">
                <a:ea typeface="ＭＳ Ｐゴシック" charset="0"/>
                <a:cs typeface="ＭＳ Ｐゴシック" charset="0"/>
              </a:rPr>
              <a:t>Systems Engineering requires structural, behavioral, physics and simulation-based models representing the technical designs which evolve throughout the life-cycle, supporting trade studies, design verification and system V&amp;V.</a:t>
            </a:r>
          </a:p>
          <a:p>
            <a:pPr marL="285750" indent="-285750">
              <a:spcBef>
                <a:spcPts val="600"/>
              </a:spcBef>
              <a:buFont typeface="Wingdings" charset="0"/>
              <a:buChar char="§"/>
            </a:pPr>
            <a:r>
              <a:rPr lang="en-US" sz="2000" dirty="0">
                <a:ea typeface="ＭＳ Ｐゴシック" charset="0"/>
                <a:cs typeface="ＭＳ Ｐゴシック" charset="0"/>
              </a:rPr>
              <a:t>Current practice tends to rely on standalone (discipline-specific) models whose characteristics are shared primarily through static documents.</a:t>
            </a:r>
          </a:p>
          <a:p>
            <a:pPr marL="285750" indent="-285750">
              <a:spcBef>
                <a:spcPts val="600"/>
              </a:spcBef>
              <a:buFont typeface="Wingdings" charset="0"/>
              <a:buChar char="§"/>
            </a:pPr>
            <a:r>
              <a:rPr lang="en-US" sz="2000" dirty="0">
                <a:ea typeface="ＭＳ Ｐゴシック" charset="0"/>
                <a:cs typeface="ＭＳ Ｐゴシック" charset="0"/>
              </a:rPr>
              <a:t>MBSE moves toward a shared system model with remaining discipline-specific models providing their characteristic information in a mathematically rigorous format. All disciplines “</a:t>
            </a:r>
            <a:r>
              <a:rPr lang="en-US" altLang="ja-JP" sz="2000" dirty="0">
                <a:ea typeface="ＭＳ Ｐゴシック" charset="0"/>
                <a:cs typeface="ＭＳ Ｐゴシック" charset="0"/>
              </a:rPr>
              <a:t>view</a:t>
            </a:r>
            <a:r>
              <a:rPr lang="en-US" sz="2000" dirty="0">
                <a:ea typeface="ＭＳ Ｐゴシック" charset="0"/>
                <a:cs typeface="ＭＳ Ｐゴシック" charset="0"/>
              </a:rPr>
              <a:t>”</a:t>
            </a:r>
            <a:r>
              <a:rPr lang="en-US" altLang="ja-JP" sz="2000" dirty="0">
                <a:ea typeface="ＭＳ Ｐゴシック" charset="0"/>
                <a:cs typeface="ＭＳ Ｐゴシック" charset="0"/>
              </a:rPr>
              <a:t> a consistent system model.</a:t>
            </a:r>
            <a:endParaRPr lang="en-US" altLang="ja-JP" sz="2000" dirty="0"/>
          </a:p>
          <a:p>
            <a:pPr marL="285750" indent="-285750">
              <a:spcBef>
                <a:spcPts val="600"/>
              </a:spcBef>
              <a:buFont typeface="Wingdings" charset="0"/>
              <a:buChar char="§"/>
            </a:pPr>
            <a:endParaRPr lang="en-US" sz="2000" dirty="0">
              <a:ea typeface="ＭＳ Ｐゴシック" charset="0"/>
              <a:cs typeface="ＭＳ Ｐゴシック" charset="0"/>
            </a:endParaRPr>
          </a:p>
        </p:txBody>
      </p:sp>
      <p:pic>
        <p:nvPicPr>
          <p:cNvPr id="5" name="Picture 4"/>
          <p:cNvPicPr>
            <a:picLocks noChangeAspect="1"/>
          </p:cNvPicPr>
          <p:nvPr/>
        </p:nvPicPr>
        <p:blipFill>
          <a:blip r:embed="rId3"/>
          <a:stretch>
            <a:fillRect/>
          </a:stretch>
        </p:blipFill>
        <p:spPr>
          <a:xfrm>
            <a:off x="1600200" y="5715000"/>
            <a:ext cx="1054100" cy="889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ＭＳ Ｐゴシック"/>
        <a:cs typeface="ＭＳ Ｐゴシック"/>
      </a:majorFont>
      <a:minorFont>
        <a:latin typefac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07"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F145E297140E45B797E081426A2797" ma:contentTypeVersion="" ma:contentTypeDescription="Create a new document." ma:contentTypeScope="" ma:versionID="160958be7475a95d82e96848130d1730">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AE41A2-3E7C-4F94-9420-8852244ECE06}"/>
</file>

<file path=customXml/itemProps2.xml><?xml version="1.0" encoding="utf-8"?>
<ds:datastoreItem xmlns:ds="http://schemas.openxmlformats.org/officeDocument/2006/customXml" ds:itemID="{AA1C1777-2FA8-4E61-A39D-580F991A6B61}"/>
</file>

<file path=customXml/itemProps3.xml><?xml version="1.0" encoding="utf-8"?>
<ds:datastoreItem xmlns:ds="http://schemas.openxmlformats.org/officeDocument/2006/customXml" ds:itemID="{5091C3E3-B3A8-4E19-8FD4-641908352032}"/>
</file>

<file path=docProps/app.xml><?xml version="1.0" encoding="utf-8"?>
<Properties xmlns="http://schemas.openxmlformats.org/officeDocument/2006/extended-properties" xmlns:vt="http://schemas.openxmlformats.org/officeDocument/2006/docPropsVTypes">
  <Template> Black .thmx</Template>
  <TotalTime>1685</TotalTime>
  <Words>5894</Words>
  <Application>Microsoft Macintosh PowerPoint</Application>
  <PresentationFormat>On-screen Show (4:3)</PresentationFormat>
  <Paragraphs>843</Paragraphs>
  <Slides>88</Slides>
  <Notes>37</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2_Default Design</vt:lpstr>
      <vt:lpstr>Model-based Systems Engineering (MBSE) 101 </vt:lpstr>
      <vt:lpstr>Agenda</vt:lpstr>
      <vt:lpstr>Objective</vt:lpstr>
      <vt:lpstr>Acknowledgements</vt:lpstr>
      <vt:lpstr>FAQ (1 of 2)</vt:lpstr>
      <vt:lpstr>FAQ (2 of 2)</vt:lpstr>
      <vt:lpstr>PowerPoint Presentation</vt:lpstr>
      <vt:lpstr>MBSE Definition</vt:lpstr>
      <vt:lpstr>MBSE Motivation</vt:lpstr>
      <vt:lpstr>Current Practice to Future Practice</vt:lpstr>
      <vt:lpstr>FAQ 2: What SE Problems does MBSE address?</vt:lpstr>
      <vt:lpstr>JPL-Identified Problems in SE</vt:lpstr>
      <vt:lpstr>Industry-Identified Problems in SE</vt:lpstr>
      <vt:lpstr>How MBSE Addresses Problems</vt:lpstr>
      <vt:lpstr>PowerPoint Presentation</vt:lpstr>
      <vt:lpstr>SysML Defined</vt:lpstr>
      <vt:lpstr>SysML Development</vt:lpstr>
      <vt:lpstr>What SysML Is Not</vt:lpstr>
      <vt:lpstr>FAQ 4: What is a System Model?</vt:lpstr>
      <vt:lpstr>System Model Defined</vt:lpstr>
      <vt:lpstr>System Model and Other Models</vt:lpstr>
      <vt:lpstr>FAQ 5: What are typical purposes of modeling</vt:lpstr>
      <vt:lpstr>Model Purposes (1 of 2)</vt:lpstr>
      <vt:lpstr>Model Purposes (2 of 2)</vt:lpstr>
      <vt:lpstr>FAQ 6: What are different types of models?</vt:lpstr>
      <vt:lpstr>Model Types (High Level)</vt:lpstr>
      <vt:lpstr>Model Types (More Detailed)</vt:lpstr>
      <vt:lpstr>FAQ 7: How are different types of models integrated?</vt:lpstr>
      <vt:lpstr>Integration By a System Model</vt:lpstr>
      <vt:lpstr>FAQ 8: How Can Models Help an SE Effort?</vt:lpstr>
      <vt:lpstr>Reasoning About Models</vt:lpstr>
      <vt:lpstr>Reasoning About Completeness</vt:lpstr>
      <vt:lpstr>Reasoning About Consistency</vt:lpstr>
      <vt:lpstr>Reasoning About Design</vt:lpstr>
      <vt:lpstr>FAQ 9: What Does MBSE Mean For Projects?</vt:lpstr>
      <vt:lpstr>MBSE implications for projects</vt:lpstr>
      <vt:lpstr>MBSE and Deliverables</vt:lpstr>
      <vt:lpstr>MBSE and Schedule</vt:lpstr>
      <vt:lpstr>MBSE and Project Organization</vt:lpstr>
      <vt:lpstr>MBSE and Project Reviews</vt:lpstr>
      <vt:lpstr>MBSE and Infrastructure</vt:lpstr>
      <vt:lpstr>MBSE and Project Metrics</vt:lpstr>
      <vt:lpstr>PowerPoint Presentation</vt:lpstr>
      <vt:lpstr>A Historical Perspective on SE and MBSE</vt:lpstr>
      <vt:lpstr>MBSE: Consistency and Continuity</vt:lpstr>
      <vt:lpstr>Modeling in Traditional Systems Engineering</vt:lpstr>
      <vt:lpstr>What’s New About MBSE</vt:lpstr>
      <vt:lpstr>MBSE Benefits (1 of 2)</vt:lpstr>
      <vt:lpstr>MBSE Benefits (2 of 2)</vt:lpstr>
      <vt:lpstr>Comparison Summary</vt:lpstr>
      <vt:lpstr>FAQ 11: How good is a model?</vt:lpstr>
      <vt:lpstr>Some Objectives of Modeling</vt:lpstr>
      <vt:lpstr>Questions to Ask When Evaluating a System Model</vt:lpstr>
      <vt:lpstr>Is This A Model?</vt:lpstr>
      <vt:lpstr>Is It A Good Model?</vt:lpstr>
      <vt:lpstr>What’s Wrong With It?</vt:lpstr>
      <vt:lpstr>Better?</vt:lpstr>
      <vt:lpstr>Making Distinctions Explicit</vt:lpstr>
      <vt:lpstr>Model With Typed Elements</vt:lpstr>
      <vt:lpstr>Answering Questions (1 of 2)</vt:lpstr>
      <vt:lpstr>Answering Questions (2 of 2)</vt:lpstr>
      <vt:lpstr>Add Typed Relationships</vt:lpstr>
      <vt:lpstr>More Questions and Answers (1 of 4)</vt:lpstr>
      <vt:lpstr>More Questions and Answers (2 of 4)</vt:lpstr>
      <vt:lpstr>More Questions and Answers (3 of 4)</vt:lpstr>
      <vt:lpstr>More Questions and Answers (4 of 4)</vt:lpstr>
      <vt:lpstr>A Good Model</vt:lpstr>
      <vt:lpstr>FAQ 12: What is an ontology</vt:lpstr>
      <vt:lpstr>Presentations Versus Facts</vt:lpstr>
      <vt:lpstr>Facts and Ontologies</vt:lpstr>
      <vt:lpstr>Ontology Definition</vt:lpstr>
      <vt:lpstr>Some Simple Ontology Reasoning Examples</vt:lpstr>
      <vt:lpstr>Ontologies as Integrating Standards</vt:lpstr>
      <vt:lpstr>Example of SysML Profile Application</vt:lpstr>
      <vt:lpstr>FAQ 13: Why are ontologies relevant?</vt:lpstr>
      <vt:lpstr>Why Do We Care about Ontology?</vt:lpstr>
      <vt:lpstr>Ontologies and SysML – which one?</vt:lpstr>
      <vt:lpstr>PowerPoint Presentation</vt:lpstr>
      <vt:lpstr>Lessons Learned* (1 of 2)</vt:lpstr>
      <vt:lpstr>Lessons Learned* (2 of 2)</vt:lpstr>
      <vt:lpstr>PowerPoint Presentation</vt:lpstr>
      <vt:lpstr>Lessons Learned* (1 of 2)</vt:lpstr>
      <vt:lpstr>Lessons Learned* (2 of 2)</vt:lpstr>
      <vt:lpstr>Appendix</vt:lpstr>
      <vt:lpstr>Available Tools</vt:lpstr>
      <vt:lpstr>Agile Environment</vt:lpstr>
      <vt:lpstr>Integrated Model-based Engineering Environment (MBEE)</vt:lpstr>
      <vt:lpstr>Agile MBEE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Sampson, Mark</dc:creator>
  <cp:lastModifiedBy>efosse</cp:lastModifiedBy>
  <cp:revision>87</cp:revision>
  <cp:lastPrinted>2009-04-22T19:24:48Z</cp:lastPrinted>
  <dcterms:created xsi:type="dcterms:W3CDTF">2008-02-28T21:57:35Z</dcterms:created>
  <dcterms:modified xsi:type="dcterms:W3CDTF">2014-01-22T03:17:18Z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0x0101008AF145E297140E45B797E081426A2797</vt:lpwstr>
  </property>
</Properties>
</file>