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sldIdLst>
    <p:sldId id="325" r:id="rId2"/>
    <p:sldId id="326" r:id="rId3"/>
    <p:sldId id="274" r:id="rId4"/>
    <p:sldId id="329" r:id="rId5"/>
    <p:sldId id="266" r:id="rId6"/>
    <p:sldId id="330" r:id="rId7"/>
    <p:sldId id="331" r:id="rId8"/>
    <p:sldId id="332" r:id="rId9"/>
    <p:sldId id="333" r:id="rId10"/>
    <p:sldId id="297" r:id="rId11"/>
    <p:sldId id="307" r:id="rId12"/>
    <p:sldId id="308" r:id="rId13"/>
    <p:sldId id="365" r:id="rId14"/>
    <p:sldId id="300" r:id="rId15"/>
    <p:sldId id="363" r:id="rId16"/>
    <p:sldId id="364" r:id="rId17"/>
    <p:sldId id="323" r:id="rId18"/>
    <p:sldId id="311" r:id="rId19"/>
    <p:sldId id="312" r:id="rId20"/>
    <p:sldId id="315" r:id="rId21"/>
    <p:sldId id="316" r:id="rId22"/>
    <p:sldId id="318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6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8F2A17F-3D56-024C-93D8-BA7E7F168C14}">
          <p14:sldIdLst>
            <p14:sldId id="325"/>
            <p14:sldId id="326"/>
            <p14:sldId id="274"/>
            <p14:sldId id="329"/>
            <p14:sldId id="266"/>
            <p14:sldId id="330"/>
            <p14:sldId id="331"/>
            <p14:sldId id="332"/>
            <p14:sldId id="333"/>
            <p14:sldId id="297"/>
            <p14:sldId id="307"/>
            <p14:sldId id="308"/>
            <p14:sldId id="365"/>
            <p14:sldId id="300"/>
            <p14:sldId id="363"/>
            <p14:sldId id="364"/>
            <p14:sldId id="323"/>
            <p14:sldId id="311"/>
            <p14:sldId id="312"/>
            <p14:sldId id="315"/>
            <p14:sldId id="316"/>
            <p14:sldId id="318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DB686-915E-6B4C-90E3-C6D322323F45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08FACE0C-6A29-EF4E-BC8C-0D826ED1A65B}">
      <dgm:prSet phldrT="[Text]"/>
      <dgm:spPr/>
      <dgm:t>
        <a:bodyPr/>
        <a:lstStyle/>
        <a:p>
          <a:r>
            <a:rPr lang="en-US" dirty="0" smtClean="0"/>
            <a:t>IDE</a:t>
          </a:r>
        </a:p>
        <a:p>
          <a:r>
            <a:rPr lang="en-US" dirty="0" smtClean="0"/>
            <a:t>(Eclipse)</a:t>
          </a:r>
          <a:endParaRPr lang="en-US" dirty="0"/>
        </a:p>
      </dgm:t>
    </dgm:pt>
    <dgm:pt modelId="{5729122C-EA51-B648-AAA1-B8D7F9C41AD5}" type="parTrans" cxnId="{A9B48F63-1DFF-F84C-8B79-BEFF0325B263}">
      <dgm:prSet/>
      <dgm:spPr/>
      <dgm:t>
        <a:bodyPr/>
        <a:lstStyle/>
        <a:p>
          <a:endParaRPr lang="en-US"/>
        </a:p>
      </dgm:t>
    </dgm:pt>
    <dgm:pt modelId="{59FBED79-14DF-AE44-896B-1F2D350D374E}" type="sibTrans" cxnId="{A9B48F63-1DFF-F84C-8B79-BEFF0325B263}">
      <dgm:prSet/>
      <dgm:spPr/>
      <dgm:t>
        <a:bodyPr/>
        <a:lstStyle/>
        <a:p>
          <a:endParaRPr lang="en-US"/>
        </a:p>
      </dgm:t>
    </dgm:pt>
    <dgm:pt modelId="{ED97A892-D759-1F44-A374-344B498333B8}">
      <dgm:prSet phldrT="[Text]"/>
      <dgm:spPr/>
      <dgm:t>
        <a:bodyPr/>
        <a:lstStyle/>
        <a:p>
          <a:r>
            <a:rPr lang="en-US" dirty="0" smtClean="0"/>
            <a:t>CM Server</a:t>
          </a:r>
        </a:p>
        <a:p>
          <a:r>
            <a:rPr lang="en-US" dirty="0" smtClean="0"/>
            <a:t>(</a:t>
          </a:r>
          <a:r>
            <a:rPr lang="en-US" dirty="0" err="1" smtClean="0"/>
            <a:t>GitHub</a:t>
          </a:r>
          <a:r>
            <a:rPr lang="en-US" dirty="0" smtClean="0"/>
            <a:t>)</a:t>
          </a:r>
          <a:endParaRPr lang="en-US" dirty="0"/>
        </a:p>
      </dgm:t>
    </dgm:pt>
    <dgm:pt modelId="{44CEB6AE-F12D-504B-966E-68A1EB16F462}" type="parTrans" cxnId="{1027D750-1248-F345-90B9-52DABBAD2732}">
      <dgm:prSet/>
      <dgm:spPr/>
      <dgm:t>
        <a:bodyPr/>
        <a:lstStyle/>
        <a:p>
          <a:endParaRPr lang="en-US"/>
        </a:p>
      </dgm:t>
    </dgm:pt>
    <dgm:pt modelId="{763D7812-C1C5-D745-B37B-DDEF873CE547}" type="sibTrans" cxnId="{1027D750-1248-F345-90B9-52DABBAD2732}">
      <dgm:prSet/>
      <dgm:spPr/>
      <dgm:t>
        <a:bodyPr/>
        <a:lstStyle/>
        <a:p>
          <a:endParaRPr lang="en-US"/>
        </a:p>
      </dgm:t>
    </dgm:pt>
    <dgm:pt modelId="{F8BD305D-45FC-FF48-92CB-2640216C88D7}">
      <dgm:prSet phldrT="[Text]"/>
      <dgm:spPr/>
      <dgm:t>
        <a:bodyPr/>
        <a:lstStyle/>
        <a:p>
          <a:r>
            <a:rPr lang="en-US" smtClean="0"/>
            <a:t>CI Server</a:t>
          </a:r>
        </a:p>
        <a:p>
          <a:r>
            <a:rPr lang="en-US" smtClean="0"/>
            <a:t>(Jenkins)</a:t>
          </a:r>
          <a:endParaRPr lang="en-US" dirty="0"/>
        </a:p>
      </dgm:t>
    </dgm:pt>
    <dgm:pt modelId="{A0F7413F-AD1B-5941-AC1A-B46CF43E2CBE}" type="parTrans" cxnId="{BCF52325-2BDC-434F-B86F-25831010349F}">
      <dgm:prSet/>
      <dgm:spPr/>
      <dgm:t>
        <a:bodyPr/>
        <a:lstStyle/>
        <a:p>
          <a:endParaRPr lang="en-US"/>
        </a:p>
      </dgm:t>
    </dgm:pt>
    <dgm:pt modelId="{3E2821C6-9BA3-A645-A829-FFFEEB3BEC68}" type="sibTrans" cxnId="{BCF52325-2BDC-434F-B86F-25831010349F}">
      <dgm:prSet/>
      <dgm:spPr/>
      <dgm:t>
        <a:bodyPr/>
        <a:lstStyle/>
        <a:p>
          <a:endParaRPr lang="en-US"/>
        </a:p>
      </dgm:t>
    </dgm:pt>
    <dgm:pt modelId="{4DAD5E74-4315-3C4E-9D0E-168C58AD1683}">
      <dgm:prSet/>
      <dgm:spPr/>
      <dgm:t>
        <a:bodyPr/>
        <a:lstStyle/>
        <a:p>
          <a:r>
            <a:rPr lang="en-US" dirty="0" smtClean="0"/>
            <a:t>Host</a:t>
          </a:r>
        </a:p>
        <a:p>
          <a:r>
            <a:rPr lang="en-US" dirty="0" smtClean="0"/>
            <a:t>(Test, </a:t>
          </a:r>
          <a:r>
            <a:rPr lang="en-US" dirty="0" err="1" smtClean="0"/>
            <a:t>Stg</a:t>
          </a:r>
          <a:r>
            <a:rPr lang="en-US" dirty="0" smtClean="0"/>
            <a:t>, Prod)</a:t>
          </a:r>
          <a:endParaRPr lang="en-US" dirty="0"/>
        </a:p>
      </dgm:t>
    </dgm:pt>
    <dgm:pt modelId="{DD286C23-4138-8D43-981F-F78BBC6B6F50}" type="parTrans" cxnId="{513F1357-E48D-144B-B9F2-DF13B5506821}">
      <dgm:prSet/>
      <dgm:spPr/>
      <dgm:t>
        <a:bodyPr/>
        <a:lstStyle/>
        <a:p>
          <a:endParaRPr lang="en-US"/>
        </a:p>
      </dgm:t>
    </dgm:pt>
    <dgm:pt modelId="{85E6944E-069F-814A-97F0-0114A3FDEAA9}" type="sibTrans" cxnId="{513F1357-E48D-144B-B9F2-DF13B5506821}">
      <dgm:prSet/>
      <dgm:spPr/>
      <dgm:t>
        <a:bodyPr/>
        <a:lstStyle/>
        <a:p>
          <a:endParaRPr lang="en-US"/>
        </a:p>
      </dgm:t>
    </dgm:pt>
    <dgm:pt modelId="{469FDCDD-2F84-DE44-9966-96DA35AA03FC}" type="pres">
      <dgm:prSet presAssocID="{15ADB686-915E-6B4C-90E3-C6D322323F45}" presName="Name0" presStyleCnt="0">
        <dgm:presLayoutVars>
          <dgm:dir/>
          <dgm:resizeHandles val="exact"/>
        </dgm:presLayoutVars>
      </dgm:prSet>
      <dgm:spPr/>
    </dgm:pt>
    <dgm:pt modelId="{12EB1FA1-5432-4B4A-A963-6F22405326EE}" type="pres">
      <dgm:prSet presAssocID="{08FACE0C-6A29-EF4E-BC8C-0D826ED1A6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AB18B-9700-9441-A2BE-466DC11A973C}" type="pres">
      <dgm:prSet presAssocID="{59FBED79-14DF-AE44-896B-1F2D350D374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4BA34CA-786D-664E-B229-43AC570E79C6}" type="pres">
      <dgm:prSet presAssocID="{59FBED79-14DF-AE44-896B-1F2D350D374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25242-FEC0-A545-B679-617A6C7E1AB5}" type="pres">
      <dgm:prSet presAssocID="{ED97A892-D759-1F44-A374-344B498333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F4098-F055-2D4E-ACA6-7C551D4B5D76}" type="pres">
      <dgm:prSet presAssocID="{763D7812-C1C5-D745-B37B-DDEF873CE54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78A06E2-CEA9-1941-B701-C00B082E0FD5}" type="pres">
      <dgm:prSet presAssocID="{763D7812-C1C5-D745-B37B-DDEF873CE54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067C70-332F-344B-B490-175738A6F108}" type="pres">
      <dgm:prSet presAssocID="{F8BD305D-45FC-FF48-92CB-2640216C8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0E8D-AE66-0744-9823-8B34FF4025F3}" type="pres">
      <dgm:prSet presAssocID="{3E2821C6-9BA3-A645-A829-FFFEEB3BEC6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9A8E9E2-0E35-8D47-8CDE-41F999DBE74C}" type="pres">
      <dgm:prSet presAssocID="{3E2821C6-9BA3-A645-A829-FFFEEB3BEC6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AADAFA0-2B19-B741-85EC-8C5866771BD2}" type="pres">
      <dgm:prSet presAssocID="{4DAD5E74-4315-3C4E-9D0E-168C58AD168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1357-E48D-144B-B9F2-DF13B5506821}" srcId="{15ADB686-915E-6B4C-90E3-C6D322323F45}" destId="{4DAD5E74-4315-3C4E-9D0E-168C58AD1683}" srcOrd="3" destOrd="0" parTransId="{DD286C23-4138-8D43-981F-F78BBC6B6F50}" sibTransId="{85E6944E-069F-814A-97F0-0114A3FDEAA9}"/>
    <dgm:cxn modelId="{6AD254CF-022D-7F4D-978C-A07F0BA345BA}" type="presOf" srcId="{59FBED79-14DF-AE44-896B-1F2D350D374E}" destId="{34BA34CA-786D-664E-B229-43AC570E79C6}" srcOrd="1" destOrd="0" presId="urn:microsoft.com/office/officeart/2005/8/layout/process1"/>
    <dgm:cxn modelId="{8C77AD83-9D9A-F549-A152-8B63C652BECF}" type="presOf" srcId="{59FBED79-14DF-AE44-896B-1F2D350D374E}" destId="{454AB18B-9700-9441-A2BE-466DC11A973C}" srcOrd="0" destOrd="0" presId="urn:microsoft.com/office/officeart/2005/8/layout/process1"/>
    <dgm:cxn modelId="{A9B48F63-1DFF-F84C-8B79-BEFF0325B263}" srcId="{15ADB686-915E-6B4C-90E3-C6D322323F45}" destId="{08FACE0C-6A29-EF4E-BC8C-0D826ED1A65B}" srcOrd="0" destOrd="0" parTransId="{5729122C-EA51-B648-AAA1-B8D7F9C41AD5}" sibTransId="{59FBED79-14DF-AE44-896B-1F2D350D374E}"/>
    <dgm:cxn modelId="{750C0908-AE37-7248-B494-76240D38D9D7}" type="presOf" srcId="{763D7812-C1C5-D745-B37B-DDEF873CE547}" destId="{111F4098-F055-2D4E-ACA6-7C551D4B5D76}" srcOrd="0" destOrd="0" presId="urn:microsoft.com/office/officeart/2005/8/layout/process1"/>
    <dgm:cxn modelId="{BCF52325-2BDC-434F-B86F-25831010349F}" srcId="{15ADB686-915E-6B4C-90E3-C6D322323F45}" destId="{F8BD305D-45FC-FF48-92CB-2640216C88D7}" srcOrd="2" destOrd="0" parTransId="{A0F7413F-AD1B-5941-AC1A-B46CF43E2CBE}" sibTransId="{3E2821C6-9BA3-A645-A829-FFFEEB3BEC68}"/>
    <dgm:cxn modelId="{A2FEFCAB-6F10-6C48-8BED-5B67B67205AA}" type="presOf" srcId="{15ADB686-915E-6B4C-90E3-C6D322323F45}" destId="{469FDCDD-2F84-DE44-9966-96DA35AA03FC}" srcOrd="0" destOrd="0" presId="urn:microsoft.com/office/officeart/2005/8/layout/process1"/>
    <dgm:cxn modelId="{BA08D775-F167-5A4E-9B79-A4A21306B229}" type="presOf" srcId="{ED97A892-D759-1F44-A374-344B498333B8}" destId="{2D225242-FEC0-A545-B679-617A6C7E1AB5}" srcOrd="0" destOrd="0" presId="urn:microsoft.com/office/officeart/2005/8/layout/process1"/>
    <dgm:cxn modelId="{7D4BC47E-B2FB-0E4A-9D92-D32249B26E7B}" type="presOf" srcId="{08FACE0C-6A29-EF4E-BC8C-0D826ED1A65B}" destId="{12EB1FA1-5432-4B4A-A963-6F22405326EE}" srcOrd="0" destOrd="0" presId="urn:microsoft.com/office/officeart/2005/8/layout/process1"/>
    <dgm:cxn modelId="{0DE31C2D-E7AC-6C4F-91CE-D6C3A335D306}" type="presOf" srcId="{4DAD5E74-4315-3C4E-9D0E-168C58AD1683}" destId="{4AADAFA0-2B19-B741-85EC-8C5866771BD2}" srcOrd="0" destOrd="0" presId="urn:microsoft.com/office/officeart/2005/8/layout/process1"/>
    <dgm:cxn modelId="{DEB646CF-D686-B64C-AD0A-9EBEC71F4622}" type="presOf" srcId="{3E2821C6-9BA3-A645-A829-FFFEEB3BEC68}" destId="{48D30E8D-AE66-0744-9823-8B34FF4025F3}" srcOrd="0" destOrd="0" presId="urn:microsoft.com/office/officeart/2005/8/layout/process1"/>
    <dgm:cxn modelId="{998EC662-A957-7B4A-8230-ADF5DDEBDD3D}" type="presOf" srcId="{3E2821C6-9BA3-A645-A829-FFFEEB3BEC68}" destId="{D9A8E9E2-0E35-8D47-8CDE-41F999DBE74C}" srcOrd="1" destOrd="0" presId="urn:microsoft.com/office/officeart/2005/8/layout/process1"/>
    <dgm:cxn modelId="{1027D750-1248-F345-90B9-52DABBAD2732}" srcId="{15ADB686-915E-6B4C-90E3-C6D322323F45}" destId="{ED97A892-D759-1F44-A374-344B498333B8}" srcOrd="1" destOrd="0" parTransId="{44CEB6AE-F12D-504B-966E-68A1EB16F462}" sibTransId="{763D7812-C1C5-D745-B37B-DDEF873CE547}"/>
    <dgm:cxn modelId="{2311A4EB-E757-4C47-AFA1-295157F9C127}" type="presOf" srcId="{763D7812-C1C5-D745-B37B-DDEF873CE547}" destId="{C78A06E2-CEA9-1941-B701-C00B082E0FD5}" srcOrd="1" destOrd="0" presId="urn:microsoft.com/office/officeart/2005/8/layout/process1"/>
    <dgm:cxn modelId="{9A9FBA42-6E59-0D4E-A556-7C90E556D583}" type="presOf" srcId="{F8BD305D-45FC-FF48-92CB-2640216C88D7}" destId="{87067C70-332F-344B-B490-175738A6F108}" srcOrd="0" destOrd="0" presId="urn:microsoft.com/office/officeart/2005/8/layout/process1"/>
    <dgm:cxn modelId="{687B6A15-9128-E740-B1A2-67AE8B307AFD}" type="presParOf" srcId="{469FDCDD-2F84-DE44-9966-96DA35AA03FC}" destId="{12EB1FA1-5432-4B4A-A963-6F22405326EE}" srcOrd="0" destOrd="0" presId="urn:microsoft.com/office/officeart/2005/8/layout/process1"/>
    <dgm:cxn modelId="{74E20ADB-890C-B946-883F-EF592C823329}" type="presParOf" srcId="{469FDCDD-2F84-DE44-9966-96DA35AA03FC}" destId="{454AB18B-9700-9441-A2BE-466DC11A973C}" srcOrd="1" destOrd="0" presId="urn:microsoft.com/office/officeart/2005/8/layout/process1"/>
    <dgm:cxn modelId="{CBE9C6A8-1CB4-AE43-89CE-1CC0B80D366A}" type="presParOf" srcId="{454AB18B-9700-9441-A2BE-466DC11A973C}" destId="{34BA34CA-786D-664E-B229-43AC570E79C6}" srcOrd="0" destOrd="0" presId="urn:microsoft.com/office/officeart/2005/8/layout/process1"/>
    <dgm:cxn modelId="{2516BA47-1E6B-DD4B-9DFD-8EFFAFC750C0}" type="presParOf" srcId="{469FDCDD-2F84-DE44-9966-96DA35AA03FC}" destId="{2D225242-FEC0-A545-B679-617A6C7E1AB5}" srcOrd="2" destOrd="0" presId="urn:microsoft.com/office/officeart/2005/8/layout/process1"/>
    <dgm:cxn modelId="{AB7848FF-174E-AB42-BC7F-DC313FFDBCD9}" type="presParOf" srcId="{469FDCDD-2F84-DE44-9966-96DA35AA03FC}" destId="{111F4098-F055-2D4E-ACA6-7C551D4B5D76}" srcOrd="3" destOrd="0" presId="urn:microsoft.com/office/officeart/2005/8/layout/process1"/>
    <dgm:cxn modelId="{205B7AA5-CF58-5C4A-92C6-8FA9BAADCE97}" type="presParOf" srcId="{111F4098-F055-2D4E-ACA6-7C551D4B5D76}" destId="{C78A06E2-CEA9-1941-B701-C00B082E0FD5}" srcOrd="0" destOrd="0" presId="urn:microsoft.com/office/officeart/2005/8/layout/process1"/>
    <dgm:cxn modelId="{758F1FF8-F73F-9743-ACE0-E76921B6E964}" type="presParOf" srcId="{469FDCDD-2F84-DE44-9966-96DA35AA03FC}" destId="{87067C70-332F-344B-B490-175738A6F108}" srcOrd="4" destOrd="0" presId="urn:microsoft.com/office/officeart/2005/8/layout/process1"/>
    <dgm:cxn modelId="{4B319C83-A342-1147-8744-A3F6FF6D6AFB}" type="presParOf" srcId="{469FDCDD-2F84-DE44-9966-96DA35AA03FC}" destId="{48D30E8D-AE66-0744-9823-8B34FF4025F3}" srcOrd="5" destOrd="0" presId="urn:microsoft.com/office/officeart/2005/8/layout/process1"/>
    <dgm:cxn modelId="{F269119C-6955-344A-A45B-730A25FF7A28}" type="presParOf" srcId="{48D30E8D-AE66-0744-9823-8B34FF4025F3}" destId="{D9A8E9E2-0E35-8D47-8CDE-41F999DBE74C}" srcOrd="0" destOrd="0" presId="urn:microsoft.com/office/officeart/2005/8/layout/process1"/>
    <dgm:cxn modelId="{35F9CB69-B432-B849-92BA-8C93E1800229}" type="presParOf" srcId="{469FDCDD-2F84-DE44-9966-96DA35AA03FC}" destId="{4AADAFA0-2B19-B741-85EC-8C5866771B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DB686-915E-6B4C-90E3-C6D322323F45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08FACE0C-6A29-EF4E-BC8C-0D826ED1A65B}">
      <dgm:prSet phldrT="[Text]"/>
      <dgm:spPr/>
      <dgm:t>
        <a:bodyPr/>
        <a:lstStyle/>
        <a:p>
          <a:r>
            <a:rPr lang="en-US" dirty="0" smtClean="0"/>
            <a:t>IDE</a:t>
          </a:r>
        </a:p>
        <a:p>
          <a:r>
            <a:rPr lang="en-US" dirty="0" smtClean="0"/>
            <a:t>(Eclipse)</a:t>
          </a:r>
          <a:endParaRPr lang="en-US" dirty="0"/>
        </a:p>
      </dgm:t>
    </dgm:pt>
    <dgm:pt modelId="{5729122C-EA51-B648-AAA1-B8D7F9C41AD5}" type="parTrans" cxnId="{A9B48F63-1DFF-F84C-8B79-BEFF0325B263}">
      <dgm:prSet/>
      <dgm:spPr/>
      <dgm:t>
        <a:bodyPr/>
        <a:lstStyle/>
        <a:p>
          <a:endParaRPr lang="en-US"/>
        </a:p>
      </dgm:t>
    </dgm:pt>
    <dgm:pt modelId="{59FBED79-14DF-AE44-896B-1F2D350D374E}" type="sibTrans" cxnId="{A9B48F63-1DFF-F84C-8B79-BEFF0325B263}">
      <dgm:prSet/>
      <dgm:spPr/>
      <dgm:t>
        <a:bodyPr/>
        <a:lstStyle/>
        <a:p>
          <a:endParaRPr lang="en-US"/>
        </a:p>
      </dgm:t>
    </dgm:pt>
    <dgm:pt modelId="{ED97A892-D759-1F44-A374-344B498333B8}">
      <dgm:prSet phldrT="[Text]"/>
      <dgm:spPr/>
      <dgm:t>
        <a:bodyPr/>
        <a:lstStyle/>
        <a:p>
          <a:r>
            <a:rPr lang="en-US" dirty="0" smtClean="0"/>
            <a:t>CM Server</a:t>
          </a:r>
        </a:p>
        <a:p>
          <a:r>
            <a:rPr lang="en-US" dirty="0" smtClean="0"/>
            <a:t>(</a:t>
          </a:r>
          <a:r>
            <a:rPr lang="en-US" dirty="0" err="1" smtClean="0"/>
            <a:t>GitHub</a:t>
          </a:r>
          <a:r>
            <a:rPr lang="en-US" dirty="0" smtClean="0"/>
            <a:t>)</a:t>
          </a:r>
          <a:endParaRPr lang="en-US" dirty="0"/>
        </a:p>
      </dgm:t>
    </dgm:pt>
    <dgm:pt modelId="{44CEB6AE-F12D-504B-966E-68A1EB16F462}" type="parTrans" cxnId="{1027D750-1248-F345-90B9-52DABBAD2732}">
      <dgm:prSet/>
      <dgm:spPr/>
      <dgm:t>
        <a:bodyPr/>
        <a:lstStyle/>
        <a:p>
          <a:endParaRPr lang="en-US"/>
        </a:p>
      </dgm:t>
    </dgm:pt>
    <dgm:pt modelId="{763D7812-C1C5-D745-B37B-DDEF873CE547}" type="sibTrans" cxnId="{1027D750-1248-F345-90B9-52DABBAD2732}">
      <dgm:prSet/>
      <dgm:spPr/>
      <dgm:t>
        <a:bodyPr/>
        <a:lstStyle/>
        <a:p>
          <a:endParaRPr lang="en-US"/>
        </a:p>
      </dgm:t>
    </dgm:pt>
    <dgm:pt modelId="{F8BD305D-45FC-FF48-92CB-2640216C88D7}">
      <dgm:prSet phldrT="[Text]"/>
      <dgm:spPr/>
      <dgm:t>
        <a:bodyPr/>
        <a:lstStyle/>
        <a:p>
          <a:r>
            <a:rPr lang="en-US" dirty="0" smtClean="0"/>
            <a:t>CI Server</a:t>
          </a:r>
        </a:p>
        <a:p>
          <a:r>
            <a:rPr lang="en-US" dirty="0" smtClean="0"/>
            <a:t>(Jenkins)</a:t>
          </a:r>
          <a:endParaRPr lang="en-US" dirty="0"/>
        </a:p>
      </dgm:t>
    </dgm:pt>
    <dgm:pt modelId="{A0F7413F-AD1B-5941-AC1A-B46CF43E2CBE}" type="parTrans" cxnId="{BCF52325-2BDC-434F-B86F-25831010349F}">
      <dgm:prSet/>
      <dgm:spPr/>
      <dgm:t>
        <a:bodyPr/>
        <a:lstStyle/>
        <a:p>
          <a:endParaRPr lang="en-US"/>
        </a:p>
      </dgm:t>
    </dgm:pt>
    <dgm:pt modelId="{3E2821C6-9BA3-A645-A829-FFFEEB3BEC68}" type="sibTrans" cxnId="{BCF52325-2BDC-434F-B86F-25831010349F}">
      <dgm:prSet/>
      <dgm:spPr/>
      <dgm:t>
        <a:bodyPr/>
        <a:lstStyle/>
        <a:p>
          <a:endParaRPr lang="en-US"/>
        </a:p>
      </dgm:t>
    </dgm:pt>
    <dgm:pt modelId="{4DAD5E74-4315-3C4E-9D0E-168C58AD1683}">
      <dgm:prSet/>
      <dgm:spPr/>
      <dgm:t>
        <a:bodyPr/>
        <a:lstStyle/>
        <a:p>
          <a:r>
            <a:rPr lang="en-US" dirty="0" smtClean="0"/>
            <a:t>Host</a:t>
          </a:r>
        </a:p>
        <a:p>
          <a:r>
            <a:rPr lang="en-US" dirty="0" smtClean="0"/>
            <a:t>(Test, </a:t>
          </a:r>
          <a:r>
            <a:rPr lang="en-US" dirty="0" err="1" smtClean="0"/>
            <a:t>Stg</a:t>
          </a:r>
          <a:r>
            <a:rPr lang="en-US" dirty="0" smtClean="0"/>
            <a:t>, Prod)</a:t>
          </a:r>
          <a:endParaRPr lang="en-US" dirty="0"/>
        </a:p>
      </dgm:t>
    </dgm:pt>
    <dgm:pt modelId="{DD286C23-4138-8D43-981F-F78BBC6B6F50}" type="parTrans" cxnId="{513F1357-E48D-144B-B9F2-DF13B5506821}">
      <dgm:prSet/>
      <dgm:spPr/>
      <dgm:t>
        <a:bodyPr/>
        <a:lstStyle/>
        <a:p>
          <a:endParaRPr lang="en-US"/>
        </a:p>
      </dgm:t>
    </dgm:pt>
    <dgm:pt modelId="{85E6944E-069F-814A-97F0-0114A3FDEAA9}" type="sibTrans" cxnId="{513F1357-E48D-144B-B9F2-DF13B5506821}">
      <dgm:prSet/>
      <dgm:spPr/>
      <dgm:t>
        <a:bodyPr/>
        <a:lstStyle/>
        <a:p>
          <a:endParaRPr lang="en-US"/>
        </a:p>
      </dgm:t>
    </dgm:pt>
    <dgm:pt modelId="{469FDCDD-2F84-DE44-9966-96DA35AA03FC}" type="pres">
      <dgm:prSet presAssocID="{15ADB686-915E-6B4C-90E3-C6D322323F45}" presName="Name0" presStyleCnt="0">
        <dgm:presLayoutVars>
          <dgm:dir/>
          <dgm:resizeHandles val="exact"/>
        </dgm:presLayoutVars>
      </dgm:prSet>
      <dgm:spPr/>
    </dgm:pt>
    <dgm:pt modelId="{12EB1FA1-5432-4B4A-A963-6F22405326EE}" type="pres">
      <dgm:prSet presAssocID="{08FACE0C-6A29-EF4E-BC8C-0D826ED1A6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AB18B-9700-9441-A2BE-466DC11A973C}" type="pres">
      <dgm:prSet presAssocID="{59FBED79-14DF-AE44-896B-1F2D350D374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4BA34CA-786D-664E-B229-43AC570E79C6}" type="pres">
      <dgm:prSet presAssocID="{59FBED79-14DF-AE44-896B-1F2D350D374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25242-FEC0-A545-B679-617A6C7E1AB5}" type="pres">
      <dgm:prSet presAssocID="{ED97A892-D759-1F44-A374-344B498333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F4098-F055-2D4E-ACA6-7C551D4B5D76}" type="pres">
      <dgm:prSet presAssocID="{763D7812-C1C5-D745-B37B-DDEF873CE54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78A06E2-CEA9-1941-B701-C00B082E0FD5}" type="pres">
      <dgm:prSet presAssocID="{763D7812-C1C5-D745-B37B-DDEF873CE54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067C70-332F-344B-B490-175738A6F108}" type="pres">
      <dgm:prSet presAssocID="{F8BD305D-45FC-FF48-92CB-2640216C8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0E8D-AE66-0744-9823-8B34FF4025F3}" type="pres">
      <dgm:prSet presAssocID="{3E2821C6-9BA3-A645-A829-FFFEEB3BEC6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9A8E9E2-0E35-8D47-8CDE-41F999DBE74C}" type="pres">
      <dgm:prSet presAssocID="{3E2821C6-9BA3-A645-A829-FFFEEB3BEC6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AADAFA0-2B19-B741-85EC-8C5866771BD2}" type="pres">
      <dgm:prSet presAssocID="{4DAD5E74-4315-3C4E-9D0E-168C58AD168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1357-E48D-144B-B9F2-DF13B5506821}" srcId="{15ADB686-915E-6B4C-90E3-C6D322323F45}" destId="{4DAD5E74-4315-3C4E-9D0E-168C58AD1683}" srcOrd="3" destOrd="0" parTransId="{DD286C23-4138-8D43-981F-F78BBC6B6F50}" sibTransId="{85E6944E-069F-814A-97F0-0114A3FDEAA9}"/>
    <dgm:cxn modelId="{DDC0F30E-8116-9E4D-A89E-F5F36E468E81}" type="presOf" srcId="{763D7812-C1C5-D745-B37B-DDEF873CE547}" destId="{111F4098-F055-2D4E-ACA6-7C551D4B5D76}" srcOrd="0" destOrd="0" presId="urn:microsoft.com/office/officeart/2005/8/layout/process1"/>
    <dgm:cxn modelId="{9817B04B-4E41-0D40-AC99-9376D7070209}" type="presOf" srcId="{763D7812-C1C5-D745-B37B-DDEF873CE547}" destId="{C78A06E2-CEA9-1941-B701-C00B082E0FD5}" srcOrd="1" destOrd="0" presId="urn:microsoft.com/office/officeart/2005/8/layout/process1"/>
    <dgm:cxn modelId="{DA2666BE-6FF1-1648-BFC4-4B26AF9A1145}" type="presOf" srcId="{F8BD305D-45FC-FF48-92CB-2640216C88D7}" destId="{87067C70-332F-344B-B490-175738A6F108}" srcOrd="0" destOrd="0" presId="urn:microsoft.com/office/officeart/2005/8/layout/process1"/>
    <dgm:cxn modelId="{A9B48F63-1DFF-F84C-8B79-BEFF0325B263}" srcId="{15ADB686-915E-6B4C-90E3-C6D322323F45}" destId="{08FACE0C-6A29-EF4E-BC8C-0D826ED1A65B}" srcOrd="0" destOrd="0" parTransId="{5729122C-EA51-B648-AAA1-B8D7F9C41AD5}" sibTransId="{59FBED79-14DF-AE44-896B-1F2D350D374E}"/>
    <dgm:cxn modelId="{B5DB626B-CCB7-AE4B-8160-B065EC01245A}" type="presOf" srcId="{3E2821C6-9BA3-A645-A829-FFFEEB3BEC68}" destId="{48D30E8D-AE66-0744-9823-8B34FF4025F3}" srcOrd="0" destOrd="0" presId="urn:microsoft.com/office/officeart/2005/8/layout/process1"/>
    <dgm:cxn modelId="{BCF52325-2BDC-434F-B86F-25831010349F}" srcId="{15ADB686-915E-6B4C-90E3-C6D322323F45}" destId="{F8BD305D-45FC-FF48-92CB-2640216C88D7}" srcOrd="2" destOrd="0" parTransId="{A0F7413F-AD1B-5941-AC1A-B46CF43E2CBE}" sibTransId="{3E2821C6-9BA3-A645-A829-FFFEEB3BEC68}"/>
    <dgm:cxn modelId="{EA38E91F-B792-F544-ABC2-9D5554B22633}" type="presOf" srcId="{4DAD5E74-4315-3C4E-9D0E-168C58AD1683}" destId="{4AADAFA0-2B19-B741-85EC-8C5866771BD2}" srcOrd="0" destOrd="0" presId="urn:microsoft.com/office/officeart/2005/8/layout/process1"/>
    <dgm:cxn modelId="{80294D4A-5066-FF46-9EE2-766C82502D3A}" type="presOf" srcId="{59FBED79-14DF-AE44-896B-1F2D350D374E}" destId="{454AB18B-9700-9441-A2BE-466DC11A973C}" srcOrd="0" destOrd="0" presId="urn:microsoft.com/office/officeart/2005/8/layout/process1"/>
    <dgm:cxn modelId="{9A0660DF-A1C0-1941-BE4C-890609E967C2}" type="presOf" srcId="{08FACE0C-6A29-EF4E-BC8C-0D826ED1A65B}" destId="{12EB1FA1-5432-4B4A-A963-6F22405326EE}" srcOrd="0" destOrd="0" presId="urn:microsoft.com/office/officeart/2005/8/layout/process1"/>
    <dgm:cxn modelId="{1027D750-1248-F345-90B9-52DABBAD2732}" srcId="{15ADB686-915E-6B4C-90E3-C6D322323F45}" destId="{ED97A892-D759-1F44-A374-344B498333B8}" srcOrd="1" destOrd="0" parTransId="{44CEB6AE-F12D-504B-966E-68A1EB16F462}" sibTransId="{763D7812-C1C5-D745-B37B-DDEF873CE547}"/>
    <dgm:cxn modelId="{2589593E-E5B6-7B45-B6E7-943F89CD4698}" type="presOf" srcId="{ED97A892-D759-1F44-A374-344B498333B8}" destId="{2D225242-FEC0-A545-B679-617A6C7E1AB5}" srcOrd="0" destOrd="0" presId="urn:microsoft.com/office/officeart/2005/8/layout/process1"/>
    <dgm:cxn modelId="{79FEF46C-D611-FA41-BB61-95A563621FAA}" type="presOf" srcId="{15ADB686-915E-6B4C-90E3-C6D322323F45}" destId="{469FDCDD-2F84-DE44-9966-96DA35AA03FC}" srcOrd="0" destOrd="0" presId="urn:microsoft.com/office/officeart/2005/8/layout/process1"/>
    <dgm:cxn modelId="{034B2804-80FF-0142-965F-441416845A51}" type="presOf" srcId="{3E2821C6-9BA3-A645-A829-FFFEEB3BEC68}" destId="{D9A8E9E2-0E35-8D47-8CDE-41F999DBE74C}" srcOrd="1" destOrd="0" presId="urn:microsoft.com/office/officeart/2005/8/layout/process1"/>
    <dgm:cxn modelId="{75593818-EDC9-B54E-B237-9EF41FCE6D7A}" type="presOf" srcId="{59FBED79-14DF-AE44-896B-1F2D350D374E}" destId="{34BA34CA-786D-664E-B229-43AC570E79C6}" srcOrd="1" destOrd="0" presId="urn:microsoft.com/office/officeart/2005/8/layout/process1"/>
    <dgm:cxn modelId="{630A369C-A2B1-704E-A16B-FE89A30C57D2}" type="presParOf" srcId="{469FDCDD-2F84-DE44-9966-96DA35AA03FC}" destId="{12EB1FA1-5432-4B4A-A963-6F22405326EE}" srcOrd="0" destOrd="0" presId="urn:microsoft.com/office/officeart/2005/8/layout/process1"/>
    <dgm:cxn modelId="{F66B4F82-920F-944E-8FBE-BC7E0155C3FF}" type="presParOf" srcId="{469FDCDD-2F84-DE44-9966-96DA35AA03FC}" destId="{454AB18B-9700-9441-A2BE-466DC11A973C}" srcOrd="1" destOrd="0" presId="urn:microsoft.com/office/officeart/2005/8/layout/process1"/>
    <dgm:cxn modelId="{0E2D70E3-8D9A-B949-A6B2-E8C93B643A56}" type="presParOf" srcId="{454AB18B-9700-9441-A2BE-466DC11A973C}" destId="{34BA34CA-786D-664E-B229-43AC570E79C6}" srcOrd="0" destOrd="0" presId="urn:microsoft.com/office/officeart/2005/8/layout/process1"/>
    <dgm:cxn modelId="{EBFF8DF9-F90D-8D40-B84F-6F9A7243C740}" type="presParOf" srcId="{469FDCDD-2F84-DE44-9966-96DA35AA03FC}" destId="{2D225242-FEC0-A545-B679-617A6C7E1AB5}" srcOrd="2" destOrd="0" presId="urn:microsoft.com/office/officeart/2005/8/layout/process1"/>
    <dgm:cxn modelId="{A31EA538-076C-8F48-B4D6-F2142BD0C245}" type="presParOf" srcId="{469FDCDD-2F84-DE44-9966-96DA35AA03FC}" destId="{111F4098-F055-2D4E-ACA6-7C551D4B5D76}" srcOrd="3" destOrd="0" presId="urn:microsoft.com/office/officeart/2005/8/layout/process1"/>
    <dgm:cxn modelId="{2FC028C0-A40E-8B49-823C-33C5A4E1520C}" type="presParOf" srcId="{111F4098-F055-2D4E-ACA6-7C551D4B5D76}" destId="{C78A06E2-CEA9-1941-B701-C00B082E0FD5}" srcOrd="0" destOrd="0" presId="urn:microsoft.com/office/officeart/2005/8/layout/process1"/>
    <dgm:cxn modelId="{05A7D0D3-30D5-994E-82B5-7E607AE315AA}" type="presParOf" srcId="{469FDCDD-2F84-DE44-9966-96DA35AA03FC}" destId="{87067C70-332F-344B-B490-175738A6F108}" srcOrd="4" destOrd="0" presId="urn:microsoft.com/office/officeart/2005/8/layout/process1"/>
    <dgm:cxn modelId="{61ADDD7B-2BA2-5F49-8835-DD44703325C7}" type="presParOf" srcId="{469FDCDD-2F84-DE44-9966-96DA35AA03FC}" destId="{48D30E8D-AE66-0744-9823-8B34FF4025F3}" srcOrd="5" destOrd="0" presId="urn:microsoft.com/office/officeart/2005/8/layout/process1"/>
    <dgm:cxn modelId="{56E6FD3E-D520-AE46-B4E9-FE2F78278E77}" type="presParOf" srcId="{48D30E8D-AE66-0744-9823-8B34FF4025F3}" destId="{D9A8E9E2-0E35-8D47-8CDE-41F999DBE74C}" srcOrd="0" destOrd="0" presId="urn:microsoft.com/office/officeart/2005/8/layout/process1"/>
    <dgm:cxn modelId="{C3F5FA60-70D6-BC43-981A-D032BAF837E7}" type="presParOf" srcId="{469FDCDD-2F84-DE44-9966-96DA35AA03FC}" destId="{4AADAFA0-2B19-B741-85EC-8C5866771B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451EA-9F98-B344-AB37-FEF362363553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520B3C40-89C5-D345-BA95-110592A57DDA}">
      <dgm:prSet phldrT="[Text]"/>
      <dgm:spPr/>
      <dgm:t>
        <a:bodyPr/>
        <a:lstStyle/>
        <a:p>
          <a:r>
            <a:rPr lang="en-US" dirty="0" smtClean="0"/>
            <a:t>Artifact Repository</a:t>
          </a:r>
        </a:p>
        <a:p>
          <a:r>
            <a:rPr lang="en-US" dirty="0" smtClean="0"/>
            <a:t>(Nexus)</a:t>
          </a:r>
          <a:endParaRPr lang="en-US" dirty="0"/>
        </a:p>
      </dgm:t>
    </dgm:pt>
    <dgm:pt modelId="{C2100F93-4D06-5042-A1F1-C4452ABE1FCD}" type="parTrans" cxnId="{6180EE82-0053-D546-933D-C0BD2A1CAF76}">
      <dgm:prSet/>
      <dgm:spPr/>
      <dgm:t>
        <a:bodyPr/>
        <a:lstStyle/>
        <a:p>
          <a:endParaRPr lang="en-US"/>
        </a:p>
      </dgm:t>
    </dgm:pt>
    <dgm:pt modelId="{0D99F7E1-5DF6-F54B-A621-41682AE166A2}" type="sibTrans" cxnId="{6180EE82-0053-D546-933D-C0BD2A1CAF76}">
      <dgm:prSet/>
      <dgm:spPr/>
      <dgm:t>
        <a:bodyPr/>
        <a:lstStyle/>
        <a:p>
          <a:endParaRPr lang="en-US"/>
        </a:p>
      </dgm:t>
    </dgm:pt>
    <dgm:pt modelId="{4D38DA45-3F81-5844-8388-057E8E44A504}" type="pres">
      <dgm:prSet presAssocID="{B9C451EA-9F98-B344-AB37-FEF362363553}" presName="Name0" presStyleCnt="0">
        <dgm:presLayoutVars>
          <dgm:dir/>
          <dgm:resizeHandles val="exact"/>
        </dgm:presLayoutVars>
      </dgm:prSet>
      <dgm:spPr/>
    </dgm:pt>
    <dgm:pt modelId="{1BDDF5F3-4532-B144-935E-56E50225DB0D}" type="pres">
      <dgm:prSet presAssocID="{520B3C40-89C5-D345-BA95-110592A57DD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0EE82-0053-D546-933D-C0BD2A1CAF76}" srcId="{B9C451EA-9F98-B344-AB37-FEF362363553}" destId="{520B3C40-89C5-D345-BA95-110592A57DDA}" srcOrd="0" destOrd="0" parTransId="{C2100F93-4D06-5042-A1F1-C4452ABE1FCD}" sibTransId="{0D99F7E1-5DF6-F54B-A621-41682AE166A2}"/>
    <dgm:cxn modelId="{FFDA8B46-C59A-FF47-979A-67CE8C15FC91}" type="presOf" srcId="{B9C451EA-9F98-B344-AB37-FEF362363553}" destId="{4D38DA45-3F81-5844-8388-057E8E44A504}" srcOrd="0" destOrd="0" presId="urn:microsoft.com/office/officeart/2005/8/layout/process1"/>
    <dgm:cxn modelId="{9F13CD65-E15C-E346-AE67-650174C3AC42}" type="presOf" srcId="{520B3C40-89C5-D345-BA95-110592A57DDA}" destId="{1BDDF5F3-4532-B144-935E-56E50225DB0D}" srcOrd="0" destOrd="0" presId="urn:microsoft.com/office/officeart/2005/8/layout/process1"/>
    <dgm:cxn modelId="{1AD322FB-8395-4C4D-92EE-1F7D46C0F8E2}" type="presParOf" srcId="{4D38DA45-3F81-5844-8388-057E8E44A504}" destId="{1BDDF5F3-4532-B144-935E-56E50225DB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451EA-9F98-B344-AB37-FEF362363553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520B3C40-89C5-D345-BA95-110592A57DDA}">
      <dgm:prSet phldrT="[Text]"/>
      <dgm:spPr/>
      <dgm:t>
        <a:bodyPr/>
        <a:lstStyle/>
        <a:p>
          <a:r>
            <a:rPr lang="en-US" dirty="0" smtClean="0"/>
            <a:t>Middleware</a:t>
          </a:r>
        </a:p>
        <a:p>
          <a:r>
            <a:rPr lang="en-US" dirty="0" smtClean="0"/>
            <a:t>(DEA)</a:t>
          </a:r>
          <a:endParaRPr lang="en-US" dirty="0"/>
        </a:p>
      </dgm:t>
    </dgm:pt>
    <dgm:pt modelId="{C2100F93-4D06-5042-A1F1-C4452ABE1FCD}" type="parTrans" cxnId="{6180EE82-0053-D546-933D-C0BD2A1CAF76}">
      <dgm:prSet/>
      <dgm:spPr/>
      <dgm:t>
        <a:bodyPr/>
        <a:lstStyle/>
        <a:p>
          <a:endParaRPr lang="en-US"/>
        </a:p>
      </dgm:t>
    </dgm:pt>
    <dgm:pt modelId="{0D99F7E1-5DF6-F54B-A621-41682AE166A2}" type="sibTrans" cxnId="{6180EE82-0053-D546-933D-C0BD2A1CAF76}">
      <dgm:prSet/>
      <dgm:spPr/>
      <dgm:t>
        <a:bodyPr/>
        <a:lstStyle/>
        <a:p>
          <a:endParaRPr lang="en-US"/>
        </a:p>
      </dgm:t>
    </dgm:pt>
    <dgm:pt modelId="{4D38DA45-3F81-5844-8388-057E8E44A504}" type="pres">
      <dgm:prSet presAssocID="{B9C451EA-9F98-B344-AB37-FEF362363553}" presName="Name0" presStyleCnt="0">
        <dgm:presLayoutVars>
          <dgm:dir/>
          <dgm:resizeHandles val="exact"/>
        </dgm:presLayoutVars>
      </dgm:prSet>
      <dgm:spPr/>
    </dgm:pt>
    <dgm:pt modelId="{1BDDF5F3-4532-B144-935E-56E50225DB0D}" type="pres">
      <dgm:prSet presAssocID="{520B3C40-89C5-D345-BA95-110592A57DD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0EE82-0053-D546-933D-C0BD2A1CAF76}" srcId="{B9C451EA-9F98-B344-AB37-FEF362363553}" destId="{520B3C40-89C5-D345-BA95-110592A57DDA}" srcOrd="0" destOrd="0" parTransId="{C2100F93-4D06-5042-A1F1-C4452ABE1FCD}" sibTransId="{0D99F7E1-5DF6-F54B-A621-41682AE166A2}"/>
    <dgm:cxn modelId="{CF0BAC41-DBB1-2F43-9588-8BADCE79EEA4}" type="presOf" srcId="{520B3C40-89C5-D345-BA95-110592A57DDA}" destId="{1BDDF5F3-4532-B144-935E-56E50225DB0D}" srcOrd="0" destOrd="0" presId="urn:microsoft.com/office/officeart/2005/8/layout/process1"/>
    <dgm:cxn modelId="{CFC949E6-D5FD-5D44-8EDA-B314A857DBDA}" type="presOf" srcId="{B9C451EA-9F98-B344-AB37-FEF362363553}" destId="{4D38DA45-3F81-5844-8388-057E8E44A504}" srcOrd="0" destOrd="0" presId="urn:microsoft.com/office/officeart/2005/8/layout/process1"/>
    <dgm:cxn modelId="{A3B31E37-5C06-084C-9C57-A3E212C9052F}" type="presParOf" srcId="{4D38DA45-3F81-5844-8388-057E8E44A504}" destId="{1BDDF5F3-4532-B144-935E-56E50225DB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ADB686-915E-6B4C-90E3-C6D322323F45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08FACE0C-6A29-EF4E-BC8C-0D826ED1A65B}">
      <dgm:prSet phldrT="[Text]"/>
      <dgm:spPr/>
      <dgm:t>
        <a:bodyPr/>
        <a:lstStyle/>
        <a:p>
          <a:r>
            <a:rPr lang="en-US" dirty="0" smtClean="0"/>
            <a:t>Modeling Tool</a:t>
          </a:r>
        </a:p>
        <a:p>
          <a:r>
            <a:rPr lang="en-US" dirty="0" smtClean="0"/>
            <a:t>(MDK, EVM)</a:t>
          </a:r>
          <a:endParaRPr lang="en-US" dirty="0"/>
        </a:p>
      </dgm:t>
    </dgm:pt>
    <dgm:pt modelId="{5729122C-EA51-B648-AAA1-B8D7F9C41AD5}" type="parTrans" cxnId="{A9B48F63-1DFF-F84C-8B79-BEFF0325B263}">
      <dgm:prSet/>
      <dgm:spPr/>
      <dgm:t>
        <a:bodyPr/>
        <a:lstStyle/>
        <a:p>
          <a:endParaRPr lang="en-US"/>
        </a:p>
      </dgm:t>
    </dgm:pt>
    <dgm:pt modelId="{59FBED79-14DF-AE44-896B-1F2D350D374E}" type="sibTrans" cxnId="{A9B48F63-1DFF-F84C-8B79-BEFF0325B263}">
      <dgm:prSet/>
      <dgm:spPr/>
      <dgm:t>
        <a:bodyPr/>
        <a:lstStyle/>
        <a:p>
          <a:endParaRPr lang="en-US"/>
        </a:p>
      </dgm:t>
    </dgm:pt>
    <dgm:pt modelId="{ED97A892-D759-1F44-A374-344B498333B8}">
      <dgm:prSet phldrT="[Text]"/>
      <dgm:spPr/>
      <dgm:t>
        <a:bodyPr/>
        <a:lstStyle/>
        <a:p>
          <a:r>
            <a:rPr lang="en-US" dirty="0" smtClean="0"/>
            <a:t>CM Server</a:t>
          </a:r>
        </a:p>
        <a:p>
          <a:r>
            <a:rPr lang="en-US" dirty="0" smtClean="0"/>
            <a:t>(MMS)</a:t>
          </a:r>
          <a:endParaRPr lang="en-US" dirty="0"/>
        </a:p>
      </dgm:t>
    </dgm:pt>
    <dgm:pt modelId="{44CEB6AE-F12D-504B-966E-68A1EB16F462}" type="parTrans" cxnId="{1027D750-1248-F345-90B9-52DABBAD2732}">
      <dgm:prSet/>
      <dgm:spPr/>
      <dgm:t>
        <a:bodyPr/>
        <a:lstStyle/>
        <a:p>
          <a:endParaRPr lang="en-US"/>
        </a:p>
      </dgm:t>
    </dgm:pt>
    <dgm:pt modelId="{763D7812-C1C5-D745-B37B-DDEF873CE547}" type="sibTrans" cxnId="{1027D750-1248-F345-90B9-52DABBAD2732}">
      <dgm:prSet/>
      <dgm:spPr/>
      <dgm:t>
        <a:bodyPr/>
        <a:lstStyle/>
        <a:p>
          <a:endParaRPr lang="en-US"/>
        </a:p>
      </dgm:t>
    </dgm:pt>
    <dgm:pt modelId="{F8BD305D-45FC-FF48-92CB-2640216C88D7}">
      <dgm:prSet phldrT="[Text]"/>
      <dgm:spPr/>
      <dgm:t>
        <a:bodyPr/>
        <a:lstStyle/>
        <a:p>
          <a:r>
            <a:rPr lang="en-US" dirty="0" smtClean="0"/>
            <a:t>CI Server</a:t>
          </a:r>
        </a:p>
        <a:p>
          <a:r>
            <a:rPr lang="en-US" dirty="0" smtClean="0"/>
            <a:t>(PMA)</a:t>
          </a:r>
          <a:endParaRPr lang="en-US" dirty="0"/>
        </a:p>
      </dgm:t>
    </dgm:pt>
    <dgm:pt modelId="{A0F7413F-AD1B-5941-AC1A-B46CF43E2CBE}" type="parTrans" cxnId="{BCF52325-2BDC-434F-B86F-25831010349F}">
      <dgm:prSet/>
      <dgm:spPr/>
      <dgm:t>
        <a:bodyPr/>
        <a:lstStyle/>
        <a:p>
          <a:endParaRPr lang="en-US"/>
        </a:p>
      </dgm:t>
    </dgm:pt>
    <dgm:pt modelId="{3E2821C6-9BA3-A645-A829-FFFEEB3BEC68}" type="sibTrans" cxnId="{BCF52325-2BDC-434F-B86F-25831010349F}">
      <dgm:prSet/>
      <dgm:spPr/>
      <dgm:t>
        <a:bodyPr/>
        <a:lstStyle/>
        <a:p>
          <a:endParaRPr lang="en-US"/>
        </a:p>
      </dgm:t>
    </dgm:pt>
    <dgm:pt modelId="{4DAD5E74-4315-3C4E-9D0E-168C58AD1683}">
      <dgm:prSet/>
      <dgm:spPr/>
      <dgm:t>
        <a:bodyPr/>
        <a:lstStyle/>
        <a:p>
          <a:r>
            <a:rPr lang="en-US" dirty="0" smtClean="0"/>
            <a:t>Host</a:t>
          </a:r>
        </a:p>
        <a:p>
          <a:r>
            <a:rPr lang="en-US" dirty="0" smtClean="0"/>
            <a:t>(Documents)</a:t>
          </a:r>
          <a:endParaRPr lang="en-US" dirty="0"/>
        </a:p>
      </dgm:t>
    </dgm:pt>
    <dgm:pt modelId="{DD286C23-4138-8D43-981F-F78BBC6B6F50}" type="parTrans" cxnId="{513F1357-E48D-144B-B9F2-DF13B5506821}">
      <dgm:prSet/>
      <dgm:spPr/>
      <dgm:t>
        <a:bodyPr/>
        <a:lstStyle/>
        <a:p>
          <a:endParaRPr lang="en-US"/>
        </a:p>
      </dgm:t>
    </dgm:pt>
    <dgm:pt modelId="{85E6944E-069F-814A-97F0-0114A3FDEAA9}" type="sibTrans" cxnId="{513F1357-E48D-144B-B9F2-DF13B5506821}">
      <dgm:prSet/>
      <dgm:spPr/>
      <dgm:t>
        <a:bodyPr/>
        <a:lstStyle/>
        <a:p>
          <a:endParaRPr lang="en-US"/>
        </a:p>
      </dgm:t>
    </dgm:pt>
    <dgm:pt modelId="{469FDCDD-2F84-DE44-9966-96DA35AA03FC}" type="pres">
      <dgm:prSet presAssocID="{15ADB686-915E-6B4C-90E3-C6D322323F45}" presName="Name0" presStyleCnt="0">
        <dgm:presLayoutVars>
          <dgm:dir/>
          <dgm:resizeHandles val="exact"/>
        </dgm:presLayoutVars>
      </dgm:prSet>
      <dgm:spPr/>
    </dgm:pt>
    <dgm:pt modelId="{12EB1FA1-5432-4B4A-A963-6F22405326EE}" type="pres">
      <dgm:prSet presAssocID="{08FACE0C-6A29-EF4E-BC8C-0D826ED1A6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AB18B-9700-9441-A2BE-466DC11A973C}" type="pres">
      <dgm:prSet presAssocID="{59FBED79-14DF-AE44-896B-1F2D350D374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4BA34CA-786D-664E-B229-43AC570E79C6}" type="pres">
      <dgm:prSet presAssocID="{59FBED79-14DF-AE44-896B-1F2D350D374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25242-FEC0-A545-B679-617A6C7E1AB5}" type="pres">
      <dgm:prSet presAssocID="{ED97A892-D759-1F44-A374-344B498333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F4098-F055-2D4E-ACA6-7C551D4B5D76}" type="pres">
      <dgm:prSet presAssocID="{763D7812-C1C5-D745-B37B-DDEF873CE54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78A06E2-CEA9-1941-B701-C00B082E0FD5}" type="pres">
      <dgm:prSet presAssocID="{763D7812-C1C5-D745-B37B-DDEF873CE54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067C70-332F-344B-B490-175738A6F108}" type="pres">
      <dgm:prSet presAssocID="{F8BD305D-45FC-FF48-92CB-2640216C8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0E8D-AE66-0744-9823-8B34FF4025F3}" type="pres">
      <dgm:prSet presAssocID="{3E2821C6-9BA3-A645-A829-FFFEEB3BEC6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9A8E9E2-0E35-8D47-8CDE-41F999DBE74C}" type="pres">
      <dgm:prSet presAssocID="{3E2821C6-9BA3-A645-A829-FFFEEB3BEC6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AADAFA0-2B19-B741-85EC-8C5866771BD2}" type="pres">
      <dgm:prSet presAssocID="{4DAD5E74-4315-3C4E-9D0E-168C58AD168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D89189-02D6-2F47-98BB-C9EC9362C091}" type="presOf" srcId="{08FACE0C-6A29-EF4E-BC8C-0D826ED1A65B}" destId="{12EB1FA1-5432-4B4A-A963-6F22405326EE}" srcOrd="0" destOrd="0" presId="urn:microsoft.com/office/officeart/2005/8/layout/process1"/>
    <dgm:cxn modelId="{513F1357-E48D-144B-B9F2-DF13B5506821}" srcId="{15ADB686-915E-6B4C-90E3-C6D322323F45}" destId="{4DAD5E74-4315-3C4E-9D0E-168C58AD1683}" srcOrd="3" destOrd="0" parTransId="{DD286C23-4138-8D43-981F-F78BBC6B6F50}" sibTransId="{85E6944E-069F-814A-97F0-0114A3FDEAA9}"/>
    <dgm:cxn modelId="{2787AC01-4194-5F45-82BC-96727A7B2BC5}" type="presOf" srcId="{763D7812-C1C5-D745-B37B-DDEF873CE547}" destId="{C78A06E2-CEA9-1941-B701-C00B082E0FD5}" srcOrd="1" destOrd="0" presId="urn:microsoft.com/office/officeart/2005/8/layout/process1"/>
    <dgm:cxn modelId="{1027D750-1248-F345-90B9-52DABBAD2732}" srcId="{15ADB686-915E-6B4C-90E3-C6D322323F45}" destId="{ED97A892-D759-1F44-A374-344B498333B8}" srcOrd="1" destOrd="0" parTransId="{44CEB6AE-F12D-504B-966E-68A1EB16F462}" sibTransId="{763D7812-C1C5-D745-B37B-DDEF873CE547}"/>
    <dgm:cxn modelId="{3CCF7F3C-BF3F-6E46-9818-1545B67B49B8}" type="presOf" srcId="{15ADB686-915E-6B4C-90E3-C6D322323F45}" destId="{469FDCDD-2F84-DE44-9966-96DA35AA03FC}" srcOrd="0" destOrd="0" presId="urn:microsoft.com/office/officeart/2005/8/layout/process1"/>
    <dgm:cxn modelId="{1DB1EB6D-D5DA-DD46-A6D6-F95C450778F4}" type="presOf" srcId="{3E2821C6-9BA3-A645-A829-FFFEEB3BEC68}" destId="{D9A8E9E2-0E35-8D47-8CDE-41F999DBE74C}" srcOrd="1" destOrd="0" presId="urn:microsoft.com/office/officeart/2005/8/layout/process1"/>
    <dgm:cxn modelId="{BCF52325-2BDC-434F-B86F-25831010349F}" srcId="{15ADB686-915E-6B4C-90E3-C6D322323F45}" destId="{F8BD305D-45FC-FF48-92CB-2640216C88D7}" srcOrd="2" destOrd="0" parTransId="{A0F7413F-AD1B-5941-AC1A-B46CF43E2CBE}" sibTransId="{3E2821C6-9BA3-A645-A829-FFFEEB3BEC68}"/>
    <dgm:cxn modelId="{112AB5E0-F7EE-8645-8B6E-8A01523BA41B}" type="presOf" srcId="{ED97A892-D759-1F44-A374-344B498333B8}" destId="{2D225242-FEC0-A545-B679-617A6C7E1AB5}" srcOrd="0" destOrd="0" presId="urn:microsoft.com/office/officeart/2005/8/layout/process1"/>
    <dgm:cxn modelId="{A9B48F63-1DFF-F84C-8B79-BEFF0325B263}" srcId="{15ADB686-915E-6B4C-90E3-C6D322323F45}" destId="{08FACE0C-6A29-EF4E-BC8C-0D826ED1A65B}" srcOrd="0" destOrd="0" parTransId="{5729122C-EA51-B648-AAA1-B8D7F9C41AD5}" sibTransId="{59FBED79-14DF-AE44-896B-1F2D350D374E}"/>
    <dgm:cxn modelId="{F9E080D4-34C7-8048-9E1E-31146D8F863F}" type="presOf" srcId="{3E2821C6-9BA3-A645-A829-FFFEEB3BEC68}" destId="{48D30E8D-AE66-0744-9823-8B34FF4025F3}" srcOrd="0" destOrd="0" presId="urn:microsoft.com/office/officeart/2005/8/layout/process1"/>
    <dgm:cxn modelId="{72959A26-AED6-8941-9BCB-FFEC19FBDAAD}" type="presOf" srcId="{4DAD5E74-4315-3C4E-9D0E-168C58AD1683}" destId="{4AADAFA0-2B19-B741-85EC-8C5866771BD2}" srcOrd="0" destOrd="0" presId="urn:microsoft.com/office/officeart/2005/8/layout/process1"/>
    <dgm:cxn modelId="{5BAF546B-92D7-104D-A397-538C23F3B7A0}" type="presOf" srcId="{763D7812-C1C5-D745-B37B-DDEF873CE547}" destId="{111F4098-F055-2D4E-ACA6-7C551D4B5D76}" srcOrd="0" destOrd="0" presId="urn:microsoft.com/office/officeart/2005/8/layout/process1"/>
    <dgm:cxn modelId="{7890AAF3-09AF-CA46-9A60-0FB590E733DC}" type="presOf" srcId="{59FBED79-14DF-AE44-896B-1F2D350D374E}" destId="{34BA34CA-786D-664E-B229-43AC570E79C6}" srcOrd="1" destOrd="0" presId="urn:microsoft.com/office/officeart/2005/8/layout/process1"/>
    <dgm:cxn modelId="{5FEC7022-515F-C340-9A4A-34C266E2097F}" type="presOf" srcId="{59FBED79-14DF-AE44-896B-1F2D350D374E}" destId="{454AB18B-9700-9441-A2BE-466DC11A973C}" srcOrd="0" destOrd="0" presId="urn:microsoft.com/office/officeart/2005/8/layout/process1"/>
    <dgm:cxn modelId="{6ADB1028-7A72-0B49-B830-FA735ACE399C}" type="presOf" srcId="{F8BD305D-45FC-FF48-92CB-2640216C88D7}" destId="{87067C70-332F-344B-B490-175738A6F108}" srcOrd="0" destOrd="0" presId="urn:microsoft.com/office/officeart/2005/8/layout/process1"/>
    <dgm:cxn modelId="{0636F238-775E-D84E-99F8-C2F3FC814430}" type="presParOf" srcId="{469FDCDD-2F84-DE44-9966-96DA35AA03FC}" destId="{12EB1FA1-5432-4B4A-A963-6F22405326EE}" srcOrd="0" destOrd="0" presId="urn:microsoft.com/office/officeart/2005/8/layout/process1"/>
    <dgm:cxn modelId="{0392E64E-510B-504E-9F12-4A5C8F4596B5}" type="presParOf" srcId="{469FDCDD-2F84-DE44-9966-96DA35AA03FC}" destId="{454AB18B-9700-9441-A2BE-466DC11A973C}" srcOrd="1" destOrd="0" presId="urn:microsoft.com/office/officeart/2005/8/layout/process1"/>
    <dgm:cxn modelId="{DE182981-62EE-B84A-9721-14AA7B14FFD0}" type="presParOf" srcId="{454AB18B-9700-9441-A2BE-466DC11A973C}" destId="{34BA34CA-786D-664E-B229-43AC570E79C6}" srcOrd="0" destOrd="0" presId="urn:microsoft.com/office/officeart/2005/8/layout/process1"/>
    <dgm:cxn modelId="{FAC11B9A-5484-D54B-A1FE-E96ADB2F7D7C}" type="presParOf" srcId="{469FDCDD-2F84-DE44-9966-96DA35AA03FC}" destId="{2D225242-FEC0-A545-B679-617A6C7E1AB5}" srcOrd="2" destOrd="0" presId="urn:microsoft.com/office/officeart/2005/8/layout/process1"/>
    <dgm:cxn modelId="{4171F377-4FE6-7E4F-B28E-6C0461F30343}" type="presParOf" srcId="{469FDCDD-2F84-DE44-9966-96DA35AA03FC}" destId="{111F4098-F055-2D4E-ACA6-7C551D4B5D76}" srcOrd="3" destOrd="0" presId="urn:microsoft.com/office/officeart/2005/8/layout/process1"/>
    <dgm:cxn modelId="{6E85744A-D49E-C249-BFF4-E4C192FD81C8}" type="presParOf" srcId="{111F4098-F055-2D4E-ACA6-7C551D4B5D76}" destId="{C78A06E2-CEA9-1941-B701-C00B082E0FD5}" srcOrd="0" destOrd="0" presId="urn:microsoft.com/office/officeart/2005/8/layout/process1"/>
    <dgm:cxn modelId="{1C027F46-F669-524E-9CCE-382709C1BC29}" type="presParOf" srcId="{469FDCDD-2F84-DE44-9966-96DA35AA03FC}" destId="{87067C70-332F-344B-B490-175738A6F108}" srcOrd="4" destOrd="0" presId="urn:microsoft.com/office/officeart/2005/8/layout/process1"/>
    <dgm:cxn modelId="{D431791D-D0C0-0A45-8D00-C3B6F43AAFC4}" type="presParOf" srcId="{469FDCDD-2F84-DE44-9966-96DA35AA03FC}" destId="{48D30E8D-AE66-0744-9823-8B34FF4025F3}" srcOrd="5" destOrd="0" presId="urn:microsoft.com/office/officeart/2005/8/layout/process1"/>
    <dgm:cxn modelId="{3ED93F8D-7039-0343-8252-AA4A69111AA0}" type="presParOf" srcId="{48D30E8D-AE66-0744-9823-8B34FF4025F3}" destId="{D9A8E9E2-0E35-8D47-8CDE-41F999DBE74C}" srcOrd="0" destOrd="0" presId="urn:microsoft.com/office/officeart/2005/8/layout/process1"/>
    <dgm:cxn modelId="{44DD989A-E2E8-BD47-B2B4-05081E0C52BB}" type="presParOf" srcId="{469FDCDD-2F84-DE44-9966-96DA35AA03FC}" destId="{4AADAFA0-2B19-B741-85EC-8C5866771B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ADB686-915E-6B4C-90E3-C6D322323F45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08FACE0C-6A29-EF4E-BC8C-0D826ED1A65B}">
      <dgm:prSet phldrT="[Text]"/>
      <dgm:spPr/>
      <dgm:t>
        <a:bodyPr/>
        <a:lstStyle/>
        <a:p>
          <a:r>
            <a:rPr lang="en-US" dirty="0" smtClean="0"/>
            <a:t>Modeling Tool</a:t>
          </a:r>
        </a:p>
        <a:p>
          <a:r>
            <a:rPr lang="en-US" dirty="0" smtClean="0"/>
            <a:t>(MDK</a:t>
          </a:r>
          <a:r>
            <a:rPr lang="en-US" smtClean="0"/>
            <a:t>, EVM)</a:t>
          </a:r>
          <a:endParaRPr lang="en-US" dirty="0"/>
        </a:p>
      </dgm:t>
    </dgm:pt>
    <dgm:pt modelId="{5729122C-EA51-B648-AAA1-B8D7F9C41AD5}" type="parTrans" cxnId="{A9B48F63-1DFF-F84C-8B79-BEFF0325B263}">
      <dgm:prSet/>
      <dgm:spPr/>
      <dgm:t>
        <a:bodyPr/>
        <a:lstStyle/>
        <a:p>
          <a:endParaRPr lang="en-US"/>
        </a:p>
      </dgm:t>
    </dgm:pt>
    <dgm:pt modelId="{59FBED79-14DF-AE44-896B-1F2D350D374E}" type="sibTrans" cxnId="{A9B48F63-1DFF-F84C-8B79-BEFF0325B263}">
      <dgm:prSet/>
      <dgm:spPr/>
      <dgm:t>
        <a:bodyPr/>
        <a:lstStyle/>
        <a:p>
          <a:endParaRPr lang="en-US"/>
        </a:p>
      </dgm:t>
    </dgm:pt>
    <dgm:pt modelId="{ED97A892-D759-1F44-A374-344B498333B8}">
      <dgm:prSet phldrT="[Text]"/>
      <dgm:spPr/>
      <dgm:t>
        <a:bodyPr/>
        <a:lstStyle/>
        <a:p>
          <a:r>
            <a:rPr lang="en-US" dirty="0" smtClean="0"/>
            <a:t>CM Server</a:t>
          </a:r>
        </a:p>
        <a:p>
          <a:r>
            <a:rPr lang="en-US" dirty="0" smtClean="0"/>
            <a:t>(MMS)</a:t>
          </a:r>
          <a:endParaRPr lang="en-US" dirty="0"/>
        </a:p>
      </dgm:t>
    </dgm:pt>
    <dgm:pt modelId="{44CEB6AE-F12D-504B-966E-68A1EB16F462}" type="parTrans" cxnId="{1027D750-1248-F345-90B9-52DABBAD2732}">
      <dgm:prSet/>
      <dgm:spPr/>
      <dgm:t>
        <a:bodyPr/>
        <a:lstStyle/>
        <a:p>
          <a:endParaRPr lang="en-US"/>
        </a:p>
      </dgm:t>
    </dgm:pt>
    <dgm:pt modelId="{763D7812-C1C5-D745-B37B-DDEF873CE547}" type="sibTrans" cxnId="{1027D750-1248-F345-90B9-52DABBAD2732}">
      <dgm:prSet/>
      <dgm:spPr/>
      <dgm:t>
        <a:bodyPr/>
        <a:lstStyle/>
        <a:p>
          <a:endParaRPr lang="en-US"/>
        </a:p>
      </dgm:t>
    </dgm:pt>
    <dgm:pt modelId="{F8BD305D-45FC-FF48-92CB-2640216C88D7}">
      <dgm:prSet phldrT="[Text]"/>
      <dgm:spPr/>
      <dgm:t>
        <a:bodyPr/>
        <a:lstStyle/>
        <a:p>
          <a:r>
            <a:rPr lang="en-US" dirty="0" smtClean="0"/>
            <a:t>CI Server</a:t>
          </a:r>
        </a:p>
        <a:p>
          <a:r>
            <a:rPr lang="en-US" dirty="0" smtClean="0"/>
            <a:t>(PMA)</a:t>
          </a:r>
          <a:endParaRPr lang="en-US" dirty="0"/>
        </a:p>
      </dgm:t>
    </dgm:pt>
    <dgm:pt modelId="{A0F7413F-AD1B-5941-AC1A-B46CF43E2CBE}" type="parTrans" cxnId="{BCF52325-2BDC-434F-B86F-25831010349F}">
      <dgm:prSet/>
      <dgm:spPr/>
      <dgm:t>
        <a:bodyPr/>
        <a:lstStyle/>
        <a:p>
          <a:endParaRPr lang="en-US"/>
        </a:p>
      </dgm:t>
    </dgm:pt>
    <dgm:pt modelId="{3E2821C6-9BA3-A645-A829-FFFEEB3BEC68}" type="sibTrans" cxnId="{BCF52325-2BDC-434F-B86F-25831010349F}">
      <dgm:prSet/>
      <dgm:spPr/>
      <dgm:t>
        <a:bodyPr/>
        <a:lstStyle/>
        <a:p>
          <a:endParaRPr lang="en-US"/>
        </a:p>
      </dgm:t>
    </dgm:pt>
    <dgm:pt modelId="{4DAD5E74-4315-3C4E-9D0E-168C58AD1683}">
      <dgm:prSet/>
      <dgm:spPr/>
      <dgm:t>
        <a:bodyPr/>
        <a:lstStyle/>
        <a:p>
          <a:r>
            <a:rPr lang="en-US" dirty="0" smtClean="0"/>
            <a:t>Host</a:t>
          </a:r>
        </a:p>
        <a:p>
          <a:r>
            <a:rPr lang="en-US" dirty="0" smtClean="0"/>
            <a:t>(Documents)</a:t>
          </a:r>
          <a:endParaRPr lang="en-US" dirty="0"/>
        </a:p>
      </dgm:t>
    </dgm:pt>
    <dgm:pt modelId="{DD286C23-4138-8D43-981F-F78BBC6B6F50}" type="parTrans" cxnId="{513F1357-E48D-144B-B9F2-DF13B5506821}">
      <dgm:prSet/>
      <dgm:spPr/>
      <dgm:t>
        <a:bodyPr/>
        <a:lstStyle/>
        <a:p>
          <a:endParaRPr lang="en-US"/>
        </a:p>
      </dgm:t>
    </dgm:pt>
    <dgm:pt modelId="{85E6944E-069F-814A-97F0-0114A3FDEAA9}" type="sibTrans" cxnId="{513F1357-E48D-144B-B9F2-DF13B5506821}">
      <dgm:prSet/>
      <dgm:spPr/>
      <dgm:t>
        <a:bodyPr/>
        <a:lstStyle/>
        <a:p>
          <a:endParaRPr lang="en-US"/>
        </a:p>
      </dgm:t>
    </dgm:pt>
    <dgm:pt modelId="{469FDCDD-2F84-DE44-9966-96DA35AA03FC}" type="pres">
      <dgm:prSet presAssocID="{15ADB686-915E-6B4C-90E3-C6D322323F45}" presName="Name0" presStyleCnt="0">
        <dgm:presLayoutVars>
          <dgm:dir/>
          <dgm:resizeHandles val="exact"/>
        </dgm:presLayoutVars>
      </dgm:prSet>
      <dgm:spPr/>
    </dgm:pt>
    <dgm:pt modelId="{12EB1FA1-5432-4B4A-A963-6F22405326EE}" type="pres">
      <dgm:prSet presAssocID="{08FACE0C-6A29-EF4E-BC8C-0D826ED1A6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AB18B-9700-9441-A2BE-466DC11A973C}" type="pres">
      <dgm:prSet presAssocID="{59FBED79-14DF-AE44-896B-1F2D350D374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4BA34CA-786D-664E-B229-43AC570E79C6}" type="pres">
      <dgm:prSet presAssocID="{59FBED79-14DF-AE44-896B-1F2D350D374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225242-FEC0-A545-B679-617A6C7E1AB5}" type="pres">
      <dgm:prSet presAssocID="{ED97A892-D759-1F44-A374-344B498333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F4098-F055-2D4E-ACA6-7C551D4B5D76}" type="pres">
      <dgm:prSet presAssocID="{763D7812-C1C5-D745-B37B-DDEF873CE54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78A06E2-CEA9-1941-B701-C00B082E0FD5}" type="pres">
      <dgm:prSet presAssocID="{763D7812-C1C5-D745-B37B-DDEF873CE54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067C70-332F-344B-B490-175738A6F108}" type="pres">
      <dgm:prSet presAssocID="{F8BD305D-45FC-FF48-92CB-2640216C8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0E8D-AE66-0744-9823-8B34FF4025F3}" type="pres">
      <dgm:prSet presAssocID="{3E2821C6-9BA3-A645-A829-FFFEEB3BEC6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9A8E9E2-0E35-8D47-8CDE-41F999DBE74C}" type="pres">
      <dgm:prSet presAssocID="{3E2821C6-9BA3-A645-A829-FFFEEB3BEC6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AADAFA0-2B19-B741-85EC-8C5866771BD2}" type="pres">
      <dgm:prSet presAssocID="{4DAD5E74-4315-3C4E-9D0E-168C58AD168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1357-E48D-144B-B9F2-DF13B5506821}" srcId="{15ADB686-915E-6B4C-90E3-C6D322323F45}" destId="{4DAD5E74-4315-3C4E-9D0E-168C58AD1683}" srcOrd="3" destOrd="0" parTransId="{DD286C23-4138-8D43-981F-F78BBC6B6F50}" sibTransId="{85E6944E-069F-814A-97F0-0114A3FDEAA9}"/>
    <dgm:cxn modelId="{C9F2467B-DF39-3543-BE08-521233075B08}" type="presOf" srcId="{4DAD5E74-4315-3C4E-9D0E-168C58AD1683}" destId="{4AADAFA0-2B19-B741-85EC-8C5866771BD2}" srcOrd="0" destOrd="0" presId="urn:microsoft.com/office/officeart/2005/8/layout/process1"/>
    <dgm:cxn modelId="{BCAC06C1-AF1C-5149-A0B2-836C47068C95}" type="presOf" srcId="{763D7812-C1C5-D745-B37B-DDEF873CE547}" destId="{C78A06E2-CEA9-1941-B701-C00B082E0FD5}" srcOrd="1" destOrd="0" presId="urn:microsoft.com/office/officeart/2005/8/layout/process1"/>
    <dgm:cxn modelId="{3F4A2D93-248C-1D48-823A-79F8D0676054}" type="presOf" srcId="{763D7812-C1C5-D745-B37B-DDEF873CE547}" destId="{111F4098-F055-2D4E-ACA6-7C551D4B5D76}" srcOrd="0" destOrd="0" presId="urn:microsoft.com/office/officeart/2005/8/layout/process1"/>
    <dgm:cxn modelId="{A35D657D-E3DC-A34F-9AB4-345D1789A1B1}" type="presOf" srcId="{59FBED79-14DF-AE44-896B-1F2D350D374E}" destId="{454AB18B-9700-9441-A2BE-466DC11A973C}" srcOrd="0" destOrd="0" presId="urn:microsoft.com/office/officeart/2005/8/layout/process1"/>
    <dgm:cxn modelId="{0C50E617-425F-B745-863C-E75CB8578D8A}" type="presOf" srcId="{ED97A892-D759-1F44-A374-344B498333B8}" destId="{2D225242-FEC0-A545-B679-617A6C7E1AB5}" srcOrd="0" destOrd="0" presId="urn:microsoft.com/office/officeart/2005/8/layout/process1"/>
    <dgm:cxn modelId="{C7FC458F-4EF7-944A-BAF3-DC7D3DCFCE81}" type="presOf" srcId="{15ADB686-915E-6B4C-90E3-C6D322323F45}" destId="{469FDCDD-2F84-DE44-9966-96DA35AA03FC}" srcOrd="0" destOrd="0" presId="urn:microsoft.com/office/officeart/2005/8/layout/process1"/>
    <dgm:cxn modelId="{1027D750-1248-F345-90B9-52DABBAD2732}" srcId="{15ADB686-915E-6B4C-90E3-C6D322323F45}" destId="{ED97A892-D759-1F44-A374-344B498333B8}" srcOrd="1" destOrd="0" parTransId="{44CEB6AE-F12D-504B-966E-68A1EB16F462}" sibTransId="{763D7812-C1C5-D745-B37B-DDEF873CE547}"/>
    <dgm:cxn modelId="{E5EF6056-63F5-1541-8616-8166CFF197DD}" type="presOf" srcId="{3E2821C6-9BA3-A645-A829-FFFEEB3BEC68}" destId="{48D30E8D-AE66-0744-9823-8B34FF4025F3}" srcOrd="0" destOrd="0" presId="urn:microsoft.com/office/officeart/2005/8/layout/process1"/>
    <dgm:cxn modelId="{D25EC794-3C94-1C40-B29B-90CBA728282B}" type="presOf" srcId="{F8BD305D-45FC-FF48-92CB-2640216C88D7}" destId="{87067C70-332F-344B-B490-175738A6F108}" srcOrd="0" destOrd="0" presId="urn:microsoft.com/office/officeart/2005/8/layout/process1"/>
    <dgm:cxn modelId="{BCF52325-2BDC-434F-B86F-25831010349F}" srcId="{15ADB686-915E-6B4C-90E3-C6D322323F45}" destId="{F8BD305D-45FC-FF48-92CB-2640216C88D7}" srcOrd="2" destOrd="0" parTransId="{A0F7413F-AD1B-5941-AC1A-B46CF43E2CBE}" sibTransId="{3E2821C6-9BA3-A645-A829-FFFEEB3BEC68}"/>
    <dgm:cxn modelId="{8E3B0FFE-E7EE-B046-81F1-EF18C0B3415B}" type="presOf" srcId="{59FBED79-14DF-AE44-896B-1F2D350D374E}" destId="{34BA34CA-786D-664E-B229-43AC570E79C6}" srcOrd="1" destOrd="0" presId="urn:microsoft.com/office/officeart/2005/8/layout/process1"/>
    <dgm:cxn modelId="{A9B48F63-1DFF-F84C-8B79-BEFF0325B263}" srcId="{15ADB686-915E-6B4C-90E3-C6D322323F45}" destId="{08FACE0C-6A29-EF4E-BC8C-0D826ED1A65B}" srcOrd="0" destOrd="0" parTransId="{5729122C-EA51-B648-AAA1-B8D7F9C41AD5}" sibTransId="{59FBED79-14DF-AE44-896B-1F2D350D374E}"/>
    <dgm:cxn modelId="{4114CF55-1792-3342-B3BB-982E050B62D2}" type="presOf" srcId="{3E2821C6-9BA3-A645-A829-FFFEEB3BEC68}" destId="{D9A8E9E2-0E35-8D47-8CDE-41F999DBE74C}" srcOrd="1" destOrd="0" presId="urn:microsoft.com/office/officeart/2005/8/layout/process1"/>
    <dgm:cxn modelId="{6BDBF8D6-1302-A245-9D86-3338DF2888D8}" type="presOf" srcId="{08FACE0C-6A29-EF4E-BC8C-0D826ED1A65B}" destId="{12EB1FA1-5432-4B4A-A963-6F22405326EE}" srcOrd="0" destOrd="0" presId="urn:microsoft.com/office/officeart/2005/8/layout/process1"/>
    <dgm:cxn modelId="{E0D470A2-C0B4-5E4D-AB32-FD44BE40F176}" type="presParOf" srcId="{469FDCDD-2F84-DE44-9966-96DA35AA03FC}" destId="{12EB1FA1-5432-4B4A-A963-6F22405326EE}" srcOrd="0" destOrd="0" presId="urn:microsoft.com/office/officeart/2005/8/layout/process1"/>
    <dgm:cxn modelId="{3E6EB1C4-B460-184E-AAD3-31E0C652EBEA}" type="presParOf" srcId="{469FDCDD-2F84-DE44-9966-96DA35AA03FC}" destId="{454AB18B-9700-9441-A2BE-466DC11A973C}" srcOrd="1" destOrd="0" presId="urn:microsoft.com/office/officeart/2005/8/layout/process1"/>
    <dgm:cxn modelId="{D0F1AE8A-C2A9-534E-8C0D-4BB78381AC85}" type="presParOf" srcId="{454AB18B-9700-9441-A2BE-466DC11A973C}" destId="{34BA34CA-786D-664E-B229-43AC570E79C6}" srcOrd="0" destOrd="0" presId="urn:microsoft.com/office/officeart/2005/8/layout/process1"/>
    <dgm:cxn modelId="{540C9D4E-37E7-464E-911C-E816CE5C5F2D}" type="presParOf" srcId="{469FDCDD-2F84-DE44-9966-96DA35AA03FC}" destId="{2D225242-FEC0-A545-B679-617A6C7E1AB5}" srcOrd="2" destOrd="0" presId="urn:microsoft.com/office/officeart/2005/8/layout/process1"/>
    <dgm:cxn modelId="{C080B511-9E79-AE4F-B0A4-529B0E7F727D}" type="presParOf" srcId="{469FDCDD-2F84-DE44-9966-96DA35AA03FC}" destId="{111F4098-F055-2D4E-ACA6-7C551D4B5D76}" srcOrd="3" destOrd="0" presId="urn:microsoft.com/office/officeart/2005/8/layout/process1"/>
    <dgm:cxn modelId="{E49A38FB-0938-E441-B8C5-8AFBC76BD9BD}" type="presParOf" srcId="{111F4098-F055-2D4E-ACA6-7C551D4B5D76}" destId="{C78A06E2-CEA9-1941-B701-C00B082E0FD5}" srcOrd="0" destOrd="0" presId="urn:microsoft.com/office/officeart/2005/8/layout/process1"/>
    <dgm:cxn modelId="{BF0CF4EE-4684-564B-AC5F-AB0B7EBF76CE}" type="presParOf" srcId="{469FDCDD-2F84-DE44-9966-96DA35AA03FC}" destId="{87067C70-332F-344B-B490-175738A6F108}" srcOrd="4" destOrd="0" presId="urn:microsoft.com/office/officeart/2005/8/layout/process1"/>
    <dgm:cxn modelId="{A83CF084-CA53-4846-8ED3-26204E027E8D}" type="presParOf" srcId="{469FDCDD-2F84-DE44-9966-96DA35AA03FC}" destId="{48D30E8D-AE66-0744-9823-8B34FF4025F3}" srcOrd="5" destOrd="0" presId="urn:microsoft.com/office/officeart/2005/8/layout/process1"/>
    <dgm:cxn modelId="{1C0DF7D0-FF20-0B41-8FB2-9A18C14B5E0F}" type="presParOf" srcId="{48D30E8D-AE66-0744-9823-8B34FF4025F3}" destId="{D9A8E9E2-0E35-8D47-8CDE-41F999DBE74C}" srcOrd="0" destOrd="0" presId="urn:microsoft.com/office/officeart/2005/8/layout/process1"/>
    <dgm:cxn modelId="{0EE7F0B1-0707-7044-A2FE-96B82422891D}" type="presParOf" srcId="{469FDCDD-2F84-DE44-9966-96DA35AA03FC}" destId="{4AADAFA0-2B19-B741-85EC-8C5866771B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1FA1-5432-4B4A-A963-6F22405326EE}">
      <dsp:nvSpPr>
        <dsp:cNvPr id="0" name=""/>
        <dsp:cNvSpPr/>
      </dsp:nvSpPr>
      <dsp:spPr>
        <a:xfrm>
          <a:off x="3231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(Eclipse)</a:t>
          </a:r>
          <a:endParaRPr lang="en-US" sz="1800" kern="1200" dirty="0"/>
        </a:p>
      </dsp:txBody>
      <dsp:txXfrm>
        <a:off x="33882" y="599562"/>
        <a:ext cx="1351686" cy="985192"/>
      </dsp:txXfrm>
    </dsp:sp>
    <dsp:sp modelId="{454AB18B-9700-9441-A2BE-466DC11A973C}">
      <dsp:nvSpPr>
        <dsp:cNvPr id="0" name=""/>
        <dsp:cNvSpPr/>
      </dsp:nvSpPr>
      <dsp:spPr>
        <a:xfrm>
          <a:off x="1557518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57518" y="987031"/>
        <a:ext cx="209687" cy="210253"/>
      </dsp:txXfrm>
    </dsp:sp>
    <dsp:sp modelId="{2D225242-FEC0-A545-B679-617A6C7E1AB5}">
      <dsp:nvSpPr>
        <dsp:cNvPr id="0" name=""/>
        <dsp:cNvSpPr/>
      </dsp:nvSpPr>
      <dsp:spPr>
        <a:xfrm>
          <a:off x="1981415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CM Server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</a:t>
          </a:r>
          <a:r>
            <a:rPr lang="en-US" sz="1800" kern="1200" dirty="0" err="1" smtClean="0"/>
            <a:t>GitHub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2012066" y="599562"/>
        <a:ext cx="1351686" cy="985192"/>
      </dsp:txXfrm>
    </dsp:sp>
    <dsp:sp modelId="{111F4098-F055-2D4E-ACA6-7C551D4B5D76}">
      <dsp:nvSpPr>
        <dsp:cNvPr id="0" name=""/>
        <dsp:cNvSpPr/>
      </dsp:nvSpPr>
      <dsp:spPr>
        <a:xfrm>
          <a:off x="3535702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535702" y="987031"/>
        <a:ext cx="209687" cy="210253"/>
      </dsp:txXfrm>
    </dsp:sp>
    <dsp:sp modelId="{87067C70-332F-344B-B490-175738A6F108}">
      <dsp:nvSpPr>
        <dsp:cNvPr id="0" name=""/>
        <dsp:cNvSpPr/>
      </dsp:nvSpPr>
      <dsp:spPr>
        <a:xfrm>
          <a:off x="3959599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CI Server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(Jenkins)</a:t>
          </a:r>
          <a:endParaRPr lang="en-US" sz="1800" kern="1200" dirty="0"/>
        </a:p>
      </dsp:txBody>
      <dsp:txXfrm>
        <a:off x="3990250" y="599562"/>
        <a:ext cx="1351686" cy="985192"/>
      </dsp:txXfrm>
    </dsp:sp>
    <dsp:sp modelId="{48D30E8D-AE66-0744-9823-8B34FF4025F3}">
      <dsp:nvSpPr>
        <dsp:cNvPr id="0" name=""/>
        <dsp:cNvSpPr/>
      </dsp:nvSpPr>
      <dsp:spPr>
        <a:xfrm>
          <a:off x="5513886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513886" y="987031"/>
        <a:ext cx="209687" cy="210253"/>
      </dsp:txXfrm>
    </dsp:sp>
    <dsp:sp modelId="{4AADAFA0-2B19-B741-85EC-8C5866771BD2}">
      <dsp:nvSpPr>
        <dsp:cNvPr id="0" name=""/>
        <dsp:cNvSpPr/>
      </dsp:nvSpPr>
      <dsp:spPr>
        <a:xfrm>
          <a:off x="5937782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Host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(Test, </a:t>
          </a:r>
          <a:r>
            <a:rPr lang="en-US" sz="1800" kern="1200" dirty="0" err="1" smtClean="0"/>
            <a:t>Stg</a:t>
          </a:r>
          <a:r>
            <a:rPr lang="en-US" sz="1800" kern="1200" dirty="0" smtClean="0"/>
            <a:t>, Prod)</a:t>
          </a:r>
          <a:endParaRPr lang="en-US" sz="1800" kern="1200" dirty="0"/>
        </a:p>
      </dsp:txBody>
      <dsp:txXfrm>
        <a:off x="5968433" y="599562"/>
        <a:ext cx="1351686" cy="98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1FA1-5432-4B4A-A963-6F22405326EE}">
      <dsp:nvSpPr>
        <dsp:cNvPr id="0" name=""/>
        <dsp:cNvSpPr/>
      </dsp:nvSpPr>
      <dsp:spPr>
        <a:xfrm>
          <a:off x="3231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(Eclipse)</a:t>
          </a:r>
          <a:endParaRPr lang="en-US" sz="1800" kern="1200" dirty="0"/>
        </a:p>
      </dsp:txBody>
      <dsp:txXfrm>
        <a:off x="33882" y="599562"/>
        <a:ext cx="1351686" cy="985192"/>
      </dsp:txXfrm>
    </dsp:sp>
    <dsp:sp modelId="{454AB18B-9700-9441-A2BE-466DC11A973C}">
      <dsp:nvSpPr>
        <dsp:cNvPr id="0" name=""/>
        <dsp:cNvSpPr/>
      </dsp:nvSpPr>
      <dsp:spPr>
        <a:xfrm>
          <a:off x="1557518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57518" y="987031"/>
        <a:ext cx="209687" cy="210253"/>
      </dsp:txXfrm>
    </dsp:sp>
    <dsp:sp modelId="{2D225242-FEC0-A545-B679-617A6C7E1AB5}">
      <dsp:nvSpPr>
        <dsp:cNvPr id="0" name=""/>
        <dsp:cNvSpPr/>
      </dsp:nvSpPr>
      <dsp:spPr>
        <a:xfrm>
          <a:off x="1981415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CM Server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</a:t>
          </a:r>
          <a:r>
            <a:rPr lang="en-US" sz="1800" kern="1200" dirty="0" err="1" smtClean="0"/>
            <a:t>GitHub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2012066" y="599562"/>
        <a:ext cx="1351686" cy="985192"/>
      </dsp:txXfrm>
    </dsp:sp>
    <dsp:sp modelId="{111F4098-F055-2D4E-ACA6-7C551D4B5D76}">
      <dsp:nvSpPr>
        <dsp:cNvPr id="0" name=""/>
        <dsp:cNvSpPr/>
      </dsp:nvSpPr>
      <dsp:spPr>
        <a:xfrm>
          <a:off x="3535702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535702" y="987031"/>
        <a:ext cx="209687" cy="210253"/>
      </dsp:txXfrm>
    </dsp:sp>
    <dsp:sp modelId="{87067C70-332F-344B-B490-175738A6F108}">
      <dsp:nvSpPr>
        <dsp:cNvPr id="0" name=""/>
        <dsp:cNvSpPr/>
      </dsp:nvSpPr>
      <dsp:spPr>
        <a:xfrm>
          <a:off x="3959599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CI Server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(Jenkins)</a:t>
          </a:r>
          <a:endParaRPr lang="en-US" sz="1800" kern="1200" dirty="0"/>
        </a:p>
      </dsp:txBody>
      <dsp:txXfrm>
        <a:off x="3990250" y="599562"/>
        <a:ext cx="1351686" cy="985192"/>
      </dsp:txXfrm>
    </dsp:sp>
    <dsp:sp modelId="{48D30E8D-AE66-0744-9823-8B34FF4025F3}">
      <dsp:nvSpPr>
        <dsp:cNvPr id="0" name=""/>
        <dsp:cNvSpPr/>
      </dsp:nvSpPr>
      <dsp:spPr>
        <a:xfrm>
          <a:off x="5513886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513886" y="987031"/>
        <a:ext cx="209687" cy="210253"/>
      </dsp:txXfrm>
    </dsp:sp>
    <dsp:sp modelId="{4AADAFA0-2B19-B741-85EC-8C5866771BD2}">
      <dsp:nvSpPr>
        <dsp:cNvPr id="0" name=""/>
        <dsp:cNvSpPr/>
      </dsp:nvSpPr>
      <dsp:spPr>
        <a:xfrm>
          <a:off x="5937782" y="568911"/>
          <a:ext cx="1412988" cy="1046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Host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(Test, </a:t>
          </a:r>
          <a:r>
            <a:rPr lang="en-US" sz="1800" kern="1200" dirty="0" err="1" smtClean="0"/>
            <a:t>Stg</a:t>
          </a:r>
          <a:r>
            <a:rPr lang="en-US" sz="1800" kern="1200" dirty="0" smtClean="0"/>
            <a:t>, Prod)</a:t>
          </a:r>
          <a:endParaRPr lang="en-US" sz="1800" kern="1200" dirty="0"/>
        </a:p>
      </dsp:txBody>
      <dsp:txXfrm>
        <a:off x="5968433" y="599562"/>
        <a:ext cx="1351686" cy="985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DF5F3-4532-B144-935E-56E50225DB0D}">
      <dsp:nvSpPr>
        <dsp:cNvPr id="0" name=""/>
        <dsp:cNvSpPr/>
      </dsp:nvSpPr>
      <dsp:spPr>
        <a:xfrm>
          <a:off x="877" y="0"/>
          <a:ext cx="1795146" cy="1051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Artifact Repository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(Nexus)</a:t>
          </a:r>
          <a:endParaRPr lang="en-US" sz="1800" kern="1200" dirty="0"/>
        </a:p>
      </dsp:txBody>
      <dsp:txXfrm>
        <a:off x="31676" y="30799"/>
        <a:ext cx="1733548" cy="989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DF5F3-4532-B144-935E-56E50225DB0D}">
      <dsp:nvSpPr>
        <dsp:cNvPr id="0" name=""/>
        <dsp:cNvSpPr/>
      </dsp:nvSpPr>
      <dsp:spPr>
        <a:xfrm>
          <a:off x="877" y="0"/>
          <a:ext cx="1795146" cy="1051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Middleware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(DEA)</a:t>
          </a:r>
          <a:endParaRPr lang="en-US" sz="2300" kern="1200" dirty="0"/>
        </a:p>
      </dsp:txBody>
      <dsp:txXfrm>
        <a:off x="31676" y="30799"/>
        <a:ext cx="1733548" cy="989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1FA1-5432-4B4A-A963-6F22405326EE}">
      <dsp:nvSpPr>
        <dsp:cNvPr id="0" name=""/>
        <dsp:cNvSpPr/>
      </dsp:nvSpPr>
      <dsp:spPr>
        <a:xfrm>
          <a:off x="3231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Modeling Tool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(MDK, EVM)</a:t>
          </a:r>
          <a:endParaRPr lang="en-US" sz="1600" kern="1200" dirty="0"/>
        </a:p>
      </dsp:txBody>
      <dsp:txXfrm>
        <a:off x="30390" y="655680"/>
        <a:ext cx="1358670" cy="872955"/>
      </dsp:txXfrm>
    </dsp:sp>
    <dsp:sp modelId="{454AB18B-9700-9441-A2BE-466DC11A973C}">
      <dsp:nvSpPr>
        <dsp:cNvPr id="0" name=""/>
        <dsp:cNvSpPr/>
      </dsp:nvSpPr>
      <dsp:spPr>
        <a:xfrm>
          <a:off x="1557518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57518" y="987031"/>
        <a:ext cx="209687" cy="210253"/>
      </dsp:txXfrm>
    </dsp:sp>
    <dsp:sp modelId="{2D225242-FEC0-A545-B679-617A6C7E1AB5}">
      <dsp:nvSpPr>
        <dsp:cNvPr id="0" name=""/>
        <dsp:cNvSpPr/>
      </dsp:nvSpPr>
      <dsp:spPr>
        <a:xfrm>
          <a:off x="1981415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CM Server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(MMS)</a:t>
          </a:r>
          <a:endParaRPr lang="en-US" sz="1600" kern="1200" dirty="0"/>
        </a:p>
      </dsp:txBody>
      <dsp:txXfrm>
        <a:off x="2008574" y="655680"/>
        <a:ext cx="1358670" cy="872955"/>
      </dsp:txXfrm>
    </dsp:sp>
    <dsp:sp modelId="{111F4098-F055-2D4E-ACA6-7C551D4B5D76}">
      <dsp:nvSpPr>
        <dsp:cNvPr id="0" name=""/>
        <dsp:cNvSpPr/>
      </dsp:nvSpPr>
      <dsp:spPr>
        <a:xfrm>
          <a:off x="3535702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35702" y="987031"/>
        <a:ext cx="209687" cy="210253"/>
      </dsp:txXfrm>
    </dsp:sp>
    <dsp:sp modelId="{87067C70-332F-344B-B490-175738A6F108}">
      <dsp:nvSpPr>
        <dsp:cNvPr id="0" name=""/>
        <dsp:cNvSpPr/>
      </dsp:nvSpPr>
      <dsp:spPr>
        <a:xfrm>
          <a:off x="3959599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CI Server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(PMA)</a:t>
          </a:r>
          <a:endParaRPr lang="en-US" sz="1600" kern="1200" dirty="0"/>
        </a:p>
      </dsp:txBody>
      <dsp:txXfrm>
        <a:off x="3986758" y="655680"/>
        <a:ext cx="1358670" cy="872955"/>
      </dsp:txXfrm>
    </dsp:sp>
    <dsp:sp modelId="{48D30E8D-AE66-0744-9823-8B34FF4025F3}">
      <dsp:nvSpPr>
        <dsp:cNvPr id="0" name=""/>
        <dsp:cNvSpPr/>
      </dsp:nvSpPr>
      <dsp:spPr>
        <a:xfrm>
          <a:off x="5513886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513886" y="987031"/>
        <a:ext cx="209687" cy="210253"/>
      </dsp:txXfrm>
    </dsp:sp>
    <dsp:sp modelId="{4AADAFA0-2B19-B741-85EC-8C5866771BD2}">
      <dsp:nvSpPr>
        <dsp:cNvPr id="0" name=""/>
        <dsp:cNvSpPr/>
      </dsp:nvSpPr>
      <dsp:spPr>
        <a:xfrm>
          <a:off x="5937782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(Documents)</a:t>
          </a:r>
          <a:endParaRPr lang="en-US" sz="1600" kern="1200" dirty="0"/>
        </a:p>
      </dsp:txBody>
      <dsp:txXfrm>
        <a:off x="5964941" y="655680"/>
        <a:ext cx="1358670" cy="872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1FA1-5432-4B4A-A963-6F22405326EE}">
      <dsp:nvSpPr>
        <dsp:cNvPr id="0" name=""/>
        <dsp:cNvSpPr/>
      </dsp:nvSpPr>
      <dsp:spPr>
        <a:xfrm>
          <a:off x="3231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Modeling Tool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(MDK</a:t>
          </a:r>
          <a:r>
            <a:rPr lang="en-US" sz="1600" kern="1200" smtClean="0"/>
            <a:t>, EVM)</a:t>
          </a:r>
          <a:endParaRPr lang="en-US" sz="1600" kern="1200" dirty="0"/>
        </a:p>
      </dsp:txBody>
      <dsp:txXfrm>
        <a:off x="30390" y="655680"/>
        <a:ext cx="1358670" cy="872955"/>
      </dsp:txXfrm>
    </dsp:sp>
    <dsp:sp modelId="{454AB18B-9700-9441-A2BE-466DC11A973C}">
      <dsp:nvSpPr>
        <dsp:cNvPr id="0" name=""/>
        <dsp:cNvSpPr/>
      </dsp:nvSpPr>
      <dsp:spPr>
        <a:xfrm>
          <a:off x="1557518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57518" y="987031"/>
        <a:ext cx="209687" cy="210253"/>
      </dsp:txXfrm>
    </dsp:sp>
    <dsp:sp modelId="{2D225242-FEC0-A545-B679-617A6C7E1AB5}">
      <dsp:nvSpPr>
        <dsp:cNvPr id="0" name=""/>
        <dsp:cNvSpPr/>
      </dsp:nvSpPr>
      <dsp:spPr>
        <a:xfrm>
          <a:off x="1981415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CM Server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(MMS)</a:t>
          </a:r>
          <a:endParaRPr lang="en-US" sz="1600" kern="1200" dirty="0"/>
        </a:p>
      </dsp:txBody>
      <dsp:txXfrm>
        <a:off x="2008574" y="655680"/>
        <a:ext cx="1358670" cy="872955"/>
      </dsp:txXfrm>
    </dsp:sp>
    <dsp:sp modelId="{111F4098-F055-2D4E-ACA6-7C551D4B5D76}">
      <dsp:nvSpPr>
        <dsp:cNvPr id="0" name=""/>
        <dsp:cNvSpPr/>
      </dsp:nvSpPr>
      <dsp:spPr>
        <a:xfrm>
          <a:off x="3535702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35702" y="987031"/>
        <a:ext cx="209687" cy="210253"/>
      </dsp:txXfrm>
    </dsp:sp>
    <dsp:sp modelId="{87067C70-332F-344B-B490-175738A6F108}">
      <dsp:nvSpPr>
        <dsp:cNvPr id="0" name=""/>
        <dsp:cNvSpPr/>
      </dsp:nvSpPr>
      <dsp:spPr>
        <a:xfrm>
          <a:off x="3959599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CI Server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(PMA)</a:t>
          </a:r>
          <a:endParaRPr lang="en-US" sz="1600" kern="1200" dirty="0"/>
        </a:p>
      </dsp:txBody>
      <dsp:txXfrm>
        <a:off x="3986758" y="655680"/>
        <a:ext cx="1358670" cy="872955"/>
      </dsp:txXfrm>
    </dsp:sp>
    <dsp:sp modelId="{48D30E8D-AE66-0744-9823-8B34FF4025F3}">
      <dsp:nvSpPr>
        <dsp:cNvPr id="0" name=""/>
        <dsp:cNvSpPr/>
      </dsp:nvSpPr>
      <dsp:spPr>
        <a:xfrm>
          <a:off x="5513886" y="916947"/>
          <a:ext cx="299553" cy="3504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513886" y="987031"/>
        <a:ext cx="209687" cy="210253"/>
      </dsp:txXfrm>
    </dsp:sp>
    <dsp:sp modelId="{4AADAFA0-2B19-B741-85EC-8C5866771BD2}">
      <dsp:nvSpPr>
        <dsp:cNvPr id="0" name=""/>
        <dsp:cNvSpPr/>
      </dsp:nvSpPr>
      <dsp:spPr>
        <a:xfrm>
          <a:off x="5937782" y="628521"/>
          <a:ext cx="1412988" cy="927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(Documents)</a:t>
          </a:r>
          <a:endParaRPr lang="en-US" sz="1600" kern="1200" dirty="0"/>
        </a:p>
      </dsp:txBody>
      <dsp:txXfrm>
        <a:off x="5964941" y="655680"/>
        <a:ext cx="1358670" cy="87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599C6-2259-0840-A3C2-552965DA69D8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F175-9042-9345-8661-069E1CDD5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99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to info exchange, model manager and info exchange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EA269-1F64-0B45-99A6-F63040F71C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2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Corresponds to info exchange, model manager and info exchange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EA269-1F64-0B45-99A6-F63040F71C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2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EA269-1F64-0B45-99A6-F63040F71C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90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stores flat files with no metadata. Relationships</a:t>
            </a:r>
            <a:r>
              <a:rPr lang="en-US" baseline="0" dirty="0" smtClean="0"/>
              <a:t> are inferred and can’t be queried out as they aren’t explicit.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F175-9042-9345-8661-069E1CDD5F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67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EA269-1F64-0B45-99A6-F63040F71C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9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EA269-1F64-0B45-99A6-F63040F71C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90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services for lifecycle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F175-9042-9345-8661-069E1CDD5F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1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uropa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uropa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86246" y="1127918"/>
            <a:ext cx="3714554" cy="3215743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3154460" y="4580255"/>
            <a:ext cx="2778125" cy="525145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53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uropa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uropa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86246" y="1127918"/>
            <a:ext cx="3714554" cy="32157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3154460" y="4580255"/>
            <a:ext cx="2778125" cy="525145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Section Name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90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92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71756"/>
            <a:ext cx="6990957" cy="890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97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01" y="31551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01" y="16549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51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4098"/>
            <a:ext cx="4038600" cy="4972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4098"/>
            <a:ext cx="4038600" cy="4972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99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481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4311"/>
            <a:ext cx="4040188" cy="4261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4481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4311"/>
            <a:ext cx="4041775" cy="4261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45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80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B3D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9709"/>
            <a:ext cx="5486400" cy="3617866"/>
          </a:xfrm>
        </p:spPr>
        <p:txBody>
          <a:bodyPr/>
          <a:lstStyle>
            <a:lvl1pPr marL="0" indent="0">
              <a:buNone/>
              <a:defRPr sz="3200">
                <a:solidFill>
                  <a:srgbClr val="0B3D9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B3D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4" y="6497980"/>
            <a:ext cx="840886" cy="345222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799" y="6484620"/>
            <a:ext cx="384041" cy="35115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36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980" y="76994"/>
            <a:ext cx="6930617" cy="89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4098"/>
            <a:ext cx="8321040" cy="51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4036" y="1031725"/>
            <a:ext cx="8613589" cy="1588"/>
          </a:xfrm>
          <a:prstGeom prst="line">
            <a:avLst/>
          </a:prstGeom>
          <a:ln>
            <a:solidFill>
              <a:srgbClr val="0B3D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4036" y="6406101"/>
            <a:ext cx="8613589" cy="1588"/>
          </a:xfrm>
          <a:prstGeom prst="line">
            <a:avLst/>
          </a:prstGeom>
          <a:ln>
            <a:solidFill>
              <a:srgbClr val="0B3D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NASA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55539"/>
          <a:stretch>
            <a:fillRect/>
          </a:stretch>
        </p:blipFill>
        <p:spPr bwMode="auto">
          <a:xfrm>
            <a:off x="27793" y="76992"/>
            <a:ext cx="1030160" cy="8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uropaLogo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04354" y="76994"/>
            <a:ext cx="966486" cy="83670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5894" y="6497980"/>
            <a:ext cx="840886" cy="345222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rgbClr val="0B3D9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6799" y="6484620"/>
            <a:ext cx="384041" cy="351155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rgbClr val="0B3D9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906780" y="6407689"/>
            <a:ext cx="7653959" cy="428086"/>
          </a:xfrm>
          <a:prstGeom prst="rect">
            <a:avLst/>
          </a:prstGeom>
          <a:ln/>
        </p:spPr>
        <p:txBody>
          <a:bodyPr/>
          <a:lstStyle>
            <a:lvl1pPr algn="ctr">
              <a:defRPr sz="1000">
                <a:solidFill>
                  <a:srgbClr val="0B3D9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6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B3D9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B3D9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B3D9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B3D9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B3D9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0B3D9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microsoft.com/office/2007/relationships/diagramDrawing" Target="../diagrams/drawing1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microsoft.com/office/2007/relationships/diagramDrawing" Target="../diagrams/drawing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QuickStyle" Target="../diagrams/quickStyle6.xml"/><Relationship Id="rId18" Type="http://schemas.microsoft.com/office/2007/relationships/diagramDrawing" Target="../diagrams/drawing4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12" Type="http://schemas.openxmlformats.org/officeDocument/2006/relationships/diagramLayout" Target="../diagrams/layout6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Data" Target="../diagrams/data6.xml"/><Relationship Id="rId5" Type="http://schemas.openxmlformats.org/officeDocument/2006/relationships/diagramQuickStyle" Target="../diagrams/quickStyle4.xml"/><Relationship Id="rId15" Type="http://schemas.microsoft.com/office/2007/relationships/diagramDrawing" Target="../diagrams/drawing5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Relationship Id="rId14" Type="http://schemas.openxmlformats.org/officeDocument/2006/relationships/diagramColors" Target="../diagrams/colors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32632" y="4326254"/>
            <a:ext cx="6795791" cy="1963269"/>
          </a:xfrm>
        </p:spPr>
        <p:txBody>
          <a:bodyPr/>
          <a:lstStyle/>
          <a:p>
            <a:r>
              <a:rPr lang="en-US" sz="1800" dirty="0" smtClean="0"/>
              <a:t>Model-Based Engineering Environment for Model-Based Systems Engineering</a:t>
            </a:r>
          </a:p>
          <a:p>
            <a:r>
              <a:rPr lang="en-US" sz="1800" dirty="0" smtClean="0"/>
              <a:t>Christopher L Delp</a:t>
            </a:r>
          </a:p>
          <a:p>
            <a:r>
              <a:rPr lang="en-US" sz="1800" dirty="0" err="1" smtClean="0"/>
              <a:t>Cin</a:t>
            </a:r>
            <a:r>
              <a:rPr lang="en-US" sz="1800" dirty="0" smtClean="0"/>
              <a:t>-Young Lee </a:t>
            </a:r>
          </a:p>
          <a:p>
            <a:r>
              <a:rPr lang="en-US" sz="1800" dirty="0" smtClean="0"/>
              <a:t>Marie </a:t>
            </a:r>
            <a:r>
              <a:rPr lang="en-US" sz="1800" dirty="0" err="1" smtClean="0"/>
              <a:t>Piette</a:t>
            </a:r>
            <a:endParaRPr lang="en-US" sz="1800" dirty="0" smtClean="0"/>
          </a:p>
          <a:p>
            <a:r>
              <a:rPr lang="en-US" sz="1600" dirty="0"/>
              <a:t>Jet Propulsion Laboratory, California Institute of </a:t>
            </a:r>
            <a:r>
              <a:rPr lang="en-US" sz="1600" dirty="0" smtClean="0"/>
              <a:t>Technology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29809" y="6483047"/>
            <a:ext cx="717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© </a:t>
            </a:r>
            <a:r>
              <a:rPr lang="en-US" sz="1200" dirty="0"/>
              <a:t>2014 California Institute of Technology. Government sponsorship acknowledged.</a:t>
            </a:r>
          </a:p>
        </p:txBody>
      </p:sp>
    </p:spTree>
    <p:extLst>
      <p:ext uri="{BB962C8B-B14F-4D97-AF65-F5344CB8AC3E}">
        <p14:creationId xmlns:p14="http://schemas.microsoft.com/office/powerpoint/2010/main" xmlns="" val="326286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16" y="275161"/>
            <a:ext cx="8414143" cy="51862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Challenges for Scaling MBSE in the Enterprise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34" y="1256632"/>
            <a:ext cx="8639023" cy="539796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Collaboration</a:t>
            </a:r>
            <a:endParaRPr lang="en-US" sz="1400" dirty="0" smtClean="0"/>
          </a:p>
          <a:p>
            <a:pPr lvl="1"/>
            <a:r>
              <a:rPr lang="en-US" sz="1200" dirty="0" smtClean="0"/>
              <a:t>Large engineering teams working across the models and products</a:t>
            </a:r>
          </a:p>
          <a:p>
            <a:r>
              <a:rPr lang="en-US" sz="2000" dirty="0" smtClean="0"/>
              <a:t>Managing Large Complex Models</a:t>
            </a:r>
          </a:p>
          <a:p>
            <a:pPr lvl="1"/>
            <a:r>
              <a:rPr lang="en-US" sz="1200" dirty="0" smtClean="0"/>
              <a:t>order of millions of elements</a:t>
            </a:r>
          </a:p>
          <a:p>
            <a:pPr lvl="1"/>
            <a:r>
              <a:rPr lang="en-US" sz="1200" dirty="0" smtClean="0"/>
              <a:t>Complex reuse</a:t>
            </a:r>
          </a:p>
          <a:p>
            <a:pPr lvl="1"/>
            <a:r>
              <a:rPr lang="en-US" sz="1200" dirty="0" smtClean="0"/>
              <a:t>Variations and trades</a:t>
            </a:r>
          </a:p>
          <a:p>
            <a:r>
              <a:rPr lang="en-US" sz="2000" dirty="0" smtClean="0"/>
              <a:t>Configuration Management </a:t>
            </a:r>
          </a:p>
          <a:p>
            <a:pPr lvl="1"/>
            <a:r>
              <a:rPr lang="en-US" sz="1200" dirty="0" smtClean="0"/>
              <a:t>Managing propagation of changes</a:t>
            </a:r>
          </a:p>
          <a:p>
            <a:pPr lvl="1"/>
            <a:r>
              <a:rPr lang="en-US" sz="1200" dirty="0" smtClean="0"/>
              <a:t>Managing system configuration</a:t>
            </a:r>
          </a:p>
          <a:p>
            <a:r>
              <a:rPr lang="en-US" sz="2000" dirty="0" smtClean="0"/>
              <a:t>Guaranteeing Completeness And Consistency</a:t>
            </a:r>
          </a:p>
          <a:p>
            <a:pPr lvl="1"/>
            <a:r>
              <a:rPr lang="en-US" sz="1200" dirty="0" smtClean="0"/>
              <a:t>Rules-based checking and correcting of models and data</a:t>
            </a:r>
          </a:p>
          <a:p>
            <a:r>
              <a:rPr lang="en-US" sz="2000" dirty="0" smtClean="0"/>
              <a:t>Flexibility</a:t>
            </a:r>
            <a:endParaRPr lang="en-US" sz="1400" dirty="0" smtClean="0"/>
          </a:p>
          <a:p>
            <a:pPr lvl="1"/>
            <a:r>
              <a:rPr lang="en-US" sz="1200" dirty="0" smtClean="0"/>
              <a:t>The world will never be entirely model based</a:t>
            </a:r>
          </a:p>
          <a:p>
            <a:pPr lvl="1"/>
            <a:r>
              <a:rPr lang="en-US" sz="1200" dirty="0" smtClean="0"/>
              <a:t>Elements considered outside the scope of models will always be a part of the business models live in</a:t>
            </a:r>
          </a:p>
          <a:p>
            <a:r>
              <a:rPr lang="en-US" sz="1800" dirty="0" smtClean="0"/>
              <a:t>Authority and Providence Management</a:t>
            </a:r>
          </a:p>
          <a:p>
            <a:pPr lvl="1"/>
            <a:r>
              <a:rPr lang="en-US" sz="1200" dirty="0" smtClean="0"/>
              <a:t>Who can do what with what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9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>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Informaton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80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15"/>
          <a:stretch/>
        </p:blipFill>
        <p:spPr bwMode="auto">
          <a:xfrm>
            <a:off x="608112" y="199915"/>
            <a:ext cx="7833931" cy="599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710" y="6159943"/>
            <a:ext cx="479060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Engineer</a:t>
            </a:r>
          </a:p>
          <a:p>
            <a:r>
              <a:rPr lang="en-US" dirty="0"/>
              <a:t> </a:t>
            </a:r>
            <a:r>
              <a:rPr lang="en-US" dirty="0" smtClean="0"/>
              <a:t>  “The glass is twice as big as it needs to be”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51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Fundamentals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Properties </a:t>
            </a:r>
          </a:p>
          <a:p>
            <a:pPr lvl="1"/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228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Concepts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692064" y="3137030"/>
            <a:ext cx="2695461" cy="662435"/>
          </a:xfrm>
          <a:prstGeom prst="roundRect">
            <a:avLst>
              <a:gd name="adj" fmla="val 200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Management and Analysis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86882" y="3445388"/>
            <a:ext cx="3748494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Kernel 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6882" y="4153542"/>
            <a:ext cx="3859702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Content Objects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764213" y="2782953"/>
            <a:ext cx="1971163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Libraries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86882" y="2095614"/>
            <a:ext cx="3836032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Misison</a:t>
            </a:r>
            <a:r>
              <a:rPr lang="en-US" sz="2000" b="1" dirty="0" smtClean="0"/>
              <a:t>-Specific Adaptation</a:t>
            </a:r>
            <a:endParaRPr lang="en-US" sz="2000" b="1" dirty="0"/>
          </a:p>
        </p:txBody>
      </p:sp>
      <p:sp>
        <p:nvSpPr>
          <p:cNvPr id="3" name="Line Callout 1 (Border and Accent Bar) 2"/>
          <p:cNvSpPr/>
          <p:nvPr/>
        </p:nvSpPr>
        <p:spPr>
          <a:xfrm>
            <a:off x="5924260" y="1336368"/>
            <a:ext cx="2938640" cy="1217142"/>
          </a:xfrm>
          <a:prstGeom prst="accentBorderCallout1">
            <a:avLst>
              <a:gd name="adj1" fmla="val 18750"/>
              <a:gd name="adj2" fmla="val -8333"/>
              <a:gd name="adj3" fmla="val 78296"/>
              <a:gd name="adj4" fmla="val -3908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Specific use model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Mission Specific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Project Specific</a:t>
            </a: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5924260" y="2808786"/>
            <a:ext cx="2918521" cy="988167"/>
          </a:xfrm>
          <a:prstGeom prst="accentBorderCallout1">
            <a:avLst>
              <a:gd name="adj1" fmla="val 48982"/>
              <a:gd name="adj2" fmla="val -8786"/>
              <a:gd name="adj3" fmla="val 26122"/>
              <a:gd name="adj4" fmla="val -392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SysML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Launch Vehicles,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Hardware, Units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5924260" y="3993690"/>
            <a:ext cx="2938640" cy="1020405"/>
          </a:xfrm>
          <a:prstGeom prst="accentBorderCallout1">
            <a:avLst>
              <a:gd name="adj1" fmla="val 18750"/>
              <a:gd name="adj2" fmla="val -8333"/>
              <a:gd name="adj3" fmla="val -21577"/>
              <a:gd name="adj4" fmla="val -405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Kernel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Properties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Expressions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Executable</a:t>
            </a:r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5924260" y="5220192"/>
            <a:ext cx="2918521" cy="984585"/>
          </a:xfrm>
          <a:prstGeom prst="accentBorderCallout1">
            <a:avLst>
              <a:gd name="adj1" fmla="val 53301"/>
              <a:gd name="adj2" fmla="val -8923"/>
              <a:gd name="adj3" fmla="val -67292"/>
              <a:gd name="adj4" fmla="val -381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Content </a:t>
            </a:r>
            <a:r>
              <a:rPr lang="en-US" sz="1600" dirty="0" smtClean="0"/>
              <a:t>Objects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Uniquely ID Objects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Documents &amp; 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Relatable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986883" y="2782953"/>
            <a:ext cx="1777330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DSLs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06962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Functional Concept: Describe </a:t>
            </a:r>
            <a:r>
              <a:rPr lang="en-US" sz="2400" dirty="0"/>
              <a:t>Analyze Communicate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15811A-F12B-2F4C-8CA2-F95E51D6F26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47" t="9130" r="16984"/>
          <a:stretch/>
        </p:blipFill>
        <p:spPr bwMode="auto">
          <a:xfrm>
            <a:off x="2497642" y="2350395"/>
            <a:ext cx="884241" cy="84752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50" t="3507" r="5804" b="4937"/>
          <a:stretch/>
        </p:blipFill>
        <p:spPr bwMode="auto">
          <a:xfrm>
            <a:off x="2716474" y="4575664"/>
            <a:ext cx="1085294" cy="99948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1" name="Rounded Rectangle 20"/>
          <p:cNvSpPr/>
          <p:nvPr/>
        </p:nvSpPr>
        <p:spPr>
          <a:xfrm>
            <a:off x="1211300" y="3706182"/>
            <a:ext cx="4141474" cy="34290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Model Management Service (MMS)</a:t>
            </a:r>
            <a:endParaRPr lang="en-US" sz="9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302967" y="4792729"/>
            <a:ext cx="1365069" cy="831784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Produce Expected Documents and Products</a:t>
            </a:r>
            <a:endParaRPr lang="en-US" sz="900" b="1" dirty="0"/>
          </a:p>
        </p:txBody>
      </p:sp>
      <p:sp>
        <p:nvSpPr>
          <p:cNvPr id="15" name="Left-Right Arrow 14"/>
          <p:cNvSpPr/>
          <p:nvPr/>
        </p:nvSpPr>
        <p:spPr>
          <a:xfrm rot="5400000">
            <a:off x="1613470" y="3270314"/>
            <a:ext cx="508261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-Right Arrow 32"/>
          <p:cNvSpPr/>
          <p:nvPr/>
        </p:nvSpPr>
        <p:spPr>
          <a:xfrm rot="5400000">
            <a:off x="2722653" y="3270314"/>
            <a:ext cx="508261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a8ee1f22-74d3-4909-9b89-604b8876cc23" descr="0531AC25-FE75-4B65-8686-3F0DA25A5830@jp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7377" y="2432223"/>
            <a:ext cx="1188980" cy="76569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9" name="Rounded Rectangle 18"/>
          <p:cNvSpPr/>
          <p:nvPr/>
        </p:nvSpPr>
        <p:spPr>
          <a:xfrm>
            <a:off x="1352192" y="1968424"/>
            <a:ext cx="2096469" cy="448445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Describe Model of System using Views</a:t>
            </a:r>
            <a:endParaRPr lang="en-US" sz="900" b="1" dirty="0"/>
          </a:p>
        </p:txBody>
      </p:sp>
      <p:sp>
        <p:nvSpPr>
          <p:cNvPr id="20" name="Left-Right Arrow 19"/>
          <p:cNvSpPr/>
          <p:nvPr/>
        </p:nvSpPr>
        <p:spPr>
          <a:xfrm rot="5400000">
            <a:off x="4171555" y="3294290"/>
            <a:ext cx="508261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Left-Right Arrow 22"/>
          <p:cNvSpPr/>
          <p:nvPr/>
        </p:nvSpPr>
        <p:spPr>
          <a:xfrm rot="5400000">
            <a:off x="1657682" y="4263854"/>
            <a:ext cx="694280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80" r="19429" b="17756"/>
          <a:stretch/>
        </p:blipFill>
        <p:spPr bwMode="auto">
          <a:xfrm>
            <a:off x="1400895" y="2432222"/>
            <a:ext cx="1007309" cy="76570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7" name="Rounded Rectangle 26"/>
          <p:cNvSpPr/>
          <p:nvPr/>
        </p:nvSpPr>
        <p:spPr>
          <a:xfrm>
            <a:off x="3636986" y="1989297"/>
            <a:ext cx="1715788" cy="440628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Analyze Models</a:t>
            </a:r>
            <a:endParaRPr lang="en-US" sz="825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7253" y="2555776"/>
            <a:ext cx="2150689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Collaborative Work</a:t>
            </a:r>
          </a:p>
        </p:txBody>
      </p:sp>
      <p:sp>
        <p:nvSpPr>
          <p:cNvPr id="30" name="Left-Right Arrow 29"/>
          <p:cNvSpPr/>
          <p:nvPr/>
        </p:nvSpPr>
        <p:spPr>
          <a:xfrm rot="5400000">
            <a:off x="4404700" y="4214483"/>
            <a:ext cx="694280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ounded Rectangle 30"/>
          <p:cNvSpPr/>
          <p:nvPr/>
        </p:nvSpPr>
        <p:spPr>
          <a:xfrm>
            <a:off x="3982045" y="4743361"/>
            <a:ext cx="1470938" cy="831784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Communicate changes to collaborators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97253" y="4575666"/>
            <a:ext cx="2150689" cy="507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Collaborative Consumption and Review</a:t>
            </a:r>
          </a:p>
        </p:txBody>
      </p:sp>
    </p:spTree>
    <p:extLst>
      <p:ext uri="{BB962C8B-B14F-4D97-AF65-F5344CB8AC3E}">
        <p14:creationId xmlns:p14="http://schemas.microsoft.com/office/powerpoint/2010/main" xmlns="" val="130959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Describe Analyze Communicate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15811A-F12B-2F4C-8CA2-F95E51D6F2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47" t="9130" r="16984"/>
          <a:stretch/>
        </p:blipFill>
        <p:spPr bwMode="auto">
          <a:xfrm>
            <a:off x="2497642" y="2350395"/>
            <a:ext cx="884241" cy="84752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50" t="3507" r="5804" b="4937"/>
          <a:stretch/>
        </p:blipFill>
        <p:spPr bwMode="auto">
          <a:xfrm>
            <a:off x="2716474" y="4575664"/>
            <a:ext cx="1085294" cy="99948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1" name="Rounded Rectangle 20"/>
          <p:cNvSpPr/>
          <p:nvPr/>
        </p:nvSpPr>
        <p:spPr>
          <a:xfrm>
            <a:off x="1211300" y="3706182"/>
            <a:ext cx="4141474" cy="34290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Model Management Service (MMS)</a:t>
            </a:r>
            <a:endParaRPr lang="en-US" sz="9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302967" y="4792729"/>
            <a:ext cx="1365069" cy="831784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Produce Expected Documents and Products</a:t>
            </a:r>
            <a:endParaRPr lang="en-US" sz="900" b="1" dirty="0"/>
          </a:p>
        </p:txBody>
      </p:sp>
      <p:sp>
        <p:nvSpPr>
          <p:cNvPr id="15" name="Left-Right Arrow 14"/>
          <p:cNvSpPr/>
          <p:nvPr/>
        </p:nvSpPr>
        <p:spPr>
          <a:xfrm rot="5400000">
            <a:off x="1613470" y="3270314"/>
            <a:ext cx="508261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-Right Arrow 32"/>
          <p:cNvSpPr/>
          <p:nvPr/>
        </p:nvSpPr>
        <p:spPr>
          <a:xfrm rot="5400000">
            <a:off x="2722653" y="3270314"/>
            <a:ext cx="508261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a8ee1f22-74d3-4909-9b89-604b8876cc23" descr="0531AC25-FE75-4B65-8686-3F0DA25A5830@jp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7377" y="2432223"/>
            <a:ext cx="1188980" cy="76569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9" name="Rounded Rectangle 18"/>
          <p:cNvSpPr/>
          <p:nvPr/>
        </p:nvSpPr>
        <p:spPr>
          <a:xfrm>
            <a:off x="1352192" y="1968424"/>
            <a:ext cx="2096469" cy="448445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Describe Model of System using Views</a:t>
            </a:r>
            <a:endParaRPr lang="en-US" sz="900" b="1" dirty="0"/>
          </a:p>
        </p:txBody>
      </p:sp>
      <p:sp>
        <p:nvSpPr>
          <p:cNvPr id="20" name="Left-Right Arrow 19"/>
          <p:cNvSpPr/>
          <p:nvPr/>
        </p:nvSpPr>
        <p:spPr>
          <a:xfrm rot="5400000">
            <a:off x="4171555" y="3294290"/>
            <a:ext cx="508261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Left-Right Arrow 22"/>
          <p:cNvSpPr/>
          <p:nvPr/>
        </p:nvSpPr>
        <p:spPr>
          <a:xfrm rot="5400000">
            <a:off x="1657682" y="4263854"/>
            <a:ext cx="694280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80" r="19429" b="17756"/>
          <a:stretch/>
        </p:blipFill>
        <p:spPr bwMode="auto">
          <a:xfrm>
            <a:off x="1400895" y="2432222"/>
            <a:ext cx="1007309" cy="76570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7" name="Rounded Rectangle 26"/>
          <p:cNvSpPr/>
          <p:nvPr/>
        </p:nvSpPr>
        <p:spPr>
          <a:xfrm>
            <a:off x="3636986" y="1989297"/>
            <a:ext cx="1715788" cy="440628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Analyze Models</a:t>
            </a:r>
            <a:endParaRPr lang="en-US" sz="825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7253" y="2555776"/>
            <a:ext cx="2150689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Collaborative Work</a:t>
            </a:r>
          </a:p>
        </p:txBody>
      </p:sp>
      <p:sp>
        <p:nvSpPr>
          <p:cNvPr id="30" name="Left-Right Arrow 29"/>
          <p:cNvSpPr/>
          <p:nvPr/>
        </p:nvSpPr>
        <p:spPr>
          <a:xfrm rot="5400000">
            <a:off x="4404700" y="4214483"/>
            <a:ext cx="694280" cy="36347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ounded Rectangle 30"/>
          <p:cNvSpPr/>
          <p:nvPr/>
        </p:nvSpPr>
        <p:spPr>
          <a:xfrm>
            <a:off x="3982045" y="4743361"/>
            <a:ext cx="1470938" cy="831784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Communicate changes to collaborators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97253" y="4575666"/>
            <a:ext cx="2150689" cy="507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Collaborative Consumption and Review</a:t>
            </a:r>
          </a:p>
        </p:txBody>
      </p:sp>
    </p:spTree>
    <p:extLst>
      <p:ext uri="{BB962C8B-B14F-4D97-AF65-F5344CB8AC3E}">
        <p14:creationId xmlns:p14="http://schemas.microsoft.com/office/powerpoint/2010/main" xmlns="" val="30627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52478"/>
          </a:xfrm>
        </p:spPr>
        <p:txBody>
          <a:bodyPr/>
          <a:lstStyle/>
          <a:p>
            <a:r>
              <a:rPr lang="en-US" dirty="0" smtClean="0"/>
              <a:t>Model-Based Engineering Environment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15811A-F12B-2F4C-8CA2-F95E51D6F2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1770505" y="2642457"/>
            <a:ext cx="5105365" cy="2261063"/>
          </a:xfrm>
          <a:prstGeom prst="roundRect">
            <a:avLst>
              <a:gd name="adj" fmla="val 219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 Management Service</a:t>
            </a:r>
            <a:endParaRPr lang="en-US" sz="1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52728" y="5663021"/>
            <a:ext cx="1820092" cy="403889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MDK (MD)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63309" y="3372962"/>
            <a:ext cx="2128187" cy="474740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 Editor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63309" y="1756052"/>
            <a:ext cx="2109511" cy="1029406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Project Ops</a:t>
            </a:r>
          </a:p>
          <a:p>
            <a:pPr algn="ctr"/>
            <a:r>
              <a:rPr lang="en-US" sz="2000" dirty="0" smtClean="0"/>
              <a:t>(Workflow and Metrics)</a:t>
            </a:r>
            <a:endParaRPr lang="en-US" sz="20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3725216" y="3379049"/>
            <a:ext cx="4437215" cy="9373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Enterprise Integration Framework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63310" y="2785458"/>
            <a:ext cx="2109511" cy="587504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Analysis Workbench</a:t>
            </a:r>
            <a:endParaRPr lang="en-US" sz="2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6622006" y="1889462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Phoenix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63309" y="3847702"/>
            <a:ext cx="2109511" cy="460728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Docweb</a:t>
            </a:r>
            <a:endParaRPr lang="en-US" sz="20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63310" y="1220307"/>
            <a:ext cx="2109511" cy="535745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 Manager</a:t>
            </a:r>
            <a:endParaRPr lang="en-US" sz="20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622006" y="2410155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APGen</a:t>
            </a:r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6622006" y="2899410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Modelica</a:t>
            </a:r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834751" y="2877054"/>
            <a:ext cx="4014650" cy="701156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EMS App Architecture</a:t>
            </a:r>
            <a:endParaRPr lang="en-US" sz="20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933781" y="2938403"/>
            <a:ext cx="1172158" cy="1042963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Rules Engine</a:t>
            </a:r>
          </a:p>
        </p:txBody>
      </p:sp>
      <p:sp>
        <p:nvSpPr>
          <p:cNvPr id="42" name="Rounded Rectangle 41"/>
          <p:cNvSpPr/>
          <p:nvPr/>
        </p:nvSpPr>
        <p:spPr>
          <a:xfrm rot="16200000">
            <a:off x="2293458" y="5432996"/>
            <a:ext cx="1090713" cy="694636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 REST</a:t>
            </a:r>
            <a:endParaRPr lang="en-US" sz="20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622006" y="3486313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SLIM</a:t>
            </a:r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622006" y="4127735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81985" y="4326830"/>
            <a:ext cx="2109511" cy="460728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Manager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68925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03844"/>
          </a:xfrm>
        </p:spPr>
        <p:txBody>
          <a:bodyPr/>
          <a:lstStyle/>
          <a:p>
            <a:r>
              <a:rPr lang="en-US" dirty="0" smtClean="0"/>
              <a:t>Building the Viewpoint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237" y="1400175"/>
            <a:ext cx="3341663" cy="301700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Viewpoint Model</a:t>
            </a:r>
          </a:p>
          <a:p>
            <a:pPr lvl="1"/>
            <a:r>
              <a:rPr lang="en-US" sz="2000" dirty="0" smtClean="0"/>
              <a:t>Purpose informed by Stakeholder Concerns</a:t>
            </a:r>
          </a:p>
          <a:p>
            <a:pPr lvl="1"/>
            <a:r>
              <a:rPr lang="en-US" sz="2000" dirty="0" smtClean="0"/>
              <a:t>Methods and Analysis for constructing the View from the Model</a:t>
            </a:r>
          </a:p>
          <a:p>
            <a:pPr lvl="1"/>
            <a:r>
              <a:rPr lang="en-US" sz="2000" dirty="0" smtClean="0"/>
              <a:t>Presentation Rules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2" t="3118" r="-2867" b="15659"/>
          <a:stretch/>
        </p:blipFill>
        <p:spPr bwMode="auto">
          <a:xfrm>
            <a:off x="196553" y="4495089"/>
            <a:ext cx="6069936" cy="199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552" y="1400175"/>
            <a:ext cx="5059747" cy="234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867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381000"/>
            <a:ext cx="4683788" cy="709485"/>
          </a:xfrm>
        </p:spPr>
        <p:txBody>
          <a:bodyPr/>
          <a:lstStyle/>
          <a:p>
            <a:r>
              <a:rPr lang="en-US" dirty="0" smtClean="0"/>
              <a:t>Method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06" y="1050800"/>
            <a:ext cx="3289096" cy="504084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Methods</a:t>
            </a:r>
          </a:p>
          <a:p>
            <a:pPr lvl="1"/>
            <a:r>
              <a:rPr lang="en-US" sz="1800" dirty="0" smtClean="0"/>
              <a:t>Ordered steps for producing the View</a:t>
            </a:r>
          </a:p>
          <a:p>
            <a:r>
              <a:rPr lang="en-US" sz="2000" dirty="0" smtClean="0"/>
              <a:t>Analysis </a:t>
            </a:r>
          </a:p>
          <a:p>
            <a:pPr lvl="1"/>
            <a:r>
              <a:rPr lang="en-US" sz="1800" dirty="0" smtClean="0"/>
              <a:t>describe the nature of queries of the model</a:t>
            </a:r>
          </a:p>
          <a:p>
            <a:pPr lvl="1"/>
            <a:r>
              <a:rPr lang="en-US" sz="1800" dirty="0" smtClean="0"/>
              <a:t>Analytical assertions</a:t>
            </a:r>
          </a:p>
          <a:p>
            <a:pPr lvl="1"/>
            <a:r>
              <a:rPr lang="en-US" sz="1800" dirty="0" smtClean="0"/>
              <a:t>Rules for completeness and consistency</a:t>
            </a:r>
          </a:p>
          <a:p>
            <a:r>
              <a:rPr lang="en-US" sz="2200" dirty="0" smtClean="0"/>
              <a:t>Format and Presentation Style</a:t>
            </a:r>
          </a:p>
          <a:p>
            <a:pPr lvl="1"/>
            <a:r>
              <a:rPr lang="en-US" sz="1800" dirty="0" smtClean="0"/>
              <a:t>Describe the conventions, styles and formats for how the information is presented in the View</a:t>
            </a:r>
          </a:p>
          <a:p>
            <a:pPr lvl="1"/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55" r="1861" b="2223"/>
          <a:stretch/>
        </p:blipFill>
        <p:spPr bwMode="auto">
          <a:xfrm>
            <a:off x="103583" y="1966865"/>
            <a:ext cx="5751321" cy="33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730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Architectural Drivers</a:t>
            </a:r>
          </a:p>
          <a:p>
            <a:r>
              <a:rPr lang="en-US" sz="3200" dirty="0" smtClean="0"/>
              <a:t>Concepts for MBEE</a:t>
            </a:r>
          </a:p>
          <a:p>
            <a:r>
              <a:rPr lang="en-US" sz="3200" dirty="0"/>
              <a:t>Realization of MBEE Concepts</a:t>
            </a:r>
          </a:p>
          <a:p>
            <a:r>
              <a:rPr lang="en-US" sz="3200" dirty="0" smtClean="0"/>
              <a:t>Architectural Trades</a:t>
            </a:r>
          </a:p>
          <a:p>
            <a:r>
              <a:rPr lang="en-US" sz="3200" dirty="0" smtClean="0"/>
              <a:t>Technology Trades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20811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25" y="277826"/>
            <a:ext cx="8229600" cy="767470"/>
          </a:xfrm>
        </p:spPr>
        <p:txBody>
          <a:bodyPr/>
          <a:lstStyle/>
          <a:p>
            <a:r>
              <a:rPr lang="en-US" dirty="0" smtClean="0"/>
              <a:t>Views of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" r="33649"/>
          <a:stretch/>
        </p:blipFill>
        <p:spPr>
          <a:xfrm>
            <a:off x="4631821" y="4300669"/>
            <a:ext cx="4401084" cy="2339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1821" y="1352371"/>
            <a:ext cx="4114800" cy="22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297" t="80660" r="25309" b="6030"/>
          <a:stretch/>
        </p:blipFill>
        <p:spPr bwMode="auto">
          <a:xfrm>
            <a:off x="627404" y="4352477"/>
            <a:ext cx="3623417" cy="7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297" t="54615" r="25309" b="32729"/>
          <a:stretch/>
        </p:blipFill>
        <p:spPr bwMode="auto">
          <a:xfrm>
            <a:off x="627404" y="1352371"/>
            <a:ext cx="3623417" cy="68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001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1458" y="3348627"/>
            <a:ext cx="8820813" cy="33348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0" y="899627"/>
            <a:ext cx="9144000" cy="2449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Title 3094"/>
          <p:cNvSpPr>
            <a:spLocks noGrp="1"/>
          </p:cNvSpPr>
          <p:nvPr>
            <p:ph type="title"/>
          </p:nvPr>
        </p:nvSpPr>
        <p:spPr>
          <a:xfrm>
            <a:off x="457200" y="98277"/>
            <a:ext cx="8229600" cy="629362"/>
          </a:xfrm>
        </p:spPr>
        <p:txBody>
          <a:bodyPr>
            <a:normAutofit/>
          </a:bodyPr>
          <a:lstStyle/>
          <a:p>
            <a:r>
              <a:rPr lang="en-US" dirty="0" smtClean="0"/>
              <a:t>Simple Spacecraft Diagram Views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3572046"/>
            <a:ext cx="7678923" cy="2912937"/>
            <a:chOff x="200826" y="3348627"/>
            <a:chExt cx="8126279" cy="3334804"/>
          </a:xfrm>
        </p:grpSpPr>
        <p:pic>
          <p:nvPicPr>
            <p:cNvPr id="6" name="Picture 456012023.wmf" descr="456012023.wmf"/>
            <p:cNvPicPr preferRelativeResize="0">
              <a:picLocks/>
            </p:cNvPicPr>
            <p:nvPr/>
          </p:nvPicPr>
          <p:blipFill rotWithShape="1">
            <a:blip r:embed="rId2" cstate="print"/>
            <a:srcRect l="6051" t="14349" r="5054" b="12863"/>
            <a:stretch/>
          </p:blipFill>
          <p:spPr>
            <a:xfrm>
              <a:off x="200826" y="3348627"/>
              <a:ext cx="5520583" cy="3334804"/>
            </a:xfrm>
            <a:prstGeom prst="rect">
              <a:avLst/>
            </a:prstGeom>
          </p:spPr>
        </p:pic>
        <p:sp>
          <p:nvSpPr>
            <p:cNvPr id="58" name="Line Callout 1 (Accent Bar) 57"/>
            <p:cNvSpPr/>
            <p:nvPr/>
          </p:nvSpPr>
          <p:spPr>
            <a:xfrm>
              <a:off x="6006150" y="4060577"/>
              <a:ext cx="1197954" cy="612648"/>
            </a:xfrm>
            <a:prstGeom prst="accentCallout1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Star Tracker Behavior Scenario</a:t>
              </a:r>
              <a:endParaRPr lang="en-US" sz="1200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9297" t="5844" r="25309" b="81910"/>
            <a:stretch/>
          </p:blipFill>
          <p:spPr bwMode="auto">
            <a:xfrm>
              <a:off x="4703688" y="5016029"/>
              <a:ext cx="3623417" cy="659450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3" name="Group 2"/>
          <p:cNvGrpSpPr/>
          <p:nvPr/>
        </p:nvGrpSpPr>
        <p:grpSpPr>
          <a:xfrm>
            <a:off x="357832" y="1119190"/>
            <a:ext cx="8532976" cy="2005159"/>
            <a:chOff x="277738" y="1037144"/>
            <a:chExt cx="8532976" cy="2005159"/>
          </a:xfrm>
        </p:grpSpPr>
        <p:pic>
          <p:nvPicPr>
            <p:cNvPr id="2" name="Picture 1294403872.wmf" descr="1294403872.wmf"/>
            <p:cNvPicPr preferRelativeResize="0">
              <a:picLocks/>
            </p:cNvPicPr>
            <p:nvPr/>
          </p:nvPicPr>
          <p:blipFill rotWithShape="1">
            <a:blip r:embed="rId4" cstate="print"/>
            <a:srcRect l="8090" t="16771" r="28336" b="9216"/>
            <a:stretch/>
          </p:blipFill>
          <p:spPr>
            <a:xfrm>
              <a:off x="277738" y="1293975"/>
              <a:ext cx="2046718" cy="174832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5" name="Picture 704956850.wmf" descr="704956850.wmf"/>
            <p:cNvPicPr preferRelativeResize="0">
              <a:picLocks/>
            </p:cNvPicPr>
            <p:nvPr/>
          </p:nvPicPr>
          <p:blipFill rotWithShape="1">
            <a:blip r:embed="rId5" cstate="print"/>
            <a:srcRect l="9078" t="16299" r="8696" b="10317"/>
            <a:stretch/>
          </p:blipFill>
          <p:spPr>
            <a:xfrm>
              <a:off x="4110525" y="1722077"/>
              <a:ext cx="3196127" cy="12669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3096" name="Line Callout 1 (Accent Bar) 3095"/>
            <p:cNvSpPr/>
            <p:nvPr/>
          </p:nvSpPr>
          <p:spPr>
            <a:xfrm>
              <a:off x="2597624" y="2049210"/>
              <a:ext cx="914400" cy="612648"/>
            </a:xfrm>
            <a:prstGeom prst="accentCallout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Spacecraft SysML IBD</a:t>
              </a:r>
              <a:endParaRPr lang="en-US" sz="1200" dirty="0"/>
            </a:p>
          </p:txBody>
        </p:sp>
        <p:sp>
          <p:nvSpPr>
            <p:cNvPr id="59" name="Line Callout 1 (Accent Bar) 58"/>
            <p:cNvSpPr/>
            <p:nvPr/>
          </p:nvSpPr>
          <p:spPr>
            <a:xfrm>
              <a:off x="7520300" y="1686625"/>
              <a:ext cx="1290414" cy="612648"/>
            </a:xfrm>
            <a:prstGeom prst="accentCallout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Spacecraft Star tracker Behavior</a:t>
              </a:r>
              <a:endParaRPr lang="en-US" sz="1200" dirty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9694" t="32413" r="24865" b="54904"/>
            <a:stretch/>
          </p:blipFill>
          <p:spPr bwMode="auto">
            <a:xfrm>
              <a:off x="2562196" y="1037144"/>
              <a:ext cx="3452498" cy="649481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xmlns="" val="357295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3274" y="1447800"/>
            <a:ext cx="3987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2748" y="1339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Operations Processes and </a:t>
            </a:r>
            <a:r>
              <a:rPr lang="en-US" sz="2800" b="1" dirty="0" smtClean="0"/>
              <a:t>Checklists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31962" y="1768979"/>
            <a:ext cx="5298393" cy="4435267"/>
          </a:xfrm>
        </p:spPr>
        <p:txBody>
          <a:bodyPr>
            <a:normAutofit/>
          </a:bodyPr>
          <a:lstStyle/>
          <a:p>
            <a:r>
              <a:rPr lang="en-US" dirty="0" smtClean="0"/>
              <a:t>Training View Models </a:t>
            </a:r>
          </a:p>
          <a:p>
            <a:pPr lvl="1"/>
            <a:r>
              <a:rPr lang="en-US" dirty="0" smtClean="0"/>
              <a:t>Layered Story through process</a:t>
            </a:r>
          </a:p>
          <a:p>
            <a:pPr lvl="1"/>
            <a:r>
              <a:rPr lang="en-US" dirty="0" smtClean="0"/>
              <a:t>Understand bigger picture down to smallest detail</a:t>
            </a:r>
          </a:p>
          <a:p>
            <a:r>
              <a:rPr lang="en-US" dirty="0" smtClean="0"/>
              <a:t>Checklist Views</a:t>
            </a:r>
          </a:p>
          <a:p>
            <a:pPr lvl="1"/>
            <a:r>
              <a:rPr lang="en-US" dirty="0" smtClean="0"/>
              <a:t>Single thread through entire process</a:t>
            </a:r>
          </a:p>
          <a:p>
            <a:pPr lvl="1"/>
            <a:r>
              <a:rPr lang="en-US" dirty="0" smtClean="0"/>
              <a:t>Layout the clean step-by-step</a:t>
            </a:r>
          </a:p>
          <a:p>
            <a:pPr lvl="1"/>
            <a:r>
              <a:rPr lang="en-US" dirty="0" smtClean="0"/>
              <a:t>Minimum amount of information to do the job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474" y="1500992"/>
            <a:ext cx="26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Training Document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1652" y="1447800"/>
            <a:ext cx="2683379" cy="2893464"/>
            <a:chOff x="264920" y="1447800"/>
            <a:chExt cx="2683379" cy="2893464"/>
          </a:xfrm>
        </p:grpSpPr>
        <p:pic>
          <p:nvPicPr>
            <p:cNvPr id="2" name="Picture -490956317.wmf" descr="-490956317.wmf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74" y="1872083"/>
              <a:ext cx="2174905" cy="1050579"/>
            </a:xfrm>
            <a:prstGeom prst="rect">
              <a:avLst/>
            </a:prstGeom>
          </p:spPr>
        </p:pic>
        <p:pic>
          <p:nvPicPr>
            <p:cNvPr id="5" name="Picture -490956317.wmf" descr="-490956317.wmf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74" y="3055369"/>
              <a:ext cx="2174905" cy="1059678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64920" y="1447800"/>
              <a:ext cx="2683379" cy="2893464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1652" y="4589091"/>
            <a:ext cx="2683379" cy="1546790"/>
            <a:chOff x="538383" y="4589091"/>
            <a:chExt cx="2683379" cy="1546790"/>
          </a:xfrm>
        </p:grpSpPr>
        <p:sp>
          <p:nvSpPr>
            <p:cNvPr id="8" name="TextBox 7"/>
            <p:cNvSpPr txBox="1"/>
            <p:nvPr/>
          </p:nvSpPr>
          <p:spPr>
            <a:xfrm>
              <a:off x="649479" y="4589091"/>
              <a:ext cx="24013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Operational Checklist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FFFF"/>
                  </a:solidFill>
                </a:rPr>
                <a:t>Step 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FFFF"/>
                  </a:solidFill>
                </a:rPr>
                <a:t>Step 2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FFFF"/>
                  </a:solidFill>
                </a:rPr>
                <a:t>Sub Step 1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>
                  <a:solidFill>
                    <a:srgbClr val="FFFFFF"/>
                  </a:solidFill>
                </a:rPr>
                <a:t>Sub Step 2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383" y="4589091"/>
              <a:ext cx="2683379" cy="1546790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4302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MBEE Realization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91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Realization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1006718" y="3451683"/>
            <a:ext cx="3324770" cy="662435"/>
          </a:xfrm>
          <a:prstGeom prst="roundRect">
            <a:avLst>
              <a:gd name="adj" fmla="val 200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Management Service (</a:t>
            </a:r>
            <a:r>
              <a:rPr lang="en-US" sz="2000" dirty="0" smtClean="0"/>
              <a:t>MMS</a:t>
            </a:r>
            <a:r>
              <a:rPr lang="en-US" dirty="0" smtClean="0"/>
              <a:t>)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86882" y="3445388"/>
            <a:ext cx="3748494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SysML</a:t>
            </a:r>
            <a:endParaRPr lang="en-US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6882" y="4805736"/>
            <a:ext cx="3859702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Content Objects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86882" y="2095614"/>
            <a:ext cx="3836032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 Specific Adaptation</a:t>
            </a:r>
            <a:endParaRPr lang="en-US" sz="2000" b="1" dirty="0"/>
          </a:p>
        </p:txBody>
      </p:sp>
      <p:sp>
        <p:nvSpPr>
          <p:cNvPr id="3" name="Line Callout 1 (Border and Accent Bar) 2"/>
          <p:cNvSpPr/>
          <p:nvPr/>
        </p:nvSpPr>
        <p:spPr>
          <a:xfrm>
            <a:off x="5924260" y="1075165"/>
            <a:ext cx="2938640" cy="1217142"/>
          </a:xfrm>
          <a:prstGeom prst="accentBorderCallout1">
            <a:avLst>
              <a:gd name="adj1" fmla="val 18750"/>
              <a:gd name="adj2" fmla="val -8333"/>
              <a:gd name="adj3" fmla="val 91457"/>
              <a:gd name="adj4" fmla="val -406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Project-Specific </a:t>
            </a:r>
            <a:r>
              <a:rPr lang="en-US" sz="1600" dirty="0"/>
              <a:t>Adaptations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Mission Specific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Project Specific</a:t>
            </a: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5935701" y="2339664"/>
            <a:ext cx="2918521" cy="988167"/>
          </a:xfrm>
          <a:prstGeom prst="accentBorderCallout1">
            <a:avLst>
              <a:gd name="adj1" fmla="val 48982"/>
              <a:gd name="adj2" fmla="val -8786"/>
              <a:gd name="adj3" fmla="val 75911"/>
              <a:gd name="adj4" fmla="val -451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Domain Specific Languages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Flight systems</a:t>
            </a:r>
            <a:endParaRPr lang="en-US" sz="1600" dirty="0"/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5924260" y="3380509"/>
            <a:ext cx="2938640" cy="1020405"/>
          </a:xfrm>
          <a:prstGeom prst="accentBorderCallout1">
            <a:avLst>
              <a:gd name="adj1" fmla="val 18750"/>
              <a:gd name="adj2" fmla="val -8333"/>
              <a:gd name="adj3" fmla="val 30003"/>
              <a:gd name="adj4" fmla="val -390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SysML</a:t>
            </a:r>
            <a:endParaRPr lang="en-US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No UML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Onto-Behavior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Rules as Expressions</a:t>
            </a:r>
          </a:p>
        </p:txBody>
      </p:sp>
      <p:sp>
        <p:nvSpPr>
          <p:cNvPr id="16" name="Line Callout 1 (Border and Accent Bar) 15"/>
          <p:cNvSpPr/>
          <p:nvPr/>
        </p:nvSpPr>
        <p:spPr>
          <a:xfrm>
            <a:off x="5935701" y="5333543"/>
            <a:ext cx="2918521" cy="984585"/>
          </a:xfrm>
          <a:prstGeom prst="accentBorderCallout1">
            <a:avLst>
              <a:gd name="adj1" fmla="val 53301"/>
              <a:gd name="adj2" fmla="val -8923"/>
              <a:gd name="adj3" fmla="val -17322"/>
              <a:gd name="adj4" fmla="val -361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Content </a:t>
            </a:r>
            <a:r>
              <a:rPr lang="en-US" sz="1600" dirty="0" smtClean="0"/>
              <a:t>Objects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Uniquely ID Objects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Documents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Files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86882" y="2782953"/>
            <a:ext cx="3748493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Various DSLs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90549" y="4134312"/>
            <a:ext cx="3859702" cy="662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K</a:t>
            </a:r>
            <a:endParaRPr lang="en-US" sz="2000" b="1" dirty="0"/>
          </a:p>
        </p:txBody>
      </p:sp>
      <p:sp>
        <p:nvSpPr>
          <p:cNvPr id="18" name="Line Callout 1 (Border and Accent Bar) 17"/>
          <p:cNvSpPr/>
          <p:nvPr/>
        </p:nvSpPr>
        <p:spPr>
          <a:xfrm>
            <a:off x="5942344" y="4437819"/>
            <a:ext cx="2900438" cy="825464"/>
          </a:xfrm>
          <a:prstGeom prst="accentBorderCallout1">
            <a:avLst>
              <a:gd name="adj1" fmla="val 53301"/>
              <a:gd name="adj2" fmla="val -8923"/>
              <a:gd name="adj3" fmla="val 2210"/>
              <a:gd name="adj4" fmla="val -369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“</a:t>
            </a:r>
            <a:r>
              <a:rPr lang="en-US" sz="1600" dirty="0" err="1" smtClean="0"/>
              <a:t>K”ernel</a:t>
            </a:r>
            <a:r>
              <a:rPr lang="en-US" sz="1600" dirty="0" smtClean="0"/>
              <a:t> language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Objects, Properties, Relationships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3880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Pipeline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7075" y="1145285"/>
            <a:ext cx="7354003" cy="2184317"/>
            <a:chOff x="1074420" y="2186499"/>
            <a:chExt cx="7354003" cy="218431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xmlns="" val="4222710402"/>
                </p:ext>
              </p:extLst>
            </p:nvPr>
          </p:nvGraphicFramePr>
          <p:xfrm>
            <a:off x="1074420" y="2186499"/>
            <a:ext cx="7354003" cy="2184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201276" y="2452226"/>
              <a:ext cx="1155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1311" y="2452226"/>
              <a:ext cx="1155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1822" y="2452226"/>
              <a:ext cx="148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Build/Test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5564" y="2452226"/>
              <a:ext cx="1155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Deploy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075" y="4611103"/>
            <a:ext cx="7354003" cy="2184317"/>
            <a:chOff x="1074420" y="2186499"/>
            <a:chExt cx="7354003" cy="2184317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xmlns="" val="4105775958"/>
                </p:ext>
              </p:extLst>
            </p:nvPr>
          </p:nvGraphicFramePr>
          <p:xfrm>
            <a:off x="1074420" y="2186499"/>
            <a:ext cx="7354003" cy="2184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201276" y="2452226"/>
              <a:ext cx="1155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1311" y="2452226"/>
              <a:ext cx="1155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Manage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7422" y="2452226"/>
              <a:ext cx="163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Build/Test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5564" y="2452226"/>
              <a:ext cx="1155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Deploy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35754" y="2996188"/>
            <a:ext cx="1796901" cy="1434402"/>
            <a:chOff x="4735754" y="3030514"/>
            <a:chExt cx="1796901" cy="1434402"/>
          </a:xfrm>
        </p:grpSpPr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xmlns="" val="2404693467"/>
                </p:ext>
              </p:extLst>
            </p:nvPr>
          </p:nvGraphicFramePr>
          <p:xfrm>
            <a:off x="4735754" y="3413345"/>
            <a:ext cx="1796901" cy="10515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5044651" y="3030514"/>
              <a:ext cx="115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2038" y="1109866"/>
            <a:ext cx="8225882" cy="1773499"/>
            <a:chOff x="572038" y="1109866"/>
            <a:chExt cx="8225882" cy="1773499"/>
          </a:xfrm>
        </p:grpSpPr>
        <p:sp>
          <p:nvSpPr>
            <p:cNvPr id="17" name="TextBox 16"/>
            <p:cNvSpPr txBox="1"/>
            <p:nvPr/>
          </p:nvSpPr>
          <p:spPr>
            <a:xfrm>
              <a:off x="3169081" y="1109866"/>
              <a:ext cx="303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Task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2038" y="1109867"/>
              <a:ext cx="8225882" cy="1773498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Down Arrow 20"/>
          <p:cNvSpPr/>
          <p:nvPr/>
        </p:nvSpPr>
        <p:spPr>
          <a:xfrm>
            <a:off x="6012870" y="2746061"/>
            <a:ext cx="374592" cy="5606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0800000">
            <a:off x="6012870" y="4508125"/>
            <a:ext cx="374592" cy="5606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72742" y="4620950"/>
            <a:ext cx="8225882" cy="1773499"/>
            <a:chOff x="572038" y="1109866"/>
            <a:chExt cx="8225882" cy="1773499"/>
          </a:xfrm>
        </p:grpSpPr>
        <p:sp>
          <p:nvSpPr>
            <p:cNvPr id="26" name="TextBox 25"/>
            <p:cNvSpPr txBox="1"/>
            <p:nvPr/>
          </p:nvSpPr>
          <p:spPr>
            <a:xfrm>
              <a:off x="3169081" y="1109866"/>
              <a:ext cx="303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Task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2038" y="1109867"/>
              <a:ext cx="8225882" cy="1773498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0706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 Pipeline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735754" y="2996188"/>
            <a:ext cx="1796901" cy="1434402"/>
            <a:chOff x="4735754" y="3030514"/>
            <a:chExt cx="1796901" cy="1434402"/>
          </a:xfrm>
        </p:grpSpPr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xmlns="" val="3270727384"/>
                </p:ext>
              </p:extLst>
            </p:nvPr>
          </p:nvGraphicFramePr>
          <p:xfrm>
            <a:off x="4735754" y="3413345"/>
            <a:ext cx="1796901" cy="10515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5044651" y="3030514"/>
              <a:ext cx="1155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2038" y="1109866"/>
            <a:ext cx="8225882" cy="2219736"/>
            <a:chOff x="572038" y="1109866"/>
            <a:chExt cx="8225882" cy="2219736"/>
          </a:xfrm>
        </p:grpSpPr>
        <p:grpSp>
          <p:nvGrpSpPr>
            <p:cNvPr id="10" name="Group 9"/>
            <p:cNvGrpSpPr/>
            <p:nvPr/>
          </p:nvGrpSpPr>
          <p:grpSpPr>
            <a:xfrm>
              <a:off x="967075" y="1145285"/>
              <a:ext cx="7556266" cy="2184317"/>
              <a:chOff x="1074420" y="2186499"/>
              <a:chExt cx="7556266" cy="2184317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xmlns="" val="2119348358"/>
                  </p:ext>
                </p:extLst>
              </p:nvPr>
            </p:nvGraphicFramePr>
            <p:xfrm>
              <a:off x="1074420" y="2186499"/>
              <a:ext cx="7354003" cy="21843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1201276" y="2452226"/>
                <a:ext cx="1155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Develop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161311" y="2452226"/>
                <a:ext cx="1155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54530" y="2452226"/>
                <a:ext cx="184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Build/Analyze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91694" y="2452226"/>
                <a:ext cx="1738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Communicate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72038" y="1109866"/>
              <a:ext cx="8225882" cy="1773499"/>
              <a:chOff x="572038" y="1109866"/>
              <a:chExt cx="8225882" cy="177349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169081" y="1109866"/>
                <a:ext cx="303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Task</a:t>
                </a: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72038" y="1109867"/>
                <a:ext cx="8225882" cy="1773498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Down Arrow 20"/>
          <p:cNvSpPr/>
          <p:nvPr/>
        </p:nvSpPr>
        <p:spPr>
          <a:xfrm>
            <a:off x="6012870" y="2746061"/>
            <a:ext cx="374592" cy="5606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0800000">
            <a:off x="6012870" y="4508125"/>
            <a:ext cx="374592" cy="5606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22813" y="4638264"/>
            <a:ext cx="8225882" cy="2219736"/>
            <a:chOff x="572038" y="1109866"/>
            <a:chExt cx="8225882" cy="2219736"/>
          </a:xfrm>
        </p:grpSpPr>
        <p:grpSp>
          <p:nvGrpSpPr>
            <p:cNvPr id="40" name="Group 39"/>
            <p:cNvGrpSpPr/>
            <p:nvPr/>
          </p:nvGrpSpPr>
          <p:grpSpPr>
            <a:xfrm>
              <a:off x="967075" y="1145285"/>
              <a:ext cx="7585576" cy="2184317"/>
              <a:chOff x="1074420" y="2186499"/>
              <a:chExt cx="7585576" cy="2184317"/>
            </a:xfrm>
          </p:grpSpPr>
          <p:graphicFrame>
            <p:nvGraphicFramePr>
              <p:cNvPr id="44" name="Diagram 43"/>
              <p:cNvGraphicFramePr/>
              <p:nvPr>
                <p:extLst>
                  <p:ext uri="{D42A27DB-BD31-4B8C-83A1-F6EECF244321}">
                    <p14:modId xmlns:p14="http://schemas.microsoft.com/office/powerpoint/2010/main" xmlns="" val="3282124314"/>
                  </p:ext>
                </p:extLst>
              </p:nvPr>
            </p:nvGraphicFramePr>
            <p:xfrm>
              <a:off x="1074420" y="2186499"/>
              <a:ext cx="7354003" cy="21843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1201276" y="2452226"/>
                <a:ext cx="1155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Develop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161311" y="2452226"/>
                <a:ext cx="1155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Manage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03754" y="2452226"/>
                <a:ext cx="2037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Build/Analyze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840919" y="2452226"/>
                <a:ext cx="181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Communicate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72038" y="1109866"/>
              <a:ext cx="8225882" cy="1773499"/>
              <a:chOff x="572038" y="1109866"/>
              <a:chExt cx="8225882" cy="17734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169081" y="1109866"/>
                <a:ext cx="303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Task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572038" y="1109867"/>
                <a:ext cx="8225882" cy="1773498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6133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16200000">
            <a:off x="2494125" y="2367255"/>
            <a:ext cx="4557013" cy="2729716"/>
          </a:xfrm>
          <a:prstGeom prst="roundRect">
            <a:avLst>
              <a:gd name="adj" fmla="val 2191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 Management Service</a:t>
            </a:r>
            <a:endParaRPr lang="en-US" sz="1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52478"/>
          </a:xfrm>
        </p:spPr>
        <p:txBody>
          <a:bodyPr/>
          <a:lstStyle/>
          <a:p>
            <a:r>
              <a:rPr lang="en-US" dirty="0" smtClean="0"/>
              <a:t>MBEE System Realization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15811A-F12B-2F4C-8CA2-F95E51D6F26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74794" y="4261584"/>
            <a:ext cx="1820092" cy="403889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MDK (MD)</a:t>
            </a:r>
            <a:endParaRPr lang="en-US" sz="20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7074794" y="4852430"/>
            <a:ext cx="1765640" cy="354880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Oracle Apps</a:t>
            </a:r>
            <a:endParaRPr lang="en-US" sz="20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4778065" y="3239730"/>
            <a:ext cx="3656154" cy="937304"/>
          </a:xfrm>
          <a:prstGeom prst="roundRect">
            <a:avLst>
              <a:gd name="adj" fmla="val 284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Oracle Data Exchange Architecture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316937" y="3832204"/>
            <a:ext cx="2109511" cy="587504"/>
          </a:xfrm>
          <a:prstGeom prst="roundRect">
            <a:avLst>
              <a:gd name="adj" fmla="val 272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Customized Alfresco Share</a:t>
            </a:r>
            <a:endParaRPr lang="en-US" sz="2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074794" y="2167712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Phoenix</a:t>
            </a:r>
            <a:endParaRPr lang="en-US" sz="1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15780" y="2213267"/>
            <a:ext cx="2109511" cy="535745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Angular Apps</a:t>
            </a:r>
            <a:endParaRPr lang="en-US" sz="20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7074794" y="2688405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APGen</a:t>
            </a:r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7074794" y="3177660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Modelica</a:t>
            </a:r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2042282" y="2428519"/>
            <a:ext cx="2067176" cy="701156"/>
          </a:xfrm>
          <a:prstGeom prst="roundRect">
            <a:avLst>
              <a:gd name="adj" fmla="val 313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Angular Plugin Framework</a:t>
            </a:r>
            <a:endParaRPr lang="en-US" sz="2000" b="1" dirty="0"/>
          </a:p>
        </p:txBody>
      </p:sp>
      <p:sp>
        <p:nvSpPr>
          <p:cNvPr id="42" name="Rounded Rectangle 41"/>
          <p:cNvSpPr/>
          <p:nvPr/>
        </p:nvSpPr>
        <p:spPr>
          <a:xfrm rot="16200000">
            <a:off x="2515099" y="4643788"/>
            <a:ext cx="1090713" cy="694636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 REST</a:t>
            </a:r>
            <a:endParaRPr lang="en-US" sz="20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7074794" y="3764563"/>
            <a:ext cx="1740944" cy="361389"/>
          </a:xfrm>
          <a:prstGeom prst="roundRect">
            <a:avLst>
              <a:gd name="adj" fmla="val 29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SLIM</a:t>
            </a:r>
            <a:endParaRPr lang="en-US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15781" y="2795187"/>
            <a:ext cx="2109511" cy="460728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Mobile Apps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3012100" y="2826172"/>
            <a:ext cx="3953616" cy="2023473"/>
          </a:xfrm>
          <a:prstGeom prst="roundRect">
            <a:avLst>
              <a:gd name="adj" fmla="val 2191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Alfresco</a:t>
            </a:r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98445" y="2721600"/>
            <a:ext cx="1413208" cy="1042963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Models and Rules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451699" y="3873377"/>
            <a:ext cx="1459954" cy="1144744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Artifacts and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23255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Realization</a:t>
            </a:r>
            <a:endParaRPr lang="en-US" dirty="0"/>
          </a:p>
        </p:txBody>
      </p:sp>
      <p:pic>
        <p:nvPicPr>
          <p:cNvPr id="7" name="Picture 6" descr="OpenMBEE Realiz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3913" y="1081538"/>
            <a:ext cx="6979160" cy="57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91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Alternatives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80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MDev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Engineering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Training</a:t>
            </a:r>
          </a:p>
          <a:p>
            <a:r>
              <a:rPr lang="en-US" dirty="0" smtClean="0"/>
              <a:t>Client We and Mobile Apps</a:t>
            </a:r>
          </a:p>
          <a:p>
            <a:pPr lvl="1"/>
            <a:r>
              <a:rPr lang="en-US" dirty="0" smtClean="0"/>
              <a:t>Architecture and Design</a:t>
            </a:r>
          </a:p>
          <a:p>
            <a:pPr lvl="1"/>
            <a:r>
              <a:rPr lang="en-US" dirty="0" smtClean="0"/>
              <a:t>Functional/Unit Testing</a:t>
            </a:r>
          </a:p>
          <a:p>
            <a:r>
              <a:rPr lang="en-US" dirty="0" smtClean="0"/>
              <a:t>Modeling and Analysis Services</a:t>
            </a:r>
          </a:p>
          <a:p>
            <a:pPr lvl="1"/>
            <a:r>
              <a:rPr lang="en-US" dirty="0"/>
              <a:t>Architecture and Design</a:t>
            </a:r>
          </a:p>
          <a:p>
            <a:pPr lvl="1"/>
            <a:r>
              <a:rPr lang="en-US" dirty="0"/>
              <a:t>Functional/Unit Testing</a:t>
            </a:r>
          </a:p>
          <a:p>
            <a:r>
              <a:rPr lang="en-US" dirty="0" err="1" smtClean="0"/>
              <a:t>Devops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535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Assessment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Criteria from drivers</a:t>
            </a:r>
          </a:p>
          <a:p>
            <a:r>
              <a:rPr lang="en-US" dirty="0" smtClean="0"/>
              <a:t>Assess candidate technologies against concepts</a:t>
            </a:r>
          </a:p>
          <a:p>
            <a:r>
              <a:rPr lang="en-US" dirty="0" smtClean="0"/>
              <a:t>Build prototypes </a:t>
            </a:r>
          </a:p>
          <a:p>
            <a:r>
              <a:rPr lang="en-US" dirty="0" smtClean="0"/>
              <a:t>Assess ability to build software that meets modeling requirements</a:t>
            </a:r>
          </a:p>
          <a:p>
            <a:r>
              <a:rPr lang="en-US" dirty="0"/>
              <a:t>D</a:t>
            </a:r>
            <a:r>
              <a:rPr lang="en-US" dirty="0" smtClean="0"/>
              <a:t>eploy to practitioners</a:t>
            </a:r>
            <a:endParaRPr lang="en-US" dirty="0"/>
          </a:p>
          <a:p>
            <a:r>
              <a:rPr lang="en-US" dirty="0" smtClean="0"/>
              <a:t>Assess adoption through feature requests and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971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452478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C15811A-F12B-2F4C-8CA2-F95E51D6F26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5546" y="3049694"/>
            <a:ext cx="8671103" cy="623162"/>
          </a:xfrm>
          <a:prstGeom prst="roundRect">
            <a:avLst>
              <a:gd name="adj" fmla="val 219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Alfresco and </a:t>
            </a:r>
            <a:r>
              <a:rPr lang="en-US" sz="2400" dirty="0" err="1" smtClean="0"/>
              <a:t>Stanbol</a:t>
            </a:r>
            <a:r>
              <a:rPr lang="en-US" sz="2400" dirty="0" smtClean="0"/>
              <a:t> with MBSE Services</a:t>
            </a:r>
            <a:endParaRPr lang="en-US" sz="16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926297" y="2354785"/>
            <a:ext cx="3020352" cy="688766"/>
          </a:xfrm>
          <a:prstGeom prst="roundRect">
            <a:avLst>
              <a:gd name="adj" fmla="val 304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Oracle Enterprise Integration Framework</a:t>
            </a:r>
            <a:endParaRPr lang="en-US" sz="1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599173" y="1509673"/>
            <a:ext cx="4347475" cy="787902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and Services Integrations</a:t>
            </a:r>
            <a:endParaRPr lang="en-US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75546" y="2297575"/>
            <a:ext cx="2172769" cy="745976"/>
          </a:xfrm>
          <a:prstGeom prst="roundRect">
            <a:avLst>
              <a:gd name="adj" fmla="val 313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Angular JS Framework</a:t>
            </a:r>
            <a:endParaRPr lang="en-US" sz="20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4599173" y="2354785"/>
            <a:ext cx="1304241" cy="694636"/>
          </a:xfrm>
          <a:prstGeom prst="roundRect">
            <a:avLst>
              <a:gd name="adj" fmla="val 272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HTTPS REST</a:t>
            </a:r>
            <a:endParaRPr lang="en-US" sz="2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75546" y="1509673"/>
            <a:ext cx="2172769" cy="787902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Web Apps</a:t>
            </a:r>
            <a:endParaRPr lang="en-US" sz="2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75545" y="3672856"/>
            <a:ext cx="8671103" cy="623162"/>
          </a:xfrm>
          <a:prstGeom prst="roundRect">
            <a:avLst>
              <a:gd name="adj" fmla="val 2191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Hybrid Virtual Private Cloud</a:t>
            </a:r>
            <a:endParaRPr lang="en-US" sz="16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448316" y="2342395"/>
            <a:ext cx="2150858" cy="701156"/>
          </a:xfrm>
          <a:prstGeom prst="roundRect">
            <a:avLst>
              <a:gd name="adj" fmla="val 313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Mobile Framework</a:t>
            </a:r>
            <a:endParaRPr lang="en-US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448316" y="1507423"/>
            <a:ext cx="2150857" cy="787902"/>
          </a:xfrm>
          <a:prstGeom prst="roundRect">
            <a:avLst>
              <a:gd name="adj" fmla="val 3133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Mobile Apps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7597" y="4508116"/>
            <a:ext cx="3259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Technology Decisions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Modeling Services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Apps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Enterprise Integration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Modeling Standards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5680" y="4508116"/>
            <a:ext cx="3198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Make </a:t>
            </a:r>
            <a:r>
              <a:rPr lang="en-US" sz="2000" dirty="0" err="1" smtClean="0"/>
              <a:t>vs</a:t>
            </a:r>
            <a:r>
              <a:rPr lang="en-US" sz="2000" dirty="0" smtClean="0"/>
              <a:t> Buy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Rules Engine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MBSE Web and Mobile Apps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Modeling Language Extensions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5290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Criteria for Modeling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Flexible Modeling Support</a:t>
            </a:r>
          </a:p>
          <a:p>
            <a:pPr lvl="1"/>
            <a:r>
              <a:rPr lang="en-US" sz="2000" dirty="0" smtClean="0"/>
              <a:t>Compatible with Object-Oriented Models for metadata</a:t>
            </a:r>
          </a:p>
          <a:p>
            <a:pPr lvl="1"/>
            <a:r>
              <a:rPr lang="en-US" sz="2000" dirty="0" smtClean="0"/>
              <a:t>Facilitate other structures</a:t>
            </a:r>
          </a:p>
          <a:p>
            <a:r>
              <a:rPr lang="en-US" sz="2000" dirty="0" smtClean="0"/>
              <a:t>Enterprise Infrastructure Support</a:t>
            </a:r>
          </a:p>
          <a:p>
            <a:pPr lvl="1"/>
            <a:r>
              <a:rPr lang="en-US" sz="2000" dirty="0" smtClean="0"/>
              <a:t>Access control, notifications, versioning, workflow</a:t>
            </a:r>
          </a:p>
          <a:p>
            <a:pPr lvl="1"/>
            <a:r>
              <a:rPr lang="en-US" sz="2000" dirty="0" smtClean="0"/>
              <a:t>API and web services that are extensible</a:t>
            </a:r>
          </a:p>
          <a:p>
            <a:r>
              <a:rPr lang="en-US" sz="2000" dirty="0" smtClean="0"/>
              <a:t>Enterprise Collaboration</a:t>
            </a:r>
          </a:p>
          <a:p>
            <a:pPr lvl="1"/>
            <a:r>
              <a:rPr lang="en-US" sz="2000" dirty="0" smtClean="0"/>
              <a:t>Support for multiple concurrent users of the system</a:t>
            </a:r>
          </a:p>
          <a:p>
            <a:r>
              <a:rPr lang="en-US" sz="2000" dirty="0" smtClean="0"/>
              <a:t>Standards</a:t>
            </a:r>
          </a:p>
          <a:p>
            <a:pPr lvl="1"/>
            <a:r>
              <a:rPr lang="en-US" sz="2000" dirty="0" smtClean="0"/>
              <a:t>Support for standards is preferred</a:t>
            </a:r>
          </a:p>
          <a:p>
            <a:r>
              <a:rPr lang="en-US" sz="2000" dirty="0" smtClean="0"/>
              <a:t>Scalable</a:t>
            </a:r>
          </a:p>
          <a:p>
            <a:pPr lvl="1"/>
            <a:r>
              <a:rPr lang="en-US" sz="2000" dirty="0" smtClean="0"/>
              <a:t>Built to handle collaboration and throughput commensurate with use by a flight project lifecycle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9904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Options for Model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Alternatives for Building Resources and Services around OO models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Relational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(RDF, Graph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Enterprise Application Frameworks</a:t>
            </a:r>
          </a:p>
          <a:p>
            <a:r>
              <a:rPr lang="en-US" dirty="0" smtClean="0"/>
              <a:t>Enterprise Platforms</a:t>
            </a:r>
          </a:p>
          <a:p>
            <a:pPr lvl="1"/>
            <a:r>
              <a:rPr lang="en-US" dirty="0" smtClean="0"/>
              <a:t>Enterprise Content Management Systems</a:t>
            </a:r>
          </a:p>
          <a:p>
            <a:pPr lvl="1"/>
            <a:r>
              <a:rPr lang="en-US" dirty="0" smtClean="0"/>
              <a:t>Enterprise Wikis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572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Assessed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Sesame, Jena, Neo4J</a:t>
            </a:r>
          </a:p>
          <a:p>
            <a:r>
              <a:rPr lang="en-US" dirty="0" smtClean="0"/>
              <a:t>Enterprise Application Frameworks</a:t>
            </a:r>
          </a:p>
          <a:p>
            <a:pPr lvl="1"/>
            <a:r>
              <a:rPr lang="en-US" dirty="0" err="1" smtClean="0"/>
              <a:t>Vadin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r>
              <a:rPr lang="en-US" dirty="0" smtClean="0"/>
              <a:t>, Rails, </a:t>
            </a:r>
            <a:r>
              <a:rPr lang="en-US" dirty="0" err="1" smtClean="0"/>
              <a:t>Jboss</a:t>
            </a:r>
            <a:r>
              <a:rPr lang="en-US" dirty="0" smtClean="0"/>
              <a:t>, Spring</a:t>
            </a:r>
          </a:p>
          <a:p>
            <a:r>
              <a:rPr lang="en-US" dirty="0" smtClean="0"/>
              <a:t>Enterprise Platforms</a:t>
            </a:r>
          </a:p>
          <a:p>
            <a:pPr lvl="1"/>
            <a:r>
              <a:rPr lang="en-US" dirty="0" smtClean="0"/>
              <a:t>Enterprise Content Management Systems</a:t>
            </a:r>
          </a:p>
          <a:p>
            <a:pPr lvl="2"/>
            <a:r>
              <a:rPr lang="en-US" dirty="0" smtClean="0"/>
              <a:t>Alfresco, </a:t>
            </a:r>
            <a:r>
              <a:rPr lang="en-US" dirty="0" err="1" smtClean="0"/>
              <a:t>Nuxeo</a:t>
            </a:r>
            <a:r>
              <a:rPr lang="en-US" dirty="0" smtClean="0"/>
              <a:t>, </a:t>
            </a:r>
            <a:r>
              <a:rPr lang="en-US" dirty="0" err="1" smtClean="0"/>
              <a:t>Sharepoint</a:t>
            </a:r>
            <a:r>
              <a:rPr lang="en-US" dirty="0" smtClean="0"/>
              <a:t>, Magnolia</a:t>
            </a:r>
          </a:p>
          <a:p>
            <a:pPr lvl="1"/>
            <a:r>
              <a:rPr lang="en-US" dirty="0" smtClean="0"/>
              <a:t>Enterprise Wikis</a:t>
            </a:r>
          </a:p>
          <a:p>
            <a:pPr lvl="2"/>
            <a:r>
              <a:rPr lang="en-US" dirty="0" err="1" smtClean="0"/>
              <a:t>Xwiki</a:t>
            </a:r>
            <a:r>
              <a:rPr lang="en-US" dirty="0" smtClean="0"/>
              <a:t>, semantic media wiki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6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of </a:t>
            </a:r>
            <a:r>
              <a:rPr lang="en-US" dirty="0" err="1" smtClean="0"/>
              <a:t>NoSQL</a:t>
            </a:r>
            <a:r>
              <a:rPr lang="en-US" dirty="0" smtClean="0"/>
              <a:t> in enterprise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NoSQL</a:t>
            </a:r>
            <a:r>
              <a:rPr lang="en-US" dirty="0" smtClean="0"/>
              <a:t> solutions are growing and changing quickly.</a:t>
            </a:r>
          </a:p>
          <a:p>
            <a:pPr lvl="1"/>
            <a:r>
              <a:rPr lang="en-US" dirty="0" smtClean="0"/>
              <a:t>All seem to focus on specialized applications with no clear future for providing richer enterprise support.</a:t>
            </a:r>
          </a:p>
          <a:p>
            <a:pPr lvl="1"/>
            <a:r>
              <a:rPr lang="en-US" dirty="0" smtClean="0"/>
              <a:t>Graph databases seem to have matured and started pulling in versioning, granular access control, etc.</a:t>
            </a:r>
          </a:p>
          <a:p>
            <a:r>
              <a:rPr lang="en-US" dirty="0" smtClean="0"/>
              <a:t>Linked Data concepts seem to be factoring into web technologies</a:t>
            </a:r>
          </a:p>
          <a:p>
            <a:pPr lvl="1"/>
            <a:r>
              <a:rPr lang="en-US" dirty="0" smtClean="0"/>
              <a:t>Things such as JSON LD, micro formats, OSLC and data </a:t>
            </a:r>
            <a:r>
              <a:rPr lang="en-US" dirty="0" err="1" smtClean="0"/>
              <a:t>etc</a:t>
            </a:r>
            <a:r>
              <a:rPr lang="en-US" dirty="0" smtClean="0"/>
              <a:t> seem to be incorporating semantic web into more common technologies.</a:t>
            </a:r>
          </a:p>
        </p:txBody>
      </p:sp>
    </p:spTree>
    <p:extLst>
      <p:ext uri="{BB962C8B-B14F-4D97-AF65-F5344CB8AC3E}">
        <p14:creationId xmlns:p14="http://schemas.microsoft.com/office/powerpoint/2010/main" xmlns="" val="170011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28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Evaluating Alternative Model Services Technology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35888226"/>
              </p:ext>
            </p:extLst>
          </p:nvPr>
        </p:nvGraphicFramePr>
        <p:xfrm>
          <a:off x="457200" y="1154111"/>
          <a:ext cx="8321676" cy="3528220"/>
        </p:xfrm>
        <a:graphic>
          <a:graphicData uri="http://schemas.openxmlformats.org/drawingml/2006/table">
            <a:tbl>
              <a:tblPr firstRow="1" bandRow="1" bandCol="1">
                <a:tableStyleId>{8A107856-5554-42FB-B03E-39F5DBC370BA}</a:tableStyleId>
              </a:tblPr>
              <a:tblGrid>
                <a:gridCol w="1386946"/>
                <a:gridCol w="1058711"/>
                <a:gridCol w="1715181"/>
                <a:gridCol w="1707772"/>
                <a:gridCol w="1463523"/>
                <a:gridCol w="989543"/>
              </a:tblGrid>
              <a:tr h="705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E Wiki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WebAF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E CMS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235" y="5044958"/>
            <a:ext cx="54419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Overall Web Application Frameworks and Enterprise Content Management Systems provided the most comprehensive support for a Model Management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WAF generally required more development work to build a working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Enterprise Content Management Systems in general had the same options as WAF but they also functioned as a platform. In other words they had out-of-the-box capability that can be harnessed without application development.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981701" y="5175250"/>
            <a:ext cx="28829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X    Completely meets </a:t>
            </a:r>
            <a:r>
              <a:rPr lang="en-US" sz="1050" dirty="0"/>
              <a:t>c</a:t>
            </a:r>
            <a:r>
              <a:rPr lang="en-US" sz="1050" dirty="0" smtClean="0"/>
              <a:t>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~    Non-trivial effort to meet criteria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--     Fails Criteria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06190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Architectural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Editor</a:t>
            </a:r>
          </a:p>
          <a:p>
            <a:pPr lvl="1"/>
            <a:r>
              <a:rPr lang="en-US" dirty="0" smtClean="0"/>
              <a:t>Sesame triple-store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 Web App</a:t>
            </a:r>
          </a:p>
          <a:p>
            <a:pPr lvl="1"/>
            <a:r>
              <a:rPr lang="en-US" dirty="0" smtClean="0"/>
              <a:t>MD Client plugin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Lack of infrastructure for RDF is a major issue for projects</a:t>
            </a:r>
          </a:p>
          <a:p>
            <a:pPr lvl="2"/>
            <a:r>
              <a:rPr lang="en-US" dirty="0" smtClean="0"/>
              <a:t>No versioning, granular access control, workflow</a:t>
            </a:r>
          </a:p>
          <a:p>
            <a:pPr lvl="1"/>
            <a:r>
              <a:rPr lang="en-US" dirty="0" err="1" smtClean="0"/>
              <a:t>SysML</a:t>
            </a:r>
            <a:r>
              <a:rPr lang="en-US" dirty="0" smtClean="0"/>
              <a:t> &lt;-&gt; triples is feasible</a:t>
            </a:r>
          </a:p>
        </p:txBody>
      </p:sp>
    </p:spTree>
    <p:extLst>
      <p:ext uri="{BB962C8B-B14F-4D97-AF65-F5344CB8AC3E}">
        <p14:creationId xmlns:p14="http://schemas.microsoft.com/office/powerpoint/2010/main" xmlns="" val="333910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95490673"/>
              </p:ext>
            </p:extLst>
          </p:nvPr>
        </p:nvGraphicFramePr>
        <p:xfrm>
          <a:off x="457200" y="1236661"/>
          <a:ext cx="8321676" cy="3736975"/>
        </p:xfrm>
        <a:graphic>
          <a:graphicData uri="http://schemas.openxmlformats.org/drawingml/2006/table">
            <a:tbl>
              <a:tblPr firstRow="1" bandRow="1" bandCol="1">
                <a:tableStyleId>{8A107856-5554-42FB-B03E-39F5DBC370BA}</a:tableStyleId>
              </a:tblPr>
              <a:tblGrid>
                <a:gridCol w="1386946"/>
                <a:gridCol w="1386946"/>
                <a:gridCol w="1386946"/>
                <a:gridCol w="1386946"/>
                <a:gridCol w="1386946"/>
                <a:gridCol w="1386946"/>
              </a:tblGrid>
              <a:tr h="705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Sesame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(RDF</a:t>
                      </a:r>
                      <a:r>
                        <a:rPr lang="en-US" baseline="0" dirty="0" smtClean="0"/>
                        <a:t> OWL)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Jena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(RDF</a:t>
                      </a:r>
                      <a:r>
                        <a:rPr lang="en-US" baseline="0" dirty="0" smtClean="0"/>
                        <a:t> OWL)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Stanbol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(RDF</a:t>
                      </a:r>
                      <a:r>
                        <a:rPr lang="en-US" baseline="0" dirty="0" smtClean="0"/>
                        <a:t> OWL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CMIS)</a:t>
                      </a:r>
                      <a:endParaRPr lang="en-US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125052"/>
            <a:ext cx="54419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Overall Web Application Frameworks and Enterprise Content Management Systems provided the most comprehensive support for a Model Management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WAF generally required more development work to build a working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Enterprise Content Management Systems in general had the same options as WAF but they also functioned as a platform. In other words they had out-of-the-box capability that can be harnessed without application development.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981701" y="5175250"/>
            <a:ext cx="28829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X    Completely meets </a:t>
            </a:r>
            <a:r>
              <a:rPr lang="en-US" sz="1050" dirty="0"/>
              <a:t>c</a:t>
            </a:r>
            <a:r>
              <a:rPr lang="en-US" sz="1050" dirty="0" smtClean="0"/>
              <a:t>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~    Non-trivial effort to meet criteria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--     Fails Criteria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85481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Drivers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81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Framework Prototypes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Framework Tool and </a:t>
            </a:r>
            <a:r>
              <a:rPr lang="en-US" dirty="0" err="1" smtClean="0"/>
              <a:t>Docweb</a:t>
            </a:r>
            <a:endParaRPr lang="en-US" dirty="0" smtClean="0"/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Python Web Application Framework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Rich capabilities</a:t>
            </a:r>
          </a:p>
          <a:p>
            <a:pPr lvl="1"/>
            <a:r>
              <a:rPr lang="en-US" dirty="0" smtClean="0"/>
              <a:t>Requires full burden of implementation</a:t>
            </a:r>
          </a:p>
          <a:p>
            <a:pPr lvl="2"/>
            <a:r>
              <a:rPr lang="en-US" dirty="0" smtClean="0"/>
              <a:t>No versioning, granular access control, workflow, two way relationship traversal, quick search</a:t>
            </a:r>
          </a:p>
          <a:p>
            <a:pPr lvl="1"/>
            <a:r>
              <a:rPr lang="en-US" dirty="0" smtClean="0"/>
              <a:t>No support for </a:t>
            </a:r>
            <a:r>
              <a:rPr lang="en-US" dirty="0" err="1" smtClean="0"/>
              <a:t>NoSQL</a:t>
            </a:r>
            <a:r>
              <a:rPr lang="en-US" dirty="0" smtClean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xmlns="" val="79019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7013163"/>
              </p:ext>
            </p:extLst>
          </p:nvPr>
        </p:nvGraphicFramePr>
        <p:xfrm>
          <a:off x="457200" y="1370011"/>
          <a:ext cx="8321676" cy="2822576"/>
        </p:xfrm>
        <a:graphic>
          <a:graphicData uri="http://schemas.openxmlformats.org/drawingml/2006/table">
            <a:tbl>
              <a:tblPr firstRow="1" bandRow="1" bandCol="1">
                <a:tableStyleId>{8A107856-5554-42FB-B03E-39F5DBC370BA}</a:tableStyleId>
              </a:tblPr>
              <a:tblGrid>
                <a:gridCol w="1386946"/>
                <a:gridCol w="1386946"/>
                <a:gridCol w="1386946"/>
                <a:gridCol w="1386946"/>
                <a:gridCol w="1386946"/>
                <a:gridCol w="1386946"/>
              </a:tblGrid>
              <a:tr h="705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X-Wiki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r>
                        <a:rPr lang="en-US" baseline="0" dirty="0" smtClean="0"/>
                        <a:t> Wiki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Media Wiki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125052"/>
            <a:ext cx="54419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Overall Web Application Frameworks and Enterprise Content Management Systems provided the most comprehensive support for a Model Management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WAF generally required more development work to build a working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Enterprise Content Management Systems in general had the same options as WAF but they also functioned as a platform. In other words they had out-of-the-box capability that can be harnessed without application development.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981701" y="5175250"/>
            <a:ext cx="28829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X    Completely meets </a:t>
            </a:r>
            <a:r>
              <a:rPr lang="en-US" sz="1050" dirty="0"/>
              <a:t>c</a:t>
            </a:r>
            <a:r>
              <a:rPr lang="en-US" sz="1050" dirty="0" smtClean="0"/>
              <a:t>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~    Non-trivial effort to meet criteria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--     Fails Criteria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0002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5386430"/>
              </p:ext>
            </p:extLst>
          </p:nvPr>
        </p:nvGraphicFramePr>
        <p:xfrm>
          <a:off x="457200" y="1154111"/>
          <a:ext cx="8321676" cy="4233864"/>
        </p:xfrm>
        <a:graphic>
          <a:graphicData uri="http://schemas.openxmlformats.org/drawingml/2006/table">
            <a:tbl>
              <a:tblPr firstRow="1" bandRow="1" bandCol="1">
                <a:tableStyleId>{8A107856-5554-42FB-B03E-39F5DBC370BA}</a:tableStyleId>
              </a:tblPr>
              <a:tblGrid>
                <a:gridCol w="1386946"/>
                <a:gridCol w="1386946"/>
                <a:gridCol w="1386946"/>
                <a:gridCol w="1386946"/>
                <a:gridCol w="1386946"/>
                <a:gridCol w="1386946"/>
              </a:tblGrid>
              <a:tr h="705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Alfresco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Sharepoint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Nuxio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smtClean="0"/>
                        <a:t>Magnolia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705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Joomla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>
                    <a:solidFill>
                      <a:srgbClr val="FF938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514078"/>
            <a:ext cx="544195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Overall Web Application Frameworks and Enterprise Content Management Systems provided the most comprehensive support for a Model Management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WAF generally required more development work to build a working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1050" dirty="0" smtClean="0"/>
              <a:t>Enterprise Content Management Systems in general had the same options as WAF but they also functioned as a platform. In other words they had out-of-the-box capability that can be harnessed without application development.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981701" y="5564276"/>
            <a:ext cx="28829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50" dirty="0" smtClean="0"/>
              <a:t>X    Completely meets </a:t>
            </a:r>
            <a:r>
              <a:rPr lang="en-US" sz="1050" dirty="0"/>
              <a:t>c</a:t>
            </a:r>
            <a:r>
              <a:rPr lang="en-US" sz="1050" dirty="0" smtClean="0"/>
              <a:t>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~    Non-trivial effort to meet criteria</a:t>
            </a:r>
          </a:p>
          <a:p>
            <a:pPr marL="285750" indent="-285750">
              <a:buFont typeface="Arial"/>
              <a:buChar char="•"/>
            </a:pPr>
            <a:r>
              <a:rPr lang="en-US" sz="1050" dirty="0" smtClean="0"/>
              <a:t>--     Fails Criteria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49773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MMS Technology Choice – Alfresco with </a:t>
            </a:r>
            <a:r>
              <a:rPr lang="en-US" dirty="0" err="1" smtClean="0"/>
              <a:t>Stanbol</a:t>
            </a:r>
            <a:r>
              <a:rPr lang="en-US" dirty="0" smtClean="0"/>
              <a:t> Augmentation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solutions offer powerful options but require substantial investment</a:t>
            </a:r>
          </a:p>
          <a:p>
            <a:pPr lvl="1"/>
            <a:r>
              <a:rPr lang="en-US" dirty="0" smtClean="0"/>
              <a:t>Wikis offer strong collaboration but lack underlying infrastructure</a:t>
            </a:r>
          </a:p>
          <a:p>
            <a:pPr lvl="1"/>
            <a:r>
              <a:rPr lang="en-US" dirty="0" smtClean="0"/>
              <a:t>Web Application Frameworks are too costly build and maintain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71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5916075" y="2757098"/>
            <a:ext cx="446151" cy="647748"/>
            <a:chOff x="4876800" y="970286"/>
            <a:chExt cx="2767823" cy="3996281"/>
          </a:xfrm>
        </p:grpSpPr>
        <p:sp>
          <p:nvSpPr>
            <p:cNvPr id="47" name="Rounded Rectangle 46"/>
            <p:cNvSpPr/>
            <p:nvPr/>
          </p:nvSpPr>
          <p:spPr>
            <a:xfrm>
              <a:off x="4876800" y="970286"/>
              <a:ext cx="2767823" cy="3996281"/>
            </a:xfrm>
            <a:prstGeom prst="roundRect">
              <a:avLst>
                <a:gd name="adj" fmla="val 9941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Cloud Server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29198" y="3878593"/>
              <a:ext cx="2438401" cy="482683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" dirty="0">
                  <a:solidFill>
                    <a:schemeClr val="tx1"/>
                  </a:solidFill>
                </a:rPr>
                <a:t>Windows Engineering Image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29200" y="4415366"/>
              <a:ext cx="2438400" cy="421907"/>
            </a:xfrm>
            <a:prstGeom prst="roundRect">
              <a:avLst>
                <a:gd name="adj" fmla="val 313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" dirty="0">
                  <a:solidFill>
                    <a:schemeClr val="tx1"/>
                  </a:solidFill>
                </a:rPr>
                <a:t>Linux Engineering Image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29197" y="2393014"/>
              <a:ext cx="1171622" cy="442145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>
                  <a:solidFill>
                    <a:schemeClr val="tx1"/>
                  </a:solidFill>
                </a:rPr>
                <a:t>Eclipse </a:t>
              </a:r>
              <a:r>
                <a:rPr lang="en-US" sz="100" dirty="0" err="1">
                  <a:solidFill>
                    <a:schemeClr val="tx1"/>
                  </a:solidFill>
                </a:rPr>
                <a:t>Dev</a:t>
              </a:r>
              <a:r>
                <a:rPr lang="en-US" sz="100" dirty="0">
                  <a:solidFill>
                    <a:schemeClr val="tx1"/>
                  </a:solidFill>
                </a:rPr>
                <a:t> </a:t>
              </a:r>
              <a:r>
                <a:rPr lang="en-US" sz="100" dirty="0" err="1">
                  <a:solidFill>
                    <a:schemeClr val="tx1"/>
                  </a:solidFill>
                </a:rPr>
                <a:t>Env</a:t>
              </a:r>
              <a:endParaRPr 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029199" y="3550467"/>
              <a:ext cx="1171619" cy="267699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err="1">
                  <a:solidFill>
                    <a:schemeClr val="tx1"/>
                  </a:solidFill>
                </a:rPr>
                <a:t>PhoenixMC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029197" y="3232950"/>
              <a:ext cx="1161759" cy="260121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err="1">
                  <a:solidFill>
                    <a:schemeClr val="tx1"/>
                  </a:solidFill>
                </a:rPr>
                <a:t>Modelica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310507" y="2909099"/>
              <a:ext cx="1157094" cy="909064"/>
              <a:chOff x="9280436" y="5401710"/>
              <a:chExt cx="1727198" cy="851112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9293390" y="5401710"/>
                <a:ext cx="1714244" cy="546744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 err="1" smtClean="0">
                    <a:solidFill>
                      <a:schemeClr val="tx1"/>
                    </a:solidFill>
                  </a:rPr>
                  <a:t>MagicDraw</a:t>
                </a:r>
                <a:endParaRPr lang="en-US" sz="1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MDK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9280436" y="5993707"/>
                <a:ext cx="1727198" cy="259115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SLIM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6332498" y="2393014"/>
              <a:ext cx="1135102" cy="466059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>
                  <a:solidFill>
                    <a:schemeClr val="tx1"/>
                  </a:solidFill>
                </a:rPr>
                <a:t>Oracle </a:t>
              </a:r>
              <a:r>
                <a:rPr lang="en-US" sz="100" dirty="0" err="1">
                  <a:solidFill>
                    <a:schemeClr val="tx1"/>
                  </a:solidFill>
                </a:rPr>
                <a:t>Dev</a:t>
              </a:r>
              <a:r>
                <a:rPr lang="en-US" sz="100" dirty="0">
                  <a:solidFill>
                    <a:schemeClr val="tx1"/>
                  </a:solidFill>
                </a:rPr>
                <a:t> </a:t>
              </a:r>
              <a:r>
                <a:rPr lang="en-US" sz="100" dirty="0" err="1">
                  <a:solidFill>
                    <a:schemeClr val="tx1"/>
                  </a:solidFill>
                </a:rPr>
                <a:t>Env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029197" y="2903081"/>
              <a:ext cx="1161760" cy="266160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>
                  <a:solidFill>
                    <a:schemeClr val="tx1"/>
                  </a:solidFill>
                </a:rPr>
                <a:t>STK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029197" y="1443593"/>
              <a:ext cx="2438402" cy="418888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Alfresco Repository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29197" y="1919498"/>
              <a:ext cx="2438402" cy="418888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>
                  <a:solidFill>
                    <a:schemeClr val="tx1"/>
                  </a:solidFill>
                </a:rPr>
                <a:t>Timeline Repository</a:t>
              </a:r>
              <a:endParaRPr lang="en-US" sz="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11549" y="1049444"/>
            <a:ext cx="2767823" cy="3996281"/>
            <a:chOff x="4876800" y="970286"/>
            <a:chExt cx="2767823" cy="3996281"/>
          </a:xfrm>
        </p:grpSpPr>
        <p:sp>
          <p:nvSpPr>
            <p:cNvPr id="22" name="Rounded Rectangle 21"/>
            <p:cNvSpPr/>
            <p:nvPr/>
          </p:nvSpPr>
          <p:spPr>
            <a:xfrm>
              <a:off x="4876800" y="970286"/>
              <a:ext cx="2767823" cy="3996281"/>
            </a:xfrm>
            <a:prstGeom prst="roundRect">
              <a:avLst>
                <a:gd name="adj" fmla="val 9941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Cloud Server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29198" y="3878593"/>
              <a:ext cx="2438401" cy="482683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Windows Engineering Image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29200" y="4415366"/>
              <a:ext cx="2438400" cy="421907"/>
            </a:xfrm>
            <a:prstGeom prst="roundRect">
              <a:avLst>
                <a:gd name="adj" fmla="val 313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Linux Engineering Image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029197" y="2393014"/>
              <a:ext cx="1171622" cy="442145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Eclipse </a:t>
              </a:r>
              <a:r>
                <a:rPr lang="en-US" sz="1500" dirty="0" err="1">
                  <a:solidFill>
                    <a:schemeClr val="tx1"/>
                  </a:solidFill>
                </a:rPr>
                <a:t>Dev</a:t>
              </a:r>
              <a:r>
                <a:rPr lang="en-US" sz="1500" dirty="0">
                  <a:solidFill>
                    <a:schemeClr val="tx1"/>
                  </a:solidFill>
                </a:rPr>
                <a:t> </a:t>
              </a:r>
              <a:r>
                <a:rPr lang="en-US" sz="1500" dirty="0" err="1">
                  <a:solidFill>
                    <a:schemeClr val="tx1"/>
                  </a:solidFill>
                </a:rPr>
                <a:t>Env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199" y="3550467"/>
              <a:ext cx="1171619" cy="267699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PhoenixMC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29197" y="3232950"/>
              <a:ext cx="1161759" cy="260121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Modelica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310507" y="2909099"/>
              <a:ext cx="1157094" cy="909064"/>
              <a:chOff x="9280436" y="5401710"/>
              <a:chExt cx="1727198" cy="851112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9293390" y="5401710"/>
                <a:ext cx="1714244" cy="546744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50" dirty="0" err="1" smtClean="0">
                    <a:solidFill>
                      <a:schemeClr val="tx1"/>
                    </a:solidFill>
                  </a:rPr>
                  <a:t>MagicDraw</a:t>
                </a:r>
                <a:endParaRPr lang="en-US" sz="135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350" dirty="0" smtClean="0">
                    <a:solidFill>
                      <a:schemeClr val="tx1"/>
                    </a:solidFill>
                  </a:rPr>
                  <a:t>MDK</a:t>
                </a:r>
                <a:endParaRPr lang="en-US" sz="13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80436" y="5993707"/>
                <a:ext cx="1727198" cy="259115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SLIM</a:t>
                </a:r>
                <a:endParaRPr lang="en-US" sz="825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6332498" y="2393014"/>
              <a:ext cx="1135102" cy="466059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Oracle </a:t>
              </a:r>
              <a:r>
                <a:rPr lang="en-US" sz="1350" dirty="0" err="1">
                  <a:solidFill>
                    <a:schemeClr val="tx1"/>
                  </a:solidFill>
                </a:rPr>
                <a:t>Dev</a:t>
              </a:r>
              <a:r>
                <a:rPr lang="en-US" sz="1350" dirty="0">
                  <a:solidFill>
                    <a:schemeClr val="tx1"/>
                  </a:solidFill>
                </a:rPr>
                <a:t> </a:t>
              </a:r>
              <a:r>
                <a:rPr lang="en-US" sz="1350" dirty="0" err="1">
                  <a:solidFill>
                    <a:schemeClr val="tx1"/>
                  </a:solidFill>
                </a:rPr>
                <a:t>Env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197" y="2903081"/>
              <a:ext cx="1161760" cy="266160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STK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29197" y="1443593"/>
              <a:ext cx="2438402" cy="418888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Alfresco Repository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29197" y="1919498"/>
              <a:ext cx="2438402" cy="418888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Timeline Repository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20729" y="1053116"/>
            <a:ext cx="2767823" cy="3996281"/>
            <a:chOff x="4876800" y="970286"/>
            <a:chExt cx="2767823" cy="3996281"/>
          </a:xfrm>
        </p:grpSpPr>
        <p:sp>
          <p:nvSpPr>
            <p:cNvPr id="62" name="Rounded Rectangle 61"/>
            <p:cNvSpPr/>
            <p:nvPr/>
          </p:nvSpPr>
          <p:spPr>
            <a:xfrm>
              <a:off x="4876800" y="970286"/>
              <a:ext cx="2767823" cy="3996281"/>
            </a:xfrm>
            <a:prstGeom prst="roundRect">
              <a:avLst>
                <a:gd name="adj" fmla="val 9941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Cloud Server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29198" y="3878593"/>
              <a:ext cx="2438401" cy="482683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Windows Engineering Image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29200" y="4415366"/>
              <a:ext cx="2438400" cy="421907"/>
            </a:xfrm>
            <a:prstGeom prst="roundRect">
              <a:avLst>
                <a:gd name="adj" fmla="val 313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Linux Engineering Image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029197" y="2393014"/>
              <a:ext cx="1171622" cy="442145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Eclipse </a:t>
              </a:r>
              <a:r>
                <a:rPr lang="en-US" sz="1500" dirty="0" err="1">
                  <a:solidFill>
                    <a:schemeClr val="tx1"/>
                  </a:solidFill>
                </a:rPr>
                <a:t>Dev</a:t>
              </a:r>
              <a:r>
                <a:rPr lang="en-US" sz="1500" dirty="0">
                  <a:solidFill>
                    <a:schemeClr val="tx1"/>
                  </a:solidFill>
                </a:rPr>
                <a:t> </a:t>
              </a:r>
              <a:r>
                <a:rPr lang="en-US" sz="1500" dirty="0" err="1">
                  <a:solidFill>
                    <a:schemeClr val="tx1"/>
                  </a:solidFill>
                </a:rPr>
                <a:t>Env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029199" y="3550467"/>
              <a:ext cx="1171619" cy="267699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PhoenixMC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29197" y="3232950"/>
              <a:ext cx="1161759" cy="260121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Modelica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310507" y="2909099"/>
              <a:ext cx="1157094" cy="909064"/>
              <a:chOff x="9280436" y="5401710"/>
              <a:chExt cx="1727198" cy="851112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9293390" y="5401710"/>
                <a:ext cx="1714244" cy="546744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50" dirty="0" err="1" smtClean="0">
                    <a:solidFill>
                      <a:schemeClr val="tx1"/>
                    </a:solidFill>
                  </a:rPr>
                  <a:t>MagicDraw</a:t>
                </a:r>
                <a:endParaRPr lang="en-US" sz="135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350" dirty="0" smtClean="0">
                    <a:solidFill>
                      <a:schemeClr val="tx1"/>
                    </a:solidFill>
                  </a:rPr>
                  <a:t>MDK</a:t>
                </a:r>
                <a:endParaRPr lang="en-US" sz="13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9280436" y="5993707"/>
                <a:ext cx="1727198" cy="259115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SLIM</a:t>
                </a:r>
                <a:endParaRPr lang="en-US" sz="825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6332498" y="2393014"/>
              <a:ext cx="1135102" cy="466059"/>
            </a:xfrm>
            <a:prstGeom prst="roundRect">
              <a:avLst>
                <a:gd name="adj" fmla="val 29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Oracle </a:t>
              </a:r>
              <a:r>
                <a:rPr lang="en-US" sz="1350" dirty="0" err="1">
                  <a:solidFill>
                    <a:schemeClr val="tx1"/>
                  </a:solidFill>
                </a:rPr>
                <a:t>Dev</a:t>
              </a:r>
              <a:r>
                <a:rPr lang="en-US" sz="1350" dirty="0">
                  <a:solidFill>
                    <a:schemeClr val="tx1"/>
                  </a:solidFill>
                </a:rPr>
                <a:t> </a:t>
              </a:r>
              <a:r>
                <a:rPr lang="en-US" sz="1350" dirty="0" err="1">
                  <a:solidFill>
                    <a:schemeClr val="tx1"/>
                  </a:solidFill>
                </a:rPr>
                <a:t>Env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29197" y="2903081"/>
              <a:ext cx="1161760" cy="266160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STK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029197" y="1443593"/>
              <a:ext cx="2438402" cy="418888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Alfresco Repository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029197" y="1919498"/>
              <a:ext cx="2438402" cy="418888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Timeline Repository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Deployment Architecture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0171" y="6118948"/>
            <a:ext cx="8048087" cy="524153"/>
          </a:xfrm>
          <a:prstGeom prst="roundRect">
            <a:avLst>
              <a:gd name="adj" fmla="val 27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DEA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19575" y="1673249"/>
            <a:ext cx="794377" cy="1333397"/>
          </a:xfrm>
          <a:prstGeom prst="roundRect">
            <a:avLst>
              <a:gd name="adj" fmla="val 27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Salt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95117" y="3717644"/>
            <a:ext cx="818835" cy="1102336"/>
          </a:xfrm>
          <a:prstGeom prst="roundRect">
            <a:avLst>
              <a:gd name="adj" fmla="val 27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Scalr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69401" y="6177886"/>
            <a:ext cx="2209800" cy="392755"/>
          </a:xfrm>
          <a:prstGeom prst="roundRect">
            <a:avLst>
              <a:gd name="adj" fmla="val 2377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Orchestrated Processes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39115" y="1845036"/>
            <a:ext cx="1162520" cy="188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Legend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836836" y="2344696"/>
            <a:ext cx="991945" cy="677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OCIO Platform Components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836836" y="3099220"/>
            <a:ext cx="991945" cy="448278"/>
          </a:xfrm>
          <a:prstGeom prst="roundRect">
            <a:avLst>
              <a:gd name="adj" fmla="val 2377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Europa Developed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5783853" y="5084284"/>
            <a:ext cx="476328" cy="95532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47013" y="2339948"/>
            <a:ext cx="439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12760" y="4340432"/>
            <a:ext cx="3627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34835" y="1006551"/>
            <a:ext cx="2121989" cy="3813429"/>
            <a:chOff x="934835" y="1006551"/>
            <a:chExt cx="2121989" cy="3813429"/>
          </a:xfrm>
        </p:grpSpPr>
        <p:sp>
          <p:nvSpPr>
            <p:cNvPr id="5" name="Rounded Rectangle 4"/>
            <p:cNvSpPr/>
            <p:nvPr/>
          </p:nvSpPr>
          <p:spPr>
            <a:xfrm>
              <a:off x="934835" y="1006551"/>
              <a:ext cx="2121989" cy="3813429"/>
            </a:xfrm>
            <a:prstGeom prst="roundRect">
              <a:avLst>
                <a:gd name="adj" fmla="val 28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Automated Test &amp; Deployment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91194" y="1770672"/>
              <a:ext cx="1596753" cy="2349424"/>
            </a:xfrm>
            <a:prstGeom prst="roundRect">
              <a:avLst>
                <a:gd name="adj" fmla="val 139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Jenkins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Grunt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Maven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65843" y="4216833"/>
              <a:ext cx="879119" cy="522603"/>
            </a:xfrm>
            <a:prstGeom prst="roundRect">
              <a:avLst>
                <a:gd name="adj" fmla="val 27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Github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40148" y="2608469"/>
              <a:ext cx="1295400" cy="1289429"/>
            </a:xfrm>
            <a:prstGeom prst="roundRect">
              <a:avLst>
                <a:gd name="adj" fmla="val 2377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Software Builds,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Unit and Regression Tests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/>
          <p:cNvCxnSpPr>
            <a:stCxn id="18" idx="3"/>
          </p:cNvCxnSpPr>
          <p:nvPr/>
        </p:nvCxnSpPr>
        <p:spPr>
          <a:xfrm>
            <a:off x="4213952" y="2339948"/>
            <a:ext cx="506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</p:cNvCxnSpPr>
          <p:nvPr/>
        </p:nvCxnSpPr>
        <p:spPr>
          <a:xfrm>
            <a:off x="4213952" y="4268812"/>
            <a:ext cx="481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>
            <a:off x="1780754" y="5929772"/>
            <a:ext cx="105427" cy="152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189397" y="5240558"/>
            <a:ext cx="446151" cy="853214"/>
            <a:chOff x="2189397" y="5240558"/>
            <a:chExt cx="446151" cy="853214"/>
          </a:xfrm>
        </p:grpSpPr>
        <p:grpSp>
          <p:nvGrpSpPr>
            <p:cNvPr id="75" name="Group 74"/>
            <p:cNvGrpSpPr/>
            <p:nvPr/>
          </p:nvGrpSpPr>
          <p:grpSpPr>
            <a:xfrm>
              <a:off x="2189397" y="5240558"/>
              <a:ext cx="446151" cy="647748"/>
              <a:chOff x="4876800" y="970286"/>
              <a:chExt cx="2767823" cy="3996281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876800" y="970286"/>
                <a:ext cx="2767823" cy="3996281"/>
              </a:xfrm>
              <a:prstGeom prst="roundRect">
                <a:avLst>
                  <a:gd name="adj" fmla="val 99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Cloud Server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5029198" y="3878593"/>
                <a:ext cx="2438401" cy="482683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Windows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029200" y="4415366"/>
                <a:ext cx="2438400" cy="421907"/>
              </a:xfrm>
              <a:prstGeom prst="roundRect">
                <a:avLst>
                  <a:gd name="adj" fmla="val 313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Linux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5029197" y="2393014"/>
                <a:ext cx="1171622" cy="442145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Eclipse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5029199" y="3550467"/>
                <a:ext cx="1171619" cy="26769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PhoenixMC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029197" y="3232950"/>
                <a:ext cx="1161759" cy="260121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Modelica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310507" y="2909099"/>
                <a:ext cx="1157094" cy="909064"/>
                <a:chOff x="9280436" y="5401710"/>
                <a:chExt cx="1727198" cy="851112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9293390" y="5401710"/>
                  <a:ext cx="1714244" cy="546744"/>
                </a:xfrm>
                <a:prstGeom prst="roundRect">
                  <a:avLst>
                    <a:gd name="adj" fmla="val 2721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" dirty="0" err="1" smtClean="0">
                      <a:solidFill>
                        <a:schemeClr val="tx1"/>
                      </a:solidFill>
                    </a:rPr>
                    <a:t>MagicDraw</a:t>
                  </a:r>
                  <a:endParaRPr lang="en-US" sz="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" dirty="0" smtClean="0">
                      <a:solidFill>
                        <a:schemeClr val="tx1"/>
                      </a:solidFill>
                    </a:rPr>
                    <a:t>MDK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280436" y="5993707"/>
                  <a:ext cx="1727198" cy="259115"/>
                </a:xfrm>
                <a:prstGeom prst="roundRect">
                  <a:avLst>
                    <a:gd name="adj" fmla="val 292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>
                      <a:solidFill>
                        <a:schemeClr val="tx1"/>
                      </a:solidFill>
                    </a:rPr>
                    <a:t>SLIM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Rounded Rectangle 82"/>
              <p:cNvSpPr/>
              <p:nvPr/>
            </p:nvSpPr>
            <p:spPr>
              <a:xfrm>
                <a:off x="6332498" y="2393014"/>
                <a:ext cx="1135102" cy="46605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Oracle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029197" y="2903081"/>
                <a:ext cx="1161760" cy="266160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STK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5029197" y="1443593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Alfresco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029197" y="1919498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Timeline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Up-Down Arrow 88"/>
            <p:cNvSpPr/>
            <p:nvPr/>
          </p:nvSpPr>
          <p:spPr>
            <a:xfrm>
              <a:off x="2350551" y="5941372"/>
              <a:ext cx="105427" cy="1524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787947" y="5230942"/>
            <a:ext cx="446151" cy="853214"/>
            <a:chOff x="2787947" y="5230942"/>
            <a:chExt cx="446151" cy="853214"/>
          </a:xfrm>
        </p:grpSpPr>
        <p:grpSp>
          <p:nvGrpSpPr>
            <p:cNvPr id="90" name="Group 89"/>
            <p:cNvGrpSpPr/>
            <p:nvPr/>
          </p:nvGrpSpPr>
          <p:grpSpPr>
            <a:xfrm>
              <a:off x="2787947" y="5230942"/>
              <a:ext cx="446151" cy="647748"/>
              <a:chOff x="4876800" y="970286"/>
              <a:chExt cx="2767823" cy="3996281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876800" y="970286"/>
                <a:ext cx="2767823" cy="3996281"/>
              </a:xfrm>
              <a:prstGeom prst="roundRect">
                <a:avLst>
                  <a:gd name="adj" fmla="val 99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Cloud Server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5029198" y="3878593"/>
                <a:ext cx="2438401" cy="482683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Windows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5029200" y="4415366"/>
                <a:ext cx="2438400" cy="421907"/>
              </a:xfrm>
              <a:prstGeom prst="roundRect">
                <a:avLst>
                  <a:gd name="adj" fmla="val 313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Linux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5029197" y="2393014"/>
                <a:ext cx="1171622" cy="442145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Eclipse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029199" y="3550467"/>
                <a:ext cx="1171619" cy="26769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PhoenixMC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029197" y="3232950"/>
                <a:ext cx="1161759" cy="260121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Modelica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6310507" y="2909099"/>
                <a:ext cx="1157094" cy="909064"/>
                <a:chOff x="9280436" y="5401710"/>
                <a:chExt cx="1727198" cy="851112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9293390" y="5401710"/>
                  <a:ext cx="1714244" cy="546744"/>
                </a:xfrm>
                <a:prstGeom prst="roundRect">
                  <a:avLst>
                    <a:gd name="adj" fmla="val 2721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" dirty="0" err="1" smtClean="0">
                      <a:solidFill>
                        <a:schemeClr val="tx1"/>
                      </a:solidFill>
                    </a:rPr>
                    <a:t>MagicDraw</a:t>
                  </a:r>
                  <a:endParaRPr lang="en-US" sz="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" dirty="0" smtClean="0">
                      <a:solidFill>
                        <a:schemeClr val="tx1"/>
                      </a:solidFill>
                    </a:rPr>
                    <a:t>MDK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9280436" y="5993707"/>
                  <a:ext cx="1727198" cy="259115"/>
                </a:xfrm>
                <a:prstGeom prst="roundRect">
                  <a:avLst>
                    <a:gd name="adj" fmla="val 292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>
                      <a:solidFill>
                        <a:schemeClr val="tx1"/>
                      </a:solidFill>
                    </a:rPr>
                    <a:t>SLIM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6332498" y="2393014"/>
                <a:ext cx="1135102" cy="46605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Oracle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5029197" y="2903081"/>
                <a:ext cx="1161760" cy="266160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STK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5029197" y="1443593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Alfresco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5029197" y="1919498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Timeline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Up-Down Arrow 103"/>
            <p:cNvSpPr/>
            <p:nvPr/>
          </p:nvSpPr>
          <p:spPr>
            <a:xfrm>
              <a:off x="2949101" y="5931756"/>
              <a:ext cx="105427" cy="1524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45783" y="5222864"/>
            <a:ext cx="446151" cy="853214"/>
            <a:chOff x="2787947" y="5230942"/>
            <a:chExt cx="446151" cy="853214"/>
          </a:xfrm>
        </p:grpSpPr>
        <p:grpSp>
          <p:nvGrpSpPr>
            <p:cNvPr id="108" name="Group 107"/>
            <p:cNvGrpSpPr/>
            <p:nvPr/>
          </p:nvGrpSpPr>
          <p:grpSpPr>
            <a:xfrm>
              <a:off x="2787947" y="5230942"/>
              <a:ext cx="446151" cy="647748"/>
              <a:chOff x="4876800" y="970286"/>
              <a:chExt cx="2767823" cy="399628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876800" y="970286"/>
                <a:ext cx="2767823" cy="3996281"/>
              </a:xfrm>
              <a:prstGeom prst="roundRect">
                <a:avLst>
                  <a:gd name="adj" fmla="val 99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Cloud Server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5029198" y="3878593"/>
                <a:ext cx="2438401" cy="482683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Windows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5029200" y="4415366"/>
                <a:ext cx="2438400" cy="421907"/>
              </a:xfrm>
              <a:prstGeom prst="roundRect">
                <a:avLst>
                  <a:gd name="adj" fmla="val 313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Linux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5029197" y="2393014"/>
                <a:ext cx="1171622" cy="442145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Eclipse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5029199" y="3550467"/>
                <a:ext cx="1171619" cy="26769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PhoenixMC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29197" y="3232950"/>
                <a:ext cx="1161759" cy="260121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Modelica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6310507" y="2909099"/>
                <a:ext cx="1157094" cy="909064"/>
                <a:chOff x="9280436" y="5401710"/>
                <a:chExt cx="1727198" cy="851112"/>
              </a:xfrm>
            </p:grpSpPr>
            <p:sp>
              <p:nvSpPr>
                <p:cNvPr id="121" name="Rounded Rectangle 120"/>
                <p:cNvSpPr/>
                <p:nvPr/>
              </p:nvSpPr>
              <p:spPr>
                <a:xfrm>
                  <a:off x="9293390" y="5401710"/>
                  <a:ext cx="1714244" cy="546744"/>
                </a:xfrm>
                <a:prstGeom prst="roundRect">
                  <a:avLst>
                    <a:gd name="adj" fmla="val 2721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" dirty="0" err="1" smtClean="0">
                      <a:solidFill>
                        <a:schemeClr val="tx1"/>
                      </a:solidFill>
                    </a:rPr>
                    <a:t>MagicDraw</a:t>
                  </a:r>
                  <a:endParaRPr lang="en-US" sz="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" dirty="0" smtClean="0">
                      <a:solidFill>
                        <a:schemeClr val="tx1"/>
                      </a:solidFill>
                    </a:rPr>
                    <a:t>MDK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9280436" y="5993707"/>
                  <a:ext cx="1727198" cy="259115"/>
                </a:xfrm>
                <a:prstGeom prst="roundRect">
                  <a:avLst>
                    <a:gd name="adj" fmla="val 292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>
                      <a:solidFill>
                        <a:schemeClr val="tx1"/>
                      </a:solidFill>
                    </a:rPr>
                    <a:t>SLIM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7" name="Rounded Rectangle 116"/>
              <p:cNvSpPr/>
              <p:nvPr/>
            </p:nvSpPr>
            <p:spPr>
              <a:xfrm>
                <a:off x="6332498" y="2393014"/>
                <a:ext cx="1135102" cy="46605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Oracle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5029197" y="2903081"/>
                <a:ext cx="1161760" cy="266160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STK</a:t>
                </a: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029197" y="1443593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Alfresco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5029197" y="1919498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Timeline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Up-Down Arrow 108"/>
            <p:cNvSpPr/>
            <p:nvPr/>
          </p:nvSpPr>
          <p:spPr>
            <a:xfrm>
              <a:off x="2949101" y="5931756"/>
              <a:ext cx="105427" cy="1524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904323" y="5221082"/>
            <a:ext cx="446151" cy="853214"/>
            <a:chOff x="2787947" y="5230942"/>
            <a:chExt cx="446151" cy="8532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2787947" y="5230942"/>
              <a:ext cx="446151" cy="647748"/>
              <a:chOff x="4876800" y="970286"/>
              <a:chExt cx="2767823" cy="3996281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876800" y="970286"/>
                <a:ext cx="2767823" cy="3996281"/>
              </a:xfrm>
              <a:prstGeom prst="roundRect">
                <a:avLst>
                  <a:gd name="adj" fmla="val 99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Cloud Server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5029198" y="3878593"/>
                <a:ext cx="2438401" cy="482683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Windows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5029200" y="4415366"/>
                <a:ext cx="2438400" cy="421907"/>
              </a:xfrm>
              <a:prstGeom prst="roundRect">
                <a:avLst>
                  <a:gd name="adj" fmla="val 313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Linux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5029197" y="2393014"/>
                <a:ext cx="1171622" cy="442145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Eclipse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5029199" y="3550467"/>
                <a:ext cx="1171619" cy="26769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PhoenixMC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5029197" y="3232950"/>
                <a:ext cx="1161759" cy="260121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Modelica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310507" y="2909099"/>
                <a:ext cx="1157094" cy="909064"/>
                <a:chOff x="9280436" y="5401710"/>
                <a:chExt cx="1727198" cy="851112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9293390" y="5401710"/>
                  <a:ext cx="1714244" cy="546744"/>
                </a:xfrm>
                <a:prstGeom prst="roundRect">
                  <a:avLst>
                    <a:gd name="adj" fmla="val 2721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" dirty="0" err="1" smtClean="0">
                      <a:solidFill>
                        <a:schemeClr val="tx1"/>
                      </a:solidFill>
                    </a:rPr>
                    <a:t>MagicDraw</a:t>
                  </a:r>
                  <a:endParaRPr lang="en-US" sz="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" dirty="0" smtClean="0">
                      <a:solidFill>
                        <a:schemeClr val="tx1"/>
                      </a:solidFill>
                    </a:rPr>
                    <a:t>MDK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9280436" y="5993707"/>
                  <a:ext cx="1727198" cy="259115"/>
                </a:xfrm>
                <a:prstGeom prst="roundRect">
                  <a:avLst>
                    <a:gd name="adj" fmla="val 292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>
                      <a:solidFill>
                        <a:schemeClr val="tx1"/>
                      </a:solidFill>
                    </a:rPr>
                    <a:t>SLIM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6332498" y="2393014"/>
                <a:ext cx="1135102" cy="46605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Oracle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5029197" y="2903081"/>
                <a:ext cx="1161760" cy="266160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STK</a:t>
                </a: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029197" y="1443593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Alfresco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5029197" y="1919498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Timeline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Up-Down Arrow 124"/>
            <p:cNvSpPr/>
            <p:nvPr/>
          </p:nvSpPr>
          <p:spPr>
            <a:xfrm>
              <a:off x="2949101" y="5931756"/>
              <a:ext cx="105427" cy="1524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60675" y="5222864"/>
            <a:ext cx="446151" cy="853214"/>
            <a:chOff x="2787947" y="5230942"/>
            <a:chExt cx="446151" cy="853214"/>
          </a:xfrm>
        </p:grpSpPr>
        <p:grpSp>
          <p:nvGrpSpPr>
            <p:cNvPr id="140" name="Group 139"/>
            <p:cNvGrpSpPr/>
            <p:nvPr/>
          </p:nvGrpSpPr>
          <p:grpSpPr>
            <a:xfrm>
              <a:off x="2787947" y="5230942"/>
              <a:ext cx="446151" cy="647748"/>
              <a:chOff x="4876800" y="970286"/>
              <a:chExt cx="2767823" cy="3996281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4876800" y="970286"/>
                <a:ext cx="2767823" cy="3996281"/>
              </a:xfrm>
              <a:prstGeom prst="roundRect">
                <a:avLst>
                  <a:gd name="adj" fmla="val 9941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Cloud Server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5029198" y="3878593"/>
                <a:ext cx="2438401" cy="482683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Windows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5029200" y="4415366"/>
                <a:ext cx="2438400" cy="421907"/>
              </a:xfrm>
              <a:prstGeom prst="roundRect">
                <a:avLst>
                  <a:gd name="adj" fmla="val 313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Linux Engineering Image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5029197" y="2393014"/>
                <a:ext cx="1171622" cy="442145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Eclipse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5029199" y="3550467"/>
                <a:ext cx="1171619" cy="26769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PhoenixMC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5029197" y="3232950"/>
                <a:ext cx="1161759" cy="260121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err="1">
                    <a:solidFill>
                      <a:schemeClr val="tx1"/>
                    </a:solidFill>
                  </a:rPr>
                  <a:t>Modelica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6310507" y="2909099"/>
                <a:ext cx="1157094" cy="909064"/>
                <a:chOff x="9280436" y="5401710"/>
                <a:chExt cx="1727198" cy="851112"/>
              </a:xfrm>
            </p:grpSpPr>
            <p:sp>
              <p:nvSpPr>
                <p:cNvPr id="153" name="Rounded Rectangle 152"/>
                <p:cNvSpPr/>
                <p:nvPr/>
              </p:nvSpPr>
              <p:spPr>
                <a:xfrm>
                  <a:off x="9293390" y="5401710"/>
                  <a:ext cx="1714244" cy="546744"/>
                </a:xfrm>
                <a:prstGeom prst="roundRect">
                  <a:avLst>
                    <a:gd name="adj" fmla="val 2721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" dirty="0" err="1" smtClean="0">
                      <a:solidFill>
                        <a:schemeClr val="tx1"/>
                      </a:solidFill>
                    </a:rPr>
                    <a:t>MagicDraw</a:t>
                  </a:r>
                  <a:endParaRPr lang="en-US" sz="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" dirty="0" smtClean="0">
                      <a:solidFill>
                        <a:schemeClr val="tx1"/>
                      </a:solidFill>
                    </a:rPr>
                    <a:t>MDK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9280436" y="5993707"/>
                  <a:ext cx="1727198" cy="259115"/>
                </a:xfrm>
                <a:prstGeom prst="roundRect">
                  <a:avLst>
                    <a:gd name="adj" fmla="val 2926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" dirty="0">
                      <a:solidFill>
                        <a:schemeClr val="tx1"/>
                      </a:solidFill>
                    </a:rPr>
                    <a:t>SLIM</a:t>
                  </a:r>
                  <a:endParaRPr lang="en-US" sz="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9" name="Rounded Rectangle 148"/>
              <p:cNvSpPr/>
              <p:nvPr/>
            </p:nvSpPr>
            <p:spPr>
              <a:xfrm>
                <a:off x="6332498" y="2393014"/>
                <a:ext cx="1135102" cy="466059"/>
              </a:xfrm>
              <a:prstGeom prst="roundRect">
                <a:avLst>
                  <a:gd name="adj" fmla="val 292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Oracle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Dev</a:t>
                </a:r>
                <a:r>
                  <a:rPr lang="en-US" sz="100" dirty="0">
                    <a:solidFill>
                      <a:schemeClr val="tx1"/>
                    </a:solidFill>
                  </a:rPr>
                  <a:t> </a:t>
                </a:r>
                <a:r>
                  <a:rPr lang="en-US" sz="100" dirty="0" err="1">
                    <a:solidFill>
                      <a:schemeClr val="tx1"/>
                    </a:solidFill>
                  </a:rPr>
                  <a:t>Env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5029197" y="2903081"/>
                <a:ext cx="1161760" cy="266160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>
                    <a:solidFill>
                      <a:schemeClr val="tx1"/>
                    </a:solidFill>
                  </a:rPr>
                  <a:t>STK</a:t>
                </a:r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5029197" y="1443593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Alfresco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5029197" y="1919498"/>
                <a:ext cx="2438402" cy="418888"/>
              </a:xfrm>
              <a:prstGeom prst="roundRect">
                <a:avLst>
                  <a:gd name="adj" fmla="val 272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dirty="0" smtClean="0">
                    <a:solidFill>
                      <a:schemeClr val="tx1"/>
                    </a:solidFill>
                  </a:rPr>
                  <a:t>Timeline Repository</a:t>
                </a:r>
                <a:endParaRPr lang="en-US" sz="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" name="Up-Down Arrow 140"/>
            <p:cNvSpPr/>
            <p:nvPr/>
          </p:nvSpPr>
          <p:spPr>
            <a:xfrm>
              <a:off x="2949101" y="5931756"/>
              <a:ext cx="105427" cy="1524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5" name="Picture 15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9132" y="102297"/>
            <a:ext cx="914400" cy="2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236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47135 0.363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6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Need: Provide a Platform for Modeling that Serves </a:t>
            </a:r>
            <a:r>
              <a:rPr lang="en-US" dirty="0" err="1" smtClean="0"/>
              <a:t>SysML</a:t>
            </a:r>
            <a:r>
              <a:rPr lang="en-US" dirty="0" smtClean="0"/>
              <a:t> CAE Client and Web-based View Interaction</a:t>
            </a:r>
          </a:p>
          <a:p>
            <a:pPr lvl="1"/>
            <a:r>
              <a:rPr lang="en-US" dirty="0" smtClean="0"/>
              <a:t>Basic Infrastructure for Version, Workflow, Access Control</a:t>
            </a:r>
          </a:p>
          <a:p>
            <a:pPr lvl="1"/>
            <a:r>
              <a:rPr lang="en-US" dirty="0" smtClean="0"/>
              <a:t>Flexibility of content</a:t>
            </a:r>
          </a:p>
          <a:p>
            <a:pPr lvl="1"/>
            <a:r>
              <a:rPr lang="en-US" dirty="0" smtClean="0"/>
              <a:t>Support for Web Applications and Web-based API access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7684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for Assessing Adoption Barriers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Practitioner </a:t>
            </a:r>
            <a:r>
              <a:rPr lang="en-US" dirty="0"/>
              <a:t>F</a:t>
            </a:r>
            <a:r>
              <a:rPr lang="en-US" dirty="0" smtClean="0"/>
              <a:t>eedback</a:t>
            </a:r>
          </a:p>
          <a:p>
            <a:pPr lvl="1"/>
            <a:r>
              <a:rPr lang="en-US" dirty="0" smtClean="0"/>
              <a:t>Practitioner Customer Feedback</a:t>
            </a:r>
          </a:p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Formal Interviews</a:t>
            </a:r>
          </a:p>
          <a:p>
            <a:pPr lvl="1"/>
            <a:r>
              <a:rPr lang="en-US" dirty="0" smtClean="0"/>
              <a:t>Practitioner Community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4124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of Systems Engineering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SEs cannot radically change their existing work products</a:t>
            </a:r>
          </a:p>
          <a:p>
            <a:r>
              <a:rPr lang="en-US" sz="2800" dirty="0" smtClean="0"/>
              <a:t>MBSE must only improve the quality of these products</a:t>
            </a:r>
          </a:p>
          <a:p>
            <a:r>
              <a:rPr lang="en-US" sz="2800" dirty="0" smtClean="0"/>
              <a:t>MBSE must not burden consumers of SE products without providing substantial technical and/or economic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1733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SE Practitioners using MBSE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1600" dirty="0" smtClean="0"/>
              <a:t>Broad consensus behind MBSE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Less consensus on what it is or how to do it</a:t>
            </a:r>
          </a:p>
          <a:p>
            <a:pPr>
              <a:buFont typeface="Wingdings" charset="2"/>
              <a:buChar char="Ø"/>
            </a:pPr>
            <a:r>
              <a:rPr lang="en-US" sz="1600" dirty="0" smtClean="0"/>
              <a:t>MBSE Challenges for SEs</a:t>
            </a:r>
          </a:p>
          <a:p>
            <a:pPr lvl="1">
              <a:buFont typeface="Wingdings" charset="2"/>
              <a:buChar char="Ø"/>
            </a:pPr>
            <a:r>
              <a:rPr lang="en-US" sz="1600" dirty="0"/>
              <a:t>not used to working in collaborative integrated environment</a:t>
            </a:r>
          </a:p>
          <a:p>
            <a:pPr lvl="1">
              <a:buFont typeface="Wingdings" charset="2"/>
              <a:buChar char="Ø"/>
            </a:pPr>
            <a:r>
              <a:rPr lang="en-US" sz="1600" dirty="0"/>
              <a:t>not used to formal version control of SE artifacts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Not used to explicitly cross-referencing items representing modeled elements of the system.</a:t>
            </a:r>
            <a:endParaRPr lang="en-US" sz="1600" dirty="0"/>
          </a:p>
          <a:p>
            <a:pPr>
              <a:buFont typeface="Wingdings" charset="2"/>
              <a:buChar char="Ø"/>
            </a:pPr>
            <a:r>
              <a:rPr lang="en-US" sz="1600" dirty="0" smtClean="0"/>
              <a:t>Challenges for SE practitioners describing systems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Not used to using languages or formal vocabulary for describing systems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Not used to having explicit representations of systems beyond requirements and design review packages</a:t>
            </a:r>
          </a:p>
          <a:p>
            <a:pPr>
              <a:buFont typeface="Wingdings" charset="2"/>
              <a:buChar char="Ø"/>
            </a:pPr>
            <a:r>
              <a:rPr lang="en-US" sz="1600" dirty="0" smtClean="0"/>
              <a:t>Challenges for SE practitioners analyzing systems</a:t>
            </a:r>
          </a:p>
          <a:p>
            <a:pPr marL="742950" lvl="2" indent="-342900">
              <a:buFont typeface="Wingdings" charset="2"/>
              <a:buChar char="Ø"/>
            </a:pPr>
            <a:r>
              <a:rPr lang="en-US" sz="1600" dirty="0"/>
              <a:t>Not used to formal analysis at level of </a:t>
            </a:r>
            <a:r>
              <a:rPr lang="en-US" sz="1600" dirty="0" smtClean="0"/>
              <a:t>system</a:t>
            </a:r>
          </a:p>
          <a:p>
            <a:pPr marL="742950" lvl="2" indent="-342900">
              <a:buFont typeface="Wingdings" charset="2"/>
              <a:buChar char="Ø"/>
            </a:pPr>
            <a:r>
              <a:rPr lang="en-US" sz="1600" dirty="0" smtClean="0"/>
              <a:t>Several areas of analysis are not yet clearly defined for SEs</a:t>
            </a:r>
            <a:endParaRPr lang="en-US" sz="1600" dirty="0"/>
          </a:p>
          <a:p>
            <a:pPr>
              <a:buFont typeface="Wingdings" charset="2"/>
              <a:buChar char="Ø"/>
            </a:pPr>
            <a:r>
              <a:rPr lang="en-US" sz="1600" dirty="0" smtClean="0"/>
              <a:t>Challenges for SE practitioners communicating about systems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Complex options for visualization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/>
              <a:t>Difficulty with flexible yet accurate visualizations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5966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state of the practice MBSE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standards not flexible enough to accommodate range of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Apps and Tools</a:t>
            </a:r>
          </a:p>
          <a:p>
            <a:pPr lvl="1"/>
            <a:r>
              <a:rPr lang="en-US" dirty="0" smtClean="0"/>
              <a:t>Tools do not provide efficient communication mechanisms</a:t>
            </a:r>
          </a:p>
          <a:p>
            <a:pPr lvl="1"/>
            <a:r>
              <a:rPr lang="en-US" dirty="0" smtClean="0"/>
              <a:t>Tools lack fast simple collaboration capabilities</a:t>
            </a:r>
          </a:p>
          <a:p>
            <a:pPr lvl="1"/>
            <a:r>
              <a:rPr lang="en-US" dirty="0" smtClean="0"/>
              <a:t>Lack of interoperability still an enormous challenge</a:t>
            </a:r>
          </a:p>
          <a:p>
            <a:pPr lvl="1"/>
            <a:r>
              <a:rPr lang="en-US" dirty="0" smtClean="0"/>
              <a:t>Lack of web-based access still a challenge</a:t>
            </a:r>
          </a:p>
          <a:p>
            <a:pPr lvl="1"/>
            <a:r>
              <a:rPr lang="en-US" dirty="0" smtClean="0"/>
              <a:t>Focus on a narrow slice of the lifecycle.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88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HM-IMCE Agreemen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EHM-IMCE Agreement.thmx</Template>
  <TotalTime>10484</TotalTime>
  <Words>2139</Words>
  <Application>Microsoft Macintosh PowerPoint</Application>
  <PresentationFormat>On-screen Show (4:3)</PresentationFormat>
  <Paragraphs>664</Paragraphs>
  <Slides>44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EHM-IMCE Agreement</vt:lpstr>
      <vt:lpstr>Slide 1</vt:lpstr>
      <vt:lpstr>Outline</vt:lpstr>
      <vt:lpstr>MDev Team</vt:lpstr>
      <vt:lpstr>Architecture Drivers</vt:lpstr>
      <vt:lpstr>Need</vt:lpstr>
      <vt:lpstr>Approach for Assessing Adoption Barriers</vt:lpstr>
      <vt:lpstr>Customers of Systems Engineering Products</vt:lpstr>
      <vt:lpstr>Challenges for SE Practitioners using MBSE</vt:lpstr>
      <vt:lpstr>Challenges with state of the practice MBSE</vt:lpstr>
      <vt:lpstr>Challenges for Scaling MBSE in the Enterprise</vt:lpstr>
      <vt:lpstr>Architecture Concepts</vt:lpstr>
      <vt:lpstr>Slide 12</vt:lpstr>
      <vt:lpstr>Information Concepts</vt:lpstr>
      <vt:lpstr>Information Concepts</vt:lpstr>
      <vt:lpstr>Functional Concept: Describe Analyze Communicate</vt:lpstr>
      <vt:lpstr>Describe Analyze Communicate</vt:lpstr>
      <vt:lpstr>Model-Based Engineering Environment</vt:lpstr>
      <vt:lpstr>Building the Viewpoint Model</vt:lpstr>
      <vt:lpstr>Method and Analysis</vt:lpstr>
      <vt:lpstr>Views of Models</vt:lpstr>
      <vt:lpstr>Simple Spacecraft Diagram Views</vt:lpstr>
      <vt:lpstr>Operations Processes and Checklists</vt:lpstr>
      <vt:lpstr>MBEE Realization</vt:lpstr>
      <vt:lpstr>Description Realization</vt:lpstr>
      <vt:lpstr>Software Development Pipeline</vt:lpstr>
      <vt:lpstr>Model Development Pipeline</vt:lpstr>
      <vt:lpstr>MBEE System Realization</vt:lpstr>
      <vt:lpstr>Current Realization</vt:lpstr>
      <vt:lpstr>Technology Alternatives</vt:lpstr>
      <vt:lpstr>Technology Assessment Approach</vt:lpstr>
      <vt:lpstr>Technology</vt:lpstr>
      <vt:lpstr>Technology Criteria for Modeling Services</vt:lpstr>
      <vt:lpstr>Technology Options for Model Services</vt:lpstr>
      <vt:lpstr>Technology Assessed</vt:lpstr>
      <vt:lpstr>Uncertainty</vt:lpstr>
      <vt:lpstr>Slide 36</vt:lpstr>
      <vt:lpstr>Evaluating Alternative Model Services Technology</vt:lpstr>
      <vt:lpstr>Semantic Web Architectural Prototype</vt:lpstr>
      <vt:lpstr>Semantic Web Alternatives</vt:lpstr>
      <vt:lpstr>Web App Framework Prototypes</vt:lpstr>
      <vt:lpstr>Evaluating Alternatives</vt:lpstr>
      <vt:lpstr>Evaluating Alternatives</vt:lpstr>
      <vt:lpstr>Conclusions</vt:lpstr>
      <vt:lpstr>Deployment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Sanford</cp:lastModifiedBy>
  <cp:revision>62</cp:revision>
  <dcterms:created xsi:type="dcterms:W3CDTF">2013-10-25T16:02:17Z</dcterms:created>
  <dcterms:modified xsi:type="dcterms:W3CDTF">2015-10-01T14:10:28Z</dcterms:modified>
</cp:coreProperties>
</file>