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9" r:id="rId6"/>
    <p:sldId id="266" r:id="rId7"/>
    <p:sldId id="258" r:id="rId8"/>
    <p:sldId id="272" r:id="rId9"/>
    <p:sldId id="267" r:id="rId10"/>
    <p:sldId id="268" r:id="rId11"/>
    <p:sldId id="260" r:id="rId12"/>
    <p:sldId id="270" r:id="rId13"/>
    <p:sldId id="262" r:id="rId14"/>
    <p:sldId id="261" r:id="rId15"/>
    <p:sldId id="263" r:id="rId16"/>
    <p:sldId id="281" r:id="rId17"/>
    <p:sldId id="264" r:id="rId18"/>
    <p:sldId id="271" r:id="rId19"/>
    <p:sldId id="273" r:id="rId20"/>
    <p:sldId id="275" r:id="rId21"/>
    <p:sldId id="274" r:id="rId22"/>
    <p:sldId id="278" r:id="rId23"/>
    <p:sldId id="276" r:id="rId24"/>
    <p:sldId id="277" r:id="rId25"/>
    <p:sldId id="279" r:id="rId26"/>
    <p:sldId id="289" r:id="rId27"/>
    <p:sldId id="290" r:id="rId28"/>
    <p:sldId id="291" r:id="rId29"/>
    <p:sldId id="292" r:id="rId30"/>
    <p:sldId id="280" r:id="rId31"/>
    <p:sldId id="288" r:id="rId32"/>
    <p:sldId id="282" r:id="rId33"/>
    <p:sldId id="286" r:id="rId34"/>
    <p:sldId id="283" r:id="rId35"/>
    <p:sldId id="284" r:id="rId36"/>
    <p:sldId id="285" r:id="rId37"/>
    <p:sldId id="287" r:id="rId38"/>
    <p:sldId id="293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9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Lines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</c:v>
                </c:pt>
                <c:pt idx="1">
                  <c:v>Scala</c:v>
                </c:pt>
                <c:pt idx="2">
                  <c:v>Java</c:v>
                </c:pt>
                <c:pt idx="3">
                  <c:v>OCLInEcore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44.0</c:v>
                </c:pt>
                <c:pt idx="1">
                  <c:v>44.0</c:v>
                </c:pt>
                <c:pt idx="2">
                  <c:v>54.0</c:v>
                </c:pt>
                <c:pt idx="3">
                  <c:v>45.0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 of Characters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K</c:v>
                </c:pt>
                <c:pt idx="1">
                  <c:v>Scala</c:v>
                </c:pt>
                <c:pt idx="2">
                  <c:v>Java</c:v>
                </c:pt>
                <c:pt idx="3">
                  <c:v>OCLInEcore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649.0</c:v>
                </c:pt>
                <c:pt idx="1">
                  <c:v>714.0</c:v>
                </c:pt>
                <c:pt idx="2">
                  <c:v>826.0</c:v>
                </c:pt>
                <c:pt idx="3">
                  <c:v>899.0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6526856"/>
        <c:axId val="2146774936"/>
      </c:barChart>
      <c:catAx>
        <c:axId val="-203652685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6774936"/>
        <c:crosses val="autoZero"/>
        <c:auto val="1"/>
        <c:lblAlgn val="ctr"/>
        <c:lblOffset val="100"/>
        <c:noMultiLvlLbl val="0"/>
      </c:catAx>
      <c:valAx>
        <c:axId val="2146774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6526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3936"/>
            <a:ext cx="7772400" cy="73380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772400" cy="6583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726948"/>
            <a:ext cx="3657600" cy="870966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383241"/>
            <a:ext cx="3657600" cy="4165227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1597914"/>
            <a:ext cx="3657600" cy="26883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13532"/>
            <a:ext cx="7776882" cy="761238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342900"/>
            <a:ext cx="5486400" cy="2733115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3886200"/>
            <a:ext cx="7776882" cy="712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16356"/>
            <a:ext cx="7776882" cy="759758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342900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3886200"/>
            <a:ext cx="7776882" cy="7126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1841575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342900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1841575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342900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1841575"/>
            <a:ext cx="2331720" cy="123444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400051"/>
            <a:ext cx="1600200" cy="41945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0051"/>
            <a:ext cx="6019800" cy="419457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01856"/>
            <a:ext cx="7770813" cy="319276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00400"/>
            <a:ext cx="7772400" cy="732865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43350"/>
            <a:ext cx="7770813" cy="655544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7" y="318488"/>
            <a:ext cx="5031609" cy="253185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742950"/>
            <a:ext cx="7770813" cy="1307306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067486"/>
            <a:ext cx="7770813" cy="96146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0768"/>
            <a:ext cx="7770813" cy="10724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20404"/>
            <a:ext cx="3611880" cy="327421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320404"/>
            <a:ext cx="3611880" cy="327421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90768"/>
            <a:ext cx="7770813" cy="107240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63171"/>
            <a:ext cx="3611880" cy="4605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28800"/>
            <a:ext cx="3611880" cy="27658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163171"/>
            <a:ext cx="3611880" cy="46056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1828800"/>
            <a:ext cx="3611880" cy="27658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1643903"/>
            <a:ext cx="3429000" cy="1191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1643903"/>
            <a:ext cx="3429000" cy="1191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728662"/>
            <a:ext cx="3657600" cy="8715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342901"/>
            <a:ext cx="3657600" cy="425172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1600201"/>
            <a:ext cx="3657600" cy="26860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90768"/>
            <a:ext cx="7770813" cy="10724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314451"/>
            <a:ext cx="7770813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Textual</a:t>
            </a:r>
            <a:r>
              <a:rPr lang="en-US" dirty="0" smtClean="0"/>
              <a:t> Languages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Modeling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Comparative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6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2-04 at 1.47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4" y="0"/>
            <a:ext cx="81402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3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OCLInEcore </a:t>
            </a:r>
            <a:br>
              <a:rPr lang="en-US" dirty="0" smtClean="0"/>
            </a:br>
            <a:r>
              <a:rPr lang="en-US" dirty="0" smtClean="0"/>
              <a:t>to SMT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experiment writing an automatic translator </a:t>
            </a:r>
          </a:p>
          <a:p>
            <a:r>
              <a:rPr lang="en-US" dirty="0" smtClean="0"/>
              <a:t>from OCLInEcore to 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4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5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67382"/>
            <a:ext cx="4572000" cy="5078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;; object references:</a:t>
            </a:r>
          </a:p>
          <a:p>
            <a:endParaRPr lang="en-US" dirty="0"/>
          </a:p>
          <a:p>
            <a:r>
              <a:rPr lang="en-US" dirty="0"/>
              <a:t>(define-sort </a:t>
            </a:r>
            <a:r>
              <a:rPr lang="en-US" dirty="0" err="1"/>
              <a:t>Obj</a:t>
            </a:r>
            <a:r>
              <a:rPr lang="en-US" dirty="0"/>
              <a:t> ()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class Book:</a:t>
            </a:r>
          </a:p>
          <a:p>
            <a:endParaRPr lang="en-US" dirty="0"/>
          </a:p>
          <a:p>
            <a:r>
              <a:rPr lang="en-US" dirty="0"/>
              <a:t>(declare-fun Book 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err="1"/>
              <a:t>Bool</a:t>
            </a:r>
            <a:r>
              <a:rPr lang="en-US" dirty="0"/>
              <a:t>)</a:t>
            </a:r>
          </a:p>
          <a:p>
            <a:r>
              <a:rPr lang="en-US" dirty="0"/>
              <a:t>(declare-fun </a:t>
            </a:r>
            <a:r>
              <a:rPr lang="en-US" dirty="0" err="1"/>
              <a:t>Book.pages</a:t>
            </a:r>
            <a:r>
              <a:rPr lang="en-US" dirty="0"/>
              <a:t> 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(declare-fun </a:t>
            </a:r>
            <a:r>
              <a:rPr lang="en-US" dirty="0" err="1"/>
              <a:t>Book.isbn</a:t>
            </a:r>
            <a:r>
              <a:rPr lang="en-US" dirty="0"/>
              <a:t> 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r>
              <a:rPr lang="en-US" dirty="0"/>
              <a:t>(declare-fun </a:t>
            </a:r>
            <a:r>
              <a:rPr lang="en-US" dirty="0" err="1"/>
              <a:t>Book.authors</a:t>
            </a:r>
            <a:r>
              <a:rPr lang="en-US" dirty="0"/>
              <a:t> (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err="1"/>
              <a:t>Bool</a:t>
            </a:r>
            <a:r>
              <a:rPr lang="en-US" dirty="0"/>
              <a:t>)</a:t>
            </a:r>
          </a:p>
          <a:p>
            <a:r>
              <a:rPr lang="en-US" dirty="0"/>
              <a:t>(assert (exists ((self </a:t>
            </a:r>
            <a:r>
              <a:rPr lang="en-US" dirty="0" err="1"/>
              <a:t>Obj</a:t>
            </a:r>
            <a:r>
              <a:rPr lang="en-US" dirty="0"/>
              <a:t>)) (Book self)))</a:t>
            </a:r>
          </a:p>
          <a:p>
            <a:endParaRPr lang="en-US" dirty="0"/>
          </a:p>
          <a:p>
            <a:r>
              <a:rPr lang="en-US" dirty="0"/>
              <a:t>;; class Author:</a:t>
            </a:r>
          </a:p>
          <a:p>
            <a:endParaRPr lang="en-US" dirty="0"/>
          </a:p>
          <a:p>
            <a:r>
              <a:rPr lang="en-US" dirty="0"/>
              <a:t>(declare-fun Author 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err="1"/>
              <a:t>Bool</a:t>
            </a:r>
            <a:r>
              <a:rPr lang="en-US" dirty="0"/>
              <a:t>)</a:t>
            </a:r>
          </a:p>
          <a:p>
            <a:r>
              <a:rPr lang="en-US" dirty="0"/>
              <a:t>(declare-fun </a:t>
            </a:r>
            <a:r>
              <a:rPr lang="en-US" dirty="0" err="1"/>
              <a:t>Author.approved</a:t>
            </a:r>
            <a:r>
              <a:rPr lang="en-US" dirty="0"/>
              <a:t> 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err="1"/>
              <a:t>Bool</a:t>
            </a:r>
            <a:r>
              <a:rPr lang="en-US" dirty="0"/>
              <a:t>)</a:t>
            </a:r>
          </a:p>
          <a:p>
            <a:r>
              <a:rPr lang="en-US" dirty="0"/>
              <a:t>(declare-fun </a:t>
            </a:r>
            <a:r>
              <a:rPr lang="en-US" dirty="0" err="1"/>
              <a:t>Author.books</a:t>
            </a:r>
            <a:r>
              <a:rPr lang="en-US" dirty="0"/>
              <a:t> (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err="1"/>
              <a:t>Bool</a:t>
            </a:r>
            <a:r>
              <a:rPr lang="en-US" dirty="0"/>
              <a:t>)</a:t>
            </a:r>
          </a:p>
          <a:p>
            <a:r>
              <a:rPr lang="en-US" dirty="0"/>
              <a:t>(assert (exists ((self </a:t>
            </a:r>
            <a:r>
              <a:rPr lang="en-US" dirty="0" err="1"/>
              <a:t>Obj</a:t>
            </a:r>
            <a:r>
              <a:rPr lang="en-US" dirty="0"/>
              <a:t>)) (Author self)))</a:t>
            </a:r>
          </a:p>
        </p:txBody>
      </p:sp>
    </p:spTree>
    <p:extLst>
      <p:ext uri="{BB962C8B-B14F-4D97-AF65-F5344CB8AC3E}">
        <p14:creationId xmlns:p14="http://schemas.microsoft.com/office/powerpoint/2010/main" val="150571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9352" y="661998"/>
            <a:ext cx="5436492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;</a:t>
            </a:r>
            <a:r>
              <a:rPr lang="en-US" dirty="0"/>
              <a:t>; </a:t>
            </a:r>
            <a:r>
              <a:rPr lang="en-US" dirty="0" err="1"/>
              <a:t>disjointness</a:t>
            </a:r>
            <a:r>
              <a:rPr lang="en-US" dirty="0"/>
              <a:t> of classes:</a:t>
            </a:r>
          </a:p>
          <a:p>
            <a:endParaRPr lang="en-US" dirty="0"/>
          </a:p>
          <a:p>
            <a:r>
              <a:rPr lang="en-US" dirty="0"/>
              <a:t>(assert</a:t>
            </a:r>
          </a:p>
          <a:p>
            <a:r>
              <a:rPr lang="en-US" dirty="0"/>
              <a:t>  (</a:t>
            </a:r>
            <a:r>
              <a:rPr lang="en-US" dirty="0" err="1"/>
              <a:t>forall</a:t>
            </a:r>
            <a:r>
              <a:rPr lang="en-US" dirty="0"/>
              <a:t> ((self </a:t>
            </a:r>
            <a:r>
              <a:rPr lang="en-US" dirty="0" err="1"/>
              <a:t>Obj</a:t>
            </a:r>
            <a:r>
              <a:rPr lang="en-US" dirty="0"/>
              <a:t>))</a:t>
            </a:r>
          </a:p>
          <a:p>
            <a:r>
              <a:rPr lang="en-US" dirty="0"/>
              <a:t>    (and</a:t>
            </a:r>
          </a:p>
          <a:p>
            <a:r>
              <a:rPr lang="en-US" dirty="0"/>
              <a:t>      (not (and (Book self) (Author self)))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)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;; invariants for class Book:</a:t>
            </a:r>
          </a:p>
          <a:p>
            <a:endParaRPr lang="en-US" dirty="0"/>
          </a:p>
          <a:p>
            <a:r>
              <a:rPr lang="en-US" dirty="0"/>
              <a:t>;; [</a:t>
            </a:r>
            <a:r>
              <a:rPr lang="en-US" dirty="0" err="1"/>
              <a:t>pageLimit</a:t>
            </a:r>
            <a:r>
              <a:rPr lang="en-US" dirty="0"/>
              <a:t>: pages &lt; 300]</a:t>
            </a:r>
          </a:p>
          <a:p>
            <a:endParaRPr lang="en-US" dirty="0"/>
          </a:p>
          <a:p>
            <a:r>
              <a:rPr lang="en-US" dirty="0"/>
              <a:t>(assert</a:t>
            </a:r>
          </a:p>
          <a:p>
            <a:r>
              <a:rPr lang="en-US" dirty="0"/>
              <a:t>  (</a:t>
            </a:r>
            <a:r>
              <a:rPr lang="en-US" dirty="0" err="1"/>
              <a:t>forall</a:t>
            </a:r>
            <a:r>
              <a:rPr lang="en-US" dirty="0"/>
              <a:t> ((self </a:t>
            </a:r>
            <a:r>
              <a:rPr lang="en-US" dirty="0" err="1"/>
              <a:t>Obj</a:t>
            </a:r>
            <a:r>
              <a:rPr lang="en-US" dirty="0"/>
              <a:t>))</a:t>
            </a:r>
          </a:p>
          <a:p>
            <a:r>
              <a:rPr lang="en-US" dirty="0"/>
              <a:t>    (=&gt; (Book self) (&lt; (</a:t>
            </a:r>
            <a:r>
              <a:rPr lang="en-US" dirty="0" err="1"/>
              <a:t>Book.pages</a:t>
            </a:r>
            <a:r>
              <a:rPr lang="en-US" dirty="0"/>
              <a:t> self) 300))</a:t>
            </a:r>
          </a:p>
          <a:p>
            <a:r>
              <a:rPr lang="en-US" dirty="0"/>
              <a:t>  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0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0103" y="39666"/>
            <a:ext cx="6633553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;; [</a:t>
            </a:r>
            <a:r>
              <a:rPr lang="en-US" dirty="0" err="1"/>
              <a:t>atLeastOneAuthor</a:t>
            </a:r>
            <a:r>
              <a:rPr lang="en-US" dirty="0"/>
              <a:t>: authors-&gt;exists(a | true)]</a:t>
            </a:r>
          </a:p>
          <a:p>
            <a:endParaRPr lang="en-US" dirty="0"/>
          </a:p>
          <a:p>
            <a:r>
              <a:rPr lang="en-US" dirty="0"/>
              <a:t>(assert</a:t>
            </a:r>
          </a:p>
          <a:p>
            <a:r>
              <a:rPr lang="en-US" dirty="0"/>
              <a:t>   (</a:t>
            </a:r>
            <a:r>
              <a:rPr lang="en-US" dirty="0" err="1"/>
              <a:t>forall</a:t>
            </a:r>
            <a:r>
              <a:rPr lang="en-US" dirty="0"/>
              <a:t> ((self </a:t>
            </a:r>
            <a:r>
              <a:rPr lang="en-US" dirty="0" err="1"/>
              <a:t>Obj</a:t>
            </a:r>
            <a:r>
              <a:rPr lang="en-US" dirty="0"/>
              <a:t>))</a:t>
            </a:r>
          </a:p>
          <a:p>
            <a:r>
              <a:rPr lang="en-US" dirty="0"/>
              <a:t>      (=&gt; </a:t>
            </a:r>
          </a:p>
          <a:p>
            <a:r>
              <a:rPr lang="en-US" dirty="0"/>
              <a:t>         (Book self) </a:t>
            </a:r>
          </a:p>
          <a:p>
            <a:r>
              <a:rPr lang="en-US" dirty="0"/>
              <a:t>        </a:t>
            </a:r>
            <a:r>
              <a:rPr lang="en-US" dirty="0" smtClean="0"/>
              <a:t> (</a:t>
            </a:r>
            <a:r>
              <a:rPr lang="en-US" dirty="0"/>
              <a:t>exists ((a </a:t>
            </a:r>
            <a:r>
              <a:rPr lang="en-US" dirty="0" err="1"/>
              <a:t>Obj</a:t>
            </a:r>
            <a:r>
              <a:rPr lang="en-US" dirty="0"/>
              <a:t>)) (and (Author a) (</a:t>
            </a:r>
            <a:r>
              <a:rPr lang="en-US" dirty="0" err="1"/>
              <a:t>Book.authors</a:t>
            </a:r>
            <a:r>
              <a:rPr lang="en-US" dirty="0"/>
              <a:t> self a) true)))</a:t>
            </a:r>
          </a:p>
          <a:p>
            <a:r>
              <a:rPr lang="en-US" dirty="0"/>
              <a:t>   )</a:t>
            </a:r>
          </a:p>
          <a:p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;</a:t>
            </a:r>
            <a:r>
              <a:rPr lang="en-US" dirty="0"/>
              <a:t>; [</a:t>
            </a:r>
            <a:r>
              <a:rPr lang="en-US" dirty="0" err="1" smtClean="0"/>
              <a:t>allAuthorsApproved</a:t>
            </a:r>
            <a:r>
              <a:rPr lang="en-US" dirty="0"/>
              <a:t>: authors-&gt;</a:t>
            </a:r>
            <a:r>
              <a:rPr lang="en-US" dirty="0" err="1"/>
              <a:t>forAll</a:t>
            </a:r>
            <a:r>
              <a:rPr lang="en-US" dirty="0"/>
              <a:t>(a | </a:t>
            </a:r>
            <a:r>
              <a:rPr lang="en-US" dirty="0" err="1"/>
              <a:t>a.approved</a:t>
            </a:r>
            <a:r>
              <a:rPr lang="en-US" dirty="0"/>
              <a:t>)]</a:t>
            </a:r>
          </a:p>
          <a:p>
            <a:endParaRPr lang="en-US" dirty="0"/>
          </a:p>
          <a:p>
            <a:r>
              <a:rPr lang="en-US" dirty="0"/>
              <a:t>(assert</a:t>
            </a:r>
          </a:p>
          <a:p>
            <a:r>
              <a:rPr lang="en-US" dirty="0"/>
              <a:t>  </a:t>
            </a:r>
            <a:r>
              <a:rPr lang="en-US" dirty="0" smtClean="0"/>
              <a:t> (</a:t>
            </a:r>
            <a:r>
              <a:rPr lang="en-US" dirty="0" err="1"/>
              <a:t>forall</a:t>
            </a:r>
            <a:r>
              <a:rPr lang="en-US" dirty="0"/>
              <a:t> ((self </a:t>
            </a:r>
            <a:r>
              <a:rPr lang="en-US" dirty="0" err="1"/>
              <a:t>Obj</a:t>
            </a:r>
            <a:r>
              <a:rPr lang="en-US" dirty="0"/>
              <a:t>))</a:t>
            </a:r>
          </a:p>
          <a:p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/>
              <a:t>(=&gt;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(</a:t>
            </a:r>
            <a:r>
              <a:rPr lang="en-US" dirty="0"/>
              <a:t>Book self)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(</a:t>
            </a:r>
            <a:r>
              <a:rPr lang="en-US" dirty="0" err="1"/>
              <a:t>forall</a:t>
            </a:r>
            <a:r>
              <a:rPr lang="en-US" dirty="0"/>
              <a:t> ((a </a:t>
            </a:r>
            <a:r>
              <a:rPr lang="en-US" dirty="0" err="1"/>
              <a:t>Obj</a:t>
            </a:r>
            <a:r>
              <a:rPr lang="en-US" dirty="0"/>
              <a:t>))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=&gt;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(</a:t>
            </a:r>
            <a:r>
              <a:rPr lang="en-US" dirty="0"/>
              <a:t>and (Author a) (</a:t>
            </a:r>
            <a:r>
              <a:rPr lang="en-US" dirty="0" err="1"/>
              <a:t>Book.authors</a:t>
            </a:r>
            <a:r>
              <a:rPr lang="en-US" dirty="0"/>
              <a:t> self a))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(</a:t>
            </a:r>
            <a:r>
              <a:rPr lang="en-US" dirty="0" err="1"/>
              <a:t>Author.approved</a:t>
            </a:r>
            <a:r>
              <a:rPr lang="en-US" dirty="0"/>
              <a:t> a)</a:t>
            </a:r>
            <a:r>
              <a:rPr lang="en-US" dirty="0" smtClean="0"/>
              <a:t>))</a:t>
            </a:r>
          </a:p>
          <a:p>
            <a:r>
              <a:rPr lang="en-US" dirty="0"/>
              <a:t> </a:t>
            </a:r>
            <a:r>
              <a:rPr lang="en-US" dirty="0" smtClean="0"/>
              <a:t>     )</a:t>
            </a:r>
          </a:p>
          <a:p>
            <a:r>
              <a:rPr lang="en-US" dirty="0" smtClean="0"/>
              <a:t>   )</a:t>
            </a:r>
            <a:endParaRPr lang="en-US" dirty="0"/>
          </a:p>
          <a:p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5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04 at 5.07.0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77" y="0"/>
            <a:ext cx="3826262" cy="5143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664308" y="576385"/>
            <a:ext cx="254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Following scheme from: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Screen Shot 2016-02-04 at 5.08.3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0" y="1016000"/>
            <a:ext cx="3921928" cy="38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8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OCLInEcore 2 SMT</a:t>
            </a:r>
            <a:br>
              <a:rPr lang="en-US" dirty="0" smtClean="0"/>
            </a:br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Java program walking the OCLInEcore AST </a:t>
            </a:r>
          </a:p>
          <a:p>
            <a:r>
              <a:rPr lang="en-US" dirty="0" smtClean="0"/>
              <a:t>generated by OCLInEcore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09436" y="3120591"/>
            <a:ext cx="3020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Example code snippets from: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Ecore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visitor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OCL expression visitor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2168" y="4372091"/>
            <a:ext cx="569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 total of 275 lines of code to handle </a:t>
            </a:r>
            <a:r>
              <a:rPr lang="en-US" b="1" u="sng" dirty="0" smtClean="0">
                <a:solidFill>
                  <a:srgbClr val="FFFF00"/>
                </a:solidFill>
              </a:rPr>
              <a:t>the Book example</a:t>
            </a:r>
            <a:endParaRPr lang="en-US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7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04 at 1.4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" y="8865"/>
            <a:ext cx="8851900" cy="9239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 descr="Screen Shot 2016-02-04 at 1.50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305"/>
            <a:ext cx="9144000" cy="17829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7" name="Picture 6" descr="Screen Shot 2016-02-04 at 1.52.0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714"/>
            <a:ext cx="9144000" cy="29998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1211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 from</a:t>
            </a:r>
            <a:br>
              <a:rPr lang="en-US" dirty="0" smtClean="0"/>
            </a:br>
            <a:r>
              <a:rPr lang="en-US" dirty="0" smtClean="0"/>
              <a:t>OCLInEcore 2 SMT Translation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OCLInEcore AST is accessible and can be walked using visitor pattern.</a:t>
            </a:r>
          </a:p>
          <a:p>
            <a:r>
              <a:rPr lang="en-US" dirty="0" smtClean="0"/>
              <a:t>We used new approach to translation which also could be applied to K, using un-interpreted functions instead of arrays and data types.</a:t>
            </a:r>
          </a:p>
        </p:txBody>
      </p:sp>
    </p:spTree>
    <p:extLst>
      <p:ext uri="{BB962C8B-B14F-4D97-AF65-F5344CB8AC3E}">
        <p14:creationId xmlns:p14="http://schemas.microsoft.com/office/powerpoint/2010/main" val="4120697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languages have been compared: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(JPL’s homegrown textual modeling language)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OCLInEcore</a:t>
            </a:r>
            <a:r>
              <a:rPr lang="en-US" dirty="0" smtClean="0"/>
              <a:t> (</a:t>
            </a:r>
            <a:r>
              <a:rPr lang="en-US" dirty="0" err="1" smtClean="0"/>
              <a:t>Ecore</a:t>
            </a:r>
            <a:r>
              <a:rPr lang="en-US" dirty="0" smtClean="0"/>
              <a:t> + OCL)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Scala</a:t>
            </a:r>
            <a:r>
              <a:rPr lang="en-US" dirty="0" smtClean="0"/>
              <a:t> (a high-level programming language)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Java</a:t>
            </a:r>
            <a:r>
              <a:rPr lang="en-US" dirty="0" smtClean="0"/>
              <a:t> (de facto standard programming language at JPL)</a:t>
            </a:r>
          </a:p>
          <a:p>
            <a:r>
              <a:rPr lang="en-US" dirty="0" smtClean="0"/>
              <a:t>Auto translating subset of OCLInEcore to SMT</a:t>
            </a:r>
          </a:p>
          <a:p>
            <a:r>
              <a:rPr lang="en-US" dirty="0" smtClean="0"/>
              <a:t>Writing some models in different languages and compare “look and feel”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3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OCLInEcore’s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Type Checker Mature?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following wrongly typed model is not flagged as such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8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04 at 2.22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81" y="0"/>
            <a:ext cx="4721551" cy="51435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6674800" y="850701"/>
            <a:ext cx="978408" cy="363474"/>
          </a:xfrm>
          <a:prstGeom prst="lef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674800" y="3822244"/>
            <a:ext cx="978408" cy="363474"/>
          </a:xfrm>
          <a:prstGeom prst="lef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674800" y="4620803"/>
            <a:ext cx="978408" cy="363474"/>
          </a:xfrm>
          <a:prstGeom prst="lef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37462" y="424875"/>
            <a:ext cx="1576649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Does not have</a:t>
            </a:r>
          </a:p>
          <a:p>
            <a:r>
              <a:rPr lang="en-US" dirty="0"/>
              <a:t>o</a:t>
            </a:r>
            <a:r>
              <a:rPr lang="en-US" dirty="0" smtClean="0"/>
              <a:t>pposite</a:t>
            </a:r>
          </a:p>
          <a:p>
            <a:r>
              <a:rPr lang="en-US" dirty="0"/>
              <a:t>p</a:t>
            </a:r>
            <a:r>
              <a:rPr lang="en-US" dirty="0" smtClean="0"/>
              <a:t>roperty in</a:t>
            </a:r>
          </a:p>
          <a:p>
            <a:r>
              <a:rPr lang="en-US" dirty="0"/>
              <a:t>c</a:t>
            </a:r>
            <a:r>
              <a:rPr lang="en-US" dirty="0" smtClean="0"/>
              <a:t>lass Author.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4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Shapes Model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idx="1"/>
          </p:nvPr>
        </p:nvSpPr>
        <p:spPr>
          <a:xfrm>
            <a:off x="458335" y="2067486"/>
            <a:ext cx="7998280" cy="149440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OCLInEcore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Scala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Java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9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2-04 at 2.3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77877" cy="5143500"/>
          </a:xfrm>
          <a:prstGeom prst="rect">
            <a:avLst/>
          </a:prstGeom>
        </p:spPr>
      </p:pic>
      <p:pic>
        <p:nvPicPr>
          <p:cNvPr id="7" name="Picture 6" descr="Screen Shot 2016-02-04 at 2.3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77" y="0"/>
            <a:ext cx="3573249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048" y="0"/>
            <a:ext cx="2891070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40626" y="43657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1458" y="62306"/>
            <a:ext cx="118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OCLInEcore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1898" y="3376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Scala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51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6-02-04 at 3.4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14563" cy="5143500"/>
          </a:xfrm>
          <a:prstGeom prst="rect">
            <a:avLst/>
          </a:prstGeom>
        </p:spPr>
      </p:pic>
      <p:pic>
        <p:nvPicPr>
          <p:cNvPr id="11" name="Picture 10" descr="Screen Shot 2016-02-04 at 3.45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34" y="0"/>
            <a:ext cx="4982766" cy="5143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71898" y="33765"/>
            <a:ext cx="50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Java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0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of Shape Models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718542"/>
              </p:ext>
            </p:extLst>
          </p:nvPr>
        </p:nvGraphicFramePr>
        <p:xfrm>
          <a:off x="685800" y="1401763"/>
          <a:ext cx="77708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271"/>
                <a:gridCol w="2590271"/>
                <a:gridCol w="25902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Characters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Scala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Java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54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OCLInEcore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E8950E"/>
                          </a:solidFill>
                        </a:rPr>
                        <a:t>899</a:t>
                      </a:r>
                      <a:endParaRPr lang="en-US" b="1" dirty="0">
                        <a:solidFill>
                          <a:srgbClr val="E8950E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37153" y="3927231"/>
            <a:ext cx="6173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Edited to use </a:t>
            </a:r>
            <a:r>
              <a:rPr lang="en-US" dirty="0" smtClean="0"/>
              <a:t>same spacing, </a:t>
            </a:r>
            <a:r>
              <a:rPr lang="en-US" dirty="0" smtClean="0"/>
              <a:t>names and use same keyword for</a:t>
            </a:r>
          </a:p>
          <a:p>
            <a:r>
              <a:rPr lang="en-US" dirty="0"/>
              <a:t>r</a:t>
            </a:r>
            <a:r>
              <a:rPr lang="en-US" dirty="0" smtClean="0"/>
              <a:t>equirements: </a:t>
            </a:r>
            <a:r>
              <a:rPr lang="en-US" dirty="0" smtClean="0"/>
              <a:t>(‘</a:t>
            </a:r>
            <a:r>
              <a:rPr lang="en-US" dirty="0" smtClean="0"/>
              <a:t>invariant’ </a:t>
            </a:r>
            <a:r>
              <a:rPr lang="en-US" dirty="0" smtClean="0"/>
              <a:t>instead </a:t>
            </a:r>
            <a:r>
              <a:rPr lang="en-US" dirty="0" smtClean="0"/>
              <a:t>of ‘</a:t>
            </a:r>
            <a:r>
              <a:rPr lang="en-US" dirty="0" err="1" smtClean="0"/>
              <a:t>req</a:t>
            </a:r>
            <a:r>
              <a:rPr lang="en-US" dirty="0" smtClean="0"/>
              <a:t>’ in </a:t>
            </a:r>
            <a:r>
              <a:rPr lang="en-US" dirty="0" smtClean="0"/>
              <a:t>K to be fair)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2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Graph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444322"/>
              </p:ext>
            </p:extLst>
          </p:nvPr>
        </p:nvGraphicFramePr>
        <p:xfrm>
          <a:off x="2448327" y="183040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6215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Library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8335" y="2067486"/>
            <a:ext cx="7998280" cy="149440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OCLInEcore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Scala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2433" y="3759202"/>
            <a:ext cx="5492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Demonstrates richer OCL expressions in OCLInEcore</a:t>
            </a:r>
          </a:p>
          <a:p>
            <a:r>
              <a:rPr lang="en-US" dirty="0">
                <a:solidFill>
                  <a:srgbClr val="FFFF00"/>
                </a:solidFill>
              </a:rPr>
              <a:t>c</a:t>
            </a:r>
            <a:r>
              <a:rPr lang="en-US" dirty="0" smtClean="0">
                <a:solidFill>
                  <a:srgbClr val="FFFF00"/>
                </a:solidFill>
              </a:rPr>
              <a:t>orresponding to Set/Bag comprehensions in K.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Scala supports OCL-like notation (very similar).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0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9990" y="2480481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K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5" name="Picture 4" descr="Screen Shot 2016-02-05 at 2.01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1" y="296029"/>
            <a:ext cx="4172697" cy="3148060"/>
          </a:xfrm>
          <a:prstGeom prst="rect">
            <a:avLst/>
          </a:prstGeom>
        </p:spPr>
      </p:pic>
      <p:pic>
        <p:nvPicPr>
          <p:cNvPr id="6" name="Picture 5" descr="Screen Shot 2016-02-05 at 2.01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7" y="1903981"/>
            <a:ext cx="3854063" cy="3080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8814" y="599266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K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4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05 at 12.13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" y="0"/>
            <a:ext cx="3219859" cy="51435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6" name="Picture 5" descr="Screen Shot 2016-02-05 at 12.14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52" y="4369168"/>
            <a:ext cx="2283887" cy="774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7" name="Picture 6" descr="Screen Shot 2016-02-05 at 12.16.50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80" y="0"/>
            <a:ext cx="3431559" cy="51435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8" name="Picture 7" descr="Screen Shot 2016-02-05 at 12.17.1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78" y="4323863"/>
            <a:ext cx="1342314" cy="8005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3242734" y="-2340"/>
            <a:ext cx="1181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OCLInEcore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18697" y="1675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Scala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06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Book Example (two simple classes)</a:t>
            </a:r>
          </a:p>
          <a:p>
            <a:pPr lvl="1"/>
            <a:r>
              <a:rPr lang="en-US" dirty="0" smtClean="0"/>
              <a:t>Formulated in K, OCLInEcore and Scala</a:t>
            </a:r>
          </a:p>
          <a:p>
            <a:pPr lvl="1"/>
            <a:r>
              <a:rPr lang="en-US" dirty="0" smtClean="0"/>
              <a:t>Translation from OCLInEcore to SMT</a:t>
            </a:r>
          </a:p>
          <a:p>
            <a:r>
              <a:rPr lang="en-US" dirty="0" smtClean="0"/>
              <a:t>The Shapes example</a:t>
            </a:r>
          </a:p>
          <a:p>
            <a:pPr lvl="1"/>
            <a:r>
              <a:rPr lang="en-US" dirty="0" smtClean="0"/>
              <a:t>Formulated in K, OCLInEcore, Scala and Java</a:t>
            </a:r>
          </a:p>
          <a:p>
            <a:r>
              <a:rPr lang="en-US" dirty="0" smtClean="0"/>
              <a:t>OCL versus Predicate Logic</a:t>
            </a:r>
          </a:p>
          <a:p>
            <a:r>
              <a:rPr lang="en-US" dirty="0" smtClean="0"/>
              <a:t>Feature Comparison of languages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Appendix: the library model in K, OCLInEcore, and 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0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1" y="3225770"/>
            <a:ext cx="7770813" cy="1307306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Comparing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K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OCLInEcore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Scala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Java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4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OCL versus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743" y="1401856"/>
            <a:ext cx="8614574" cy="3192767"/>
          </a:xfrm>
        </p:spPr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eqmts</a:t>
            </a:r>
            <a:r>
              <a:rPr lang="en-US" dirty="0" smtClean="0"/>
              <a:t>. expressed so far in K can be expressed in OCL (check)</a:t>
            </a:r>
          </a:p>
          <a:p>
            <a:r>
              <a:rPr lang="en-US" dirty="0" smtClean="0"/>
              <a:t>OCL does not allow quantification over functions and infinite sets. It may not (or may?) be able to express traditional math.</a:t>
            </a:r>
          </a:p>
          <a:p>
            <a:r>
              <a:rPr lang="en-US" dirty="0" smtClean="0"/>
              <a:t>OCL syntax is argued to be easier to use by engineers. Unclear whether this is true. Which one is easiest to read (w. renamed Scala):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090" y="4001648"/>
            <a:ext cx="8346193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OCL </a:t>
            </a:r>
            <a:r>
              <a:rPr lang="en-US" dirty="0" smtClean="0"/>
              <a:t> :  </a:t>
            </a:r>
            <a:r>
              <a:rPr lang="en-US" dirty="0" err="1" smtClean="0">
                <a:latin typeface="Courier New"/>
                <a:cs typeface="Courier New"/>
              </a:rPr>
              <a:t>authors.select</a:t>
            </a:r>
            <a:r>
              <a:rPr lang="en-US" dirty="0" smtClean="0">
                <a:latin typeface="Courier New"/>
                <a:cs typeface="Courier New"/>
              </a:rPr>
              <a:t>(a | </a:t>
            </a:r>
            <a:r>
              <a:rPr lang="en-US" dirty="0" err="1" smtClean="0">
                <a:latin typeface="Courier New"/>
                <a:cs typeface="Courier New"/>
              </a:rPr>
              <a:t>a.approved</a:t>
            </a:r>
            <a:r>
              <a:rPr lang="en-US" dirty="0" smtClean="0">
                <a:latin typeface="Courier New"/>
                <a:cs typeface="Courier New"/>
              </a:rPr>
              <a:t>).collect(a | </a:t>
            </a:r>
            <a:r>
              <a:rPr lang="en-US" dirty="0" err="1" smtClean="0">
                <a:latin typeface="Courier New"/>
                <a:cs typeface="Courier New"/>
              </a:rPr>
              <a:t>a.name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Scala  </a:t>
            </a:r>
            <a:r>
              <a:rPr lang="en-US" dirty="0" smtClean="0"/>
              <a:t>:  </a:t>
            </a:r>
            <a:r>
              <a:rPr lang="en-US" dirty="0" err="1" smtClean="0">
                <a:latin typeface="Courier New"/>
                <a:cs typeface="Courier New"/>
              </a:rPr>
              <a:t>authors.select</a:t>
            </a:r>
            <a:r>
              <a:rPr lang="en-US" dirty="0" smtClean="0">
                <a:latin typeface="Courier New"/>
                <a:cs typeface="Courier New"/>
              </a:rPr>
              <a:t>(a =&gt; </a:t>
            </a:r>
            <a:r>
              <a:rPr lang="en-US" dirty="0" err="1" smtClean="0">
                <a:latin typeface="Courier New"/>
                <a:cs typeface="Courier New"/>
              </a:rPr>
              <a:t>a.approved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 smtClean="0">
                <a:latin typeface="Courier New"/>
                <a:cs typeface="Courier New"/>
              </a:rPr>
              <a:t>.collect(a =&gt; </a:t>
            </a:r>
            <a:r>
              <a:rPr lang="en-US" dirty="0" err="1" smtClean="0">
                <a:latin typeface="Courier New"/>
                <a:cs typeface="Courier New"/>
              </a:rPr>
              <a:t>a.name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dirty="0" smtClean="0"/>
              <a:t>        :  </a:t>
            </a:r>
            <a:r>
              <a:rPr lang="en-US" dirty="0" smtClean="0">
                <a:latin typeface="Courier New"/>
                <a:cs typeface="Courier New"/>
              </a:rPr>
              <a:t>Set{</a:t>
            </a:r>
            <a:r>
              <a:rPr lang="en-US" dirty="0" err="1" smtClean="0">
                <a:latin typeface="Courier New"/>
                <a:cs typeface="Courier New"/>
              </a:rPr>
              <a:t>a.name</a:t>
            </a:r>
            <a:r>
              <a:rPr lang="en-US" dirty="0" smtClean="0">
                <a:latin typeface="Courier New"/>
                <a:cs typeface="Courier New"/>
              </a:rPr>
              <a:t> | a : Author :- </a:t>
            </a:r>
            <a:r>
              <a:rPr lang="en-US" dirty="0" err="1" smtClean="0">
                <a:latin typeface="Courier New"/>
                <a:cs typeface="Courier New"/>
              </a:rPr>
              <a:t>a.approved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209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Commonalities between</a:t>
            </a:r>
            <a:br>
              <a:rPr lang="en-US" dirty="0" smtClean="0"/>
            </a:br>
            <a:r>
              <a:rPr lang="en-US" dirty="0" smtClean="0"/>
              <a:t>K, OCLInEcore, Scala and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5661" y="1399963"/>
            <a:ext cx="8280356" cy="3192767"/>
          </a:xfrm>
        </p:spPr>
        <p:txBody>
          <a:bodyPr/>
          <a:lstStyle/>
          <a:p>
            <a:r>
              <a:rPr lang="en-US" dirty="0" smtClean="0"/>
              <a:t>Classes and inheritance</a:t>
            </a:r>
          </a:p>
          <a:p>
            <a:r>
              <a:rPr lang="en-US" dirty="0" smtClean="0"/>
              <a:t>Attributes (simple types) and properties (collections)</a:t>
            </a:r>
          </a:p>
          <a:p>
            <a:r>
              <a:rPr lang="en-US" dirty="0" smtClean="0"/>
              <a:t>Operations (pure functions and operations with side-effects)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0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07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278696"/>
              </p:ext>
            </p:extLst>
          </p:nvPr>
        </p:nvGraphicFramePr>
        <p:xfrm>
          <a:off x="84233" y="179449"/>
          <a:ext cx="8983375" cy="4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881"/>
                <a:gridCol w="773438"/>
                <a:gridCol w="1518231"/>
                <a:gridCol w="1031252"/>
                <a:gridCol w="1008573"/>
              </a:tblGrid>
              <a:tr h="4690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OCLInEcore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Ecore</a:t>
                      </a:r>
                      <a:r>
                        <a:rPr lang="en-US" dirty="0" smtClean="0"/>
                        <a:t> 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Large user community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Composes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Arbitrary</a:t>
                      </a:r>
                      <a:r>
                        <a:rPr lang="en-US" baseline="0" dirty="0" smtClean="0"/>
                        <a:t> deep nesting of packages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Enumeration</a:t>
                      </a:r>
                      <a:r>
                        <a:rPr lang="en-US" baseline="0" dirty="0" smtClean="0"/>
                        <a:t>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(-)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Opposite 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Pre/post</a:t>
                      </a:r>
                      <a:r>
                        <a:rPr lang="en-US" baseline="0" dirty="0" smtClean="0"/>
                        <a:t> conditions for defining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 for defining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13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55144"/>
              </p:ext>
            </p:extLst>
          </p:nvPr>
        </p:nvGraphicFramePr>
        <p:xfrm>
          <a:off x="84233" y="160351"/>
          <a:ext cx="8983375" cy="4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881"/>
                <a:gridCol w="773438"/>
                <a:gridCol w="1518231"/>
                <a:gridCol w="1031252"/>
                <a:gridCol w="1008573"/>
              </a:tblGrid>
              <a:tr h="4690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OCLInEcore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parameters can be </a:t>
                      </a:r>
                      <a:r>
                        <a:rPr lang="en-US" dirty="0" err="1" smtClean="0"/>
                        <a:t>untyped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 can throw 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Invariants are callable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Allows</a:t>
                      </a:r>
                      <a:r>
                        <a:rPr lang="en-US" baseline="0" dirty="0" smtClean="0"/>
                        <a:t> user-defined keywords for class </a:t>
                      </a:r>
                      <a:r>
                        <a:rPr lang="en-US" baseline="0" dirty="0" err="1" smtClean="0"/>
                        <a:t>defs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lambda 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(-) OCL</a:t>
                      </a:r>
                      <a:r>
                        <a:rPr lang="en-US" baseline="0" dirty="0" smtClean="0"/>
                        <a:t> 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 subtypes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Quantification over infinite sets (full math)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comprehension of infinite sets (full math)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1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07155"/>
              </p:ext>
            </p:extLst>
          </p:nvPr>
        </p:nvGraphicFramePr>
        <p:xfrm>
          <a:off x="84233" y="160351"/>
          <a:ext cx="8983375" cy="4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881"/>
                <a:gridCol w="773438"/>
                <a:gridCol w="1518231"/>
                <a:gridCol w="1031252"/>
                <a:gridCol w="1008573"/>
              </a:tblGrid>
              <a:tr h="4690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OCLInEcore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Class instantiation (creating</a:t>
                      </a:r>
                      <a:r>
                        <a:rPr lang="en-US" baseline="0" dirty="0" smtClean="0"/>
                        <a:t> objects)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 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Global properties,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operations and constraints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over syntax and 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inheritance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(-)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Models (programs)</a:t>
                      </a:r>
                      <a:r>
                        <a:rPr lang="en-US" baseline="0" dirty="0" smtClean="0"/>
                        <a:t> are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AST is extensible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???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r>
                        <a:rPr lang="en-US" dirty="0" smtClean="0"/>
                        <a:t>Syntax is</a:t>
                      </a:r>
                      <a:r>
                        <a:rPr lang="en-US" baseline="0" dirty="0" smtClean="0"/>
                        <a:t> extensible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(+)</a:t>
                      </a:r>
                      <a:endParaRPr lang="en-US" dirty="0"/>
                    </a:p>
                  </a:txBody>
                  <a:tcPr/>
                </a:tc>
              </a:tr>
              <a:tr h="4690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94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OCLInEcore AST is accessible and can form base for SMT translation. Experiment was successful. </a:t>
            </a:r>
            <a:r>
              <a:rPr lang="en-US" dirty="0" smtClean="0"/>
              <a:t>“Counting” </a:t>
            </a:r>
            <a:r>
              <a:rPr lang="en-US" dirty="0" smtClean="0"/>
              <a:t>in SMT </a:t>
            </a:r>
            <a:r>
              <a:rPr lang="en-US" dirty="0" smtClean="0"/>
              <a:t>is a </a:t>
            </a:r>
            <a:r>
              <a:rPr lang="en-US" dirty="0" smtClean="0"/>
              <a:t>problem for OCLInEcore as well as for K (and other languages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Try out OCLInEcore for defining </a:t>
            </a:r>
            <a:r>
              <a:rPr lang="en-US" dirty="0" err="1" smtClean="0"/>
              <a:t>SysML</a:t>
            </a:r>
            <a:r>
              <a:rPr lang="en-US" dirty="0" smtClean="0"/>
              <a:t>. </a:t>
            </a:r>
            <a:r>
              <a:rPr lang="en-US" dirty="0" smtClean="0"/>
              <a:t>Can it </a:t>
            </a:r>
            <a:r>
              <a:rPr lang="en-US" dirty="0" smtClean="0"/>
              <a:t>support</a:t>
            </a:r>
            <a:r>
              <a:rPr lang="en-US" dirty="0" smtClean="0"/>
              <a:t> </a:t>
            </a:r>
            <a:r>
              <a:rPr lang="en-US" dirty="0" smtClean="0"/>
              <a:t>what want </a:t>
            </a:r>
            <a:r>
              <a:rPr lang="en-US" dirty="0" smtClean="0"/>
              <a:t> </a:t>
            </a:r>
            <a:r>
              <a:rPr lang="en-US" dirty="0" smtClean="0"/>
              <a:t>(ignoring SMT question</a:t>
            </a:r>
            <a:r>
              <a:rPr lang="en-US" dirty="0" smtClean="0"/>
              <a:t>)</a:t>
            </a:r>
            <a:r>
              <a:rPr lang="en-US" dirty="0"/>
              <a:t>?</a:t>
            </a:r>
            <a:r>
              <a:rPr lang="en-US" dirty="0" smtClean="0"/>
              <a:t> For example defining </a:t>
            </a:r>
            <a:r>
              <a:rPr lang="en-US" dirty="0" err="1" smtClean="0"/>
              <a:t>SysML</a:t>
            </a:r>
            <a:r>
              <a:rPr lang="en-US" dirty="0" smtClean="0"/>
              <a:t> in the core .. </a:t>
            </a:r>
            <a:r>
              <a:rPr lang="en-US" dirty="0"/>
              <a:t>s</a:t>
            </a:r>
            <a:r>
              <a:rPr lang="en-US" dirty="0" smtClean="0"/>
              <a:t>tate machines, extending AST, extending syntax!?</a:t>
            </a:r>
            <a:endParaRPr lang="en-US" dirty="0" smtClean="0"/>
          </a:p>
          <a:p>
            <a:r>
              <a:rPr lang="en-US" dirty="0" smtClean="0"/>
              <a:t>Systems we have not looked at seriously: </a:t>
            </a:r>
            <a:r>
              <a:rPr lang="en-US" dirty="0" err="1" smtClean="0"/>
              <a:t>Xcode</a:t>
            </a:r>
            <a:r>
              <a:rPr lang="en-US" dirty="0"/>
              <a:t>, Alf and </a:t>
            </a:r>
            <a:r>
              <a:rPr lang="en-US" dirty="0" err="1" smtClean="0"/>
              <a:t>Modelica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Scala is an option. One can define a translator from Scala to SMT. Some work has been done in this </a:t>
            </a:r>
            <a:r>
              <a:rPr lang="en-US" dirty="0"/>
              <a:t>direction already: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https</a:t>
            </a:r>
            <a:r>
              <a:rPr lang="en-US" dirty="0"/>
              <a:t>://</a:t>
            </a:r>
            <a:r>
              <a:rPr lang="en-US" dirty="0" err="1"/>
              <a:t>leon.epfl.ch</a:t>
            </a:r>
            <a:endParaRPr lang="en-US" dirty="0" smtClean="0"/>
          </a:p>
          <a:p>
            <a:r>
              <a:rPr lang="en-US" dirty="0" smtClean="0"/>
              <a:t>Programming languages do not well support meta-programming and treatment of programs as data (except LISP). But they are very mature and seem to be sufficient for programmers. </a:t>
            </a:r>
            <a:r>
              <a:rPr lang="en-US" dirty="0" smtClean="0"/>
              <a:t>It would be useful to be clear about what  is the difference between modeling and programming, if there is one.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9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5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Book </a:t>
            </a:r>
            <a:br>
              <a:rPr lang="en-US" dirty="0" smtClean="0"/>
            </a:br>
            <a:r>
              <a:rPr lang="en-US" dirty="0" smtClean="0"/>
              <a:t>K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8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2-04 at 1.4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716" y="142057"/>
            <a:ext cx="5062093" cy="48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4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Book </a:t>
            </a:r>
            <a:br>
              <a:rPr lang="en-US" dirty="0" smtClean="0"/>
            </a:br>
            <a:r>
              <a:rPr lang="en-US" dirty="0" smtClean="0"/>
              <a:t>Scala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9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6-02-04 at 1.42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32" y="0"/>
            <a:ext cx="50480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04 at 1.4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54" y="1475615"/>
            <a:ext cx="7112000" cy="33337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Relying on library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31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Book </a:t>
            </a:r>
            <a:br>
              <a:rPr lang="en-US" dirty="0" smtClean="0"/>
            </a:br>
            <a:r>
              <a:rPr lang="en-US" dirty="0" smtClean="0"/>
              <a:t>OCLInEcore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0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1274</Words>
  <Application>Microsoft Macintosh PowerPoint</Application>
  <PresentationFormat>On-screen Show (16:9)</PresentationFormat>
  <Paragraphs>313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Story</vt:lpstr>
      <vt:lpstr>Textual Languages  for Modeling</vt:lpstr>
      <vt:lpstr>Goals</vt:lpstr>
      <vt:lpstr>Contents</vt:lpstr>
      <vt:lpstr>The Book  K Model</vt:lpstr>
      <vt:lpstr>PowerPoint Presentation</vt:lpstr>
      <vt:lpstr>The Book  Scala Model</vt:lpstr>
      <vt:lpstr>PowerPoint Presentation</vt:lpstr>
      <vt:lpstr>Relying on library function</vt:lpstr>
      <vt:lpstr>The Book  OCLInEcore Model</vt:lpstr>
      <vt:lpstr>PowerPoint Presentation</vt:lpstr>
      <vt:lpstr>From OCLInEcore  to SMT</vt:lpstr>
      <vt:lpstr>Generated SMT</vt:lpstr>
      <vt:lpstr>PowerPoint Presentation</vt:lpstr>
      <vt:lpstr>PowerPoint Presentation</vt:lpstr>
      <vt:lpstr>PowerPoint Presentation</vt:lpstr>
      <vt:lpstr>PowerPoint Presentation</vt:lpstr>
      <vt:lpstr>The OCLInEcore 2 SMT Translator</vt:lpstr>
      <vt:lpstr>PowerPoint Presentation</vt:lpstr>
      <vt:lpstr>Lessons learned from OCLInEcore 2 SMT Translation</vt:lpstr>
      <vt:lpstr>Is OCLInEcore’s  Type Checker Mature?</vt:lpstr>
      <vt:lpstr>PowerPoint Presentation</vt:lpstr>
      <vt:lpstr>The Shapes Model</vt:lpstr>
      <vt:lpstr>PowerPoint Presentation</vt:lpstr>
      <vt:lpstr>PowerPoint Presentation</vt:lpstr>
      <vt:lpstr>Metrics of Shape Models</vt:lpstr>
      <vt:lpstr>In a Graph</vt:lpstr>
      <vt:lpstr>The Library Model</vt:lpstr>
      <vt:lpstr>PowerPoint Presentation</vt:lpstr>
      <vt:lpstr>PowerPoint Presentation</vt:lpstr>
      <vt:lpstr>Comparing  K OCLInEcore Scala Java</vt:lpstr>
      <vt:lpstr>OCL versus Predicate Logic</vt:lpstr>
      <vt:lpstr>Commonalities between K, OCLInEcore, Scala and Java</vt:lpstr>
      <vt:lpstr>Differences</vt:lpstr>
      <vt:lpstr>PowerPoint Presentation</vt:lpstr>
      <vt:lpstr>PowerPoint Presentation</vt:lpstr>
      <vt:lpstr>PowerPoint Presentation</vt:lpstr>
      <vt:lpstr>Conclusions</vt:lpstr>
      <vt:lpstr>END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for Modeling</dc:title>
  <dc:creator>Klaus Havelund</dc:creator>
  <cp:lastModifiedBy>Klaus Havelund</cp:lastModifiedBy>
  <cp:revision>357</cp:revision>
  <dcterms:created xsi:type="dcterms:W3CDTF">2016-02-04T20:53:40Z</dcterms:created>
  <dcterms:modified xsi:type="dcterms:W3CDTF">2016-02-05T22:17:19Z</dcterms:modified>
</cp:coreProperties>
</file>