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9" r:id="rId6"/>
    <p:sldId id="266" r:id="rId7"/>
    <p:sldId id="258" r:id="rId8"/>
    <p:sldId id="272" r:id="rId9"/>
    <p:sldId id="267" r:id="rId10"/>
    <p:sldId id="268" r:id="rId11"/>
    <p:sldId id="260" r:id="rId12"/>
    <p:sldId id="270" r:id="rId13"/>
    <p:sldId id="262" r:id="rId14"/>
    <p:sldId id="261" r:id="rId15"/>
    <p:sldId id="263" r:id="rId16"/>
    <p:sldId id="281" r:id="rId17"/>
    <p:sldId id="264" r:id="rId18"/>
    <p:sldId id="271" r:id="rId19"/>
    <p:sldId id="273" r:id="rId20"/>
    <p:sldId id="275" r:id="rId21"/>
    <p:sldId id="274" r:id="rId22"/>
    <p:sldId id="294" r:id="rId23"/>
    <p:sldId id="295" r:id="rId24"/>
    <p:sldId id="296" r:id="rId25"/>
    <p:sldId id="278" r:id="rId26"/>
    <p:sldId id="276" r:id="rId27"/>
    <p:sldId id="277" r:id="rId28"/>
    <p:sldId id="279" r:id="rId29"/>
    <p:sldId id="289" r:id="rId30"/>
    <p:sldId id="280" r:id="rId31"/>
    <p:sldId id="288" r:id="rId32"/>
    <p:sldId id="282" r:id="rId33"/>
    <p:sldId id="286" r:id="rId34"/>
    <p:sldId id="283" r:id="rId35"/>
    <p:sldId id="284" r:id="rId36"/>
    <p:sldId id="285" r:id="rId37"/>
    <p:sldId id="287" r:id="rId38"/>
    <p:sldId id="293"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0" d="100"/>
          <a:sy n="130" d="100"/>
        </p:scale>
        <p:origin x="-28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Workbook3"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Number of Lines</c:v>
                </c:pt>
              </c:strCache>
            </c:strRef>
          </c:tx>
          <c:invertIfNegative val="0"/>
          <c:cat>
            <c:strRef>
              <c:f>Sheet1!$A$2:$A$5</c:f>
              <c:strCache>
                <c:ptCount val="4"/>
                <c:pt idx="0">
                  <c:v>K</c:v>
                </c:pt>
                <c:pt idx="1">
                  <c:v>Scala</c:v>
                </c:pt>
                <c:pt idx="2">
                  <c:v>Java</c:v>
                </c:pt>
                <c:pt idx="3">
                  <c:v>OCLInEcore</c:v>
                </c:pt>
              </c:strCache>
            </c:strRef>
          </c:cat>
          <c:val>
            <c:numRef>
              <c:f>Sheet1!$B$2:$B$5</c:f>
              <c:numCache>
                <c:formatCode>General</c:formatCode>
                <c:ptCount val="4"/>
                <c:pt idx="0">
                  <c:v>44.0</c:v>
                </c:pt>
                <c:pt idx="1">
                  <c:v>44.0</c:v>
                </c:pt>
                <c:pt idx="2">
                  <c:v>54.0</c:v>
                </c:pt>
                <c:pt idx="3">
                  <c:v>45.0</c:v>
                </c:pt>
              </c:numCache>
            </c:numRef>
          </c:val>
        </c:ser>
        <c:ser>
          <c:idx val="1"/>
          <c:order val="1"/>
          <c:tx>
            <c:strRef>
              <c:f>Sheet1!$C$1</c:f>
              <c:strCache>
                <c:ptCount val="1"/>
                <c:pt idx="0">
                  <c:v>Number of Characters</c:v>
                </c:pt>
              </c:strCache>
            </c:strRef>
          </c:tx>
          <c:invertIfNegative val="0"/>
          <c:cat>
            <c:strRef>
              <c:f>Sheet1!$A$2:$A$5</c:f>
              <c:strCache>
                <c:ptCount val="4"/>
                <c:pt idx="0">
                  <c:v>K</c:v>
                </c:pt>
                <c:pt idx="1">
                  <c:v>Scala</c:v>
                </c:pt>
                <c:pt idx="2">
                  <c:v>Java</c:v>
                </c:pt>
                <c:pt idx="3">
                  <c:v>OCLInEcore</c:v>
                </c:pt>
              </c:strCache>
            </c:strRef>
          </c:cat>
          <c:val>
            <c:numRef>
              <c:f>Sheet1!$C$2:$C$5</c:f>
              <c:numCache>
                <c:formatCode>General</c:formatCode>
                <c:ptCount val="4"/>
                <c:pt idx="0">
                  <c:v>649.0</c:v>
                </c:pt>
                <c:pt idx="1">
                  <c:v>714.0</c:v>
                </c:pt>
                <c:pt idx="2">
                  <c:v>826.0</c:v>
                </c:pt>
                <c:pt idx="3">
                  <c:v>899.0</c:v>
                </c:pt>
              </c:numCache>
            </c:numRef>
          </c:val>
        </c:ser>
        <c:dLbls>
          <c:showLegendKey val="0"/>
          <c:showVal val="0"/>
          <c:showCatName val="0"/>
          <c:showSerName val="0"/>
          <c:showPercent val="0"/>
          <c:showBubbleSize val="0"/>
        </c:dLbls>
        <c:gapWidth val="150"/>
        <c:axId val="-2033632488"/>
        <c:axId val="2145457992"/>
      </c:barChart>
      <c:catAx>
        <c:axId val="-2033632488"/>
        <c:scaling>
          <c:orientation val="minMax"/>
        </c:scaling>
        <c:delete val="0"/>
        <c:axPos val="b"/>
        <c:majorTickMark val="out"/>
        <c:minorTickMark val="none"/>
        <c:tickLblPos val="nextTo"/>
        <c:crossAx val="2145457992"/>
        <c:crosses val="autoZero"/>
        <c:auto val="1"/>
        <c:lblAlgn val="ctr"/>
        <c:lblOffset val="100"/>
        <c:noMultiLvlLbl val="0"/>
      </c:catAx>
      <c:valAx>
        <c:axId val="2145457992"/>
        <c:scaling>
          <c:orientation val="minMax"/>
        </c:scaling>
        <c:delete val="0"/>
        <c:axPos val="l"/>
        <c:majorGridlines/>
        <c:numFmt formatCode="General" sourceLinked="1"/>
        <c:majorTickMark val="out"/>
        <c:minorTickMark val="none"/>
        <c:tickLblPos val="nextTo"/>
        <c:crossAx val="-2033632488"/>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3936"/>
            <a:ext cx="7772400" cy="733806"/>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2514600"/>
            <a:ext cx="7772400" cy="658368"/>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726948"/>
            <a:ext cx="3657600" cy="870966"/>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383241"/>
            <a:ext cx="3657600" cy="4165227"/>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1597914"/>
            <a:ext cx="3657600" cy="2688336"/>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113532"/>
            <a:ext cx="7776882" cy="761238"/>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342900"/>
            <a:ext cx="5486400" cy="2733115"/>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3886200"/>
            <a:ext cx="7776882" cy="712694"/>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3116356"/>
            <a:ext cx="7776882" cy="759758"/>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342900"/>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3886200"/>
            <a:ext cx="7776882" cy="712694"/>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1841575"/>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342900"/>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1841575"/>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342900"/>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1841575"/>
            <a:ext cx="2331720" cy="123444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400051"/>
            <a:ext cx="1600200" cy="419457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400051"/>
            <a:ext cx="6019800" cy="419457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1" y="1401856"/>
            <a:ext cx="7770813" cy="3192767"/>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732865"/>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800" y="3943350"/>
            <a:ext cx="7770813" cy="655544"/>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7" y="318488"/>
            <a:ext cx="5031609" cy="253185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742950"/>
            <a:ext cx="7770813" cy="1307306"/>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1" y="2067486"/>
            <a:ext cx="7770813" cy="961465"/>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1" y="90768"/>
            <a:ext cx="7770813" cy="1072403"/>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320404"/>
            <a:ext cx="3611880" cy="3274219"/>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320404"/>
            <a:ext cx="3611880" cy="3274219"/>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1" y="90768"/>
            <a:ext cx="7770813" cy="1072403"/>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163171"/>
            <a:ext cx="3611880" cy="46056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828800"/>
            <a:ext cx="3611880" cy="276582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163171"/>
            <a:ext cx="3611880" cy="46056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1828800"/>
            <a:ext cx="3611880" cy="276582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1643903"/>
            <a:ext cx="3429000" cy="1191"/>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1643903"/>
            <a:ext cx="3429000" cy="1191"/>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728662"/>
            <a:ext cx="3657600" cy="871538"/>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342901"/>
            <a:ext cx="3657600" cy="4251722"/>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1600201"/>
            <a:ext cx="3657600" cy="268605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90768"/>
            <a:ext cx="7770813" cy="1072403"/>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1" y="1314451"/>
            <a:ext cx="7770813" cy="3280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4767263"/>
            <a:ext cx="2133600" cy="273844"/>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2/6/16</a:t>
            </a:fld>
            <a:endParaRPr lang="en-US"/>
          </a:p>
        </p:txBody>
      </p:sp>
      <p:sp>
        <p:nvSpPr>
          <p:cNvPr id="5" name="Footer Placeholder 4"/>
          <p:cNvSpPr>
            <a:spLocks noGrp="1"/>
          </p:cNvSpPr>
          <p:nvPr>
            <p:ph type="ftr" sz="quarter" idx="3"/>
          </p:nvPr>
        </p:nvSpPr>
        <p:spPr>
          <a:xfrm>
            <a:off x="354105" y="4767263"/>
            <a:ext cx="2895600" cy="273844"/>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4767263"/>
            <a:ext cx="685800" cy="273844"/>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FF00"/>
                </a:solidFill>
              </a:rPr>
              <a:t>Textual</a:t>
            </a:r>
            <a:r>
              <a:rPr lang="en-US" dirty="0" smtClean="0"/>
              <a:t> Languages </a:t>
            </a:r>
            <a:br>
              <a:rPr lang="en-US" dirty="0" smtClean="0"/>
            </a:br>
            <a:r>
              <a:rPr lang="en-US" dirty="0" smtClean="0"/>
              <a:t>for </a:t>
            </a:r>
            <a:r>
              <a:rPr lang="en-US" dirty="0" smtClean="0">
                <a:solidFill>
                  <a:srgbClr val="FF0000"/>
                </a:solidFill>
              </a:rPr>
              <a:t>Modeling</a:t>
            </a:r>
            <a:endParaRPr lang="en-US" dirty="0">
              <a:solidFill>
                <a:srgbClr val="FF0000"/>
              </a:solidFill>
            </a:endParaRPr>
          </a:p>
        </p:txBody>
      </p:sp>
      <p:sp>
        <p:nvSpPr>
          <p:cNvPr id="3" name="Subtitle 2"/>
          <p:cNvSpPr>
            <a:spLocks noGrp="1"/>
          </p:cNvSpPr>
          <p:nvPr>
            <p:ph type="subTitle" idx="1"/>
          </p:nvPr>
        </p:nvSpPr>
        <p:spPr/>
        <p:txBody>
          <a:bodyPr>
            <a:normAutofit/>
          </a:bodyPr>
          <a:lstStyle/>
          <a:p>
            <a:r>
              <a:rPr lang="en-US" dirty="0" smtClean="0"/>
              <a:t>A Comparative Study</a:t>
            </a:r>
            <a:endParaRPr lang="en-US" dirty="0"/>
          </a:p>
        </p:txBody>
      </p:sp>
    </p:spTree>
    <p:extLst>
      <p:ext uri="{BB962C8B-B14F-4D97-AF65-F5344CB8AC3E}">
        <p14:creationId xmlns:p14="http://schemas.microsoft.com/office/powerpoint/2010/main" val="10628698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2-04 at 1.47.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54" y="0"/>
            <a:ext cx="8140232" cy="5143500"/>
          </a:xfrm>
          <a:prstGeom prst="rect">
            <a:avLst/>
          </a:prstGeom>
        </p:spPr>
      </p:pic>
    </p:spTree>
    <p:extLst>
      <p:ext uri="{BB962C8B-B14F-4D97-AF65-F5344CB8AC3E}">
        <p14:creationId xmlns:p14="http://schemas.microsoft.com/office/powerpoint/2010/main" val="2527939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OCLInEcore </a:t>
            </a:r>
            <a:br>
              <a:rPr lang="en-US" dirty="0" smtClean="0"/>
            </a:br>
            <a:r>
              <a:rPr lang="en-US" dirty="0" smtClean="0"/>
              <a:t>to SMT</a:t>
            </a:r>
            <a:endParaRPr lang="en-US" dirty="0"/>
          </a:p>
        </p:txBody>
      </p:sp>
      <p:sp>
        <p:nvSpPr>
          <p:cNvPr id="5" name="Text Placeholder 4"/>
          <p:cNvSpPr>
            <a:spLocks noGrp="1"/>
          </p:cNvSpPr>
          <p:nvPr>
            <p:ph type="body" idx="1"/>
          </p:nvPr>
        </p:nvSpPr>
        <p:spPr/>
        <p:txBody>
          <a:bodyPr/>
          <a:lstStyle/>
          <a:p>
            <a:r>
              <a:rPr lang="en-US" dirty="0" smtClean="0"/>
              <a:t>An experiment writing an automatic translator </a:t>
            </a:r>
          </a:p>
          <a:p>
            <a:r>
              <a:rPr lang="en-US" dirty="0" smtClean="0"/>
              <a:t>from OCLInEcore to SMT</a:t>
            </a:r>
            <a:endParaRPr lang="en-US" dirty="0"/>
          </a:p>
        </p:txBody>
      </p:sp>
    </p:spTree>
    <p:extLst>
      <p:ext uri="{BB962C8B-B14F-4D97-AF65-F5344CB8AC3E}">
        <p14:creationId xmlns:p14="http://schemas.microsoft.com/office/powerpoint/2010/main" val="31914472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Generated SMT</a:t>
            </a:r>
            <a:endParaRPr lang="en-US" dirty="0"/>
          </a:p>
        </p:txBody>
      </p:sp>
    </p:spTree>
    <p:extLst>
      <p:ext uri="{BB962C8B-B14F-4D97-AF65-F5344CB8AC3E}">
        <p14:creationId xmlns:p14="http://schemas.microsoft.com/office/powerpoint/2010/main" val="16561579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8089" y="314079"/>
            <a:ext cx="4572000" cy="4524316"/>
          </a:xfrm>
          <a:prstGeom prst="rect">
            <a:avLst/>
          </a:prstGeom>
        </p:spPr>
        <p:txBody>
          <a:bodyPr>
            <a:spAutoFit/>
          </a:bodyPr>
          <a:lstStyle/>
          <a:p>
            <a:r>
              <a:rPr lang="en-US" sz="1600" dirty="0"/>
              <a:t>;; object references:</a:t>
            </a:r>
          </a:p>
          <a:p>
            <a:endParaRPr lang="en-US" sz="1600" dirty="0"/>
          </a:p>
          <a:p>
            <a:r>
              <a:rPr lang="en-US" sz="1600" dirty="0"/>
              <a:t>(define-sort </a:t>
            </a:r>
            <a:r>
              <a:rPr lang="en-US" sz="1600" dirty="0" err="1"/>
              <a:t>Obj</a:t>
            </a:r>
            <a:r>
              <a:rPr lang="en-US" sz="1600" dirty="0"/>
              <a:t> () </a:t>
            </a:r>
            <a:r>
              <a:rPr lang="en-US" sz="1600" dirty="0" err="1"/>
              <a:t>Int</a:t>
            </a:r>
            <a:r>
              <a:rPr lang="en-US" sz="1600" dirty="0"/>
              <a:t>)</a:t>
            </a:r>
          </a:p>
          <a:p>
            <a:endParaRPr lang="en-US" sz="1600" dirty="0"/>
          </a:p>
          <a:p>
            <a:r>
              <a:rPr lang="en-US" sz="1600" dirty="0"/>
              <a:t>;; class Book:</a:t>
            </a:r>
          </a:p>
          <a:p>
            <a:endParaRPr lang="en-US" sz="1600" dirty="0"/>
          </a:p>
          <a:p>
            <a:r>
              <a:rPr lang="en-US" sz="1600" dirty="0"/>
              <a:t>(declare-fun Book (</a:t>
            </a:r>
            <a:r>
              <a:rPr lang="en-US" sz="1600" dirty="0" err="1"/>
              <a:t>Obj</a:t>
            </a:r>
            <a:r>
              <a:rPr lang="en-US" sz="1600" dirty="0"/>
              <a:t>) </a:t>
            </a:r>
            <a:r>
              <a:rPr lang="en-US" sz="1600" dirty="0" err="1"/>
              <a:t>Bool</a:t>
            </a:r>
            <a:r>
              <a:rPr lang="en-US" sz="1600" dirty="0"/>
              <a:t>)</a:t>
            </a:r>
          </a:p>
          <a:p>
            <a:r>
              <a:rPr lang="en-US" sz="1600" dirty="0"/>
              <a:t>(declare-fun </a:t>
            </a:r>
            <a:r>
              <a:rPr lang="en-US" sz="1600" dirty="0" err="1"/>
              <a:t>Book.pages</a:t>
            </a:r>
            <a:r>
              <a:rPr lang="en-US" sz="1600" dirty="0"/>
              <a:t> (</a:t>
            </a:r>
            <a:r>
              <a:rPr lang="en-US" sz="1600" dirty="0" err="1"/>
              <a:t>Obj</a:t>
            </a:r>
            <a:r>
              <a:rPr lang="en-US" sz="1600" dirty="0"/>
              <a:t>) </a:t>
            </a:r>
            <a:r>
              <a:rPr lang="en-US" sz="1600" dirty="0" err="1"/>
              <a:t>Int</a:t>
            </a:r>
            <a:r>
              <a:rPr lang="en-US" sz="1600" dirty="0"/>
              <a:t>)</a:t>
            </a:r>
          </a:p>
          <a:p>
            <a:r>
              <a:rPr lang="en-US" sz="1600" dirty="0"/>
              <a:t>(declare-fun </a:t>
            </a:r>
            <a:r>
              <a:rPr lang="en-US" sz="1600" dirty="0" err="1"/>
              <a:t>Book.isbn</a:t>
            </a:r>
            <a:r>
              <a:rPr lang="en-US" sz="1600" dirty="0"/>
              <a:t> (</a:t>
            </a:r>
            <a:r>
              <a:rPr lang="en-US" sz="1600" dirty="0" err="1"/>
              <a:t>Obj</a:t>
            </a:r>
            <a:r>
              <a:rPr lang="en-US" sz="1600" dirty="0"/>
              <a:t>) </a:t>
            </a:r>
            <a:r>
              <a:rPr lang="en-US" sz="1600" dirty="0" err="1"/>
              <a:t>Int</a:t>
            </a:r>
            <a:r>
              <a:rPr lang="en-US" sz="1600" dirty="0"/>
              <a:t>)</a:t>
            </a:r>
          </a:p>
          <a:p>
            <a:r>
              <a:rPr lang="en-US" sz="1600" dirty="0"/>
              <a:t>(declare-fun </a:t>
            </a:r>
            <a:r>
              <a:rPr lang="en-US" sz="1600" dirty="0" err="1"/>
              <a:t>Book.authors</a:t>
            </a:r>
            <a:r>
              <a:rPr lang="en-US" sz="1600" dirty="0"/>
              <a:t> (</a:t>
            </a:r>
            <a:r>
              <a:rPr lang="en-US" sz="1600" dirty="0" err="1"/>
              <a:t>Obj</a:t>
            </a:r>
            <a:r>
              <a:rPr lang="en-US" sz="1600" dirty="0"/>
              <a:t> </a:t>
            </a:r>
            <a:r>
              <a:rPr lang="en-US" sz="1600" dirty="0" err="1"/>
              <a:t>Obj</a:t>
            </a:r>
            <a:r>
              <a:rPr lang="en-US" sz="1600" dirty="0"/>
              <a:t>) </a:t>
            </a:r>
            <a:r>
              <a:rPr lang="en-US" sz="1600" dirty="0" err="1"/>
              <a:t>Bool</a:t>
            </a:r>
            <a:r>
              <a:rPr lang="en-US" sz="1600" dirty="0"/>
              <a:t>)</a:t>
            </a:r>
          </a:p>
          <a:p>
            <a:r>
              <a:rPr lang="en-US" sz="1600" dirty="0"/>
              <a:t>(assert (exists ((self </a:t>
            </a:r>
            <a:r>
              <a:rPr lang="en-US" sz="1600" dirty="0" err="1"/>
              <a:t>Obj</a:t>
            </a:r>
            <a:r>
              <a:rPr lang="en-US" sz="1600" dirty="0"/>
              <a:t>)) (Book self)))</a:t>
            </a:r>
          </a:p>
          <a:p>
            <a:endParaRPr lang="en-US" sz="1600" dirty="0"/>
          </a:p>
          <a:p>
            <a:r>
              <a:rPr lang="en-US" sz="1600" dirty="0"/>
              <a:t>;; class Author:</a:t>
            </a:r>
          </a:p>
          <a:p>
            <a:endParaRPr lang="en-US" sz="1600" dirty="0"/>
          </a:p>
          <a:p>
            <a:r>
              <a:rPr lang="en-US" sz="1600" dirty="0"/>
              <a:t>(declare-fun Author (</a:t>
            </a:r>
            <a:r>
              <a:rPr lang="en-US" sz="1600" dirty="0" err="1"/>
              <a:t>Obj</a:t>
            </a:r>
            <a:r>
              <a:rPr lang="en-US" sz="1600" dirty="0"/>
              <a:t>) </a:t>
            </a:r>
            <a:r>
              <a:rPr lang="en-US" sz="1600" dirty="0" err="1"/>
              <a:t>Bool</a:t>
            </a:r>
            <a:r>
              <a:rPr lang="en-US" sz="1600" dirty="0"/>
              <a:t>)</a:t>
            </a:r>
          </a:p>
          <a:p>
            <a:r>
              <a:rPr lang="en-US" sz="1600" dirty="0"/>
              <a:t>(declare-fun </a:t>
            </a:r>
            <a:r>
              <a:rPr lang="en-US" sz="1600" dirty="0" err="1"/>
              <a:t>Author.approved</a:t>
            </a:r>
            <a:r>
              <a:rPr lang="en-US" sz="1600" dirty="0"/>
              <a:t> (</a:t>
            </a:r>
            <a:r>
              <a:rPr lang="en-US" sz="1600" dirty="0" err="1"/>
              <a:t>Obj</a:t>
            </a:r>
            <a:r>
              <a:rPr lang="en-US" sz="1600" dirty="0"/>
              <a:t>) </a:t>
            </a:r>
            <a:r>
              <a:rPr lang="en-US" sz="1600" dirty="0" err="1"/>
              <a:t>Bool</a:t>
            </a:r>
            <a:r>
              <a:rPr lang="en-US" sz="1600" dirty="0"/>
              <a:t>)</a:t>
            </a:r>
          </a:p>
          <a:p>
            <a:r>
              <a:rPr lang="en-US" sz="1600" dirty="0"/>
              <a:t>(declare-fun </a:t>
            </a:r>
            <a:r>
              <a:rPr lang="en-US" sz="1600" dirty="0" err="1"/>
              <a:t>Author.books</a:t>
            </a:r>
            <a:r>
              <a:rPr lang="en-US" sz="1600" dirty="0"/>
              <a:t> (</a:t>
            </a:r>
            <a:r>
              <a:rPr lang="en-US" sz="1600" dirty="0" err="1"/>
              <a:t>Obj</a:t>
            </a:r>
            <a:r>
              <a:rPr lang="en-US" sz="1600" dirty="0"/>
              <a:t> </a:t>
            </a:r>
            <a:r>
              <a:rPr lang="en-US" sz="1600" dirty="0" err="1"/>
              <a:t>Obj</a:t>
            </a:r>
            <a:r>
              <a:rPr lang="en-US" sz="1600" dirty="0"/>
              <a:t>) </a:t>
            </a:r>
            <a:r>
              <a:rPr lang="en-US" sz="1600" dirty="0" err="1"/>
              <a:t>Bool</a:t>
            </a:r>
            <a:r>
              <a:rPr lang="en-US" sz="1600" dirty="0"/>
              <a:t>)</a:t>
            </a:r>
          </a:p>
          <a:p>
            <a:r>
              <a:rPr lang="en-US" sz="1600" dirty="0"/>
              <a:t>(assert (exists ((self </a:t>
            </a:r>
            <a:r>
              <a:rPr lang="en-US" sz="1600" dirty="0" err="1"/>
              <a:t>Obj</a:t>
            </a:r>
            <a:r>
              <a:rPr lang="en-US" sz="1600" dirty="0"/>
              <a:t>)) (Author self)))</a:t>
            </a:r>
          </a:p>
        </p:txBody>
      </p:sp>
    </p:spTree>
    <p:extLst>
      <p:ext uri="{BB962C8B-B14F-4D97-AF65-F5344CB8AC3E}">
        <p14:creationId xmlns:p14="http://schemas.microsoft.com/office/powerpoint/2010/main" val="15057109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7296" y="66855"/>
            <a:ext cx="4455386" cy="4985981"/>
          </a:xfrm>
          <a:prstGeom prst="rect">
            <a:avLst/>
          </a:prstGeom>
        </p:spPr>
        <p:txBody>
          <a:bodyPr wrap="square">
            <a:spAutoFit/>
          </a:bodyPr>
          <a:lstStyle/>
          <a:p>
            <a:r>
              <a:rPr lang="en-US" sz="1600" dirty="0" smtClean="0"/>
              <a:t>;</a:t>
            </a:r>
            <a:r>
              <a:rPr lang="en-US" sz="1600" dirty="0"/>
              <a:t>; </a:t>
            </a:r>
            <a:r>
              <a:rPr lang="en-US" sz="1600" dirty="0" err="1"/>
              <a:t>disjointness</a:t>
            </a:r>
            <a:r>
              <a:rPr lang="en-US" sz="1600" dirty="0"/>
              <a:t> of classes:</a:t>
            </a:r>
          </a:p>
          <a:p>
            <a:endParaRPr lang="en-US" sz="1600" dirty="0"/>
          </a:p>
          <a:p>
            <a:r>
              <a:rPr lang="en-US" sz="1600" dirty="0"/>
              <a:t>(assert</a:t>
            </a:r>
          </a:p>
          <a:p>
            <a:r>
              <a:rPr lang="en-US" sz="1600" dirty="0"/>
              <a:t>  (</a:t>
            </a:r>
            <a:r>
              <a:rPr lang="en-US" sz="1600" dirty="0" err="1"/>
              <a:t>forall</a:t>
            </a:r>
            <a:r>
              <a:rPr lang="en-US" sz="1600" dirty="0"/>
              <a:t> ((self </a:t>
            </a:r>
            <a:r>
              <a:rPr lang="en-US" sz="1600" dirty="0" err="1"/>
              <a:t>Obj</a:t>
            </a:r>
            <a:r>
              <a:rPr lang="en-US" sz="1600" dirty="0"/>
              <a:t>))</a:t>
            </a:r>
          </a:p>
          <a:p>
            <a:r>
              <a:rPr lang="en-US" sz="1600" dirty="0"/>
              <a:t>    (and</a:t>
            </a:r>
          </a:p>
          <a:p>
            <a:r>
              <a:rPr lang="en-US" sz="1600" dirty="0"/>
              <a:t>      (not (and (Book self) (Author self)))</a:t>
            </a:r>
          </a:p>
          <a:p>
            <a:r>
              <a:rPr lang="en-US" sz="1600" dirty="0"/>
              <a:t>    )</a:t>
            </a:r>
          </a:p>
          <a:p>
            <a:r>
              <a:rPr lang="en-US" sz="1600" dirty="0"/>
              <a:t>  )</a:t>
            </a:r>
          </a:p>
          <a:p>
            <a:r>
              <a:rPr lang="en-US" sz="1600" dirty="0" smtClean="0"/>
              <a:t>)</a:t>
            </a:r>
          </a:p>
          <a:p>
            <a:endParaRPr lang="en-US" sz="1600" dirty="0"/>
          </a:p>
          <a:p>
            <a:r>
              <a:rPr lang="en-US" sz="1600" dirty="0"/>
              <a:t>;; invariants for class Book:</a:t>
            </a:r>
          </a:p>
          <a:p>
            <a:endParaRPr lang="en-US" sz="1600" dirty="0"/>
          </a:p>
          <a:p>
            <a:r>
              <a:rPr lang="en-US" sz="1600" dirty="0"/>
              <a:t>;; [</a:t>
            </a:r>
            <a:r>
              <a:rPr lang="en-US" sz="1600" dirty="0" err="1"/>
              <a:t>pageLimit</a:t>
            </a:r>
            <a:r>
              <a:rPr lang="en-US" sz="1600" dirty="0"/>
              <a:t>: pages &lt; 300]</a:t>
            </a:r>
          </a:p>
          <a:p>
            <a:endParaRPr lang="en-US" sz="1600" dirty="0"/>
          </a:p>
          <a:p>
            <a:r>
              <a:rPr lang="en-US" sz="1600" dirty="0"/>
              <a:t>(assert</a:t>
            </a:r>
          </a:p>
          <a:p>
            <a:r>
              <a:rPr lang="en-US" sz="1600" dirty="0"/>
              <a:t>  (</a:t>
            </a:r>
            <a:r>
              <a:rPr lang="en-US" sz="1600" dirty="0" err="1"/>
              <a:t>forall</a:t>
            </a:r>
            <a:r>
              <a:rPr lang="en-US" sz="1600" dirty="0"/>
              <a:t> ((self </a:t>
            </a:r>
            <a:r>
              <a:rPr lang="en-US" sz="1600" dirty="0" err="1"/>
              <a:t>Obj</a:t>
            </a:r>
            <a:r>
              <a:rPr lang="en-US" sz="1600" dirty="0"/>
              <a:t>))</a:t>
            </a:r>
          </a:p>
          <a:p>
            <a:r>
              <a:rPr lang="en-US" sz="1600" dirty="0"/>
              <a:t>    (=&gt; (Book self) (&lt; (</a:t>
            </a:r>
            <a:r>
              <a:rPr lang="en-US" sz="1600" dirty="0" err="1"/>
              <a:t>Book.pages</a:t>
            </a:r>
            <a:r>
              <a:rPr lang="en-US" sz="1600" dirty="0"/>
              <a:t> self) 300))</a:t>
            </a:r>
          </a:p>
          <a:p>
            <a:r>
              <a:rPr lang="en-US" sz="1600" dirty="0"/>
              <a:t>  )</a:t>
            </a:r>
          </a:p>
          <a:p>
            <a:r>
              <a:rPr lang="en-US" sz="1600" dirty="0"/>
              <a:t>)</a:t>
            </a:r>
          </a:p>
          <a:p>
            <a:endParaRPr lang="en-US" sz="1400" dirty="0"/>
          </a:p>
        </p:txBody>
      </p:sp>
    </p:spTree>
    <p:extLst>
      <p:ext uri="{BB962C8B-B14F-4D97-AF65-F5344CB8AC3E}">
        <p14:creationId xmlns:p14="http://schemas.microsoft.com/office/powerpoint/2010/main" val="41799408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0103" y="30117"/>
            <a:ext cx="6633553" cy="5047535"/>
          </a:xfrm>
          <a:prstGeom prst="rect">
            <a:avLst/>
          </a:prstGeom>
        </p:spPr>
        <p:txBody>
          <a:bodyPr wrap="square">
            <a:spAutoFit/>
          </a:bodyPr>
          <a:lstStyle/>
          <a:p>
            <a:r>
              <a:rPr lang="en-US" sz="1400" dirty="0"/>
              <a:t>;; [</a:t>
            </a:r>
            <a:r>
              <a:rPr lang="en-US" sz="1400" dirty="0" err="1"/>
              <a:t>atLeastOneAuthor</a:t>
            </a:r>
            <a:r>
              <a:rPr lang="en-US" sz="1400" dirty="0"/>
              <a:t>: authors-&gt;exists(a | true)]</a:t>
            </a:r>
          </a:p>
          <a:p>
            <a:endParaRPr lang="en-US" sz="1400" dirty="0"/>
          </a:p>
          <a:p>
            <a:r>
              <a:rPr lang="en-US" sz="1400" dirty="0"/>
              <a:t>(assert</a:t>
            </a:r>
          </a:p>
          <a:p>
            <a:r>
              <a:rPr lang="en-US" sz="1400" dirty="0"/>
              <a:t>   (</a:t>
            </a:r>
            <a:r>
              <a:rPr lang="en-US" sz="1400" dirty="0" err="1"/>
              <a:t>forall</a:t>
            </a:r>
            <a:r>
              <a:rPr lang="en-US" sz="1400" dirty="0"/>
              <a:t> ((self </a:t>
            </a:r>
            <a:r>
              <a:rPr lang="en-US" sz="1400" dirty="0" err="1"/>
              <a:t>Obj</a:t>
            </a:r>
            <a:r>
              <a:rPr lang="en-US" sz="1400" dirty="0"/>
              <a:t>))</a:t>
            </a:r>
          </a:p>
          <a:p>
            <a:r>
              <a:rPr lang="en-US" sz="1400" dirty="0"/>
              <a:t>      (=&gt; </a:t>
            </a:r>
          </a:p>
          <a:p>
            <a:r>
              <a:rPr lang="en-US" sz="1400" dirty="0"/>
              <a:t>         (Book self) </a:t>
            </a:r>
          </a:p>
          <a:p>
            <a:r>
              <a:rPr lang="en-US" sz="1400" dirty="0"/>
              <a:t>        </a:t>
            </a:r>
            <a:r>
              <a:rPr lang="en-US" sz="1400" dirty="0" smtClean="0"/>
              <a:t> (</a:t>
            </a:r>
            <a:r>
              <a:rPr lang="en-US" sz="1400" dirty="0"/>
              <a:t>exists ((a </a:t>
            </a:r>
            <a:r>
              <a:rPr lang="en-US" sz="1400" dirty="0" err="1"/>
              <a:t>Obj</a:t>
            </a:r>
            <a:r>
              <a:rPr lang="en-US" sz="1400" dirty="0"/>
              <a:t>)) (and (Author a) (</a:t>
            </a:r>
            <a:r>
              <a:rPr lang="en-US" sz="1400" dirty="0" err="1"/>
              <a:t>Book.authors</a:t>
            </a:r>
            <a:r>
              <a:rPr lang="en-US" sz="1400" dirty="0"/>
              <a:t> self a) true)))</a:t>
            </a:r>
          </a:p>
          <a:p>
            <a:r>
              <a:rPr lang="en-US" sz="1400" dirty="0"/>
              <a:t>   )</a:t>
            </a:r>
          </a:p>
          <a:p>
            <a:r>
              <a:rPr lang="en-US" sz="1400" dirty="0"/>
              <a:t>)</a:t>
            </a:r>
          </a:p>
          <a:p>
            <a:endParaRPr lang="en-US" sz="1400" dirty="0"/>
          </a:p>
          <a:p>
            <a:r>
              <a:rPr lang="en-US" sz="1400" dirty="0" smtClean="0"/>
              <a:t>;</a:t>
            </a:r>
            <a:r>
              <a:rPr lang="en-US" sz="1400" dirty="0"/>
              <a:t>; [</a:t>
            </a:r>
            <a:r>
              <a:rPr lang="en-US" sz="1400" dirty="0" err="1" smtClean="0"/>
              <a:t>allAuthorsApproved</a:t>
            </a:r>
            <a:r>
              <a:rPr lang="en-US" sz="1400" dirty="0"/>
              <a:t>: authors-&gt;</a:t>
            </a:r>
            <a:r>
              <a:rPr lang="en-US" sz="1400" dirty="0" err="1"/>
              <a:t>forAll</a:t>
            </a:r>
            <a:r>
              <a:rPr lang="en-US" sz="1400" dirty="0"/>
              <a:t>(a | </a:t>
            </a:r>
            <a:r>
              <a:rPr lang="en-US" sz="1400" dirty="0" err="1"/>
              <a:t>a.approved</a:t>
            </a:r>
            <a:r>
              <a:rPr lang="en-US" sz="1400" dirty="0"/>
              <a:t>)]</a:t>
            </a:r>
          </a:p>
          <a:p>
            <a:endParaRPr lang="en-US" sz="1400" dirty="0"/>
          </a:p>
          <a:p>
            <a:r>
              <a:rPr lang="en-US" sz="1400" dirty="0"/>
              <a:t>(assert</a:t>
            </a:r>
          </a:p>
          <a:p>
            <a:r>
              <a:rPr lang="en-US" sz="1400" dirty="0"/>
              <a:t>  </a:t>
            </a:r>
            <a:r>
              <a:rPr lang="en-US" sz="1400" dirty="0" smtClean="0"/>
              <a:t> (</a:t>
            </a:r>
            <a:r>
              <a:rPr lang="en-US" sz="1400" dirty="0" err="1"/>
              <a:t>forall</a:t>
            </a:r>
            <a:r>
              <a:rPr lang="en-US" sz="1400" dirty="0"/>
              <a:t> ((self </a:t>
            </a:r>
            <a:r>
              <a:rPr lang="en-US" sz="1400" dirty="0" err="1"/>
              <a:t>Obj</a:t>
            </a:r>
            <a:r>
              <a:rPr lang="en-US" sz="1400" dirty="0"/>
              <a:t>))</a:t>
            </a:r>
          </a:p>
          <a:p>
            <a:r>
              <a:rPr lang="en-US" sz="1400" dirty="0"/>
              <a:t>   </a:t>
            </a:r>
            <a:r>
              <a:rPr lang="en-US" sz="1400" dirty="0" smtClean="0"/>
              <a:t>    </a:t>
            </a:r>
            <a:r>
              <a:rPr lang="en-US" sz="1400" dirty="0"/>
              <a:t>(=&gt; </a:t>
            </a:r>
            <a:endParaRPr lang="en-US" sz="1400" dirty="0" smtClean="0"/>
          </a:p>
          <a:p>
            <a:r>
              <a:rPr lang="en-US" sz="1400" dirty="0"/>
              <a:t> </a:t>
            </a:r>
            <a:r>
              <a:rPr lang="en-US" sz="1400" dirty="0" smtClean="0"/>
              <a:t>         (</a:t>
            </a:r>
            <a:r>
              <a:rPr lang="en-US" sz="1400" dirty="0"/>
              <a:t>Book self) </a:t>
            </a:r>
            <a:endParaRPr lang="en-US" sz="1400" dirty="0" smtClean="0"/>
          </a:p>
          <a:p>
            <a:r>
              <a:rPr lang="en-US" sz="1400" dirty="0"/>
              <a:t> </a:t>
            </a:r>
            <a:r>
              <a:rPr lang="en-US" sz="1400" dirty="0" smtClean="0"/>
              <a:t>         (</a:t>
            </a:r>
            <a:r>
              <a:rPr lang="en-US" sz="1400" dirty="0" err="1"/>
              <a:t>forall</a:t>
            </a:r>
            <a:r>
              <a:rPr lang="en-US" sz="1400" dirty="0"/>
              <a:t> ((a </a:t>
            </a:r>
            <a:r>
              <a:rPr lang="en-US" sz="1400" dirty="0" err="1"/>
              <a:t>Obj</a:t>
            </a:r>
            <a:r>
              <a:rPr lang="en-US" sz="1400" dirty="0"/>
              <a:t>)) </a:t>
            </a:r>
            <a:endParaRPr lang="en-US" sz="1400" dirty="0" smtClean="0"/>
          </a:p>
          <a:p>
            <a:r>
              <a:rPr lang="en-US" sz="1400" dirty="0"/>
              <a:t> </a:t>
            </a:r>
            <a:r>
              <a:rPr lang="en-US" sz="1400" dirty="0" smtClean="0"/>
              <a:t>      </a:t>
            </a:r>
            <a:r>
              <a:rPr lang="en-US" sz="1400" dirty="0"/>
              <a:t> </a:t>
            </a:r>
            <a:r>
              <a:rPr lang="en-US" sz="1400" dirty="0" smtClean="0"/>
              <a:t>     (</a:t>
            </a:r>
            <a:r>
              <a:rPr lang="en-US" sz="1400" dirty="0"/>
              <a:t>=&gt; </a:t>
            </a:r>
            <a:endParaRPr lang="en-US" sz="1400" dirty="0" smtClean="0"/>
          </a:p>
          <a:p>
            <a:r>
              <a:rPr lang="en-US" sz="1400" dirty="0"/>
              <a:t> </a:t>
            </a:r>
            <a:r>
              <a:rPr lang="en-US" sz="1400" dirty="0" smtClean="0"/>
              <a:t>               (</a:t>
            </a:r>
            <a:r>
              <a:rPr lang="en-US" sz="1400" dirty="0"/>
              <a:t>and (Author a) (</a:t>
            </a:r>
            <a:r>
              <a:rPr lang="en-US" sz="1400" dirty="0" err="1"/>
              <a:t>Book.authors</a:t>
            </a:r>
            <a:r>
              <a:rPr lang="en-US" sz="1400" dirty="0"/>
              <a:t> self a)) </a:t>
            </a:r>
            <a:endParaRPr lang="en-US" sz="1400" dirty="0" smtClean="0"/>
          </a:p>
          <a:p>
            <a:r>
              <a:rPr lang="en-US" sz="1400" dirty="0"/>
              <a:t> </a:t>
            </a:r>
            <a:r>
              <a:rPr lang="en-US" sz="1400" dirty="0" smtClean="0"/>
              <a:t>               (</a:t>
            </a:r>
            <a:r>
              <a:rPr lang="en-US" sz="1400" dirty="0" err="1"/>
              <a:t>Author.approved</a:t>
            </a:r>
            <a:r>
              <a:rPr lang="en-US" sz="1400" dirty="0"/>
              <a:t> a)</a:t>
            </a:r>
            <a:r>
              <a:rPr lang="en-US" sz="1400" dirty="0" smtClean="0"/>
              <a:t>))</a:t>
            </a:r>
          </a:p>
          <a:p>
            <a:r>
              <a:rPr lang="en-US" sz="1400" dirty="0"/>
              <a:t> </a:t>
            </a:r>
            <a:r>
              <a:rPr lang="en-US" sz="1400" dirty="0" smtClean="0"/>
              <a:t>     )</a:t>
            </a:r>
          </a:p>
          <a:p>
            <a:r>
              <a:rPr lang="en-US" sz="1400" dirty="0" smtClean="0"/>
              <a:t>   )</a:t>
            </a:r>
            <a:endParaRPr lang="en-US" sz="1400" dirty="0"/>
          </a:p>
          <a:p>
            <a:r>
              <a:rPr lang="en-US" sz="1400" dirty="0" smtClean="0"/>
              <a:t>)</a:t>
            </a:r>
            <a:endParaRPr lang="en-US" sz="1400" dirty="0"/>
          </a:p>
        </p:txBody>
      </p:sp>
    </p:spTree>
    <p:extLst>
      <p:ext uri="{BB962C8B-B14F-4D97-AF65-F5344CB8AC3E}">
        <p14:creationId xmlns:p14="http://schemas.microsoft.com/office/powerpoint/2010/main" val="24011543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5.07.0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177" y="0"/>
            <a:ext cx="3826262" cy="5143500"/>
          </a:xfrm>
          <a:prstGeom prst="rect">
            <a:avLst/>
          </a:prstGeom>
        </p:spPr>
        <p:style>
          <a:lnRef idx="2">
            <a:schemeClr val="accent3"/>
          </a:lnRef>
          <a:fillRef idx="1">
            <a:schemeClr val="lt1"/>
          </a:fillRef>
          <a:effectRef idx="0">
            <a:schemeClr val="accent3"/>
          </a:effectRef>
          <a:fontRef idx="minor">
            <a:schemeClr val="dk1"/>
          </a:fontRef>
        </p:style>
      </p:pic>
      <p:sp>
        <p:nvSpPr>
          <p:cNvPr id="5" name="TextBox 4"/>
          <p:cNvSpPr txBox="1"/>
          <p:nvPr/>
        </p:nvSpPr>
        <p:spPr>
          <a:xfrm>
            <a:off x="664308" y="576385"/>
            <a:ext cx="2549797" cy="923330"/>
          </a:xfrm>
          <a:prstGeom prst="rect">
            <a:avLst/>
          </a:prstGeom>
          <a:noFill/>
        </p:spPr>
        <p:txBody>
          <a:bodyPr wrap="none" rtlCol="0">
            <a:spAutoFit/>
          </a:bodyPr>
          <a:lstStyle/>
          <a:p>
            <a:r>
              <a:rPr lang="en-US" dirty="0" smtClean="0"/>
              <a:t>Following scheme from:</a:t>
            </a:r>
          </a:p>
          <a:p>
            <a:endParaRPr lang="en-US" dirty="0"/>
          </a:p>
          <a:p>
            <a:endParaRPr lang="en-US" dirty="0"/>
          </a:p>
        </p:txBody>
      </p:sp>
      <p:pic>
        <p:nvPicPr>
          <p:cNvPr id="6" name="Picture 5" descr="Screen Shot 2016-02-04 at 5.08.32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380" y="1016000"/>
            <a:ext cx="3921928" cy="3892617"/>
          </a:xfrm>
          <a:prstGeom prst="rect">
            <a:avLst/>
          </a:prstGeom>
        </p:spPr>
      </p:pic>
    </p:spTree>
    <p:extLst>
      <p:ext uri="{BB962C8B-B14F-4D97-AF65-F5344CB8AC3E}">
        <p14:creationId xmlns:p14="http://schemas.microsoft.com/office/powerpoint/2010/main" val="20970869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OCLInEcore 2 SMT</a:t>
            </a:r>
            <a:br>
              <a:rPr lang="en-US" dirty="0" smtClean="0"/>
            </a:br>
            <a:r>
              <a:rPr lang="en-US" dirty="0" smtClean="0"/>
              <a:t>Translator</a:t>
            </a:r>
            <a:endParaRPr lang="en-US" dirty="0"/>
          </a:p>
        </p:txBody>
      </p:sp>
      <p:sp>
        <p:nvSpPr>
          <p:cNvPr id="5" name="Text Placeholder 4"/>
          <p:cNvSpPr>
            <a:spLocks noGrp="1"/>
          </p:cNvSpPr>
          <p:nvPr>
            <p:ph type="body" idx="1"/>
          </p:nvPr>
        </p:nvSpPr>
        <p:spPr/>
        <p:txBody>
          <a:bodyPr/>
          <a:lstStyle/>
          <a:p>
            <a:r>
              <a:rPr lang="en-US" dirty="0" smtClean="0"/>
              <a:t>A Java program walking the OCLInEcore AST </a:t>
            </a:r>
          </a:p>
          <a:p>
            <a:r>
              <a:rPr lang="en-US" dirty="0" smtClean="0"/>
              <a:t>generated by OCLInEcore</a:t>
            </a:r>
            <a:endParaRPr lang="en-US" dirty="0"/>
          </a:p>
        </p:txBody>
      </p:sp>
      <p:sp>
        <p:nvSpPr>
          <p:cNvPr id="6" name="TextBox 5"/>
          <p:cNvSpPr txBox="1"/>
          <p:nvPr/>
        </p:nvSpPr>
        <p:spPr>
          <a:xfrm>
            <a:off x="3109436" y="3120591"/>
            <a:ext cx="3020027" cy="1200329"/>
          </a:xfrm>
          <a:prstGeom prst="rect">
            <a:avLst/>
          </a:prstGeom>
          <a:noFill/>
        </p:spPr>
        <p:txBody>
          <a:bodyPr wrap="none" rtlCol="0">
            <a:spAutoFit/>
          </a:bodyPr>
          <a:lstStyle/>
          <a:p>
            <a:r>
              <a:rPr lang="en-US" dirty="0" smtClean="0">
                <a:solidFill>
                  <a:schemeClr val="accent4">
                    <a:lumMod val="60000"/>
                    <a:lumOff val="40000"/>
                  </a:schemeClr>
                </a:solidFill>
              </a:rPr>
              <a:t>Example code snippets from:</a:t>
            </a:r>
          </a:p>
          <a:p>
            <a:pPr marL="285750" indent="-285750">
              <a:buFont typeface="Arial"/>
              <a:buChar char="•"/>
            </a:pPr>
            <a:r>
              <a:rPr lang="en-US" dirty="0" smtClean="0">
                <a:solidFill>
                  <a:schemeClr val="accent4">
                    <a:lumMod val="60000"/>
                    <a:lumOff val="40000"/>
                  </a:schemeClr>
                </a:solidFill>
              </a:rPr>
              <a:t>Main program</a:t>
            </a:r>
          </a:p>
          <a:p>
            <a:pPr marL="285750" indent="-285750">
              <a:buFont typeface="Arial"/>
              <a:buChar char="•"/>
            </a:pPr>
            <a:r>
              <a:rPr lang="en-US" dirty="0" err="1" smtClean="0">
                <a:solidFill>
                  <a:schemeClr val="accent4">
                    <a:lumMod val="60000"/>
                    <a:lumOff val="40000"/>
                  </a:schemeClr>
                </a:solidFill>
              </a:rPr>
              <a:t>Ecore</a:t>
            </a:r>
            <a:r>
              <a:rPr lang="en-US" dirty="0" smtClean="0">
                <a:solidFill>
                  <a:schemeClr val="accent4">
                    <a:lumMod val="60000"/>
                    <a:lumOff val="40000"/>
                  </a:schemeClr>
                </a:solidFill>
              </a:rPr>
              <a:t> </a:t>
            </a:r>
            <a:r>
              <a:rPr lang="en-US" dirty="0" smtClean="0">
                <a:solidFill>
                  <a:schemeClr val="accent4">
                    <a:lumMod val="60000"/>
                    <a:lumOff val="40000"/>
                  </a:schemeClr>
                </a:solidFill>
              </a:rPr>
              <a:t>structure visitor</a:t>
            </a:r>
            <a:endParaRPr lang="en-US" dirty="0" smtClean="0">
              <a:solidFill>
                <a:schemeClr val="accent4">
                  <a:lumMod val="60000"/>
                  <a:lumOff val="40000"/>
                </a:schemeClr>
              </a:solidFill>
            </a:endParaRPr>
          </a:p>
          <a:p>
            <a:pPr marL="285750" indent="-285750">
              <a:buFont typeface="Arial"/>
              <a:buChar char="•"/>
            </a:pPr>
            <a:r>
              <a:rPr lang="en-US" dirty="0" smtClean="0">
                <a:solidFill>
                  <a:schemeClr val="accent4">
                    <a:lumMod val="60000"/>
                    <a:lumOff val="40000"/>
                  </a:schemeClr>
                </a:solidFill>
              </a:rPr>
              <a:t>OCL expression visitor</a:t>
            </a:r>
            <a:endParaRPr lang="en-US" dirty="0">
              <a:solidFill>
                <a:schemeClr val="accent4">
                  <a:lumMod val="60000"/>
                  <a:lumOff val="40000"/>
                </a:schemeClr>
              </a:solidFill>
            </a:endParaRPr>
          </a:p>
        </p:txBody>
      </p:sp>
      <p:sp>
        <p:nvSpPr>
          <p:cNvPr id="7" name="TextBox 6"/>
          <p:cNvSpPr txBox="1"/>
          <p:nvPr/>
        </p:nvSpPr>
        <p:spPr>
          <a:xfrm>
            <a:off x="2102168" y="4372091"/>
            <a:ext cx="5693648" cy="369332"/>
          </a:xfrm>
          <a:prstGeom prst="rect">
            <a:avLst/>
          </a:prstGeom>
          <a:noFill/>
        </p:spPr>
        <p:txBody>
          <a:bodyPr wrap="none" rtlCol="0">
            <a:spAutoFit/>
          </a:bodyPr>
          <a:lstStyle/>
          <a:p>
            <a:r>
              <a:rPr lang="en-US" dirty="0" smtClean="0">
                <a:solidFill>
                  <a:srgbClr val="FFFF00"/>
                </a:solidFill>
              </a:rPr>
              <a:t>A total of 275 lines of code to handle </a:t>
            </a:r>
            <a:r>
              <a:rPr lang="en-US" b="1" u="sng" dirty="0" smtClean="0">
                <a:solidFill>
                  <a:srgbClr val="FFFF00"/>
                </a:solidFill>
              </a:rPr>
              <a:t>the Book example</a:t>
            </a:r>
            <a:endParaRPr lang="en-US" b="1" u="sng" dirty="0">
              <a:solidFill>
                <a:srgbClr val="FFFF00"/>
              </a:solidFill>
            </a:endParaRPr>
          </a:p>
        </p:txBody>
      </p:sp>
    </p:spTree>
    <p:extLst>
      <p:ext uri="{BB962C8B-B14F-4D97-AF65-F5344CB8AC3E}">
        <p14:creationId xmlns:p14="http://schemas.microsoft.com/office/powerpoint/2010/main" val="23928752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1.48.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6" y="8865"/>
            <a:ext cx="8851900" cy="923925"/>
          </a:xfrm>
          <a:prstGeom prst="rect">
            <a:avLst/>
          </a:prstGeom>
        </p:spPr>
        <p:style>
          <a:lnRef idx="2">
            <a:schemeClr val="accent4"/>
          </a:lnRef>
          <a:fillRef idx="1">
            <a:schemeClr val="lt1"/>
          </a:fillRef>
          <a:effectRef idx="0">
            <a:schemeClr val="accent4"/>
          </a:effectRef>
          <a:fontRef idx="minor">
            <a:schemeClr val="dk1"/>
          </a:fontRef>
        </p:style>
      </p:pic>
      <p:pic>
        <p:nvPicPr>
          <p:cNvPr id="5" name="Picture 4" descr="Screen Shot 2016-02-04 at 1.5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3305"/>
            <a:ext cx="9144000" cy="1782923"/>
          </a:xfrm>
          <a:prstGeom prst="rect">
            <a:avLst/>
          </a:prstGeom>
        </p:spPr>
        <p:style>
          <a:lnRef idx="2">
            <a:schemeClr val="accent4"/>
          </a:lnRef>
          <a:fillRef idx="1">
            <a:schemeClr val="lt1"/>
          </a:fillRef>
          <a:effectRef idx="0">
            <a:schemeClr val="accent4"/>
          </a:effectRef>
          <a:fontRef idx="minor">
            <a:schemeClr val="dk1"/>
          </a:fontRef>
        </p:style>
      </p:pic>
      <p:pic>
        <p:nvPicPr>
          <p:cNvPr id="7" name="Picture 6" descr="Screen Shot 2016-02-04 at 1.52.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74714"/>
            <a:ext cx="9144000" cy="2999844"/>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2121150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Lessons learned from</a:t>
            </a:r>
            <a:br>
              <a:rPr lang="en-US" dirty="0" smtClean="0"/>
            </a:br>
            <a:r>
              <a:rPr lang="en-US" dirty="0" smtClean="0"/>
              <a:t>OCLInEcore 2 SMT Translation</a:t>
            </a:r>
            <a:endParaRPr lang="en-US" dirty="0"/>
          </a:p>
        </p:txBody>
      </p:sp>
      <p:sp>
        <p:nvSpPr>
          <p:cNvPr id="4" name="Content Placeholder 3"/>
          <p:cNvSpPr>
            <a:spLocks noGrp="1"/>
          </p:cNvSpPr>
          <p:nvPr>
            <p:ph idx="1"/>
          </p:nvPr>
        </p:nvSpPr>
        <p:spPr/>
        <p:txBody>
          <a:bodyPr/>
          <a:lstStyle/>
          <a:p>
            <a:r>
              <a:rPr lang="en-US" dirty="0" smtClean="0"/>
              <a:t>OCLInEcore AST is accessible and can be walked using visitor pattern.</a:t>
            </a:r>
          </a:p>
          <a:p>
            <a:r>
              <a:rPr lang="en-US" dirty="0" smtClean="0"/>
              <a:t>We used new approach to translation which also could be applied to K, using un-interpreted functions instead of arrays and data types.</a:t>
            </a:r>
          </a:p>
        </p:txBody>
      </p:sp>
    </p:spTree>
    <p:extLst>
      <p:ext uri="{BB962C8B-B14F-4D97-AF65-F5344CB8AC3E}">
        <p14:creationId xmlns:p14="http://schemas.microsoft.com/office/powerpoint/2010/main" val="41206970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Compare the </a:t>
            </a:r>
            <a:r>
              <a:rPr lang="en-US" dirty="0" smtClean="0"/>
              <a:t>following </a:t>
            </a:r>
            <a:r>
              <a:rPr lang="en-US" dirty="0" smtClean="0"/>
              <a:t>textual languages:</a:t>
            </a:r>
            <a:endParaRPr lang="en-US" dirty="0" smtClean="0"/>
          </a:p>
          <a:p>
            <a:pPr lvl="1"/>
            <a:r>
              <a:rPr lang="en-US" dirty="0" smtClean="0">
                <a:solidFill>
                  <a:srgbClr val="FF0000"/>
                </a:solidFill>
              </a:rPr>
              <a:t>K</a:t>
            </a:r>
            <a:r>
              <a:rPr lang="en-US" dirty="0" smtClean="0"/>
              <a:t> (JPL’s homegrown textual modeling language)</a:t>
            </a:r>
          </a:p>
          <a:p>
            <a:pPr lvl="1"/>
            <a:r>
              <a:rPr lang="en-US" dirty="0" smtClean="0">
                <a:solidFill>
                  <a:srgbClr val="FF0000"/>
                </a:solidFill>
              </a:rPr>
              <a:t>OCLInEcore</a:t>
            </a:r>
            <a:r>
              <a:rPr lang="en-US" dirty="0" smtClean="0"/>
              <a:t> (</a:t>
            </a:r>
            <a:r>
              <a:rPr lang="en-US" dirty="0" err="1" smtClean="0"/>
              <a:t>Ecore</a:t>
            </a:r>
            <a:r>
              <a:rPr lang="en-US" dirty="0" smtClean="0"/>
              <a:t> + OCL)</a:t>
            </a:r>
          </a:p>
          <a:p>
            <a:pPr lvl="1"/>
            <a:r>
              <a:rPr lang="en-US" dirty="0" smtClean="0">
                <a:solidFill>
                  <a:srgbClr val="FF0000"/>
                </a:solidFill>
              </a:rPr>
              <a:t>Scala</a:t>
            </a:r>
            <a:r>
              <a:rPr lang="en-US" dirty="0" smtClean="0"/>
              <a:t> (a high-level programming language)</a:t>
            </a:r>
          </a:p>
          <a:p>
            <a:pPr lvl="1"/>
            <a:r>
              <a:rPr lang="en-US" dirty="0" smtClean="0">
                <a:solidFill>
                  <a:srgbClr val="FF0000"/>
                </a:solidFill>
              </a:rPr>
              <a:t>Java</a:t>
            </a:r>
            <a:r>
              <a:rPr lang="en-US" dirty="0" smtClean="0"/>
              <a:t> (de facto standard programming language at JPL)</a:t>
            </a:r>
          </a:p>
          <a:p>
            <a:r>
              <a:rPr lang="en-US" dirty="0" smtClean="0"/>
              <a:t>Auto translating subset of OCLInEcore to SMT</a:t>
            </a:r>
          </a:p>
          <a:p>
            <a:r>
              <a:rPr lang="en-US" dirty="0" smtClean="0"/>
              <a:t>Writing some models in different languages and compare “look and feel”</a:t>
            </a:r>
            <a:endParaRPr lang="en-US" dirty="0"/>
          </a:p>
        </p:txBody>
      </p:sp>
    </p:spTree>
    <p:extLst>
      <p:ext uri="{BB962C8B-B14F-4D97-AF65-F5344CB8AC3E}">
        <p14:creationId xmlns:p14="http://schemas.microsoft.com/office/powerpoint/2010/main" val="172283839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 </a:t>
            </a:r>
            <a:r>
              <a:rPr lang="en-US" dirty="0" err="1" smtClean="0"/>
              <a:t>OCLInEcore’s</a:t>
            </a:r>
            <a:r>
              <a:rPr lang="en-US" dirty="0" smtClean="0"/>
              <a:t> </a:t>
            </a:r>
            <a:br>
              <a:rPr lang="en-US" dirty="0" smtClean="0"/>
            </a:br>
            <a:r>
              <a:rPr lang="en-US" dirty="0" smtClean="0"/>
              <a:t>Type Checker Mature?</a:t>
            </a:r>
            <a:endParaRPr lang="en-US" dirty="0"/>
          </a:p>
        </p:txBody>
      </p:sp>
      <p:sp>
        <p:nvSpPr>
          <p:cNvPr id="5" name="Text Placeholder 4"/>
          <p:cNvSpPr>
            <a:spLocks noGrp="1"/>
          </p:cNvSpPr>
          <p:nvPr>
            <p:ph type="body" idx="1"/>
          </p:nvPr>
        </p:nvSpPr>
        <p:spPr/>
        <p:txBody>
          <a:bodyPr/>
          <a:lstStyle/>
          <a:p>
            <a:r>
              <a:rPr lang="en-US" dirty="0" smtClean="0"/>
              <a:t>The following wrongly typed model is </a:t>
            </a:r>
            <a:r>
              <a:rPr lang="en-US" b="1" dirty="0" smtClean="0">
                <a:solidFill>
                  <a:srgbClr val="FF0000"/>
                </a:solidFill>
              </a:rPr>
              <a:t>not</a:t>
            </a:r>
            <a:r>
              <a:rPr lang="en-US" dirty="0" smtClean="0"/>
              <a:t> flagged as </a:t>
            </a:r>
            <a:r>
              <a:rPr lang="en-US" dirty="0" smtClean="0"/>
              <a:t>such </a:t>
            </a:r>
            <a:endParaRPr lang="en-US" dirty="0"/>
          </a:p>
        </p:txBody>
      </p:sp>
    </p:spTree>
    <p:extLst>
      <p:ext uri="{BB962C8B-B14F-4D97-AF65-F5344CB8AC3E}">
        <p14:creationId xmlns:p14="http://schemas.microsoft.com/office/powerpoint/2010/main" val="38454830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2.22.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81" y="0"/>
            <a:ext cx="4721551" cy="5143500"/>
          </a:xfrm>
          <a:prstGeom prst="rect">
            <a:avLst/>
          </a:prstGeom>
        </p:spPr>
      </p:pic>
      <p:sp>
        <p:nvSpPr>
          <p:cNvPr id="5" name="Left Arrow 4"/>
          <p:cNvSpPr/>
          <p:nvPr/>
        </p:nvSpPr>
        <p:spPr>
          <a:xfrm>
            <a:off x="6674800" y="850701"/>
            <a:ext cx="978408" cy="363474"/>
          </a:xfrm>
          <a:prstGeom prst="leftArrow">
            <a:avLst/>
          </a:prstGeom>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Left Arrow 5"/>
          <p:cNvSpPr/>
          <p:nvPr/>
        </p:nvSpPr>
        <p:spPr>
          <a:xfrm>
            <a:off x="6674800" y="3822244"/>
            <a:ext cx="978408" cy="363474"/>
          </a:xfrm>
          <a:prstGeom prst="leftArrow">
            <a:avLst/>
          </a:prstGeom>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Left Arrow 6"/>
          <p:cNvSpPr/>
          <p:nvPr/>
        </p:nvSpPr>
        <p:spPr>
          <a:xfrm>
            <a:off x="6674800" y="4620803"/>
            <a:ext cx="978408" cy="363474"/>
          </a:xfrm>
          <a:prstGeom prst="leftArrow">
            <a:avLst/>
          </a:prstGeom>
          <a:effectLst>
            <a:outerShdw blurRad="50800" dist="38100" dir="5400000" algn="t"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extBox 1"/>
          <p:cNvSpPr txBox="1"/>
          <p:nvPr/>
        </p:nvSpPr>
        <p:spPr>
          <a:xfrm>
            <a:off x="7430003" y="161112"/>
            <a:ext cx="1624664" cy="230832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t>Does not have</a:t>
            </a:r>
          </a:p>
          <a:p>
            <a:r>
              <a:rPr lang="en-US" dirty="0"/>
              <a:t>o</a:t>
            </a:r>
            <a:r>
              <a:rPr lang="en-US" dirty="0" smtClean="0"/>
              <a:t>pposite</a:t>
            </a:r>
          </a:p>
          <a:p>
            <a:r>
              <a:rPr lang="en-US" dirty="0"/>
              <a:t>p</a:t>
            </a:r>
            <a:r>
              <a:rPr lang="en-US" dirty="0" smtClean="0"/>
              <a:t>roperty in</a:t>
            </a:r>
          </a:p>
          <a:p>
            <a:r>
              <a:rPr lang="en-US" dirty="0"/>
              <a:t>c</a:t>
            </a:r>
            <a:r>
              <a:rPr lang="en-US" dirty="0" smtClean="0"/>
              <a:t>lass Author</a:t>
            </a:r>
            <a:r>
              <a:rPr lang="en-US" dirty="0" smtClean="0"/>
              <a:t>.</a:t>
            </a:r>
          </a:p>
          <a:p>
            <a:r>
              <a:rPr lang="en-US" dirty="0" smtClean="0"/>
              <a:t>We should </a:t>
            </a:r>
          </a:p>
          <a:p>
            <a:r>
              <a:rPr lang="en-US" dirty="0"/>
              <a:t>p</a:t>
            </a:r>
            <a:r>
              <a:rPr lang="en-US" dirty="0" smtClean="0"/>
              <a:t>rovide a such</a:t>
            </a:r>
          </a:p>
          <a:p>
            <a:r>
              <a:rPr lang="en-US" dirty="0"/>
              <a:t>t</a:t>
            </a:r>
            <a:r>
              <a:rPr lang="en-US" dirty="0" smtClean="0"/>
              <a:t>o make this</a:t>
            </a:r>
          </a:p>
          <a:p>
            <a:r>
              <a:rPr lang="en-US" dirty="0"/>
              <a:t>m</a:t>
            </a:r>
            <a:r>
              <a:rPr lang="en-US" dirty="0" smtClean="0"/>
              <a:t>odel correct.</a:t>
            </a:r>
            <a:endParaRPr lang="en-US" dirty="0"/>
          </a:p>
        </p:txBody>
      </p:sp>
    </p:spTree>
    <p:extLst>
      <p:ext uri="{BB962C8B-B14F-4D97-AF65-F5344CB8AC3E}">
        <p14:creationId xmlns:p14="http://schemas.microsoft.com/office/powerpoint/2010/main" val="359174023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Library Model</a:t>
            </a:r>
            <a:endParaRPr lang="en-US" dirty="0"/>
          </a:p>
        </p:txBody>
      </p:sp>
      <p:sp>
        <p:nvSpPr>
          <p:cNvPr id="5" name="Text Placeholder 4"/>
          <p:cNvSpPr>
            <a:spLocks noGrp="1"/>
          </p:cNvSpPr>
          <p:nvPr>
            <p:ph type="body" idx="1"/>
          </p:nvPr>
        </p:nvSpPr>
        <p:spPr>
          <a:xfrm>
            <a:off x="458335" y="2067486"/>
            <a:ext cx="7998280" cy="1494409"/>
          </a:xfrm>
        </p:spPr>
        <p:txBody>
          <a:bodyPr>
            <a:normAutofit/>
          </a:bodyPr>
          <a:lstStyle/>
          <a:p>
            <a:endParaRPr lang="en-US" dirty="0" smtClean="0"/>
          </a:p>
          <a:p>
            <a:r>
              <a:rPr lang="en-US" dirty="0" smtClean="0">
                <a:solidFill>
                  <a:srgbClr val="FF0000"/>
                </a:solidFill>
              </a:rPr>
              <a:t>K</a:t>
            </a:r>
          </a:p>
          <a:p>
            <a:r>
              <a:rPr lang="en-US" dirty="0" smtClean="0">
                <a:solidFill>
                  <a:srgbClr val="FF0000"/>
                </a:solidFill>
              </a:rPr>
              <a:t>OCLInEcore</a:t>
            </a:r>
          </a:p>
          <a:p>
            <a:r>
              <a:rPr lang="en-US" dirty="0" smtClean="0">
                <a:solidFill>
                  <a:srgbClr val="FF0000"/>
                </a:solidFill>
              </a:rPr>
              <a:t>Scala</a:t>
            </a:r>
            <a:endParaRPr lang="en-US" dirty="0">
              <a:solidFill>
                <a:srgbClr val="FF0000"/>
              </a:solidFill>
            </a:endParaRPr>
          </a:p>
        </p:txBody>
      </p:sp>
      <p:sp>
        <p:nvSpPr>
          <p:cNvPr id="6" name="TextBox 5"/>
          <p:cNvSpPr txBox="1"/>
          <p:nvPr/>
        </p:nvSpPr>
        <p:spPr>
          <a:xfrm>
            <a:off x="1852433" y="3759202"/>
            <a:ext cx="5492572" cy="923330"/>
          </a:xfrm>
          <a:prstGeom prst="rect">
            <a:avLst/>
          </a:prstGeom>
          <a:noFill/>
        </p:spPr>
        <p:txBody>
          <a:bodyPr wrap="none" rtlCol="0">
            <a:spAutoFit/>
          </a:bodyPr>
          <a:lstStyle/>
          <a:p>
            <a:r>
              <a:rPr lang="en-US" dirty="0" smtClean="0">
                <a:solidFill>
                  <a:srgbClr val="FFFF00"/>
                </a:solidFill>
              </a:rPr>
              <a:t>Demonstrates richer OCL expressions in OCLInEcore</a:t>
            </a:r>
          </a:p>
          <a:p>
            <a:r>
              <a:rPr lang="en-US" dirty="0">
                <a:solidFill>
                  <a:srgbClr val="FFFF00"/>
                </a:solidFill>
              </a:rPr>
              <a:t>c</a:t>
            </a:r>
            <a:r>
              <a:rPr lang="en-US" dirty="0" smtClean="0">
                <a:solidFill>
                  <a:srgbClr val="FFFF00"/>
                </a:solidFill>
              </a:rPr>
              <a:t>orresponding to Set/Bag comprehensions in K.</a:t>
            </a:r>
          </a:p>
          <a:p>
            <a:r>
              <a:rPr lang="en-US" dirty="0" smtClean="0">
                <a:solidFill>
                  <a:srgbClr val="FFFF00"/>
                </a:solidFill>
              </a:rPr>
              <a:t>Scala supports OCL-like notation (very similar).</a:t>
            </a:r>
            <a:endParaRPr lang="en-US" dirty="0">
              <a:solidFill>
                <a:srgbClr val="FFFF00"/>
              </a:solidFill>
            </a:endParaRPr>
          </a:p>
        </p:txBody>
      </p:sp>
    </p:spTree>
    <p:extLst>
      <p:ext uri="{BB962C8B-B14F-4D97-AF65-F5344CB8AC3E}">
        <p14:creationId xmlns:p14="http://schemas.microsoft.com/office/powerpoint/2010/main" val="22588447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9990" y="2480481"/>
            <a:ext cx="325730" cy="307777"/>
          </a:xfrm>
          <a:prstGeom prst="rect">
            <a:avLst/>
          </a:prstGeom>
          <a:noFill/>
        </p:spPr>
        <p:txBody>
          <a:bodyPr wrap="none" rtlCol="0">
            <a:spAutoFit/>
          </a:bodyPr>
          <a:lstStyle/>
          <a:p>
            <a:r>
              <a:rPr lang="en-US" sz="1400" dirty="0" smtClean="0">
                <a:solidFill>
                  <a:srgbClr val="FF0000"/>
                </a:solidFill>
              </a:rPr>
              <a:t>K</a:t>
            </a:r>
            <a:endParaRPr lang="en-US" sz="1400" dirty="0">
              <a:solidFill>
                <a:srgbClr val="FF0000"/>
              </a:solidFill>
            </a:endParaRPr>
          </a:p>
        </p:txBody>
      </p:sp>
      <p:pic>
        <p:nvPicPr>
          <p:cNvPr id="5" name="Picture 4" descr="Screen Shot 2016-02-05 at 2.01.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91" y="296029"/>
            <a:ext cx="4172697" cy="3148060"/>
          </a:xfrm>
          <a:prstGeom prst="rect">
            <a:avLst/>
          </a:prstGeom>
        </p:spPr>
      </p:pic>
      <p:pic>
        <p:nvPicPr>
          <p:cNvPr id="6" name="Picture 5" descr="Screen Shot 2016-02-05 at 2.01.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047" y="1903981"/>
            <a:ext cx="3854063" cy="3080216"/>
          </a:xfrm>
          <a:prstGeom prst="rect">
            <a:avLst/>
          </a:prstGeom>
        </p:spPr>
      </p:pic>
      <p:sp>
        <p:nvSpPr>
          <p:cNvPr id="7" name="TextBox 6"/>
          <p:cNvSpPr txBox="1"/>
          <p:nvPr/>
        </p:nvSpPr>
        <p:spPr>
          <a:xfrm>
            <a:off x="6498814" y="599266"/>
            <a:ext cx="325730" cy="307777"/>
          </a:xfrm>
          <a:prstGeom prst="rect">
            <a:avLst/>
          </a:prstGeom>
          <a:noFill/>
        </p:spPr>
        <p:txBody>
          <a:bodyPr wrap="none" rtlCol="0">
            <a:spAutoFit/>
          </a:bodyPr>
          <a:lstStyle/>
          <a:p>
            <a:r>
              <a:rPr lang="en-US" sz="1400" dirty="0" smtClean="0">
                <a:solidFill>
                  <a:srgbClr val="FF0000"/>
                </a:solidFill>
              </a:rPr>
              <a:t>K</a:t>
            </a:r>
            <a:endParaRPr lang="en-US" sz="1400" dirty="0">
              <a:solidFill>
                <a:srgbClr val="FF0000"/>
              </a:solidFill>
            </a:endParaRPr>
          </a:p>
        </p:txBody>
      </p:sp>
    </p:spTree>
    <p:extLst>
      <p:ext uri="{BB962C8B-B14F-4D97-AF65-F5344CB8AC3E}">
        <p14:creationId xmlns:p14="http://schemas.microsoft.com/office/powerpoint/2010/main" val="13349964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5 at 12.13.1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75" y="0"/>
            <a:ext cx="3219859" cy="5143500"/>
          </a:xfrm>
          <a:prstGeom prst="rect">
            <a:avLst/>
          </a:prstGeom>
        </p:spPr>
        <p:style>
          <a:lnRef idx="2">
            <a:schemeClr val="accent4"/>
          </a:lnRef>
          <a:fillRef idx="1">
            <a:schemeClr val="lt1"/>
          </a:fillRef>
          <a:effectRef idx="0">
            <a:schemeClr val="accent4"/>
          </a:effectRef>
          <a:fontRef idx="minor">
            <a:schemeClr val="dk1"/>
          </a:fontRef>
        </p:style>
      </p:pic>
      <p:pic>
        <p:nvPicPr>
          <p:cNvPr id="6" name="Picture 5" descr="Screen Shot 2016-02-05 at 12.14.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652" y="4369168"/>
            <a:ext cx="2283887" cy="774332"/>
          </a:xfrm>
          <a:prstGeom prst="rect">
            <a:avLst/>
          </a:prstGeom>
        </p:spPr>
        <p:style>
          <a:lnRef idx="2">
            <a:schemeClr val="accent4"/>
          </a:lnRef>
          <a:fillRef idx="1">
            <a:schemeClr val="lt1"/>
          </a:fillRef>
          <a:effectRef idx="0">
            <a:schemeClr val="accent4"/>
          </a:effectRef>
          <a:fontRef idx="minor">
            <a:schemeClr val="dk1"/>
          </a:fontRef>
        </p:style>
      </p:pic>
      <p:pic>
        <p:nvPicPr>
          <p:cNvPr id="7" name="Picture 6" descr="Screen Shot 2016-02-05 at 12.16.50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3180" y="0"/>
            <a:ext cx="3431559" cy="5143500"/>
          </a:xfrm>
          <a:prstGeom prst="rect">
            <a:avLst/>
          </a:prstGeom>
        </p:spPr>
        <p:style>
          <a:lnRef idx="2">
            <a:schemeClr val="accent3"/>
          </a:lnRef>
          <a:fillRef idx="1">
            <a:schemeClr val="lt1"/>
          </a:fillRef>
          <a:effectRef idx="0">
            <a:schemeClr val="accent3"/>
          </a:effectRef>
          <a:fontRef idx="minor">
            <a:schemeClr val="dk1"/>
          </a:fontRef>
        </p:style>
      </p:pic>
      <p:pic>
        <p:nvPicPr>
          <p:cNvPr id="8" name="Picture 7" descr="Screen Shot 2016-02-05 at 12.1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8878" y="4323863"/>
            <a:ext cx="1342314" cy="800537"/>
          </a:xfrm>
          <a:prstGeom prst="rect">
            <a:avLst/>
          </a:prstGeom>
        </p:spPr>
        <p:style>
          <a:lnRef idx="2">
            <a:schemeClr val="accent3"/>
          </a:lnRef>
          <a:fillRef idx="1">
            <a:schemeClr val="lt1"/>
          </a:fillRef>
          <a:effectRef idx="0">
            <a:schemeClr val="accent3"/>
          </a:effectRef>
          <a:fontRef idx="minor">
            <a:schemeClr val="dk1"/>
          </a:fontRef>
        </p:style>
      </p:pic>
      <p:sp>
        <p:nvSpPr>
          <p:cNvPr id="10" name="TextBox 9"/>
          <p:cNvSpPr txBox="1"/>
          <p:nvPr/>
        </p:nvSpPr>
        <p:spPr>
          <a:xfrm>
            <a:off x="3242734" y="-2340"/>
            <a:ext cx="1181671" cy="307777"/>
          </a:xfrm>
          <a:prstGeom prst="rect">
            <a:avLst/>
          </a:prstGeom>
          <a:noFill/>
        </p:spPr>
        <p:txBody>
          <a:bodyPr wrap="none" rtlCol="0">
            <a:spAutoFit/>
          </a:bodyPr>
          <a:lstStyle/>
          <a:p>
            <a:r>
              <a:rPr lang="en-US" sz="1400" dirty="0" smtClean="0">
                <a:solidFill>
                  <a:srgbClr val="FF0000"/>
                </a:solidFill>
              </a:rPr>
              <a:t>OCLInEcore</a:t>
            </a:r>
            <a:endParaRPr lang="en-US" sz="1400" dirty="0">
              <a:solidFill>
                <a:srgbClr val="FF0000"/>
              </a:solidFill>
            </a:endParaRPr>
          </a:p>
        </p:txBody>
      </p:sp>
      <p:sp>
        <p:nvSpPr>
          <p:cNvPr id="11" name="TextBox 10"/>
          <p:cNvSpPr txBox="1"/>
          <p:nvPr/>
        </p:nvSpPr>
        <p:spPr>
          <a:xfrm>
            <a:off x="8118697" y="16758"/>
            <a:ext cx="595035" cy="307777"/>
          </a:xfrm>
          <a:prstGeom prst="rect">
            <a:avLst/>
          </a:prstGeom>
          <a:noFill/>
        </p:spPr>
        <p:txBody>
          <a:bodyPr wrap="none" rtlCol="0">
            <a:spAutoFit/>
          </a:bodyPr>
          <a:lstStyle/>
          <a:p>
            <a:r>
              <a:rPr lang="en-US" sz="1400" dirty="0" smtClean="0">
                <a:solidFill>
                  <a:srgbClr val="FF0000"/>
                </a:solidFill>
              </a:rPr>
              <a:t>Scala</a:t>
            </a:r>
            <a:endParaRPr lang="en-US" sz="1400" dirty="0">
              <a:solidFill>
                <a:srgbClr val="FF0000"/>
              </a:solidFill>
            </a:endParaRPr>
          </a:p>
        </p:txBody>
      </p:sp>
    </p:spTree>
    <p:extLst>
      <p:ext uri="{BB962C8B-B14F-4D97-AF65-F5344CB8AC3E}">
        <p14:creationId xmlns:p14="http://schemas.microsoft.com/office/powerpoint/2010/main" val="6486897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Shapes Model</a:t>
            </a:r>
            <a:endParaRPr lang="en-US" dirty="0"/>
          </a:p>
        </p:txBody>
      </p:sp>
      <p:sp>
        <p:nvSpPr>
          <p:cNvPr id="6" name="Text Placeholder 4"/>
          <p:cNvSpPr>
            <a:spLocks noGrp="1"/>
          </p:cNvSpPr>
          <p:nvPr>
            <p:ph type="body" idx="1"/>
          </p:nvPr>
        </p:nvSpPr>
        <p:spPr>
          <a:xfrm>
            <a:off x="458335" y="2067486"/>
            <a:ext cx="7998280" cy="1494409"/>
          </a:xfrm>
        </p:spPr>
        <p:txBody>
          <a:bodyPr>
            <a:normAutofit fontScale="92500" lnSpcReduction="20000"/>
          </a:bodyPr>
          <a:lstStyle/>
          <a:p>
            <a:endParaRPr lang="en-US" dirty="0" smtClean="0"/>
          </a:p>
          <a:p>
            <a:r>
              <a:rPr lang="en-US" dirty="0" smtClean="0">
                <a:solidFill>
                  <a:srgbClr val="FF0000"/>
                </a:solidFill>
              </a:rPr>
              <a:t>K</a:t>
            </a:r>
          </a:p>
          <a:p>
            <a:r>
              <a:rPr lang="en-US" dirty="0" smtClean="0">
                <a:solidFill>
                  <a:srgbClr val="FF0000"/>
                </a:solidFill>
              </a:rPr>
              <a:t>OCLInEcore</a:t>
            </a:r>
          </a:p>
          <a:p>
            <a:r>
              <a:rPr lang="en-US" dirty="0" smtClean="0">
                <a:solidFill>
                  <a:srgbClr val="FF0000"/>
                </a:solidFill>
              </a:rPr>
              <a:t>Scala</a:t>
            </a:r>
          </a:p>
          <a:p>
            <a:r>
              <a:rPr lang="en-US" dirty="0" smtClean="0">
                <a:solidFill>
                  <a:srgbClr val="FF0000"/>
                </a:solidFill>
              </a:rPr>
              <a:t>Java</a:t>
            </a:r>
            <a:endParaRPr lang="en-US" dirty="0">
              <a:solidFill>
                <a:srgbClr val="FF0000"/>
              </a:solidFill>
            </a:endParaRPr>
          </a:p>
        </p:txBody>
      </p:sp>
    </p:spTree>
    <p:extLst>
      <p:ext uri="{BB962C8B-B14F-4D97-AF65-F5344CB8AC3E}">
        <p14:creationId xmlns:p14="http://schemas.microsoft.com/office/powerpoint/2010/main" val="32020980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2-04 at 2.35.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877877" cy="5143500"/>
          </a:xfrm>
          <a:prstGeom prst="rect">
            <a:avLst/>
          </a:prstGeom>
        </p:spPr>
      </p:pic>
      <p:pic>
        <p:nvPicPr>
          <p:cNvPr id="7" name="Picture 6" descr="Screen Shot 2016-02-04 at 2.36.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877" y="0"/>
            <a:ext cx="3573249" cy="5143500"/>
          </a:xfrm>
          <a:prstGeom prst="rect">
            <a:avLst/>
          </a:prstGeom>
        </p:spPr>
      </p:pic>
      <p:pic>
        <p:nvPicPr>
          <p:cNvPr id="9" name="Picture 8"/>
          <p:cNvPicPr>
            <a:picLocks noChangeAspect="1"/>
          </p:cNvPicPr>
          <p:nvPr/>
        </p:nvPicPr>
        <p:blipFill>
          <a:blip r:embed="rId4"/>
          <a:stretch>
            <a:fillRect/>
          </a:stretch>
        </p:blipFill>
        <p:spPr>
          <a:xfrm>
            <a:off x="6357048" y="0"/>
            <a:ext cx="2891070" cy="5143500"/>
          </a:xfrm>
          <a:prstGeom prst="rect">
            <a:avLst/>
          </a:prstGeom>
        </p:spPr>
      </p:pic>
      <p:sp>
        <p:nvSpPr>
          <p:cNvPr id="10" name="TextBox 9"/>
          <p:cNvSpPr txBox="1"/>
          <p:nvPr/>
        </p:nvSpPr>
        <p:spPr>
          <a:xfrm>
            <a:off x="2240626" y="43657"/>
            <a:ext cx="325730" cy="307777"/>
          </a:xfrm>
          <a:prstGeom prst="rect">
            <a:avLst/>
          </a:prstGeom>
          <a:noFill/>
        </p:spPr>
        <p:txBody>
          <a:bodyPr wrap="none" rtlCol="0">
            <a:spAutoFit/>
          </a:bodyPr>
          <a:lstStyle/>
          <a:p>
            <a:r>
              <a:rPr lang="en-US" sz="1400" dirty="0">
                <a:solidFill>
                  <a:srgbClr val="FF0000"/>
                </a:solidFill>
              </a:rPr>
              <a:t>K</a:t>
            </a:r>
          </a:p>
        </p:txBody>
      </p:sp>
      <p:sp>
        <p:nvSpPr>
          <p:cNvPr id="11" name="TextBox 10"/>
          <p:cNvSpPr txBox="1"/>
          <p:nvPr/>
        </p:nvSpPr>
        <p:spPr>
          <a:xfrm>
            <a:off x="5011458" y="62306"/>
            <a:ext cx="1181671" cy="307777"/>
          </a:xfrm>
          <a:prstGeom prst="rect">
            <a:avLst/>
          </a:prstGeom>
          <a:noFill/>
        </p:spPr>
        <p:txBody>
          <a:bodyPr wrap="none" rtlCol="0">
            <a:spAutoFit/>
          </a:bodyPr>
          <a:lstStyle/>
          <a:p>
            <a:r>
              <a:rPr lang="en-US" sz="1400" dirty="0" smtClean="0">
                <a:solidFill>
                  <a:srgbClr val="FF0000"/>
                </a:solidFill>
              </a:rPr>
              <a:t>OCLInEcore</a:t>
            </a:r>
            <a:endParaRPr lang="en-US" sz="1400" dirty="0">
              <a:solidFill>
                <a:srgbClr val="FF0000"/>
              </a:solidFill>
            </a:endParaRPr>
          </a:p>
        </p:txBody>
      </p:sp>
      <p:sp>
        <p:nvSpPr>
          <p:cNvPr id="12" name="TextBox 11"/>
          <p:cNvSpPr txBox="1"/>
          <p:nvPr/>
        </p:nvSpPr>
        <p:spPr>
          <a:xfrm>
            <a:off x="8371898" y="33765"/>
            <a:ext cx="595035" cy="307777"/>
          </a:xfrm>
          <a:prstGeom prst="rect">
            <a:avLst/>
          </a:prstGeom>
          <a:noFill/>
        </p:spPr>
        <p:txBody>
          <a:bodyPr wrap="none" rtlCol="0">
            <a:spAutoFit/>
          </a:bodyPr>
          <a:lstStyle/>
          <a:p>
            <a:r>
              <a:rPr lang="en-US" sz="1400" dirty="0" smtClean="0">
                <a:solidFill>
                  <a:srgbClr val="FF0000"/>
                </a:solidFill>
              </a:rPr>
              <a:t>Scala</a:t>
            </a:r>
            <a:endParaRPr lang="en-US" sz="1400" dirty="0">
              <a:solidFill>
                <a:srgbClr val="FF0000"/>
              </a:solidFill>
            </a:endParaRPr>
          </a:p>
        </p:txBody>
      </p:sp>
    </p:spTree>
    <p:extLst>
      <p:ext uri="{BB962C8B-B14F-4D97-AF65-F5344CB8AC3E}">
        <p14:creationId xmlns:p14="http://schemas.microsoft.com/office/powerpoint/2010/main" val="181125188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6-02-04 at 3.45.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14563" cy="5143500"/>
          </a:xfrm>
          <a:prstGeom prst="rect">
            <a:avLst/>
          </a:prstGeom>
        </p:spPr>
      </p:pic>
      <p:pic>
        <p:nvPicPr>
          <p:cNvPr id="11" name="Picture 10" descr="Screen Shot 2016-02-04 at 3.4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234" y="0"/>
            <a:ext cx="4982766" cy="5143500"/>
          </a:xfrm>
          <a:prstGeom prst="rect">
            <a:avLst/>
          </a:prstGeom>
        </p:spPr>
      </p:pic>
      <p:sp>
        <p:nvSpPr>
          <p:cNvPr id="12" name="TextBox 11"/>
          <p:cNvSpPr txBox="1"/>
          <p:nvPr/>
        </p:nvSpPr>
        <p:spPr>
          <a:xfrm>
            <a:off x="8371898" y="33765"/>
            <a:ext cx="509550" cy="307777"/>
          </a:xfrm>
          <a:prstGeom prst="rect">
            <a:avLst/>
          </a:prstGeom>
          <a:noFill/>
        </p:spPr>
        <p:txBody>
          <a:bodyPr wrap="none" rtlCol="0">
            <a:spAutoFit/>
          </a:bodyPr>
          <a:lstStyle/>
          <a:p>
            <a:r>
              <a:rPr lang="en-US" sz="1400" dirty="0" smtClean="0">
                <a:solidFill>
                  <a:srgbClr val="FF0000"/>
                </a:solidFill>
              </a:rPr>
              <a:t>Java</a:t>
            </a:r>
            <a:endParaRPr lang="en-US" sz="1400" dirty="0">
              <a:solidFill>
                <a:srgbClr val="FF0000"/>
              </a:solidFill>
            </a:endParaRPr>
          </a:p>
        </p:txBody>
      </p:sp>
    </p:spTree>
    <p:extLst>
      <p:ext uri="{BB962C8B-B14F-4D97-AF65-F5344CB8AC3E}">
        <p14:creationId xmlns:p14="http://schemas.microsoft.com/office/powerpoint/2010/main" val="274190603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of Shape Models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14718542"/>
              </p:ext>
            </p:extLst>
          </p:nvPr>
        </p:nvGraphicFramePr>
        <p:xfrm>
          <a:off x="685800" y="1401763"/>
          <a:ext cx="7770813" cy="1854200"/>
        </p:xfrm>
        <a:graphic>
          <a:graphicData uri="http://schemas.openxmlformats.org/drawingml/2006/table">
            <a:tbl>
              <a:tblPr firstRow="1" bandRow="1">
                <a:tableStyleId>{5C22544A-7EE6-4342-B048-85BDC9FD1C3A}</a:tableStyleId>
              </a:tblPr>
              <a:tblGrid>
                <a:gridCol w="2590271"/>
                <a:gridCol w="2590271"/>
                <a:gridCol w="2590271"/>
              </a:tblGrid>
              <a:tr h="370840">
                <a:tc>
                  <a:txBody>
                    <a:bodyPr/>
                    <a:lstStyle/>
                    <a:p>
                      <a:r>
                        <a:rPr lang="en-US" dirty="0" smtClean="0"/>
                        <a:t>Language</a:t>
                      </a:r>
                      <a:endParaRPr lang="en-US" dirty="0"/>
                    </a:p>
                  </a:txBody>
                  <a:tcPr/>
                </a:tc>
                <a:tc>
                  <a:txBody>
                    <a:bodyPr/>
                    <a:lstStyle/>
                    <a:p>
                      <a:r>
                        <a:rPr lang="en-US" dirty="0" smtClean="0"/>
                        <a:t>Number of Lines</a:t>
                      </a:r>
                      <a:endParaRPr lang="en-US" dirty="0"/>
                    </a:p>
                  </a:txBody>
                  <a:tcPr/>
                </a:tc>
                <a:tc>
                  <a:txBody>
                    <a:bodyPr/>
                    <a:lstStyle/>
                    <a:p>
                      <a:r>
                        <a:rPr lang="en-US" dirty="0" smtClean="0"/>
                        <a:t>Number</a:t>
                      </a:r>
                      <a:r>
                        <a:rPr lang="en-US" baseline="0" dirty="0" smtClean="0"/>
                        <a:t> of Characters</a:t>
                      </a:r>
                      <a:endParaRPr lang="en-US" dirty="0"/>
                    </a:p>
                  </a:txBody>
                  <a:tcPr/>
                </a:tc>
              </a:tr>
              <a:tr h="370840">
                <a:tc>
                  <a:txBody>
                    <a:bodyPr/>
                    <a:lstStyle/>
                    <a:p>
                      <a:r>
                        <a:rPr lang="en-US" b="1" dirty="0" smtClean="0">
                          <a:solidFill>
                            <a:srgbClr val="FF0000"/>
                          </a:solidFill>
                        </a:rPr>
                        <a:t>K</a:t>
                      </a:r>
                      <a:endParaRPr lang="en-US" b="1" dirty="0">
                        <a:solidFill>
                          <a:srgbClr val="FF0000"/>
                        </a:solidFill>
                      </a:endParaRPr>
                    </a:p>
                  </a:txBody>
                  <a:tcPr/>
                </a:tc>
                <a:tc>
                  <a:txBody>
                    <a:bodyPr/>
                    <a:lstStyle/>
                    <a:p>
                      <a:r>
                        <a:rPr lang="en-US" dirty="0" smtClean="0"/>
                        <a:t>44</a:t>
                      </a:r>
                      <a:endParaRPr lang="en-US" dirty="0"/>
                    </a:p>
                  </a:txBody>
                  <a:tcPr/>
                </a:tc>
                <a:tc>
                  <a:txBody>
                    <a:bodyPr/>
                    <a:lstStyle/>
                    <a:p>
                      <a:r>
                        <a:rPr lang="en-US" dirty="0" smtClean="0"/>
                        <a:t>649</a:t>
                      </a:r>
                      <a:endParaRPr lang="en-US" dirty="0"/>
                    </a:p>
                  </a:txBody>
                  <a:tcPr/>
                </a:tc>
              </a:tr>
              <a:tr h="370840">
                <a:tc>
                  <a:txBody>
                    <a:bodyPr/>
                    <a:lstStyle/>
                    <a:p>
                      <a:r>
                        <a:rPr lang="en-US" b="1" dirty="0" smtClean="0">
                          <a:solidFill>
                            <a:srgbClr val="FF0000"/>
                          </a:solidFill>
                        </a:rPr>
                        <a:t>Scala</a:t>
                      </a:r>
                      <a:endParaRPr lang="en-US" b="1" dirty="0">
                        <a:solidFill>
                          <a:srgbClr val="FF0000"/>
                        </a:solidFill>
                      </a:endParaRPr>
                    </a:p>
                  </a:txBody>
                  <a:tcPr/>
                </a:tc>
                <a:tc>
                  <a:txBody>
                    <a:bodyPr/>
                    <a:lstStyle/>
                    <a:p>
                      <a:r>
                        <a:rPr lang="en-US" dirty="0" smtClean="0"/>
                        <a:t>44</a:t>
                      </a:r>
                      <a:endParaRPr lang="en-US" dirty="0"/>
                    </a:p>
                  </a:txBody>
                  <a:tcPr/>
                </a:tc>
                <a:tc>
                  <a:txBody>
                    <a:bodyPr/>
                    <a:lstStyle/>
                    <a:p>
                      <a:r>
                        <a:rPr lang="en-US" dirty="0" smtClean="0"/>
                        <a:t>714</a:t>
                      </a:r>
                      <a:endParaRPr lang="en-US" dirty="0"/>
                    </a:p>
                  </a:txBody>
                  <a:tcPr/>
                </a:tc>
              </a:tr>
              <a:tr h="370840">
                <a:tc>
                  <a:txBody>
                    <a:bodyPr/>
                    <a:lstStyle/>
                    <a:p>
                      <a:r>
                        <a:rPr lang="en-US" b="1" dirty="0" smtClean="0">
                          <a:solidFill>
                            <a:srgbClr val="FF0000"/>
                          </a:solidFill>
                        </a:rPr>
                        <a:t>Java</a:t>
                      </a:r>
                      <a:endParaRPr lang="en-US" b="1" dirty="0">
                        <a:solidFill>
                          <a:srgbClr val="FF0000"/>
                        </a:solidFill>
                      </a:endParaRPr>
                    </a:p>
                  </a:txBody>
                  <a:tcPr/>
                </a:tc>
                <a:tc>
                  <a:txBody>
                    <a:bodyPr/>
                    <a:lstStyle/>
                    <a:p>
                      <a:r>
                        <a:rPr lang="en-US" b="1" dirty="0" smtClean="0">
                          <a:solidFill>
                            <a:schemeClr val="accent4"/>
                          </a:solidFill>
                        </a:rPr>
                        <a:t>54</a:t>
                      </a:r>
                      <a:endParaRPr lang="en-US" b="1" dirty="0">
                        <a:solidFill>
                          <a:schemeClr val="accent4"/>
                        </a:solidFill>
                      </a:endParaRPr>
                    </a:p>
                  </a:txBody>
                  <a:tcPr/>
                </a:tc>
                <a:tc>
                  <a:txBody>
                    <a:bodyPr/>
                    <a:lstStyle/>
                    <a:p>
                      <a:r>
                        <a:rPr lang="en-US" dirty="0" smtClean="0"/>
                        <a:t>826</a:t>
                      </a:r>
                      <a:endParaRPr lang="en-US" dirty="0"/>
                    </a:p>
                  </a:txBody>
                  <a:tcPr/>
                </a:tc>
              </a:tr>
              <a:tr h="370840">
                <a:tc>
                  <a:txBody>
                    <a:bodyPr/>
                    <a:lstStyle/>
                    <a:p>
                      <a:r>
                        <a:rPr lang="en-US" b="1" dirty="0" smtClean="0">
                          <a:solidFill>
                            <a:srgbClr val="FF0000"/>
                          </a:solidFill>
                        </a:rPr>
                        <a:t>OCLInEcore</a:t>
                      </a:r>
                      <a:endParaRPr lang="en-US" b="1" dirty="0">
                        <a:solidFill>
                          <a:srgbClr val="FF0000"/>
                        </a:solidFill>
                      </a:endParaRPr>
                    </a:p>
                  </a:txBody>
                  <a:tcPr/>
                </a:tc>
                <a:tc>
                  <a:txBody>
                    <a:bodyPr/>
                    <a:lstStyle/>
                    <a:p>
                      <a:r>
                        <a:rPr lang="en-US" dirty="0" smtClean="0"/>
                        <a:t>45</a:t>
                      </a:r>
                      <a:endParaRPr lang="en-US" dirty="0"/>
                    </a:p>
                  </a:txBody>
                  <a:tcPr/>
                </a:tc>
                <a:tc>
                  <a:txBody>
                    <a:bodyPr/>
                    <a:lstStyle/>
                    <a:p>
                      <a:r>
                        <a:rPr lang="en-US" b="1" dirty="0" smtClean="0">
                          <a:solidFill>
                            <a:srgbClr val="E8950E"/>
                          </a:solidFill>
                        </a:rPr>
                        <a:t>899</a:t>
                      </a:r>
                      <a:endParaRPr lang="en-US" b="1" dirty="0">
                        <a:solidFill>
                          <a:srgbClr val="E8950E"/>
                        </a:solidFill>
                      </a:endParaRPr>
                    </a:p>
                  </a:txBody>
                  <a:tcPr/>
                </a:tc>
              </a:tr>
            </a:tbl>
          </a:graphicData>
        </a:graphic>
      </p:graphicFrame>
      <p:sp>
        <p:nvSpPr>
          <p:cNvPr id="7" name="TextBox 6"/>
          <p:cNvSpPr txBox="1"/>
          <p:nvPr/>
        </p:nvSpPr>
        <p:spPr>
          <a:xfrm>
            <a:off x="685800" y="3927231"/>
            <a:ext cx="7950802" cy="646331"/>
          </a:xfrm>
          <a:prstGeom prst="rect">
            <a:avLst/>
          </a:prstGeom>
          <a:noFill/>
        </p:spPr>
        <p:txBody>
          <a:bodyPr wrap="none" rtlCol="0">
            <a:spAutoFit/>
          </a:bodyPr>
          <a:lstStyle/>
          <a:p>
            <a:r>
              <a:rPr lang="en-US" dirty="0" smtClean="0"/>
              <a:t>Models/programs </a:t>
            </a:r>
            <a:r>
              <a:rPr lang="en-US" dirty="0"/>
              <a:t>e</a:t>
            </a:r>
            <a:r>
              <a:rPr lang="en-US" dirty="0" smtClean="0"/>
              <a:t>dited </a:t>
            </a:r>
            <a:r>
              <a:rPr lang="en-US" dirty="0" smtClean="0"/>
              <a:t>to use same spacing, names and use same keyword for</a:t>
            </a:r>
          </a:p>
          <a:p>
            <a:r>
              <a:rPr lang="en-US" dirty="0"/>
              <a:t>r</a:t>
            </a:r>
            <a:r>
              <a:rPr lang="en-US" dirty="0" smtClean="0"/>
              <a:t>equirements: (‘invariant’ instead of ‘</a:t>
            </a:r>
            <a:r>
              <a:rPr lang="en-US" dirty="0" err="1" smtClean="0"/>
              <a:t>req</a:t>
            </a:r>
            <a:r>
              <a:rPr lang="en-US" dirty="0" smtClean="0"/>
              <a:t>’ in K to be fair).</a:t>
            </a:r>
            <a:endParaRPr lang="en-US" dirty="0"/>
          </a:p>
        </p:txBody>
      </p:sp>
    </p:spTree>
    <p:extLst>
      <p:ext uri="{BB962C8B-B14F-4D97-AF65-F5344CB8AC3E}">
        <p14:creationId xmlns:p14="http://schemas.microsoft.com/office/powerpoint/2010/main" val="11454232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a Graph</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3166444322"/>
              </p:ext>
            </p:extLst>
          </p:nvPr>
        </p:nvGraphicFramePr>
        <p:xfrm>
          <a:off x="2448327" y="183040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62153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Book </a:t>
            </a:r>
            <a:r>
              <a:rPr lang="en-US" dirty="0" smtClean="0"/>
              <a:t>example </a:t>
            </a:r>
            <a:r>
              <a:rPr lang="en-US" dirty="0" smtClean="0"/>
              <a:t>(two simple classes)</a:t>
            </a:r>
          </a:p>
          <a:p>
            <a:pPr lvl="1"/>
            <a:r>
              <a:rPr lang="en-US" dirty="0" smtClean="0"/>
              <a:t>Formulated in K, </a:t>
            </a:r>
            <a:r>
              <a:rPr lang="en-US" dirty="0" smtClean="0"/>
              <a:t>OCLInEcore, </a:t>
            </a:r>
            <a:r>
              <a:rPr lang="en-US" dirty="0" smtClean="0"/>
              <a:t>and Scala</a:t>
            </a:r>
          </a:p>
          <a:p>
            <a:pPr lvl="1"/>
            <a:r>
              <a:rPr lang="en-US" dirty="0" smtClean="0"/>
              <a:t>Translation from OCLInEcore to SMT</a:t>
            </a:r>
          </a:p>
          <a:p>
            <a:r>
              <a:rPr lang="en-US" dirty="0"/>
              <a:t>The library </a:t>
            </a:r>
            <a:r>
              <a:rPr lang="en-US" dirty="0" smtClean="0"/>
              <a:t>example (bigger example with more complex constraints)</a:t>
            </a:r>
            <a:endParaRPr lang="en-US" dirty="0"/>
          </a:p>
          <a:p>
            <a:pPr lvl="1"/>
            <a:r>
              <a:rPr lang="en-US" dirty="0"/>
              <a:t>Formulated in K, OCLInEcore, and Scala</a:t>
            </a:r>
          </a:p>
          <a:p>
            <a:r>
              <a:rPr lang="en-US" dirty="0" smtClean="0"/>
              <a:t>The </a:t>
            </a:r>
            <a:r>
              <a:rPr lang="en-US" dirty="0" smtClean="0"/>
              <a:t>Shapes example</a:t>
            </a:r>
          </a:p>
          <a:p>
            <a:pPr lvl="1"/>
            <a:r>
              <a:rPr lang="en-US" dirty="0" smtClean="0"/>
              <a:t>Formulated in K, OCLInEcore, </a:t>
            </a:r>
            <a:r>
              <a:rPr lang="en-US" dirty="0" smtClean="0"/>
              <a:t>Scala, </a:t>
            </a:r>
            <a:r>
              <a:rPr lang="en-US" dirty="0" smtClean="0"/>
              <a:t>and Java</a:t>
            </a:r>
          </a:p>
          <a:p>
            <a:r>
              <a:rPr lang="en-US" dirty="0" smtClean="0"/>
              <a:t>OCL </a:t>
            </a:r>
            <a:r>
              <a:rPr lang="en-US" dirty="0" smtClean="0"/>
              <a:t>versus </a:t>
            </a:r>
            <a:r>
              <a:rPr lang="en-US" dirty="0" smtClean="0"/>
              <a:t>predicate </a:t>
            </a:r>
            <a:r>
              <a:rPr lang="en-US" dirty="0"/>
              <a:t>l</a:t>
            </a:r>
            <a:r>
              <a:rPr lang="en-US" dirty="0" smtClean="0"/>
              <a:t>ogic</a:t>
            </a:r>
            <a:endParaRPr lang="en-US" dirty="0" smtClean="0"/>
          </a:p>
          <a:p>
            <a:r>
              <a:rPr lang="en-US" dirty="0" smtClean="0"/>
              <a:t>Feature </a:t>
            </a:r>
            <a:r>
              <a:rPr lang="en-US" dirty="0" smtClean="0"/>
              <a:t>comparison </a:t>
            </a:r>
            <a:r>
              <a:rPr lang="en-US" dirty="0" smtClean="0"/>
              <a:t>of languages</a:t>
            </a:r>
          </a:p>
          <a:p>
            <a:r>
              <a:rPr lang="en-US" dirty="0" smtClean="0"/>
              <a:t>Conclusions</a:t>
            </a:r>
            <a:endParaRPr lang="en-US" dirty="0" smtClean="0"/>
          </a:p>
        </p:txBody>
      </p:sp>
    </p:spTree>
    <p:extLst>
      <p:ext uri="{BB962C8B-B14F-4D97-AF65-F5344CB8AC3E}">
        <p14:creationId xmlns:p14="http://schemas.microsoft.com/office/powerpoint/2010/main" val="398400571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3225770"/>
            <a:ext cx="7770813" cy="1307306"/>
          </a:xfrm>
        </p:spPr>
        <p:txBody>
          <a:bodyPr/>
          <a:lstStyle/>
          <a:p>
            <a:r>
              <a:rPr lang="en-US" dirty="0" smtClean="0">
                <a:solidFill>
                  <a:srgbClr val="FFFF00"/>
                </a:solidFill>
              </a:rPr>
              <a:t>Comparing</a:t>
            </a:r>
            <a:r>
              <a:rPr lang="en-US" dirty="0" smtClean="0"/>
              <a:t> </a:t>
            </a:r>
            <a:br>
              <a:rPr lang="en-US" dirty="0" smtClean="0"/>
            </a:br>
            <a:r>
              <a:rPr lang="en-US" dirty="0" smtClean="0">
                <a:solidFill>
                  <a:srgbClr val="FF0000"/>
                </a:solidFill>
              </a:rPr>
              <a:t>K</a:t>
            </a:r>
            <a:br>
              <a:rPr lang="en-US" dirty="0" smtClean="0">
                <a:solidFill>
                  <a:srgbClr val="FF0000"/>
                </a:solidFill>
              </a:rPr>
            </a:br>
            <a:r>
              <a:rPr lang="en-US" dirty="0" smtClean="0">
                <a:solidFill>
                  <a:srgbClr val="FF0000"/>
                </a:solidFill>
              </a:rPr>
              <a:t>OCLInEcore</a:t>
            </a:r>
            <a:br>
              <a:rPr lang="en-US" dirty="0" smtClean="0">
                <a:solidFill>
                  <a:srgbClr val="FF0000"/>
                </a:solidFill>
              </a:rPr>
            </a:br>
            <a:r>
              <a:rPr lang="en-US" dirty="0" smtClean="0">
                <a:solidFill>
                  <a:srgbClr val="FF0000"/>
                </a:solidFill>
              </a:rPr>
              <a:t>Scala</a:t>
            </a:r>
            <a:br>
              <a:rPr lang="en-US" dirty="0" smtClean="0">
                <a:solidFill>
                  <a:srgbClr val="FF0000"/>
                </a:solidFill>
              </a:rPr>
            </a:br>
            <a:r>
              <a:rPr lang="en-US" dirty="0" smtClean="0">
                <a:solidFill>
                  <a:srgbClr val="FF0000"/>
                </a:solidFill>
              </a:rPr>
              <a:t>Java</a:t>
            </a:r>
            <a:endParaRPr lang="en-US" dirty="0">
              <a:solidFill>
                <a:srgbClr val="FF0000"/>
              </a:solidFill>
            </a:endParaRPr>
          </a:p>
        </p:txBody>
      </p:sp>
    </p:spTree>
    <p:extLst>
      <p:ext uri="{BB962C8B-B14F-4D97-AF65-F5344CB8AC3E}">
        <p14:creationId xmlns:p14="http://schemas.microsoft.com/office/powerpoint/2010/main" val="23167466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OCL versus Predicate Logic</a:t>
            </a:r>
            <a:endParaRPr lang="en-US" dirty="0"/>
          </a:p>
        </p:txBody>
      </p:sp>
      <p:sp>
        <p:nvSpPr>
          <p:cNvPr id="3" name="Content Placeholder 2"/>
          <p:cNvSpPr>
            <a:spLocks noGrp="1"/>
          </p:cNvSpPr>
          <p:nvPr>
            <p:ph idx="1"/>
          </p:nvPr>
        </p:nvSpPr>
        <p:spPr>
          <a:xfrm>
            <a:off x="284743" y="1401856"/>
            <a:ext cx="8614574" cy="3192767"/>
          </a:xfrm>
        </p:spPr>
        <p:txBody>
          <a:bodyPr/>
          <a:lstStyle/>
          <a:p>
            <a:r>
              <a:rPr lang="en-US" dirty="0" err="1"/>
              <a:t>R</a:t>
            </a:r>
            <a:r>
              <a:rPr lang="en-US" dirty="0" err="1" smtClean="0"/>
              <a:t>eqmts</a:t>
            </a:r>
            <a:r>
              <a:rPr lang="en-US" dirty="0" smtClean="0"/>
              <a:t>. expressed so far in K can be expressed in OCL (check)</a:t>
            </a:r>
          </a:p>
          <a:p>
            <a:r>
              <a:rPr lang="en-US" dirty="0" smtClean="0"/>
              <a:t>OCL does not allow quantification over functions and infinite sets. It may not (or may?) be able to express traditional math.</a:t>
            </a:r>
          </a:p>
          <a:p>
            <a:r>
              <a:rPr lang="en-US" dirty="0" smtClean="0"/>
              <a:t>OCL syntax is argued to be easier to use by engineers. Unclear whether this is true. Which one is easiest to read (w. renamed Scala):</a:t>
            </a:r>
            <a:endParaRPr lang="en-US" dirty="0"/>
          </a:p>
        </p:txBody>
      </p:sp>
      <p:sp>
        <p:nvSpPr>
          <p:cNvPr id="4" name="TextBox 3"/>
          <p:cNvSpPr txBox="1"/>
          <p:nvPr/>
        </p:nvSpPr>
        <p:spPr>
          <a:xfrm>
            <a:off x="373090" y="4001648"/>
            <a:ext cx="8346193"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dirty="0" smtClean="0">
                <a:solidFill>
                  <a:srgbClr val="FF0000"/>
                </a:solidFill>
              </a:rPr>
              <a:t>OCL </a:t>
            </a:r>
            <a:r>
              <a:rPr lang="en-US" dirty="0" smtClean="0"/>
              <a:t> :  </a:t>
            </a:r>
            <a:r>
              <a:rPr lang="en-US" dirty="0" err="1" smtClean="0">
                <a:latin typeface="Courier New"/>
                <a:cs typeface="Courier New"/>
              </a:rPr>
              <a:t>authors.select</a:t>
            </a:r>
            <a:r>
              <a:rPr lang="en-US" dirty="0" smtClean="0">
                <a:latin typeface="Courier New"/>
                <a:cs typeface="Courier New"/>
              </a:rPr>
              <a:t>(a | </a:t>
            </a:r>
            <a:r>
              <a:rPr lang="en-US" dirty="0" err="1" smtClean="0">
                <a:latin typeface="Courier New"/>
                <a:cs typeface="Courier New"/>
              </a:rPr>
              <a:t>a.approved</a:t>
            </a:r>
            <a:r>
              <a:rPr lang="en-US" dirty="0" smtClean="0">
                <a:latin typeface="Courier New"/>
                <a:cs typeface="Courier New"/>
              </a:rPr>
              <a:t>).collect(a | </a:t>
            </a:r>
            <a:r>
              <a:rPr lang="en-US" dirty="0" err="1" smtClean="0">
                <a:latin typeface="Courier New"/>
                <a:cs typeface="Courier New"/>
              </a:rPr>
              <a:t>a.name</a:t>
            </a:r>
            <a:r>
              <a:rPr lang="en-US" dirty="0" smtClean="0">
                <a:latin typeface="Courier New"/>
                <a:cs typeface="Courier New"/>
              </a:rPr>
              <a:t>)</a:t>
            </a:r>
            <a:endParaRPr lang="en-US" dirty="0">
              <a:latin typeface="Courier New"/>
              <a:cs typeface="Courier New"/>
            </a:endParaRPr>
          </a:p>
          <a:p>
            <a:r>
              <a:rPr lang="en-US" dirty="0" smtClean="0">
                <a:solidFill>
                  <a:srgbClr val="FF0000"/>
                </a:solidFill>
              </a:rPr>
              <a:t>Scala  </a:t>
            </a:r>
            <a:r>
              <a:rPr lang="en-US" dirty="0" smtClean="0"/>
              <a:t>:  </a:t>
            </a:r>
            <a:r>
              <a:rPr lang="en-US" dirty="0" err="1" smtClean="0">
                <a:latin typeface="Courier New"/>
                <a:cs typeface="Courier New"/>
              </a:rPr>
              <a:t>authors.select</a:t>
            </a:r>
            <a:r>
              <a:rPr lang="en-US" dirty="0" smtClean="0">
                <a:latin typeface="Courier New"/>
                <a:cs typeface="Courier New"/>
              </a:rPr>
              <a:t>(a =&gt; </a:t>
            </a:r>
            <a:r>
              <a:rPr lang="en-US" dirty="0" err="1" smtClean="0">
                <a:latin typeface="Courier New"/>
                <a:cs typeface="Courier New"/>
              </a:rPr>
              <a:t>a.approved</a:t>
            </a:r>
            <a:r>
              <a:rPr lang="en-US" dirty="0">
                <a:latin typeface="Courier New"/>
                <a:cs typeface="Courier New"/>
              </a:rPr>
              <a:t>)</a:t>
            </a:r>
            <a:r>
              <a:rPr lang="en-US" dirty="0" smtClean="0">
                <a:latin typeface="Courier New"/>
                <a:cs typeface="Courier New"/>
              </a:rPr>
              <a:t>.collect(a =&gt; </a:t>
            </a:r>
            <a:r>
              <a:rPr lang="en-US" dirty="0" err="1" smtClean="0">
                <a:latin typeface="Courier New"/>
                <a:cs typeface="Courier New"/>
              </a:rPr>
              <a:t>a.name</a:t>
            </a:r>
            <a:r>
              <a:rPr lang="en-US" dirty="0" smtClean="0">
                <a:latin typeface="Courier New"/>
                <a:cs typeface="Courier New"/>
              </a:rPr>
              <a:t>)</a:t>
            </a:r>
            <a:endParaRPr lang="en-US" dirty="0">
              <a:latin typeface="Courier New"/>
              <a:cs typeface="Courier New"/>
            </a:endParaRPr>
          </a:p>
          <a:p>
            <a:r>
              <a:rPr lang="en-US" dirty="0" smtClean="0">
                <a:solidFill>
                  <a:srgbClr val="FF0000"/>
                </a:solidFill>
              </a:rPr>
              <a:t>K</a:t>
            </a:r>
            <a:r>
              <a:rPr lang="en-US" dirty="0" smtClean="0"/>
              <a:t>        :  </a:t>
            </a:r>
            <a:r>
              <a:rPr lang="en-US" dirty="0" smtClean="0">
                <a:latin typeface="Courier New"/>
                <a:cs typeface="Courier New"/>
              </a:rPr>
              <a:t>Set{</a:t>
            </a:r>
            <a:r>
              <a:rPr lang="en-US" dirty="0" err="1" smtClean="0">
                <a:latin typeface="Courier New"/>
                <a:cs typeface="Courier New"/>
              </a:rPr>
              <a:t>a.name</a:t>
            </a:r>
            <a:r>
              <a:rPr lang="en-US" dirty="0" smtClean="0">
                <a:latin typeface="Courier New"/>
                <a:cs typeface="Courier New"/>
              </a:rPr>
              <a:t> | a : Author :- </a:t>
            </a:r>
            <a:r>
              <a:rPr lang="en-US" dirty="0" err="1" smtClean="0">
                <a:latin typeface="Courier New"/>
                <a:cs typeface="Courier New"/>
              </a:rPr>
              <a:t>a.approved</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30120940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Commonalities between</a:t>
            </a:r>
            <a:br>
              <a:rPr lang="en-US" dirty="0" smtClean="0"/>
            </a:br>
            <a:r>
              <a:rPr lang="en-US" dirty="0" smtClean="0"/>
              <a:t>K, OCLInEcore, Scala and Java</a:t>
            </a:r>
            <a:endParaRPr lang="en-US" dirty="0"/>
          </a:p>
        </p:txBody>
      </p:sp>
      <p:sp>
        <p:nvSpPr>
          <p:cNvPr id="5" name="Content Placeholder 4"/>
          <p:cNvSpPr>
            <a:spLocks noGrp="1"/>
          </p:cNvSpPr>
          <p:nvPr>
            <p:ph idx="1"/>
          </p:nvPr>
        </p:nvSpPr>
        <p:spPr>
          <a:xfrm>
            <a:off x="265661" y="1399963"/>
            <a:ext cx="8280356" cy="3192767"/>
          </a:xfrm>
        </p:spPr>
        <p:txBody>
          <a:bodyPr/>
          <a:lstStyle/>
          <a:p>
            <a:r>
              <a:rPr lang="en-US" dirty="0" smtClean="0"/>
              <a:t>Classes and inheritance</a:t>
            </a:r>
          </a:p>
          <a:p>
            <a:r>
              <a:rPr lang="en-US" dirty="0" smtClean="0"/>
              <a:t>Attributes (simple types) and properties (collections)</a:t>
            </a:r>
          </a:p>
          <a:p>
            <a:r>
              <a:rPr lang="en-US" dirty="0" smtClean="0"/>
              <a:t>Operations (pure functions and operations with side-effects)</a:t>
            </a:r>
          </a:p>
          <a:p>
            <a:r>
              <a:rPr lang="en-US" dirty="0" smtClean="0"/>
              <a:t>Constraints</a:t>
            </a:r>
          </a:p>
          <a:p>
            <a:r>
              <a:rPr lang="en-US" dirty="0" smtClean="0"/>
              <a:t>Annotations</a:t>
            </a:r>
            <a:endParaRPr lang="en-US" dirty="0"/>
          </a:p>
        </p:txBody>
      </p:sp>
    </p:spTree>
    <p:extLst>
      <p:ext uri="{BB962C8B-B14F-4D97-AF65-F5344CB8AC3E}">
        <p14:creationId xmlns:p14="http://schemas.microsoft.com/office/powerpoint/2010/main" val="343080233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Differences</a:t>
            </a:r>
            <a:endParaRPr lang="en-US" dirty="0"/>
          </a:p>
        </p:txBody>
      </p:sp>
    </p:spTree>
    <p:extLst>
      <p:ext uri="{BB962C8B-B14F-4D97-AF65-F5344CB8AC3E}">
        <p14:creationId xmlns:p14="http://schemas.microsoft.com/office/powerpoint/2010/main" val="17544076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205444002"/>
              </p:ext>
            </p:extLst>
          </p:nvPr>
        </p:nvGraphicFramePr>
        <p:xfrm>
          <a:off x="84233" y="179449"/>
          <a:ext cx="8983375" cy="4690360"/>
        </p:xfrm>
        <a:graphic>
          <a:graphicData uri="http://schemas.openxmlformats.org/drawingml/2006/table">
            <a:tbl>
              <a:tblPr firstRow="1" bandRow="1">
                <a:tableStyleId>{5C22544A-7EE6-4342-B048-85BDC9FD1C3A}</a:tableStyleId>
              </a:tblPr>
              <a:tblGrid>
                <a:gridCol w="4651881"/>
                <a:gridCol w="773438"/>
                <a:gridCol w="1518231"/>
                <a:gridCol w="1031252"/>
                <a:gridCol w="1008573"/>
              </a:tblGrid>
              <a:tr h="469036">
                <a:tc>
                  <a:txBody>
                    <a:bodyPr/>
                    <a:lstStyle/>
                    <a:p>
                      <a:endParaRPr lang="en-US" dirty="0"/>
                    </a:p>
                  </a:txBody>
                  <a:tcPr/>
                </a:tc>
                <a:tc>
                  <a:txBody>
                    <a:bodyPr/>
                    <a:lstStyle/>
                    <a:p>
                      <a:r>
                        <a:rPr lang="en-US" dirty="0" smtClean="0"/>
                        <a:t>K</a:t>
                      </a:r>
                      <a:endParaRPr lang="en-US" dirty="0"/>
                    </a:p>
                  </a:txBody>
                  <a:tcPr/>
                </a:tc>
                <a:tc>
                  <a:txBody>
                    <a:bodyPr/>
                    <a:lstStyle/>
                    <a:p>
                      <a:r>
                        <a:rPr lang="en-US" dirty="0" smtClean="0"/>
                        <a:t>OCLInEcore</a:t>
                      </a:r>
                      <a:endParaRPr lang="en-US" dirty="0"/>
                    </a:p>
                  </a:txBody>
                  <a:tcPr/>
                </a:tc>
                <a:tc>
                  <a:txBody>
                    <a:bodyPr/>
                    <a:lstStyle/>
                    <a:p>
                      <a:r>
                        <a:rPr lang="en-US" dirty="0" smtClean="0"/>
                        <a:t>Scala</a:t>
                      </a:r>
                      <a:endParaRPr lang="en-US" dirty="0"/>
                    </a:p>
                  </a:txBody>
                  <a:tcPr/>
                </a:tc>
                <a:tc>
                  <a:txBody>
                    <a:bodyPr/>
                    <a:lstStyle/>
                    <a:p>
                      <a:r>
                        <a:rPr lang="en-US" dirty="0" smtClean="0"/>
                        <a:t>Java</a:t>
                      </a:r>
                      <a:endParaRPr lang="en-US" dirty="0"/>
                    </a:p>
                  </a:txBody>
                  <a:tcPr/>
                </a:tc>
              </a:tr>
              <a:tr h="469036">
                <a:tc>
                  <a:txBody>
                    <a:bodyPr/>
                    <a:lstStyle/>
                    <a:p>
                      <a:r>
                        <a:rPr lang="en-US" dirty="0" err="1" smtClean="0"/>
                        <a:t>Ecore</a:t>
                      </a:r>
                      <a:r>
                        <a:rPr lang="en-US" dirty="0" smtClean="0"/>
                        <a:t> fit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Large user community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Supports</a:t>
                      </a:r>
                      <a:r>
                        <a:rPr lang="en-US" baseline="0" dirty="0" smtClean="0"/>
                        <a:t> “parts of” (black diamond)</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Arbitrary</a:t>
                      </a:r>
                      <a:r>
                        <a:rPr lang="en-US" baseline="0" dirty="0" smtClean="0"/>
                        <a:t> deep nesting of packages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Enumeration</a:t>
                      </a:r>
                      <a:r>
                        <a:rPr lang="en-US" baseline="0" dirty="0" smtClean="0"/>
                        <a:t> types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Multiplicities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Opposite </a:t>
                      </a:r>
                      <a:r>
                        <a:rPr lang="en-US" dirty="0" smtClean="0"/>
                        <a:t>properties (</a:t>
                      </a:r>
                      <a:r>
                        <a:rPr lang="en-US" dirty="0" err="1" smtClean="0"/>
                        <a:t>library#books</a:t>
                      </a:r>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Pre/post</a:t>
                      </a:r>
                      <a:r>
                        <a:rPr lang="en-US" baseline="0" dirty="0" smtClean="0"/>
                        <a:t> conditions for defining operations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Statements for defining operations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6621367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noGrp="1"/>
          </p:cNvGraphicFramePr>
          <p:nvPr>
            <p:ph idx="1"/>
            <p:extLst>
              <p:ext uri="{D42A27DB-BD31-4B8C-83A1-F6EECF244321}">
                <p14:modId xmlns:p14="http://schemas.microsoft.com/office/powerpoint/2010/main" val="170340893"/>
              </p:ext>
            </p:extLst>
          </p:nvPr>
        </p:nvGraphicFramePr>
        <p:xfrm>
          <a:off x="84233" y="160351"/>
          <a:ext cx="8983375" cy="4690360"/>
        </p:xfrm>
        <a:graphic>
          <a:graphicData uri="http://schemas.openxmlformats.org/drawingml/2006/table">
            <a:tbl>
              <a:tblPr firstRow="1" bandRow="1">
                <a:tableStyleId>{5C22544A-7EE6-4342-B048-85BDC9FD1C3A}</a:tableStyleId>
              </a:tblPr>
              <a:tblGrid>
                <a:gridCol w="4651881"/>
                <a:gridCol w="773438"/>
                <a:gridCol w="1518231"/>
                <a:gridCol w="1031252"/>
                <a:gridCol w="1008573"/>
              </a:tblGrid>
              <a:tr h="469036">
                <a:tc>
                  <a:txBody>
                    <a:bodyPr/>
                    <a:lstStyle/>
                    <a:p>
                      <a:endParaRPr lang="en-US" dirty="0"/>
                    </a:p>
                  </a:txBody>
                  <a:tcPr/>
                </a:tc>
                <a:tc>
                  <a:txBody>
                    <a:bodyPr/>
                    <a:lstStyle/>
                    <a:p>
                      <a:r>
                        <a:rPr lang="en-US" dirty="0" smtClean="0"/>
                        <a:t>K</a:t>
                      </a:r>
                      <a:endParaRPr lang="en-US" dirty="0"/>
                    </a:p>
                  </a:txBody>
                  <a:tcPr/>
                </a:tc>
                <a:tc>
                  <a:txBody>
                    <a:bodyPr/>
                    <a:lstStyle/>
                    <a:p>
                      <a:r>
                        <a:rPr lang="en-US" dirty="0" smtClean="0"/>
                        <a:t>OCLInEcore</a:t>
                      </a:r>
                      <a:endParaRPr lang="en-US" dirty="0"/>
                    </a:p>
                  </a:txBody>
                  <a:tcPr/>
                </a:tc>
                <a:tc>
                  <a:txBody>
                    <a:bodyPr/>
                    <a:lstStyle/>
                    <a:p>
                      <a:r>
                        <a:rPr lang="en-US" dirty="0" smtClean="0"/>
                        <a:t>Scala</a:t>
                      </a:r>
                      <a:endParaRPr lang="en-US" dirty="0"/>
                    </a:p>
                  </a:txBody>
                  <a:tcPr/>
                </a:tc>
                <a:tc>
                  <a:txBody>
                    <a:bodyPr/>
                    <a:lstStyle/>
                    <a:p>
                      <a:r>
                        <a:rPr lang="en-US" dirty="0" smtClean="0"/>
                        <a:t>Java</a:t>
                      </a:r>
                      <a:endParaRPr lang="en-US" dirty="0"/>
                    </a:p>
                  </a:txBody>
                  <a:tcPr/>
                </a:tc>
              </a:tr>
              <a:tr h="469036">
                <a:tc>
                  <a:txBody>
                    <a:bodyPr/>
                    <a:lstStyle/>
                    <a:p>
                      <a:r>
                        <a:rPr lang="en-US" dirty="0" smtClean="0"/>
                        <a:t>Operation parameters can be </a:t>
                      </a:r>
                      <a:r>
                        <a:rPr lang="en-US" dirty="0" err="1" smtClean="0"/>
                        <a:t>untyped</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Operations can throw exceptions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Invariants are callable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Allows</a:t>
                      </a:r>
                      <a:r>
                        <a:rPr lang="en-US" baseline="0" dirty="0" smtClean="0"/>
                        <a:t> user-defined keywords for class </a:t>
                      </a:r>
                      <a:r>
                        <a:rPr lang="en-US" baseline="0" dirty="0" err="1" smtClean="0"/>
                        <a:t>defs</a:t>
                      </a:r>
                      <a:r>
                        <a:rPr lang="en-US" baseline="0"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Function types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General lambda expressions</a:t>
                      </a:r>
                      <a:endParaRPr lang="en-US" dirty="0"/>
                    </a:p>
                  </a:txBody>
                  <a:tcPr/>
                </a:tc>
                <a:tc>
                  <a:txBody>
                    <a:bodyPr/>
                    <a:lstStyle/>
                    <a:p>
                      <a:r>
                        <a:rPr lang="en-US" dirty="0" smtClean="0"/>
                        <a:t>+</a:t>
                      </a:r>
                      <a:endParaRPr lang="en-US" dirty="0"/>
                    </a:p>
                  </a:txBody>
                  <a:tcPr/>
                </a:tc>
                <a:tc>
                  <a:txBody>
                    <a:bodyPr/>
                    <a:lstStyle/>
                    <a:p>
                      <a:r>
                        <a:rPr lang="en-US" dirty="0" smtClean="0"/>
                        <a:t>(-) OCL</a:t>
                      </a:r>
                      <a:r>
                        <a:rPr lang="en-US" baseline="0" dirty="0" smtClean="0"/>
                        <a:t> has</a:t>
                      </a:r>
                      <a:endParaRPr lang="en-US" dirty="0"/>
                    </a:p>
                  </a:txBody>
                  <a:tcPr/>
                </a:tc>
                <a:tc>
                  <a:txBody>
                    <a:bodyPr/>
                    <a:lstStyle/>
                    <a:p>
                      <a:r>
                        <a:rPr lang="en-US" dirty="0" smtClean="0"/>
                        <a:t>+</a:t>
                      </a:r>
                      <a:endParaRPr lang="en-US" dirty="0"/>
                    </a:p>
                  </a:txBody>
                  <a:tcPr/>
                </a:tc>
                <a:tc>
                  <a:txBody>
                    <a:bodyPr/>
                    <a:lstStyle/>
                    <a:p>
                      <a:r>
                        <a:rPr lang="en-US" dirty="0" smtClean="0"/>
                        <a:t>+ (1.8)</a:t>
                      </a:r>
                      <a:endParaRPr lang="en-US" dirty="0"/>
                    </a:p>
                  </a:txBody>
                  <a:tcPr/>
                </a:tc>
              </a:tr>
              <a:tr h="469036">
                <a:tc>
                  <a:txBody>
                    <a:bodyPr/>
                    <a:lstStyle/>
                    <a:p>
                      <a:r>
                        <a:rPr lang="en-US" dirty="0" smtClean="0"/>
                        <a:t>Predicate subtypes</a:t>
                      </a:r>
                      <a:endParaRPr lang="en-US" dirty="0"/>
                    </a:p>
                  </a:txBody>
                  <a:tcPr/>
                </a:tc>
                <a:tc>
                  <a:txBody>
                    <a:bodyPr/>
                    <a:lstStyle/>
                    <a:p>
                      <a:r>
                        <a:rPr lang="en-US" dirty="0" smtClean="0"/>
                        <a:t>+</a:t>
                      </a:r>
                      <a:endParaRPr lang="en-US" dirty="0"/>
                    </a:p>
                  </a:txBody>
                  <a:tcPr/>
                </a:tc>
                <a:tc>
                  <a:txBody>
                    <a:bodyPr/>
                    <a:lstStyle/>
                    <a:p>
                      <a:r>
                        <a:rPr lang="en-US" dirty="0" smtClean="0"/>
                        <a:t>(+</a:t>
                      </a:r>
                      <a:r>
                        <a:rPr lang="en-US" dirty="0" smtClean="0"/>
                        <a:t>) </a:t>
                      </a:r>
                      <a:r>
                        <a:rPr lang="en-US" dirty="0" err="1" smtClean="0"/>
                        <a:t>datatypes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Quantification over infinite sets (full math)</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Set</a:t>
                      </a:r>
                      <a:r>
                        <a:rPr lang="en-US" baseline="0" dirty="0" smtClean="0"/>
                        <a:t> comprehension of infinite sets (full math)</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25379195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
          <p:cNvGraphicFramePr>
            <a:graphicFrameLocks noGrp="1"/>
          </p:cNvGraphicFramePr>
          <p:nvPr>
            <p:ph idx="1"/>
            <p:extLst>
              <p:ext uri="{D42A27DB-BD31-4B8C-83A1-F6EECF244321}">
                <p14:modId xmlns:p14="http://schemas.microsoft.com/office/powerpoint/2010/main" val="3261863961"/>
              </p:ext>
            </p:extLst>
          </p:nvPr>
        </p:nvGraphicFramePr>
        <p:xfrm>
          <a:off x="84233" y="160351"/>
          <a:ext cx="8983375" cy="4782880"/>
        </p:xfrm>
        <a:graphic>
          <a:graphicData uri="http://schemas.openxmlformats.org/drawingml/2006/table">
            <a:tbl>
              <a:tblPr firstRow="1" bandRow="1">
                <a:tableStyleId>{5C22544A-7EE6-4342-B048-85BDC9FD1C3A}</a:tableStyleId>
              </a:tblPr>
              <a:tblGrid>
                <a:gridCol w="4651881"/>
                <a:gridCol w="773438"/>
                <a:gridCol w="1518231"/>
                <a:gridCol w="826679"/>
                <a:gridCol w="1213146"/>
              </a:tblGrid>
              <a:tr h="469036">
                <a:tc>
                  <a:txBody>
                    <a:bodyPr/>
                    <a:lstStyle/>
                    <a:p>
                      <a:endParaRPr lang="en-US" dirty="0"/>
                    </a:p>
                  </a:txBody>
                  <a:tcPr/>
                </a:tc>
                <a:tc>
                  <a:txBody>
                    <a:bodyPr/>
                    <a:lstStyle/>
                    <a:p>
                      <a:r>
                        <a:rPr lang="en-US" dirty="0" smtClean="0"/>
                        <a:t>K</a:t>
                      </a:r>
                      <a:endParaRPr lang="en-US" dirty="0"/>
                    </a:p>
                  </a:txBody>
                  <a:tcPr/>
                </a:tc>
                <a:tc>
                  <a:txBody>
                    <a:bodyPr/>
                    <a:lstStyle/>
                    <a:p>
                      <a:r>
                        <a:rPr lang="en-US" dirty="0" smtClean="0"/>
                        <a:t>OCLInEcore</a:t>
                      </a:r>
                      <a:endParaRPr lang="en-US" dirty="0"/>
                    </a:p>
                  </a:txBody>
                  <a:tcPr/>
                </a:tc>
                <a:tc>
                  <a:txBody>
                    <a:bodyPr/>
                    <a:lstStyle/>
                    <a:p>
                      <a:r>
                        <a:rPr lang="en-US" dirty="0" smtClean="0"/>
                        <a:t>Scala</a:t>
                      </a:r>
                      <a:endParaRPr lang="en-US" dirty="0"/>
                    </a:p>
                  </a:txBody>
                  <a:tcPr/>
                </a:tc>
                <a:tc>
                  <a:txBody>
                    <a:bodyPr/>
                    <a:lstStyle/>
                    <a:p>
                      <a:r>
                        <a:rPr lang="en-US" dirty="0" smtClean="0"/>
                        <a:t>Java</a:t>
                      </a:r>
                      <a:endParaRPr lang="en-US" dirty="0"/>
                    </a:p>
                  </a:txBody>
                  <a:tcPr/>
                </a:tc>
              </a:tr>
              <a:tr h="469036">
                <a:tc>
                  <a:txBody>
                    <a:bodyPr/>
                    <a:lstStyle/>
                    <a:p>
                      <a:r>
                        <a:rPr lang="en-US" dirty="0" smtClean="0"/>
                        <a:t>Class instantiation (creating</a:t>
                      </a:r>
                      <a:r>
                        <a:rPr lang="en-US" baseline="0" dirty="0" smtClean="0"/>
                        <a:t> objects)</a:t>
                      </a:r>
                      <a:endParaRPr lang="en-US" dirty="0"/>
                    </a:p>
                  </a:txBody>
                  <a:tcPr/>
                </a:tc>
                <a:tc>
                  <a:txBody>
                    <a:bodyPr/>
                    <a:lstStyle/>
                    <a:p>
                      <a:r>
                        <a:rPr lang="en-US" dirty="0" smtClean="0"/>
                        <a:t>+</a:t>
                      </a:r>
                      <a:endParaRPr lang="en-US" dirty="0"/>
                    </a:p>
                  </a:txBody>
                  <a:tcPr/>
                </a:tc>
                <a:tc>
                  <a:txBody>
                    <a:bodyPr/>
                    <a:lstStyle/>
                    <a:p>
                      <a:r>
                        <a:rPr lang="en-US" dirty="0" smtClean="0"/>
                        <a:t>- (</a:t>
                      </a:r>
                      <a:r>
                        <a:rPr lang="en-US" baseline="0" dirty="0" smtClean="0"/>
                        <a:t>GUI only)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Pattern matching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Global properties,</a:t>
                      </a:r>
                      <a:r>
                        <a:rPr lang="en-US" baseline="0" dirty="0" smtClean="0"/>
                        <a:t> </a:t>
                      </a:r>
                      <a:r>
                        <a:rPr lang="en-US" dirty="0" smtClean="0"/>
                        <a:t>operations and constraints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Control over syntax and AST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Multiple inheritance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r>
                        <a:rPr lang="en-US" dirty="0" smtClean="0"/>
                        <a:t>) interfaces</a:t>
                      </a:r>
                      <a:endParaRPr lang="en-US" dirty="0"/>
                    </a:p>
                  </a:txBody>
                  <a:tcPr/>
                </a:tc>
              </a:tr>
              <a:tr h="469036">
                <a:tc>
                  <a:txBody>
                    <a:bodyPr/>
                    <a:lstStyle/>
                    <a:p>
                      <a:r>
                        <a:rPr lang="en-US" dirty="0" smtClean="0"/>
                        <a:t>Models (programs)</a:t>
                      </a:r>
                      <a:r>
                        <a:rPr lang="en-US" baseline="0" dirty="0" smtClean="0"/>
                        <a:t> are data</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ecore</a:t>
                      </a:r>
                      <a:r>
                        <a:rPr lang="en-US" dirty="0" smtClean="0"/>
                        <a:t>)</a:t>
                      </a:r>
                      <a:r>
                        <a:rPr lang="en-US" baseline="0" dirty="0" smtClean="0"/>
                        <a:t> </a:t>
                      </a:r>
                      <a:r>
                        <a:rPr lang="en-US" b="1" baseline="0" dirty="0" smtClean="0">
                          <a:solidFill>
                            <a:srgbClr val="FF0000"/>
                          </a:solidFill>
                        </a:rPr>
                        <a:t>?</a:t>
                      </a:r>
                      <a:endParaRPr lang="en-US" b="1" dirty="0">
                        <a:solidFill>
                          <a:srgbClr val="FF0000"/>
                        </a:solidFill>
                      </a:endParaRPr>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69036">
                <a:tc>
                  <a:txBody>
                    <a:bodyPr/>
                    <a:lstStyle/>
                    <a:p>
                      <a:r>
                        <a:rPr lang="en-US" dirty="0" smtClean="0"/>
                        <a:t>AST is extensible</a:t>
                      </a:r>
                      <a:endParaRPr lang="en-US" dirty="0"/>
                    </a:p>
                  </a:txBody>
                  <a:tcPr/>
                </a:tc>
                <a:tc>
                  <a:txBody>
                    <a:bodyPr/>
                    <a:lstStyle/>
                    <a:p>
                      <a:r>
                        <a:rPr lang="en-US" dirty="0" smtClean="0"/>
                        <a:t>- </a:t>
                      </a:r>
                      <a:r>
                        <a:rPr lang="en-US" dirty="0" smtClean="0">
                          <a:solidFill>
                            <a:srgbClr val="0000FF"/>
                          </a:solidFill>
                        </a:rPr>
                        <a:t>(*)</a:t>
                      </a:r>
                      <a:endParaRPr lang="en-US" dirty="0">
                        <a:solidFill>
                          <a:srgbClr val="0000FF"/>
                        </a:solidFill>
                      </a:endParaRPr>
                    </a:p>
                  </a:txBody>
                  <a:tcPr/>
                </a:tc>
                <a:tc>
                  <a:txBody>
                    <a:bodyPr/>
                    <a:lstStyle/>
                    <a:p>
                      <a:r>
                        <a:rPr lang="en-US" dirty="0" smtClean="0"/>
                        <a:t>+ </a:t>
                      </a:r>
                      <a:r>
                        <a:rPr lang="en-US" b="1" dirty="0" smtClean="0">
                          <a:solidFill>
                            <a:srgbClr val="FF0000"/>
                          </a:solidFill>
                        </a:rPr>
                        <a:t>?</a:t>
                      </a:r>
                      <a:r>
                        <a:rPr lang="en-US" b="1" dirty="0" smtClean="0">
                          <a:solidFill>
                            <a:srgbClr val="FF0000"/>
                          </a:solidFill>
                        </a:rPr>
                        <a:t>?</a:t>
                      </a:r>
                      <a:endParaRPr lang="en-US" b="1" dirty="0">
                        <a:solidFill>
                          <a:srgbClr val="FF0000"/>
                        </a:solidFill>
                      </a:endParaRPr>
                    </a:p>
                  </a:txBody>
                  <a:tcPr/>
                </a:tc>
                <a:tc>
                  <a:txBody>
                    <a:bodyPr/>
                    <a:lstStyle/>
                    <a:p>
                      <a:r>
                        <a:rPr lang="en-US" dirty="0" smtClean="0"/>
                        <a:t>- </a:t>
                      </a:r>
                      <a:r>
                        <a:rPr lang="en-US" dirty="0" smtClean="0">
                          <a:solidFill>
                            <a:srgbClr val="0000FF"/>
                          </a:solidFill>
                        </a:rPr>
                        <a:t>(*)</a:t>
                      </a:r>
                      <a:endParaRPr lang="en-US" dirty="0">
                        <a:solidFill>
                          <a:srgbClr val="0000FF"/>
                        </a:solidFill>
                      </a:endParaRPr>
                    </a:p>
                  </a:txBody>
                  <a:tcPr/>
                </a:tc>
                <a:tc>
                  <a:txBody>
                    <a:bodyPr/>
                    <a:lstStyle/>
                    <a:p>
                      <a:r>
                        <a:rPr lang="en-US" dirty="0" smtClean="0"/>
                        <a:t>- </a:t>
                      </a:r>
                      <a:r>
                        <a:rPr lang="en-US" dirty="0" smtClean="0">
                          <a:solidFill>
                            <a:srgbClr val="0000FF"/>
                          </a:solidFill>
                        </a:rPr>
                        <a:t>(*)</a:t>
                      </a:r>
                      <a:endParaRPr lang="en-US" dirty="0">
                        <a:solidFill>
                          <a:srgbClr val="0000FF"/>
                        </a:solidFill>
                      </a:endParaRPr>
                    </a:p>
                  </a:txBody>
                  <a:tcPr/>
                </a:tc>
              </a:tr>
              <a:tr h="469036">
                <a:tc>
                  <a:txBody>
                    <a:bodyPr/>
                    <a:lstStyle/>
                    <a:p>
                      <a:r>
                        <a:rPr lang="en-US" dirty="0" smtClean="0"/>
                        <a:t>Syntax is</a:t>
                      </a:r>
                      <a:r>
                        <a:rPr lang="en-US" baseline="0" dirty="0" smtClean="0"/>
                        <a:t> extensible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90512">
                <a:tc>
                  <a:txBody>
                    <a:bodyPr/>
                    <a:lstStyle/>
                    <a:p>
                      <a:r>
                        <a:rPr lang="en-US" dirty="0" smtClean="0">
                          <a:solidFill>
                            <a:srgbClr val="0000FF"/>
                          </a:solidFill>
                        </a:rPr>
                        <a:t>(*) : one can</a:t>
                      </a:r>
                      <a:r>
                        <a:rPr lang="en-US" baseline="0" dirty="0" smtClean="0">
                          <a:solidFill>
                            <a:srgbClr val="0000FF"/>
                          </a:solidFill>
                        </a:rPr>
                        <a:t> extend AST but it is hard work.</a:t>
                      </a:r>
                      <a:endParaRPr lang="en-US" dirty="0">
                        <a:solidFill>
                          <a:srgbClr val="0000FF"/>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569430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OCLInEcore AST is accessible and can form base for SMT translation. Experiment was successful. “Counting” in SMT </a:t>
            </a:r>
            <a:r>
              <a:rPr lang="en-US" dirty="0" smtClean="0"/>
              <a:t>is, however, </a:t>
            </a:r>
            <a:r>
              <a:rPr lang="en-US" dirty="0" smtClean="0"/>
              <a:t>a problem for OCLInEcore as well as for </a:t>
            </a:r>
            <a:r>
              <a:rPr lang="en-US" dirty="0" smtClean="0"/>
              <a:t>K, and </a:t>
            </a:r>
            <a:r>
              <a:rPr lang="en-US" dirty="0" smtClean="0"/>
              <a:t>other </a:t>
            </a:r>
            <a:r>
              <a:rPr lang="en-US" dirty="0" smtClean="0"/>
              <a:t>languages.</a:t>
            </a:r>
            <a:endParaRPr lang="en-US" dirty="0" smtClean="0"/>
          </a:p>
          <a:p>
            <a:r>
              <a:rPr lang="en-US" dirty="0" smtClean="0"/>
              <a:t>Recommendation: Try </a:t>
            </a:r>
            <a:r>
              <a:rPr lang="en-US" dirty="0" smtClean="0"/>
              <a:t>out OCLInEcore for defining </a:t>
            </a:r>
            <a:r>
              <a:rPr lang="en-US" dirty="0" err="1" smtClean="0"/>
              <a:t>SysML</a:t>
            </a:r>
            <a:r>
              <a:rPr lang="en-US" dirty="0" smtClean="0"/>
              <a:t>. Can it support what want  (ignoring SMT question)</a:t>
            </a:r>
            <a:r>
              <a:rPr lang="en-US" dirty="0"/>
              <a:t>?</a:t>
            </a:r>
            <a:r>
              <a:rPr lang="en-US" dirty="0" smtClean="0"/>
              <a:t> </a:t>
            </a:r>
            <a:r>
              <a:rPr lang="en-US" dirty="0" smtClean="0"/>
              <a:t>Experiment with extending AST and </a:t>
            </a:r>
            <a:r>
              <a:rPr lang="en-US" dirty="0" smtClean="0"/>
              <a:t>extending </a:t>
            </a:r>
            <a:r>
              <a:rPr lang="en-US" dirty="0" smtClean="0"/>
              <a:t>syntax</a:t>
            </a:r>
            <a:r>
              <a:rPr lang="en-US" dirty="0"/>
              <a:t>.</a:t>
            </a:r>
            <a:endParaRPr lang="en-US" dirty="0" smtClean="0"/>
          </a:p>
          <a:p>
            <a:r>
              <a:rPr lang="en-US" dirty="0" smtClean="0"/>
              <a:t>Systems we have not looked at seriously: </a:t>
            </a:r>
            <a:r>
              <a:rPr lang="en-US" dirty="0" err="1" smtClean="0"/>
              <a:t>Xcode</a:t>
            </a:r>
            <a:r>
              <a:rPr lang="en-US" dirty="0"/>
              <a:t>, Alf and </a:t>
            </a:r>
            <a:r>
              <a:rPr lang="en-US" dirty="0" err="1" smtClean="0"/>
              <a:t>Modelica</a:t>
            </a:r>
            <a:r>
              <a:rPr lang="en-US" dirty="0" smtClean="0"/>
              <a:t>.</a:t>
            </a:r>
          </a:p>
          <a:p>
            <a:r>
              <a:rPr lang="en-US" dirty="0" smtClean="0"/>
              <a:t>Scala is an option. One can define a translator from Scala to SMT. Some work has been done in this </a:t>
            </a:r>
            <a:r>
              <a:rPr lang="en-US" dirty="0"/>
              <a:t>direction already</a:t>
            </a:r>
            <a:r>
              <a:rPr lang="en-US" dirty="0"/>
              <a:t>: </a:t>
            </a:r>
            <a:r>
              <a:rPr lang="en-US" dirty="0">
                <a:solidFill>
                  <a:srgbClr val="FFFF00"/>
                </a:solidFill>
              </a:rPr>
              <a:t>https://</a:t>
            </a:r>
            <a:r>
              <a:rPr lang="en-US" dirty="0" err="1" smtClean="0">
                <a:solidFill>
                  <a:srgbClr val="FFFF00"/>
                </a:solidFill>
              </a:rPr>
              <a:t>leon.epfl.ch</a:t>
            </a:r>
            <a:r>
              <a:rPr lang="en-US" dirty="0"/>
              <a:t>.</a:t>
            </a:r>
            <a:r>
              <a:rPr lang="en-US" dirty="0" smtClean="0"/>
              <a:t> </a:t>
            </a:r>
            <a:endParaRPr lang="en-US" dirty="0" smtClean="0"/>
          </a:p>
          <a:p>
            <a:r>
              <a:rPr lang="en-US" dirty="0" smtClean="0"/>
              <a:t>Programming </a:t>
            </a:r>
            <a:r>
              <a:rPr lang="en-US" dirty="0" smtClean="0"/>
              <a:t>languages do not well support meta-programming and treatment of programs as data (except LISP). But they are very mature and seem to be sufficient for programmers. It would be useful to be clear about what  is the difference between modeling and programming, if there is one.</a:t>
            </a:r>
          </a:p>
          <a:p>
            <a:endParaRPr lang="en-US" dirty="0"/>
          </a:p>
        </p:txBody>
      </p:sp>
    </p:spTree>
    <p:extLst>
      <p:ext uri="{BB962C8B-B14F-4D97-AF65-F5344CB8AC3E}">
        <p14:creationId xmlns:p14="http://schemas.microsoft.com/office/powerpoint/2010/main" val="21701902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Tree>
    <p:extLst>
      <p:ext uri="{BB962C8B-B14F-4D97-AF65-F5344CB8AC3E}">
        <p14:creationId xmlns:p14="http://schemas.microsoft.com/office/powerpoint/2010/main" val="39223554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Book </a:t>
            </a:r>
            <a:r>
              <a:rPr lang="en-US" dirty="0" smtClean="0"/>
              <a:t>Model</a:t>
            </a:r>
            <a:br>
              <a:rPr lang="en-US" dirty="0" smtClean="0"/>
            </a:br>
            <a:r>
              <a:rPr lang="en-US" dirty="0" smtClean="0"/>
              <a:t>in </a:t>
            </a:r>
            <a:r>
              <a:rPr lang="en-US" dirty="0" smtClean="0">
                <a:solidFill>
                  <a:srgbClr val="FF0000"/>
                </a:solidFill>
              </a:rPr>
              <a:t>K</a:t>
            </a:r>
            <a:endParaRPr lang="en-US" dirty="0">
              <a:solidFill>
                <a:srgbClr val="FF0000"/>
              </a:solidFill>
            </a:endParaRPr>
          </a:p>
        </p:txBody>
      </p:sp>
    </p:spTree>
    <p:extLst>
      <p:ext uri="{BB962C8B-B14F-4D97-AF65-F5344CB8AC3E}">
        <p14:creationId xmlns:p14="http://schemas.microsoft.com/office/powerpoint/2010/main" val="23802880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2-04 at 1.4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988" y="667270"/>
            <a:ext cx="3853309" cy="3687218"/>
          </a:xfrm>
          <a:prstGeom prst="rect">
            <a:avLst/>
          </a:prstGeom>
        </p:spPr>
      </p:pic>
    </p:spTree>
    <p:extLst>
      <p:ext uri="{BB962C8B-B14F-4D97-AF65-F5344CB8AC3E}">
        <p14:creationId xmlns:p14="http://schemas.microsoft.com/office/powerpoint/2010/main" val="28170416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Book </a:t>
            </a:r>
            <a:r>
              <a:rPr lang="en-US" dirty="0" smtClean="0"/>
              <a:t>Model</a:t>
            </a:r>
            <a:br>
              <a:rPr lang="en-US" dirty="0" smtClean="0"/>
            </a:br>
            <a:r>
              <a:rPr lang="en-US" dirty="0" smtClean="0"/>
              <a:t>in </a:t>
            </a:r>
            <a:r>
              <a:rPr lang="en-US" dirty="0">
                <a:solidFill>
                  <a:srgbClr val="FF0000"/>
                </a:solidFill>
              </a:rPr>
              <a:t>Scala</a:t>
            </a:r>
            <a:endParaRPr lang="en-US" dirty="0">
              <a:solidFill>
                <a:srgbClr val="FF0000"/>
              </a:solidFill>
            </a:endParaRPr>
          </a:p>
        </p:txBody>
      </p:sp>
    </p:spTree>
    <p:extLst>
      <p:ext uri="{BB962C8B-B14F-4D97-AF65-F5344CB8AC3E}">
        <p14:creationId xmlns:p14="http://schemas.microsoft.com/office/powerpoint/2010/main" val="9440929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6-02-04 at 1.42.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833" y="257831"/>
            <a:ext cx="4489264" cy="4574122"/>
          </a:xfrm>
          <a:prstGeom prst="rect">
            <a:avLst/>
          </a:prstGeom>
        </p:spPr>
      </p:pic>
    </p:spTree>
    <p:extLst>
      <p:ext uri="{BB962C8B-B14F-4D97-AF65-F5344CB8AC3E}">
        <p14:creationId xmlns:p14="http://schemas.microsoft.com/office/powerpoint/2010/main" val="3442481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2-04 at 1.45.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254" y="1475615"/>
            <a:ext cx="7112000" cy="3333750"/>
          </a:xfrm>
          <a:prstGeom prst="rect">
            <a:avLst/>
          </a:prstGeom>
        </p:spPr>
      </p:pic>
      <p:sp>
        <p:nvSpPr>
          <p:cNvPr id="5" name="Title 4"/>
          <p:cNvSpPr>
            <a:spLocks noGrp="1"/>
          </p:cNvSpPr>
          <p:nvPr>
            <p:ph type="title"/>
          </p:nvPr>
        </p:nvSpPr>
        <p:spPr/>
        <p:txBody>
          <a:bodyPr/>
          <a:lstStyle/>
          <a:p>
            <a:r>
              <a:rPr lang="en-US" dirty="0" smtClean="0"/>
              <a:t>Relying on library function</a:t>
            </a:r>
            <a:endParaRPr lang="en-US" dirty="0"/>
          </a:p>
        </p:txBody>
      </p:sp>
    </p:spTree>
    <p:extLst>
      <p:ext uri="{BB962C8B-B14F-4D97-AF65-F5344CB8AC3E}">
        <p14:creationId xmlns:p14="http://schemas.microsoft.com/office/powerpoint/2010/main" val="22482319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Book </a:t>
            </a:r>
            <a:r>
              <a:rPr lang="en-US" dirty="0" smtClean="0"/>
              <a:t>Model</a:t>
            </a:r>
            <a:br>
              <a:rPr lang="en-US" dirty="0" smtClean="0"/>
            </a:br>
            <a:r>
              <a:rPr lang="en-US" dirty="0" smtClean="0"/>
              <a:t>in </a:t>
            </a:r>
            <a:r>
              <a:rPr lang="en-US" dirty="0">
                <a:solidFill>
                  <a:srgbClr val="FF0000"/>
                </a:solidFill>
              </a:rPr>
              <a:t>OCLInEcore</a:t>
            </a:r>
            <a:endParaRPr lang="en-US" dirty="0">
              <a:solidFill>
                <a:srgbClr val="FF0000"/>
              </a:solidFill>
            </a:endParaRPr>
          </a:p>
        </p:txBody>
      </p:sp>
    </p:spTree>
    <p:extLst>
      <p:ext uri="{BB962C8B-B14F-4D97-AF65-F5344CB8AC3E}">
        <p14:creationId xmlns:p14="http://schemas.microsoft.com/office/powerpoint/2010/main" val="40273054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770</TotalTime>
  <Words>1341</Words>
  <Application>Microsoft Macintosh PowerPoint</Application>
  <PresentationFormat>On-screen Show (16:9)</PresentationFormat>
  <Paragraphs>317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Story</vt:lpstr>
      <vt:lpstr>Textual Languages  for Modeling</vt:lpstr>
      <vt:lpstr>Goals</vt:lpstr>
      <vt:lpstr>Contents</vt:lpstr>
      <vt:lpstr>The Book Model in K</vt:lpstr>
      <vt:lpstr>PowerPoint Presentation</vt:lpstr>
      <vt:lpstr>The Book Model in Scala</vt:lpstr>
      <vt:lpstr>PowerPoint Presentation</vt:lpstr>
      <vt:lpstr>Relying on library function</vt:lpstr>
      <vt:lpstr>The Book Model in OCLInEcore</vt:lpstr>
      <vt:lpstr>PowerPoint Presentation</vt:lpstr>
      <vt:lpstr>From OCLInEcore  to SMT</vt:lpstr>
      <vt:lpstr>Generated SMT</vt:lpstr>
      <vt:lpstr>PowerPoint Presentation</vt:lpstr>
      <vt:lpstr>PowerPoint Presentation</vt:lpstr>
      <vt:lpstr>PowerPoint Presentation</vt:lpstr>
      <vt:lpstr>PowerPoint Presentation</vt:lpstr>
      <vt:lpstr>The OCLInEcore 2 SMT Translator</vt:lpstr>
      <vt:lpstr>PowerPoint Presentation</vt:lpstr>
      <vt:lpstr>Lessons learned from OCLInEcore 2 SMT Translation</vt:lpstr>
      <vt:lpstr>Is OCLInEcore’s  Type Checker Mature?</vt:lpstr>
      <vt:lpstr>PowerPoint Presentation</vt:lpstr>
      <vt:lpstr>The Library Model</vt:lpstr>
      <vt:lpstr>PowerPoint Presentation</vt:lpstr>
      <vt:lpstr>PowerPoint Presentation</vt:lpstr>
      <vt:lpstr>The Shapes Model</vt:lpstr>
      <vt:lpstr>PowerPoint Presentation</vt:lpstr>
      <vt:lpstr>PowerPoint Presentation</vt:lpstr>
      <vt:lpstr>Metrics of Shape Models</vt:lpstr>
      <vt:lpstr>In a Graph</vt:lpstr>
      <vt:lpstr>Comparing  K OCLInEcore Scala Java</vt:lpstr>
      <vt:lpstr>OCL versus Predicate Logic</vt:lpstr>
      <vt:lpstr>Commonalities between K, OCLInEcore, Scala and Java</vt:lpstr>
      <vt:lpstr>Differences</vt:lpstr>
      <vt:lpstr>PowerPoint Presentation</vt:lpstr>
      <vt:lpstr>PowerPoint Presentation</vt:lpstr>
      <vt:lpstr>PowerPoint Presentation</vt:lpstr>
      <vt:lpstr>Conclusions</vt:lpstr>
      <vt:lpstr>END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Languages for Modeling</dc:title>
  <dc:creator>Klaus Havelund</dc:creator>
  <cp:lastModifiedBy>Klaus Havelund</cp:lastModifiedBy>
  <cp:revision>409</cp:revision>
  <dcterms:created xsi:type="dcterms:W3CDTF">2016-02-04T20:53:40Z</dcterms:created>
  <dcterms:modified xsi:type="dcterms:W3CDTF">2016-02-06T14:36:01Z</dcterms:modified>
</cp:coreProperties>
</file>