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"/>
  </p:notesMasterIdLst>
  <p:sldIdLst>
    <p:sldId id="435" r:id="rId2"/>
    <p:sldId id="455" r:id="rId3"/>
    <p:sldId id="465" r:id="rId4"/>
    <p:sldId id="456" r:id="rId5"/>
    <p:sldId id="482" r:id="rId6"/>
    <p:sldId id="4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4472C4"/>
    <a:srgbClr val="E20074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88" autoAdjust="0"/>
    <p:restoredTop sz="84887" autoAdjust="0"/>
  </p:normalViewPr>
  <p:slideViewPr>
    <p:cSldViewPr snapToGrid="0">
      <p:cViewPr varScale="1">
        <p:scale>
          <a:sx n="67" d="100"/>
          <a:sy n="67" d="100"/>
        </p:scale>
        <p:origin x="438" y="42"/>
      </p:cViewPr>
      <p:guideLst/>
    </p:cSldViewPr>
  </p:slideViewPr>
  <p:outlineViewPr>
    <p:cViewPr>
      <p:scale>
        <a:sx n="33" d="100"/>
        <a:sy n="33" d="100"/>
      </p:scale>
      <p:origin x="0" y="-5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-1476"/>
    </p:cViewPr>
  </p:sorterViewPr>
  <p:notesViewPr>
    <p:cSldViewPr snapToGrid="0">
      <p:cViewPr>
        <p:scale>
          <a:sx n="130" d="100"/>
          <a:sy n="130" d="100"/>
        </p:scale>
        <p:origin x="1341" y="-24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0D3C0-4107-42EC-A217-B74CA505282B}" type="datetimeFigureOut">
              <a:rPr lang="en-GB" smtClean="0"/>
              <a:t>04/05/2019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28FEC-48DA-4971-A047-915AED9E0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54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OpenNetworkingFoundation/EagleUmlYang" TargetMode="External"/><Relationship Id="rId3" Type="http://schemas.openxmlformats.org/officeDocument/2006/relationships/hyperlink" Target="https://www.opennetworking.org/software-defined-standards/models-apis/" TargetMode="External"/><Relationship Id="rId7" Type="http://schemas.openxmlformats.org/officeDocument/2006/relationships/hyperlink" Target="https://3vf60mmveq1g8vzn48q2o71a-wpengine.netdna-ssl.com/wp-content/uploads/2014/11/IISOMI_531_UML_YANG_Mapping_Guidelines_v1.0.pd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eclipse.org/papyrus/" TargetMode="External"/><Relationship Id="rId5" Type="http://schemas.openxmlformats.org/officeDocument/2006/relationships/hyperlink" Target="https://github.com/OpenNetworkingFoundation/EagleUmlCommon/tree/develop/UmlProfiles" TargetMode="External"/><Relationship Id="rId4" Type="http://schemas.openxmlformats.org/officeDocument/2006/relationships/hyperlink" Target="https://github.com/OpenNetworkingFoundation/TAPI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45195" y="4400550"/>
            <a:ext cx="6239219" cy="3600450"/>
          </a:xfrm>
        </p:spPr>
        <p:txBody>
          <a:bodyPr/>
          <a:lstStyle/>
          <a:p>
            <a:pPr marL="285750" indent="-2857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de-DE" dirty="0"/>
              <a:t>Core model: TR-512 v1.4 (11/2018)</a:t>
            </a:r>
          </a:p>
          <a:p>
            <a:pPr marL="742950" lvl="1" indent="-2857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de-DE" sz="1000" dirty="0"/>
              <a:t>v1.4 can be found in</a:t>
            </a:r>
            <a:r>
              <a:rPr lang="en-GB" sz="1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00" dirty="0">
                <a:hlinkClick r:id="rId3"/>
              </a:rPr>
              <a:t>https://www.opennetworking.org/software-defined-standards/models-apis/</a:t>
            </a:r>
            <a:r>
              <a:rPr lang="en-US" sz="1000" dirty="0"/>
              <a:t> </a:t>
            </a:r>
            <a:r>
              <a:rPr lang="en-GB" sz="1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 “Current Versions” list, click “</a:t>
            </a:r>
            <a:r>
              <a:rPr lang="en-GB" sz="100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+ PROJECT: INFORMATION MODELING</a:t>
            </a:r>
            <a:r>
              <a:rPr lang="en-GB" sz="1000" i="0" u="none" strike="noStrike" kern="1200" dirty="0">
                <a:effectLst/>
                <a:latin typeface="+mn-lt"/>
                <a:ea typeface="+mn-ea"/>
                <a:cs typeface="+mn-cs"/>
              </a:rPr>
              <a:t>”, download the zip file of “</a:t>
            </a:r>
            <a:r>
              <a:rPr lang="en-GB" sz="1000" i="0" u="none" strike="noStrike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Core Information Model (CoreModel) v1.4</a:t>
            </a:r>
            <a:r>
              <a:rPr lang="en-GB" sz="1000" i="0" u="none" strike="noStrike" kern="1200" dirty="0">
                <a:effectLst/>
                <a:latin typeface="+mn-lt"/>
                <a:ea typeface="+mn-ea"/>
                <a:cs typeface="+mn-cs"/>
              </a:rPr>
              <a:t>”</a:t>
            </a:r>
            <a:r>
              <a:rPr lang="en-GB" sz="1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de-DE" sz="1000" dirty="0"/>
          </a:p>
          <a:p>
            <a:pPr marL="285750" indent="-2857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de-DE" dirty="0"/>
              <a:t>TAPI: SDK v2.2</a:t>
            </a:r>
          </a:p>
          <a:p>
            <a:pPr marL="742950" lvl="1" indent="-2857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hlinkClick r:id="rId4"/>
              </a:rPr>
              <a:t>https://github.com/OpenNetworkingFoundation/TAPI</a:t>
            </a:r>
            <a:endParaRPr lang="de-DE" sz="1000" dirty="0"/>
          </a:p>
          <a:p>
            <a:pPr marL="285750" indent="-2857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de-DE" dirty="0"/>
              <a:t>Microwave model: TR-532 (12/2016)</a:t>
            </a:r>
          </a:p>
          <a:p>
            <a:pPr marL="742950" lvl="1" indent="-2857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de-DE" sz="1000" dirty="0"/>
              <a:t>Can be found in</a:t>
            </a:r>
            <a:r>
              <a:rPr lang="en-GB" sz="1000" dirty="0"/>
              <a:t> </a:t>
            </a:r>
            <a:r>
              <a:rPr lang="en-US" sz="1000" dirty="0">
                <a:hlinkClick r:id="rId3"/>
              </a:rPr>
              <a:t>https://www.opennetworking.org/software-defined-standards/models-apis/</a:t>
            </a:r>
            <a:r>
              <a:rPr lang="en-US" sz="1000" dirty="0"/>
              <a:t> </a:t>
            </a:r>
            <a:r>
              <a:rPr lang="en-GB" sz="1000" dirty="0"/>
              <a:t>(in “Current Versions” list, click “</a:t>
            </a:r>
            <a:r>
              <a:rPr lang="en-GB" sz="1000" dirty="0">
                <a:solidFill>
                  <a:srgbClr val="FF0000"/>
                </a:solidFill>
              </a:rPr>
              <a:t>+ PROJECT: OPEN TRANSPORT</a:t>
            </a:r>
            <a:r>
              <a:rPr lang="en-GB" sz="1000" dirty="0"/>
              <a:t>”, download the zip file of “</a:t>
            </a:r>
            <a:r>
              <a:rPr lang="en-GB" sz="1000" dirty="0">
                <a:solidFill>
                  <a:srgbClr val="FF0000"/>
                </a:solidFill>
              </a:rPr>
              <a:t>Microwave Information Model</a:t>
            </a:r>
            <a:r>
              <a:rPr lang="en-GB" sz="1000" dirty="0"/>
              <a:t>”)</a:t>
            </a:r>
            <a:endParaRPr lang="de-DE" sz="1000" dirty="0"/>
          </a:p>
          <a:p>
            <a:pPr marL="285750" indent="-2857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de-DE" dirty="0"/>
              <a:t>UML Modeling Guidelines: TR-514 v1.3 (07/2018)</a:t>
            </a:r>
          </a:p>
          <a:p>
            <a:pPr marL="742950" lvl="1" indent="-2857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hlinkClick r:id="rId3"/>
              </a:rPr>
              <a:t>https://www.opennetworking.org/software-defined-standards/models-apis/</a:t>
            </a:r>
            <a:endParaRPr lang="en-US" sz="1000" dirty="0"/>
          </a:p>
          <a:p>
            <a:pPr marL="285750" indent="-2857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de-DE" dirty="0"/>
              <a:t>UML Profiles and Style Sheets: </a:t>
            </a:r>
            <a:r>
              <a:rPr lang="en-US" sz="1000" dirty="0">
                <a:hlinkClick r:id="rId5"/>
              </a:rPr>
              <a:t>https://github.com/OpenNetworkingFoundation/EagleUmlCommon/tree/develop/UmlProfiles</a:t>
            </a:r>
            <a:endParaRPr lang="de-DE" sz="1000" dirty="0"/>
          </a:p>
          <a:p>
            <a:pPr marL="742950" lvl="1" indent="-2857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de-DE" sz="1000" dirty="0"/>
              <a:t>OpenModelProfile, v0.2.17</a:t>
            </a:r>
          </a:p>
          <a:p>
            <a:pPr marL="742950" lvl="1" indent="-2857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de-DE" sz="1000" dirty="0"/>
              <a:t>OpenInterfaceModelProfile, v0.0.10</a:t>
            </a:r>
          </a:p>
          <a:p>
            <a:pPr marL="742950" lvl="1" indent="-2857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de-DE" sz="1000" dirty="0"/>
              <a:t>ProfileLifecycleProfile, v0.0.4</a:t>
            </a:r>
          </a:p>
          <a:p>
            <a:pPr marL="742950" lvl="1" indent="-2857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de-DE" sz="1000" dirty="0"/>
              <a:t>Style sheet for class diagrams</a:t>
            </a:r>
          </a:p>
          <a:p>
            <a:pPr marL="285750" marR="0" lvl="0" indent="-28575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Papyrus </a:t>
            </a:r>
            <a:r>
              <a:rPr lang="en-AU" dirty="0">
                <a:hlinkClick r:id="rId6"/>
              </a:rPr>
              <a:t>https://www.eclipse.org/papyrus/</a:t>
            </a:r>
            <a:endParaRPr lang="en-US" dirty="0"/>
          </a:p>
          <a:p>
            <a:pPr marL="285750" indent="-2857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de-DE" dirty="0"/>
              <a:t>Papyrus Guidelines: TR-515 v1.3 (07/2018)</a:t>
            </a:r>
          </a:p>
          <a:p>
            <a:pPr marL="742950" lvl="1" indent="-2857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hlinkClick r:id="rId3"/>
              </a:rPr>
              <a:t>https://www.opennetworking.org/software-defined-standards/models-apis/</a:t>
            </a:r>
            <a:endParaRPr lang="en-US" sz="1000" dirty="0"/>
          </a:p>
          <a:p>
            <a:pPr marL="285750" indent="-2857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dirty="0"/>
              <a:t>UML to YANG Mapping Guidelines: TR-531 v1.1</a:t>
            </a:r>
          </a:p>
          <a:p>
            <a:pPr marL="742950" lvl="1" indent="-2857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hlinkClick r:id="rId3"/>
              </a:rPr>
              <a:t>https://www.opennetworking.org/software-defined-standards/models-apis/</a:t>
            </a:r>
            <a:r>
              <a:rPr lang="en-US" sz="1000" dirty="0">
                <a:sym typeface="Wingdings" panose="05000000000000000000" pitchFamily="2" charset="2"/>
                <a:hlinkClick r:id="rId7"/>
              </a:rPr>
              <a:t> </a:t>
            </a: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dirty="0"/>
              <a:t>UML to YANG Mapping Tool: </a:t>
            </a:r>
          </a:p>
          <a:p>
            <a:pPr marL="742950" lvl="1" indent="-285750">
              <a:lnSpc>
                <a:spcPts val="12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de-DE" dirty="0"/>
              <a:t>repository</a:t>
            </a:r>
            <a:r>
              <a:rPr lang="en-US" dirty="0"/>
              <a:t>: </a:t>
            </a:r>
            <a:r>
              <a:rPr lang="en-US" sz="1000" dirty="0">
                <a:hlinkClick r:id="rId8"/>
              </a:rPr>
              <a:t>https://github.com/OpenNetworkingFoundation/EagleUmlYang</a:t>
            </a:r>
            <a:endParaRPr lang="en-GB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28FEC-48DA-4971-A047-915AED9E0AA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60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045581"/>
            <a:ext cx="12192000" cy="381242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575" y="3502525"/>
            <a:ext cx="11057768" cy="669414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6270" y="4539766"/>
            <a:ext cx="11057772" cy="565409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ONF_WITH-GRADIEN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14" y="394307"/>
            <a:ext cx="3395463" cy="2334381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0343849" y="174173"/>
            <a:ext cx="1722361" cy="1132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0" y="3045580"/>
            <a:ext cx="12192000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50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Open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807442"/>
            <a:ext cx="12192000" cy="3294897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9341" y="2227246"/>
            <a:ext cx="11242067" cy="669414"/>
          </a:xfrm>
        </p:spPr>
        <p:txBody>
          <a:bodyPr/>
          <a:lstStyle>
            <a:lvl1pPr>
              <a:defRPr sz="42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2036" y="3270277"/>
            <a:ext cx="11242071" cy="1832063"/>
          </a:xfr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673600" y="64680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rgbClr val="A6A6A6"/>
                </a:solidFill>
                <a:latin typeface="Corbel"/>
                <a:cs typeface="Corbel"/>
              </a:defRPr>
            </a:lvl1pPr>
          </a:lstStyle>
          <a:p>
            <a:fld id="{C921E2DF-5279-024C-809C-CD16853F95A6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807441"/>
            <a:ext cx="12192000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5108300"/>
            <a:ext cx="12192000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34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899" y="97244"/>
            <a:ext cx="11374967" cy="6694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3040"/>
            <a:ext cx="11362267" cy="4548293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buClr>
                <a:schemeClr val="bg2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buClr>
                <a:schemeClr val="accent5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673600" y="64680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921E2DF-5279-024C-809C-CD16853F9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9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97245"/>
            <a:ext cx="9787467" cy="6694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3040"/>
            <a:ext cx="11362267" cy="4548293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buClr>
                <a:schemeClr val="bg2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buClr>
                <a:schemeClr val="accent5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bg2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673600" y="64680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921E2DF-5279-024C-809C-CD16853F95A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2721" y="716491"/>
            <a:ext cx="9787467" cy="57018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9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</a:t>
            </a:r>
            <a:r>
              <a:rPr lang="en-US" dirty="0" err="1"/>
              <a:t>stlye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4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E2DF-5279-024C-809C-CD16853F9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8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97245"/>
            <a:ext cx="11301589" cy="6694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673600" y="646802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921E2DF-5279-024C-809C-CD16853F95A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02721" y="726138"/>
            <a:ext cx="11295768" cy="570189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933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subtitle stlye</a:t>
            </a:r>
          </a:p>
        </p:txBody>
      </p:sp>
    </p:spTree>
    <p:extLst>
      <p:ext uri="{BB962C8B-B14F-4D97-AF65-F5344CB8AC3E}">
        <p14:creationId xmlns:p14="http://schemas.microsoft.com/office/powerpoint/2010/main" val="386607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1E2DF-5279-024C-809C-CD16853F9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6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ackground_Whit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-20762" y="-989"/>
            <a:ext cx="12233523" cy="70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239351" y="38400"/>
            <a:ext cx="11712000" cy="624000"/>
          </a:xfrm>
        </p:spPr>
        <p:txBody>
          <a:bodyPr tIns="4572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Enter the title.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239347" y="816000"/>
            <a:ext cx="11712000" cy="5637717"/>
          </a:xfrm>
        </p:spPr>
        <p:txBody>
          <a:bodyPr vert="horz" lIns="90000" tIns="45720" rIns="90000" bIns="45720" rtlCol="0">
            <a:noAutofit/>
          </a:bodyPr>
          <a:lstStyle>
            <a:lvl1pPr marL="239994" indent="-239994">
              <a:spcBef>
                <a:spcPts val="667"/>
              </a:spcBef>
              <a:defRPr lang="ja-JP" altLang="en-US" sz="2667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 marL="479988" indent="-239994">
              <a:spcBef>
                <a:spcPts val="667"/>
              </a:spcBef>
              <a:defRPr lang="ja-JP" altLang="en-US" sz="2133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 marL="623984" indent="-143996">
              <a:spcBef>
                <a:spcPts val="667"/>
              </a:spcBef>
              <a:defRPr lang="ja-JP" altLang="en-US" sz="1867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 marL="767981" indent="-143996">
              <a:spcBef>
                <a:spcPts val="667"/>
              </a:spcBef>
              <a:defRPr lang="ja-JP" altLang="en-US" sz="16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en-US" altLang="ja-JP" sz="26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Enter the text.</a:t>
            </a:r>
            <a:endParaRPr kumimoji="1" lang="ja-JP" altLang="en-US" sz="26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ja-JP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Second level</a:t>
            </a:r>
            <a:endParaRPr kumimoji="1" lang="ja-JP" altLang="en-US" sz="21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2"/>
            <a:r>
              <a:rPr kumimoji="1" lang="en-US" altLang="ja-JP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Third level</a:t>
            </a:r>
            <a:endParaRPr kumimoji="1" lang="ja-JP" altLang="en-US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lvl="3"/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Fourth level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94836BAB-CAEA-4468-BED0-A105A1464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65188"/>
            <a:ext cx="754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>
                    <a:lumMod val="65000"/>
                  </a:schemeClr>
                </a:solidFill>
                <a:latin typeface="Corbel"/>
                <a:cs typeface="Corbel"/>
              </a:defRPr>
            </a:lvl1pPr>
          </a:lstStyle>
          <a:p>
            <a:fld id="{C921E2DF-5279-024C-809C-CD16853F9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900" y="97244"/>
            <a:ext cx="11362267" cy="66941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63040"/>
            <a:ext cx="11362267" cy="4548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4673600" y="64651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>
                    <a:lumMod val="65000"/>
                  </a:schemeClr>
                </a:solidFill>
                <a:latin typeface="Corbel"/>
                <a:cs typeface="Corbel"/>
              </a:defRPr>
            </a:lvl1pPr>
          </a:lstStyle>
          <a:p>
            <a:fld id="{C921E2DF-5279-024C-809C-CD16853F95A6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6" name="Picture 5" descr="ONF_WITH-GRADIENT.png">
            <a:extLst>
              <a:ext uri="{FF2B5EF4-FFF2-40B4-BE49-F238E27FC236}">
                <a16:creationId xmlns:a16="http://schemas.microsoft.com/office/drawing/2014/main" id="{6CF2891C-9237-448D-B372-2EFEFCDE3FF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315" y="6068064"/>
            <a:ext cx="1007552" cy="69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83" r:id="rId8"/>
  </p:sldLayoutIdLst>
  <p:hf hdr="0" ftr="0"/>
  <p:txStyles>
    <p:titleStyle>
      <a:lvl1pPr algn="l" defTabSz="609585" rtl="0" eaLnBrk="1" latinLnBrk="0" hangingPunct="1">
        <a:lnSpc>
          <a:spcPts val="4533"/>
        </a:lnSpc>
        <a:spcBef>
          <a:spcPct val="0"/>
        </a:spcBef>
        <a:buNone/>
        <a:defRPr sz="4000" b="0" i="0" kern="1200">
          <a:solidFill>
            <a:srgbClr val="004B7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92601" indent="-292601" algn="l" defTabSz="609585" rtl="0" eaLnBrk="1" latinLnBrk="0" hangingPunct="1">
        <a:lnSpc>
          <a:spcPct val="100000"/>
        </a:lnSpc>
        <a:spcBef>
          <a:spcPts val="1067"/>
        </a:spcBef>
        <a:buClr>
          <a:schemeClr val="bg2"/>
        </a:buClr>
        <a:buSzPct val="85000"/>
        <a:buFont typeface="Arial"/>
        <a:buChar char="•"/>
        <a:defRPr sz="32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8626" indent="-243834" algn="l" defTabSz="609585" rtl="0" eaLnBrk="1" latinLnBrk="0" hangingPunct="1">
        <a:lnSpc>
          <a:spcPct val="100000"/>
        </a:lnSpc>
        <a:spcBef>
          <a:spcPts val="1067"/>
        </a:spcBef>
        <a:buClr>
          <a:schemeClr val="accent5"/>
        </a:buClr>
        <a:buSzPct val="60000"/>
        <a:buFont typeface="Wingdings" charset="2"/>
        <a:buChar char="§"/>
        <a:defRPr sz="2933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16844" indent="-243834" algn="l" defTabSz="609585" rtl="0" eaLnBrk="1" latinLnBrk="0" hangingPunct="1">
        <a:lnSpc>
          <a:spcPct val="100000"/>
        </a:lnSpc>
        <a:spcBef>
          <a:spcPts val="1067"/>
        </a:spcBef>
        <a:buClr>
          <a:schemeClr val="bg2"/>
        </a:buClr>
        <a:buSzPct val="85000"/>
        <a:buFont typeface="Arial"/>
        <a:buChar char="•"/>
        <a:defRPr sz="2667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24102" indent="-219451" algn="l" defTabSz="609585" rtl="0" eaLnBrk="1" latinLnBrk="0" hangingPunct="1">
        <a:lnSpc>
          <a:spcPct val="100000"/>
        </a:lnSpc>
        <a:spcBef>
          <a:spcPts val="1067"/>
        </a:spcBef>
        <a:buClr>
          <a:schemeClr val="accent5"/>
        </a:buClr>
        <a:buSzPct val="60000"/>
        <a:buFont typeface="Wingdings" charset="2"/>
        <a:buChar char="§"/>
        <a:defRPr sz="2400" kern="1200">
          <a:solidFill>
            <a:srgbClr val="595959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19170" indent="-182875" algn="l" defTabSz="609585" rtl="0" eaLnBrk="1" latinLnBrk="0" hangingPunct="1">
        <a:spcBef>
          <a:spcPts val="1067"/>
        </a:spcBef>
        <a:buClr>
          <a:schemeClr val="bg2"/>
        </a:buClr>
        <a:buSzPct val="85000"/>
        <a:buFont typeface="Arial"/>
        <a:buChar char="•"/>
        <a:defRPr sz="2400" kern="1200">
          <a:solidFill>
            <a:srgbClr val="595959"/>
          </a:solidFill>
          <a:latin typeface="Corbel"/>
          <a:ea typeface="+mn-ea"/>
          <a:cs typeface="Corbe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3899" y="3018428"/>
            <a:ext cx="11337444" cy="1772729"/>
          </a:xfrm>
        </p:spPr>
        <p:txBody>
          <a:bodyPr/>
          <a:lstStyle/>
          <a:p>
            <a:pPr algn="ctr"/>
            <a:r>
              <a:rPr lang="en-GB" sz="3200" dirty="0"/>
              <a:t>Introduction to Models, Interfaces, Guidelines &amp; Tooling from </a:t>
            </a:r>
            <a:br>
              <a:rPr lang="en-GB" sz="3200" dirty="0"/>
            </a:br>
            <a:r>
              <a:rPr lang="en-GB" sz="3200" dirty="0"/>
              <a:t>ONF Open Information Model &amp; Tooling (OIMT) project and </a:t>
            </a:r>
            <a:br>
              <a:rPr lang="en-GB" sz="3200" dirty="0"/>
            </a:br>
            <a:r>
              <a:rPr lang="en-GB" sz="3200" dirty="0"/>
              <a:t>ONF Open Transport Configuration &amp; Control (OTCC) project</a:t>
            </a:r>
            <a:endParaRPr lang="en-US" sz="32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13899" y="5386554"/>
            <a:ext cx="11057772" cy="595833"/>
          </a:xfrm>
        </p:spPr>
        <p:txBody>
          <a:bodyPr>
            <a:noAutofit/>
          </a:bodyPr>
          <a:lstStyle/>
          <a:p>
            <a:pPr algn="ctr"/>
            <a:r>
              <a:rPr lang="en-US" sz="1400" dirty="0"/>
              <a:t>Andrea MAZZINI (Nokia) 	Kam LAM (FiberHome / CICT)		Karthik SETHURAMAN (NEC)		Nigel DAVIS (Ciena)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4293" y="6073644"/>
            <a:ext cx="47752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2019.05.04</a:t>
            </a: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67" dirty="0">
                <a:solidFill>
                  <a:srgbClr val="FFFFFF"/>
                </a:solidFill>
                <a:latin typeface="Corbel"/>
                <a:cs typeface="Corbel"/>
              </a:rPr>
              <a:t>Beijing</a:t>
            </a: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10735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3E4-97E3-4CA3-8D12-346651A1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4EF3E-A05D-4C84-BDC2-2BFD50F0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Brief context setting</a:t>
            </a:r>
          </a:p>
          <a:p>
            <a:r>
              <a:rPr lang="en-GB" dirty="0"/>
              <a:t>P1:	ONF interface model – TAPI</a:t>
            </a:r>
          </a:p>
          <a:p>
            <a:r>
              <a:rPr lang="en-GB" dirty="0"/>
              <a:t>P2:	ONF core model – TR-512</a:t>
            </a:r>
          </a:p>
          <a:p>
            <a:r>
              <a:rPr lang="en-GB" dirty="0"/>
              <a:t>P3:	ONF interface model – TAPI</a:t>
            </a:r>
          </a:p>
          <a:p>
            <a:r>
              <a:rPr lang="en-GB" dirty="0"/>
              <a:t>P4:	Guidelines &amp; Tooling – TR-514, -514, -531, -543, -544</a:t>
            </a:r>
          </a:p>
        </p:txBody>
      </p:sp>
    </p:spTree>
    <p:extLst>
      <p:ext uri="{BB962C8B-B14F-4D97-AF65-F5344CB8AC3E}">
        <p14:creationId xmlns:p14="http://schemas.microsoft.com/office/powerpoint/2010/main" val="336548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6AD9-4B10-4DC0-9D69-7FA9C4A3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Aspects of the OIMT and OTCC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D0A2-EC19-461F-9DC8-36E7EAAC8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6" y="910096"/>
            <a:ext cx="11362267" cy="547002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000" dirty="0"/>
              <a:t>Approach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Model of semantics independent of implementation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Evolvable, extendable interface implementation 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Focus on code and round trip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Focus on agile processes and close working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Closing the loop models and realization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Focus on tooling and automation of development</a:t>
            </a:r>
          </a:p>
          <a:p>
            <a:pPr>
              <a:spcBef>
                <a:spcPts val="600"/>
              </a:spcBef>
            </a:pPr>
            <a:r>
              <a:rPr lang="en-GB" sz="2000" dirty="0"/>
              <a:t>Elements of the projects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The Core Model</a:t>
            </a:r>
          </a:p>
          <a:p>
            <a:pPr lvl="2">
              <a:spcBef>
                <a:spcPts val="600"/>
              </a:spcBef>
            </a:pPr>
            <a:r>
              <a:rPr lang="en-GB" sz="1800" dirty="0"/>
              <a:t>Canonical models of key areas of the problem space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Tooling to assist model transformation and remove mechanical steps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Interface definition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Reference Implementations</a:t>
            </a:r>
          </a:p>
          <a:p>
            <a:pPr lvl="1">
              <a:spcBef>
                <a:spcPts val="600"/>
              </a:spcBef>
            </a:pPr>
            <a:r>
              <a:rPr lang="en-GB" sz="1800" dirty="0"/>
              <a:t>Stimulation of, and support for, </a:t>
            </a:r>
            <a:r>
              <a:rPr lang="en-GB" sz="1800" dirty="0" err="1"/>
              <a:t>PoCs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37722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F371-494E-49FA-900A-3754B6F9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344"/>
            <a:ext cx="11374967" cy="669414"/>
          </a:xfrm>
        </p:spPr>
        <p:txBody>
          <a:bodyPr>
            <a:normAutofit fontScale="90000"/>
          </a:bodyPr>
          <a:lstStyle/>
          <a:p>
            <a:pPr lvl="0"/>
            <a:r>
              <a:rPr lang="en-GB" dirty="0"/>
              <a:t>ONF Models, Interfaces, and Guidelines &amp; 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A2641-F0BD-482F-AB0D-D4B5965E7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5078"/>
            <a:ext cx="11362267" cy="5381582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228600" indent="-228600" defTabSz="914400" font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GB" sz="2800" dirty="0">
                <a:solidFill>
                  <a:schemeClr val="tx1"/>
                </a:solidFill>
                <a:latin typeface="+mn-lt"/>
                <a:cs typeface="+mn-cs"/>
              </a:rPr>
              <a:t>The core model is published as ONF TR-512 </a:t>
            </a:r>
            <a:endParaRPr lang="en-GB" sz="24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685800" lvl="1" indent="-228600" defTabSz="914400" font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+mn-lt"/>
                <a:cs typeface="+mn-cs"/>
              </a:rPr>
              <a:t>The model is built on many years of standards and implementation experience</a:t>
            </a:r>
            <a:endParaRPr lang="en-US" sz="24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685800" lvl="1" indent="-228600" defTabSz="914400" font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TR-512 includes a suite of documents and the XMI-encoded UML information model developed using the open source Papyrus tooling in the Eclipse environment</a:t>
            </a:r>
          </a:p>
          <a:p>
            <a:pPr marL="954018" lvl="2" indent="-228600" defTabSz="914400" font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134" dirty="0">
                <a:solidFill>
                  <a:schemeClr val="tx1"/>
                </a:solidFill>
                <a:latin typeface="+mn-lt"/>
                <a:cs typeface="+mn-cs"/>
              </a:rPr>
              <a:t>The model structure and tooling usage follow the IISOMI guidelines</a:t>
            </a:r>
          </a:p>
          <a:p>
            <a:pPr marL="685800" lvl="1" indent="-228600" defTabSz="914400" font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+mn-lt"/>
                <a:cs typeface="+mn-cs"/>
              </a:rPr>
              <a:t>The core model is an interconnected set of domain canonical models (see details in later pack). It is intentionally devoid of:</a:t>
            </a:r>
          </a:p>
          <a:p>
            <a:pPr marL="1143000" lvl="2" indent="-228600" defTabSz="914400" font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</a:pPr>
            <a:r>
              <a:rPr lang="en-GB" sz="2300" dirty="0">
                <a:solidFill>
                  <a:schemeClr val="tx1"/>
                </a:solidFill>
                <a:latin typeface="+mn-lt"/>
                <a:cs typeface="+mn-cs"/>
              </a:rPr>
              <a:t>Implementation specific details (related to interface encoding)</a:t>
            </a:r>
          </a:p>
          <a:p>
            <a:pPr marL="1143000" lvl="2" indent="-228600" defTabSz="914400" font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</a:pPr>
            <a:r>
              <a:rPr lang="en-GB" sz="2300" dirty="0">
                <a:solidFill>
                  <a:schemeClr val="tx1"/>
                </a:solidFill>
                <a:latin typeface="+mn-lt"/>
                <a:cs typeface="+mn-cs"/>
              </a:rPr>
              <a:t>Forwarding technology details (related to the network technology such as OTN)</a:t>
            </a:r>
          </a:p>
          <a:p>
            <a:pPr marL="228600" indent="-228600" defTabSz="914400" font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GB" sz="2800" dirty="0">
                <a:solidFill>
                  <a:schemeClr val="tx1"/>
                </a:solidFill>
                <a:latin typeface="+mn-lt"/>
                <a:cs typeface="+mn-cs"/>
              </a:rPr>
              <a:t>To construct an interface model (in UML), the core model is </a:t>
            </a:r>
            <a:r>
              <a:rPr lang="en-GB" sz="2800" i="1" dirty="0">
                <a:solidFill>
                  <a:schemeClr val="tx1"/>
                </a:solidFill>
                <a:latin typeface="+mn-lt"/>
                <a:cs typeface="+mn-cs"/>
              </a:rPr>
              <a:t>Pruned &amp; Refactored </a:t>
            </a:r>
            <a:r>
              <a:rPr lang="en-GB" sz="2800" dirty="0">
                <a:solidFill>
                  <a:schemeClr val="tx1"/>
                </a:solidFill>
                <a:latin typeface="+mn-lt"/>
                <a:cs typeface="+mn-cs"/>
              </a:rPr>
              <a:t>to match the needs of the purpose of the view provided by the targeted interface</a:t>
            </a:r>
          </a:p>
          <a:p>
            <a:pPr marL="685800" lvl="1" indent="-228600" defTabSz="914400" font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+mn-lt"/>
                <a:cs typeface="+mn-cs"/>
              </a:rPr>
              <a:t>Pruning and refactoring is a significant intellectual exercise </a:t>
            </a:r>
          </a:p>
          <a:p>
            <a:pPr marL="685800" lvl="1" indent="-228600" defTabSz="914400" font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+mn-lt"/>
                <a:cs typeface="+mn-cs"/>
              </a:rPr>
              <a:t>IISOMI Tooling is being developed to support the process (currently prototype)</a:t>
            </a:r>
          </a:p>
          <a:p>
            <a:pPr marL="685800" lvl="1" indent="-228600" defTabSz="914400" font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+mn-lt"/>
                <a:cs typeface="+mn-cs"/>
              </a:rPr>
              <a:t>Examples are TAPI (Transport API) and Microwave Interface (sometimes known as WDAPI – Wireless Device API),</a:t>
            </a:r>
            <a:endParaRPr lang="en-GB" sz="24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28600" indent="-228600" defTabSz="914400" font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GB" sz="2800" dirty="0">
                <a:solidFill>
                  <a:schemeClr val="tx1"/>
                </a:solidFill>
                <a:latin typeface="+mn-lt"/>
                <a:cs typeface="+mn-cs"/>
              </a:rPr>
              <a:t>To add forwarding technology details, the technology models from ITU-T etc. are Pruned &amp; Refactored to form API augmenting specifications</a:t>
            </a:r>
          </a:p>
          <a:p>
            <a:pPr marL="685800" lvl="1" indent="-228600" defTabSz="914400" font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+mn-lt"/>
                <a:cs typeface="+mn-cs"/>
              </a:rPr>
              <a:t>The same IISOMI tooling applies to this process</a:t>
            </a:r>
          </a:p>
          <a:p>
            <a:pPr marL="228600" indent="-228600" defTabSz="914400" font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GB" sz="2800" dirty="0">
                <a:solidFill>
                  <a:schemeClr val="tx1"/>
                </a:solidFill>
                <a:latin typeface="+mn-lt"/>
                <a:cs typeface="+mn-cs"/>
              </a:rPr>
              <a:t>The Interface model is coded using IISOMI tooling that follows appropriate IISOMI mapping guidelines</a:t>
            </a:r>
          </a:p>
          <a:p>
            <a:pPr marL="685800" lvl="1" indent="-228600" defTabSz="914400" font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+mn-lt"/>
                <a:cs typeface="+mn-cs"/>
              </a:rPr>
              <a:t>Current tooling produces TANG and JSON from the UML models</a:t>
            </a:r>
          </a:p>
          <a:p>
            <a:pPr marL="685800" lvl="1" indent="-228600" defTabSz="914400" font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+mn-lt"/>
                <a:cs typeface="+mn-cs"/>
              </a:rPr>
              <a:t>Developing tooling for </a:t>
            </a:r>
            <a:r>
              <a:rPr lang="en-GB" sz="2400" dirty="0" err="1">
                <a:solidFill>
                  <a:schemeClr val="tx1"/>
                </a:solidFill>
                <a:latin typeface="+mn-lt"/>
                <a:cs typeface="+mn-cs"/>
              </a:rPr>
              <a:t>Protobuf</a:t>
            </a:r>
            <a:r>
              <a:rPr lang="en-GB" sz="2400" dirty="0">
                <a:solidFill>
                  <a:schemeClr val="tx1"/>
                </a:solidFill>
                <a:latin typeface="+mn-lt"/>
                <a:cs typeface="+mn-cs"/>
              </a:rPr>
              <a:t> and considering TOSCA</a:t>
            </a:r>
          </a:p>
          <a:p>
            <a:pPr marL="0" indent="0" defTabSz="914400" fontAlgn="ctr">
              <a:lnSpc>
                <a:spcPct val="90000"/>
              </a:lnSpc>
              <a:spcBef>
                <a:spcPts val="1000"/>
              </a:spcBef>
              <a:buNone/>
            </a:pPr>
            <a:endParaRPr lang="en-GB" sz="28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28600" indent="-228600" defTabSz="914400" font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endParaRPr lang="en-GB" sz="280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685800" lvl="1" indent="-228600" defTabSz="914400" font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3C3D4-03BB-40DD-89F6-5DF5CD7AA67A}"/>
              </a:ext>
            </a:extLst>
          </p:cNvPr>
          <p:cNvSpPr txBox="1"/>
          <p:nvPr/>
        </p:nvSpPr>
        <p:spPr>
          <a:xfrm>
            <a:off x="11018851" y="47559"/>
            <a:ext cx="1143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See slide notes</a:t>
            </a:r>
          </a:p>
        </p:txBody>
      </p:sp>
    </p:spTree>
    <p:extLst>
      <p:ext uri="{BB962C8B-B14F-4D97-AF65-F5344CB8AC3E}">
        <p14:creationId xmlns:p14="http://schemas.microsoft.com/office/powerpoint/2010/main" val="201083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7ED2-DF50-442D-9427-FAFF9B18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ONF API Modeling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213801-96F8-42CB-AFF3-F0800327A9BE}"/>
              </a:ext>
            </a:extLst>
          </p:cNvPr>
          <p:cNvSpPr/>
          <p:nvPr/>
        </p:nvSpPr>
        <p:spPr>
          <a:xfrm>
            <a:off x="1466572" y="1175563"/>
            <a:ext cx="8359815" cy="118165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585"/>
            <a:r>
              <a:rPr lang="en-US" sz="1867" b="1" dirty="0">
                <a:solidFill>
                  <a:prstClr val="white"/>
                </a:solidFill>
                <a:latin typeface="Calibri"/>
              </a:rPr>
              <a:t>ONF  Open Information Modeling and Tooling (OIMT) Project</a:t>
            </a:r>
          </a:p>
          <a:p>
            <a:pPr marL="380990" indent="-380990" defTabSz="60958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Core Information Model - TR-512 v1.4</a:t>
            </a:r>
          </a:p>
          <a:p>
            <a:pPr marL="380990" indent="-380990" defTabSz="60958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Technology agnostic core modeling framework – patterns and methods (IISOMI)</a:t>
            </a:r>
          </a:p>
          <a:p>
            <a:pPr marL="838190" lvl="1" indent="-380990" defTabSz="60958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TR-513, TR-514, TR-515, TR-531, TR-543, TR-544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0BA961-B104-40C9-A886-F752557D1BF8}"/>
              </a:ext>
            </a:extLst>
          </p:cNvPr>
          <p:cNvSpPr/>
          <p:nvPr/>
        </p:nvSpPr>
        <p:spPr>
          <a:xfrm>
            <a:off x="4664765" y="2535585"/>
            <a:ext cx="6608285" cy="822172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585"/>
            <a:r>
              <a:rPr lang="en-US" sz="1867" dirty="0">
                <a:solidFill>
                  <a:prstClr val="white"/>
                </a:solidFill>
                <a:latin typeface="Calibri"/>
              </a:rPr>
              <a:t>OTCC sub-Project – Transport API (TAPI)</a:t>
            </a:r>
          </a:p>
          <a:p>
            <a:pPr marL="380990" indent="-380990" defTabSz="60958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CIM pruned and refactored for Transport SDN NBI/SBI – TR-527 &amp; SDK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F5453C-CBAE-4E1E-9DD4-F3912FB7572C}"/>
              </a:ext>
            </a:extLst>
          </p:cNvPr>
          <p:cNvSpPr/>
          <p:nvPr/>
        </p:nvSpPr>
        <p:spPr>
          <a:xfrm>
            <a:off x="4664766" y="3465446"/>
            <a:ext cx="6608284" cy="822172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585"/>
            <a:r>
              <a:rPr lang="en-US" sz="1867" dirty="0">
                <a:solidFill>
                  <a:prstClr val="white"/>
                </a:solidFill>
                <a:latin typeface="Calibri"/>
              </a:rPr>
              <a:t>OTCC sub-Project – Open Transport Information Modeling</a:t>
            </a:r>
          </a:p>
          <a:p>
            <a:pPr marL="380990" indent="-380990" defTabSz="60958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Models for wireline transport technologies</a:t>
            </a:r>
          </a:p>
          <a:p>
            <a:pPr marL="380990" indent="-380990" defTabSz="60958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Ethernet, MPLS-TP, OTN, Photonic Media, Synchronization Models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E653B9-BE82-4B9C-B44B-3AC1A67FDA50}"/>
              </a:ext>
            </a:extLst>
          </p:cNvPr>
          <p:cNvSpPr/>
          <p:nvPr/>
        </p:nvSpPr>
        <p:spPr>
          <a:xfrm>
            <a:off x="2915479" y="4396978"/>
            <a:ext cx="6042991" cy="1036857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585"/>
            <a:r>
              <a:rPr lang="en-US" sz="1867" dirty="0">
                <a:solidFill>
                  <a:prstClr val="white"/>
                </a:solidFill>
                <a:latin typeface="Calibri"/>
              </a:rPr>
              <a:t>OTCC sub-Project – Wireless Transport model</a:t>
            </a:r>
          </a:p>
          <a:p>
            <a:pPr marL="380990" indent="-380990" defTabSz="60958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CIM-aligned models for wireless transport – TR-532</a:t>
            </a:r>
          </a:p>
          <a:p>
            <a:pPr marL="380990" indent="-380990" defTabSz="60958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PoCs testing interoperability of TR-532 implementations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CB2A69-716E-4FB2-A721-FB74C46E2AF8}"/>
              </a:ext>
            </a:extLst>
          </p:cNvPr>
          <p:cNvSpPr/>
          <p:nvPr/>
        </p:nvSpPr>
        <p:spPr>
          <a:xfrm>
            <a:off x="3399717" y="5568579"/>
            <a:ext cx="6042991" cy="954156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585"/>
            <a:r>
              <a:rPr lang="en-US" sz="1867" dirty="0">
                <a:solidFill>
                  <a:prstClr val="white"/>
                </a:solidFill>
                <a:latin typeface="Calibri"/>
              </a:rPr>
              <a:t>OTCC sub-Project – Device Management Interface Profile</a:t>
            </a:r>
          </a:p>
          <a:p>
            <a:pPr marL="380990" indent="-380990" defTabSz="60958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Profile/Requirements for Netconf – TR-545</a:t>
            </a:r>
          </a:p>
          <a:p>
            <a:pPr marL="380990" indent="-380990" defTabSz="609585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Interoperability Requirements based on PoC Testing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B92D565-87F0-43C3-940B-91BE59A9E5E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542749" y="2357217"/>
            <a:ext cx="1122016" cy="5894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4B96A8B-D0E0-4D28-B5DA-005B3D031F94}"/>
              </a:ext>
            </a:extLst>
          </p:cNvPr>
          <p:cNvCxnSpPr>
            <a:cxnSpLocks/>
            <a:endCxn id="6" idx="1"/>
          </p:cNvCxnSpPr>
          <p:nvPr/>
        </p:nvCxnSpPr>
        <p:spPr>
          <a:xfrm rot="16200000" flipH="1">
            <a:off x="3624603" y="2836369"/>
            <a:ext cx="1519316" cy="5610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3B6088-F50A-41DB-9B21-4066E5510F1F}"/>
              </a:ext>
            </a:extLst>
          </p:cNvPr>
          <p:cNvCxnSpPr>
            <a:cxnSpLocks/>
          </p:cNvCxnSpPr>
          <p:nvPr/>
        </p:nvCxnSpPr>
        <p:spPr>
          <a:xfrm flipH="1">
            <a:off x="2366047" y="2357217"/>
            <a:ext cx="10509" cy="36884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7BB5FE-4126-4D50-BBAB-C9117D51A22C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376556" y="4915406"/>
            <a:ext cx="538923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F25F71-E6CC-4E70-B457-3AD94ABF303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366047" y="6045657"/>
            <a:ext cx="1033671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76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89341" y="2227245"/>
            <a:ext cx="11242067" cy="66941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/>
            <a:fld id="{C921E2DF-5279-024C-809C-CD16853F95A6}" type="slidenum">
              <a:rPr lang="en-US"/>
              <a:pPr defTabSz="609585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399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71">
      <a:dk1>
        <a:srgbClr val="4B4B4B"/>
      </a:dk1>
      <a:lt1>
        <a:srgbClr val="FFFFFF"/>
      </a:lt1>
      <a:dk2>
        <a:srgbClr val="004B7D"/>
      </a:dk2>
      <a:lt2>
        <a:srgbClr val="00CCFF"/>
      </a:lt2>
      <a:accent1>
        <a:srgbClr val="4B87CC"/>
      </a:accent1>
      <a:accent2>
        <a:srgbClr val="AF3333"/>
      </a:accent2>
      <a:accent3>
        <a:srgbClr val="4B994B"/>
      </a:accent3>
      <a:accent4>
        <a:srgbClr val="664B97"/>
      </a:accent4>
      <a:accent5>
        <a:srgbClr val="FFAF00"/>
      </a:accent5>
      <a:accent6>
        <a:srgbClr val="971919"/>
      </a:accent6>
      <a:hlink>
        <a:srgbClr val="004B7D"/>
      </a:hlink>
      <a:folHlink>
        <a:srgbClr val="6666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5400" cap="rnd" cmpd="sng">
          <a:solidFill>
            <a:schemeClr val="tx1">
              <a:lumMod val="60000"/>
              <a:lumOff val="4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41014</TotalTime>
  <Words>722</Words>
  <Application>Microsoft Office PowerPoint</Application>
  <PresentationFormat>Widescreen</PresentationFormat>
  <Paragraphs>84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Wingdings</vt:lpstr>
      <vt:lpstr>1_Office Theme</vt:lpstr>
      <vt:lpstr>Introduction to Models, Interfaces, Guidelines &amp; Tooling from  ONF Open Information Model &amp; Tooling (OIMT) project and  ONF Open Transport Configuration &amp; Control (OTCC) project</vt:lpstr>
      <vt:lpstr>Agenda</vt:lpstr>
      <vt:lpstr>Aspects of the OIMT and OTCC projects</vt:lpstr>
      <vt:lpstr>ONF Models, Interfaces, and Guidelines &amp; Tooling</vt:lpstr>
      <vt:lpstr>ONF API Modeling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Cord Build</dc:title>
  <dc:creator>Davis, Nigel</dc:creator>
  <cp:lastModifiedBy>KL </cp:lastModifiedBy>
  <cp:revision>225</cp:revision>
  <dcterms:created xsi:type="dcterms:W3CDTF">2017-09-29T11:02:25Z</dcterms:created>
  <dcterms:modified xsi:type="dcterms:W3CDTF">2019-05-04T09:37:08Z</dcterms:modified>
</cp:coreProperties>
</file>