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ldx" ContentType="application/vnd.openxmlformats-officedocument.presentationml.slide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3"/>
  </p:notesMasterIdLst>
  <p:sldIdLst>
    <p:sldId id="435" r:id="rId2"/>
    <p:sldId id="455" r:id="rId3"/>
    <p:sldId id="487" r:id="rId4"/>
    <p:sldId id="525" r:id="rId5"/>
    <p:sldId id="527" r:id="rId6"/>
    <p:sldId id="526" r:id="rId7"/>
    <p:sldId id="488" r:id="rId8"/>
    <p:sldId id="528" r:id="rId9"/>
    <p:sldId id="529" r:id="rId10"/>
    <p:sldId id="530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531" r:id="rId19"/>
    <p:sldId id="517" r:id="rId20"/>
    <p:sldId id="535" r:id="rId21"/>
    <p:sldId id="522" r:id="rId22"/>
    <p:sldId id="536" r:id="rId23"/>
    <p:sldId id="524" r:id="rId24"/>
    <p:sldId id="532" r:id="rId25"/>
    <p:sldId id="519" r:id="rId26"/>
    <p:sldId id="520" r:id="rId27"/>
    <p:sldId id="521" r:id="rId28"/>
    <p:sldId id="497" r:id="rId29"/>
    <p:sldId id="498" r:id="rId30"/>
    <p:sldId id="486" r:id="rId31"/>
    <p:sldId id="533" r:id="rId32"/>
    <p:sldId id="499" r:id="rId33"/>
    <p:sldId id="500" r:id="rId34"/>
    <p:sldId id="502" r:id="rId35"/>
    <p:sldId id="501" r:id="rId36"/>
    <p:sldId id="503" r:id="rId37"/>
    <p:sldId id="504" r:id="rId38"/>
    <p:sldId id="505" r:id="rId39"/>
    <p:sldId id="506" r:id="rId40"/>
    <p:sldId id="507" r:id="rId41"/>
    <p:sldId id="511" r:id="rId42"/>
    <p:sldId id="514" r:id="rId43"/>
    <p:sldId id="516" r:id="rId44"/>
    <p:sldId id="512" r:id="rId45"/>
    <p:sldId id="513" r:id="rId46"/>
    <p:sldId id="515" r:id="rId47"/>
    <p:sldId id="509" r:id="rId48"/>
    <p:sldId id="510" r:id="rId49"/>
    <p:sldId id="508" r:id="rId50"/>
    <p:sldId id="518" r:id="rId51"/>
    <p:sldId id="53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4472C4"/>
    <a:srgbClr val="E20074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4887" autoAdjust="0"/>
  </p:normalViewPr>
  <p:slideViewPr>
    <p:cSldViewPr snapToGrid="0">
      <p:cViewPr varScale="1">
        <p:scale>
          <a:sx n="67" d="100"/>
          <a:sy n="67" d="100"/>
        </p:scale>
        <p:origin x="342" y="60"/>
      </p:cViewPr>
      <p:guideLst/>
    </p:cSldViewPr>
  </p:slideViewPr>
  <p:outlineViewPr>
    <p:cViewPr>
      <p:scale>
        <a:sx n="33" d="100"/>
        <a:sy n="33" d="100"/>
      </p:scale>
      <p:origin x="0" y="-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476"/>
    </p:cViewPr>
  </p:sorterViewPr>
  <p:notesViewPr>
    <p:cSldViewPr snapToGrid="0">
      <p:cViewPr>
        <p:scale>
          <a:sx n="130" d="100"/>
          <a:sy n="130" d="100"/>
        </p:scale>
        <p:origin x="852" y="-2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0D3C0-4107-42EC-A217-B74CA505282B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8FEC-48DA-4971-A047-915AED9E0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4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28FEC-48DA-4971-A047-915AED9E0A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14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ONF TR-513 v1.2 “Common Information Model (CIM) Overview” https://www.opennetworking.org/wp-content/uploads/2014/10/TR-513_CIM_Overview_1.2.pdf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28FEC-48DA-4971-A047-915AED9E0A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0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ONF TR-513 v1.2 “Common Information Model (CIM) Overview” https://www.opennetworking.org/wp-content/uploads/2014/10/TR-513_CIM_Overview_1.2.pdf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28FEC-48DA-4971-A047-915AED9E0A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127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ONF TR-513 v1.2 “Common Information Model (CIM) Overview” https://www.opennetworking.org/wp-content/uploads/2014/10/TR-513_CIM_Overview_1.2.pdf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28FEC-48DA-4971-A047-915AED9E0AA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77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ONF TR-513 v1.2 “Common Information Model (CIM) Overview” https://www.opennetworking.org/wp-content/uploads/2014/10/TR-513_CIM_Overview_1.2.pdf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28FEC-48DA-4971-A047-915AED9E0AA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4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UML-YANG mapping tool “xmi2yang” translates a UML (Unified Modeling Language) model to a YANG model defined in RFC6020. The output YANG files can be conveniently used in REST style API definition. </a:t>
            </a:r>
          </a:p>
          <a:p>
            <a:endParaRPr lang="en-US" dirty="0"/>
          </a:p>
          <a:p>
            <a:r>
              <a:rPr lang="en-US" dirty="0"/>
              <a:t>The mapping rules of this UML-YANG mapping tool is based on ONF TR-531 v1.0, IETF RFC 6020 and OMG Unified Modeling Language (OMG UML) Version 2.5.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28FEC-48DA-4971-A047-915AED9E0AA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278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28FEC-48DA-4971-A047-915AED9E0AA3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91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045581"/>
            <a:ext cx="12192000" cy="381242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575" y="3502525"/>
            <a:ext cx="11057768" cy="669414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270" y="4539766"/>
            <a:ext cx="11057772" cy="565409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ONF_WITH-GRADI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14" y="394307"/>
            <a:ext cx="3395463" cy="23343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0343849" y="174173"/>
            <a:ext cx="1722361" cy="1132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3045580"/>
            <a:ext cx="12192000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0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Open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07442"/>
            <a:ext cx="12192000" cy="329489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341" y="2227246"/>
            <a:ext cx="11242067" cy="669414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036" y="3270277"/>
            <a:ext cx="11242071" cy="1832063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673600" y="64680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rgbClr val="A6A6A6"/>
                </a:solidFill>
                <a:latin typeface="Corbel"/>
                <a:cs typeface="Corbel"/>
              </a:defRPr>
            </a:lvl1pPr>
          </a:lstStyle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807441"/>
            <a:ext cx="12192000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5108300"/>
            <a:ext cx="12192000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4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694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3040"/>
            <a:ext cx="11362267" cy="4548293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chemeClr val="bg2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buClr>
                <a:schemeClr val="accent5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673600" y="64680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97245"/>
            <a:ext cx="9787467" cy="6694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3040"/>
            <a:ext cx="11362267" cy="4548293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chemeClr val="bg2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buClr>
                <a:schemeClr val="accent5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673600" y="64680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2721" y="716491"/>
            <a:ext cx="9787467" cy="5701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</a:t>
            </a:r>
            <a:r>
              <a:rPr lang="en-US" dirty="0" err="1"/>
              <a:t>stlye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97245"/>
            <a:ext cx="11301589" cy="6694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673600" y="64680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921E2DF-5279-024C-809C-CD16853F95A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2721" y="726138"/>
            <a:ext cx="11295768" cy="5701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subtitle stlye</a:t>
            </a:r>
          </a:p>
        </p:txBody>
      </p:sp>
    </p:spTree>
    <p:extLst>
      <p:ext uri="{BB962C8B-B14F-4D97-AF65-F5344CB8AC3E}">
        <p14:creationId xmlns:p14="http://schemas.microsoft.com/office/powerpoint/2010/main" val="386607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E2DF-5279-024C-809C-CD16853F95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6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97244"/>
            <a:ext cx="11362267" cy="66941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63040"/>
            <a:ext cx="11362267" cy="454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673600" y="64651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>
                    <a:lumMod val="65000"/>
                  </a:schemeClr>
                </a:solidFill>
                <a:latin typeface="Corbel"/>
                <a:cs typeface="Corbel"/>
              </a:defRPr>
            </a:lvl1pPr>
          </a:lstStyle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 descr="ONF_WITH-GRADIENT.png">
            <a:extLst>
              <a:ext uri="{FF2B5EF4-FFF2-40B4-BE49-F238E27FC236}">
                <a16:creationId xmlns:a16="http://schemas.microsoft.com/office/drawing/2014/main" id="{6CF2891C-9237-448D-B372-2EFEFCDE3F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315" y="6068064"/>
            <a:ext cx="1007552" cy="69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hf hdr="0" ftr="0"/>
  <p:txStyles>
    <p:titleStyle>
      <a:lvl1pPr algn="l" defTabSz="609585" rtl="0" eaLnBrk="1" latinLnBrk="0" hangingPunct="1">
        <a:lnSpc>
          <a:spcPts val="4533"/>
        </a:lnSpc>
        <a:spcBef>
          <a:spcPct val="0"/>
        </a:spcBef>
        <a:buNone/>
        <a:defRPr sz="4000" b="0" i="0" kern="1200">
          <a:solidFill>
            <a:srgbClr val="004B7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92601" indent="-292601" algn="l" defTabSz="609585" rtl="0" eaLnBrk="1" latinLnBrk="0" hangingPunct="1">
        <a:lnSpc>
          <a:spcPct val="100000"/>
        </a:lnSpc>
        <a:spcBef>
          <a:spcPts val="1067"/>
        </a:spcBef>
        <a:buClr>
          <a:schemeClr val="bg2"/>
        </a:buClr>
        <a:buSzPct val="85000"/>
        <a:buFont typeface="Arial"/>
        <a:buChar char="•"/>
        <a:defRPr sz="32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8626" indent="-243834" algn="l" defTabSz="609585" rtl="0" eaLnBrk="1" latinLnBrk="0" hangingPunct="1">
        <a:lnSpc>
          <a:spcPct val="100000"/>
        </a:lnSpc>
        <a:spcBef>
          <a:spcPts val="1067"/>
        </a:spcBef>
        <a:buClr>
          <a:schemeClr val="accent5"/>
        </a:buClr>
        <a:buSzPct val="60000"/>
        <a:buFont typeface="Wingdings" charset="2"/>
        <a:buChar char="§"/>
        <a:defRPr sz="2933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16844" indent="-243834" algn="l" defTabSz="609585" rtl="0" eaLnBrk="1" latinLnBrk="0" hangingPunct="1">
        <a:lnSpc>
          <a:spcPct val="100000"/>
        </a:lnSpc>
        <a:spcBef>
          <a:spcPts val="1067"/>
        </a:spcBef>
        <a:buClr>
          <a:schemeClr val="bg2"/>
        </a:buClr>
        <a:buSzPct val="85000"/>
        <a:buFont typeface="Arial"/>
        <a:buChar char="•"/>
        <a:defRPr sz="2667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24102" indent="-219451" algn="l" defTabSz="609585" rtl="0" eaLnBrk="1" latinLnBrk="0" hangingPunct="1">
        <a:lnSpc>
          <a:spcPct val="100000"/>
        </a:lnSpc>
        <a:spcBef>
          <a:spcPts val="1067"/>
        </a:spcBef>
        <a:buClr>
          <a:schemeClr val="accent5"/>
        </a:buClr>
        <a:buSzPct val="60000"/>
        <a:buFont typeface="Wingdings" charset="2"/>
        <a:buChar char="§"/>
        <a:defRPr sz="24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182875" algn="l" defTabSz="609585" rtl="0" eaLnBrk="1" latinLnBrk="0" hangingPunct="1">
        <a:spcBef>
          <a:spcPts val="1067"/>
        </a:spcBef>
        <a:buClr>
          <a:schemeClr val="bg2"/>
        </a:buClr>
        <a:buSzPct val="85000"/>
        <a:buFont typeface="Arial"/>
        <a:buChar char="•"/>
        <a:defRPr sz="2400" kern="1200">
          <a:solidFill>
            <a:srgbClr val="595959"/>
          </a:solidFill>
          <a:latin typeface="Corbel"/>
          <a:ea typeface="+mn-ea"/>
          <a:cs typeface="Corbe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gendoc/updates/milestones/0.7.0/M2/oxygen/" TargetMode="External"/><Relationship Id="rId2" Type="http://schemas.openxmlformats.org/officeDocument/2006/relationships/hyperlink" Target="https://www.eclipse.org/gendoc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networking.org/download/attachments/371294213/Draft_TR-515_Papyrus_Guidelines_v1.3.01.docx?version=1&amp;modificationDate=1543499961000&amp;api=v2" TargetMode="External"/><Relationship Id="rId2" Type="http://schemas.openxmlformats.org/officeDocument/2006/relationships/hyperlink" Target="https://wiki.opennetworking.org/display/OIMT/IISOMI+Deliverable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3vf60mmveq1g8vzn48q2o71a-wpengine.netdna-ssl.com/wp-content/uploads/2018/08/TR-515_Papyrus_Guidelines_v1.3-1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gendoc/documentation/Gendoc_v0.6_tutorial.pdf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networking.org/download/attachments/371294210/Draft_TR-531_UML-YANG_Mapping_Gdls_v1.1.02.docx?version=1&amp;modificationDate=1544626522981&amp;api=v2" TargetMode="External"/><Relationship Id="rId2" Type="http://schemas.openxmlformats.org/officeDocument/2006/relationships/hyperlink" Target="https://wiki.opennetworking.org/display/OIMT/IISOMI+Deliverabl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3vf60mmveq1g8vzn48q2o71a-wpengine.netdna-ssl.com/wp-content/uploads/2018/08/TR-531_UML-YANG_Mapping_Gdls_v1.1-1.pdf" TargetMode="External"/><Relationship Id="rId4" Type="http://schemas.openxmlformats.org/officeDocument/2006/relationships/hyperlink" Target="https://wiki.opennetworking.org/download/attachments/371294210/Draft_TR-531_UML-YANG_Mapping_Gdls_v1.1.01.docx?version=1&amp;modificationDate=1543400446000&amp;api=v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OpenNetworkingFoundation/EagleUmlYang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ngvalidator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NetworkingFoundation/EagleUmlCommon/tree/ToolChain/YangUmlTool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networking.org/wp-content/uploads/2018/02/TR-543-v1.0-info.pdf" TargetMode="External"/><Relationship Id="rId2" Type="http://schemas.openxmlformats.org/officeDocument/2006/relationships/hyperlink" Target="https://wiki.opennetworking.org/display/OIMT/IISOMI+Deliverable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penNetworkingFoundation/EagleUmlCommon/tree/ToolChain/YangJsonTool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3vf60mmveq1g8vzn48q2o71a-wpengine.netdna-ssl.com/wp-content/uploads/2018/02/TR-544-v1.0-info.pdf" TargetMode="External"/><Relationship Id="rId2" Type="http://schemas.openxmlformats.org/officeDocument/2006/relationships/hyperlink" Target="https://wiki.opennetworking.org/display/OIMT/IISOMI+Deliverable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g.org/spec/UML/2.5/PDF" TargetMode="External"/><Relationship Id="rId2" Type="http://schemas.openxmlformats.org/officeDocument/2006/relationships/hyperlink" Target="http://www.iso.org/iso/home/store/catalogue_tc/catalogue_detail.htm?csnumber=32620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networking.org/download/attachments/371294213/Draft_TR-514_UML_Modeling_Guidelines_v1.3.02.docx?version=1&amp;modificationDate=1544294423000&amp;api=v2" TargetMode="External"/><Relationship Id="rId2" Type="http://schemas.openxmlformats.org/officeDocument/2006/relationships/hyperlink" Target="https://wiki.opennetworking.org/display/OIMT/IISOMI+Deliverable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hyperlink" Target="https://3vf60mmveq1g8vzn48q2o71a-wpengine.netdna-ssl.com/wp-content/uploads/2018/08/TR-514_UML_Modeling_Guidelines_v1.3-1.pdf" TargetMode="External"/><Relationship Id="rId4" Type="http://schemas.openxmlformats.org/officeDocument/2006/relationships/hyperlink" Target="https://wiki.opennetworking.org/download/attachments/371294213/Draft_TR-514_UML_Modeling_Guidelines_v1.3.01.docx?version=2&amp;modificationDate=1543499919000&amp;api=v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networking.org/download/attachments/371294213/Draft_TR-514_UML_Modeling_Guidelines_v1.3.02.docx?version=1&amp;modificationDate=1544294423000&amp;api=v2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NetworkingFoundation/EagleUmlCommon/pull/288" TargetMode="External"/><Relationship Id="rId2" Type="http://schemas.openxmlformats.org/officeDocument/2006/relationships/hyperlink" Target="https://wiki.opennetworking.org/display/OIMT/IISOMI+Minut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PowerPoint_Slide.sldx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networking.org/display/OIMT/IISOM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networking.org/display/OIMT/IISOMI+Deliverab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eclipse-packages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modeling/mdt/papyrus/updates/releases/oxygen/" TargetMode="External"/><Relationship Id="rId2" Type="http://schemas.openxmlformats.org/officeDocument/2006/relationships/hyperlink" Target="https://www.eclipse.org/papyrus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3899" y="3018428"/>
            <a:ext cx="11337444" cy="1195648"/>
          </a:xfrm>
        </p:spPr>
        <p:txBody>
          <a:bodyPr/>
          <a:lstStyle/>
          <a:p>
            <a:pPr algn="ctr"/>
            <a:r>
              <a:rPr lang="en-GB" sz="3200" dirty="0"/>
              <a:t>Introduction to Guidelines &amp; Tooling from </a:t>
            </a:r>
            <a:br>
              <a:rPr lang="en-GB" sz="3200" dirty="0"/>
            </a:br>
            <a:r>
              <a:rPr lang="en-GB" sz="3200" dirty="0"/>
              <a:t>ONF Open Information Model &amp; Tooling (OIMT) project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3899" y="4845943"/>
            <a:ext cx="11057772" cy="595833"/>
          </a:xfrm>
        </p:spPr>
        <p:txBody>
          <a:bodyPr>
            <a:noAutofit/>
          </a:bodyPr>
          <a:lstStyle/>
          <a:p>
            <a:pPr algn="ctr"/>
            <a:r>
              <a:rPr lang="en-US" sz="1400" dirty="0"/>
              <a:t>Kam LAM (FiberHome / CICT)		Nigel DAVIS (Ciena)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8400" y="5740154"/>
            <a:ext cx="47752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2019.05.04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67" dirty="0">
                <a:solidFill>
                  <a:srgbClr val="FFFFFF"/>
                </a:solidFill>
                <a:latin typeface="Corbel"/>
                <a:cs typeface="Corbel"/>
              </a:rPr>
              <a:t>Beijing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0735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3" y="0"/>
            <a:ext cx="11374967" cy="669414"/>
          </a:xfrm>
        </p:spPr>
        <p:txBody>
          <a:bodyPr/>
          <a:lstStyle/>
          <a:p>
            <a:r>
              <a:rPr lang="en-GB" dirty="0"/>
              <a:t>Installing Gendoc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8200EA-4411-4AA2-A32F-5950DF6F8FB9}"/>
              </a:ext>
            </a:extLst>
          </p:cNvPr>
          <p:cNvSpPr txBox="1">
            <a:spLocks/>
          </p:cNvSpPr>
          <p:nvPr/>
        </p:nvSpPr>
        <p:spPr bwMode="auto">
          <a:xfrm>
            <a:off x="596899" y="892694"/>
            <a:ext cx="11695818" cy="586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https://www.eclipse.org/gendoc/</a:t>
            </a:r>
            <a:r>
              <a:rPr lang="en-US" dirty="0"/>
              <a:t> (or in Google, search for Gendoc Eclipse Papyrus)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Click the Download tab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select Gendoc v0.7.0-M2,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Copy the URL (</a:t>
            </a:r>
            <a:r>
              <a:rPr lang="en-US" dirty="0">
                <a:hlinkClick r:id="rId3"/>
              </a:rPr>
              <a:t>http://download.eclipse.org/gendoc/updates/milestones/0.7.0/M2/oxygen/</a:t>
            </a:r>
            <a:r>
              <a:rPr lang="en-US" dirty="0"/>
              <a:t>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Eclipse, click help, select “Install New Software”, paste the above URL in the “Work With” box, click Add, select </a:t>
            </a:r>
            <a:r>
              <a:rPr lang="en-US" dirty="0" err="1"/>
              <a:t>gendoc</a:t>
            </a:r>
            <a:r>
              <a:rPr lang="en-US" dirty="0"/>
              <a:t>, next, next, accept, finish;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will start to install, when done, restart.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Now get Gendoc installed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run Gendoc: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Papyrus project, in the Gendoc template folder, right click the template, select “Generate documentation using Gendoc”,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After done, refresh the “doc” folder to see the output document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812BF8-CC99-4FBE-9155-5219F3988AF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60708" y="1220967"/>
            <a:ext cx="2055495" cy="599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3ED503-58D0-468D-BFD3-196D40EDAEB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68404" y="1835407"/>
            <a:ext cx="2028825" cy="4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5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Papyrus Guidelines TR-515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8200EA-4411-4AA2-A32F-5950DF6F8FB9}"/>
              </a:ext>
            </a:extLst>
          </p:cNvPr>
          <p:cNvSpPr txBox="1">
            <a:spLocks/>
          </p:cNvSpPr>
          <p:nvPr/>
        </p:nvSpPr>
        <p:spPr bwMode="auto">
          <a:xfrm>
            <a:off x="596899" y="1058300"/>
            <a:ext cx="10357485" cy="29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An OIMT IISOMI deliverable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https://wiki.opennetworking.org/display/OIMT/IISOMI+Deliverables</a:t>
            </a:r>
            <a:r>
              <a:rPr lang="pt-BR" dirty="0"/>
              <a:t>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Document: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Working drafts: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u="sng" dirty="0">
                <a:hlinkClick r:id="rId3"/>
              </a:rPr>
              <a:t>Draft_TR-515_Papyrus_Guidelines_v1.3.01.docx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Latest published version: </a:t>
            </a:r>
            <a:r>
              <a:rPr lang="en-US" u="sng" dirty="0">
                <a:hlinkClick r:id="rId4"/>
              </a:rPr>
              <a:t>TR-515 v1.3-info</a:t>
            </a:r>
            <a:r>
              <a:rPr lang="en-US" dirty="0"/>
              <a:t> (7/2018)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8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 about Papyrus Guidelines TR-515 (1/n)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66CCEA-6978-4E2B-A3FE-5CD8A207D9A7}"/>
              </a:ext>
            </a:extLst>
          </p:cNvPr>
          <p:cNvSpPr txBox="1">
            <a:spLocks/>
          </p:cNvSpPr>
          <p:nvPr/>
        </p:nvSpPr>
        <p:spPr bwMode="auto">
          <a:xfrm>
            <a:off x="465124" y="965116"/>
            <a:ext cx="7977132" cy="312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5.2.1:  Loading Eclipse and Papyrus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downside of this approach is that you can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up version the Papyrus or Eclipse independently.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To load Eclipse and Papyrus separately, see section 5.2.2 (or slides 8 &amp; 9 above)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Papyrus release (3.x.x) requires a 1.8 compatible JVM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“1.8 compatible JVM”: Kam uses </a:t>
            </a:r>
            <a:r>
              <a:rPr lang="en-US" b="1" dirty="0"/>
              <a:t>jre-8u131-windows-x64.exe</a:t>
            </a:r>
            <a:r>
              <a:rPr lang="en-US" dirty="0"/>
              <a:t> file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Put the file “jre-8u131-windows-x64.exe” in the workspace folder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5.5: Importing project and model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Project and models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See Section 5.6 for importing other models (e.g., Primitive types, other user models, etc.) as read-only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B8509-EF7F-47AF-847A-B62D3E55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665" y="1088949"/>
            <a:ext cx="2977070" cy="4875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5A3C86-95BB-404C-9454-7871FACBA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502" y="4290312"/>
            <a:ext cx="6616735" cy="256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3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 about Papyrus Guidelines TR-515 (2/n)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D557BF-7BA9-4600-A39F-17800D2BB213}"/>
              </a:ext>
            </a:extLst>
          </p:cNvPr>
          <p:cNvSpPr txBox="1">
            <a:spLocks/>
          </p:cNvSpPr>
          <p:nvPr/>
        </p:nvSpPr>
        <p:spPr bwMode="auto">
          <a:xfrm>
            <a:off x="473074" y="788139"/>
            <a:ext cx="6534433" cy="461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6: Git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Git: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Wikipedia: “</a:t>
            </a:r>
            <a:r>
              <a:rPr lang="en-US" i="1" dirty="0"/>
              <a:t>Git is a widely-used source code management system for software development. It is a distributed revision control system with an emphasis on speed, data integrity, and support for distributed, non-linear workflows</a:t>
            </a:r>
            <a:r>
              <a:rPr lang="en-US" dirty="0"/>
              <a:t>.”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A web-based git repository hosting service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6.2  Figure 6-2 Toolchain download and update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Fork, Clone create remote, fetch remote, merge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6.4  Figure 6-20 Workflow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Fork, Clone, “checkout”, update, add, commit, merge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D96F99-7BD1-4190-9F69-EE50834B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514" y="766658"/>
            <a:ext cx="4629486" cy="3050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53F312-328E-4136-916F-846E7A85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716" y="3851580"/>
            <a:ext cx="4561896" cy="29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3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 about Papyrus Guidelines TR-515 (3/n)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D33E67-BAAA-4837-A31E-30116D8DC680}"/>
              </a:ext>
            </a:extLst>
          </p:cNvPr>
          <p:cNvSpPr txBox="1">
            <a:spLocks/>
          </p:cNvSpPr>
          <p:nvPr/>
        </p:nvSpPr>
        <p:spPr bwMode="auto">
          <a:xfrm>
            <a:off x="473075" y="788139"/>
            <a:ext cx="9619444" cy="570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6.2.4 Create remote: make sure copy the link from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6.4 “Git workflow”: Steps 1, 2, 3, 4, 5, 6, 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6.4.3 “Model in Papyrus”: This is step 3 of Figure 6-20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Make sure “Copy project into workspace” should be unchecked, otherwise step 4, 5, 6 become irrelevant.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6.4.4 “Developing the Model”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6. 5 “Downloading a Model from </a:t>
            </a:r>
            <a:r>
              <a:rPr lang="en-US" dirty="0" err="1"/>
              <a:t>github</a:t>
            </a:r>
            <a:r>
              <a:rPr lang="en-US" dirty="0"/>
              <a:t> for “Read Only Use””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FF234D-98C9-43B5-9B6F-D435EB2E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47" y="2687700"/>
            <a:ext cx="6504825" cy="715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599F36-2886-4E89-A814-9745FFCB4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01" y="780926"/>
            <a:ext cx="21526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79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 about Papyrus Guidelines TR-515 (4/n)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D77480-D6B1-4F7C-93CA-B55668F5DFE8}"/>
              </a:ext>
            </a:extLst>
          </p:cNvPr>
          <p:cNvSpPr txBox="1">
            <a:spLocks/>
          </p:cNvSpPr>
          <p:nvPr/>
        </p:nvSpPr>
        <p:spPr bwMode="auto">
          <a:xfrm>
            <a:off x="794862" y="788249"/>
            <a:ext cx="10602276" cy="570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7 Using Papyrus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Meta model	Standard properties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Profiles		Additional “standard” properties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User models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7.3 Model Splitting and importing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the model in a collaborative manner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7.4 Create new project and model from scratch (i.e., constructing modeling environment (infrastructure))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Download infrastructure files (common datatype, Style sheets, profiles) from GitHub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Create new Xxx project and Xxx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Copy and paste the infrastructure files into the new Xxx project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Refresh Xxx project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Apply the Open Model Profiles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Create packages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Style Sheet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Load Common Data Types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Now can start to play ….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6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 about Papyrus Guidelines TR-515 (5/n)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341841-A964-4223-A53D-CD1B188CDD8C}"/>
              </a:ext>
            </a:extLst>
          </p:cNvPr>
          <p:cNvSpPr txBox="1">
            <a:spLocks/>
          </p:cNvSpPr>
          <p:nvPr/>
        </p:nvSpPr>
        <p:spPr bwMode="auto">
          <a:xfrm>
            <a:off x="488051" y="935567"/>
            <a:ext cx="11107050" cy="570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8 Gendoc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Extract diagrams, comments and details for a Data Dictionary from a Papyrus model using the Gendoc plugin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On-line tutorial: </a:t>
            </a:r>
            <a:r>
              <a:rPr lang="en-US" dirty="0">
                <a:hlinkClick r:id="rId2"/>
              </a:rPr>
              <a:t>https://www.eclipse.org/gendoc/documentation/Gendoc_v0.6_tutorial.pdf</a:t>
            </a:r>
            <a:r>
              <a:rPr lang="en-US" dirty="0"/>
              <a:t>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It doesn’t cover all aspects of usage, which are provided in TR-515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MS Word Template – a mix of Gendoc script, normal text, Word figures, tables,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Can interleave text with figures and data dictionary content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8.1 through 8.16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5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 about Papyrus Guidelines TR-515 (6/n)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C54B45-53EB-4EB4-A768-180B6ABC437D}"/>
              </a:ext>
            </a:extLst>
          </p:cNvPr>
          <p:cNvSpPr txBox="1">
            <a:spLocks/>
          </p:cNvSpPr>
          <p:nvPr/>
        </p:nvSpPr>
        <p:spPr bwMode="auto">
          <a:xfrm>
            <a:off x="473075" y="800100"/>
            <a:ext cx="11107050" cy="570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Papyrus usage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{</a:t>
            </a:r>
            <a:r>
              <a:rPr lang="en-US" dirty="0" err="1"/>
              <a:t>xor</a:t>
            </a:r>
            <a:r>
              <a:rPr lang="en-US" dirty="0"/>
              <a:t>}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Nodes/Constraint,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Context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Properties/UML: delete the default name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Properties/Specification/+/</a:t>
            </a:r>
            <a:r>
              <a:rPr lang="en-US" dirty="0" err="1"/>
              <a:t>LiteralString</a:t>
            </a:r>
            <a:r>
              <a:rPr lang="en-US" dirty="0"/>
              <a:t>/Value: type in </a:t>
            </a:r>
            <a:r>
              <a:rPr lang="en-US" dirty="0" err="1"/>
              <a:t>xor</a:t>
            </a: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Properties/Appearance: unselect “Element icon”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Click and drag (the tiny outward arrow) to create a connection to the {</a:t>
            </a:r>
            <a:r>
              <a:rPr lang="en-US" dirty="0" err="1"/>
              <a:t>xor</a:t>
            </a:r>
            <a:r>
              <a:rPr lang="en-US" dirty="0"/>
              <a:t>} element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Copy a class and start to modify the attributes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3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9341" y="2227245"/>
            <a:ext cx="11242067" cy="669414"/>
          </a:xfrm>
        </p:spPr>
        <p:txBody>
          <a:bodyPr/>
          <a:lstStyle/>
          <a:p>
            <a:r>
              <a:rPr lang="en-US" dirty="0"/>
              <a:t>Demo – Papyrus Installation and Use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set of video clips given by the ONF OIMT co-chair Nigel Davis (Ciena) to ONAP on 2018.01.05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C921E2DF-5279-024C-809C-CD16853F95A6}" type="slidenum">
              <a:rPr lang="en-US"/>
              <a:pPr defTabSz="609585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UML to YANG Mapping TR-531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5F59-90A3-48C1-A222-2D62B1CD2E13}"/>
              </a:ext>
            </a:extLst>
          </p:cNvPr>
          <p:cNvSpPr txBox="1">
            <a:spLocks/>
          </p:cNvSpPr>
          <p:nvPr/>
        </p:nvSpPr>
        <p:spPr bwMode="auto">
          <a:xfrm>
            <a:off x="633055" y="1013800"/>
            <a:ext cx="11445734" cy="543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 OIMT IISOMI deliverable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https://wiki.opennetworking.org/display/OIMT/IISOMI+Deliverables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Guidelines document: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Working draft: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u="sng" dirty="0">
                <a:hlinkClick r:id="rId3"/>
              </a:rPr>
              <a:t>Draft_TR-531_UML-YANG_Mapping_Gdls_v1.1.02.docx</a:t>
            </a:r>
            <a:r>
              <a:rPr lang="en-US" dirty="0"/>
              <a:t> (including updates agreed during the December F2F meeting)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>
                <a:hlinkClick r:id="rId4"/>
              </a:rPr>
              <a:t>Draft_TR-531_UML-YANG_Mapping_Gdls_v1.1.01.docx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Latest published version: </a:t>
            </a:r>
            <a:r>
              <a:rPr lang="en-US" u="sng" dirty="0">
                <a:hlinkClick r:id="rId5"/>
              </a:rPr>
              <a:t>TR-531 v1.1-info</a:t>
            </a:r>
            <a:r>
              <a:rPr lang="en-US" dirty="0"/>
              <a:t> (7/2018)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0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EF3E-A05D-4C84-BDC2-2BFD50F0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Brief context setting</a:t>
            </a:r>
          </a:p>
          <a:p>
            <a:r>
              <a:rPr lang="en-GB" dirty="0"/>
              <a:t>P1:	ONF interface model – TAPI</a:t>
            </a:r>
          </a:p>
          <a:p>
            <a:r>
              <a:rPr lang="en-GB" dirty="0"/>
              <a:t>P2:	ONF core model – TR-512</a:t>
            </a:r>
          </a:p>
          <a:p>
            <a:r>
              <a:rPr lang="en-GB" dirty="0"/>
              <a:t>P3:	ONF interface model – TAPI</a:t>
            </a:r>
          </a:p>
          <a:p>
            <a:r>
              <a:rPr lang="en-GB" dirty="0">
                <a:solidFill>
                  <a:srgbClr val="FF0000"/>
                </a:solidFill>
              </a:rPr>
              <a:t>P4:	Guidelines &amp; Tooling – TR-514, -515, -531, -543, -544</a:t>
            </a:r>
          </a:p>
        </p:txBody>
      </p:sp>
    </p:spTree>
    <p:extLst>
      <p:ext uri="{BB962C8B-B14F-4D97-AF65-F5344CB8AC3E}">
        <p14:creationId xmlns:p14="http://schemas.microsoft.com/office/powerpoint/2010/main" val="336548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UML to YANG Mapping Tool: </a:t>
            </a:r>
            <a:r>
              <a:rPr lang="en-US" sz="3600" i="1" dirty="0"/>
              <a:t>xmi2yang</a:t>
            </a:r>
            <a:endParaRPr lang="en-GB" sz="3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5F59-90A3-48C1-A222-2D62B1CD2E13}"/>
              </a:ext>
            </a:extLst>
          </p:cNvPr>
          <p:cNvSpPr txBox="1">
            <a:spLocks/>
          </p:cNvSpPr>
          <p:nvPr/>
        </p:nvSpPr>
        <p:spPr bwMode="auto">
          <a:xfrm>
            <a:off x="633055" y="1013800"/>
            <a:ext cx="11445734" cy="543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Download the tool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At </a:t>
            </a:r>
            <a:r>
              <a:rPr lang="en-US" dirty="0">
                <a:hlinkClick r:id="rId2"/>
              </a:rPr>
              <a:t>https://github.com/OpenNetworkingFoundation/EagleUmlYang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Click “Clone or download”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Select “Download zip”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Unzip the zip file “EagleUmlYang-ToolChain.zip”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1CAA6-DB51-4C0D-AA1F-38E187C4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4" y="1741607"/>
            <a:ext cx="2326481" cy="634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FCE710-D40A-4B75-BDF8-8C4743CF6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441" y="2444928"/>
            <a:ext cx="2326481" cy="640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E9DDB7-7185-4599-933C-34AF77BFB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332" y="3429000"/>
            <a:ext cx="4945811" cy="30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0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Set up the running environment for </a:t>
            </a:r>
            <a:r>
              <a:rPr lang="en-US" sz="3600" i="1" dirty="0"/>
              <a:t>xmi2yang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5F59-90A3-48C1-A222-2D62B1CD2E13}"/>
              </a:ext>
            </a:extLst>
          </p:cNvPr>
          <p:cNvSpPr txBox="1">
            <a:spLocks/>
          </p:cNvSpPr>
          <p:nvPr/>
        </p:nvSpPr>
        <p:spPr bwMode="auto">
          <a:xfrm>
            <a:off x="633055" y="1013800"/>
            <a:ext cx="11445734" cy="543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Programming language: 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Set up the running environment: node.js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https://nodejs.org/en/</a:t>
            </a:r>
            <a:r>
              <a:rPr lang="en-US" dirty="0"/>
              <a:t> the node-v8.9.4-x64.exe and run it once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Also, from time to time, update the environment by running the command “</a:t>
            </a:r>
            <a:r>
              <a:rPr lang="en-US" dirty="0" err="1"/>
              <a:t>npm</a:t>
            </a:r>
            <a:r>
              <a:rPr lang="en-US" dirty="0"/>
              <a:t> install” in the folder xmi2yang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Select the folder …..\xmi2yang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(</a:t>
            </a:r>
            <a:r>
              <a:rPr lang="en-US" sz="1200" dirty="0"/>
              <a:t>e.g., C:\Users\hingk\Documents\model_app\xmi2yang_2019.05.01\EagleUmlYang-ToolChain\EagleUmlYang-ToolChain\UmlYangTools\xmi2yang</a:t>
            </a:r>
            <a:r>
              <a:rPr lang="en-US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Shift &amp; right click, select “Open the </a:t>
            </a:r>
            <a:r>
              <a:rPr lang="en-US" dirty="0" err="1"/>
              <a:t>Powershell</a:t>
            </a:r>
            <a:r>
              <a:rPr lang="en-US" dirty="0"/>
              <a:t> Window here” (this will bring up the command line window)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Type in the command: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25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Running the tool </a:t>
            </a:r>
            <a:r>
              <a:rPr lang="en-US" sz="3600" i="1" dirty="0"/>
              <a:t>xmi2yang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5F59-90A3-48C1-A222-2D62B1CD2E13}"/>
              </a:ext>
            </a:extLst>
          </p:cNvPr>
          <p:cNvSpPr txBox="1">
            <a:spLocks/>
          </p:cNvSpPr>
          <p:nvPr/>
        </p:nvSpPr>
        <p:spPr bwMode="auto">
          <a:xfrm>
            <a:off x="633055" y="1013800"/>
            <a:ext cx="11445734" cy="543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How to run:</a:t>
            </a:r>
          </a:p>
          <a:p>
            <a:pPr marL="914400" lvl="1" indent="-457200" algn="l">
              <a:buFont typeface="+mj-lt"/>
              <a:buAutoNum type="arabicPeriod"/>
              <a:tabLst>
                <a:tab pos="1150938" algn="l"/>
              </a:tabLst>
            </a:pPr>
            <a:r>
              <a:rPr lang="en-US" dirty="0"/>
              <a:t>Copy the UML file (.uml) of the UML model into the “project” sub-folder of the xmi2yang directory</a:t>
            </a:r>
          </a:p>
          <a:p>
            <a:pPr marL="914400" lvl="1" indent="-457200" algn="l">
              <a:buFont typeface="+mj-lt"/>
              <a:buAutoNum type="arabicPeriod"/>
              <a:tabLst>
                <a:tab pos="1150938" algn="l"/>
              </a:tabLst>
            </a:pPr>
            <a:r>
              <a:rPr lang="en-US" dirty="0"/>
              <a:t>Run the command “node main.js” at the xmi2yang directory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Shift &amp; right click,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Select “Open the </a:t>
            </a:r>
            <a:r>
              <a:rPr lang="en-US" dirty="0" err="1"/>
              <a:t>Powershell</a:t>
            </a:r>
            <a:r>
              <a:rPr lang="en-US" dirty="0"/>
              <a:t> Window here” (this will bring up the command line window)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Type in the command: node main.js</a:t>
            </a:r>
          </a:p>
          <a:p>
            <a:pPr marL="914400" lvl="1" indent="-457200" algn="l">
              <a:buFont typeface="+mj-lt"/>
              <a:buAutoNum type="arabicPeriod"/>
              <a:tabLst>
                <a:tab pos="1150938" algn="l"/>
              </a:tabLst>
            </a:pPr>
            <a:r>
              <a:rPr lang="en-US" dirty="0"/>
              <a:t>The YANG file (.yang) will be generated in the “project” sub-folder</a:t>
            </a:r>
          </a:p>
          <a:p>
            <a:pPr marL="914400" lvl="1" indent="-457200" algn="l">
              <a:buFont typeface="+mj-lt"/>
              <a:buAutoNum type="arabicPeriod"/>
              <a:tabLst>
                <a:tab pos="1150938" algn="l"/>
              </a:tabLst>
            </a:pPr>
            <a:r>
              <a:rPr lang="en-US" dirty="0"/>
              <a:t>Validate the YANG file at </a:t>
            </a:r>
            <a:r>
              <a:rPr lang="en-US" dirty="0">
                <a:hlinkClick r:id="rId2"/>
              </a:rPr>
              <a:t>http://www.yangvalidator.com/</a:t>
            </a:r>
            <a:r>
              <a:rPr lang="en-US" dirty="0"/>
              <a:t> and get also the YANG Tree.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88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9F3AC9FB-40F3-4B53-A827-ADEE50EC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391" y="13519"/>
            <a:ext cx="5610609" cy="630237"/>
          </a:xfrm>
        </p:spPr>
        <p:txBody>
          <a:bodyPr/>
          <a:lstStyle/>
          <a:p>
            <a:r>
              <a:rPr lang="en-US" sz="3600" dirty="0"/>
              <a:t>Demo - Running </a:t>
            </a:r>
            <a:r>
              <a:rPr lang="en-US" sz="3600" i="1" dirty="0"/>
              <a:t>xmi2yang</a:t>
            </a:r>
            <a:r>
              <a:rPr lang="en-US" sz="3600" dirty="0"/>
              <a:t> </a:t>
            </a:r>
            <a:endParaRPr lang="en-GB" sz="3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813C99-B5AC-4D46-8E46-BA9994B31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3" y="597276"/>
            <a:ext cx="6785036" cy="165606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106B351-9C85-4824-ADF9-E0A1C09431D4}"/>
              </a:ext>
            </a:extLst>
          </p:cNvPr>
          <p:cNvSpPr/>
          <p:nvPr/>
        </p:nvSpPr>
        <p:spPr>
          <a:xfrm>
            <a:off x="48000" y="608201"/>
            <a:ext cx="1656000" cy="3020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20E81-C518-4A5F-93F6-5D73965450B7}"/>
              </a:ext>
            </a:extLst>
          </p:cNvPr>
          <p:cNvSpPr txBox="1"/>
          <p:nvPr/>
        </p:nvSpPr>
        <p:spPr>
          <a:xfrm rot="-1020000" flipH="1">
            <a:off x="158950" y="76238"/>
            <a:ext cx="185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model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484F093-8443-40E1-B8F3-B666C741C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000" y="2517679"/>
            <a:ext cx="5284882" cy="2007916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1375F7-048C-4F94-B7F3-C0D563E1CF7E}"/>
              </a:ext>
            </a:extLst>
          </p:cNvPr>
          <p:cNvSpPr/>
          <p:nvPr/>
        </p:nvSpPr>
        <p:spPr>
          <a:xfrm>
            <a:off x="2208000" y="2517679"/>
            <a:ext cx="1656000" cy="3020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F417E98-6B98-43F0-9915-32EB1D56F27C}"/>
              </a:ext>
            </a:extLst>
          </p:cNvPr>
          <p:cNvCxnSpPr>
            <a:cxnSpLocks/>
          </p:cNvCxnSpPr>
          <p:nvPr/>
        </p:nvCxnSpPr>
        <p:spPr>
          <a:xfrm>
            <a:off x="4152000" y="1989000"/>
            <a:ext cx="1971167" cy="918431"/>
          </a:xfrm>
          <a:prstGeom prst="curvedConnector3">
            <a:avLst>
              <a:gd name="adj1" fmla="val 1214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B590C2-2D97-4341-94FB-4AE18EE6A5CD}"/>
              </a:ext>
            </a:extLst>
          </p:cNvPr>
          <p:cNvSpPr txBox="1"/>
          <p:nvPr/>
        </p:nvSpPr>
        <p:spPr>
          <a:xfrm rot="-1020000" flipH="1">
            <a:off x="1271475" y="2627139"/>
            <a:ext cx="101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tool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9C2F032-4AC9-4049-B4E2-A529BBA49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84366"/>
            <a:ext cx="5976000" cy="1666597"/>
          </a:xfrm>
          <a:prstGeom prst="rect">
            <a:avLst/>
          </a:prstGeom>
        </p:spPr>
      </p:pic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0FC03955-F8B9-40DE-A305-4CCA6BBD4649}"/>
              </a:ext>
            </a:extLst>
          </p:cNvPr>
          <p:cNvSpPr/>
          <p:nvPr/>
        </p:nvSpPr>
        <p:spPr>
          <a:xfrm>
            <a:off x="128419" y="3898973"/>
            <a:ext cx="648000" cy="55440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CEC49A-E0D2-4649-9952-4F864DDF01DF}"/>
              </a:ext>
            </a:extLst>
          </p:cNvPr>
          <p:cNvSpPr txBox="1"/>
          <p:nvPr/>
        </p:nvSpPr>
        <p:spPr>
          <a:xfrm rot="-1020000" flipH="1">
            <a:off x="670720" y="3892576"/>
            <a:ext cx="185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Run!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665618-DDCF-4FA9-BE67-92E50BA2D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000" y="4869000"/>
            <a:ext cx="5004563" cy="189061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EA0467-7052-41F6-9D9F-CADF48C7D793}"/>
              </a:ext>
            </a:extLst>
          </p:cNvPr>
          <p:cNvSpPr/>
          <p:nvPr/>
        </p:nvSpPr>
        <p:spPr>
          <a:xfrm>
            <a:off x="8336302" y="5445001"/>
            <a:ext cx="2655698" cy="216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45934D-D733-4FC1-92C4-BA8D6158991A}"/>
              </a:ext>
            </a:extLst>
          </p:cNvPr>
          <p:cNvSpPr txBox="1"/>
          <p:nvPr/>
        </p:nvSpPr>
        <p:spPr>
          <a:xfrm rot="-1020000" flipH="1">
            <a:off x="10867073" y="4950980"/>
            <a:ext cx="185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14176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5" grpId="0"/>
      <p:bldP spid="27" grpId="0" animBg="1"/>
      <p:bldP spid="29" grpId="0"/>
      <p:bldP spid="31" grpId="0" animBg="1"/>
      <p:bldP spid="32" grpId="0"/>
      <p:bldP spid="34" grpId="0" animBg="1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9341" y="2227245"/>
            <a:ext cx="11242067" cy="669414"/>
          </a:xfrm>
        </p:spPr>
        <p:txBody>
          <a:bodyPr/>
          <a:lstStyle/>
          <a:p>
            <a:r>
              <a:rPr lang="en-US" dirty="0"/>
              <a:t>Demo – UML to YANG translation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 site live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C921E2DF-5279-024C-809C-CD16853F95A6}" type="slidenum">
              <a:rPr lang="en-US"/>
              <a:pPr defTabSz="609585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57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YANG to UML Mapping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5F59-90A3-48C1-A222-2D62B1CD2E13}"/>
              </a:ext>
            </a:extLst>
          </p:cNvPr>
          <p:cNvSpPr txBox="1">
            <a:spLocks/>
          </p:cNvSpPr>
          <p:nvPr/>
        </p:nvSpPr>
        <p:spPr bwMode="auto">
          <a:xfrm>
            <a:off x="633055" y="1013801"/>
            <a:ext cx="11445734" cy="421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 OIMT work item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https://github.com/OpenNetworkingFoundation/EagleUmlCommon/tree/ToolChain/YangUmlTools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Work on how a "tool" can fulfill the requirements for converting existing Yang to UML (Papyrus).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https://github.com/OpenNetworkingFoundation/EagleUmlCommon/tree/ToolChain/YangUmlTools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02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UML to OpenAPI Mapping TR-543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5F59-90A3-48C1-A222-2D62B1CD2E13}"/>
              </a:ext>
            </a:extLst>
          </p:cNvPr>
          <p:cNvSpPr txBox="1">
            <a:spLocks/>
          </p:cNvSpPr>
          <p:nvPr/>
        </p:nvSpPr>
        <p:spPr bwMode="auto">
          <a:xfrm>
            <a:off x="633055" y="1013801"/>
            <a:ext cx="11445734" cy="421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 OIMT IISOMI deliverable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https://wiki.opennetworking.org/display/OIMT/IISOMI+Deliverables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Guidelines document: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Latest published version: </a:t>
            </a:r>
            <a:r>
              <a:rPr lang="en-US" dirty="0">
                <a:hlinkClick r:id="rId3"/>
              </a:rPr>
              <a:t>TR-543-v1.0-info</a:t>
            </a:r>
            <a:r>
              <a:rPr lang="en-US" dirty="0"/>
              <a:t> (02/2018)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Tool:	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>
                <a:hlinkClick r:id="rId4"/>
              </a:rPr>
              <a:t>https://github.com/OpenNetworkingFoundation/EagleUmlCommon/tree/ToolChain/YangJsonTools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24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UML to ProtoBuf Mapping TR-544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5F59-90A3-48C1-A222-2D62B1CD2E13}"/>
              </a:ext>
            </a:extLst>
          </p:cNvPr>
          <p:cNvSpPr txBox="1">
            <a:spLocks/>
          </p:cNvSpPr>
          <p:nvPr/>
        </p:nvSpPr>
        <p:spPr bwMode="auto">
          <a:xfrm>
            <a:off x="633055" y="1013801"/>
            <a:ext cx="11445734" cy="421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 OIMT IISOMI deliverable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https://wiki.opennetworking.org/display/OIMT/IISOMI+Deliverables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Guidelines document: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Latest published version: 	ONF </a:t>
            </a:r>
            <a:r>
              <a:rPr lang="en-US" dirty="0">
                <a:hlinkClick r:id="rId3"/>
              </a:rPr>
              <a:t>TR-544 v1.0 </a:t>
            </a:r>
            <a:r>
              <a:rPr lang="en-US" dirty="0"/>
              <a:t>(2/2018)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Tool:	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tabLst>
                <a:tab pos="1150938" algn="l"/>
              </a:tabLst>
            </a:pPr>
            <a:r>
              <a:rPr lang="en-US" dirty="0"/>
              <a:t>No tool has been developed yet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43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Unified </a:t>
            </a:r>
            <a:r>
              <a:rPr lang="en-US" dirty="0"/>
              <a:t>Modeling</a:t>
            </a:r>
            <a:r>
              <a:rPr lang="en-GB" dirty="0"/>
              <a:t> Language (UML)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BE3BC7-BB94-4502-89CE-4FF366BED39A}"/>
              </a:ext>
            </a:extLst>
          </p:cNvPr>
          <p:cNvSpPr txBox="1">
            <a:spLocks/>
          </p:cNvSpPr>
          <p:nvPr/>
        </p:nvSpPr>
        <p:spPr bwMode="auto">
          <a:xfrm>
            <a:off x="642301" y="1010047"/>
            <a:ext cx="9919338" cy="530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general-purpose, developmental, modeling language in the field of software engineering, that is intended to provide a standard way to visualize the design of a system.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1994-1995 created by Grady </a:t>
            </a:r>
            <a:r>
              <a:rPr lang="en-US" dirty="0" err="1"/>
              <a:t>Booch</a:t>
            </a:r>
            <a:r>
              <a:rPr lang="en-US" dirty="0"/>
              <a:t>, Ivar Jacobson, James Rumbaugh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1997 adopted by OMG (Object Management Group) and maintained since then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2005 also published by ISO (International Organization for Standardization as </a:t>
            </a:r>
            <a:r>
              <a:rPr lang="en-US" dirty="0">
                <a:hlinkClick r:id="rId2"/>
              </a:rPr>
              <a:t>ISO/IEC 19501-1:2005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Latest release: </a:t>
            </a:r>
            <a:r>
              <a:rPr lang="en-US" dirty="0">
                <a:hlinkClick r:id="rId3"/>
              </a:rPr>
              <a:t>UML version 2.5 </a:t>
            </a:r>
            <a:r>
              <a:rPr lang="en-US" dirty="0"/>
              <a:t>(5/2015)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14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</a:t>
            </a:r>
            <a:r>
              <a:rPr lang="en-US" dirty="0"/>
              <a:t>Modeling</a:t>
            </a:r>
            <a:r>
              <a:rPr lang="en-GB" dirty="0"/>
              <a:t> Guidelines TR-514</a:t>
            </a:r>
          </a:p>
        </p:txBody>
      </p:sp>
      <p:sp>
        <p:nvSpPr>
          <p:cNvPr id="6" name="直接连接符 11">
            <a:extLst>
              <a:ext uri="{FF2B5EF4-FFF2-40B4-BE49-F238E27FC236}">
                <a16:creationId xmlns:a16="http://schemas.microsoft.com/office/drawing/2014/main" id="{608C55FD-0385-4913-9E03-034D23B2AE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08950" y="6953250"/>
            <a:ext cx="2452688" cy="1588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A41588-D252-463D-8067-41B0CE27C650}"/>
              </a:ext>
            </a:extLst>
          </p:cNvPr>
          <p:cNvSpPr txBox="1">
            <a:spLocks/>
          </p:cNvSpPr>
          <p:nvPr/>
        </p:nvSpPr>
        <p:spPr bwMode="auto">
          <a:xfrm>
            <a:off x="425225" y="788139"/>
            <a:ext cx="11581150" cy="234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Purpose of the guidelines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UML defines a number of basic model elements (UML artifacts). Not all artifacts are necessary.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 order to assure consistent and harmonious information models, only a selected subset of these artifacts is used in the UML model guidelines in this document.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An OIMT IISOMI deliverable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https://wiki.opennetworking.org/display/OIMT/IISOMI+Deliverables</a:t>
            </a:r>
            <a:r>
              <a:rPr lang="pt-BR" dirty="0"/>
              <a:t>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845DDC-525A-4CF9-A654-25BBAC584ED1}"/>
              </a:ext>
            </a:extLst>
          </p:cNvPr>
          <p:cNvSpPr txBox="1">
            <a:spLocks/>
          </p:cNvSpPr>
          <p:nvPr/>
        </p:nvSpPr>
        <p:spPr bwMode="auto">
          <a:xfrm>
            <a:off x="425225" y="3211818"/>
            <a:ext cx="3909708" cy="29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Working drafts: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Draft_TR-514_UML_Modeling_Guidelines_v1.3.02.docx</a:t>
            </a:r>
            <a:r>
              <a:rPr lang="en-US" dirty="0"/>
              <a:t> (including updates made during the December F2F meeting)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Draft_TR-514_UML_Modeling_Guidelines_v1.3.01.docx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Latest published version: </a:t>
            </a:r>
            <a:r>
              <a:rPr lang="en-US" u="sng" dirty="0">
                <a:hlinkClick r:id="rId5"/>
              </a:rPr>
              <a:t>TR-514 v1.3-info</a:t>
            </a:r>
            <a:r>
              <a:rPr lang="en-US" dirty="0"/>
              <a:t> (7/2018)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B27B46-5CB3-41ED-8CDE-C933003F9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667" y="3128882"/>
            <a:ext cx="6698601" cy="372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Development Process (TR-513)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CE598E-8DD3-4386-A451-BCB0E9DDC3BB}"/>
              </a:ext>
            </a:extLst>
          </p:cNvPr>
          <p:cNvGrpSpPr/>
          <p:nvPr/>
        </p:nvGrpSpPr>
        <p:grpSpPr>
          <a:xfrm>
            <a:off x="288110" y="883993"/>
            <a:ext cx="10101252" cy="5819295"/>
            <a:chOff x="238836" y="757225"/>
            <a:chExt cx="10372815" cy="5957267"/>
          </a:xfrm>
        </p:grpSpPr>
        <p:sp>
          <p:nvSpPr>
            <p:cNvPr id="7" name="Rounded Rectangle 23">
              <a:extLst>
                <a:ext uri="{FF2B5EF4-FFF2-40B4-BE49-F238E27FC236}">
                  <a16:creationId xmlns:a16="http://schemas.microsoft.com/office/drawing/2014/main" id="{3D7BF442-8253-4BC4-82F9-53B18C4259B9}"/>
                </a:ext>
              </a:extLst>
            </p:cNvPr>
            <p:cNvSpPr/>
            <p:nvPr/>
          </p:nvSpPr>
          <p:spPr>
            <a:xfrm>
              <a:off x="238836" y="5411080"/>
              <a:ext cx="10372815" cy="130341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2FBD4D-C59C-46C5-AB20-B5203A0C8F0B}"/>
                </a:ext>
              </a:extLst>
            </p:cNvPr>
            <p:cNvSpPr/>
            <p:nvPr/>
          </p:nvSpPr>
          <p:spPr>
            <a:xfrm>
              <a:off x="238836" y="757225"/>
              <a:ext cx="3869949" cy="4348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5A3F1E-0FC5-4C5F-80DD-A40D8795DEAA}"/>
                </a:ext>
              </a:extLst>
            </p:cNvPr>
            <p:cNvSpPr/>
            <p:nvPr/>
          </p:nvSpPr>
          <p:spPr bwMode="auto">
            <a:xfrm>
              <a:off x="5714552" y="1927647"/>
              <a:ext cx="1081817" cy="122149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072C9D-8E44-48EB-9DAF-0A6C9F5E86FD}"/>
                </a:ext>
              </a:extLst>
            </p:cNvPr>
            <p:cNvSpPr/>
            <p:nvPr/>
          </p:nvSpPr>
          <p:spPr bwMode="auto">
            <a:xfrm>
              <a:off x="5615314" y="1828409"/>
              <a:ext cx="1116657" cy="123445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6F4635-BDD1-4892-9412-6277814CC513}"/>
                </a:ext>
              </a:extLst>
            </p:cNvPr>
            <p:cNvSpPr txBox="1"/>
            <p:nvPr/>
          </p:nvSpPr>
          <p:spPr>
            <a:xfrm>
              <a:off x="344453" y="1194864"/>
              <a:ext cx="3616183" cy="163838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Core Model ONF TR-512 / G.7711</a:t>
              </a:r>
            </a:p>
            <a:p>
              <a:pPr marL="739775" lvl="1" indent="-282575">
                <a:buFont typeface="Arial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Forwarding &amp; Termination</a:t>
              </a:r>
            </a:p>
            <a:p>
              <a:pPr marL="739775" lvl="1" indent="-282575">
                <a:buFont typeface="Arial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Foundation</a:t>
              </a:r>
            </a:p>
            <a:p>
              <a:pPr marL="739775" lvl="1" indent="-282575">
                <a:buFont typeface="Arial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Topology</a:t>
              </a:r>
            </a:p>
            <a:p>
              <a:pPr marL="739775" lvl="1" indent="-282575">
                <a:buFont typeface="Arial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Resilience</a:t>
              </a:r>
            </a:p>
            <a:p>
              <a:pPr marL="739775" lvl="1" indent="-282575">
                <a:buFont typeface="Arial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Physical</a:t>
              </a:r>
            </a:p>
            <a:p>
              <a:pPr marL="739775" lvl="1" indent="-282575">
                <a:buFont typeface="Arial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….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5D8B70-6B2D-48D3-92BC-5C921BEE851D}"/>
                </a:ext>
              </a:extLst>
            </p:cNvPr>
            <p:cNvSpPr txBox="1"/>
            <p:nvPr/>
          </p:nvSpPr>
          <p:spPr>
            <a:xfrm>
              <a:off x="7321921" y="1696086"/>
              <a:ext cx="1350672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Data schema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for interface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E091B5-D323-413B-B335-F2C19C1E7574}"/>
                </a:ext>
              </a:extLst>
            </p:cNvPr>
            <p:cNvSpPr txBox="1"/>
            <p:nvPr/>
          </p:nvSpPr>
          <p:spPr>
            <a:xfrm>
              <a:off x="359933" y="3977338"/>
              <a:ext cx="3611914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Application specific models (e.g. storage)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03EADB-8C7B-48EF-AF00-C538F43E56F8}"/>
                </a:ext>
              </a:extLst>
            </p:cNvPr>
            <p:cNvSpPr txBox="1"/>
            <p:nvPr/>
          </p:nvSpPr>
          <p:spPr>
            <a:xfrm>
              <a:off x="362075" y="2910777"/>
              <a:ext cx="3616184" cy="75617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Technology specific models, e.g.,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G.875 OTN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G.8052 Transport ETH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E65564-D851-4E31-AC78-763CA8CA3F56}"/>
                </a:ext>
              </a:extLst>
            </p:cNvPr>
            <p:cNvSpPr txBox="1"/>
            <p:nvPr/>
          </p:nvSpPr>
          <p:spPr>
            <a:xfrm>
              <a:off x="267123" y="5511168"/>
              <a:ext cx="1167606" cy="31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Guidelines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1888480-3AF3-452F-8775-E960B8C16ECC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8055143" y="2074593"/>
              <a:ext cx="764276" cy="3755083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153E20-3FC3-4331-A8E6-09F8CF8D36AF}"/>
                </a:ext>
              </a:extLst>
            </p:cNvPr>
            <p:cNvCxnSpPr>
              <a:stCxn id="18" idx="3"/>
              <a:endCxn id="66" idx="2"/>
            </p:cNvCxnSpPr>
            <p:nvPr/>
          </p:nvCxnSpPr>
          <p:spPr>
            <a:xfrm flipV="1">
              <a:off x="7001995" y="2187909"/>
              <a:ext cx="57093" cy="3641767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nip Single Corner Rectangle 40">
              <a:extLst>
                <a:ext uri="{FF2B5EF4-FFF2-40B4-BE49-F238E27FC236}">
                  <a16:creationId xmlns:a16="http://schemas.microsoft.com/office/drawing/2014/main" id="{C7A7683A-DB51-4C43-9A4A-122223437FCE}"/>
                </a:ext>
              </a:extLst>
            </p:cNvPr>
            <p:cNvSpPr/>
            <p:nvPr/>
          </p:nvSpPr>
          <p:spPr bwMode="auto">
            <a:xfrm>
              <a:off x="6502816" y="5829676"/>
              <a:ext cx="998358" cy="646280"/>
            </a:xfrm>
            <a:prstGeom prst="snip1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8DBD7C-C45C-4F03-92B8-0D63845DB9B1}"/>
                </a:ext>
              </a:extLst>
            </p:cNvPr>
            <p:cNvSpPr txBox="1"/>
            <p:nvPr/>
          </p:nvSpPr>
          <p:spPr>
            <a:xfrm>
              <a:off x="6486443" y="5958069"/>
              <a:ext cx="1081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Interface specific</a:t>
              </a:r>
            </a:p>
          </p:txBody>
        </p:sp>
        <p:sp>
          <p:nvSpPr>
            <p:cNvPr id="20" name="Snip Single Corner Rectangle 37">
              <a:extLst>
                <a:ext uri="{FF2B5EF4-FFF2-40B4-BE49-F238E27FC236}">
                  <a16:creationId xmlns:a16="http://schemas.microsoft.com/office/drawing/2014/main" id="{8FBBF341-65B4-4BB1-AF16-6ABB1A0EA7C0}"/>
                </a:ext>
              </a:extLst>
            </p:cNvPr>
            <p:cNvSpPr/>
            <p:nvPr/>
          </p:nvSpPr>
          <p:spPr bwMode="auto">
            <a:xfrm>
              <a:off x="5344066" y="5839530"/>
              <a:ext cx="1088039" cy="623900"/>
            </a:xfrm>
            <a:prstGeom prst="snip1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1CE31A-BCD1-4B8A-B72D-639B6859D2E2}"/>
                </a:ext>
              </a:extLst>
            </p:cNvPr>
            <p:cNvSpPr txBox="1"/>
            <p:nvPr/>
          </p:nvSpPr>
          <p:spPr>
            <a:xfrm>
              <a:off x="5308447" y="5928200"/>
              <a:ext cx="1135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Common process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41B3FB-A0EF-4AB9-A256-814872D7730A}"/>
                </a:ext>
              </a:extLst>
            </p:cNvPr>
            <p:cNvSpPr txBox="1"/>
            <p:nvPr/>
          </p:nvSpPr>
          <p:spPr>
            <a:xfrm>
              <a:off x="344453" y="824972"/>
              <a:ext cx="3643405" cy="31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Common Information Model (CIM)</a:t>
              </a:r>
            </a:p>
          </p:txBody>
        </p:sp>
        <p:sp>
          <p:nvSpPr>
            <p:cNvPr id="23" name="Snip Single Corner Rectangle 73">
              <a:extLst>
                <a:ext uri="{FF2B5EF4-FFF2-40B4-BE49-F238E27FC236}">
                  <a16:creationId xmlns:a16="http://schemas.microsoft.com/office/drawing/2014/main" id="{38E3D0E4-DDB7-4B12-8746-8228A76E6539}"/>
                </a:ext>
              </a:extLst>
            </p:cNvPr>
            <p:cNvSpPr/>
            <p:nvPr/>
          </p:nvSpPr>
          <p:spPr bwMode="auto">
            <a:xfrm>
              <a:off x="7555964" y="5829676"/>
              <a:ext cx="998358" cy="633754"/>
            </a:xfrm>
            <a:prstGeom prst="snip1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D874A7-94B4-4C6F-8F40-289833412C1F}"/>
                </a:ext>
              </a:extLst>
            </p:cNvPr>
            <p:cNvSpPr txBox="1"/>
            <p:nvPr/>
          </p:nvSpPr>
          <p:spPr>
            <a:xfrm>
              <a:off x="7489487" y="5945543"/>
              <a:ext cx="1081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Interface specific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AA2147-792D-46E9-A07D-D021322E3678}"/>
                </a:ext>
              </a:extLst>
            </p:cNvPr>
            <p:cNvSpPr txBox="1"/>
            <p:nvPr/>
          </p:nvSpPr>
          <p:spPr>
            <a:xfrm>
              <a:off x="366039" y="4634943"/>
              <a:ext cx="3611914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xxx model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48035B-7B91-4BA2-AA0E-DB5850BE89D9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36" y="4382453"/>
              <a:ext cx="1" cy="17150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70FB8CB-F76F-4AAC-A9D1-D0DA446EBFAA}"/>
                </a:ext>
              </a:extLst>
            </p:cNvPr>
            <p:cNvGrpSpPr/>
            <p:nvPr/>
          </p:nvGrpSpPr>
          <p:grpSpPr>
            <a:xfrm>
              <a:off x="6663975" y="1720512"/>
              <a:ext cx="628811" cy="467397"/>
              <a:chOff x="6920453" y="1923714"/>
              <a:chExt cx="805142" cy="467397"/>
            </a:xfrm>
          </p:grpSpPr>
          <p:sp>
            <p:nvSpPr>
              <p:cNvPr id="66" name="Right Arrow 19">
                <a:extLst>
                  <a:ext uri="{FF2B5EF4-FFF2-40B4-BE49-F238E27FC236}">
                    <a16:creationId xmlns:a16="http://schemas.microsoft.com/office/drawing/2014/main" id="{72284209-499E-4BC9-8ED2-3349B7D6AE7C}"/>
                  </a:ext>
                </a:extLst>
              </p:cNvPr>
              <p:cNvSpPr/>
              <p:nvPr/>
            </p:nvSpPr>
            <p:spPr bwMode="auto">
              <a:xfrm>
                <a:off x="6920453" y="1923714"/>
                <a:ext cx="805142" cy="46739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ヒラギノ角ゴ ProN W3" charset="-128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DCD26B5-6898-45B2-9D93-2F98E90F9452}"/>
                  </a:ext>
                </a:extLst>
              </p:cNvPr>
              <p:cNvSpPr txBox="1"/>
              <p:nvPr/>
            </p:nvSpPr>
            <p:spPr>
              <a:xfrm>
                <a:off x="7022392" y="2003524"/>
                <a:ext cx="5325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Map</a:t>
                </a:r>
              </a:p>
            </p:txBody>
          </p:sp>
        </p:grpSp>
        <p:sp>
          <p:nvSpPr>
            <p:cNvPr id="28" name="Right Arrow 56">
              <a:extLst>
                <a:ext uri="{FF2B5EF4-FFF2-40B4-BE49-F238E27FC236}">
                  <a16:creationId xmlns:a16="http://schemas.microsoft.com/office/drawing/2014/main" id="{C206FA34-B6E7-4A30-A4D0-7A8BD3F57ABC}"/>
                </a:ext>
              </a:extLst>
            </p:cNvPr>
            <p:cNvSpPr/>
            <p:nvPr/>
          </p:nvSpPr>
          <p:spPr bwMode="auto">
            <a:xfrm>
              <a:off x="4105407" y="2404235"/>
              <a:ext cx="1599197" cy="520995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Gill Sans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68EA08B-CFF0-46B7-AFB5-A8C7CEFE3BD6}"/>
                </a:ext>
              </a:extLst>
            </p:cNvPr>
            <p:cNvGrpSpPr/>
            <p:nvPr/>
          </p:nvGrpSpPr>
          <p:grpSpPr>
            <a:xfrm>
              <a:off x="4099500" y="2228746"/>
              <a:ext cx="1510060" cy="520995"/>
              <a:chOff x="4103111" y="2350061"/>
              <a:chExt cx="1787249" cy="520995"/>
            </a:xfrm>
          </p:grpSpPr>
          <p:sp>
            <p:nvSpPr>
              <p:cNvPr id="64" name="Right Arrow 54">
                <a:extLst>
                  <a:ext uri="{FF2B5EF4-FFF2-40B4-BE49-F238E27FC236}">
                    <a16:creationId xmlns:a16="http://schemas.microsoft.com/office/drawing/2014/main" id="{31472F87-D565-4E0B-A9A2-9C159B5E0152}"/>
                  </a:ext>
                </a:extLst>
              </p:cNvPr>
              <p:cNvSpPr/>
              <p:nvPr/>
            </p:nvSpPr>
            <p:spPr bwMode="auto">
              <a:xfrm>
                <a:off x="4103111" y="2350061"/>
                <a:ext cx="1787249" cy="520995"/>
              </a:xfrm>
              <a:prstGeom prst="righ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ヒラギノ角ゴ ProN W3" charset="-128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CE5A5D1-3FAA-4BD2-B372-B215320F8382}"/>
                  </a:ext>
                </a:extLst>
              </p:cNvPr>
              <p:cNvSpPr txBox="1"/>
              <p:nvPr/>
            </p:nvSpPr>
            <p:spPr>
              <a:xfrm>
                <a:off x="4286893" y="2441281"/>
                <a:ext cx="186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07645C2-2E29-452A-9400-E070B314ECD6}"/>
                </a:ext>
              </a:extLst>
            </p:cNvPr>
            <p:cNvGrpSpPr/>
            <p:nvPr/>
          </p:nvGrpSpPr>
          <p:grpSpPr>
            <a:xfrm>
              <a:off x="4103112" y="2022680"/>
              <a:ext cx="1385917" cy="520995"/>
              <a:chOff x="4103111" y="2350061"/>
              <a:chExt cx="1787249" cy="520995"/>
            </a:xfrm>
          </p:grpSpPr>
          <p:sp>
            <p:nvSpPr>
              <p:cNvPr id="62" name="Right Arrow 20">
                <a:extLst>
                  <a:ext uri="{FF2B5EF4-FFF2-40B4-BE49-F238E27FC236}">
                    <a16:creationId xmlns:a16="http://schemas.microsoft.com/office/drawing/2014/main" id="{C7F88173-302A-42B5-A74B-CEA01EE4E1CD}"/>
                  </a:ext>
                </a:extLst>
              </p:cNvPr>
              <p:cNvSpPr/>
              <p:nvPr/>
            </p:nvSpPr>
            <p:spPr bwMode="auto">
              <a:xfrm>
                <a:off x="4103111" y="2350061"/>
                <a:ext cx="1787249" cy="520995"/>
              </a:xfrm>
              <a:prstGeom prst="righ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ヒラギノ角ゴ ProN W3" charset="-128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FEAB405-278D-491C-8003-750F62B2E4EE}"/>
                  </a:ext>
                </a:extLst>
              </p:cNvPr>
              <p:cNvSpPr txBox="1"/>
              <p:nvPr/>
            </p:nvSpPr>
            <p:spPr>
              <a:xfrm>
                <a:off x="4286893" y="2441281"/>
                <a:ext cx="1448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Prune/refactor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1780E0-3529-49E6-A4B7-FDAE2B7B6674}"/>
                </a:ext>
              </a:extLst>
            </p:cNvPr>
            <p:cNvSpPr txBox="1"/>
            <p:nvPr/>
          </p:nvSpPr>
          <p:spPr>
            <a:xfrm>
              <a:off x="5504789" y="1788503"/>
              <a:ext cx="1159185" cy="1169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View of the common IM for a particular purpose</a:t>
              </a:r>
            </a:p>
          </p:txBody>
        </p:sp>
        <p:sp>
          <p:nvSpPr>
            <p:cNvPr id="32" name="Snip Single Corner Rectangle 45">
              <a:extLst>
                <a:ext uri="{FF2B5EF4-FFF2-40B4-BE49-F238E27FC236}">
                  <a16:creationId xmlns:a16="http://schemas.microsoft.com/office/drawing/2014/main" id="{FE4793B2-865D-4688-B4E7-7D83B3609C20}"/>
                </a:ext>
              </a:extLst>
            </p:cNvPr>
            <p:cNvSpPr/>
            <p:nvPr/>
          </p:nvSpPr>
          <p:spPr bwMode="auto">
            <a:xfrm>
              <a:off x="4090120" y="5834600"/>
              <a:ext cx="1187428" cy="641356"/>
            </a:xfrm>
            <a:prstGeom prst="snip1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C5DBC0-00C6-43B5-A68D-5E0AA6EC711F}"/>
                </a:ext>
              </a:extLst>
            </p:cNvPr>
            <p:cNvSpPr txBox="1"/>
            <p:nvPr/>
          </p:nvSpPr>
          <p:spPr>
            <a:xfrm>
              <a:off x="4068693" y="5930484"/>
              <a:ext cx="11833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Papyrus tool and GitHub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CC4B731-C5E9-479E-A7E6-97A8C2D4F1B1}"/>
                </a:ext>
              </a:extLst>
            </p:cNvPr>
            <p:cNvCxnSpPr>
              <a:cxnSpLocks/>
              <a:stCxn id="32" idx="3"/>
              <a:endCxn id="8" idx="2"/>
            </p:cNvCxnSpPr>
            <p:nvPr/>
          </p:nvCxnSpPr>
          <p:spPr>
            <a:xfrm flipH="1" flipV="1">
              <a:off x="2173811" y="5105414"/>
              <a:ext cx="2510023" cy="72918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36CED73-EC03-42AD-93AF-B9F06C7828E0}"/>
                </a:ext>
              </a:extLst>
            </p:cNvPr>
            <p:cNvCxnSpPr>
              <a:stCxn id="32" idx="3"/>
              <a:endCxn id="31" idx="2"/>
            </p:cNvCxnSpPr>
            <p:nvPr/>
          </p:nvCxnSpPr>
          <p:spPr>
            <a:xfrm flipV="1">
              <a:off x="4683834" y="2958054"/>
              <a:ext cx="1400548" cy="287654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CAA859D-A440-4E9A-900C-9DC5F453B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5837" y="2404235"/>
              <a:ext cx="1291626" cy="3425442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07A1048-985F-4A9F-90A1-00B75784A45F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H="1" flipV="1">
              <a:off x="4873129" y="2627743"/>
              <a:ext cx="1014957" cy="3211787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BEE833-AE1E-440B-BE6E-B98458425D8A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H="1" flipV="1">
              <a:off x="5066814" y="2779823"/>
              <a:ext cx="821272" cy="3059707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D8488D-8026-4592-8920-6B93225434FB}"/>
                </a:ext>
              </a:extLst>
            </p:cNvPr>
            <p:cNvGrpSpPr/>
            <p:nvPr/>
          </p:nvGrpSpPr>
          <p:grpSpPr>
            <a:xfrm>
              <a:off x="1306525" y="5839530"/>
              <a:ext cx="1467611" cy="611374"/>
              <a:chOff x="1306525" y="5839530"/>
              <a:chExt cx="1467611" cy="611374"/>
            </a:xfrm>
          </p:grpSpPr>
          <p:sp>
            <p:nvSpPr>
              <p:cNvPr id="60" name="Snip Single Corner Rectangle 59">
                <a:extLst>
                  <a:ext uri="{FF2B5EF4-FFF2-40B4-BE49-F238E27FC236}">
                    <a16:creationId xmlns:a16="http://schemas.microsoft.com/office/drawing/2014/main" id="{0870E668-5C5F-44D5-BC18-9CB432F95C5E}"/>
                  </a:ext>
                </a:extLst>
              </p:cNvPr>
              <p:cNvSpPr/>
              <p:nvPr/>
            </p:nvSpPr>
            <p:spPr bwMode="auto">
              <a:xfrm>
                <a:off x="1372479" y="5839530"/>
                <a:ext cx="1401657" cy="611374"/>
              </a:xfrm>
              <a:prstGeom prst="snip1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ヒラギノ角ゴ ProN W3" charset="-128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0A98E6-AD75-4131-A847-526F5F26D2EE}"/>
                  </a:ext>
                </a:extLst>
              </p:cNvPr>
              <p:cNvSpPr txBox="1"/>
              <p:nvPr/>
            </p:nvSpPr>
            <p:spPr>
              <a:xfrm>
                <a:off x="1306525" y="6042827"/>
                <a:ext cx="1463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 structure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3F62D4E-EA23-4AC8-BE9D-B01852613353}"/>
                </a:ext>
              </a:extLst>
            </p:cNvPr>
            <p:cNvCxnSpPr>
              <a:cxnSpLocks/>
              <a:stCxn id="60" idx="3"/>
              <a:endCxn id="8" idx="2"/>
            </p:cNvCxnSpPr>
            <p:nvPr/>
          </p:nvCxnSpPr>
          <p:spPr>
            <a:xfrm flipV="1">
              <a:off x="2073308" y="5105414"/>
              <a:ext cx="100503" cy="73411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68742FD-45D4-4C1B-B4F1-714549576314}"/>
                </a:ext>
              </a:extLst>
            </p:cNvPr>
            <p:cNvGrpSpPr/>
            <p:nvPr/>
          </p:nvGrpSpPr>
          <p:grpSpPr>
            <a:xfrm>
              <a:off x="2748273" y="5821551"/>
              <a:ext cx="1261995" cy="661655"/>
              <a:chOff x="2792877" y="5821551"/>
              <a:chExt cx="1261995" cy="661655"/>
            </a:xfrm>
          </p:grpSpPr>
          <p:sp>
            <p:nvSpPr>
              <p:cNvPr id="58" name="Snip Single Corner Rectangle 64">
                <a:extLst>
                  <a:ext uri="{FF2B5EF4-FFF2-40B4-BE49-F238E27FC236}">
                    <a16:creationId xmlns:a16="http://schemas.microsoft.com/office/drawing/2014/main" id="{FCDB6607-5025-4072-9F27-00935EB54FC1}"/>
                  </a:ext>
                </a:extLst>
              </p:cNvPr>
              <p:cNvSpPr/>
              <p:nvPr/>
            </p:nvSpPr>
            <p:spPr bwMode="auto">
              <a:xfrm>
                <a:off x="2867444" y="5839530"/>
                <a:ext cx="1187428" cy="623900"/>
              </a:xfrm>
              <a:prstGeom prst="snip1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ヒラギノ角ゴ ProN W3" charset="-128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96803CD-BB2C-4632-920B-A2B48D0577D5}"/>
                  </a:ext>
                </a:extLst>
              </p:cNvPr>
              <p:cNvSpPr txBox="1"/>
              <p:nvPr/>
            </p:nvSpPr>
            <p:spPr>
              <a:xfrm>
                <a:off x="2792877" y="5821551"/>
                <a:ext cx="1239585" cy="66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UML 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Common Guidelines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CBA2F14-13B1-42A7-9E2F-F5D02AFE2A5B}"/>
                </a:ext>
              </a:extLst>
            </p:cNvPr>
            <p:cNvCxnSpPr>
              <a:cxnSpLocks/>
              <a:stCxn id="58" idx="3"/>
              <a:endCxn id="8" idx="2"/>
            </p:cNvCxnSpPr>
            <p:nvPr/>
          </p:nvCxnSpPr>
          <p:spPr>
            <a:xfrm flipH="1" flipV="1">
              <a:off x="2173811" y="5105414"/>
              <a:ext cx="1242743" cy="73411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5C6A8F8-2136-4ACE-8034-868867E883BF}"/>
                </a:ext>
              </a:extLst>
            </p:cNvPr>
            <p:cNvCxnSpPr>
              <a:stCxn id="58" idx="3"/>
              <a:endCxn id="31" idx="2"/>
            </p:cNvCxnSpPr>
            <p:nvPr/>
          </p:nvCxnSpPr>
          <p:spPr>
            <a:xfrm flipV="1">
              <a:off x="3416554" y="2958054"/>
              <a:ext cx="2667828" cy="288147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B0CD20F-E1B0-4DFA-B489-4D8CEBC3843E}"/>
                </a:ext>
              </a:extLst>
            </p:cNvPr>
            <p:cNvGrpSpPr/>
            <p:nvPr/>
          </p:nvGrpSpPr>
          <p:grpSpPr>
            <a:xfrm>
              <a:off x="6662384" y="2436424"/>
              <a:ext cx="2647952" cy="467397"/>
              <a:chOff x="6920453" y="1923714"/>
              <a:chExt cx="805142" cy="467397"/>
            </a:xfrm>
          </p:grpSpPr>
          <p:sp>
            <p:nvSpPr>
              <p:cNvPr id="56" name="Right Arrow 68">
                <a:extLst>
                  <a:ext uri="{FF2B5EF4-FFF2-40B4-BE49-F238E27FC236}">
                    <a16:creationId xmlns:a16="http://schemas.microsoft.com/office/drawing/2014/main" id="{C901717A-4DCA-428B-9071-15CD3532E905}"/>
                  </a:ext>
                </a:extLst>
              </p:cNvPr>
              <p:cNvSpPr/>
              <p:nvPr/>
            </p:nvSpPr>
            <p:spPr bwMode="auto">
              <a:xfrm>
                <a:off x="6920453" y="1923714"/>
                <a:ext cx="805142" cy="46739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ヒラギノ角ゴ ProN W3" charset="-128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8AF2C2D-E681-46C9-B558-7E324C3FBDB8}"/>
                  </a:ext>
                </a:extLst>
              </p:cNvPr>
              <p:cNvSpPr txBox="1"/>
              <p:nvPr/>
            </p:nvSpPr>
            <p:spPr>
              <a:xfrm>
                <a:off x="7249509" y="2003524"/>
                <a:ext cx="17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Map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90EA5A-0D48-4A4A-BB3F-D1B631F5A587}"/>
                </a:ext>
              </a:extLst>
            </p:cNvPr>
            <p:cNvSpPr txBox="1"/>
            <p:nvPr/>
          </p:nvSpPr>
          <p:spPr>
            <a:xfrm>
              <a:off x="9346869" y="1705526"/>
              <a:ext cx="103815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instance 1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494D02C-A9FC-42E4-97DA-94F9C62AF75D}"/>
                </a:ext>
              </a:extLst>
            </p:cNvPr>
            <p:cNvGrpSpPr/>
            <p:nvPr/>
          </p:nvGrpSpPr>
          <p:grpSpPr>
            <a:xfrm>
              <a:off x="8688923" y="1729952"/>
              <a:ext cx="628811" cy="467397"/>
              <a:chOff x="6920453" y="1923714"/>
              <a:chExt cx="805142" cy="467397"/>
            </a:xfrm>
          </p:grpSpPr>
          <p:sp>
            <p:nvSpPr>
              <p:cNvPr id="54" name="Right Arrow 72">
                <a:extLst>
                  <a:ext uri="{FF2B5EF4-FFF2-40B4-BE49-F238E27FC236}">
                    <a16:creationId xmlns:a16="http://schemas.microsoft.com/office/drawing/2014/main" id="{DC209381-128F-4949-B444-89BEF2581740}"/>
                  </a:ext>
                </a:extLst>
              </p:cNvPr>
              <p:cNvSpPr/>
              <p:nvPr/>
            </p:nvSpPr>
            <p:spPr bwMode="auto">
              <a:xfrm>
                <a:off x="6920453" y="1923714"/>
                <a:ext cx="805142" cy="46739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ヒラギノ角ゴ ProN W3" charset="-128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ACA82DC-4652-45E6-B676-75D4337B2003}"/>
                  </a:ext>
                </a:extLst>
              </p:cNvPr>
              <p:cNvSpPr txBox="1"/>
              <p:nvPr/>
            </p:nvSpPr>
            <p:spPr>
              <a:xfrm>
                <a:off x="7022392" y="2003524"/>
                <a:ext cx="5325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Map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6F617EA-1339-4A9A-9088-EE8D908F0B24}"/>
                </a:ext>
              </a:extLst>
            </p:cNvPr>
            <p:cNvSpPr txBox="1"/>
            <p:nvPr/>
          </p:nvSpPr>
          <p:spPr>
            <a:xfrm>
              <a:off x="9346869" y="2445343"/>
              <a:ext cx="1057219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Interface instance 2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50222C4-3F0B-4C8D-889C-85865314C3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5952" y="2777275"/>
              <a:ext cx="263828" cy="3092846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Snip Single Corner Rectangle 83">
              <a:extLst>
                <a:ext uri="{FF2B5EF4-FFF2-40B4-BE49-F238E27FC236}">
                  <a16:creationId xmlns:a16="http://schemas.microsoft.com/office/drawing/2014/main" id="{273380AB-3B21-4A48-9624-3E422F66ABCF}"/>
                </a:ext>
              </a:extLst>
            </p:cNvPr>
            <p:cNvSpPr/>
            <p:nvPr/>
          </p:nvSpPr>
          <p:spPr bwMode="auto">
            <a:xfrm>
              <a:off x="8624919" y="5842587"/>
              <a:ext cx="998358" cy="620844"/>
            </a:xfrm>
            <a:prstGeom prst="snip1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AB2DB8D-B121-448F-B347-0549EDB89112}"/>
                </a:ext>
              </a:extLst>
            </p:cNvPr>
            <p:cNvSpPr txBox="1"/>
            <p:nvPr/>
          </p:nvSpPr>
          <p:spPr>
            <a:xfrm>
              <a:off x="8583494" y="5920876"/>
              <a:ext cx="1081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Interface specific</a:t>
              </a:r>
            </a:p>
          </p:txBody>
        </p: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A73123D4-FB5F-44AC-A6AD-C5B06A2EDB5C}"/>
                </a:ext>
              </a:extLst>
            </p:cNvPr>
            <p:cNvSpPr/>
            <p:nvPr/>
          </p:nvSpPr>
          <p:spPr>
            <a:xfrm rot="5400000">
              <a:off x="7126396" y="-1723463"/>
              <a:ext cx="338556" cy="6237964"/>
            </a:xfrm>
            <a:prstGeom prst="leftBrac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045756-AA02-432E-891B-175ADA19DB23}"/>
                </a:ext>
              </a:extLst>
            </p:cNvPr>
            <p:cNvSpPr txBox="1"/>
            <p:nvPr/>
          </p:nvSpPr>
          <p:spPr>
            <a:xfrm>
              <a:off x="5425243" y="811647"/>
              <a:ext cx="3518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 Creation Process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80D92AD-1035-4368-AB0D-C855E3739E9E}"/>
                </a:ext>
              </a:extLst>
            </p:cNvPr>
            <p:cNvCxnSpPr>
              <a:cxnSpLocks/>
            </p:cNvCxnSpPr>
            <p:nvPr/>
          </p:nvCxnSpPr>
          <p:spPr>
            <a:xfrm>
              <a:off x="1718427" y="3707590"/>
              <a:ext cx="0" cy="19954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851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9341" y="2227245"/>
            <a:ext cx="11242067" cy="66941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C921E2DF-5279-024C-809C-CD16853F95A6}" type="slidenum">
              <a:rPr lang="en-US"/>
              <a:pPr defTabSz="609585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39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9341" y="2227245"/>
            <a:ext cx="11242067" cy="669414"/>
          </a:xfrm>
        </p:spPr>
        <p:txBody>
          <a:bodyPr/>
          <a:lstStyle/>
          <a:p>
            <a:r>
              <a:rPr lang="en-US" dirty="0"/>
              <a:t>Back up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Notes about UML Modeling Guideline TR-514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C921E2DF-5279-024C-809C-CD16853F95A6}" type="slidenum">
              <a:rPr lang="en-US"/>
              <a:pPr defTabSz="609585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1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(1/n) </a:t>
            </a:r>
            <a:endParaRPr lang="en-GB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9A044B-B52C-4E17-A076-764FA3848FE8}"/>
              </a:ext>
            </a:extLst>
          </p:cNvPr>
          <p:cNvSpPr txBox="1">
            <a:spLocks/>
          </p:cNvSpPr>
          <p:nvPr/>
        </p:nvSpPr>
        <p:spPr bwMode="auto">
          <a:xfrm>
            <a:off x="473075" y="695326"/>
            <a:ext cx="11282045" cy="584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Latest working draft: </a:t>
            </a:r>
            <a:r>
              <a:rPr lang="en-US" sz="2800" dirty="0">
                <a:hlinkClick r:id="rId2"/>
              </a:rPr>
              <a:t>v1.3.02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General UML modeling requirements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UML 2.5 (Unified Modeling Language)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model shall be management/control protocol-neutral, i.e., not reflect any middleware protocol-specific characteristics (like e.g., CORBA, HTTP, JMS).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model shall be map-able to various protocol-specific interfaces.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It is recommended to automate this mapping supported by tools.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To ensure proper working of the mapping tools, the model designer shall only use the modeling patterns defined in these guidelines.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Traceability from each modeling construct back to requirements and use cases shall be provided whenever possible.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In the Guidelines, each basic model artifact are divided into three parts: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Short description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Graphical notation examples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2682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(2/n) </a:t>
            </a:r>
            <a:endParaRPr lang="en-GB" sz="3600" dirty="0"/>
          </a:p>
        </p:txBody>
      </p:sp>
      <p:pic>
        <p:nvPicPr>
          <p:cNvPr id="5" name="Bild 22">
            <a:extLst>
              <a:ext uri="{FF2B5EF4-FFF2-40B4-BE49-F238E27FC236}">
                <a16:creationId xmlns:a16="http://schemas.microsoft.com/office/drawing/2014/main" id="{5061470F-1E7F-43EB-B4CC-49ED4581591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9461" y="1619126"/>
            <a:ext cx="3935890" cy="357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5C595E-F537-45F6-AD3E-EBBEBC106950}"/>
              </a:ext>
            </a:extLst>
          </p:cNvPr>
          <p:cNvSpPr txBox="1">
            <a:spLocks/>
          </p:cNvSpPr>
          <p:nvPr/>
        </p:nvSpPr>
        <p:spPr bwMode="auto">
          <a:xfrm>
            <a:off x="477098" y="695326"/>
            <a:ext cx="7219102" cy="57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5.1 Structural &amp; Behavioral Features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Structural: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Static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Classes &amp; Attributes (Properties)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Behavioral: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Dynamic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Interfaces &amp; Operations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decoupling of attributes and operations allows a model designer to provide individual operations (specific parameter lists) for different views/managers.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689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(3/n) </a:t>
            </a:r>
            <a:endParaRPr lang="en-GB" sz="3600" dirty="0"/>
          </a:p>
        </p:txBody>
      </p:sp>
      <p:pic>
        <p:nvPicPr>
          <p:cNvPr id="3" name="Bild 17">
            <a:extLst>
              <a:ext uri="{FF2B5EF4-FFF2-40B4-BE49-F238E27FC236}">
                <a16:creationId xmlns:a16="http://schemas.microsoft.com/office/drawing/2014/main" id="{6565E921-45B3-4E76-9846-C79BDE44977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9713" y="2653905"/>
            <a:ext cx="3480065" cy="399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48014E-3389-400F-9080-280A419F817E}"/>
              </a:ext>
            </a:extLst>
          </p:cNvPr>
          <p:cNvSpPr txBox="1">
            <a:spLocks/>
          </p:cNvSpPr>
          <p:nvPr/>
        </p:nvSpPr>
        <p:spPr bwMode="auto">
          <a:xfrm>
            <a:off x="477097" y="749301"/>
            <a:ext cx="7631853" cy="57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5.2 Class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Create: Model Explorer/</a:t>
            </a:r>
            <a:r>
              <a:rPr lang="en-US" sz="2400" dirty="0" err="1"/>
              <a:t>ObjectClass</a:t>
            </a:r>
            <a:r>
              <a:rPr lang="en-US" sz="2400" dirty="0"/>
              <a:t> Package/right click/new child/class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Class properties: Properties/Advanced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5.3 Attribute (in Papyrus “property”)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Create: Model Explorer/Object Class/Right click/new child/property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Attribute properties: Properties/Advanced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4E76478-8E6E-4845-B48B-5F9D8027D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767108"/>
              </p:ext>
            </p:extLst>
          </p:nvPr>
        </p:nvGraphicFramePr>
        <p:xfrm>
          <a:off x="7625870" y="1081276"/>
          <a:ext cx="4089033" cy="1086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ackager Shell Object" showAsIcon="1" r:id="rId4" imgW="1356120" imgH="359640" progId="Package">
                  <p:embed/>
                </p:oleObj>
              </mc:Choice>
              <mc:Fallback>
                <p:oleObj name="Packager Shell Object" showAsIcon="1" r:id="rId4" imgW="1356120" imgH="35964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A751337-3824-49FB-A70F-AE1E3ED544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5870" y="1081276"/>
                        <a:ext cx="4089033" cy="1086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016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(4/n) </a:t>
            </a:r>
            <a:endParaRPr lang="en-GB" sz="3600" dirty="0"/>
          </a:p>
        </p:txBody>
      </p:sp>
      <p:pic>
        <p:nvPicPr>
          <p:cNvPr id="11" name="Bild 54">
            <a:extLst>
              <a:ext uri="{FF2B5EF4-FFF2-40B4-BE49-F238E27FC236}">
                <a16:creationId xmlns:a16="http://schemas.microsoft.com/office/drawing/2014/main" id="{89BA74A6-E4E0-4A51-A9C5-4207A3ACCC0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7216" y="840383"/>
            <a:ext cx="29146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46B82A-4A72-4576-B9C3-6ED23D040006}"/>
              </a:ext>
            </a:extLst>
          </p:cNvPr>
          <p:cNvSpPr txBox="1">
            <a:spLocks/>
          </p:cNvSpPr>
          <p:nvPr/>
        </p:nvSpPr>
        <p:spPr bwMode="auto">
          <a:xfrm>
            <a:off x="373168" y="727481"/>
            <a:ext cx="8601589" cy="57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5.4 Relationship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Create: Palette/Edges/Association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Properties: Properties/Profiles/Applied stereotype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Relationship types: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Simple association, pointer (reference) association, ….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Association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Aggregate – </a:t>
            </a:r>
            <a:r>
              <a:rPr lang="en-US" sz="2200" dirty="0" err="1"/>
              <a:t>SharedAggregate</a:t>
            </a:r>
            <a:r>
              <a:rPr lang="en-US" sz="2200" dirty="0"/>
              <a:t> – </a:t>
            </a:r>
            <a:r>
              <a:rPr lang="en-US" sz="2200" dirty="0" err="1"/>
              <a:t>LifecycleAggregate</a:t>
            </a:r>
            <a:r>
              <a:rPr lang="en-US" sz="2200" dirty="0"/>
              <a:t> – Composite (Names)  - </a:t>
            </a:r>
            <a:r>
              <a:rPr lang="en-US" sz="2200" dirty="0" err="1"/>
              <a:t>StrictComposite</a:t>
            </a:r>
            <a:r>
              <a:rPr lang="en-US" sz="2200" dirty="0"/>
              <a:t> (part cannot move) – </a:t>
            </a:r>
            <a:r>
              <a:rPr lang="en-US" sz="2200" dirty="0" err="1"/>
              <a:t>ExtendedCompoiste</a:t>
            </a:r>
            <a:r>
              <a:rPr lang="en-US" sz="2200" dirty="0"/>
              <a:t> (part has no life, is abstract, the extended “whole” is augmented at runtime by the extending part)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Dependency: e.g., use, </a:t>
            </a:r>
            <a:r>
              <a:rPr lang="en-US" sz="2400" dirty="0" err="1"/>
              <a:t>NamedBy</a:t>
            </a:r>
            <a:endParaRPr lang="en-US" sz="24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Abstraction (Specify): Add specification at run-time. Could have constraint (OCL)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1919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(5/n)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77AD-D641-4AB4-9E53-8A6C4BE4DD90}"/>
              </a:ext>
            </a:extLst>
          </p:cNvPr>
          <p:cNvSpPr txBox="1">
            <a:spLocks/>
          </p:cNvSpPr>
          <p:nvPr/>
        </p:nvSpPr>
        <p:spPr bwMode="auto">
          <a:xfrm>
            <a:off x="477097" y="676395"/>
            <a:ext cx="8601589" cy="57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5.4.3  Potential Annotations for Associations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Grafik 104">
            <a:extLst>
              <a:ext uri="{FF2B5EF4-FFF2-40B4-BE49-F238E27FC236}">
                <a16:creationId xmlns:a16="http://schemas.microsoft.com/office/drawing/2014/main" id="{7050CDBA-A110-4886-8F5E-7B157DEE81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0533" y="1094313"/>
            <a:ext cx="6697980" cy="53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51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(6/n) </a:t>
            </a:r>
            <a:endParaRPr lang="en-GB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97EF60-1DDB-44A7-A5B9-54522657720A}"/>
              </a:ext>
            </a:extLst>
          </p:cNvPr>
          <p:cNvSpPr txBox="1">
            <a:spLocks/>
          </p:cNvSpPr>
          <p:nvPr/>
        </p:nvSpPr>
        <p:spPr bwMode="auto">
          <a:xfrm>
            <a:off x="499430" y="1093788"/>
            <a:ext cx="10141373" cy="57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5.9 Data Types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3 types: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(Complex) Data Types (further structured; e.g., Host which combines </a:t>
            </a:r>
            <a:r>
              <a:rPr lang="en-US" sz="2200" dirty="0" err="1"/>
              <a:t>ipAddress</a:t>
            </a:r>
            <a:r>
              <a:rPr lang="en-US" sz="2200" dirty="0"/>
              <a:t> and </a:t>
            </a:r>
            <a:r>
              <a:rPr lang="en-US" sz="2200" dirty="0" err="1"/>
              <a:t>domainName</a:t>
            </a:r>
            <a:r>
              <a:rPr lang="en-US" sz="2200" dirty="0"/>
              <a:t>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Primitive Types (not further structured; e.g., Integer, MAC address).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Enumerations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Create: Model Explorer/ any package/ </a:t>
            </a:r>
            <a:r>
              <a:rPr lang="en-US" sz="2400" dirty="0" err="1"/>
              <a:t>richt</a:t>
            </a:r>
            <a:r>
              <a:rPr lang="en-US" sz="2400" dirty="0"/>
              <a:t> click/ new child/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75348-1CDA-45F9-A7A0-33E59C8F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546" y="1948034"/>
            <a:ext cx="1560513" cy="404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3865C8-441E-406C-8EA6-60297A46D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546" y="2916501"/>
            <a:ext cx="1877787" cy="425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2791B0-A284-49ED-9EF1-6D39E36F2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0546" y="2517711"/>
            <a:ext cx="2009095" cy="398790"/>
          </a:xfrm>
          <a:prstGeom prst="rect">
            <a:avLst/>
          </a:prstGeom>
        </p:spPr>
      </p:pic>
      <p:pic>
        <p:nvPicPr>
          <p:cNvPr id="8" name="Bild 12">
            <a:extLst>
              <a:ext uri="{FF2B5EF4-FFF2-40B4-BE49-F238E27FC236}">
                <a16:creationId xmlns:a16="http://schemas.microsoft.com/office/drawing/2014/main" id="{590938AC-64EB-4342-8FDE-E6C67D354B11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3154" y="5288059"/>
            <a:ext cx="28765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Bild 15">
            <a:extLst>
              <a:ext uri="{FF2B5EF4-FFF2-40B4-BE49-F238E27FC236}">
                <a16:creationId xmlns:a16="http://schemas.microsoft.com/office/drawing/2014/main" id="{8486287C-99A9-43B7-9CCF-8F1FD871FFAB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71012" y="5278534"/>
            <a:ext cx="1371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Bild 93">
            <a:extLst>
              <a:ext uri="{FF2B5EF4-FFF2-40B4-BE49-F238E27FC236}">
                <a16:creationId xmlns:a16="http://schemas.microsoft.com/office/drawing/2014/main" id="{76BA4127-1981-433A-ABB6-342F857CB39F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0" y="5856838"/>
            <a:ext cx="1571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064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(7/n)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66F7-1BFB-4892-83F8-69F2FDB9C468}"/>
              </a:ext>
            </a:extLst>
          </p:cNvPr>
          <p:cNvSpPr txBox="1">
            <a:spLocks/>
          </p:cNvSpPr>
          <p:nvPr/>
        </p:nvSpPr>
        <p:spPr bwMode="auto">
          <a:xfrm>
            <a:off x="420265" y="851710"/>
            <a:ext cx="8011741" cy="561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5.5 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Create: Model Explorer/Interfaces package/right click/new child/Interface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5.6 Operations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Create: Model Explorer/Interface/new child/Operation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5.7 Parameters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Create &amp; Update: Properties/UML, add, update in/out/</a:t>
            </a:r>
            <a:r>
              <a:rPr lang="en-US" dirty="0" err="1"/>
              <a:t>inout</a:t>
            </a:r>
            <a:r>
              <a:rPr lang="en-US" dirty="0"/>
              <a:t> parameters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5.8 Notifications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Create Signal (Notification): Model Explorer/Notifications package/right click/new child/Signal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Create Attributes: Model Explorer/Signal/right click/new child/Property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A642B-B526-40B6-B9C3-924A5381F148}"/>
              </a:ext>
            </a:extLst>
          </p:cNvPr>
          <p:cNvPicPr/>
          <p:nvPr/>
        </p:nvPicPr>
        <p:blipFill rotWithShape="1">
          <a:blip r:embed="rId2"/>
          <a:srcRect l="10303" t="46615" r="58183" b="9954"/>
          <a:stretch/>
        </p:blipFill>
        <p:spPr bwMode="auto">
          <a:xfrm>
            <a:off x="8432006" y="873442"/>
            <a:ext cx="3733165" cy="2893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93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51" y="81265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(8/n)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03E4-A5F2-4340-B633-D8395A5A22DC}"/>
              </a:ext>
            </a:extLst>
          </p:cNvPr>
          <p:cNvSpPr txBox="1">
            <a:spLocks/>
          </p:cNvSpPr>
          <p:nvPr/>
        </p:nvSpPr>
        <p:spPr bwMode="auto">
          <a:xfrm>
            <a:off x="477097" y="800956"/>
            <a:ext cx="9259086" cy="102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 	UML Profile Structure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181158-DDF4-489D-9029-3FD4F69BA610}"/>
              </a:ext>
            </a:extLst>
          </p:cNvPr>
          <p:cNvSpPr txBox="1">
            <a:spLocks/>
          </p:cNvSpPr>
          <p:nvPr/>
        </p:nvSpPr>
        <p:spPr bwMode="auto">
          <a:xfrm>
            <a:off x="719055" y="5385607"/>
            <a:ext cx="10190403" cy="102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profiles are being updated based on feedback.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For example,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https://wiki.opennetworking.org/display/OIMT/IISOMI+Minutes</a:t>
            </a:r>
            <a:r>
              <a:rPr lang="en-US" dirty="0"/>
              <a:t>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https://github.com/OpenNetworkingFoundation/EagleUmlCommon/pull/288</a:t>
            </a:r>
            <a:r>
              <a:rPr lang="en-US" dirty="0"/>
              <a:t>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Bild 3">
            <a:extLst>
              <a:ext uri="{FF2B5EF4-FFF2-40B4-BE49-F238E27FC236}">
                <a16:creationId xmlns:a16="http://schemas.microsoft.com/office/drawing/2014/main" id="{192B31BC-8F7F-4D9D-8270-A0318A3951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1" r="26031" b="16576"/>
          <a:stretch>
            <a:fillRect/>
          </a:stretch>
        </p:blipFill>
        <p:spPr bwMode="auto">
          <a:xfrm>
            <a:off x="1615676" y="1109109"/>
            <a:ext cx="8397160" cy="4276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81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Specification Architecture</a:t>
            </a:r>
          </a:p>
        </p:txBody>
      </p: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EC8CBE02-1EB3-4F6A-BAEA-BADA3429F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53360"/>
              </p:ext>
            </p:extLst>
          </p:nvPr>
        </p:nvGraphicFramePr>
        <p:xfrm>
          <a:off x="2007394" y="800099"/>
          <a:ext cx="7569451" cy="608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Slide" r:id="rId4" imgW="6025769" imgH="3389212" progId="PowerPoint.Slide.12">
                  <p:embed/>
                </p:oleObj>
              </mc:Choice>
              <mc:Fallback>
                <p:oleObj name="Slide" r:id="rId4" imgW="6025769" imgH="3389212" progId="PowerPoint.Slide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D9F0A5B-D142-41B6-8CB2-5CF8577321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5000" r="25000"/>
                      <a:stretch>
                        <a:fillRect/>
                      </a:stretch>
                    </p:blipFill>
                    <p:spPr bwMode="auto">
                      <a:xfrm>
                        <a:off x="2007394" y="800099"/>
                        <a:ext cx="7569451" cy="6082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327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(9/n)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E660-D3D7-43F9-A088-F4A46A381566}"/>
              </a:ext>
            </a:extLst>
          </p:cNvPr>
          <p:cNvSpPr txBox="1">
            <a:spLocks/>
          </p:cNvSpPr>
          <p:nvPr/>
        </p:nvSpPr>
        <p:spPr bwMode="auto">
          <a:xfrm>
            <a:off x="477097" y="784934"/>
            <a:ext cx="8649486" cy="102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6.2 	General Information on the UML Model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OpenModelStatement</a:t>
            </a:r>
            <a:r>
              <a:rPr lang="en-US" dirty="0"/>
              <a:t> Required «Stereotype»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Grafik 19">
            <a:extLst>
              <a:ext uri="{FF2B5EF4-FFF2-40B4-BE49-F238E27FC236}">
                <a16:creationId xmlns:a16="http://schemas.microsoft.com/office/drawing/2014/main" id="{FE33B364-E6F0-4E76-B59F-40ADB43696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9141" y="1812778"/>
            <a:ext cx="8993717" cy="467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50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(10/n)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E660-D3D7-43F9-A088-F4A46A381566}"/>
              </a:ext>
            </a:extLst>
          </p:cNvPr>
          <p:cNvSpPr txBox="1">
            <a:spLocks/>
          </p:cNvSpPr>
          <p:nvPr/>
        </p:nvSpPr>
        <p:spPr bwMode="auto">
          <a:xfrm>
            <a:off x="477097" y="784934"/>
            <a:ext cx="8649486" cy="102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6.3 	Common Properties for individual UML Model artifacts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OpenModel</a:t>
            </a:r>
            <a:r>
              <a:rPr lang="en-US" dirty="0"/>
              <a:t> Profile: Required «Stereotypes»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Grafik 107">
            <a:extLst>
              <a:ext uri="{FF2B5EF4-FFF2-40B4-BE49-F238E27FC236}">
                <a16:creationId xmlns:a16="http://schemas.microsoft.com/office/drawing/2014/main" id="{FAA5CC3F-FF22-4269-863A-33AC6A1DE5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65400" y="1520825"/>
            <a:ext cx="5943600" cy="53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72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(11/n)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2005-EB44-4D28-937F-F586B35BB7EC}"/>
              </a:ext>
            </a:extLst>
          </p:cNvPr>
          <p:cNvSpPr txBox="1">
            <a:spLocks/>
          </p:cNvSpPr>
          <p:nvPr/>
        </p:nvSpPr>
        <p:spPr bwMode="auto">
          <a:xfrm>
            <a:off x="477097" y="784934"/>
            <a:ext cx="8649486" cy="102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6.3 	Common Properties for individual UML Model artifacts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OpenModel</a:t>
            </a:r>
            <a:r>
              <a:rPr lang="en-US" dirty="0"/>
              <a:t> Profile: Optional «Stereotypes» (1/2)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Grafik 112">
            <a:extLst>
              <a:ext uri="{FF2B5EF4-FFF2-40B4-BE49-F238E27FC236}">
                <a16:creationId xmlns:a16="http://schemas.microsoft.com/office/drawing/2014/main" id="{4B876CC3-B251-4FBA-AE51-48A0339A7B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53733" y="1495514"/>
            <a:ext cx="6985000" cy="53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93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(12/n)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2005-EB44-4D28-937F-F586B35BB7EC}"/>
              </a:ext>
            </a:extLst>
          </p:cNvPr>
          <p:cNvSpPr txBox="1">
            <a:spLocks/>
          </p:cNvSpPr>
          <p:nvPr/>
        </p:nvSpPr>
        <p:spPr bwMode="auto">
          <a:xfrm>
            <a:off x="477097" y="784934"/>
            <a:ext cx="8649486" cy="102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6.3 	Common Properties for individual UML Model artifacts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OpenModel</a:t>
            </a:r>
            <a:r>
              <a:rPr lang="en-US" dirty="0"/>
              <a:t> Profile: Optional «Stereotypes» (2/2)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Grafik 110">
            <a:extLst>
              <a:ext uri="{FF2B5EF4-FFF2-40B4-BE49-F238E27FC236}">
                <a16:creationId xmlns:a16="http://schemas.microsoft.com/office/drawing/2014/main" id="{2632805D-DB4C-405D-B0FB-2664F640FC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15067" y="1870231"/>
            <a:ext cx="7543800" cy="38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26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(13/n)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E660-D3D7-43F9-A088-F4A46A381566}"/>
              </a:ext>
            </a:extLst>
          </p:cNvPr>
          <p:cNvSpPr txBox="1">
            <a:spLocks/>
          </p:cNvSpPr>
          <p:nvPr/>
        </p:nvSpPr>
        <p:spPr bwMode="auto">
          <a:xfrm>
            <a:off x="477096" y="784934"/>
            <a:ext cx="10749703" cy="102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6.4 	Interface related Properties for individual UML Model artifacts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OpenInterfaceModel</a:t>
            </a:r>
            <a:r>
              <a:rPr lang="en-US" dirty="0"/>
              <a:t> Profile: Required «Stereotypes»</a:t>
            </a:r>
          </a:p>
        </p:txBody>
      </p:sp>
      <p:pic>
        <p:nvPicPr>
          <p:cNvPr id="6" name="Grafik 67">
            <a:extLst>
              <a:ext uri="{FF2B5EF4-FFF2-40B4-BE49-F238E27FC236}">
                <a16:creationId xmlns:a16="http://schemas.microsoft.com/office/drawing/2014/main" id="{DC3D4C7A-7127-410A-A3F9-0D9E8C66E5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4267" y="1606778"/>
            <a:ext cx="7255933" cy="515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37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(14/n)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E660-D3D7-43F9-A088-F4A46A381566}"/>
              </a:ext>
            </a:extLst>
          </p:cNvPr>
          <p:cNvSpPr txBox="1">
            <a:spLocks/>
          </p:cNvSpPr>
          <p:nvPr/>
        </p:nvSpPr>
        <p:spPr bwMode="auto">
          <a:xfrm>
            <a:off x="477096" y="784934"/>
            <a:ext cx="10749703" cy="102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6.4 	Interface related Properties for individual UML Model artifacts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OpenInterfaceModel</a:t>
            </a:r>
            <a:r>
              <a:rPr lang="en-US" dirty="0"/>
              <a:t> Profile: Optional «Stereotypes»</a:t>
            </a:r>
          </a:p>
        </p:txBody>
      </p:sp>
      <p:pic>
        <p:nvPicPr>
          <p:cNvPr id="5" name="Grafik 71">
            <a:extLst>
              <a:ext uri="{FF2B5EF4-FFF2-40B4-BE49-F238E27FC236}">
                <a16:creationId xmlns:a16="http://schemas.microsoft.com/office/drawing/2014/main" id="{EDDD79B1-AC30-4041-ABA3-4048A11A8C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2258377"/>
            <a:ext cx="7780867" cy="38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64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(15/n)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9BED-FA33-469D-B8E5-934A191C5D0F}"/>
              </a:ext>
            </a:extLst>
          </p:cNvPr>
          <p:cNvSpPr txBox="1">
            <a:spLocks/>
          </p:cNvSpPr>
          <p:nvPr/>
        </p:nvSpPr>
        <p:spPr bwMode="auto">
          <a:xfrm>
            <a:off x="477096" y="784933"/>
            <a:ext cx="10800504" cy="77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6.5.2   </a:t>
            </a:r>
            <a:r>
              <a:rPr lang="en-US" dirty="0" err="1"/>
              <a:t>LifecycleState</a:t>
            </a:r>
            <a:r>
              <a:rPr lang="en-US" dirty="0"/>
              <a:t> Property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Lifecycle «Stereotypes»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Bild 19">
            <a:extLst>
              <a:ext uri="{FF2B5EF4-FFF2-40B4-BE49-F238E27FC236}">
                <a16:creationId xmlns:a16="http://schemas.microsoft.com/office/drawing/2014/main" id="{5B465F2F-BAF9-4FAC-A8D0-B752C90B7CA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2407" y="1561253"/>
            <a:ext cx="6653320" cy="528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924A48-F352-4E8D-83B4-9302A2AA393C}"/>
              </a:ext>
            </a:extLst>
          </p:cNvPr>
          <p:cNvSpPr txBox="1">
            <a:spLocks/>
          </p:cNvSpPr>
          <p:nvPr/>
        </p:nvSpPr>
        <p:spPr bwMode="auto">
          <a:xfrm>
            <a:off x="906673" y="1806400"/>
            <a:ext cx="3115734" cy="396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All UML Model artifacts (packages, classes, attributes, interfaces, operations, parameters, data types, associations and generalizations) may be appended with one of the following lifecycle states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It is recommended that every new UML </a:t>
            </a:r>
            <a:r>
              <a:rPr lang="en-US" dirty="0">
                <a:solidFill>
                  <a:srgbClr val="FF0000"/>
                </a:solidFill>
              </a:rPr>
              <a:t>model artifact </a:t>
            </a:r>
            <a:r>
              <a:rPr lang="en-US" dirty="0"/>
              <a:t>is initially annotated with the “Experimental” lifecycle stereotype.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87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(16/n)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9EA3-CF73-4448-8E7B-FF53C96BE361}"/>
              </a:ext>
            </a:extLst>
          </p:cNvPr>
          <p:cNvSpPr txBox="1">
            <a:spLocks/>
          </p:cNvSpPr>
          <p:nvPr/>
        </p:nvSpPr>
        <p:spPr bwMode="auto">
          <a:xfrm>
            <a:off x="220134" y="585138"/>
            <a:ext cx="10800504" cy="77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6.5.3   Profile </a:t>
            </a:r>
            <a:r>
              <a:rPr lang="en-US" dirty="0" err="1"/>
              <a:t>LifecycleState</a:t>
            </a:r>
            <a:r>
              <a:rPr lang="en-US" dirty="0"/>
              <a:t> Property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Profile Lifecycle «Stereotypes»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Bild 70">
            <a:extLst>
              <a:ext uri="{FF2B5EF4-FFF2-40B4-BE49-F238E27FC236}">
                <a16:creationId xmlns:a16="http://schemas.microsoft.com/office/drawing/2014/main" id="{7D1B0614-9D53-46E0-8DF5-00E6D20C459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7927" y="1219114"/>
            <a:ext cx="7137400" cy="514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135BB2-65EB-468F-AC02-FB0A3398A841}"/>
              </a:ext>
            </a:extLst>
          </p:cNvPr>
          <p:cNvSpPr txBox="1">
            <a:spLocks/>
          </p:cNvSpPr>
          <p:nvPr/>
        </p:nvSpPr>
        <p:spPr bwMode="auto">
          <a:xfrm>
            <a:off x="906673" y="1361458"/>
            <a:ext cx="3115734" cy="499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All UML Profile artifacts (stereotypes and properties) may be appended with one of the following lifecycle states</a:t>
            </a: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DeprecatedProfileEntity</a:t>
            </a:r>
            <a:endParaRPr lang="en-US" dirty="0"/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ExperimentalProfileEntity</a:t>
            </a:r>
            <a:endParaRPr lang="en-US" dirty="0"/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FaultyProfileEntity</a:t>
            </a:r>
            <a:endParaRPr lang="en-US" dirty="0"/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LikelyToChangeProfileEntity</a:t>
            </a:r>
            <a:endParaRPr lang="en-US" dirty="0"/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MatureProfileEntity</a:t>
            </a:r>
            <a:endParaRPr lang="en-US" dirty="0"/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ObsoleteProfileEntity</a:t>
            </a:r>
            <a:endParaRPr lang="en-US" dirty="0"/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PreliminaryProfileEntity</a:t>
            </a:r>
            <a:endParaRPr lang="en-US" dirty="0"/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It is recommended that every new UML </a:t>
            </a:r>
            <a:r>
              <a:rPr lang="en-US" dirty="0">
                <a:solidFill>
                  <a:srgbClr val="FF0000"/>
                </a:solidFill>
              </a:rPr>
              <a:t>profile artifact </a:t>
            </a:r>
            <a:r>
              <a:rPr lang="en-US" dirty="0"/>
              <a:t>is initially annotated with the “Experimental” lifecycle stereotype.</a:t>
            </a:r>
          </a:p>
        </p:txBody>
      </p:sp>
    </p:spTree>
    <p:extLst>
      <p:ext uri="{BB962C8B-B14F-4D97-AF65-F5344CB8AC3E}">
        <p14:creationId xmlns:p14="http://schemas.microsoft.com/office/powerpoint/2010/main" val="2266885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(17/n)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2A5A-FD0B-4DCA-AF4E-AE9C560F3F1A}"/>
              </a:ext>
            </a:extLst>
          </p:cNvPr>
          <p:cNvSpPr txBox="1">
            <a:spLocks/>
          </p:cNvSpPr>
          <p:nvPr/>
        </p:nvSpPr>
        <p:spPr bwMode="auto">
          <a:xfrm>
            <a:off x="220134" y="585138"/>
            <a:ext cx="10800504" cy="77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6.5.3   Profile </a:t>
            </a:r>
            <a:r>
              <a:rPr lang="en-US" dirty="0" err="1"/>
              <a:t>LifecycleState</a:t>
            </a:r>
            <a:r>
              <a:rPr lang="en-US" dirty="0"/>
              <a:t> Property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Lifecycle and </a:t>
            </a:r>
            <a:r>
              <a:rPr lang="en-US" dirty="0" err="1"/>
              <a:t>ProfileLifecycle</a:t>
            </a:r>
            <a:r>
              <a:rPr lang="en-US" dirty="0"/>
              <a:t> </a:t>
            </a:r>
            <a:r>
              <a:rPr lang="en-US" dirty="0" err="1"/>
              <a:t>LifecycleState</a:t>
            </a:r>
            <a:r>
              <a:rPr lang="en-US" dirty="0"/>
              <a:t> State Machine</a:t>
            </a:r>
          </a:p>
        </p:txBody>
      </p:sp>
      <p:pic>
        <p:nvPicPr>
          <p:cNvPr id="4" name="Bild 22">
            <a:extLst>
              <a:ext uri="{FF2B5EF4-FFF2-40B4-BE49-F238E27FC236}">
                <a16:creationId xmlns:a16="http://schemas.microsoft.com/office/drawing/2014/main" id="{14EF639D-EE12-496A-8A26-318AD20DBB2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5916" y="1361458"/>
            <a:ext cx="5611283" cy="539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7540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(18/n)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5002-A90C-4A7F-87D4-446EC6288687}"/>
              </a:ext>
            </a:extLst>
          </p:cNvPr>
          <p:cNvSpPr txBox="1">
            <a:spLocks/>
          </p:cNvSpPr>
          <p:nvPr/>
        </p:nvSpPr>
        <p:spPr bwMode="auto">
          <a:xfrm>
            <a:off x="618487" y="788138"/>
            <a:ext cx="4563113" cy="551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6.5.4 “Reference” property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defined for all UML </a:t>
            </a:r>
            <a:r>
              <a:rPr lang="en-US" sz="2400" dirty="0" err="1"/>
              <a:t>artiA</a:t>
            </a:r>
            <a:r>
              <a:rPr lang="en-US" sz="2400" dirty="0"/>
              <a:t> reference can be facts. This is an optional property which contains a reference to the source on which the artifact is based on. A reference to a standard, if it exists, is </a:t>
            </a:r>
            <a:r>
              <a:rPr lang="en-US" sz="2400" dirty="0" err="1"/>
              <a:t>preferrable</a:t>
            </a:r>
            <a:r>
              <a:rPr lang="en-US" sz="2400" dirty="0"/>
              <a:t>. The following form is recommended: &lt;SDO&gt; &lt;Standard&gt; &lt;Version&gt;: &lt;section&gt;; e.g., "IEEE Std 802.1AB-2016: 8.5.9.5".</a:t>
            </a:r>
            <a:endParaRPr lang="en-US" sz="2800" dirty="0"/>
          </a:p>
        </p:txBody>
      </p:sp>
      <p:pic>
        <p:nvPicPr>
          <p:cNvPr id="4" name="Bild 23">
            <a:extLst>
              <a:ext uri="{FF2B5EF4-FFF2-40B4-BE49-F238E27FC236}">
                <a16:creationId xmlns:a16="http://schemas.microsoft.com/office/drawing/2014/main" id="{D7915B33-0903-4D2C-AC08-592E32751CA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302809"/>
            <a:ext cx="3317346" cy="375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918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OIMT IISOMI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AFFF9A-869D-4988-A8F9-684907D97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3040"/>
            <a:ext cx="11362267" cy="4548293"/>
          </a:xfrm>
        </p:spPr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tx1"/>
                </a:solidFill>
              </a:rPr>
              <a:t>IISOMI: Informal Inter-SDO Open Model Initiative</a:t>
            </a:r>
          </a:p>
          <a:p>
            <a:pPr lvl="1"/>
            <a:r>
              <a:rPr lang="en-US" dirty="0">
                <a:hlinkClick r:id="rId3"/>
              </a:rPr>
              <a:t>https://wiki.opennetworking.org/display/OIMT/IISOMI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An open source project founded by UML model designers from various SDOs like ETSI NFV, ITU-T, MEF, ONF and TM Forum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goal is to develop guidelines and tools for a harmonized modeling infrastructure that is not specific to any SDO, technology or management protocol and can then be used by all SDOs.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deliverables are developed in an open source community under the “Creative Commons Attribution 4.0 International Public License”.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79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30237"/>
          </a:xfrm>
        </p:spPr>
        <p:txBody>
          <a:bodyPr/>
          <a:lstStyle/>
          <a:p>
            <a:r>
              <a:rPr lang="en-US" sz="3600" dirty="0"/>
              <a:t>Notes about UML Modeling Guideline TR-514 (19/n)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5D50-2646-4A08-9EDD-13223FAE62CF}"/>
              </a:ext>
            </a:extLst>
          </p:cNvPr>
          <p:cNvSpPr txBox="1">
            <a:spLocks/>
          </p:cNvSpPr>
          <p:nvPr/>
        </p:nvSpPr>
        <p:spPr bwMode="auto">
          <a:xfrm>
            <a:off x="618487" y="788138"/>
            <a:ext cx="4563113" cy="258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6.5.5 “Example” property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 It is defined as a stereotype and indicates that the entity is NOT to be used in implementation and is in the model simply to assist in the understanding of the model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Bild 26">
            <a:extLst>
              <a:ext uri="{FF2B5EF4-FFF2-40B4-BE49-F238E27FC236}">
                <a16:creationId xmlns:a16="http://schemas.microsoft.com/office/drawing/2014/main" id="{F5A1077C-013C-4CC7-9CF8-2852A1632B6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251004"/>
            <a:ext cx="3010195" cy="435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7706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9341" y="2227245"/>
            <a:ext cx="11242067" cy="669414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C921E2DF-5279-024C-809C-CD16853F95A6}" type="slidenum">
              <a:rPr lang="en-US"/>
              <a:pPr defTabSz="609585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OIMT IISOMI deliverables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AFFF9A-869D-4988-A8F9-684907D97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6658"/>
            <a:ext cx="11362267" cy="5880632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hlinkClick r:id="rId3"/>
              </a:rPr>
              <a:t>https://wiki.opennetworking.org/display/OIMT/IISOMI+Deliverables</a:t>
            </a:r>
            <a:endParaRPr lang="en-US" dirty="0"/>
          </a:p>
          <a:p>
            <a:pPr lvl="1"/>
            <a:r>
              <a:rPr lang="en-US" dirty="0"/>
              <a:t>IISOMI 514 UML Modeling Guidelines </a:t>
            </a:r>
          </a:p>
          <a:p>
            <a:pPr lvl="2"/>
            <a:r>
              <a:rPr lang="en-US" dirty="0"/>
              <a:t>Working drafts:</a:t>
            </a:r>
          </a:p>
          <a:p>
            <a:pPr lvl="3"/>
            <a:r>
              <a:rPr lang="en-US" dirty="0"/>
              <a:t>Draft_TR-514_UML_Modeling_Guidelines_v1.3.02.docx (including updates made during the December F2F meeting)</a:t>
            </a:r>
          </a:p>
          <a:p>
            <a:pPr lvl="3"/>
            <a:r>
              <a:rPr lang="en-US" dirty="0"/>
              <a:t>Draft_TR-514_UML_Modeling_Guidelines_v1.3.01.docx</a:t>
            </a:r>
          </a:p>
          <a:p>
            <a:pPr lvl="2"/>
            <a:r>
              <a:rPr lang="en-US" dirty="0"/>
              <a:t>Latest published version: TR-514 v1.3-info (7/2018)</a:t>
            </a:r>
          </a:p>
          <a:p>
            <a:pPr lvl="1"/>
            <a:r>
              <a:rPr lang="en-US" dirty="0"/>
              <a:t>IISOMI 515 Papyrus Guidelines</a:t>
            </a:r>
          </a:p>
          <a:p>
            <a:pPr lvl="2"/>
            <a:r>
              <a:rPr lang="en-US" dirty="0"/>
              <a:t>Working drafts:</a:t>
            </a:r>
          </a:p>
          <a:p>
            <a:pPr lvl="3"/>
            <a:r>
              <a:rPr lang="en-US" dirty="0"/>
              <a:t>Draft_TR-515_Papyrus_Guidelines_v1.3.01.docx</a:t>
            </a:r>
          </a:p>
          <a:p>
            <a:pPr lvl="2"/>
            <a:r>
              <a:rPr lang="en-US" dirty="0"/>
              <a:t>Latest published version: TR-515 v1.3-info (7/2018)</a:t>
            </a:r>
          </a:p>
          <a:p>
            <a:pPr lvl="1"/>
            <a:r>
              <a:rPr lang="en-US" dirty="0"/>
              <a:t>IISOMI 531 UML to YANG Mapping Guidelines</a:t>
            </a:r>
          </a:p>
          <a:p>
            <a:pPr lvl="2"/>
            <a:r>
              <a:rPr lang="en-US" dirty="0"/>
              <a:t>Working draft:</a:t>
            </a:r>
          </a:p>
          <a:p>
            <a:pPr lvl="3"/>
            <a:r>
              <a:rPr lang="en-US" dirty="0"/>
              <a:t>Draft_TR-531_UML-YANG_Mapping_Gdls_v1.1.02.docx (including updates agreed during the December F2F meeting)</a:t>
            </a:r>
          </a:p>
          <a:p>
            <a:pPr lvl="3"/>
            <a:r>
              <a:rPr lang="en-US" dirty="0"/>
              <a:t>Draft_TR-531_UML-YANG_Mapping_Gdls_v1.1.01.docx</a:t>
            </a:r>
          </a:p>
          <a:p>
            <a:pPr lvl="2"/>
            <a:r>
              <a:rPr lang="en-US" dirty="0"/>
              <a:t>Latest published version: TR-531 v1.1-info (7/2018)</a:t>
            </a:r>
          </a:p>
          <a:p>
            <a:pPr lvl="1"/>
            <a:r>
              <a:rPr lang="en-US" dirty="0"/>
              <a:t>IISOMI 543 UML to OpenAPI Mapping Guidelines</a:t>
            </a:r>
          </a:p>
          <a:p>
            <a:pPr lvl="2"/>
            <a:r>
              <a:rPr lang="en-US" dirty="0"/>
              <a:t>Latest published version: TR-543-v1.0-info (02/2018)</a:t>
            </a:r>
          </a:p>
          <a:p>
            <a:pPr lvl="1"/>
            <a:r>
              <a:rPr lang="en-US" dirty="0"/>
              <a:t>IISOMI 544 UML to ProtoBuf Mapping Guidelines</a:t>
            </a:r>
          </a:p>
          <a:p>
            <a:pPr lvl="2"/>
            <a:r>
              <a:rPr lang="en-US" dirty="0"/>
              <a:t>Latest published version: TR-544-v1.0-info (02/2018)</a:t>
            </a:r>
          </a:p>
        </p:txBody>
      </p:sp>
    </p:spTree>
    <p:extLst>
      <p:ext uri="{BB962C8B-B14F-4D97-AF65-F5344CB8AC3E}">
        <p14:creationId xmlns:p14="http://schemas.microsoft.com/office/powerpoint/2010/main" val="326582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1246495"/>
          </a:xfrm>
        </p:spPr>
        <p:txBody>
          <a:bodyPr/>
          <a:lstStyle/>
          <a:p>
            <a:r>
              <a:rPr lang="en-GB" dirty="0"/>
              <a:t>Tooling Environment:</a:t>
            </a:r>
            <a:br>
              <a:rPr lang="en-GB" dirty="0"/>
            </a:br>
            <a:r>
              <a:rPr lang="en-GB" sz="3600" dirty="0"/>
              <a:t>Eclipse, Papyrus, Gendoc, GitHub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2416E84C-6015-4173-B46C-E19E53404D7C}"/>
              </a:ext>
            </a:extLst>
          </p:cNvPr>
          <p:cNvSpPr txBox="1">
            <a:spLocks/>
          </p:cNvSpPr>
          <p:nvPr/>
        </p:nvSpPr>
        <p:spPr bwMode="auto">
          <a:xfrm>
            <a:off x="596899" y="1967957"/>
            <a:ext cx="9336635" cy="421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Eclipse is an IDE (Integrated Development Environment)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Papyrus is an Open Source modeling tool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plug-in of Eclipse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Gendoc is another plug-in (XML Editor written in Java2 ) the modeling team is using for documentation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GitHub environment  for cooperation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agreed version of the tool 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Eclipse version 4.7.2 “Oxygen”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Papyrus version 3.2.0 RC4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Gendoc version 0.7.0 milestone 2</a:t>
            </a:r>
          </a:p>
        </p:txBody>
      </p:sp>
      <p:pic>
        <p:nvPicPr>
          <p:cNvPr id="69" name="Bild 1" descr="Papyrus Logo">
            <a:extLst>
              <a:ext uri="{FF2B5EF4-FFF2-40B4-BE49-F238E27FC236}">
                <a16:creationId xmlns:a16="http://schemas.microsoft.com/office/drawing/2014/main" id="{5FC41DC7-0D52-49ED-A803-CB62CB88BF2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2003" y="2472776"/>
            <a:ext cx="1153795" cy="602434"/>
          </a:xfrm>
          <a:prstGeom prst="rect">
            <a:avLst/>
          </a:prstGeom>
          <a:noFill/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A41ABA-65E0-4339-B2DA-2EB5EC143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00" b="20978"/>
          <a:stretch/>
        </p:blipFill>
        <p:spPr>
          <a:xfrm>
            <a:off x="8066442" y="2011175"/>
            <a:ext cx="1770656" cy="323840"/>
          </a:xfrm>
          <a:prstGeom prst="rect">
            <a:avLst/>
          </a:prstGeom>
        </p:spPr>
      </p:pic>
      <p:pic>
        <p:nvPicPr>
          <p:cNvPr id="71" name="Bild 1" descr="Papyrus Logo">
            <a:extLst>
              <a:ext uri="{FF2B5EF4-FFF2-40B4-BE49-F238E27FC236}">
                <a16:creationId xmlns:a16="http://schemas.microsoft.com/office/drawing/2014/main" id="{9CEED1E7-37E0-43F5-9B4D-046C27315E6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2392" y="2450153"/>
            <a:ext cx="564808" cy="323840"/>
          </a:xfrm>
          <a:prstGeom prst="rect">
            <a:avLst/>
          </a:prstGeom>
          <a:noFill/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E82080F-956C-458A-8C05-1E3DB8068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00" r="75063" b="20978"/>
          <a:stretch/>
        </p:blipFill>
        <p:spPr>
          <a:xfrm>
            <a:off x="11009033" y="2010204"/>
            <a:ext cx="453402" cy="323840"/>
          </a:xfrm>
          <a:prstGeom prst="rect">
            <a:avLst/>
          </a:prstGeom>
        </p:spPr>
      </p:pic>
      <p:pic>
        <p:nvPicPr>
          <p:cNvPr id="73" name="Bild 11" descr="Git-logo.svg">
            <a:extLst>
              <a:ext uri="{FF2B5EF4-FFF2-40B4-BE49-F238E27FC236}">
                <a16:creationId xmlns:a16="http://schemas.microsoft.com/office/drawing/2014/main" id="{87C4173D-64CC-4F17-A7EB-122295C4E58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09033" y="4335770"/>
            <a:ext cx="742950" cy="3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83BED88-DC03-49A3-89CD-0AB4F90B2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8815" y="3537782"/>
            <a:ext cx="1015905" cy="44913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234DA3C-DBE4-4BDD-B3E4-70B864DF4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736" y="3556646"/>
            <a:ext cx="1015905" cy="449137"/>
          </a:xfrm>
          <a:prstGeom prst="rect">
            <a:avLst/>
          </a:prstGeom>
        </p:spPr>
      </p:pic>
      <p:pic>
        <p:nvPicPr>
          <p:cNvPr id="76" name="Bild 11" descr="Git-logo.svg">
            <a:extLst>
              <a:ext uri="{FF2B5EF4-FFF2-40B4-BE49-F238E27FC236}">
                <a16:creationId xmlns:a16="http://schemas.microsoft.com/office/drawing/2014/main" id="{A71D0285-6DA0-4E6F-A5A1-E35052EAEC4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9689" y="4023985"/>
            <a:ext cx="742950" cy="3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606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Eclipse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8200EA-4411-4AA2-A32F-5950DF6F8FB9}"/>
              </a:ext>
            </a:extLst>
          </p:cNvPr>
          <p:cNvSpPr txBox="1">
            <a:spLocks/>
          </p:cNvSpPr>
          <p:nvPr/>
        </p:nvSpPr>
        <p:spPr bwMode="auto">
          <a:xfrm>
            <a:off x="596899" y="667910"/>
            <a:ext cx="10357485" cy="619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http://www.eclipse.org/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click “Download”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Click “</a:t>
            </a:r>
            <a:r>
              <a:rPr lang="en-US" dirty="0"/>
              <a:t>Download Packages” </a:t>
            </a:r>
          </a:p>
          <a:p>
            <a:pPr lvl="2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i.e., </a:t>
            </a:r>
            <a:r>
              <a:rPr lang="en-US" dirty="0">
                <a:hlinkClick r:id="rId3"/>
              </a:rPr>
              <a:t>http://www.eclipse.org/downloads/eclipse-packages/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Select: Eclipse Modeling Tools 64 bit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Download, get eclipse-modeling-oxygen-2-win32-x86_64.zip</a:t>
            </a:r>
          </a:p>
          <a:p>
            <a:pPr algn="l"/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Extract the zip into a folder where you want the Eclipse application to locate in (e.g., document/model-app/oxygen.2)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 eclipse.ini (using notepad+) to change two configuration values: </a:t>
            </a:r>
          </a:p>
          <a:p>
            <a:pPr algn="l"/>
            <a:r>
              <a:rPr lang="en-US" dirty="0"/>
              <a:t> 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256 to 1024 for </a:t>
            </a:r>
            <a:r>
              <a:rPr lang="en-US" dirty="0" err="1"/>
              <a:t>Xms</a:t>
            </a:r>
            <a:r>
              <a:rPr lang="en-US" dirty="0"/>
              <a:t> &amp; 1024 to 4096 for </a:t>
            </a:r>
            <a:r>
              <a:rPr lang="en-US" dirty="0" err="1"/>
              <a:t>Xmx</a:t>
            </a:r>
            <a:r>
              <a:rPr lang="en-US" dirty="0"/>
              <a:t> (so that have enough memory space for running </a:t>
            </a:r>
            <a:r>
              <a:rPr lang="en-US" dirty="0" err="1"/>
              <a:t>GenDoc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Now can launch Eclipse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But still need to install the Papyrus. See next slide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452FA6-75A7-4C8D-BC9C-5976E0C9E57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97632" y="1059399"/>
            <a:ext cx="3129820" cy="8106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6A62EB-255C-4075-81BB-08392CA16C1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669045" y="2278716"/>
            <a:ext cx="3509645" cy="528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8F12D6-CEF5-496A-9C03-A7AAF229EE6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410445" y="3221523"/>
            <a:ext cx="7304185" cy="4324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CB17DE-7AF0-4BB1-9067-0B72E8AB6D9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799355" y="4873275"/>
            <a:ext cx="2195195" cy="4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Papyrus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8200EA-4411-4AA2-A32F-5950DF6F8FB9}"/>
              </a:ext>
            </a:extLst>
          </p:cNvPr>
          <p:cNvSpPr txBox="1">
            <a:spLocks/>
          </p:cNvSpPr>
          <p:nvPr/>
        </p:nvSpPr>
        <p:spPr bwMode="auto">
          <a:xfrm>
            <a:off x="596899" y="892694"/>
            <a:ext cx="10357485" cy="586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457200" lvl="1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914400" lvl="2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371600" lvl="3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1828800" lvl="4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charset="-6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https://www.eclipse.org/papyrus/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top right tab “Downloads”  </a:t>
            </a:r>
          </a:p>
          <a:p>
            <a:pPr algn="l"/>
            <a:r>
              <a:rPr lang="en-US" dirty="0"/>
              <a:t>	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Look for Papyrus 3.x.0 (Oxygen), copy the link (need this link later):  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r>
              <a:rPr lang="en-US" dirty="0">
                <a:hlinkClick r:id="rId3"/>
              </a:rPr>
              <a:t>http://download.eclipse.org/modeling/mdt/papyrus/updates/releases/oxygen/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Launch eclipse, close the welcome screen, click help, select “Install New Software”, paste the above link into “work with”, click Add, give a name (e.g., Papyrus), ok, select the “Papyrus” little box (no need to select/install the other stuff), next, next, accept, finish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install is done, restart eclipse, open Perspective, select Papyrus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Now can start using Papyrus for modeling, such as create a project, then create/import a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But it is good to install “</a:t>
            </a:r>
            <a:r>
              <a:rPr lang="en-US" dirty="0" err="1"/>
              <a:t>GenDoc</a:t>
            </a:r>
            <a:r>
              <a:rPr lang="en-US" dirty="0"/>
              <a:t>” first, so that you can generate documentation (see next slide)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7E118C-93B0-4B82-9032-DACBAC254D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91005" y="1344768"/>
            <a:ext cx="4404995" cy="493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983DE5-11DF-42C5-8005-95325500D10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82919" y="2191489"/>
            <a:ext cx="4404994" cy="6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955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71">
      <a:dk1>
        <a:srgbClr val="4B4B4B"/>
      </a:dk1>
      <a:lt1>
        <a:srgbClr val="FFFFFF"/>
      </a:lt1>
      <a:dk2>
        <a:srgbClr val="004B7D"/>
      </a:dk2>
      <a:lt2>
        <a:srgbClr val="00CCFF"/>
      </a:lt2>
      <a:accent1>
        <a:srgbClr val="4B87CC"/>
      </a:accent1>
      <a:accent2>
        <a:srgbClr val="AF3333"/>
      </a:accent2>
      <a:accent3>
        <a:srgbClr val="4B994B"/>
      </a:accent3>
      <a:accent4>
        <a:srgbClr val="664B97"/>
      </a:accent4>
      <a:accent5>
        <a:srgbClr val="FFAF00"/>
      </a:accent5>
      <a:accent6>
        <a:srgbClr val="971919"/>
      </a:accent6>
      <a:hlink>
        <a:srgbClr val="004B7D"/>
      </a:hlink>
      <a:folHlink>
        <a:srgbClr val="6666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 cap="rnd" cmpd="sng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41889</TotalTime>
  <Words>3058</Words>
  <Application>Microsoft Office PowerPoint</Application>
  <PresentationFormat>Widescreen</PresentationFormat>
  <Paragraphs>421</Paragraphs>
  <Slides>51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Corbel</vt:lpstr>
      <vt:lpstr>Wingdings</vt:lpstr>
      <vt:lpstr>1_Office Theme</vt:lpstr>
      <vt:lpstr>Packager Shell Object</vt:lpstr>
      <vt:lpstr>Slide</vt:lpstr>
      <vt:lpstr>Introduction to Guidelines &amp; Tooling from  ONF Open Information Model &amp; Tooling (OIMT) project</vt:lpstr>
      <vt:lpstr>Agenda</vt:lpstr>
      <vt:lpstr>Model Development Process (TR-513)</vt:lpstr>
      <vt:lpstr>Model Specification Architecture</vt:lpstr>
      <vt:lpstr>OIMT IISOMI</vt:lpstr>
      <vt:lpstr>OIMT IISOMI deliverables</vt:lpstr>
      <vt:lpstr>Tooling Environment: Eclipse, Papyrus, Gendoc, GitHub</vt:lpstr>
      <vt:lpstr>Installing Eclipse</vt:lpstr>
      <vt:lpstr>Installing Papyrus</vt:lpstr>
      <vt:lpstr>Installing Gendoc</vt:lpstr>
      <vt:lpstr>Papyrus Guidelines TR-515</vt:lpstr>
      <vt:lpstr>Notes about Papyrus Guidelines TR-515 (1/n)</vt:lpstr>
      <vt:lpstr>Notes about Papyrus Guidelines TR-515 (2/n)</vt:lpstr>
      <vt:lpstr>Notes about Papyrus Guidelines TR-515 (3/n)</vt:lpstr>
      <vt:lpstr>Notes about Papyrus Guidelines TR-515 (4/n)</vt:lpstr>
      <vt:lpstr>Notes about Papyrus Guidelines TR-515 (5/n)</vt:lpstr>
      <vt:lpstr>Notes about Papyrus Guidelines TR-515 (6/n)</vt:lpstr>
      <vt:lpstr>Demo – Papyrus Installation and Use</vt:lpstr>
      <vt:lpstr>UML to YANG Mapping TR-531</vt:lpstr>
      <vt:lpstr>UML to YANG Mapping Tool: xmi2yang</vt:lpstr>
      <vt:lpstr>Set up the running environment for xmi2yang</vt:lpstr>
      <vt:lpstr>Running the tool xmi2yang</vt:lpstr>
      <vt:lpstr>Demo - Running xmi2yang </vt:lpstr>
      <vt:lpstr>Demo – UML to YANG translation </vt:lpstr>
      <vt:lpstr>YANG to UML Mapping</vt:lpstr>
      <vt:lpstr>UML to OpenAPI Mapping TR-543</vt:lpstr>
      <vt:lpstr>UML to ProtoBuf Mapping TR-544</vt:lpstr>
      <vt:lpstr>Unified Modeling Language (UML)</vt:lpstr>
      <vt:lpstr>UML Modeling Guidelines TR-514</vt:lpstr>
      <vt:lpstr>Questions?</vt:lpstr>
      <vt:lpstr>Back up</vt:lpstr>
      <vt:lpstr>Notes about UML Modeling Guideline TR-514 (1/n) </vt:lpstr>
      <vt:lpstr>Notes about UML Modeling Guideline TR-514 (2/n) </vt:lpstr>
      <vt:lpstr>Notes about UML Modeling Guideline TR-514 (3/n) </vt:lpstr>
      <vt:lpstr>Notes about UML Modeling Guideline TR-514 (4/n) </vt:lpstr>
      <vt:lpstr>Notes about UML Modeling Guideline TR-514 (5/n) </vt:lpstr>
      <vt:lpstr>Notes about UML Modeling Guideline TR-514 (6/n) </vt:lpstr>
      <vt:lpstr>Notes about UML Modeling Guideline TR-514 (7/n) </vt:lpstr>
      <vt:lpstr>Notes about UML Modeling Guideline TR-514 (8/n) </vt:lpstr>
      <vt:lpstr>Notes about UML Modeling Guideline TR-514 (9/n) </vt:lpstr>
      <vt:lpstr>Notes about UML Modeling Guideline TR-514 (10/n) </vt:lpstr>
      <vt:lpstr>Notes about UML Modeling Guideline TR-514 (11/n) </vt:lpstr>
      <vt:lpstr>Notes about UML Modeling Guideline TR-514 (12/n) </vt:lpstr>
      <vt:lpstr>Notes about UML Modeling Guideline TR-514 (13/n) </vt:lpstr>
      <vt:lpstr>Notes about UML Modeling Guideline TR-514 (14/n) </vt:lpstr>
      <vt:lpstr>Notes about UML Modeling Guideline TR-514 (15/n) </vt:lpstr>
      <vt:lpstr>Notes about UML Modeling Guideline TR-514 (16/n) </vt:lpstr>
      <vt:lpstr>Notes about UML Modeling Guideline TR-514 (17/n) </vt:lpstr>
      <vt:lpstr>Notes about UML Modeling Guideline TR-514 (18/n) </vt:lpstr>
      <vt:lpstr>Notes about UML Modeling Guideline TR-514 (19/n)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 Build</dc:title>
  <dc:creator>Davis, Nigel</dc:creator>
  <cp:lastModifiedBy>KL </cp:lastModifiedBy>
  <cp:revision>267</cp:revision>
  <dcterms:created xsi:type="dcterms:W3CDTF">2017-09-29T11:02:25Z</dcterms:created>
  <dcterms:modified xsi:type="dcterms:W3CDTF">2019-05-05T08:47:36Z</dcterms:modified>
</cp:coreProperties>
</file>