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ldx" ContentType="application/vnd.openxmlformats-officedocument.presentationml.slide"/>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3"/>
  </p:notesMasterIdLst>
  <p:sldIdLst>
    <p:sldId id="435" r:id="rId2"/>
    <p:sldId id="455" r:id="rId3"/>
    <p:sldId id="525" r:id="rId4"/>
    <p:sldId id="538" r:id="rId5"/>
    <p:sldId id="539" r:id="rId6"/>
    <p:sldId id="537" r:id="rId7"/>
    <p:sldId id="467" r:id="rId8"/>
    <p:sldId id="515" r:id="rId9"/>
    <p:sldId id="473" r:id="rId10"/>
    <p:sldId id="472" r:id="rId11"/>
    <p:sldId id="469" r:id="rId12"/>
    <p:sldId id="540" r:id="rId13"/>
    <p:sldId id="314" r:id="rId14"/>
    <p:sldId id="275" r:id="rId15"/>
    <p:sldId id="496" r:id="rId16"/>
    <p:sldId id="494" r:id="rId17"/>
    <p:sldId id="536" r:id="rId18"/>
    <p:sldId id="457" r:id="rId19"/>
    <p:sldId id="541" r:id="rId20"/>
    <p:sldId id="535" r:id="rId21"/>
    <p:sldId id="52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FFFF"/>
    <a:srgbClr val="A6A6A6"/>
    <a:srgbClr val="CC99FF"/>
    <a:srgbClr val="D78E8C"/>
    <a:srgbClr val="CCFFCC"/>
    <a:srgbClr val="66FF66"/>
    <a:srgbClr val="4472C4"/>
    <a:srgbClr val="E20074"/>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7" autoAdjust="0"/>
    <p:restoredTop sz="84136" autoAdjust="0"/>
  </p:normalViewPr>
  <p:slideViewPr>
    <p:cSldViewPr snapToGrid="0">
      <p:cViewPr varScale="1">
        <p:scale>
          <a:sx n="110" d="100"/>
          <a:sy n="110" d="100"/>
        </p:scale>
        <p:origin x="264" y="108"/>
      </p:cViewPr>
      <p:guideLst/>
    </p:cSldViewPr>
  </p:slideViewPr>
  <p:outlineViewPr>
    <p:cViewPr>
      <p:scale>
        <a:sx n="33" d="100"/>
        <a:sy n="33" d="100"/>
      </p:scale>
      <p:origin x="0" y="-516"/>
    </p:cViewPr>
  </p:outlineViewPr>
  <p:notesTextViewPr>
    <p:cViewPr>
      <p:scale>
        <a:sx n="1" d="1"/>
        <a:sy n="1" d="1"/>
      </p:scale>
      <p:origin x="0" y="0"/>
    </p:cViewPr>
  </p:notesTextViewPr>
  <p:sorterViewPr>
    <p:cViewPr>
      <p:scale>
        <a:sx n="120" d="100"/>
        <a:sy n="120" d="100"/>
      </p:scale>
      <p:origin x="0" y="-14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4"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0D3C0-4107-42EC-A217-B74CA505282B}" type="datetimeFigureOut">
              <a:rPr lang="en-GB" smtClean="0"/>
              <a:t>04/12/2018</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328FEC-48DA-4971-A047-915AED9E0AA3}" type="slidenum">
              <a:rPr lang="en-GB" smtClean="0"/>
              <a:t>‹#›</a:t>
            </a:fld>
            <a:endParaRPr lang="en-GB"/>
          </a:p>
        </p:txBody>
      </p:sp>
    </p:spTree>
    <p:extLst>
      <p:ext uri="{BB962C8B-B14F-4D97-AF65-F5344CB8AC3E}">
        <p14:creationId xmlns:p14="http://schemas.microsoft.com/office/powerpoint/2010/main" val="889541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457200">
              <a:buFont typeface="Arial" panose="020B0604020202020204" pitchFamily="34" charset="0"/>
              <a:buChar char="•"/>
            </a:pPr>
            <a:r>
              <a:rPr lang="en-GB" sz="3200" dirty="0"/>
              <a:t>A general pattern for all networking focussing on transport</a:t>
            </a:r>
          </a:p>
          <a:p>
            <a:pPr marL="914400" lvl="1" indent="-457200">
              <a:buFont typeface="Arial" panose="020B0604020202020204" pitchFamily="34" charset="0"/>
              <a:buChar char="•"/>
            </a:pPr>
            <a:r>
              <a:rPr lang="en-GB" sz="2800" dirty="0"/>
              <a:t>Any capability with the purpose of transferring information is transport</a:t>
            </a:r>
          </a:p>
          <a:p>
            <a:pPr marL="1085850" lvl="2" indent="-171450">
              <a:buFont typeface="Arial" panose="020B0604020202020204" pitchFamily="34" charset="0"/>
              <a:buChar char="•"/>
            </a:pPr>
            <a:r>
              <a:rPr lang="en-GB" dirty="0"/>
              <a:t>IP is transport</a:t>
            </a:r>
          </a:p>
          <a:p>
            <a:pPr marL="914400" lvl="1" indent="-457200">
              <a:buFont typeface="Arial" panose="020B0604020202020204" pitchFamily="34" charset="0"/>
              <a:buChar char="•"/>
            </a:pPr>
            <a:r>
              <a:rPr lang="en-GB" sz="2800" dirty="0"/>
              <a:t>Essential concepts are forwarding, termination and adaptation</a:t>
            </a:r>
          </a:p>
          <a:p>
            <a:pPr marL="457200" lvl="0" indent="-457200">
              <a:buFont typeface="Arial" panose="020B0604020202020204" pitchFamily="34" charset="0"/>
              <a:buChar char="•"/>
            </a:pPr>
            <a:r>
              <a:rPr lang="en-GB" sz="3200" dirty="0"/>
              <a:t>Pure functional, independent of physical environment but </a:t>
            </a:r>
            <a:r>
              <a:rPr lang="en-GB" sz="3200" dirty="0" err="1"/>
              <a:t>relateable</a:t>
            </a:r>
            <a:r>
              <a:rPr lang="en-GB" sz="3200" dirty="0"/>
              <a:t> at the port and as below</a:t>
            </a:r>
          </a:p>
          <a:p>
            <a:pPr marL="457200" lvl="0" indent="-457200">
              <a:buFont typeface="Arial" panose="020B0604020202020204" pitchFamily="34" charset="0"/>
              <a:buChar char="•"/>
            </a:pPr>
            <a:r>
              <a:rPr lang="en-GB" sz="3200" dirty="0"/>
              <a:t>All forwarding/termination can use this model whether it is implemented in a traditional form or virtual/cloudified</a:t>
            </a:r>
          </a:p>
          <a:p>
            <a:pPr marL="457200" lvl="0" indent="-457200">
              <a:buFont typeface="Arial" panose="020B0604020202020204" pitchFamily="34" charset="0"/>
              <a:buChar char="•"/>
            </a:pPr>
            <a:r>
              <a:rPr lang="en-GB" sz="3200" dirty="0"/>
              <a:t>Deals with “apparent” adjacency (Link)</a:t>
            </a:r>
          </a:p>
          <a:p>
            <a:pPr marL="457200" lvl="0" indent="-457200">
              <a:buFont typeface="Arial" panose="020B0604020202020204" pitchFamily="34" charset="0"/>
              <a:buChar char="•"/>
            </a:pPr>
            <a:r>
              <a:rPr lang="en-GB" sz="3200" dirty="0"/>
              <a:t>Support </a:t>
            </a:r>
          </a:p>
          <a:p>
            <a:pPr marL="914400" lvl="1" indent="-457200">
              <a:buFont typeface="Arial" panose="020B0604020202020204" pitchFamily="34" charset="0"/>
              <a:buChar char="•"/>
            </a:pPr>
            <a:r>
              <a:rPr lang="en-GB" sz="2800" dirty="0"/>
              <a:t>Stacking of layer-protocols and network layering</a:t>
            </a:r>
          </a:p>
          <a:p>
            <a:pPr marL="914400" lvl="1" indent="-457200">
              <a:buFont typeface="Arial" panose="020B0604020202020204" pitchFamily="34" charset="0"/>
              <a:buChar char="•"/>
            </a:pPr>
            <a:r>
              <a:rPr lang="en-GB" sz="2800" dirty="0"/>
              <a:t>Navigation between views</a:t>
            </a:r>
          </a:p>
          <a:p>
            <a:pPr marL="457200" lvl="0" indent="-457200">
              <a:buFont typeface="Arial" panose="020B0604020202020204" pitchFamily="34" charset="0"/>
              <a:buChar char="•"/>
            </a:pPr>
            <a:r>
              <a:rPr lang="en-GB" sz="3200" dirty="0"/>
              <a:t>Model for any networking for any transport network technology, with any degree of virtualization, at any scale, at any abstraction and in any interrelated view.</a:t>
            </a:r>
          </a:p>
          <a:p>
            <a:endParaRPr lang="en-GB" dirty="0"/>
          </a:p>
        </p:txBody>
      </p:sp>
      <p:sp>
        <p:nvSpPr>
          <p:cNvPr id="4" name="Slide Number Placeholder 3"/>
          <p:cNvSpPr>
            <a:spLocks noGrp="1"/>
          </p:cNvSpPr>
          <p:nvPr>
            <p:ph type="sldNum" sz="quarter" idx="5"/>
          </p:nvPr>
        </p:nvSpPr>
        <p:spPr/>
        <p:txBody>
          <a:bodyPr/>
          <a:lstStyle/>
          <a:p>
            <a:fld id="{AA328FEC-48DA-4971-A047-915AED9E0AA3}" type="slidenum">
              <a:rPr lang="en-GB" smtClean="0"/>
              <a:t>5</a:t>
            </a:fld>
            <a:endParaRPr lang="en-GB"/>
          </a:p>
        </p:txBody>
      </p:sp>
    </p:spTree>
    <p:extLst>
      <p:ext uri="{BB962C8B-B14F-4D97-AF65-F5344CB8AC3E}">
        <p14:creationId xmlns:p14="http://schemas.microsoft.com/office/powerpoint/2010/main" val="2633020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457200">
              <a:buFont typeface="Arial" panose="020B0604020202020204" pitchFamily="34" charset="0"/>
              <a:buChar char="•"/>
            </a:pPr>
            <a:r>
              <a:rPr lang="en-GB" sz="3200" dirty="0"/>
              <a:t>Represents truly physical things, i.e. things that can be measured with a ruler</a:t>
            </a:r>
          </a:p>
          <a:p>
            <a:pPr marL="457200" lvl="0" indent="-457200">
              <a:buFont typeface="Arial" panose="020B0604020202020204" pitchFamily="34" charset="0"/>
              <a:buChar char="•"/>
            </a:pPr>
            <a:r>
              <a:rPr lang="en-GB" sz="3200" dirty="0"/>
              <a:t>Focusses on electronic </a:t>
            </a:r>
            <a:r>
              <a:rPr lang="en-GB" sz="3200" dirty="0" err="1"/>
              <a:t>equipments</a:t>
            </a:r>
            <a:endParaRPr lang="en-GB" sz="3200" dirty="0"/>
          </a:p>
          <a:p>
            <a:pPr marL="914400" lvl="1" indent="-457200">
              <a:buFont typeface="Arial" panose="020B0604020202020204" pitchFamily="34" charset="0"/>
              <a:buChar char="•"/>
            </a:pPr>
            <a:r>
              <a:rPr lang="en-GB" sz="2800" dirty="0"/>
              <a:t>Any rack based, circuit pack based solutions can use this model</a:t>
            </a:r>
          </a:p>
          <a:p>
            <a:pPr marL="914400" lvl="1" indent="-457200">
              <a:buFont typeface="Arial" panose="020B0604020202020204" pitchFamily="34" charset="0"/>
              <a:buChar char="•"/>
            </a:pPr>
            <a:r>
              <a:rPr lang="en-GB" sz="2800" dirty="0"/>
              <a:t>Supports a stand-alone equipment</a:t>
            </a:r>
          </a:p>
          <a:p>
            <a:pPr marL="457200" lvl="0" indent="-457200">
              <a:buFont typeface="Arial" panose="020B0604020202020204" pitchFamily="34" charset="0"/>
              <a:buChar char="•"/>
            </a:pPr>
            <a:r>
              <a:rPr lang="en-GB" sz="3200" dirty="0"/>
              <a:t>Has a representation of physical connector and abstract cable</a:t>
            </a:r>
          </a:p>
          <a:p>
            <a:pPr marL="457200" lvl="0" indent="-457200">
              <a:buFont typeface="Arial" panose="020B0604020202020204" pitchFamily="34" charset="0"/>
              <a:buChar char="•"/>
            </a:pPr>
            <a:r>
              <a:rPr lang="en-GB" sz="3200" dirty="0"/>
              <a:t>Model for any physical components that are rack/cabinet/shelf based or stand-alone in a data </a:t>
            </a:r>
            <a:r>
              <a:rPr lang="en-GB" sz="3200" dirty="0" err="1"/>
              <a:t>center</a:t>
            </a:r>
            <a:r>
              <a:rPr lang="en-GB" sz="3200" dirty="0"/>
              <a:t> or telco environment</a:t>
            </a:r>
          </a:p>
          <a:p>
            <a:endParaRPr lang="en-GB" dirty="0"/>
          </a:p>
        </p:txBody>
      </p:sp>
      <p:sp>
        <p:nvSpPr>
          <p:cNvPr id="4" name="Slide Number Placeholder 3"/>
          <p:cNvSpPr>
            <a:spLocks noGrp="1"/>
          </p:cNvSpPr>
          <p:nvPr>
            <p:ph type="sldNum" sz="quarter" idx="10"/>
          </p:nvPr>
        </p:nvSpPr>
        <p:spPr/>
        <p:txBody>
          <a:bodyPr/>
          <a:lstStyle/>
          <a:p>
            <a:fld id="{AA328FEC-48DA-4971-A047-915AED9E0AA3}" type="slidenum">
              <a:rPr lang="en-GB" smtClean="0"/>
              <a:t>7</a:t>
            </a:fld>
            <a:endParaRPr lang="en-GB"/>
          </a:p>
        </p:txBody>
      </p:sp>
    </p:spTree>
    <p:extLst>
      <p:ext uri="{BB962C8B-B14F-4D97-AF65-F5344CB8AC3E}">
        <p14:creationId xmlns:p14="http://schemas.microsoft.com/office/powerpoint/2010/main" val="913355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457200">
              <a:buFont typeface="Arial" panose="020B0604020202020204" pitchFamily="34" charset="0"/>
              <a:buChar char="•"/>
            </a:pPr>
            <a:r>
              <a:rPr lang="en-GB" sz="3200" dirty="0"/>
              <a:t>Dealing with non-transport functions covering any functionality in abstraction</a:t>
            </a:r>
          </a:p>
          <a:p>
            <a:pPr marL="914400" lvl="1" indent="-457200">
              <a:buFont typeface="Arial" panose="020B0604020202020204" pitchFamily="34" charset="0"/>
              <a:buChar char="•"/>
            </a:pPr>
            <a:r>
              <a:rPr lang="en-GB" sz="2934" dirty="0"/>
              <a:t>All functions are emergent and hence all functions are virtual</a:t>
            </a:r>
          </a:p>
          <a:p>
            <a:pPr marL="457200" lvl="0" indent="-457200">
              <a:buFont typeface="Arial" panose="020B0604020202020204" pitchFamily="34" charset="0"/>
              <a:buChar char="•"/>
            </a:pPr>
            <a:r>
              <a:rPr lang="en-GB" sz="3200" dirty="0"/>
              <a:t>Supporting part of the control model</a:t>
            </a:r>
          </a:p>
          <a:p>
            <a:pPr marL="457200" lvl="0" indent="-457200">
              <a:buFont typeface="Arial" panose="020B0604020202020204" pitchFamily="34" charset="0"/>
              <a:buChar char="•"/>
            </a:pPr>
            <a:r>
              <a:rPr lang="en-GB" sz="3200" dirty="0"/>
              <a:t>Enabling removal of the faulty concept of NE and replacement with a versatile constraint based model</a:t>
            </a:r>
          </a:p>
          <a:p>
            <a:pPr marL="457200" lvl="0" indent="-457200">
              <a:buFont typeface="Arial" panose="020B0604020202020204" pitchFamily="34" charset="0"/>
              <a:buChar char="•"/>
            </a:pPr>
            <a:r>
              <a:rPr lang="en-GB" sz="3200" dirty="0"/>
              <a:t>Model for any arbitrary functions/constraint, views of abstractions of functions/constraints, interconnection of functions to networking and relationship of functions to the physical environment.</a:t>
            </a:r>
            <a:endParaRPr lang="en-GB" dirty="0"/>
          </a:p>
          <a:p>
            <a:endParaRPr lang="en-GB" dirty="0"/>
          </a:p>
        </p:txBody>
      </p:sp>
      <p:sp>
        <p:nvSpPr>
          <p:cNvPr id="4" name="Slide Number Placeholder 3"/>
          <p:cNvSpPr>
            <a:spLocks noGrp="1"/>
          </p:cNvSpPr>
          <p:nvPr>
            <p:ph type="sldNum" sz="quarter" idx="10"/>
          </p:nvPr>
        </p:nvSpPr>
        <p:spPr/>
        <p:txBody>
          <a:bodyPr/>
          <a:lstStyle/>
          <a:p>
            <a:fld id="{AA328FEC-48DA-4971-A047-915AED9E0AA3}" type="slidenum">
              <a:rPr lang="en-GB" smtClean="0"/>
              <a:t>9</a:t>
            </a:fld>
            <a:endParaRPr lang="en-GB"/>
          </a:p>
        </p:txBody>
      </p:sp>
    </p:spTree>
    <p:extLst>
      <p:ext uri="{BB962C8B-B14F-4D97-AF65-F5344CB8AC3E}">
        <p14:creationId xmlns:p14="http://schemas.microsoft.com/office/powerpoint/2010/main" val="2754645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457200">
              <a:buFont typeface="Arial" panose="020B0604020202020204" pitchFamily="34" charset="0"/>
              <a:buChar char="•"/>
            </a:pPr>
            <a:r>
              <a:rPr lang="en-GB" sz="3200" dirty="0"/>
              <a:t>Achieved via the generalized processing model</a:t>
            </a:r>
          </a:p>
          <a:p>
            <a:pPr marL="457200" lvl="0" indent="-457200">
              <a:buFont typeface="Arial" panose="020B0604020202020204" pitchFamily="34" charset="0"/>
              <a:buChar char="•"/>
            </a:pPr>
            <a:r>
              <a:rPr lang="en-GB" sz="3200" dirty="0"/>
              <a:t>Recognizes that all behaviour is emergent and hence all functions are virtual</a:t>
            </a:r>
          </a:p>
          <a:p>
            <a:pPr marL="457200" lvl="0" indent="-457200">
              <a:buFont typeface="Arial" panose="020B0604020202020204" pitchFamily="34" charset="0"/>
              <a:buChar char="•"/>
            </a:pPr>
            <a:r>
              <a:rPr lang="en-GB" sz="3200" dirty="0"/>
              <a:t>Strongly separates concerns of true physical from true functional</a:t>
            </a:r>
          </a:p>
          <a:p>
            <a:pPr marL="457200" lvl="0" indent="-457200">
              <a:buFont typeface="Arial" panose="020B0604020202020204" pitchFamily="34" charset="0"/>
              <a:buChar char="•"/>
            </a:pPr>
            <a:r>
              <a:rPr lang="en-GB" sz="3200" dirty="0"/>
              <a:t>Corrects issues with “equipment” protection recognising that:</a:t>
            </a:r>
          </a:p>
          <a:p>
            <a:pPr marL="914400" lvl="1" indent="-457200">
              <a:buFont typeface="Arial" panose="020B0604020202020204" pitchFamily="34" charset="0"/>
              <a:buChar char="•"/>
            </a:pPr>
            <a:r>
              <a:rPr lang="en-GB" sz="2934" dirty="0"/>
              <a:t>It is not the physical thing that is protected</a:t>
            </a:r>
          </a:p>
          <a:p>
            <a:pPr marL="914400" lvl="1" indent="-457200">
              <a:buFont typeface="Arial" panose="020B0604020202020204" pitchFamily="34" charset="0"/>
              <a:buChar char="•"/>
            </a:pPr>
            <a:r>
              <a:rPr lang="en-GB" sz="2934" dirty="0"/>
              <a:t>A single physical unit may support several functions where each is involved in a different form of resilience</a:t>
            </a:r>
          </a:p>
          <a:p>
            <a:pPr marL="457200" lvl="0" indent="-457200">
              <a:buFont typeface="Arial" panose="020B0604020202020204" pitchFamily="34" charset="0"/>
              <a:buChar char="•"/>
            </a:pPr>
            <a:r>
              <a:rPr lang="en-GB" sz="3200" dirty="0"/>
              <a:t>Basis for model for the understanding of the physical realization of functional things (regardless of how “virtual” they are)</a:t>
            </a:r>
          </a:p>
          <a:p>
            <a:endParaRPr lang="en-GB" dirty="0"/>
          </a:p>
        </p:txBody>
      </p:sp>
      <p:sp>
        <p:nvSpPr>
          <p:cNvPr id="4" name="Slide Number Placeholder 3"/>
          <p:cNvSpPr>
            <a:spLocks noGrp="1"/>
          </p:cNvSpPr>
          <p:nvPr>
            <p:ph type="sldNum" sz="quarter" idx="10"/>
          </p:nvPr>
        </p:nvSpPr>
        <p:spPr/>
        <p:txBody>
          <a:bodyPr/>
          <a:lstStyle/>
          <a:p>
            <a:fld id="{AA328FEC-48DA-4971-A047-915AED9E0AA3}" type="slidenum">
              <a:rPr lang="en-GB" smtClean="0"/>
              <a:t>10</a:t>
            </a:fld>
            <a:endParaRPr lang="en-GB"/>
          </a:p>
        </p:txBody>
      </p:sp>
    </p:spTree>
    <p:extLst>
      <p:ext uri="{BB962C8B-B14F-4D97-AF65-F5344CB8AC3E}">
        <p14:creationId xmlns:p14="http://schemas.microsoft.com/office/powerpoint/2010/main" val="413873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457200">
              <a:buFont typeface="Arial" panose="020B0604020202020204" pitchFamily="34" charset="0"/>
              <a:buChar char="•"/>
            </a:pPr>
            <a:r>
              <a:rPr lang="en-GB" sz="3200" dirty="0"/>
              <a:t>Focussing on:</a:t>
            </a:r>
          </a:p>
          <a:p>
            <a:pPr marL="914400" lvl="1" indent="-457200">
              <a:buFont typeface="Arial" panose="020B0604020202020204" pitchFamily="34" charset="0"/>
              <a:buChar char="•"/>
            </a:pPr>
            <a:r>
              <a:rPr lang="en-GB" sz="3200" dirty="0"/>
              <a:t>Generalized control (see above)</a:t>
            </a:r>
          </a:p>
          <a:p>
            <a:pPr marL="914400" lvl="1" indent="-457200">
              <a:buFont typeface="Arial" panose="020B0604020202020204" pitchFamily="34" charset="0"/>
              <a:buChar char="•"/>
            </a:pPr>
            <a:r>
              <a:rPr lang="en-GB" sz="3200" dirty="0"/>
              <a:t>Configuration and Switch control (see next slide)</a:t>
            </a:r>
          </a:p>
          <a:p>
            <a:pPr marL="1371600" lvl="2" indent="-457200">
              <a:buFont typeface="Arial" panose="020B0604020202020204" pitchFamily="34" charset="0"/>
              <a:buChar char="•"/>
            </a:pPr>
            <a:r>
              <a:rPr lang="en-GB" sz="2800" dirty="0"/>
              <a:t>Initially dealing with protection and restoration schemes</a:t>
            </a:r>
          </a:p>
          <a:p>
            <a:pPr marL="457200" lvl="0" indent="-457200">
              <a:buFont typeface="Arial" panose="020B0604020202020204" pitchFamily="34" charset="0"/>
              <a:buChar char="•"/>
            </a:pPr>
            <a:r>
              <a:rPr lang="en-GB" sz="3200" dirty="0"/>
              <a:t>Progressing from specific control to model of general control</a:t>
            </a:r>
          </a:p>
          <a:p>
            <a:pPr marL="457200" lvl="0" indent="-457200">
              <a:buFont typeface="Arial" panose="020B0604020202020204" pitchFamily="34" charset="0"/>
              <a:buChar char="•"/>
            </a:pPr>
            <a:r>
              <a:rPr lang="en-GB" sz="3200" dirty="0"/>
              <a:t>Model for the control functions in the network, for control of those control functions, and modelling of Controller itself, for control of the Controller.</a:t>
            </a:r>
          </a:p>
          <a:p>
            <a:endParaRPr lang="en-GB" dirty="0"/>
          </a:p>
        </p:txBody>
      </p:sp>
      <p:sp>
        <p:nvSpPr>
          <p:cNvPr id="4" name="Slide Number Placeholder 3"/>
          <p:cNvSpPr>
            <a:spLocks noGrp="1"/>
          </p:cNvSpPr>
          <p:nvPr>
            <p:ph type="sldNum" sz="quarter" idx="10"/>
          </p:nvPr>
        </p:nvSpPr>
        <p:spPr/>
        <p:txBody>
          <a:bodyPr/>
          <a:lstStyle/>
          <a:p>
            <a:fld id="{AA328FEC-48DA-4971-A047-915AED9E0AA3}" type="slidenum">
              <a:rPr lang="en-GB" smtClean="0"/>
              <a:t>11</a:t>
            </a:fld>
            <a:endParaRPr lang="en-GB"/>
          </a:p>
        </p:txBody>
      </p:sp>
    </p:spTree>
    <p:extLst>
      <p:ext uri="{BB962C8B-B14F-4D97-AF65-F5344CB8AC3E}">
        <p14:creationId xmlns:p14="http://schemas.microsoft.com/office/powerpoint/2010/main" val="17836375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4" name="Rectangle 3"/>
          <p:cNvSpPr/>
          <p:nvPr userDrawn="1"/>
        </p:nvSpPr>
        <p:spPr>
          <a:xfrm>
            <a:off x="0" y="3045581"/>
            <a:ext cx="12192000" cy="3812420"/>
          </a:xfrm>
          <a:prstGeom prst="rect">
            <a:avLst/>
          </a:prstGeom>
          <a:gradFill flip="none" rotWithShape="1">
            <a:gsLst>
              <a:gs pos="0">
                <a:schemeClr val="tx2"/>
              </a:gs>
              <a:gs pos="100000">
                <a:schemeClr val="bg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p:nvPr>
        </p:nvSpPr>
        <p:spPr>
          <a:xfrm>
            <a:off x="593575" y="3502525"/>
            <a:ext cx="11057768" cy="669414"/>
          </a:xfrm>
        </p:spPr>
        <p:txBody>
          <a:bodyPr/>
          <a:lstStyle>
            <a:lvl1pPr>
              <a:defRPr sz="4267">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06270" y="4539766"/>
            <a:ext cx="11057772" cy="565409"/>
          </a:xfrm>
        </p:spPr>
        <p:txBody>
          <a:bodyPr>
            <a:normAutofit/>
          </a:bodyPr>
          <a:lstStyle>
            <a:lvl1pPr marL="0" indent="0" algn="l">
              <a:buNone/>
              <a:defRPr sz="2667">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pic>
        <p:nvPicPr>
          <p:cNvPr id="6" name="Picture 5" descr="ONF_WITH-GRADIENT.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83314" y="394307"/>
            <a:ext cx="3395463" cy="2334381"/>
          </a:xfrm>
          <a:prstGeom prst="rect">
            <a:avLst/>
          </a:prstGeom>
        </p:spPr>
      </p:pic>
      <p:sp>
        <p:nvSpPr>
          <p:cNvPr id="5" name="Rectangle 4"/>
          <p:cNvSpPr/>
          <p:nvPr userDrawn="1"/>
        </p:nvSpPr>
        <p:spPr>
          <a:xfrm>
            <a:off x="10343849" y="174173"/>
            <a:ext cx="1722361" cy="11321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16" name="Straight Connector 15"/>
          <p:cNvCxnSpPr/>
          <p:nvPr userDrawn="1"/>
        </p:nvCxnSpPr>
        <p:spPr>
          <a:xfrm>
            <a:off x="0" y="3045580"/>
            <a:ext cx="12192000" cy="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23506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Nokia White 1">
    <p:spTree>
      <p:nvGrpSpPr>
        <p:cNvPr id="1" name=""/>
        <p:cNvGrpSpPr/>
        <p:nvPr/>
      </p:nvGrpSpPr>
      <p:grpSpPr>
        <a:xfrm>
          <a:off x="0" y="0"/>
          <a:ext cx="0" cy="0"/>
          <a:chOff x="0" y="0"/>
          <a:chExt cx="0" cy="0"/>
        </a:xfrm>
      </p:grpSpPr>
      <p:sp>
        <p:nvSpPr>
          <p:cNvPr id="8" name="Text Placeholder 10"/>
          <p:cNvSpPr>
            <a:spLocks noGrp="1"/>
          </p:cNvSpPr>
          <p:nvPr>
            <p:ph type="body" sz="quarter" idx="16"/>
          </p:nvPr>
        </p:nvSpPr>
        <p:spPr>
          <a:xfrm>
            <a:off x="556797" y="1440000"/>
            <a:ext cx="11078400" cy="4747200"/>
          </a:xfrm>
          <a:prstGeom prst="rect">
            <a:avLst/>
          </a:prstGeom>
        </p:spPr>
        <p:txBody>
          <a:bodyPr lIns="0" tIns="0" rIns="0" bIns="0"/>
          <a:lstStyle>
            <a:lvl1pPr marL="0" indent="0">
              <a:spcAft>
                <a:spcPts val="800"/>
              </a:spcAft>
              <a:buFont typeface="Arial" pitchFamily="34" charset="0"/>
              <a:buNone/>
              <a:defRPr sz="1867" baseline="0">
                <a:solidFill>
                  <a:schemeClr val="tx2"/>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27"/>
          <p:cNvSpPr>
            <a:spLocks noGrp="1"/>
          </p:cNvSpPr>
          <p:nvPr>
            <p:ph type="ftr" sz="quarter" idx="3"/>
          </p:nvPr>
        </p:nvSpPr>
        <p:spPr>
          <a:xfrm>
            <a:off x="3590400" y="6422400"/>
            <a:ext cx="3441600" cy="163200"/>
          </a:xfrm>
          <a:prstGeom prst="rect">
            <a:avLst/>
          </a:prstGeom>
        </p:spPr>
        <p:txBody>
          <a:bodyPr vert="horz" lIns="0" tIns="0" rIns="0" bIns="0" rtlCol="0" anchor="b"/>
          <a:lstStyle>
            <a:lvl1pPr algn="l">
              <a:defRPr sz="1067">
                <a:solidFill>
                  <a:schemeClr val="tx2"/>
                </a:solidFill>
                <a:latin typeface="+mn-lt"/>
              </a:defRPr>
            </a:lvl1pPr>
          </a:lstStyle>
          <a:p>
            <a:r>
              <a:rPr lang="en-US" dirty="0">
                <a:cs typeface="Arial" panose="020B0604020202020204" pitchFamily="34" charset="0"/>
              </a:rPr>
              <a:t>Confidential</a:t>
            </a:r>
          </a:p>
        </p:txBody>
      </p:sp>
      <p:sp>
        <p:nvSpPr>
          <p:cNvPr id="10" name="Title 1"/>
          <p:cNvSpPr>
            <a:spLocks noGrp="1"/>
          </p:cNvSpPr>
          <p:nvPr>
            <p:ph type="title" hasCustomPrompt="1"/>
          </p:nvPr>
        </p:nvSpPr>
        <p:spPr>
          <a:xfrm>
            <a:off x="556800" y="372332"/>
            <a:ext cx="11078400" cy="412800"/>
          </a:xfrm>
        </p:spPr>
        <p:txBody>
          <a:bodyPr/>
          <a:lstStyle>
            <a:lvl1pPr>
              <a:defRPr sz="2667" b="0">
                <a:solidFill>
                  <a:schemeClr val="tx1"/>
                </a:solidFill>
                <a:latin typeface="+mj-lt"/>
              </a:defRPr>
            </a:lvl1pPr>
          </a:lstStyle>
          <a:p>
            <a:r>
              <a:rPr lang="en-GB" dirty="0"/>
              <a:t>Click to edit headline</a:t>
            </a:r>
            <a:endParaRPr lang="en-US" dirty="0"/>
          </a:p>
        </p:txBody>
      </p:sp>
      <p:sp>
        <p:nvSpPr>
          <p:cNvPr id="11" name="Text Placeholder 2"/>
          <p:cNvSpPr>
            <a:spLocks noGrp="1"/>
          </p:cNvSpPr>
          <p:nvPr>
            <p:ph type="body" sz="quarter" idx="10" hasCustomPrompt="1"/>
          </p:nvPr>
        </p:nvSpPr>
        <p:spPr>
          <a:xfrm>
            <a:off x="556683" y="787200"/>
            <a:ext cx="11078400" cy="412800"/>
          </a:xfrm>
          <a:prstGeom prst="rect">
            <a:avLst/>
          </a:prstGeom>
        </p:spPr>
        <p:txBody>
          <a:bodyPr lIns="0" tIns="0" rIns="0" bIns="0"/>
          <a:lstStyle>
            <a:lvl1pPr marL="0" marR="0" indent="0" algn="l" defTabSz="609433" rtl="0" eaLnBrk="1" fontAlgn="base" latinLnBrk="0" hangingPunct="1">
              <a:lnSpc>
                <a:spcPct val="100000"/>
              </a:lnSpc>
              <a:spcBef>
                <a:spcPct val="0"/>
              </a:spcBef>
              <a:spcAft>
                <a:spcPts val="0"/>
              </a:spcAft>
              <a:buClrTx/>
              <a:buSzTx/>
              <a:buFont typeface="Arial" charset="0"/>
              <a:buNone/>
              <a:tabLst/>
              <a:defRPr sz="2667">
                <a:solidFill>
                  <a:schemeClr val="bg2"/>
                </a:solidFill>
                <a:latin typeface="+mj-lt"/>
              </a:defRPr>
            </a:lvl1pPr>
          </a:lstStyle>
          <a:p>
            <a:pPr marL="0" marR="0" lvl="0" indent="0" algn="l" defTabSz="609433" rtl="0" eaLnBrk="1" fontAlgn="base" latinLnBrk="0" hangingPunct="1">
              <a:lnSpc>
                <a:spcPct val="100000"/>
              </a:lnSpc>
              <a:spcBef>
                <a:spcPct val="0"/>
              </a:spcBef>
              <a:spcAft>
                <a:spcPts val="800"/>
              </a:spcAft>
              <a:buClrTx/>
              <a:buSzTx/>
              <a:buFont typeface="Arial" charset="0"/>
              <a:buNone/>
              <a:tabLst/>
              <a:defRPr/>
            </a:pPr>
            <a:r>
              <a:rPr lang="en-GB" dirty="0"/>
              <a:t>Click to edit secondary headline</a:t>
            </a:r>
          </a:p>
        </p:txBody>
      </p:sp>
      <p:sp>
        <p:nvSpPr>
          <p:cNvPr id="7" name="Slide Number Placeholder 12">
            <a:extLst>
              <a:ext uri="{FF2B5EF4-FFF2-40B4-BE49-F238E27FC236}">
                <a16:creationId xmlns:a16="http://schemas.microsoft.com/office/drawing/2014/main" id="{0438914F-CFFF-4261-BAE9-A44F03A55204}"/>
              </a:ext>
            </a:extLst>
          </p:cNvPr>
          <p:cNvSpPr>
            <a:spLocks noGrp="1"/>
          </p:cNvSpPr>
          <p:nvPr>
            <p:ph type="sldNum" sz="quarter" idx="4"/>
          </p:nvPr>
        </p:nvSpPr>
        <p:spPr>
          <a:xfrm>
            <a:off x="0" y="6465188"/>
            <a:ext cx="754380" cy="365125"/>
          </a:xfrm>
          <a:prstGeom prst="rect">
            <a:avLst/>
          </a:prstGeom>
        </p:spPr>
        <p:txBody>
          <a:bodyPr vert="horz" lIns="91440" tIns="45720" rIns="91440" bIns="45720" rtlCol="0" anchor="ctr"/>
          <a:lstStyle>
            <a:lvl1pPr algn="ctr">
              <a:defRPr sz="1067">
                <a:solidFill>
                  <a:schemeClr val="bg1">
                    <a:lumMod val="65000"/>
                  </a:schemeClr>
                </a:solidFill>
                <a:latin typeface="Corbel"/>
                <a:cs typeface="Corbel"/>
              </a:defRPr>
            </a:lvl1pPr>
          </a:lstStyle>
          <a:p>
            <a:fld id="{C921E2DF-5279-024C-809C-CD16853F95A6}" type="slidenum">
              <a:rPr lang="en-US"/>
              <a:pPr/>
              <a:t>‹#›</a:t>
            </a:fld>
            <a:endParaRPr lang="en-US"/>
          </a:p>
        </p:txBody>
      </p:sp>
    </p:spTree>
    <p:extLst>
      <p:ext uri="{BB962C8B-B14F-4D97-AF65-F5344CB8AC3E}">
        <p14:creationId xmlns:p14="http://schemas.microsoft.com/office/powerpoint/2010/main" val="2553019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Section Opener Slide">
    <p:spTree>
      <p:nvGrpSpPr>
        <p:cNvPr id="1" name=""/>
        <p:cNvGrpSpPr/>
        <p:nvPr/>
      </p:nvGrpSpPr>
      <p:grpSpPr>
        <a:xfrm>
          <a:off x="0" y="0"/>
          <a:ext cx="0" cy="0"/>
          <a:chOff x="0" y="0"/>
          <a:chExt cx="0" cy="0"/>
        </a:xfrm>
      </p:grpSpPr>
      <p:sp>
        <p:nvSpPr>
          <p:cNvPr id="4" name="Rectangle 3"/>
          <p:cNvSpPr/>
          <p:nvPr userDrawn="1"/>
        </p:nvSpPr>
        <p:spPr>
          <a:xfrm>
            <a:off x="0" y="1807442"/>
            <a:ext cx="12192000" cy="3294897"/>
          </a:xfrm>
          <a:prstGeom prst="rect">
            <a:avLst/>
          </a:prstGeom>
          <a:gradFill flip="none" rotWithShape="1">
            <a:gsLst>
              <a:gs pos="0">
                <a:schemeClr val="tx2"/>
              </a:gs>
              <a:gs pos="100000">
                <a:schemeClr val="bg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p:nvPr>
        </p:nvSpPr>
        <p:spPr>
          <a:xfrm>
            <a:off x="589341" y="2227246"/>
            <a:ext cx="11242067" cy="669414"/>
          </a:xfrm>
        </p:spPr>
        <p:txBody>
          <a:bodyPr/>
          <a:lstStyle>
            <a:lvl1pPr>
              <a:defRPr sz="4267">
                <a:solidFill>
                  <a:schemeClr val="bg1"/>
                </a:solidFill>
              </a:defRPr>
            </a:lvl1pPr>
          </a:lstStyle>
          <a:p>
            <a:r>
              <a:rPr lang="en-US"/>
              <a:t>Click to edit Master title style</a:t>
            </a:r>
          </a:p>
        </p:txBody>
      </p:sp>
      <p:sp>
        <p:nvSpPr>
          <p:cNvPr id="3" name="Subtitle 2"/>
          <p:cNvSpPr>
            <a:spLocks noGrp="1"/>
          </p:cNvSpPr>
          <p:nvPr>
            <p:ph type="subTitle" idx="1"/>
          </p:nvPr>
        </p:nvSpPr>
        <p:spPr>
          <a:xfrm>
            <a:off x="602036" y="3270277"/>
            <a:ext cx="11242071" cy="1832063"/>
          </a:xfrm>
        </p:spPr>
        <p:txBody>
          <a:bodyPr>
            <a:normAutofit/>
          </a:bodyPr>
          <a:lstStyle>
            <a:lvl1pPr marL="0" indent="0" algn="l">
              <a:buNone/>
              <a:defRPr sz="2667">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cxnSp>
        <p:nvCxnSpPr>
          <p:cNvPr id="8" name="Straight Connector 7"/>
          <p:cNvCxnSpPr/>
          <p:nvPr userDrawn="1"/>
        </p:nvCxnSpPr>
        <p:spPr>
          <a:xfrm>
            <a:off x="0" y="1807441"/>
            <a:ext cx="12192000" cy="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0" y="5108300"/>
            <a:ext cx="12192000" cy="0"/>
          </a:xfrm>
          <a:prstGeom prst="line">
            <a:avLst/>
          </a:prstGeom>
          <a:ln w="127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9" name="Slide Number Placeholder 12">
            <a:extLst>
              <a:ext uri="{FF2B5EF4-FFF2-40B4-BE49-F238E27FC236}">
                <a16:creationId xmlns:a16="http://schemas.microsoft.com/office/drawing/2014/main" id="{B0DEDDB5-9C94-43C2-B159-7B2AD4C42DAB}"/>
              </a:ext>
            </a:extLst>
          </p:cNvPr>
          <p:cNvSpPr>
            <a:spLocks noGrp="1"/>
          </p:cNvSpPr>
          <p:nvPr>
            <p:ph type="sldNum" sz="quarter" idx="4"/>
          </p:nvPr>
        </p:nvSpPr>
        <p:spPr>
          <a:xfrm>
            <a:off x="0" y="6465188"/>
            <a:ext cx="754380" cy="365125"/>
          </a:xfrm>
          <a:prstGeom prst="rect">
            <a:avLst/>
          </a:prstGeom>
        </p:spPr>
        <p:txBody>
          <a:bodyPr vert="horz" lIns="91440" tIns="45720" rIns="91440" bIns="45720" rtlCol="0" anchor="ctr"/>
          <a:lstStyle>
            <a:lvl1pPr algn="ctr">
              <a:defRPr sz="1067">
                <a:solidFill>
                  <a:schemeClr val="bg1">
                    <a:lumMod val="65000"/>
                  </a:schemeClr>
                </a:solidFill>
                <a:latin typeface="Corbel"/>
                <a:cs typeface="Corbel"/>
              </a:defRPr>
            </a:lvl1pPr>
          </a:lstStyle>
          <a:p>
            <a:fld id="{C921E2DF-5279-024C-809C-CD16853F95A6}" type="slidenum">
              <a:rPr lang="en-US"/>
              <a:pPr/>
              <a:t>‹#›</a:t>
            </a:fld>
            <a:endParaRPr lang="en-US"/>
          </a:p>
        </p:txBody>
      </p:sp>
    </p:spTree>
    <p:extLst>
      <p:ext uri="{BB962C8B-B14F-4D97-AF65-F5344CB8AC3E}">
        <p14:creationId xmlns:p14="http://schemas.microsoft.com/office/powerpoint/2010/main" val="1843348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6899" y="97244"/>
            <a:ext cx="11374967" cy="669414"/>
          </a:xfrm>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idx="1"/>
          </p:nvPr>
        </p:nvSpPr>
        <p:spPr>
          <a:xfrm>
            <a:off x="609600" y="1463040"/>
            <a:ext cx="11362267" cy="4548293"/>
          </a:xfrm>
        </p:spPr>
        <p:txBody>
          <a:bodyPr/>
          <a:lstStyle>
            <a:lvl1pPr>
              <a:lnSpc>
                <a:spcPct val="100000"/>
              </a:lnSpc>
              <a:defRPr>
                <a:latin typeface="Arial" panose="020B0604020202020204" pitchFamily="34" charset="0"/>
                <a:cs typeface="Arial" panose="020B0604020202020204" pitchFamily="34" charset="0"/>
              </a:defRPr>
            </a:lvl1pPr>
            <a:lvl2pPr>
              <a:lnSpc>
                <a:spcPct val="100000"/>
              </a:lnSpc>
              <a:defRPr>
                <a:latin typeface="Arial" panose="020B0604020202020204" pitchFamily="34" charset="0"/>
                <a:cs typeface="Arial" panose="020B0604020202020204" pitchFamily="34" charset="0"/>
              </a:defRPr>
            </a:lvl2pPr>
            <a:lvl3pPr>
              <a:lnSpc>
                <a:spcPct val="100000"/>
              </a:lnSpc>
              <a:buClr>
                <a:schemeClr val="bg2"/>
              </a:buClr>
              <a:defRPr>
                <a:latin typeface="Arial" panose="020B0604020202020204" pitchFamily="34" charset="0"/>
                <a:cs typeface="Arial" panose="020B0604020202020204" pitchFamily="34" charset="0"/>
              </a:defRPr>
            </a:lvl3pPr>
            <a:lvl4pPr>
              <a:lnSpc>
                <a:spcPct val="100000"/>
              </a:lnSpc>
              <a:buClr>
                <a:schemeClr val="accent5"/>
              </a:buClr>
              <a:defRPr>
                <a:latin typeface="Arial" panose="020B0604020202020204" pitchFamily="34" charset="0"/>
                <a:cs typeface="Arial" panose="020B0604020202020204" pitchFamily="34" charset="0"/>
              </a:defRPr>
            </a:lvl4pPr>
            <a:lvl5pPr>
              <a:buClr>
                <a:schemeClr val="bg2"/>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Slide Number Placeholder 12">
            <a:extLst>
              <a:ext uri="{FF2B5EF4-FFF2-40B4-BE49-F238E27FC236}">
                <a16:creationId xmlns:a16="http://schemas.microsoft.com/office/drawing/2014/main" id="{7F92902F-6CFC-4529-AF3A-AE022420C918}"/>
              </a:ext>
            </a:extLst>
          </p:cNvPr>
          <p:cNvSpPr>
            <a:spLocks noGrp="1"/>
          </p:cNvSpPr>
          <p:nvPr>
            <p:ph type="sldNum" sz="quarter" idx="4"/>
          </p:nvPr>
        </p:nvSpPr>
        <p:spPr>
          <a:xfrm>
            <a:off x="0" y="6465188"/>
            <a:ext cx="754380" cy="365125"/>
          </a:xfrm>
          <a:prstGeom prst="rect">
            <a:avLst/>
          </a:prstGeom>
        </p:spPr>
        <p:txBody>
          <a:bodyPr vert="horz" lIns="91440" tIns="45720" rIns="91440" bIns="45720" rtlCol="0" anchor="ctr"/>
          <a:lstStyle>
            <a:lvl1pPr>
              <a:defRPr lang="en-US" smtClean="0"/>
            </a:lvl1pPr>
          </a:lstStyle>
          <a:p>
            <a:fld id="{C921E2DF-5279-024C-809C-CD16853F95A6}" type="slidenum">
              <a:rPr lang="en-GB" smtClean="0"/>
              <a:pPr/>
              <a:t>‹#›</a:t>
            </a:fld>
            <a:endParaRPr lang="en-GB"/>
          </a:p>
        </p:txBody>
      </p:sp>
    </p:spTree>
    <p:extLst>
      <p:ext uri="{BB962C8B-B14F-4D97-AF65-F5344CB8AC3E}">
        <p14:creationId xmlns:p14="http://schemas.microsoft.com/office/powerpoint/2010/main" val="360289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6900" y="97245"/>
            <a:ext cx="9787467" cy="669414"/>
          </a:xfrm>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609600" y="1463040"/>
            <a:ext cx="11362267" cy="4548293"/>
          </a:xfrm>
        </p:spPr>
        <p:txBody>
          <a:bodyPr/>
          <a:lstStyle>
            <a:lvl1pPr>
              <a:lnSpc>
                <a:spcPct val="100000"/>
              </a:lnSpc>
              <a:defRPr>
                <a:latin typeface="Arial" panose="020B0604020202020204" pitchFamily="34" charset="0"/>
                <a:cs typeface="Arial" panose="020B0604020202020204" pitchFamily="34" charset="0"/>
              </a:defRPr>
            </a:lvl1pPr>
            <a:lvl2pPr>
              <a:lnSpc>
                <a:spcPct val="100000"/>
              </a:lnSpc>
              <a:defRPr>
                <a:latin typeface="Arial" panose="020B0604020202020204" pitchFamily="34" charset="0"/>
                <a:cs typeface="Arial" panose="020B0604020202020204" pitchFamily="34" charset="0"/>
              </a:defRPr>
            </a:lvl2pPr>
            <a:lvl3pPr>
              <a:lnSpc>
                <a:spcPct val="100000"/>
              </a:lnSpc>
              <a:buClr>
                <a:schemeClr val="bg2"/>
              </a:buClr>
              <a:defRPr>
                <a:latin typeface="Arial" panose="020B0604020202020204" pitchFamily="34" charset="0"/>
                <a:cs typeface="Arial" panose="020B0604020202020204" pitchFamily="34" charset="0"/>
              </a:defRPr>
            </a:lvl3pPr>
            <a:lvl4pPr>
              <a:lnSpc>
                <a:spcPct val="100000"/>
              </a:lnSpc>
              <a:buClr>
                <a:schemeClr val="accent5"/>
              </a:buClr>
              <a:defRPr>
                <a:latin typeface="Arial" panose="020B0604020202020204" pitchFamily="34" charset="0"/>
                <a:cs typeface="Arial" panose="020B0604020202020204" pitchFamily="34" charset="0"/>
              </a:defRPr>
            </a:lvl4pPr>
            <a:lvl5pPr>
              <a:buClr>
                <a:schemeClr val="bg2"/>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10" hasCustomPrompt="1"/>
          </p:nvPr>
        </p:nvSpPr>
        <p:spPr>
          <a:xfrm>
            <a:off x="602721" y="716491"/>
            <a:ext cx="9787467" cy="570189"/>
          </a:xfrm>
        </p:spPr>
        <p:txBody>
          <a:bodyPr>
            <a:noAutofit/>
          </a:bodyPr>
          <a:lstStyle>
            <a:lvl1pPr marL="0" indent="0">
              <a:buFontTx/>
              <a:buNone/>
              <a:defRPr sz="2933" baseline="0">
                <a:solidFill>
                  <a:schemeClr val="tx2"/>
                </a:solidFill>
              </a:defRPr>
            </a:lvl1pPr>
          </a:lstStyle>
          <a:p>
            <a:pPr lvl="0"/>
            <a:r>
              <a:rPr lang="en-US" dirty="0"/>
              <a:t>Click to edit Master subtitle </a:t>
            </a:r>
            <a:r>
              <a:rPr lang="en-US" dirty="0" err="1"/>
              <a:t>stlye</a:t>
            </a:r>
            <a:endParaRPr lang="en-US" dirty="0"/>
          </a:p>
        </p:txBody>
      </p:sp>
      <p:sp>
        <p:nvSpPr>
          <p:cNvPr id="6" name="Slide Number Placeholder 12">
            <a:extLst>
              <a:ext uri="{FF2B5EF4-FFF2-40B4-BE49-F238E27FC236}">
                <a16:creationId xmlns:a16="http://schemas.microsoft.com/office/drawing/2014/main" id="{FAC069BD-601D-4582-8F8B-2F895B019256}"/>
              </a:ext>
            </a:extLst>
          </p:cNvPr>
          <p:cNvSpPr>
            <a:spLocks noGrp="1"/>
          </p:cNvSpPr>
          <p:nvPr>
            <p:ph type="sldNum" sz="quarter" idx="4"/>
          </p:nvPr>
        </p:nvSpPr>
        <p:spPr>
          <a:xfrm>
            <a:off x="0" y="6465188"/>
            <a:ext cx="754380" cy="365125"/>
          </a:xfrm>
          <a:prstGeom prst="rect">
            <a:avLst/>
          </a:prstGeom>
        </p:spPr>
        <p:txBody>
          <a:bodyPr vert="horz" lIns="91440" tIns="45720" rIns="91440" bIns="45720" rtlCol="0" anchor="ctr"/>
          <a:lstStyle>
            <a:lvl1pPr algn="ctr">
              <a:defRPr sz="1067">
                <a:solidFill>
                  <a:schemeClr val="bg1">
                    <a:lumMod val="65000"/>
                  </a:schemeClr>
                </a:solidFill>
                <a:latin typeface="Corbel"/>
                <a:cs typeface="Corbel"/>
              </a:defRPr>
            </a:lvl1pPr>
          </a:lstStyle>
          <a:p>
            <a:fld id="{C921E2DF-5279-024C-809C-CD16853F95A6}" type="slidenum">
              <a:rPr lang="en-US"/>
              <a:pPr/>
              <a:t>‹#›</a:t>
            </a:fld>
            <a:endParaRPr lang="en-US"/>
          </a:p>
        </p:txBody>
      </p:sp>
    </p:spTree>
    <p:extLst>
      <p:ext uri="{BB962C8B-B14F-4D97-AF65-F5344CB8AC3E}">
        <p14:creationId xmlns:p14="http://schemas.microsoft.com/office/powerpoint/2010/main" val="1729545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C921E2DF-5279-024C-809C-CD16853F95A6}" type="slidenum">
              <a:rPr lang="en-US"/>
              <a:pPr/>
              <a:t>‹#›</a:t>
            </a:fld>
            <a:endParaRPr lang="en-US"/>
          </a:p>
        </p:txBody>
      </p:sp>
    </p:spTree>
    <p:extLst>
      <p:ext uri="{BB962C8B-B14F-4D97-AF65-F5344CB8AC3E}">
        <p14:creationId xmlns:p14="http://schemas.microsoft.com/office/powerpoint/2010/main" val="2314288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a:xfrm>
            <a:off x="596900" y="97245"/>
            <a:ext cx="11301589" cy="669414"/>
          </a:xfrm>
        </p:spPr>
        <p:txBody>
          <a:bodyPr/>
          <a:lstStyle>
            <a:lvl1pPr>
              <a:defRPr>
                <a:solidFill>
                  <a:schemeClr val="tx2"/>
                </a:solidFill>
              </a:defRPr>
            </a:lvl1pPr>
          </a:lstStyle>
          <a:p>
            <a:r>
              <a:rPr lang="en-US"/>
              <a:t>Click to edit Master title style</a:t>
            </a:r>
          </a:p>
        </p:txBody>
      </p:sp>
      <p:sp>
        <p:nvSpPr>
          <p:cNvPr id="5" name="Text Placeholder 4"/>
          <p:cNvSpPr>
            <a:spLocks noGrp="1"/>
          </p:cNvSpPr>
          <p:nvPr>
            <p:ph type="body" sz="quarter" idx="10" hasCustomPrompt="1"/>
          </p:nvPr>
        </p:nvSpPr>
        <p:spPr>
          <a:xfrm>
            <a:off x="602721" y="726138"/>
            <a:ext cx="11295768" cy="570189"/>
          </a:xfrm>
        </p:spPr>
        <p:txBody>
          <a:bodyPr>
            <a:noAutofit/>
          </a:bodyPr>
          <a:lstStyle>
            <a:lvl1pPr marL="0" indent="0">
              <a:buFontTx/>
              <a:buNone/>
              <a:defRPr sz="2933" baseline="0">
                <a:solidFill>
                  <a:schemeClr val="tx2"/>
                </a:solidFill>
              </a:defRPr>
            </a:lvl1pPr>
          </a:lstStyle>
          <a:p>
            <a:pPr lvl="0"/>
            <a:r>
              <a:rPr lang="en-US"/>
              <a:t>Click to edit Master subtitle stlye</a:t>
            </a:r>
          </a:p>
        </p:txBody>
      </p:sp>
      <p:sp>
        <p:nvSpPr>
          <p:cNvPr id="6" name="Slide Number Placeholder 12">
            <a:extLst>
              <a:ext uri="{FF2B5EF4-FFF2-40B4-BE49-F238E27FC236}">
                <a16:creationId xmlns:a16="http://schemas.microsoft.com/office/drawing/2014/main" id="{AF69AE1E-555E-486F-B1FC-87D093925A94}"/>
              </a:ext>
            </a:extLst>
          </p:cNvPr>
          <p:cNvSpPr>
            <a:spLocks noGrp="1"/>
          </p:cNvSpPr>
          <p:nvPr>
            <p:ph type="sldNum" sz="quarter" idx="4"/>
          </p:nvPr>
        </p:nvSpPr>
        <p:spPr>
          <a:xfrm>
            <a:off x="0" y="6465188"/>
            <a:ext cx="754380" cy="365125"/>
          </a:xfrm>
          <a:prstGeom prst="rect">
            <a:avLst/>
          </a:prstGeom>
        </p:spPr>
        <p:txBody>
          <a:bodyPr vert="horz" lIns="91440" tIns="45720" rIns="91440" bIns="45720" rtlCol="0" anchor="ctr"/>
          <a:lstStyle>
            <a:lvl1pPr algn="ctr">
              <a:defRPr sz="1067">
                <a:solidFill>
                  <a:schemeClr val="bg1">
                    <a:lumMod val="65000"/>
                  </a:schemeClr>
                </a:solidFill>
                <a:latin typeface="Corbel"/>
                <a:cs typeface="Corbel"/>
              </a:defRPr>
            </a:lvl1pPr>
          </a:lstStyle>
          <a:p>
            <a:fld id="{C921E2DF-5279-024C-809C-CD16853F95A6}" type="slidenum">
              <a:rPr lang="en-US"/>
              <a:pPr/>
              <a:t>‹#›</a:t>
            </a:fld>
            <a:endParaRPr lang="en-US"/>
          </a:p>
        </p:txBody>
      </p:sp>
    </p:spTree>
    <p:extLst>
      <p:ext uri="{BB962C8B-B14F-4D97-AF65-F5344CB8AC3E}">
        <p14:creationId xmlns:p14="http://schemas.microsoft.com/office/powerpoint/2010/main" val="386607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ogo Only">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C921E2DF-5279-024C-809C-CD16853F95A6}" type="slidenum">
              <a:rPr lang="en-US"/>
              <a:pPr/>
              <a:t>‹#›</a:t>
            </a:fld>
            <a:endParaRPr lang="en-US"/>
          </a:p>
        </p:txBody>
      </p:sp>
    </p:spTree>
    <p:extLst>
      <p:ext uri="{BB962C8B-B14F-4D97-AF65-F5344CB8AC3E}">
        <p14:creationId xmlns:p14="http://schemas.microsoft.com/office/powerpoint/2010/main" val="3031165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En blanco">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auto">
          <a:xfrm>
            <a:off x="609600" y="253165"/>
            <a:ext cx="10972800" cy="50323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it-IT" dirty="0"/>
              <a:t>Title</a:t>
            </a:r>
          </a:p>
        </p:txBody>
      </p:sp>
      <p:sp>
        <p:nvSpPr>
          <p:cNvPr id="3" name="Slide Number Placeholder 12">
            <a:extLst>
              <a:ext uri="{FF2B5EF4-FFF2-40B4-BE49-F238E27FC236}">
                <a16:creationId xmlns:a16="http://schemas.microsoft.com/office/drawing/2014/main" id="{30814B99-8D38-435A-B978-EBE3A3D5367E}"/>
              </a:ext>
            </a:extLst>
          </p:cNvPr>
          <p:cNvSpPr>
            <a:spLocks noGrp="1"/>
          </p:cNvSpPr>
          <p:nvPr>
            <p:ph type="sldNum" sz="quarter" idx="4"/>
          </p:nvPr>
        </p:nvSpPr>
        <p:spPr>
          <a:xfrm>
            <a:off x="0" y="6465188"/>
            <a:ext cx="754380" cy="365125"/>
          </a:xfrm>
          <a:prstGeom prst="rect">
            <a:avLst/>
          </a:prstGeom>
        </p:spPr>
        <p:txBody>
          <a:bodyPr vert="horz" lIns="91440" tIns="45720" rIns="91440" bIns="45720" rtlCol="0" anchor="ctr"/>
          <a:lstStyle>
            <a:lvl1pPr algn="ctr">
              <a:defRPr sz="1067">
                <a:solidFill>
                  <a:schemeClr val="bg1">
                    <a:lumMod val="65000"/>
                  </a:schemeClr>
                </a:solidFill>
                <a:latin typeface="Corbel"/>
                <a:cs typeface="Corbel"/>
              </a:defRPr>
            </a:lvl1pPr>
          </a:lstStyle>
          <a:p>
            <a:fld id="{C921E2DF-5279-024C-809C-CD16853F95A6}" type="slidenum">
              <a:rPr lang="en-US"/>
              <a:pPr/>
              <a:t>‹#›</a:t>
            </a:fld>
            <a:endParaRPr lang="en-US"/>
          </a:p>
        </p:txBody>
      </p:sp>
    </p:spTree>
    <p:extLst>
      <p:ext uri="{BB962C8B-B14F-4D97-AF65-F5344CB8AC3E}">
        <p14:creationId xmlns:p14="http://schemas.microsoft.com/office/powerpoint/2010/main" val="3166286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mp; Content(white)">
    <p:spTree>
      <p:nvGrpSpPr>
        <p:cNvPr id="1" name=""/>
        <p:cNvGrpSpPr/>
        <p:nvPr/>
      </p:nvGrpSpPr>
      <p:grpSpPr>
        <a:xfrm>
          <a:off x="0" y="0"/>
          <a:ext cx="0" cy="0"/>
          <a:chOff x="0" y="0"/>
          <a:chExt cx="0" cy="0"/>
        </a:xfrm>
      </p:grpSpPr>
      <p:pic>
        <p:nvPicPr>
          <p:cNvPr id="1026" name="Background_White"/>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gray">
          <a:xfrm>
            <a:off x="-20762" y="-989"/>
            <a:ext cx="12233523" cy="706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タイトル"/>
          <p:cNvSpPr>
            <a:spLocks noGrp="1"/>
          </p:cNvSpPr>
          <p:nvPr>
            <p:ph type="title" hasCustomPrompt="1"/>
          </p:nvPr>
        </p:nvSpPr>
        <p:spPr bwMode="gray">
          <a:xfrm>
            <a:off x="239351" y="38400"/>
            <a:ext cx="11712000" cy="624000"/>
          </a:xfrm>
        </p:spPr>
        <p:txBody>
          <a:bodyPr tIns="45720">
            <a:normAutofit/>
          </a:bodyPr>
          <a:lstStyle>
            <a:lvl1pPr>
              <a:defRPr sz="3200">
                <a:solidFill>
                  <a:schemeClr val="bg1"/>
                </a:solidFill>
              </a:defRPr>
            </a:lvl1pPr>
          </a:lstStyle>
          <a:p>
            <a:r>
              <a:rPr kumimoji="1" lang="en-US" altLang="ja-JP" dirty="0"/>
              <a:t>Enter the title.</a:t>
            </a:r>
            <a:endParaRPr kumimoji="1" lang="ja-JP" altLang="en-US" dirty="0"/>
          </a:p>
        </p:txBody>
      </p:sp>
      <p:sp>
        <p:nvSpPr>
          <p:cNvPr id="12" name="コンテンツ プレースホルダー"/>
          <p:cNvSpPr>
            <a:spLocks noGrp="1"/>
          </p:cNvSpPr>
          <p:nvPr>
            <p:ph sz="quarter" idx="10" hasCustomPrompt="1"/>
          </p:nvPr>
        </p:nvSpPr>
        <p:spPr bwMode="gray">
          <a:xfrm>
            <a:off x="239347" y="816000"/>
            <a:ext cx="11712000" cy="5637717"/>
          </a:xfrm>
        </p:spPr>
        <p:txBody>
          <a:bodyPr vert="horz" lIns="90000" tIns="45720" rIns="90000" bIns="45720" rtlCol="0">
            <a:noAutofit/>
          </a:bodyPr>
          <a:lstStyle>
            <a:lvl1pPr marL="239994" indent="-239994">
              <a:spcBef>
                <a:spcPts val="667"/>
              </a:spcBef>
              <a:defRPr lang="ja-JP" altLang="en-US" sz="2667" i="0" u="none" strike="noStrike" kern="0" cap="none" spc="0" normalizeH="0" baseline="0" noProof="0" dirty="0" smtClean="0">
                <a:ln>
                  <a:noFill/>
                </a:ln>
                <a:solidFill>
                  <a:srgbClr val="000000"/>
                </a:solidFill>
                <a:effectLst/>
                <a:uLnTx/>
                <a:uFillTx/>
              </a:defRPr>
            </a:lvl1pPr>
            <a:lvl2pPr marL="479988" indent="-239994">
              <a:spcBef>
                <a:spcPts val="667"/>
              </a:spcBef>
              <a:defRPr lang="ja-JP" altLang="en-US" sz="2133" i="0" u="none" strike="noStrike" kern="0" cap="none" spc="0" normalizeH="0" baseline="0" noProof="0" dirty="0" smtClean="0">
                <a:ln>
                  <a:noFill/>
                </a:ln>
                <a:solidFill>
                  <a:srgbClr val="000000"/>
                </a:solidFill>
                <a:effectLst/>
                <a:uLnTx/>
                <a:uFillTx/>
              </a:defRPr>
            </a:lvl2pPr>
            <a:lvl3pPr marL="623984" indent="-143996">
              <a:spcBef>
                <a:spcPts val="667"/>
              </a:spcBef>
              <a:defRPr lang="ja-JP" altLang="en-US" sz="1867" i="0" u="none" strike="noStrike" kern="0" cap="none" spc="0" normalizeH="0" baseline="0" noProof="0" dirty="0" smtClean="0">
                <a:ln>
                  <a:noFill/>
                </a:ln>
                <a:solidFill>
                  <a:srgbClr val="000000"/>
                </a:solidFill>
                <a:effectLst/>
                <a:uLnTx/>
                <a:uFillTx/>
              </a:defRPr>
            </a:lvl3pPr>
            <a:lvl4pPr marL="767981" indent="-143996">
              <a:spcBef>
                <a:spcPts val="667"/>
              </a:spcBef>
              <a:defRPr lang="ja-JP" altLang="en-US" sz="1600" i="0" u="none" strike="noStrike" kern="0" cap="none" spc="0" normalizeH="0" baseline="0" noProof="0" dirty="0" smtClean="0">
                <a:ln>
                  <a:noFill/>
                </a:ln>
                <a:solidFill>
                  <a:srgbClr val="000000"/>
                </a:solidFill>
                <a:effectLst/>
                <a:uLnTx/>
                <a:uFillTx/>
              </a:defRPr>
            </a:lvl4pPr>
          </a:lstStyle>
          <a:p>
            <a:pPr lvl="0"/>
            <a:r>
              <a:rPr kumimoji="1" lang="en-US" altLang="ja-JP" sz="2667" b="0" i="0" u="none" strike="noStrike" kern="0" cap="none" spc="0" normalizeH="0" baseline="0" noProof="0" dirty="0">
                <a:ln>
                  <a:noFill/>
                </a:ln>
                <a:solidFill>
                  <a:srgbClr val="000000"/>
                </a:solidFill>
                <a:effectLst/>
                <a:uLnTx/>
                <a:uFillTx/>
                <a:latin typeface="+mn-lt"/>
                <a:ea typeface="+mn-ea"/>
                <a:cs typeface="+mn-cs"/>
              </a:rPr>
              <a:t>Enter the text.</a:t>
            </a:r>
            <a:endParaRPr kumimoji="1" lang="ja-JP" altLang="en-US" sz="2667" b="0" i="0" u="none" strike="noStrike" kern="0" cap="none" spc="0" normalizeH="0" baseline="0" noProof="0" dirty="0">
              <a:ln>
                <a:noFill/>
              </a:ln>
              <a:solidFill>
                <a:srgbClr val="000000"/>
              </a:solidFill>
              <a:effectLst/>
              <a:uLnTx/>
              <a:uFillTx/>
              <a:latin typeface="+mn-lt"/>
              <a:ea typeface="+mn-ea"/>
              <a:cs typeface="+mn-cs"/>
            </a:endParaRPr>
          </a:p>
          <a:p>
            <a:pPr lvl="1"/>
            <a:r>
              <a:rPr kumimoji="1" lang="en-US" altLang="ja-JP" sz="2133" b="0" i="0" u="none" strike="noStrike" kern="0" cap="none" spc="0" normalizeH="0" baseline="0" noProof="0" dirty="0">
                <a:ln>
                  <a:noFill/>
                </a:ln>
                <a:solidFill>
                  <a:srgbClr val="000000"/>
                </a:solidFill>
                <a:effectLst/>
                <a:uLnTx/>
                <a:uFillTx/>
                <a:latin typeface="+mn-lt"/>
                <a:ea typeface="+mn-ea"/>
              </a:rPr>
              <a:t>Second level</a:t>
            </a:r>
            <a:endParaRPr kumimoji="1" lang="ja-JP" altLang="en-US" sz="2133" b="0" i="0" u="none" strike="noStrike" kern="0" cap="none" spc="0" normalizeH="0" baseline="0" noProof="0" dirty="0">
              <a:ln>
                <a:noFill/>
              </a:ln>
              <a:solidFill>
                <a:srgbClr val="000000"/>
              </a:solidFill>
              <a:effectLst/>
              <a:uLnTx/>
              <a:uFillTx/>
              <a:latin typeface="+mn-lt"/>
              <a:ea typeface="+mn-ea"/>
            </a:endParaRPr>
          </a:p>
          <a:p>
            <a:pPr lvl="2"/>
            <a:r>
              <a:rPr kumimoji="1" lang="en-US" altLang="ja-JP" sz="1867" b="0" i="0" u="none" strike="noStrike" kern="0" cap="none" spc="0" normalizeH="0" baseline="0" noProof="0" dirty="0">
                <a:ln>
                  <a:noFill/>
                </a:ln>
                <a:solidFill>
                  <a:srgbClr val="000000"/>
                </a:solidFill>
                <a:effectLst/>
                <a:uLnTx/>
                <a:uFillTx/>
                <a:latin typeface="+mn-lt"/>
                <a:ea typeface="+mn-ea"/>
              </a:rPr>
              <a:t>Third level</a:t>
            </a:r>
            <a:endParaRPr kumimoji="1" lang="ja-JP" altLang="en-US" sz="1867" b="0" i="0" u="none" strike="noStrike" kern="0" cap="none" spc="0" normalizeH="0" baseline="0" noProof="0" dirty="0">
              <a:ln>
                <a:noFill/>
              </a:ln>
              <a:solidFill>
                <a:srgbClr val="000000"/>
              </a:solidFill>
              <a:effectLst/>
              <a:uLnTx/>
              <a:uFillTx/>
              <a:latin typeface="+mn-lt"/>
              <a:ea typeface="+mn-ea"/>
            </a:endParaRPr>
          </a:p>
          <a:p>
            <a:pPr lvl="3"/>
            <a:r>
              <a:rPr kumimoji="1" lang="en-US" altLang="ja-JP" sz="1600" b="0" i="0" u="none" strike="noStrike" kern="0" cap="none" spc="0" normalizeH="0" baseline="0" noProof="0" dirty="0">
                <a:ln>
                  <a:noFill/>
                </a:ln>
                <a:solidFill>
                  <a:srgbClr val="000000"/>
                </a:solidFill>
                <a:effectLst/>
                <a:uLnTx/>
                <a:uFillTx/>
                <a:latin typeface="+mn-lt"/>
                <a:ea typeface="+mn-ea"/>
              </a:rPr>
              <a:t>Fourth level</a:t>
            </a:r>
            <a:endParaRPr kumimoji="1" lang="ja-JP" altLang="en-US" sz="1600" b="0" i="0" u="none" strike="noStrike" kern="0" cap="none" spc="0" normalizeH="0" baseline="0" noProof="0" dirty="0">
              <a:ln>
                <a:noFill/>
              </a:ln>
              <a:solidFill>
                <a:srgbClr val="000000"/>
              </a:solidFill>
              <a:effectLst/>
              <a:uLnTx/>
              <a:uFillTx/>
              <a:latin typeface="+mn-lt"/>
              <a:ea typeface="+mn-ea"/>
            </a:endParaRPr>
          </a:p>
        </p:txBody>
      </p:sp>
      <p:sp>
        <p:nvSpPr>
          <p:cNvPr id="5" name="Slide Number Placeholder 12">
            <a:extLst>
              <a:ext uri="{FF2B5EF4-FFF2-40B4-BE49-F238E27FC236}">
                <a16:creationId xmlns:a16="http://schemas.microsoft.com/office/drawing/2014/main" id="{94836BAB-CAEA-4468-BED0-A105A1464289}"/>
              </a:ext>
            </a:extLst>
          </p:cNvPr>
          <p:cNvSpPr>
            <a:spLocks noGrp="1"/>
          </p:cNvSpPr>
          <p:nvPr>
            <p:ph type="sldNum" sz="quarter" idx="4"/>
          </p:nvPr>
        </p:nvSpPr>
        <p:spPr>
          <a:xfrm>
            <a:off x="0" y="6465188"/>
            <a:ext cx="754380" cy="365125"/>
          </a:xfrm>
          <a:prstGeom prst="rect">
            <a:avLst/>
          </a:prstGeom>
        </p:spPr>
        <p:txBody>
          <a:bodyPr vert="horz" lIns="91440" tIns="45720" rIns="91440" bIns="45720" rtlCol="0" anchor="ctr"/>
          <a:lstStyle>
            <a:lvl1pPr algn="ctr">
              <a:defRPr sz="1067">
                <a:solidFill>
                  <a:schemeClr val="bg1">
                    <a:lumMod val="65000"/>
                  </a:schemeClr>
                </a:solidFill>
                <a:latin typeface="Corbel"/>
                <a:cs typeface="Corbel"/>
              </a:defRPr>
            </a:lvl1pPr>
          </a:lstStyle>
          <a:p>
            <a:fld id="{C921E2DF-5279-024C-809C-CD16853F95A6}" type="slidenum">
              <a:rPr lang="en-US"/>
              <a:pPr/>
              <a:t>‹#›</a:t>
            </a:fld>
            <a:endParaRPr lang="en-US"/>
          </a:p>
        </p:txBody>
      </p:sp>
    </p:spTree>
    <p:extLst>
      <p:ext uri="{BB962C8B-B14F-4D97-AF65-F5344CB8AC3E}">
        <p14:creationId xmlns:p14="http://schemas.microsoft.com/office/powerpoint/2010/main" val="2293676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6900" y="97244"/>
            <a:ext cx="11362267" cy="669414"/>
          </a:xfrm>
          <a:prstGeom prst="rect">
            <a:avLst/>
          </a:prstGeom>
        </p:spPr>
        <p:txBody>
          <a:bodyPr vert="horz" wrap="square" lIns="91440" tIns="45720" rIns="91440" bIns="45720" rtlCol="0" anchor="t" anchorCtr="0">
            <a:spAutoFit/>
          </a:bodyPr>
          <a:lstStyle/>
          <a:p>
            <a:r>
              <a:rPr lang="en-US" dirty="0"/>
              <a:t>Click to edit Master title style</a:t>
            </a:r>
          </a:p>
        </p:txBody>
      </p:sp>
      <p:sp>
        <p:nvSpPr>
          <p:cNvPr id="3" name="Text Placeholder 2"/>
          <p:cNvSpPr>
            <a:spLocks noGrp="1"/>
          </p:cNvSpPr>
          <p:nvPr>
            <p:ph type="body" idx="1"/>
          </p:nvPr>
        </p:nvSpPr>
        <p:spPr>
          <a:xfrm>
            <a:off x="609600" y="1463040"/>
            <a:ext cx="11362267" cy="454829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Slide Number Placeholder 12"/>
          <p:cNvSpPr>
            <a:spLocks noGrp="1"/>
          </p:cNvSpPr>
          <p:nvPr>
            <p:ph type="sldNum" sz="quarter" idx="4"/>
          </p:nvPr>
        </p:nvSpPr>
        <p:spPr>
          <a:xfrm>
            <a:off x="0" y="6465188"/>
            <a:ext cx="754380" cy="365125"/>
          </a:xfrm>
          <a:prstGeom prst="rect">
            <a:avLst/>
          </a:prstGeom>
        </p:spPr>
        <p:txBody>
          <a:bodyPr vert="horz" lIns="91440" tIns="45720" rIns="91440" bIns="45720" rtlCol="0" anchor="ctr"/>
          <a:lstStyle>
            <a:lvl1pPr algn="ctr">
              <a:defRPr sz="1067">
                <a:solidFill>
                  <a:schemeClr val="bg1">
                    <a:lumMod val="65000"/>
                  </a:schemeClr>
                </a:solidFill>
                <a:latin typeface="Corbel"/>
                <a:cs typeface="Corbel"/>
              </a:defRPr>
            </a:lvl1pPr>
          </a:lstStyle>
          <a:p>
            <a:fld id="{C921E2DF-5279-024C-809C-CD16853F95A6}" type="slidenum">
              <a:rPr lang="en-US"/>
              <a:pPr/>
              <a:t>‹#›</a:t>
            </a:fld>
            <a:endParaRPr lang="en-US"/>
          </a:p>
        </p:txBody>
      </p:sp>
      <p:pic>
        <p:nvPicPr>
          <p:cNvPr id="11" name="Picture 10" descr="ONF_NO-TAG_WITH-GRADIENT.png"/>
          <p:cNvPicPr>
            <a:picLocks noChangeAspect="1"/>
          </p:cNvPicPr>
          <p:nvPr userDrawn="1"/>
        </p:nvPicPr>
        <p:blipFill rotWithShape="1">
          <a:blip r:embed="rId12">
            <a:extLst>
              <a:ext uri="{28A0092B-C50C-407E-A947-70E740481C1C}">
                <a14:useLocalDpi xmlns:a14="http://schemas.microsoft.com/office/drawing/2010/main" val="0"/>
              </a:ext>
            </a:extLst>
          </a:blip>
          <a:srcRect t="62874" b="-4254"/>
          <a:stretch/>
        </p:blipFill>
        <p:spPr>
          <a:xfrm>
            <a:off x="10814757" y="6461760"/>
            <a:ext cx="1219200" cy="304800"/>
          </a:xfrm>
          <a:prstGeom prst="rect">
            <a:avLst/>
          </a:prstGeom>
        </p:spPr>
      </p:pic>
    </p:spTree>
    <p:extLst>
      <p:ext uri="{BB962C8B-B14F-4D97-AF65-F5344CB8AC3E}">
        <p14:creationId xmlns:p14="http://schemas.microsoft.com/office/powerpoint/2010/main" val="25930511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60" r:id="rId8"/>
    <p:sldLayoutId id="2147483661" r:id="rId9"/>
    <p:sldLayoutId id="2147483662" r:id="rId10"/>
  </p:sldLayoutIdLst>
  <p:hf hdr="0" ftr="0"/>
  <p:txStyles>
    <p:titleStyle>
      <a:lvl1pPr algn="l" defTabSz="609585" rtl="0" eaLnBrk="1" latinLnBrk="0" hangingPunct="1">
        <a:lnSpc>
          <a:spcPts val="4533"/>
        </a:lnSpc>
        <a:spcBef>
          <a:spcPct val="0"/>
        </a:spcBef>
        <a:buNone/>
        <a:defRPr sz="4000" b="0" i="0" kern="1200">
          <a:solidFill>
            <a:srgbClr val="004B7D"/>
          </a:solidFill>
          <a:latin typeface="Arial" panose="020B0604020202020204" pitchFamily="34" charset="0"/>
          <a:ea typeface="+mj-ea"/>
          <a:cs typeface="Arial" panose="020B0604020202020204" pitchFamily="34" charset="0"/>
        </a:defRPr>
      </a:lvl1pPr>
    </p:titleStyle>
    <p:bodyStyle>
      <a:lvl1pPr marL="292601" indent="-292601" algn="l" defTabSz="609585" rtl="0" eaLnBrk="1" latinLnBrk="0" hangingPunct="1">
        <a:lnSpc>
          <a:spcPct val="100000"/>
        </a:lnSpc>
        <a:spcBef>
          <a:spcPts val="1067"/>
        </a:spcBef>
        <a:buClr>
          <a:schemeClr val="bg2"/>
        </a:buClr>
        <a:buSzPct val="85000"/>
        <a:buFont typeface="Arial"/>
        <a:buChar char="•"/>
        <a:defRPr sz="3200" kern="1200">
          <a:solidFill>
            <a:srgbClr val="595959"/>
          </a:solidFill>
          <a:latin typeface="Arial" panose="020B0604020202020204" pitchFamily="34" charset="0"/>
          <a:ea typeface="+mn-ea"/>
          <a:cs typeface="Arial" panose="020B0604020202020204" pitchFamily="34" charset="0"/>
        </a:defRPr>
      </a:lvl1pPr>
      <a:lvl2pPr marL="548626" indent="-243834" algn="l" defTabSz="609585" rtl="0" eaLnBrk="1" latinLnBrk="0" hangingPunct="1">
        <a:lnSpc>
          <a:spcPct val="100000"/>
        </a:lnSpc>
        <a:spcBef>
          <a:spcPts val="1067"/>
        </a:spcBef>
        <a:buClr>
          <a:schemeClr val="accent5"/>
        </a:buClr>
        <a:buSzPct val="60000"/>
        <a:buFont typeface="Wingdings" charset="2"/>
        <a:buChar char="§"/>
        <a:defRPr sz="2933" kern="1200">
          <a:solidFill>
            <a:srgbClr val="595959"/>
          </a:solidFill>
          <a:latin typeface="Arial" panose="020B0604020202020204" pitchFamily="34" charset="0"/>
          <a:ea typeface="+mn-ea"/>
          <a:cs typeface="Arial" panose="020B0604020202020204" pitchFamily="34" charset="0"/>
        </a:defRPr>
      </a:lvl2pPr>
      <a:lvl3pPr marL="816844" indent="-243834" algn="l" defTabSz="609585" rtl="0" eaLnBrk="1" latinLnBrk="0" hangingPunct="1">
        <a:lnSpc>
          <a:spcPct val="100000"/>
        </a:lnSpc>
        <a:spcBef>
          <a:spcPts val="1067"/>
        </a:spcBef>
        <a:buClr>
          <a:schemeClr val="bg2"/>
        </a:buClr>
        <a:buSzPct val="85000"/>
        <a:buFont typeface="Arial"/>
        <a:buChar char="•"/>
        <a:defRPr sz="2667" kern="1200">
          <a:solidFill>
            <a:srgbClr val="595959"/>
          </a:solidFill>
          <a:latin typeface="Arial" panose="020B0604020202020204" pitchFamily="34" charset="0"/>
          <a:ea typeface="+mn-ea"/>
          <a:cs typeface="Arial" panose="020B0604020202020204" pitchFamily="34" charset="0"/>
        </a:defRPr>
      </a:lvl3pPr>
      <a:lvl4pPr marL="1024102" indent="-219451" algn="l" defTabSz="609585" rtl="0" eaLnBrk="1" latinLnBrk="0" hangingPunct="1">
        <a:lnSpc>
          <a:spcPct val="100000"/>
        </a:lnSpc>
        <a:spcBef>
          <a:spcPts val="1067"/>
        </a:spcBef>
        <a:buClr>
          <a:schemeClr val="accent5"/>
        </a:buClr>
        <a:buSzPct val="60000"/>
        <a:buFont typeface="Wingdings" charset="2"/>
        <a:buChar char="§"/>
        <a:defRPr sz="2400" kern="1200">
          <a:solidFill>
            <a:srgbClr val="595959"/>
          </a:solidFill>
          <a:latin typeface="Arial" panose="020B0604020202020204" pitchFamily="34" charset="0"/>
          <a:ea typeface="+mn-ea"/>
          <a:cs typeface="Arial" panose="020B0604020202020204" pitchFamily="34" charset="0"/>
        </a:defRPr>
      </a:lvl4pPr>
      <a:lvl5pPr marL="1219170" indent="-182875" algn="l" defTabSz="609585" rtl="0" eaLnBrk="1" latinLnBrk="0" hangingPunct="1">
        <a:spcBef>
          <a:spcPts val="1067"/>
        </a:spcBef>
        <a:buClr>
          <a:schemeClr val="bg2"/>
        </a:buClr>
        <a:buSzPct val="85000"/>
        <a:buFont typeface="Arial"/>
        <a:buChar char="•"/>
        <a:defRPr sz="2400" kern="1200">
          <a:solidFill>
            <a:srgbClr val="595959"/>
          </a:solidFill>
          <a:latin typeface="Corbel"/>
          <a:ea typeface="+mn-ea"/>
          <a:cs typeface="Corbe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notesSlide" Target="../notesSlides/notesSlide4.xml"/><Relationship Id="rId7" Type="http://schemas.openxmlformats.org/officeDocument/2006/relationships/package" Target="../embeddings/Microsoft_PowerPoint_Slide7.sldx"/><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18.emf"/><Relationship Id="rId5" Type="http://schemas.openxmlformats.org/officeDocument/2006/relationships/package" Target="../embeddings/Microsoft_PowerPoint_Slide6.sldx"/><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PowerPoint_Slide8.sldx"/><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https://wiki.opennetworking.org/display/OIMT/Infrastructure+Sub-team+Guidelines" TargetMode="External"/><Relationship Id="rId13" Type="http://schemas.openxmlformats.org/officeDocument/2006/relationships/hyperlink" Target="https://www.eclipse.org/papyrus/" TargetMode="External"/><Relationship Id="rId18" Type="http://schemas.openxmlformats.org/officeDocument/2006/relationships/hyperlink" Target="https://github.com/OpenNetworkingFoundation/EagleUmlYang" TargetMode="External"/><Relationship Id="rId3" Type="http://schemas.openxmlformats.org/officeDocument/2006/relationships/hyperlink" Target="https://www.opennetworking.org/software-defined-standards/models-apis/" TargetMode="External"/><Relationship Id="rId7" Type="http://schemas.openxmlformats.org/officeDocument/2006/relationships/hyperlink" Target="https://wiki.opennetworking.org/download/attachments/371294213/Draft_TR-514_UML_Modeling_Guidelines_v1.3.01.docx?version=2&amp;modificationDate=1543499919000&amp;api=v2" TargetMode="External"/><Relationship Id="rId12" Type="http://schemas.openxmlformats.org/officeDocument/2006/relationships/hyperlink" Target="https://wiki.opennetworking.org/download/attachments/371294213/Draft_TR-515_Papyrus_Guidelines_v1.3.01.docx?version=1&amp;modificationDate=1543499961000&amp;api=v2" TargetMode="External"/><Relationship Id="rId17" Type="http://schemas.openxmlformats.org/officeDocument/2006/relationships/hyperlink" Target="https://wiki.opennetworking.org/display/OIMT/UML+-+YANG+Guidelines" TargetMode="External"/><Relationship Id="rId2" Type="http://schemas.openxmlformats.org/officeDocument/2006/relationships/hyperlink" Target="https://3vf60mmveq1g8vzn48q2o71a-wpengine.netdna-ssl.com/wp-content/uploads/2018/12/TR-512_v1.4_OnfCoreIm-info.zip" TargetMode="External"/><Relationship Id="rId16" Type="http://schemas.openxmlformats.org/officeDocument/2006/relationships/hyperlink" Target="https://wiki.opennetworking.org/display/OIMT/V1.2+Development" TargetMode="External"/><Relationship Id="rId1" Type="http://schemas.openxmlformats.org/officeDocument/2006/relationships/slideLayout" Target="../slideLayouts/slideLayout3.xml"/><Relationship Id="rId6" Type="http://schemas.openxmlformats.org/officeDocument/2006/relationships/hyperlink" Target="https://3vf60mmveq1g8vzn48q2o71a-wpengine.netdna-ssl.com/wp-content/uploads/2018/08/TR-514_UML_Modeling_Guidelines_v1.3-1-1.pdf" TargetMode="External"/><Relationship Id="rId11" Type="http://schemas.openxmlformats.org/officeDocument/2006/relationships/hyperlink" Target="https://3vf60mmveq1g8vzn48q2o71a-wpengine.netdna-ssl.com/wp-content/uploads/2018/08/TR-515_Papyrus_Guidelines_v1.3-1-1.pdf" TargetMode="External"/><Relationship Id="rId5" Type="http://schemas.openxmlformats.org/officeDocument/2006/relationships/hyperlink" Target="https://www.opennetworking.org/images/stories/downloads/sdn-resources/technical-reports/TR-532-Microwave-Information-Model-V1.pdf" TargetMode="External"/><Relationship Id="rId15" Type="http://schemas.openxmlformats.org/officeDocument/2006/relationships/hyperlink" Target="https://3vf60mmveq1g8vzn48q2o71a-wpengine.netdna-ssl.com/wp-content/uploads/2018/02/TR-531_UML-YANG_Mapping_Guidelines_v1.0.zip" TargetMode="External"/><Relationship Id="rId10" Type="http://schemas.openxmlformats.org/officeDocument/2006/relationships/hyperlink" Target="https://github.com/bzeuner/EAGLE-Open-Model-Profile-and-Tools/tree/ToolChain/UmlProfiles" TargetMode="External"/><Relationship Id="rId4" Type="http://schemas.openxmlformats.org/officeDocument/2006/relationships/hyperlink" Target="https://github.com/OpenNetworkingFoundation/TAPI" TargetMode="External"/><Relationship Id="rId9" Type="http://schemas.openxmlformats.org/officeDocument/2006/relationships/hyperlink" Target="https://github.com/OpenNetworkingFoundation/EAGLE-Open-Model-Profile-and-Tools/tree/ToolChain/UmlProfiles" TargetMode="External"/><Relationship Id="rId14" Type="http://schemas.openxmlformats.org/officeDocument/2006/relationships/hyperlink" Target="https://3vf60mmveq1g8vzn48q2o71a-wpengine.netdna-ssl.com/wp-content/uploads/2018/08/TR-531_UML-YANG_Mapping_Gdls_v1.1-1-1.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2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package" Target="../embeddings/Microsoft_PowerPoint_Slide.sldx"/><Relationship Id="rId7" Type="http://schemas.openxmlformats.org/officeDocument/2006/relationships/package" Target="../embeddings/Microsoft_PowerPoint_Slide2.sldx"/><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package" Target="../embeddings/Microsoft_PowerPoint_Slide1.sldx"/><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package" Target="../embeddings/Microsoft_PowerPoint_Slide3.sldx"/></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5.e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package" Target="../embeddings/Microsoft_PowerPoint_Slide5.sldx"/><Relationship Id="rId5" Type="http://schemas.openxmlformats.org/officeDocument/2006/relationships/image" Target="../media/image14.emf"/><Relationship Id="rId4" Type="http://schemas.openxmlformats.org/officeDocument/2006/relationships/package" Target="../embeddings/Microsoft_PowerPoint_Slide4.sldx"/></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93575" y="3018428"/>
            <a:ext cx="11057768" cy="1772729"/>
          </a:xfrm>
        </p:spPr>
        <p:txBody>
          <a:bodyPr/>
          <a:lstStyle/>
          <a:p>
            <a:r>
              <a:rPr lang="en-GB" sz="3200" dirty="0"/>
              <a:t>ONF Core Model</a:t>
            </a:r>
            <a:br>
              <a:rPr lang="en-GB" sz="3200" dirty="0"/>
            </a:br>
            <a:r>
              <a:rPr lang="en-GB" sz="2400" dirty="0"/>
              <a:t>Introduction to models, guidelines and tooling from </a:t>
            </a:r>
            <a:br>
              <a:rPr lang="en-GB" sz="2400" dirty="0"/>
            </a:br>
            <a:r>
              <a:rPr lang="en-GB" sz="2400" dirty="0"/>
              <a:t>ONF Open Information Model &amp; Tooling project</a:t>
            </a:r>
            <a:r>
              <a:rPr lang="en-GB" sz="3200" dirty="0"/>
              <a:t> </a:t>
            </a:r>
            <a:endParaRPr lang="en-US" sz="3200" dirty="0"/>
          </a:p>
        </p:txBody>
      </p:sp>
      <p:sp>
        <p:nvSpPr>
          <p:cNvPr id="6" name="Subtitle 5"/>
          <p:cNvSpPr>
            <a:spLocks noGrp="1"/>
          </p:cNvSpPr>
          <p:nvPr>
            <p:ph type="subTitle" idx="1"/>
          </p:nvPr>
        </p:nvSpPr>
        <p:spPr>
          <a:xfrm>
            <a:off x="606270" y="5508235"/>
            <a:ext cx="11057772" cy="565409"/>
          </a:xfrm>
        </p:spPr>
        <p:txBody>
          <a:bodyPr>
            <a:noAutofit/>
          </a:bodyPr>
          <a:lstStyle/>
          <a:p>
            <a:r>
              <a:rPr lang="en-US" sz="1400" dirty="0"/>
              <a:t>Nigel Davis (Ciena)</a:t>
            </a:r>
          </a:p>
          <a:p>
            <a:r>
              <a:rPr lang="en-US" sz="1400" dirty="0"/>
              <a:t>Kam Lam (</a:t>
            </a:r>
            <a:r>
              <a:rPr lang="en-US" sz="1400"/>
              <a:t>FiberHome</a:t>
            </a:r>
            <a:r>
              <a:rPr lang="en-US" sz="1400" dirty="0"/>
              <a:t>)</a:t>
            </a:r>
          </a:p>
        </p:txBody>
      </p:sp>
      <p:sp>
        <p:nvSpPr>
          <p:cNvPr id="4" name="TextBox 3"/>
          <p:cNvSpPr txBox="1"/>
          <p:nvPr/>
        </p:nvSpPr>
        <p:spPr>
          <a:xfrm>
            <a:off x="614741" y="6073644"/>
            <a:ext cx="4775200" cy="379656"/>
          </a:xfrm>
          <a:prstGeom prst="rect">
            <a:avLst/>
          </a:prstGeom>
          <a:noFill/>
        </p:spPr>
        <p:txBody>
          <a:bodyPr wrap="squar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US" sz="1867" b="0" i="0" u="none" strike="noStrike" kern="1200" cap="none" spc="0" normalizeH="0" baseline="0" noProof="0" dirty="0">
                <a:ln>
                  <a:noFill/>
                </a:ln>
                <a:solidFill>
                  <a:srgbClr val="FFFFFF"/>
                </a:solidFill>
                <a:effectLst/>
                <a:uLnTx/>
                <a:uFillTx/>
                <a:latin typeface="Corbel"/>
                <a:ea typeface="+mn-ea"/>
                <a:cs typeface="Corbel"/>
              </a:rPr>
              <a:t>20181205</a:t>
            </a:r>
          </a:p>
        </p:txBody>
      </p:sp>
    </p:spTree>
    <p:extLst>
      <p:ext uri="{BB962C8B-B14F-4D97-AF65-F5344CB8AC3E}">
        <p14:creationId xmlns:p14="http://schemas.microsoft.com/office/powerpoint/2010/main" val="3107350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Zone de dessin 1">
            <a:extLst>
              <a:ext uri="{FF2B5EF4-FFF2-40B4-BE49-F238E27FC236}">
                <a16:creationId xmlns:a16="http://schemas.microsoft.com/office/drawing/2014/main" id="{400C8817-0BE4-4C6E-99E7-7F0A2421FBEB}"/>
              </a:ext>
            </a:extLst>
          </p:cNvPr>
          <p:cNvGrpSpPr/>
          <p:nvPr/>
        </p:nvGrpSpPr>
        <p:grpSpPr>
          <a:xfrm>
            <a:off x="415929" y="1642665"/>
            <a:ext cx="8007502" cy="3954631"/>
            <a:chOff x="0" y="0"/>
            <a:chExt cx="5486400" cy="2709545"/>
          </a:xfrm>
        </p:grpSpPr>
        <p:sp>
          <p:nvSpPr>
            <p:cNvPr id="17" name="Rectangle 16">
              <a:extLst>
                <a:ext uri="{FF2B5EF4-FFF2-40B4-BE49-F238E27FC236}">
                  <a16:creationId xmlns:a16="http://schemas.microsoft.com/office/drawing/2014/main" id="{84F40EA2-68D8-4F38-8542-403B7AB0742B}"/>
                </a:ext>
              </a:extLst>
            </p:cNvPr>
            <p:cNvSpPr/>
            <p:nvPr/>
          </p:nvSpPr>
          <p:spPr>
            <a:xfrm>
              <a:off x="0" y="0"/>
              <a:ext cx="5486400" cy="2709545"/>
            </a:xfrm>
            <a:prstGeom prst="rect">
              <a:avLst/>
            </a:prstGeom>
            <a:blipFill>
              <a:blip r:embed="rId4"/>
              <a:stretch>
                <a:fillRect/>
              </a:stretch>
            </a:blipFill>
          </p:spPr>
        </p:sp>
      </p:grpSp>
      <p:sp>
        <p:nvSpPr>
          <p:cNvPr id="2" name="Title 1">
            <a:extLst>
              <a:ext uri="{FF2B5EF4-FFF2-40B4-BE49-F238E27FC236}">
                <a16:creationId xmlns:a16="http://schemas.microsoft.com/office/drawing/2014/main" id="{C7584D55-BF42-473C-B020-32B102E55AE5}"/>
              </a:ext>
            </a:extLst>
          </p:cNvPr>
          <p:cNvSpPr>
            <a:spLocks noGrp="1"/>
          </p:cNvSpPr>
          <p:nvPr>
            <p:ph type="title"/>
          </p:nvPr>
        </p:nvSpPr>
        <p:spPr>
          <a:xfrm>
            <a:off x="234422" y="97244"/>
            <a:ext cx="11362267" cy="630237"/>
          </a:xfrm>
        </p:spPr>
        <p:txBody>
          <a:bodyPr/>
          <a:lstStyle/>
          <a:p>
            <a:r>
              <a:rPr lang="en-GB" sz="3600" dirty="0"/>
              <a:t>Association between physical and functional model</a:t>
            </a:r>
          </a:p>
        </p:txBody>
      </p:sp>
      <p:sp>
        <p:nvSpPr>
          <p:cNvPr id="5" name="TextBox 4">
            <a:extLst>
              <a:ext uri="{FF2B5EF4-FFF2-40B4-BE49-F238E27FC236}">
                <a16:creationId xmlns:a16="http://schemas.microsoft.com/office/drawing/2014/main" id="{25982713-31DD-461C-A4CA-3E5F2F629313}"/>
              </a:ext>
            </a:extLst>
          </p:cNvPr>
          <p:cNvSpPr txBox="1"/>
          <p:nvPr/>
        </p:nvSpPr>
        <p:spPr>
          <a:xfrm>
            <a:off x="9728625" y="5796311"/>
            <a:ext cx="1559529" cy="369332"/>
          </a:xfrm>
          <a:prstGeom prst="rect">
            <a:avLst/>
          </a:prstGeom>
          <a:noFill/>
        </p:spPr>
        <p:txBody>
          <a:bodyPr wrap="none" rtlCol="0">
            <a:spAutoFit/>
          </a:bodyPr>
          <a:lstStyle/>
          <a:p>
            <a:r>
              <a:rPr lang="en-GB" dirty="0"/>
              <a:t>From TR-512.6</a:t>
            </a:r>
          </a:p>
        </p:txBody>
      </p:sp>
      <p:sp>
        <p:nvSpPr>
          <p:cNvPr id="7" name="TextBox 6">
            <a:extLst>
              <a:ext uri="{FF2B5EF4-FFF2-40B4-BE49-F238E27FC236}">
                <a16:creationId xmlns:a16="http://schemas.microsoft.com/office/drawing/2014/main" id="{1EA5C822-AFBF-45D7-9652-548B11808CDC}"/>
              </a:ext>
            </a:extLst>
          </p:cNvPr>
          <p:cNvSpPr txBox="1"/>
          <p:nvPr/>
        </p:nvSpPr>
        <p:spPr>
          <a:xfrm>
            <a:off x="11018851" y="47559"/>
            <a:ext cx="1143621" cy="646331"/>
          </a:xfrm>
          <a:prstGeom prst="rect">
            <a:avLst/>
          </a:prstGeom>
          <a:noFill/>
        </p:spPr>
        <p:txBody>
          <a:bodyPr wrap="square" rtlCol="0">
            <a:spAutoFit/>
          </a:bodyPr>
          <a:lstStyle/>
          <a:p>
            <a:r>
              <a:rPr lang="en-GB" dirty="0">
                <a:solidFill>
                  <a:srgbClr val="FF0000"/>
                </a:solidFill>
              </a:rPr>
              <a:t>See slide notes</a:t>
            </a:r>
          </a:p>
        </p:txBody>
      </p:sp>
      <p:sp>
        <p:nvSpPr>
          <p:cNvPr id="8" name="Rectangle 7">
            <a:extLst>
              <a:ext uri="{FF2B5EF4-FFF2-40B4-BE49-F238E27FC236}">
                <a16:creationId xmlns:a16="http://schemas.microsoft.com/office/drawing/2014/main" id="{75483BD0-73D8-41E2-B6A7-48363E8CACFC}"/>
              </a:ext>
            </a:extLst>
          </p:cNvPr>
          <p:cNvSpPr/>
          <p:nvPr/>
        </p:nvSpPr>
        <p:spPr>
          <a:xfrm>
            <a:off x="2699658" y="6119477"/>
            <a:ext cx="6220422" cy="646331"/>
          </a:xfrm>
          <a:prstGeom prst="rect">
            <a:avLst/>
          </a:prstGeom>
          <a:solidFill>
            <a:srgbClr val="66FF66"/>
          </a:solidFill>
          <a:ln>
            <a:solidFill>
              <a:srgbClr val="FF0000"/>
            </a:solidFill>
          </a:ln>
        </p:spPr>
        <p:txBody>
          <a:bodyPr wrap="square">
            <a:spAutoFit/>
          </a:bodyPr>
          <a:lstStyle/>
          <a:p>
            <a:pPr algn="ctr"/>
            <a:r>
              <a:rPr lang="en-GB" dirty="0"/>
              <a:t>Basis for model for the understanding of the physical realization of functional things (regardless of how “virtual” they are).</a:t>
            </a:r>
          </a:p>
        </p:txBody>
      </p:sp>
      <p:graphicFrame>
        <p:nvGraphicFramePr>
          <p:cNvPr id="11" name="Object 10">
            <a:extLst>
              <a:ext uri="{FF2B5EF4-FFF2-40B4-BE49-F238E27FC236}">
                <a16:creationId xmlns:a16="http://schemas.microsoft.com/office/drawing/2014/main" id="{C622E150-0CD4-4B39-AC17-F7AA035D74DC}"/>
              </a:ext>
            </a:extLst>
          </p:cNvPr>
          <p:cNvGraphicFramePr>
            <a:graphicFrameLocks noChangeAspect="1"/>
          </p:cNvGraphicFramePr>
          <p:nvPr>
            <p:extLst>
              <p:ext uri="{D42A27DB-BD31-4B8C-83A1-F6EECF244321}">
                <p14:modId xmlns:p14="http://schemas.microsoft.com/office/powerpoint/2010/main" val="3191571901"/>
              </p:ext>
            </p:extLst>
          </p:nvPr>
        </p:nvGraphicFramePr>
        <p:xfrm>
          <a:off x="8604941" y="3195735"/>
          <a:ext cx="3587059" cy="2618043"/>
        </p:xfrm>
        <a:graphic>
          <a:graphicData uri="http://schemas.openxmlformats.org/presentationml/2006/ole">
            <mc:AlternateContent xmlns:mc="http://schemas.openxmlformats.org/markup-compatibility/2006">
              <mc:Choice xmlns:v="urn:schemas-microsoft-com:vml" Requires="v">
                <p:oleObj spid="_x0000_s31858" name="Slide" r:id="rId5" imgW="4680126" imgH="3427485" progId="PowerPoint.Slide.12">
                  <p:embed/>
                </p:oleObj>
              </mc:Choice>
              <mc:Fallback>
                <p:oleObj name="Slide" r:id="rId5" imgW="4680126" imgH="3427485" progId="PowerPoint.Slide.12">
                  <p:embed/>
                  <p:pic>
                    <p:nvPicPr>
                      <p:cNvPr id="7" name="Object 6">
                        <a:extLst>
                          <a:ext uri="{FF2B5EF4-FFF2-40B4-BE49-F238E27FC236}">
                            <a16:creationId xmlns:a16="http://schemas.microsoft.com/office/drawing/2014/main" id="{7506CE37-C5A5-40F0-83A9-668BCF9DF0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04941" y="3195735"/>
                        <a:ext cx="3587059" cy="2618043"/>
                      </a:xfrm>
                      <a:prstGeom prst="rect">
                        <a:avLst/>
                      </a:prstGeom>
                      <a:noFill/>
                    </p:spPr>
                  </p:pic>
                </p:oleObj>
              </mc:Fallback>
            </mc:AlternateContent>
          </a:graphicData>
        </a:graphic>
      </p:graphicFrame>
      <p:graphicFrame>
        <p:nvGraphicFramePr>
          <p:cNvPr id="12" name="Object 11">
            <a:extLst>
              <a:ext uri="{FF2B5EF4-FFF2-40B4-BE49-F238E27FC236}">
                <a16:creationId xmlns:a16="http://schemas.microsoft.com/office/drawing/2014/main" id="{5DE01947-85FD-4FBA-9958-58AED092696E}"/>
              </a:ext>
            </a:extLst>
          </p:cNvPr>
          <p:cNvGraphicFramePr>
            <a:graphicFrameLocks noChangeAspect="1"/>
          </p:cNvGraphicFramePr>
          <p:nvPr>
            <p:extLst>
              <p:ext uri="{D42A27DB-BD31-4B8C-83A1-F6EECF244321}">
                <p14:modId xmlns:p14="http://schemas.microsoft.com/office/powerpoint/2010/main" val="3607262822"/>
              </p:ext>
            </p:extLst>
          </p:nvPr>
        </p:nvGraphicFramePr>
        <p:xfrm>
          <a:off x="8971011" y="764748"/>
          <a:ext cx="2986567" cy="2237524"/>
        </p:xfrm>
        <a:graphic>
          <a:graphicData uri="http://schemas.openxmlformats.org/presentationml/2006/ole">
            <mc:AlternateContent xmlns:mc="http://schemas.openxmlformats.org/markup-compatibility/2006">
              <mc:Choice xmlns:v="urn:schemas-microsoft-com:vml" Requires="v">
                <p:oleObj spid="_x0000_s31859" name="Slide" r:id="rId7" imgW="4515627" imgH="3386450" progId="PowerPoint.Slide.12">
                  <p:embed/>
                </p:oleObj>
              </mc:Choice>
              <mc:Fallback>
                <p:oleObj name="Slide" r:id="rId7" imgW="4515627" imgH="3386450" progId="PowerPoint.Slide.12">
                  <p:embed/>
                  <p:pic>
                    <p:nvPicPr>
                      <p:cNvPr id="9" name="Object 8">
                        <a:extLst>
                          <a:ext uri="{FF2B5EF4-FFF2-40B4-BE49-F238E27FC236}">
                            <a16:creationId xmlns:a16="http://schemas.microsoft.com/office/drawing/2014/main" id="{F054DF82-4250-4D4F-B6D8-AAD1BF268B2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71011" y="764748"/>
                        <a:ext cx="2986567" cy="2237524"/>
                      </a:xfrm>
                      <a:prstGeom prst="rect">
                        <a:avLst/>
                      </a:prstGeom>
                      <a:noFill/>
                    </p:spPr>
                  </p:pic>
                </p:oleObj>
              </mc:Fallback>
            </mc:AlternateContent>
          </a:graphicData>
        </a:graphic>
      </p:graphicFrame>
      <p:sp>
        <p:nvSpPr>
          <p:cNvPr id="13" name="TextBox 12">
            <a:extLst>
              <a:ext uri="{FF2B5EF4-FFF2-40B4-BE49-F238E27FC236}">
                <a16:creationId xmlns:a16="http://schemas.microsoft.com/office/drawing/2014/main" id="{6DEC9CA9-DBC7-425D-B78C-859F1DEA42A4}"/>
              </a:ext>
            </a:extLst>
          </p:cNvPr>
          <p:cNvSpPr txBox="1"/>
          <p:nvPr/>
        </p:nvSpPr>
        <p:spPr>
          <a:xfrm>
            <a:off x="108265" y="5597296"/>
            <a:ext cx="3371372" cy="369332"/>
          </a:xfrm>
          <a:prstGeom prst="rect">
            <a:avLst/>
          </a:prstGeom>
          <a:noFill/>
        </p:spPr>
        <p:txBody>
          <a:bodyPr wrap="none" rtlCol="0">
            <a:spAutoFit/>
          </a:bodyPr>
          <a:lstStyle/>
          <a:p>
            <a:r>
              <a:rPr lang="en-GB" dirty="0"/>
              <a:t>Derived from ITU-T and TMF work</a:t>
            </a:r>
          </a:p>
        </p:txBody>
      </p:sp>
      <p:sp>
        <p:nvSpPr>
          <p:cNvPr id="18" name="TextBox 17">
            <a:extLst>
              <a:ext uri="{FF2B5EF4-FFF2-40B4-BE49-F238E27FC236}">
                <a16:creationId xmlns:a16="http://schemas.microsoft.com/office/drawing/2014/main" id="{EBB9A83D-4ACC-4C65-9CE5-02E401722373}"/>
              </a:ext>
            </a:extLst>
          </p:cNvPr>
          <p:cNvSpPr txBox="1"/>
          <p:nvPr/>
        </p:nvSpPr>
        <p:spPr>
          <a:xfrm>
            <a:off x="1373440" y="2954939"/>
            <a:ext cx="450764" cy="369332"/>
          </a:xfrm>
          <a:prstGeom prst="rect">
            <a:avLst/>
          </a:prstGeom>
          <a:solidFill>
            <a:srgbClr val="FFFF00">
              <a:alpha val="60000"/>
            </a:srgbClr>
          </a:solidFill>
        </p:spPr>
        <p:txBody>
          <a:bodyPr wrap="none" rtlCol="0">
            <a:spAutoFit/>
          </a:bodyPr>
          <a:lstStyle/>
          <a:p>
            <a:pPr algn="ctr"/>
            <a:r>
              <a:rPr lang="en-GB" dirty="0"/>
              <a:t>CD</a:t>
            </a:r>
          </a:p>
        </p:txBody>
      </p:sp>
      <p:sp>
        <p:nvSpPr>
          <p:cNvPr id="19" name="TextBox 18">
            <a:extLst>
              <a:ext uri="{FF2B5EF4-FFF2-40B4-BE49-F238E27FC236}">
                <a16:creationId xmlns:a16="http://schemas.microsoft.com/office/drawing/2014/main" id="{1CB9ADA0-9DCA-4A85-A6EB-B377F82EF802}"/>
              </a:ext>
            </a:extLst>
          </p:cNvPr>
          <p:cNvSpPr txBox="1"/>
          <p:nvPr/>
        </p:nvSpPr>
        <p:spPr>
          <a:xfrm>
            <a:off x="3529276" y="2997152"/>
            <a:ext cx="426720" cy="369332"/>
          </a:xfrm>
          <a:prstGeom prst="rect">
            <a:avLst/>
          </a:prstGeom>
          <a:solidFill>
            <a:srgbClr val="FFFF00">
              <a:alpha val="60000"/>
            </a:srgbClr>
          </a:solidFill>
        </p:spPr>
        <p:txBody>
          <a:bodyPr wrap="none" rtlCol="0">
            <a:spAutoFit/>
          </a:bodyPr>
          <a:lstStyle/>
          <a:p>
            <a:pPr algn="ctr"/>
            <a:r>
              <a:rPr lang="en-GB" dirty="0"/>
              <a:t>PC</a:t>
            </a:r>
          </a:p>
        </p:txBody>
      </p:sp>
      <p:sp>
        <p:nvSpPr>
          <p:cNvPr id="20" name="TextBox 19">
            <a:extLst>
              <a:ext uri="{FF2B5EF4-FFF2-40B4-BE49-F238E27FC236}">
                <a16:creationId xmlns:a16="http://schemas.microsoft.com/office/drawing/2014/main" id="{339884A6-B06D-40EB-8E00-A75A274CFAB5}"/>
              </a:ext>
            </a:extLst>
          </p:cNvPr>
          <p:cNvSpPr txBox="1"/>
          <p:nvPr/>
        </p:nvSpPr>
        <p:spPr>
          <a:xfrm>
            <a:off x="4537438" y="3703999"/>
            <a:ext cx="496354" cy="369332"/>
          </a:xfrm>
          <a:prstGeom prst="rect">
            <a:avLst/>
          </a:prstGeom>
          <a:solidFill>
            <a:srgbClr val="FFFF00">
              <a:alpha val="60000"/>
            </a:srgbClr>
          </a:solidFill>
        </p:spPr>
        <p:txBody>
          <a:bodyPr wrap="none" rtlCol="0">
            <a:spAutoFit/>
          </a:bodyPr>
          <a:lstStyle/>
          <a:p>
            <a:pPr algn="ctr"/>
            <a:r>
              <a:rPr lang="en-GB" dirty="0"/>
              <a:t>LTP</a:t>
            </a:r>
          </a:p>
        </p:txBody>
      </p:sp>
      <p:sp>
        <p:nvSpPr>
          <p:cNvPr id="21" name="TextBox 20">
            <a:extLst>
              <a:ext uri="{FF2B5EF4-FFF2-40B4-BE49-F238E27FC236}">
                <a16:creationId xmlns:a16="http://schemas.microsoft.com/office/drawing/2014/main" id="{2BEE35FC-000E-4575-B754-587E5C883E8F}"/>
              </a:ext>
            </a:extLst>
          </p:cNvPr>
          <p:cNvSpPr txBox="1"/>
          <p:nvPr/>
        </p:nvSpPr>
        <p:spPr>
          <a:xfrm>
            <a:off x="5709633" y="2915093"/>
            <a:ext cx="411844" cy="369332"/>
          </a:xfrm>
          <a:prstGeom prst="rect">
            <a:avLst/>
          </a:prstGeom>
          <a:solidFill>
            <a:srgbClr val="FFFF00">
              <a:alpha val="60000"/>
            </a:srgbClr>
          </a:solidFill>
        </p:spPr>
        <p:txBody>
          <a:bodyPr wrap="none" rtlCol="0">
            <a:spAutoFit/>
          </a:bodyPr>
          <a:lstStyle/>
          <a:p>
            <a:pPr algn="ctr"/>
            <a:r>
              <a:rPr lang="en-GB" dirty="0"/>
              <a:t>FC</a:t>
            </a:r>
          </a:p>
        </p:txBody>
      </p:sp>
      <p:sp>
        <p:nvSpPr>
          <p:cNvPr id="22" name="TextBox 21">
            <a:extLst>
              <a:ext uri="{FF2B5EF4-FFF2-40B4-BE49-F238E27FC236}">
                <a16:creationId xmlns:a16="http://schemas.microsoft.com/office/drawing/2014/main" id="{E7B05FAD-6123-495C-82DF-6790376E5C35}"/>
              </a:ext>
            </a:extLst>
          </p:cNvPr>
          <p:cNvSpPr txBox="1"/>
          <p:nvPr/>
        </p:nvSpPr>
        <p:spPr>
          <a:xfrm>
            <a:off x="7166342" y="1855089"/>
            <a:ext cx="1591461" cy="369332"/>
          </a:xfrm>
          <a:prstGeom prst="rect">
            <a:avLst/>
          </a:prstGeom>
          <a:solidFill>
            <a:srgbClr val="FFFF00">
              <a:alpha val="60000"/>
            </a:srgbClr>
          </a:solidFill>
        </p:spPr>
        <p:txBody>
          <a:bodyPr wrap="none" rtlCol="0">
            <a:spAutoFit/>
          </a:bodyPr>
          <a:lstStyle/>
          <a:p>
            <a:pPr algn="ctr"/>
            <a:r>
              <a:rPr lang="en-GB" dirty="0" err="1"/>
              <a:t>HolderMonitor</a:t>
            </a:r>
            <a:endParaRPr lang="en-GB" dirty="0"/>
          </a:p>
        </p:txBody>
      </p:sp>
      <p:sp>
        <p:nvSpPr>
          <p:cNvPr id="23" name="TextBox 22">
            <a:extLst>
              <a:ext uri="{FF2B5EF4-FFF2-40B4-BE49-F238E27FC236}">
                <a16:creationId xmlns:a16="http://schemas.microsoft.com/office/drawing/2014/main" id="{A3DDD99B-1CF7-4541-BC17-F521B5009674}"/>
              </a:ext>
            </a:extLst>
          </p:cNvPr>
          <p:cNvSpPr txBox="1"/>
          <p:nvPr/>
        </p:nvSpPr>
        <p:spPr>
          <a:xfrm>
            <a:off x="3584813" y="1854433"/>
            <a:ext cx="1208280" cy="369332"/>
          </a:xfrm>
          <a:prstGeom prst="rect">
            <a:avLst/>
          </a:prstGeom>
          <a:solidFill>
            <a:srgbClr val="FFFF00">
              <a:alpha val="60000"/>
            </a:srgbClr>
          </a:solidFill>
        </p:spPr>
        <p:txBody>
          <a:bodyPr wrap="none" rtlCol="0">
            <a:spAutoFit/>
          </a:bodyPr>
          <a:lstStyle/>
          <a:p>
            <a:pPr algn="ctr"/>
            <a:r>
              <a:rPr lang="en-GB" dirty="0"/>
              <a:t>Equipment</a:t>
            </a:r>
          </a:p>
        </p:txBody>
      </p:sp>
      <p:sp>
        <p:nvSpPr>
          <p:cNvPr id="24" name="TextBox 23">
            <a:extLst>
              <a:ext uri="{FF2B5EF4-FFF2-40B4-BE49-F238E27FC236}">
                <a16:creationId xmlns:a16="http://schemas.microsoft.com/office/drawing/2014/main" id="{D27D7D22-FC96-4503-9FD5-1045F61AB70F}"/>
              </a:ext>
            </a:extLst>
          </p:cNvPr>
          <p:cNvSpPr txBox="1"/>
          <p:nvPr/>
        </p:nvSpPr>
        <p:spPr>
          <a:xfrm>
            <a:off x="5817302" y="1854433"/>
            <a:ext cx="821059" cy="369332"/>
          </a:xfrm>
          <a:prstGeom prst="rect">
            <a:avLst/>
          </a:prstGeom>
          <a:solidFill>
            <a:srgbClr val="FFFF00">
              <a:alpha val="60000"/>
            </a:srgbClr>
          </a:solidFill>
        </p:spPr>
        <p:txBody>
          <a:bodyPr wrap="none" rtlCol="0">
            <a:spAutoFit/>
          </a:bodyPr>
          <a:lstStyle/>
          <a:p>
            <a:pPr algn="ctr"/>
            <a:r>
              <a:rPr lang="en-GB" dirty="0"/>
              <a:t>Holder</a:t>
            </a:r>
          </a:p>
        </p:txBody>
      </p:sp>
      <p:sp>
        <p:nvSpPr>
          <p:cNvPr id="3" name="TextBox 2">
            <a:extLst>
              <a:ext uri="{FF2B5EF4-FFF2-40B4-BE49-F238E27FC236}">
                <a16:creationId xmlns:a16="http://schemas.microsoft.com/office/drawing/2014/main" id="{9880CB23-E657-474B-864F-DD8419E6FED5}"/>
              </a:ext>
            </a:extLst>
          </p:cNvPr>
          <p:cNvSpPr txBox="1"/>
          <p:nvPr/>
        </p:nvSpPr>
        <p:spPr>
          <a:xfrm>
            <a:off x="5067947" y="5396721"/>
            <a:ext cx="3488081" cy="646331"/>
          </a:xfrm>
          <a:prstGeom prst="rect">
            <a:avLst/>
          </a:prstGeom>
          <a:noFill/>
        </p:spPr>
        <p:txBody>
          <a:bodyPr wrap="square" rtlCol="0">
            <a:spAutoFit/>
          </a:bodyPr>
          <a:lstStyle/>
          <a:p>
            <a:r>
              <a:rPr lang="en-GB" dirty="0">
                <a:solidFill>
                  <a:srgbClr val="0070C0"/>
                </a:solidFill>
              </a:rPr>
              <a:t>Functions emergent from complex processing represented by PC</a:t>
            </a:r>
          </a:p>
        </p:txBody>
      </p:sp>
      <p:cxnSp>
        <p:nvCxnSpPr>
          <p:cNvPr id="6" name="Straight Arrow Connector 5">
            <a:extLst>
              <a:ext uri="{FF2B5EF4-FFF2-40B4-BE49-F238E27FC236}">
                <a16:creationId xmlns:a16="http://schemas.microsoft.com/office/drawing/2014/main" id="{0179D05E-7CEF-4D72-BECA-E4A5C42EA540}"/>
              </a:ext>
            </a:extLst>
          </p:cNvPr>
          <p:cNvCxnSpPr/>
          <p:nvPr/>
        </p:nvCxnSpPr>
        <p:spPr>
          <a:xfrm flipH="1" flipV="1">
            <a:off x="4887686" y="4117695"/>
            <a:ext cx="929616" cy="1341102"/>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F235F869-24F4-4D68-9B59-CD048D59F1C1}"/>
              </a:ext>
            </a:extLst>
          </p:cNvPr>
          <p:cNvCxnSpPr>
            <a:stCxn id="3" idx="0"/>
          </p:cNvCxnSpPr>
          <p:nvPr/>
        </p:nvCxnSpPr>
        <p:spPr>
          <a:xfrm flipH="1" flipV="1">
            <a:off x="6096000" y="3334667"/>
            <a:ext cx="715988" cy="2062054"/>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0C28307D-8094-49BD-BB40-E35E3A8BE978}"/>
              </a:ext>
            </a:extLst>
          </p:cNvPr>
          <p:cNvCxnSpPr/>
          <p:nvPr/>
        </p:nvCxnSpPr>
        <p:spPr>
          <a:xfrm flipV="1">
            <a:off x="8077505" y="2223765"/>
            <a:ext cx="287715" cy="3235032"/>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D26DB826-B025-4A1D-AB51-3C8CBA9ED5C1}"/>
              </a:ext>
            </a:extLst>
          </p:cNvPr>
          <p:cNvSpPr txBox="1"/>
          <p:nvPr/>
        </p:nvSpPr>
        <p:spPr>
          <a:xfrm>
            <a:off x="5748987" y="986003"/>
            <a:ext cx="2081498" cy="646331"/>
          </a:xfrm>
          <a:prstGeom prst="rect">
            <a:avLst/>
          </a:prstGeom>
          <a:noFill/>
        </p:spPr>
        <p:txBody>
          <a:bodyPr wrap="square" rtlCol="0">
            <a:spAutoFit/>
          </a:bodyPr>
          <a:lstStyle/>
          <a:p>
            <a:r>
              <a:rPr lang="en-GB" dirty="0">
                <a:solidFill>
                  <a:srgbClr val="0070C0"/>
                </a:solidFill>
              </a:rPr>
              <a:t>PC emergent from running equipment</a:t>
            </a:r>
          </a:p>
        </p:txBody>
      </p:sp>
      <p:cxnSp>
        <p:nvCxnSpPr>
          <p:cNvPr id="31" name="Straight Arrow Connector 30">
            <a:extLst>
              <a:ext uri="{FF2B5EF4-FFF2-40B4-BE49-F238E27FC236}">
                <a16:creationId xmlns:a16="http://schemas.microsoft.com/office/drawing/2014/main" id="{05F8D200-D670-44AA-A8D1-92392962B3BD}"/>
              </a:ext>
            </a:extLst>
          </p:cNvPr>
          <p:cNvCxnSpPr>
            <a:cxnSpLocks/>
          </p:cNvCxnSpPr>
          <p:nvPr/>
        </p:nvCxnSpPr>
        <p:spPr>
          <a:xfrm flipH="1">
            <a:off x="4067943" y="1620204"/>
            <a:ext cx="1877770" cy="1410305"/>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F9CA4EFD-A517-43AB-93F3-14DC957175D1}"/>
              </a:ext>
            </a:extLst>
          </p:cNvPr>
          <p:cNvSpPr txBox="1"/>
          <p:nvPr/>
        </p:nvSpPr>
        <p:spPr>
          <a:xfrm>
            <a:off x="1781228" y="652510"/>
            <a:ext cx="3062051" cy="923330"/>
          </a:xfrm>
          <a:prstGeom prst="rect">
            <a:avLst/>
          </a:prstGeom>
          <a:noFill/>
        </p:spPr>
        <p:txBody>
          <a:bodyPr wrap="square" rtlCol="0">
            <a:spAutoFit/>
          </a:bodyPr>
          <a:lstStyle/>
          <a:p>
            <a:r>
              <a:rPr lang="en-GB" dirty="0">
                <a:solidFill>
                  <a:srgbClr val="0070C0"/>
                </a:solidFill>
              </a:rPr>
              <a:t>CD provides boundary around equipment to represent NE/Device/Controller etc</a:t>
            </a:r>
          </a:p>
        </p:txBody>
      </p:sp>
      <p:cxnSp>
        <p:nvCxnSpPr>
          <p:cNvPr id="34" name="Straight Arrow Connector 33">
            <a:extLst>
              <a:ext uri="{FF2B5EF4-FFF2-40B4-BE49-F238E27FC236}">
                <a16:creationId xmlns:a16="http://schemas.microsoft.com/office/drawing/2014/main" id="{0D716EBE-CC9E-4E7D-A597-7D1187200260}"/>
              </a:ext>
            </a:extLst>
          </p:cNvPr>
          <p:cNvCxnSpPr/>
          <p:nvPr/>
        </p:nvCxnSpPr>
        <p:spPr>
          <a:xfrm flipH="1">
            <a:off x="1727812" y="1549209"/>
            <a:ext cx="753132" cy="1348046"/>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38DB1F05-2AD8-4D3B-B369-4F7CF0558F34}"/>
              </a:ext>
            </a:extLst>
          </p:cNvPr>
          <p:cNvSpPr txBox="1"/>
          <p:nvPr/>
        </p:nvSpPr>
        <p:spPr>
          <a:xfrm>
            <a:off x="1980228" y="3110201"/>
            <a:ext cx="1524592" cy="1477328"/>
          </a:xfrm>
          <a:prstGeom prst="rect">
            <a:avLst/>
          </a:prstGeom>
          <a:noFill/>
        </p:spPr>
        <p:txBody>
          <a:bodyPr wrap="square" rtlCol="0">
            <a:spAutoFit/>
          </a:bodyPr>
          <a:lstStyle/>
          <a:p>
            <a:r>
              <a:rPr lang="en-GB" dirty="0">
                <a:solidFill>
                  <a:srgbClr val="0070C0"/>
                </a:solidFill>
              </a:rPr>
              <a:t>CD represents Equipment functional boundary grouping PCs</a:t>
            </a:r>
          </a:p>
        </p:txBody>
      </p:sp>
      <p:cxnSp>
        <p:nvCxnSpPr>
          <p:cNvPr id="37" name="Straight Arrow Connector 36">
            <a:extLst>
              <a:ext uri="{FF2B5EF4-FFF2-40B4-BE49-F238E27FC236}">
                <a16:creationId xmlns:a16="http://schemas.microsoft.com/office/drawing/2014/main" id="{40B6A892-52E3-4217-AA19-413B80367918}"/>
              </a:ext>
            </a:extLst>
          </p:cNvPr>
          <p:cNvCxnSpPr>
            <a:cxnSpLocks/>
          </p:cNvCxnSpPr>
          <p:nvPr/>
        </p:nvCxnSpPr>
        <p:spPr>
          <a:xfrm flipH="1" flipV="1">
            <a:off x="1775640" y="3284425"/>
            <a:ext cx="230074" cy="419574"/>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84FC389-D0C2-45F5-B156-30D9380C2213}"/>
              </a:ext>
            </a:extLst>
          </p:cNvPr>
          <p:cNvCxnSpPr>
            <a:cxnSpLocks/>
          </p:cNvCxnSpPr>
          <p:nvPr/>
        </p:nvCxnSpPr>
        <p:spPr>
          <a:xfrm flipV="1">
            <a:off x="2400600" y="1854433"/>
            <a:ext cx="136646" cy="1336478"/>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0BB9C4C4-0D21-4074-8655-B3F35D1EE94D}"/>
              </a:ext>
            </a:extLst>
          </p:cNvPr>
          <p:cNvCxnSpPr>
            <a:cxnSpLocks/>
          </p:cNvCxnSpPr>
          <p:nvPr/>
        </p:nvCxnSpPr>
        <p:spPr>
          <a:xfrm flipH="1">
            <a:off x="1775640" y="1523106"/>
            <a:ext cx="690309" cy="577328"/>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79447706-65B3-401E-9E94-1A369BFA574A}"/>
              </a:ext>
            </a:extLst>
          </p:cNvPr>
          <p:cNvCxnSpPr/>
          <p:nvPr/>
        </p:nvCxnSpPr>
        <p:spPr>
          <a:xfrm flipV="1">
            <a:off x="2400600" y="2166646"/>
            <a:ext cx="1144983" cy="1015172"/>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5961FF40-DEAA-4E87-A5B0-6825586A9810}"/>
              </a:ext>
            </a:extLst>
          </p:cNvPr>
          <p:cNvCxnSpPr/>
          <p:nvPr/>
        </p:nvCxnSpPr>
        <p:spPr>
          <a:xfrm flipV="1">
            <a:off x="3099515" y="3363782"/>
            <a:ext cx="405305" cy="524883"/>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5F89C100-435E-4426-B37E-90253D1E6F1D}"/>
              </a:ext>
            </a:extLst>
          </p:cNvPr>
          <p:cNvCxnSpPr>
            <a:cxnSpLocks/>
          </p:cNvCxnSpPr>
          <p:nvPr/>
        </p:nvCxnSpPr>
        <p:spPr>
          <a:xfrm flipH="1">
            <a:off x="4032233" y="1620204"/>
            <a:ext cx="1913378" cy="1097260"/>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47DC12E2-0FE1-4A79-A7E7-7EC47732A8C9}"/>
              </a:ext>
            </a:extLst>
          </p:cNvPr>
          <p:cNvCxnSpPr/>
          <p:nvPr/>
        </p:nvCxnSpPr>
        <p:spPr>
          <a:xfrm>
            <a:off x="2465949" y="1523106"/>
            <a:ext cx="1118864" cy="288664"/>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ECB6FB2C-A3BD-475C-BFCA-4EF739D9AB1B}"/>
              </a:ext>
            </a:extLst>
          </p:cNvPr>
          <p:cNvCxnSpPr/>
          <p:nvPr/>
        </p:nvCxnSpPr>
        <p:spPr>
          <a:xfrm flipH="1">
            <a:off x="4793093" y="1620204"/>
            <a:ext cx="1152518" cy="234229"/>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608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13" grpId="0"/>
      <p:bldP spid="18" grpId="0" animBg="1"/>
      <p:bldP spid="19" grpId="0" animBg="1"/>
      <p:bldP spid="20" grpId="0" animBg="1"/>
      <p:bldP spid="21" grpId="0" animBg="1"/>
      <p:bldP spid="22" grpId="0" animBg="1"/>
      <p:bldP spid="23" grpId="0" animBg="1"/>
      <p:bldP spid="24" grpId="0" animBg="1"/>
      <p:bldP spid="3" grpId="0"/>
      <p:bldP spid="29" grpId="0"/>
      <p:bldP spid="32"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Zone de dessin 1">
            <a:extLst>
              <a:ext uri="{FF2B5EF4-FFF2-40B4-BE49-F238E27FC236}">
                <a16:creationId xmlns:a16="http://schemas.microsoft.com/office/drawing/2014/main" id="{6D27E76E-74A0-4C20-A5C0-3FDEBD1DF65D}"/>
              </a:ext>
            </a:extLst>
          </p:cNvPr>
          <p:cNvGrpSpPr/>
          <p:nvPr/>
        </p:nvGrpSpPr>
        <p:grpSpPr>
          <a:xfrm>
            <a:off x="2481943" y="777855"/>
            <a:ext cx="7228114" cy="5302290"/>
            <a:chOff x="0" y="0"/>
            <a:chExt cx="5486400" cy="4024630"/>
          </a:xfrm>
        </p:grpSpPr>
        <p:sp>
          <p:nvSpPr>
            <p:cNvPr id="14" name="Rectangle 13">
              <a:extLst>
                <a:ext uri="{FF2B5EF4-FFF2-40B4-BE49-F238E27FC236}">
                  <a16:creationId xmlns:a16="http://schemas.microsoft.com/office/drawing/2014/main" id="{DDD02784-2378-49E8-ACAA-4FF669A589A1}"/>
                </a:ext>
              </a:extLst>
            </p:cNvPr>
            <p:cNvSpPr/>
            <p:nvPr/>
          </p:nvSpPr>
          <p:spPr>
            <a:xfrm>
              <a:off x="0" y="0"/>
              <a:ext cx="5486400" cy="4024630"/>
            </a:xfrm>
            <a:prstGeom prst="rect">
              <a:avLst/>
            </a:prstGeom>
            <a:blipFill>
              <a:blip r:embed="rId3"/>
              <a:stretch>
                <a:fillRect/>
              </a:stretch>
            </a:blipFill>
          </p:spPr>
        </p:sp>
      </p:grpSp>
      <p:sp>
        <p:nvSpPr>
          <p:cNvPr id="2" name="Title 1">
            <a:extLst>
              <a:ext uri="{FF2B5EF4-FFF2-40B4-BE49-F238E27FC236}">
                <a16:creationId xmlns:a16="http://schemas.microsoft.com/office/drawing/2014/main" id="{1D521B25-2A1B-4C0A-A711-7B10C06B5E45}"/>
              </a:ext>
            </a:extLst>
          </p:cNvPr>
          <p:cNvSpPr>
            <a:spLocks noGrp="1"/>
          </p:cNvSpPr>
          <p:nvPr>
            <p:ph type="title"/>
          </p:nvPr>
        </p:nvSpPr>
        <p:spPr>
          <a:xfrm>
            <a:off x="838200" y="110684"/>
            <a:ext cx="10515600" cy="541324"/>
          </a:xfrm>
        </p:spPr>
        <p:txBody>
          <a:bodyPr>
            <a:normAutofit fontScale="90000"/>
          </a:bodyPr>
          <a:lstStyle/>
          <a:p>
            <a:r>
              <a:rPr lang="en-GB" dirty="0"/>
              <a:t>Model of control access and view</a:t>
            </a:r>
          </a:p>
        </p:txBody>
      </p:sp>
      <p:sp>
        <p:nvSpPr>
          <p:cNvPr id="6" name="TextBox 5">
            <a:extLst>
              <a:ext uri="{FF2B5EF4-FFF2-40B4-BE49-F238E27FC236}">
                <a16:creationId xmlns:a16="http://schemas.microsoft.com/office/drawing/2014/main" id="{AC6B5703-4F9D-4C9A-9A57-67F834CFCB2E}"/>
              </a:ext>
            </a:extLst>
          </p:cNvPr>
          <p:cNvSpPr txBox="1"/>
          <p:nvPr/>
        </p:nvSpPr>
        <p:spPr>
          <a:xfrm>
            <a:off x="381522" y="1133695"/>
            <a:ext cx="1559529" cy="646331"/>
          </a:xfrm>
          <a:prstGeom prst="rect">
            <a:avLst/>
          </a:prstGeom>
          <a:noFill/>
        </p:spPr>
        <p:txBody>
          <a:bodyPr wrap="none" rtlCol="0">
            <a:spAutoFit/>
          </a:bodyPr>
          <a:lstStyle/>
          <a:p>
            <a:r>
              <a:rPr lang="en-GB" dirty="0"/>
              <a:t>From TR-512.8</a:t>
            </a:r>
          </a:p>
          <a:p>
            <a:endParaRPr lang="en-GB" dirty="0"/>
          </a:p>
        </p:txBody>
      </p:sp>
      <p:sp>
        <p:nvSpPr>
          <p:cNvPr id="7" name="Rectangle 6">
            <a:extLst>
              <a:ext uri="{FF2B5EF4-FFF2-40B4-BE49-F238E27FC236}">
                <a16:creationId xmlns:a16="http://schemas.microsoft.com/office/drawing/2014/main" id="{4EB886EF-A1DD-4CC9-831C-8D259854A67D}"/>
              </a:ext>
            </a:extLst>
          </p:cNvPr>
          <p:cNvSpPr/>
          <p:nvPr/>
        </p:nvSpPr>
        <p:spPr>
          <a:xfrm>
            <a:off x="2133601" y="6119477"/>
            <a:ext cx="7352536" cy="646331"/>
          </a:xfrm>
          <a:prstGeom prst="rect">
            <a:avLst/>
          </a:prstGeom>
          <a:solidFill>
            <a:srgbClr val="66FF66"/>
          </a:solidFill>
          <a:ln>
            <a:solidFill>
              <a:srgbClr val="FF0000"/>
            </a:solidFill>
          </a:ln>
        </p:spPr>
        <p:txBody>
          <a:bodyPr wrap="square">
            <a:spAutoFit/>
          </a:bodyPr>
          <a:lstStyle/>
          <a:p>
            <a:pPr algn="ctr"/>
            <a:r>
              <a:rPr lang="en-GB" dirty="0"/>
              <a:t>Model for the control functions in the network, for control of those control functions, and modelling of Control itself, for control of the Controller.</a:t>
            </a:r>
          </a:p>
        </p:txBody>
      </p:sp>
      <p:sp>
        <p:nvSpPr>
          <p:cNvPr id="8" name="TextBox 7">
            <a:extLst>
              <a:ext uri="{FF2B5EF4-FFF2-40B4-BE49-F238E27FC236}">
                <a16:creationId xmlns:a16="http://schemas.microsoft.com/office/drawing/2014/main" id="{EEFAA88C-05B1-4E03-BFE9-5C359E4B773A}"/>
              </a:ext>
            </a:extLst>
          </p:cNvPr>
          <p:cNvSpPr txBox="1"/>
          <p:nvPr/>
        </p:nvSpPr>
        <p:spPr>
          <a:xfrm>
            <a:off x="11018851" y="47559"/>
            <a:ext cx="1143621" cy="646331"/>
          </a:xfrm>
          <a:prstGeom prst="rect">
            <a:avLst/>
          </a:prstGeom>
          <a:noFill/>
        </p:spPr>
        <p:txBody>
          <a:bodyPr wrap="square" rtlCol="0">
            <a:spAutoFit/>
          </a:bodyPr>
          <a:lstStyle/>
          <a:p>
            <a:r>
              <a:rPr lang="en-GB" dirty="0">
                <a:solidFill>
                  <a:srgbClr val="FF0000"/>
                </a:solidFill>
              </a:rPr>
              <a:t>See slide notes</a:t>
            </a:r>
          </a:p>
        </p:txBody>
      </p:sp>
      <p:sp>
        <p:nvSpPr>
          <p:cNvPr id="9" name="TextBox 8">
            <a:extLst>
              <a:ext uri="{FF2B5EF4-FFF2-40B4-BE49-F238E27FC236}">
                <a16:creationId xmlns:a16="http://schemas.microsoft.com/office/drawing/2014/main" id="{14806C79-BBEE-4779-8274-7DE8600EF0C1}"/>
              </a:ext>
            </a:extLst>
          </p:cNvPr>
          <p:cNvSpPr txBox="1"/>
          <p:nvPr/>
        </p:nvSpPr>
        <p:spPr>
          <a:xfrm>
            <a:off x="4224828" y="4086004"/>
            <a:ext cx="450764" cy="369332"/>
          </a:xfrm>
          <a:prstGeom prst="rect">
            <a:avLst/>
          </a:prstGeom>
          <a:solidFill>
            <a:srgbClr val="FFFF00">
              <a:alpha val="60000"/>
            </a:srgbClr>
          </a:solidFill>
        </p:spPr>
        <p:txBody>
          <a:bodyPr wrap="none" rtlCol="0">
            <a:spAutoFit/>
          </a:bodyPr>
          <a:lstStyle/>
          <a:p>
            <a:pPr algn="ctr"/>
            <a:r>
              <a:rPr lang="en-GB" dirty="0"/>
              <a:t>CD</a:t>
            </a:r>
          </a:p>
        </p:txBody>
      </p:sp>
      <p:sp>
        <p:nvSpPr>
          <p:cNvPr id="10" name="TextBox 9">
            <a:extLst>
              <a:ext uri="{FF2B5EF4-FFF2-40B4-BE49-F238E27FC236}">
                <a16:creationId xmlns:a16="http://schemas.microsoft.com/office/drawing/2014/main" id="{FD315D72-F291-4736-8FEE-8F0F0DF4D43A}"/>
              </a:ext>
            </a:extLst>
          </p:cNvPr>
          <p:cNvSpPr txBox="1"/>
          <p:nvPr/>
        </p:nvSpPr>
        <p:spPr>
          <a:xfrm>
            <a:off x="2801044" y="5710813"/>
            <a:ext cx="1208280" cy="369332"/>
          </a:xfrm>
          <a:prstGeom prst="rect">
            <a:avLst/>
          </a:prstGeom>
          <a:solidFill>
            <a:srgbClr val="FFFF00">
              <a:alpha val="60000"/>
            </a:srgbClr>
          </a:solidFill>
        </p:spPr>
        <p:txBody>
          <a:bodyPr wrap="none" rtlCol="0">
            <a:spAutoFit/>
          </a:bodyPr>
          <a:lstStyle/>
          <a:p>
            <a:pPr algn="ctr"/>
            <a:r>
              <a:rPr lang="en-GB" dirty="0"/>
              <a:t>Equipment</a:t>
            </a:r>
          </a:p>
        </p:txBody>
      </p:sp>
      <p:sp>
        <p:nvSpPr>
          <p:cNvPr id="11" name="TextBox 10">
            <a:extLst>
              <a:ext uri="{FF2B5EF4-FFF2-40B4-BE49-F238E27FC236}">
                <a16:creationId xmlns:a16="http://schemas.microsoft.com/office/drawing/2014/main" id="{FF2BFEDF-60B8-4D33-AB36-771DFD5D60DF}"/>
              </a:ext>
            </a:extLst>
          </p:cNvPr>
          <p:cNvSpPr txBox="1"/>
          <p:nvPr/>
        </p:nvSpPr>
        <p:spPr>
          <a:xfrm>
            <a:off x="4236850" y="5710813"/>
            <a:ext cx="426720" cy="369332"/>
          </a:xfrm>
          <a:prstGeom prst="rect">
            <a:avLst/>
          </a:prstGeom>
          <a:solidFill>
            <a:srgbClr val="FFFF00">
              <a:alpha val="60000"/>
            </a:srgbClr>
          </a:solidFill>
        </p:spPr>
        <p:txBody>
          <a:bodyPr wrap="none" rtlCol="0">
            <a:spAutoFit/>
          </a:bodyPr>
          <a:lstStyle/>
          <a:p>
            <a:pPr algn="ctr"/>
            <a:r>
              <a:rPr lang="en-GB" dirty="0"/>
              <a:t>PC</a:t>
            </a:r>
          </a:p>
        </p:txBody>
      </p:sp>
      <p:sp>
        <p:nvSpPr>
          <p:cNvPr id="12" name="TextBox 11">
            <a:extLst>
              <a:ext uri="{FF2B5EF4-FFF2-40B4-BE49-F238E27FC236}">
                <a16:creationId xmlns:a16="http://schemas.microsoft.com/office/drawing/2014/main" id="{616FC369-3F31-4ED6-9816-F805AD92DDC0}"/>
              </a:ext>
            </a:extLst>
          </p:cNvPr>
          <p:cNvSpPr txBox="1"/>
          <p:nvPr/>
        </p:nvSpPr>
        <p:spPr>
          <a:xfrm>
            <a:off x="5071844" y="5710813"/>
            <a:ext cx="433132" cy="369332"/>
          </a:xfrm>
          <a:prstGeom prst="rect">
            <a:avLst/>
          </a:prstGeom>
          <a:solidFill>
            <a:srgbClr val="FFFF00">
              <a:alpha val="60000"/>
            </a:srgbClr>
          </a:solidFill>
        </p:spPr>
        <p:txBody>
          <a:bodyPr wrap="none" rtlCol="0">
            <a:spAutoFit/>
          </a:bodyPr>
          <a:lstStyle/>
          <a:p>
            <a:pPr algn="ctr"/>
            <a:r>
              <a:rPr lang="en-GB" dirty="0"/>
              <a:t>FD</a:t>
            </a:r>
          </a:p>
        </p:txBody>
      </p:sp>
      <p:sp>
        <p:nvSpPr>
          <p:cNvPr id="15" name="TextBox 14">
            <a:extLst>
              <a:ext uri="{FF2B5EF4-FFF2-40B4-BE49-F238E27FC236}">
                <a16:creationId xmlns:a16="http://schemas.microsoft.com/office/drawing/2014/main" id="{ABB0EAB0-5382-4910-90E8-152346CE219D}"/>
              </a:ext>
            </a:extLst>
          </p:cNvPr>
          <p:cNvSpPr txBox="1"/>
          <p:nvPr/>
        </p:nvSpPr>
        <p:spPr>
          <a:xfrm>
            <a:off x="5959078" y="5710813"/>
            <a:ext cx="561372" cy="369332"/>
          </a:xfrm>
          <a:prstGeom prst="rect">
            <a:avLst/>
          </a:prstGeom>
          <a:solidFill>
            <a:srgbClr val="FFFF00">
              <a:alpha val="60000"/>
            </a:srgbClr>
          </a:solidFill>
        </p:spPr>
        <p:txBody>
          <a:bodyPr wrap="none" rtlCol="0">
            <a:spAutoFit/>
          </a:bodyPr>
          <a:lstStyle/>
          <a:p>
            <a:pPr algn="ctr"/>
            <a:r>
              <a:rPr lang="en-GB" dirty="0"/>
              <a:t>Link</a:t>
            </a:r>
          </a:p>
        </p:txBody>
      </p:sp>
      <p:sp>
        <p:nvSpPr>
          <p:cNvPr id="16" name="TextBox 15">
            <a:extLst>
              <a:ext uri="{FF2B5EF4-FFF2-40B4-BE49-F238E27FC236}">
                <a16:creationId xmlns:a16="http://schemas.microsoft.com/office/drawing/2014/main" id="{B9A9315A-CFC4-4C0E-9D34-3401C452444A}"/>
              </a:ext>
            </a:extLst>
          </p:cNvPr>
          <p:cNvSpPr txBox="1"/>
          <p:nvPr/>
        </p:nvSpPr>
        <p:spPr>
          <a:xfrm>
            <a:off x="6855420" y="5710813"/>
            <a:ext cx="411844" cy="369332"/>
          </a:xfrm>
          <a:prstGeom prst="rect">
            <a:avLst/>
          </a:prstGeom>
          <a:solidFill>
            <a:srgbClr val="FFFF00">
              <a:alpha val="60000"/>
            </a:srgbClr>
          </a:solidFill>
        </p:spPr>
        <p:txBody>
          <a:bodyPr wrap="none" rtlCol="0">
            <a:spAutoFit/>
          </a:bodyPr>
          <a:lstStyle/>
          <a:p>
            <a:pPr algn="ctr"/>
            <a:r>
              <a:rPr lang="en-GB" dirty="0"/>
              <a:t>FC</a:t>
            </a:r>
          </a:p>
        </p:txBody>
      </p:sp>
      <p:sp>
        <p:nvSpPr>
          <p:cNvPr id="17" name="TextBox 16">
            <a:extLst>
              <a:ext uri="{FF2B5EF4-FFF2-40B4-BE49-F238E27FC236}">
                <a16:creationId xmlns:a16="http://schemas.microsoft.com/office/drawing/2014/main" id="{E9F37230-CBEA-47B7-8DFB-9F275B4BE47B}"/>
              </a:ext>
            </a:extLst>
          </p:cNvPr>
          <p:cNvSpPr txBox="1"/>
          <p:nvPr/>
        </p:nvSpPr>
        <p:spPr>
          <a:xfrm>
            <a:off x="7665424" y="5710813"/>
            <a:ext cx="670376" cy="369332"/>
          </a:xfrm>
          <a:prstGeom prst="rect">
            <a:avLst/>
          </a:prstGeom>
          <a:solidFill>
            <a:srgbClr val="FFFF00">
              <a:alpha val="60000"/>
            </a:srgbClr>
          </a:solidFill>
        </p:spPr>
        <p:txBody>
          <a:bodyPr wrap="none" rtlCol="0">
            <a:spAutoFit/>
          </a:bodyPr>
          <a:lstStyle/>
          <a:p>
            <a:pPr algn="ctr"/>
            <a:r>
              <a:rPr lang="en-GB" dirty="0"/>
              <a:t>CASC</a:t>
            </a:r>
          </a:p>
        </p:txBody>
      </p:sp>
      <p:sp>
        <p:nvSpPr>
          <p:cNvPr id="18" name="TextBox 17">
            <a:extLst>
              <a:ext uri="{FF2B5EF4-FFF2-40B4-BE49-F238E27FC236}">
                <a16:creationId xmlns:a16="http://schemas.microsoft.com/office/drawing/2014/main" id="{5763B22B-E54B-4D09-BA92-F5DC5E8472A6}"/>
              </a:ext>
            </a:extLst>
          </p:cNvPr>
          <p:cNvSpPr txBox="1"/>
          <p:nvPr/>
        </p:nvSpPr>
        <p:spPr>
          <a:xfrm>
            <a:off x="8335800" y="3395754"/>
            <a:ext cx="496354" cy="369332"/>
          </a:xfrm>
          <a:prstGeom prst="rect">
            <a:avLst/>
          </a:prstGeom>
          <a:solidFill>
            <a:srgbClr val="FFFF00">
              <a:alpha val="60000"/>
            </a:srgbClr>
          </a:solidFill>
        </p:spPr>
        <p:txBody>
          <a:bodyPr wrap="none" rtlCol="0">
            <a:spAutoFit/>
          </a:bodyPr>
          <a:lstStyle/>
          <a:p>
            <a:pPr algn="ctr"/>
            <a:r>
              <a:rPr lang="en-GB" dirty="0"/>
              <a:t>LTP</a:t>
            </a:r>
          </a:p>
        </p:txBody>
      </p:sp>
      <p:sp>
        <p:nvSpPr>
          <p:cNvPr id="19" name="TextBox 18">
            <a:extLst>
              <a:ext uri="{FF2B5EF4-FFF2-40B4-BE49-F238E27FC236}">
                <a16:creationId xmlns:a16="http://schemas.microsoft.com/office/drawing/2014/main" id="{256C5127-C515-486E-B218-E62F4D416609}"/>
              </a:ext>
            </a:extLst>
          </p:cNvPr>
          <p:cNvSpPr txBox="1"/>
          <p:nvPr/>
        </p:nvSpPr>
        <p:spPr>
          <a:xfrm>
            <a:off x="5547651" y="3244334"/>
            <a:ext cx="822854" cy="369332"/>
          </a:xfrm>
          <a:prstGeom prst="rect">
            <a:avLst/>
          </a:prstGeom>
          <a:solidFill>
            <a:srgbClr val="FFFF00">
              <a:alpha val="60000"/>
            </a:srgbClr>
          </a:solidFill>
        </p:spPr>
        <p:txBody>
          <a:bodyPr wrap="none" rtlCol="0">
            <a:spAutoFit/>
          </a:bodyPr>
          <a:lstStyle/>
          <a:p>
            <a:pPr algn="ctr"/>
            <a:r>
              <a:rPr lang="en-GB" dirty="0" err="1"/>
              <a:t>CdPort</a:t>
            </a:r>
            <a:endParaRPr lang="en-GB" dirty="0"/>
          </a:p>
        </p:txBody>
      </p:sp>
      <p:sp>
        <p:nvSpPr>
          <p:cNvPr id="20" name="TextBox 19">
            <a:extLst>
              <a:ext uri="{FF2B5EF4-FFF2-40B4-BE49-F238E27FC236}">
                <a16:creationId xmlns:a16="http://schemas.microsoft.com/office/drawing/2014/main" id="{381F9466-A9C5-48CA-8B92-DCBA20A06005}"/>
              </a:ext>
            </a:extLst>
          </p:cNvPr>
          <p:cNvSpPr txBox="1"/>
          <p:nvPr/>
        </p:nvSpPr>
        <p:spPr>
          <a:xfrm>
            <a:off x="906647" y="4668293"/>
            <a:ext cx="2311329" cy="1200329"/>
          </a:xfrm>
          <a:prstGeom prst="rect">
            <a:avLst/>
          </a:prstGeom>
          <a:noFill/>
        </p:spPr>
        <p:txBody>
          <a:bodyPr wrap="square" rtlCol="0">
            <a:spAutoFit/>
          </a:bodyPr>
          <a:lstStyle/>
          <a:p>
            <a:r>
              <a:rPr lang="en-GB" dirty="0">
                <a:solidFill>
                  <a:srgbClr val="0070C0"/>
                </a:solidFill>
              </a:rPr>
              <a:t>CD groups/constrains any structures including </a:t>
            </a:r>
            <a:r>
              <a:rPr lang="en-GB" dirty="0" err="1">
                <a:solidFill>
                  <a:srgbClr val="0070C0"/>
                </a:solidFill>
              </a:rPr>
              <a:t>ControlConstruct</a:t>
            </a:r>
            <a:endParaRPr lang="en-GB" dirty="0">
              <a:solidFill>
                <a:srgbClr val="0070C0"/>
              </a:solidFill>
            </a:endParaRPr>
          </a:p>
        </p:txBody>
      </p:sp>
      <p:cxnSp>
        <p:nvCxnSpPr>
          <p:cNvPr id="4" name="Straight Arrow Connector 3">
            <a:extLst>
              <a:ext uri="{FF2B5EF4-FFF2-40B4-BE49-F238E27FC236}">
                <a16:creationId xmlns:a16="http://schemas.microsoft.com/office/drawing/2014/main" id="{A21340B6-8852-4745-BCAD-5122B237079D}"/>
              </a:ext>
            </a:extLst>
          </p:cNvPr>
          <p:cNvCxnSpPr>
            <a:cxnSpLocks/>
            <a:stCxn id="20" idx="3"/>
            <a:endCxn id="17" idx="0"/>
          </p:cNvCxnSpPr>
          <p:nvPr/>
        </p:nvCxnSpPr>
        <p:spPr>
          <a:xfrm>
            <a:off x="3217976" y="5268458"/>
            <a:ext cx="4782636" cy="442355"/>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3032D5E-759C-41AA-932D-E6E1BE166E0B}"/>
              </a:ext>
            </a:extLst>
          </p:cNvPr>
          <p:cNvCxnSpPr>
            <a:cxnSpLocks/>
            <a:stCxn id="20" idx="3"/>
            <a:endCxn id="16" idx="0"/>
          </p:cNvCxnSpPr>
          <p:nvPr/>
        </p:nvCxnSpPr>
        <p:spPr>
          <a:xfrm>
            <a:off x="3217976" y="5268458"/>
            <a:ext cx="3843366" cy="442355"/>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48174E66-C424-4DB1-9629-ED2BD6C88CEB}"/>
              </a:ext>
            </a:extLst>
          </p:cNvPr>
          <p:cNvCxnSpPr>
            <a:cxnSpLocks/>
            <a:stCxn id="20" idx="3"/>
            <a:endCxn id="15" idx="0"/>
          </p:cNvCxnSpPr>
          <p:nvPr/>
        </p:nvCxnSpPr>
        <p:spPr>
          <a:xfrm>
            <a:off x="3217976" y="5268458"/>
            <a:ext cx="3021788" cy="442355"/>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AB50DB57-E702-4723-80DD-3E97AD283F43}"/>
              </a:ext>
            </a:extLst>
          </p:cNvPr>
          <p:cNvCxnSpPr>
            <a:cxnSpLocks/>
            <a:stCxn id="20" idx="3"/>
            <a:endCxn id="12" idx="0"/>
          </p:cNvCxnSpPr>
          <p:nvPr/>
        </p:nvCxnSpPr>
        <p:spPr>
          <a:xfrm>
            <a:off x="3217976" y="5268458"/>
            <a:ext cx="2070434" cy="442355"/>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38CBA0F3-D2EF-4F46-8700-13DC7289AE90}"/>
              </a:ext>
            </a:extLst>
          </p:cNvPr>
          <p:cNvCxnSpPr>
            <a:cxnSpLocks/>
            <a:stCxn id="20" idx="3"/>
          </p:cNvCxnSpPr>
          <p:nvPr/>
        </p:nvCxnSpPr>
        <p:spPr>
          <a:xfrm>
            <a:off x="3217976" y="5268458"/>
            <a:ext cx="1268355" cy="442355"/>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80A587D2-69E6-4A50-9EBA-EF068B8008CA}"/>
              </a:ext>
            </a:extLst>
          </p:cNvPr>
          <p:cNvCxnSpPr>
            <a:cxnSpLocks/>
            <a:stCxn id="20" idx="3"/>
          </p:cNvCxnSpPr>
          <p:nvPr/>
        </p:nvCxnSpPr>
        <p:spPr>
          <a:xfrm>
            <a:off x="3217976" y="5268458"/>
            <a:ext cx="432203" cy="442355"/>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03416A96-CBBA-45F9-BD55-E2281361CD42}"/>
              </a:ext>
            </a:extLst>
          </p:cNvPr>
          <p:cNvCxnSpPr>
            <a:cxnSpLocks/>
            <a:stCxn id="20" idx="3"/>
          </p:cNvCxnSpPr>
          <p:nvPr/>
        </p:nvCxnSpPr>
        <p:spPr>
          <a:xfrm flipV="1">
            <a:off x="3217976" y="3765088"/>
            <a:ext cx="5153945" cy="1503370"/>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4CF84FEF-7DCE-47FC-A573-F2AC589486BA}"/>
              </a:ext>
            </a:extLst>
          </p:cNvPr>
          <p:cNvCxnSpPr>
            <a:cxnSpLocks/>
            <a:stCxn id="20" idx="3"/>
            <a:endCxn id="9" idx="1"/>
          </p:cNvCxnSpPr>
          <p:nvPr/>
        </p:nvCxnSpPr>
        <p:spPr>
          <a:xfrm flipV="1">
            <a:off x="3217976" y="4270670"/>
            <a:ext cx="1006852" cy="997788"/>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3CA5ABFC-9D34-47A9-9A8A-E49BD24F79CD}"/>
              </a:ext>
            </a:extLst>
          </p:cNvPr>
          <p:cNvSpPr txBox="1"/>
          <p:nvPr/>
        </p:nvSpPr>
        <p:spPr>
          <a:xfrm>
            <a:off x="5089231" y="1513505"/>
            <a:ext cx="1785682" cy="369332"/>
          </a:xfrm>
          <a:prstGeom prst="rect">
            <a:avLst/>
          </a:prstGeom>
          <a:solidFill>
            <a:srgbClr val="FFFF00">
              <a:alpha val="60000"/>
            </a:srgbClr>
          </a:solidFill>
        </p:spPr>
        <p:txBody>
          <a:bodyPr wrap="none" rtlCol="0">
            <a:spAutoFit/>
          </a:bodyPr>
          <a:lstStyle/>
          <a:p>
            <a:pPr algn="ctr"/>
            <a:r>
              <a:rPr lang="en-GB" dirty="0" err="1"/>
              <a:t>ControlConstruct</a:t>
            </a:r>
            <a:endParaRPr lang="en-GB" dirty="0"/>
          </a:p>
        </p:txBody>
      </p:sp>
      <p:sp>
        <p:nvSpPr>
          <p:cNvPr id="40" name="TextBox 39">
            <a:extLst>
              <a:ext uri="{FF2B5EF4-FFF2-40B4-BE49-F238E27FC236}">
                <a16:creationId xmlns:a16="http://schemas.microsoft.com/office/drawing/2014/main" id="{8807CB91-D53E-4BCF-945B-EB7F086F0551}"/>
              </a:ext>
            </a:extLst>
          </p:cNvPr>
          <p:cNvSpPr txBox="1"/>
          <p:nvPr/>
        </p:nvSpPr>
        <p:spPr>
          <a:xfrm>
            <a:off x="8175346" y="2381405"/>
            <a:ext cx="1270669" cy="369332"/>
          </a:xfrm>
          <a:prstGeom prst="rect">
            <a:avLst/>
          </a:prstGeom>
          <a:solidFill>
            <a:srgbClr val="FFFF00">
              <a:alpha val="60000"/>
            </a:srgbClr>
          </a:solidFill>
        </p:spPr>
        <p:txBody>
          <a:bodyPr wrap="none" rtlCol="0">
            <a:spAutoFit/>
          </a:bodyPr>
          <a:lstStyle/>
          <a:p>
            <a:pPr algn="ctr"/>
            <a:r>
              <a:rPr lang="en-GB" dirty="0" err="1"/>
              <a:t>ControlPort</a:t>
            </a:r>
            <a:endParaRPr lang="en-GB" dirty="0"/>
          </a:p>
        </p:txBody>
      </p:sp>
      <p:sp>
        <p:nvSpPr>
          <p:cNvPr id="41" name="TextBox 40">
            <a:extLst>
              <a:ext uri="{FF2B5EF4-FFF2-40B4-BE49-F238E27FC236}">
                <a16:creationId xmlns:a16="http://schemas.microsoft.com/office/drawing/2014/main" id="{CBC20764-0D89-4371-A63A-D38682D89312}"/>
              </a:ext>
            </a:extLst>
          </p:cNvPr>
          <p:cNvSpPr txBox="1"/>
          <p:nvPr/>
        </p:nvSpPr>
        <p:spPr>
          <a:xfrm>
            <a:off x="5816475" y="2522756"/>
            <a:ext cx="1772473" cy="369332"/>
          </a:xfrm>
          <a:prstGeom prst="rect">
            <a:avLst/>
          </a:prstGeom>
          <a:solidFill>
            <a:srgbClr val="FFFF00">
              <a:alpha val="60000"/>
            </a:srgbClr>
          </a:solidFill>
        </p:spPr>
        <p:txBody>
          <a:bodyPr wrap="none" rtlCol="0">
            <a:spAutoFit/>
          </a:bodyPr>
          <a:lstStyle/>
          <a:p>
            <a:pPr algn="ctr"/>
            <a:r>
              <a:rPr lang="en-GB" dirty="0" err="1"/>
              <a:t>ExposureContext</a:t>
            </a:r>
            <a:endParaRPr lang="en-GB" dirty="0"/>
          </a:p>
        </p:txBody>
      </p:sp>
      <p:sp>
        <p:nvSpPr>
          <p:cNvPr id="42" name="TextBox 41">
            <a:extLst>
              <a:ext uri="{FF2B5EF4-FFF2-40B4-BE49-F238E27FC236}">
                <a16:creationId xmlns:a16="http://schemas.microsoft.com/office/drawing/2014/main" id="{ABCBDDD6-6730-4998-9B46-50428961E6A2}"/>
              </a:ext>
            </a:extLst>
          </p:cNvPr>
          <p:cNvSpPr txBox="1"/>
          <p:nvPr/>
        </p:nvSpPr>
        <p:spPr>
          <a:xfrm>
            <a:off x="3660401" y="2388821"/>
            <a:ext cx="1483548" cy="369332"/>
          </a:xfrm>
          <a:prstGeom prst="rect">
            <a:avLst/>
          </a:prstGeom>
          <a:solidFill>
            <a:srgbClr val="FFFF00">
              <a:alpha val="60000"/>
            </a:srgbClr>
          </a:solidFill>
        </p:spPr>
        <p:txBody>
          <a:bodyPr wrap="none" rtlCol="0">
            <a:spAutoFit/>
          </a:bodyPr>
          <a:lstStyle/>
          <a:p>
            <a:pPr algn="ctr"/>
            <a:r>
              <a:rPr lang="en-GB" dirty="0" err="1"/>
              <a:t>ViewMapping</a:t>
            </a:r>
            <a:endParaRPr lang="en-GB" dirty="0"/>
          </a:p>
        </p:txBody>
      </p:sp>
      <p:sp>
        <p:nvSpPr>
          <p:cNvPr id="43" name="TextBox 42">
            <a:extLst>
              <a:ext uri="{FF2B5EF4-FFF2-40B4-BE49-F238E27FC236}">
                <a16:creationId xmlns:a16="http://schemas.microsoft.com/office/drawing/2014/main" id="{6E31665C-7C98-4A6B-8663-FB63B1E0382E}"/>
              </a:ext>
            </a:extLst>
          </p:cNvPr>
          <p:cNvSpPr txBox="1"/>
          <p:nvPr/>
        </p:nvSpPr>
        <p:spPr>
          <a:xfrm>
            <a:off x="9181698" y="694916"/>
            <a:ext cx="2940003" cy="1477328"/>
          </a:xfrm>
          <a:prstGeom prst="rect">
            <a:avLst/>
          </a:prstGeom>
          <a:noFill/>
        </p:spPr>
        <p:txBody>
          <a:bodyPr wrap="square" rtlCol="0">
            <a:spAutoFit/>
          </a:bodyPr>
          <a:lstStyle/>
          <a:p>
            <a:r>
              <a:rPr lang="en-GB" dirty="0" err="1">
                <a:solidFill>
                  <a:srgbClr val="0070C0"/>
                </a:solidFill>
              </a:rPr>
              <a:t>ControlConstruct</a:t>
            </a:r>
            <a:r>
              <a:rPr lang="en-GB" dirty="0">
                <a:solidFill>
                  <a:srgbClr val="0070C0"/>
                </a:solidFill>
              </a:rPr>
              <a:t> provides access via its ports to enable observation/control. </a:t>
            </a:r>
            <a:r>
              <a:rPr lang="en-GB" dirty="0" err="1">
                <a:solidFill>
                  <a:srgbClr val="0070C0"/>
                </a:solidFill>
              </a:rPr>
              <a:t>ControlPort</a:t>
            </a:r>
            <a:r>
              <a:rPr lang="en-GB" dirty="0">
                <a:solidFill>
                  <a:srgbClr val="0070C0"/>
                </a:solidFill>
              </a:rPr>
              <a:t> provides the messaging/signalling</a:t>
            </a:r>
          </a:p>
        </p:txBody>
      </p:sp>
      <p:cxnSp>
        <p:nvCxnSpPr>
          <p:cNvPr id="45" name="Straight Arrow Connector 44">
            <a:extLst>
              <a:ext uri="{FF2B5EF4-FFF2-40B4-BE49-F238E27FC236}">
                <a16:creationId xmlns:a16="http://schemas.microsoft.com/office/drawing/2014/main" id="{9ACD3754-1316-42B4-B0F6-0C51572AAF77}"/>
              </a:ext>
            </a:extLst>
          </p:cNvPr>
          <p:cNvCxnSpPr>
            <a:cxnSpLocks/>
            <a:stCxn id="43" idx="1"/>
            <a:endCxn id="39" idx="3"/>
          </p:cNvCxnSpPr>
          <p:nvPr/>
        </p:nvCxnSpPr>
        <p:spPr>
          <a:xfrm flipH="1">
            <a:off x="6874913" y="1433580"/>
            <a:ext cx="2306785" cy="264591"/>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A5E73B97-5BBC-436B-BFFF-1D64A0200466}"/>
              </a:ext>
            </a:extLst>
          </p:cNvPr>
          <p:cNvCxnSpPr>
            <a:cxnSpLocks/>
            <a:stCxn id="43" idx="1"/>
            <a:endCxn id="40" idx="0"/>
          </p:cNvCxnSpPr>
          <p:nvPr/>
        </p:nvCxnSpPr>
        <p:spPr>
          <a:xfrm flipH="1">
            <a:off x="8810681" y="1433580"/>
            <a:ext cx="371017" cy="947825"/>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BDCC1C1E-F3AA-431D-BA4F-E44E6BABBB75}"/>
              </a:ext>
            </a:extLst>
          </p:cNvPr>
          <p:cNvSpPr txBox="1"/>
          <p:nvPr/>
        </p:nvSpPr>
        <p:spPr>
          <a:xfrm>
            <a:off x="9202319" y="3052231"/>
            <a:ext cx="2980771" cy="923330"/>
          </a:xfrm>
          <a:prstGeom prst="rect">
            <a:avLst/>
          </a:prstGeom>
          <a:noFill/>
        </p:spPr>
        <p:txBody>
          <a:bodyPr wrap="square" rtlCol="0">
            <a:spAutoFit/>
          </a:bodyPr>
          <a:lstStyle/>
          <a:p>
            <a:r>
              <a:rPr lang="en-GB" dirty="0">
                <a:solidFill>
                  <a:srgbClr val="0070C0"/>
                </a:solidFill>
              </a:rPr>
              <a:t>The </a:t>
            </a:r>
            <a:r>
              <a:rPr lang="en-GB" dirty="0" err="1">
                <a:solidFill>
                  <a:srgbClr val="0070C0"/>
                </a:solidFill>
              </a:rPr>
              <a:t>ControlPort</a:t>
            </a:r>
            <a:r>
              <a:rPr lang="en-GB" dirty="0">
                <a:solidFill>
                  <a:srgbClr val="0070C0"/>
                </a:solidFill>
              </a:rPr>
              <a:t> is bound to LTP allowing control messages to enter the network</a:t>
            </a:r>
          </a:p>
        </p:txBody>
      </p:sp>
      <p:cxnSp>
        <p:nvCxnSpPr>
          <p:cNvPr id="52" name="Straight Arrow Connector 51">
            <a:extLst>
              <a:ext uri="{FF2B5EF4-FFF2-40B4-BE49-F238E27FC236}">
                <a16:creationId xmlns:a16="http://schemas.microsoft.com/office/drawing/2014/main" id="{484C932A-FAE9-4630-B1BD-D417E64F1C25}"/>
              </a:ext>
            </a:extLst>
          </p:cNvPr>
          <p:cNvCxnSpPr>
            <a:cxnSpLocks/>
          </p:cNvCxnSpPr>
          <p:nvPr/>
        </p:nvCxnSpPr>
        <p:spPr>
          <a:xfrm flipH="1" flipV="1">
            <a:off x="9324573" y="2725921"/>
            <a:ext cx="181171" cy="363300"/>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482523E7-B7E1-400F-BC4A-F82942CE9BF1}"/>
              </a:ext>
            </a:extLst>
          </p:cNvPr>
          <p:cNvCxnSpPr/>
          <p:nvPr/>
        </p:nvCxnSpPr>
        <p:spPr>
          <a:xfrm flipH="1" flipV="1">
            <a:off x="8478481" y="2927691"/>
            <a:ext cx="739219" cy="323061"/>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1E76BA6D-E62B-405F-9948-B040D637BE07}"/>
              </a:ext>
            </a:extLst>
          </p:cNvPr>
          <p:cNvCxnSpPr>
            <a:stCxn id="50" idx="1"/>
          </p:cNvCxnSpPr>
          <p:nvPr/>
        </p:nvCxnSpPr>
        <p:spPr>
          <a:xfrm flipH="1">
            <a:off x="8832154" y="3513896"/>
            <a:ext cx="370165" cy="66524"/>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42E2CED2-9911-4A5B-BE52-649B2A15FCAE}"/>
              </a:ext>
            </a:extLst>
          </p:cNvPr>
          <p:cNvCxnSpPr>
            <a:stCxn id="20" idx="3"/>
            <a:endCxn id="39" idx="2"/>
          </p:cNvCxnSpPr>
          <p:nvPr/>
        </p:nvCxnSpPr>
        <p:spPr>
          <a:xfrm flipV="1">
            <a:off x="3217976" y="1882837"/>
            <a:ext cx="2764096" cy="3385621"/>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AF065736-10B9-4E36-A854-85BC7080924B}"/>
              </a:ext>
            </a:extLst>
          </p:cNvPr>
          <p:cNvSpPr txBox="1"/>
          <p:nvPr/>
        </p:nvSpPr>
        <p:spPr>
          <a:xfrm>
            <a:off x="9202319" y="4292172"/>
            <a:ext cx="2980771" cy="1477328"/>
          </a:xfrm>
          <a:prstGeom prst="rect">
            <a:avLst/>
          </a:prstGeom>
          <a:noFill/>
        </p:spPr>
        <p:txBody>
          <a:bodyPr wrap="square" rtlCol="0">
            <a:spAutoFit/>
          </a:bodyPr>
          <a:lstStyle/>
          <a:p>
            <a:r>
              <a:rPr lang="en-GB" dirty="0" err="1">
                <a:solidFill>
                  <a:srgbClr val="0070C0"/>
                </a:solidFill>
              </a:rPr>
              <a:t>ExposureContext</a:t>
            </a:r>
            <a:r>
              <a:rPr lang="en-GB" dirty="0">
                <a:solidFill>
                  <a:srgbClr val="0070C0"/>
                </a:solidFill>
              </a:rPr>
              <a:t> provides definition of what is exposed through a </a:t>
            </a:r>
            <a:r>
              <a:rPr lang="en-GB" dirty="0" err="1">
                <a:solidFill>
                  <a:srgbClr val="0070C0"/>
                </a:solidFill>
              </a:rPr>
              <a:t>ControlPort</a:t>
            </a:r>
            <a:r>
              <a:rPr lang="en-GB" dirty="0">
                <a:solidFill>
                  <a:srgbClr val="0070C0"/>
                </a:solidFill>
              </a:rPr>
              <a:t> using </a:t>
            </a:r>
            <a:r>
              <a:rPr lang="en-GB" dirty="0" err="1">
                <a:solidFill>
                  <a:srgbClr val="0070C0"/>
                </a:solidFill>
              </a:rPr>
              <a:t>ConstraintDonain</a:t>
            </a:r>
            <a:r>
              <a:rPr lang="en-GB" dirty="0">
                <a:solidFill>
                  <a:srgbClr val="0070C0"/>
                </a:solidFill>
              </a:rPr>
              <a:t> (and hence including </a:t>
            </a:r>
            <a:r>
              <a:rPr lang="en-GB" dirty="0" err="1">
                <a:solidFill>
                  <a:srgbClr val="0070C0"/>
                </a:solidFill>
              </a:rPr>
              <a:t>ControlConstruct</a:t>
            </a:r>
            <a:r>
              <a:rPr lang="en-GB" dirty="0">
                <a:solidFill>
                  <a:srgbClr val="0070C0"/>
                </a:solidFill>
              </a:rPr>
              <a:t>)</a:t>
            </a:r>
          </a:p>
        </p:txBody>
      </p:sp>
      <p:cxnSp>
        <p:nvCxnSpPr>
          <p:cNvPr id="74" name="Straight Arrow Connector 73">
            <a:extLst>
              <a:ext uri="{FF2B5EF4-FFF2-40B4-BE49-F238E27FC236}">
                <a16:creationId xmlns:a16="http://schemas.microsoft.com/office/drawing/2014/main" id="{AE51B2A5-679F-40C6-8E41-61C67A38DE03}"/>
              </a:ext>
            </a:extLst>
          </p:cNvPr>
          <p:cNvCxnSpPr>
            <a:stCxn id="72" idx="1"/>
          </p:cNvCxnSpPr>
          <p:nvPr/>
        </p:nvCxnSpPr>
        <p:spPr>
          <a:xfrm flipH="1" flipV="1">
            <a:off x="6758405" y="2888359"/>
            <a:ext cx="2443914" cy="2142477"/>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FE1985D4-077F-420D-8917-047C70A27C6A}"/>
              </a:ext>
            </a:extLst>
          </p:cNvPr>
          <p:cNvCxnSpPr>
            <a:stCxn id="72" idx="1"/>
          </p:cNvCxnSpPr>
          <p:nvPr/>
        </p:nvCxnSpPr>
        <p:spPr>
          <a:xfrm flipH="1" flipV="1">
            <a:off x="6681911" y="3765087"/>
            <a:ext cx="2520408" cy="1265749"/>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FFF91151-34F4-486A-A200-98B5D24F8E90}"/>
              </a:ext>
            </a:extLst>
          </p:cNvPr>
          <p:cNvCxnSpPr>
            <a:cxnSpLocks/>
            <a:stCxn id="72" idx="1"/>
          </p:cNvCxnSpPr>
          <p:nvPr/>
        </p:nvCxnSpPr>
        <p:spPr>
          <a:xfrm flipH="1" flipV="1">
            <a:off x="4675593" y="4238705"/>
            <a:ext cx="4526726" cy="792131"/>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5BE9A52D-632C-4392-83A8-9A17CF91A8E0}"/>
              </a:ext>
            </a:extLst>
          </p:cNvPr>
          <p:cNvSpPr txBox="1"/>
          <p:nvPr/>
        </p:nvSpPr>
        <p:spPr>
          <a:xfrm>
            <a:off x="70299" y="1944236"/>
            <a:ext cx="2423839" cy="1754326"/>
          </a:xfrm>
          <a:prstGeom prst="rect">
            <a:avLst/>
          </a:prstGeom>
          <a:noFill/>
        </p:spPr>
        <p:txBody>
          <a:bodyPr wrap="square" rtlCol="0">
            <a:spAutoFit/>
          </a:bodyPr>
          <a:lstStyle/>
          <a:p>
            <a:r>
              <a:rPr lang="en-GB" dirty="0" err="1">
                <a:solidFill>
                  <a:srgbClr val="0070C0"/>
                </a:solidFill>
              </a:rPr>
              <a:t>ViewMapping</a:t>
            </a:r>
            <a:r>
              <a:rPr lang="en-GB" dirty="0">
                <a:solidFill>
                  <a:srgbClr val="0070C0"/>
                </a:solidFill>
              </a:rPr>
              <a:t> provides the relationship views defined by CD that are offered through different </a:t>
            </a:r>
            <a:r>
              <a:rPr lang="en-GB" dirty="0" err="1">
                <a:solidFill>
                  <a:srgbClr val="0070C0"/>
                </a:solidFill>
              </a:rPr>
              <a:t>ExposureContexts</a:t>
            </a:r>
            <a:endParaRPr lang="en-GB" dirty="0">
              <a:solidFill>
                <a:srgbClr val="0070C0"/>
              </a:solidFill>
            </a:endParaRPr>
          </a:p>
        </p:txBody>
      </p:sp>
      <p:cxnSp>
        <p:nvCxnSpPr>
          <p:cNvPr id="84" name="Straight Arrow Connector 83">
            <a:extLst>
              <a:ext uri="{FF2B5EF4-FFF2-40B4-BE49-F238E27FC236}">
                <a16:creationId xmlns:a16="http://schemas.microsoft.com/office/drawing/2014/main" id="{5543B8D2-1D22-45B8-AEB4-B815E6FAF138}"/>
              </a:ext>
            </a:extLst>
          </p:cNvPr>
          <p:cNvCxnSpPr>
            <a:cxnSpLocks/>
            <a:stCxn id="82" idx="3"/>
          </p:cNvCxnSpPr>
          <p:nvPr/>
        </p:nvCxnSpPr>
        <p:spPr>
          <a:xfrm flipV="1">
            <a:off x="2494138" y="2566071"/>
            <a:ext cx="1150882" cy="255328"/>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B122EE2A-196D-4C00-9AEC-03FF6D5920FC}"/>
              </a:ext>
            </a:extLst>
          </p:cNvPr>
          <p:cNvCxnSpPr>
            <a:cxnSpLocks/>
            <a:stCxn id="82" idx="3"/>
          </p:cNvCxnSpPr>
          <p:nvPr/>
        </p:nvCxnSpPr>
        <p:spPr>
          <a:xfrm>
            <a:off x="2494138" y="2821399"/>
            <a:ext cx="1429586" cy="1154162"/>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89005C97-6BAB-49B8-AF21-FA4531A32D81}"/>
              </a:ext>
            </a:extLst>
          </p:cNvPr>
          <p:cNvCxnSpPr>
            <a:cxnSpLocks/>
            <a:stCxn id="82" idx="3"/>
          </p:cNvCxnSpPr>
          <p:nvPr/>
        </p:nvCxnSpPr>
        <p:spPr>
          <a:xfrm flipV="1">
            <a:off x="2494138" y="2725923"/>
            <a:ext cx="3287897" cy="95476"/>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8F851F5F-104B-4EA2-B3EA-77B62370761F}"/>
              </a:ext>
            </a:extLst>
          </p:cNvPr>
          <p:cNvCxnSpPr>
            <a:stCxn id="82" idx="3"/>
            <a:endCxn id="19" idx="1"/>
          </p:cNvCxnSpPr>
          <p:nvPr/>
        </p:nvCxnSpPr>
        <p:spPr>
          <a:xfrm>
            <a:off x="2494138" y="2821399"/>
            <a:ext cx="3053513" cy="607601"/>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968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0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animBg="1"/>
      <p:bldP spid="10" grpId="0" animBg="1"/>
      <p:bldP spid="11" grpId="0" animBg="1"/>
      <p:bldP spid="12" grpId="0" animBg="1"/>
      <p:bldP spid="15" grpId="0" animBg="1"/>
      <p:bldP spid="16" grpId="0" animBg="1"/>
      <p:bldP spid="17" grpId="0" animBg="1"/>
      <p:bldP spid="18" grpId="0" animBg="1"/>
      <p:bldP spid="19" grpId="0" animBg="1"/>
      <p:bldP spid="20" grpId="0"/>
      <p:bldP spid="39" grpId="0" animBg="1"/>
      <p:bldP spid="40" grpId="0" animBg="1"/>
      <p:bldP spid="41" grpId="0" animBg="1"/>
      <p:bldP spid="42" grpId="0" animBg="1"/>
      <p:bldP spid="43" grpId="0"/>
      <p:bldP spid="50" grpId="0"/>
      <p:bldP spid="72" grpId="0"/>
      <p:bldP spid="8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B45192-9FC5-47E0-AF8E-E71AE9880E28}"/>
              </a:ext>
            </a:extLst>
          </p:cNvPr>
          <p:cNvSpPr>
            <a:spLocks noGrp="1"/>
          </p:cNvSpPr>
          <p:nvPr>
            <p:ph type="title"/>
          </p:nvPr>
        </p:nvSpPr>
        <p:spPr/>
        <p:txBody>
          <a:bodyPr/>
          <a:lstStyle/>
          <a:p>
            <a:r>
              <a:rPr lang="en-GB" dirty="0"/>
              <a:t>Other further key coverage in TR-512 V1.4</a:t>
            </a:r>
          </a:p>
        </p:txBody>
      </p:sp>
      <p:sp>
        <p:nvSpPr>
          <p:cNvPr id="5" name="Content Placeholder 4">
            <a:extLst>
              <a:ext uri="{FF2B5EF4-FFF2-40B4-BE49-F238E27FC236}">
                <a16:creationId xmlns:a16="http://schemas.microsoft.com/office/drawing/2014/main" id="{3F4FA655-5E16-449A-9A20-77CFF6D6BC3B}"/>
              </a:ext>
            </a:extLst>
          </p:cNvPr>
          <p:cNvSpPr>
            <a:spLocks noGrp="1"/>
          </p:cNvSpPr>
          <p:nvPr>
            <p:ph idx="1"/>
          </p:nvPr>
        </p:nvSpPr>
        <p:spPr>
          <a:xfrm>
            <a:off x="609600" y="1463040"/>
            <a:ext cx="11362267" cy="3903617"/>
          </a:xfrm>
        </p:spPr>
        <p:txBody>
          <a:bodyPr>
            <a:normAutofit fontScale="85000" lnSpcReduction="10000"/>
          </a:bodyPr>
          <a:lstStyle/>
          <a:p>
            <a:r>
              <a:rPr lang="en-GB" dirty="0"/>
              <a:t>Replacement of the NE and the SDN Controller with a uniform model of </a:t>
            </a:r>
            <a:r>
              <a:rPr lang="en-GB" dirty="0" err="1"/>
              <a:t>ControlConstruct</a:t>
            </a:r>
            <a:r>
              <a:rPr lang="en-GB" dirty="0"/>
              <a:t>, </a:t>
            </a:r>
            <a:r>
              <a:rPr lang="en-GB" dirty="0" err="1"/>
              <a:t>ExposureContext</a:t>
            </a:r>
            <a:r>
              <a:rPr lang="en-GB" dirty="0"/>
              <a:t> and </a:t>
            </a:r>
            <a:r>
              <a:rPr lang="en-GB" dirty="0" err="1"/>
              <a:t>ConstraintDomain</a:t>
            </a:r>
            <a:r>
              <a:rPr lang="en-GB" dirty="0"/>
              <a:t> [TR-512.8]</a:t>
            </a:r>
          </a:p>
          <a:p>
            <a:r>
              <a:rPr lang="en-GB" dirty="0"/>
              <a:t>Model of Control of Switching etc. using the </a:t>
            </a:r>
            <a:r>
              <a:rPr lang="en-GB" dirty="0" err="1"/>
              <a:t>ConfigurationAndSwitchController</a:t>
            </a:r>
            <a:r>
              <a:rPr lang="en-GB" dirty="0"/>
              <a:t> (CASCC) [TR-512.5]</a:t>
            </a:r>
          </a:p>
          <a:p>
            <a:r>
              <a:rPr lang="en-GB" dirty="0"/>
              <a:t>Component-System pattern and Component-Port pattern [TR-512.A.2]</a:t>
            </a:r>
          </a:p>
          <a:p>
            <a:r>
              <a:rPr lang="en-GB" dirty="0"/>
              <a:t>Augmentation via decoration defined by machine readable specification [TR-512.7]</a:t>
            </a:r>
          </a:p>
          <a:p>
            <a:r>
              <a:rPr lang="en-GB" dirty="0"/>
              <a:t>Modelling of Software [TR-512.12]</a:t>
            </a:r>
          </a:p>
          <a:p>
            <a:endParaRPr lang="en-GB" dirty="0"/>
          </a:p>
        </p:txBody>
      </p:sp>
      <p:sp>
        <p:nvSpPr>
          <p:cNvPr id="3" name="Slide Number Placeholder 2">
            <a:extLst>
              <a:ext uri="{FF2B5EF4-FFF2-40B4-BE49-F238E27FC236}">
                <a16:creationId xmlns:a16="http://schemas.microsoft.com/office/drawing/2014/main" id="{14E1EC75-6A5F-47B2-9A29-C6BCA2A676F6}"/>
              </a:ext>
            </a:extLst>
          </p:cNvPr>
          <p:cNvSpPr>
            <a:spLocks noGrp="1"/>
          </p:cNvSpPr>
          <p:nvPr>
            <p:ph type="sldNum" sz="quarter" idx="4"/>
          </p:nvPr>
        </p:nvSpPr>
        <p:spPr/>
        <p:txBody>
          <a:bodyPr/>
          <a:lstStyle/>
          <a:p>
            <a:fld id="{C921E2DF-5279-024C-809C-CD16853F95A6}" type="slidenum">
              <a:rPr lang="en-US" smtClean="0"/>
              <a:pPr/>
              <a:t>12</a:t>
            </a:fld>
            <a:endParaRPr lang="en-US"/>
          </a:p>
        </p:txBody>
      </p:sp>
    </p:spTree>
    <p:extLst>
      <p:ext uri="{BB962C8B-B14F-4D97-AF65-F5344CB8AC3E}">
        <p14:creationId xmlns:p14="http://schemas.microsoft.com/office/powerpoint/2010/main" val="3303546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0"/>
            <a:ext cx="10515600" cy="597646"/>
          </a:xfrm>
        </p:spPr>
        <p:txBody>
          <a:bodyPr>
            <a:normAutofit fontScale="90000"/>
          </a:bodyPr>
          <a:lstStyle/>
          <a:p>
            <a:r>
              <a:rPr lang="en-GB" dirty="0"/>
              <a:t>Information Model evolution</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75789796"/>
              </p:ext>
            </p:extLst>
          </p:nvPr>
        </p:nvGraphicFramePr>
        <p:xfrm>
          <a:off x="205318" y="583688"/>
          <a:ext cx="11750883" cy="6271218"/>
        </p:xfrm>
        <a:graphic>
          <a:graphicData uri="http://schemas.openxmlformats.org/presentationml/2006/ole">
            <mc:AlternateContent xmlns:mc="http://schemas.openxmlformats.org/markup-compatibility/2006">
              <mc:Choice xmlns:v="urn:schemas-microsoft-com:vml" Requires="v">
                <p:oleObj spid="_x0000_s26704" name="Slide" r:id="rId3" imgW="8218966" imgH="4381500" progId="PowerPoint.Slide.12">
                  <p:embed/>
                </p:oleObj>
              </mc:Choice>
              <mc:Fallback>
                <p:oleObj name="Slide" r:id="rId3" imgW="8218966" imgH="4381500" progId="PowerPoint.Slide.12">
                  <p:embed/>
                  <p:pic>
                    <p:nvPicPr>
                      <p:cNvPr id="7" name="Object 6"/>
                      <p:cNvPicPr>
                        <a:picLocks noChangeAspect="1" noChangeArrowheads="1"/>
                      </p:cNvPicPr>
                      <p:nvPr/>
                    </p:nvPicPr>
                    <p:blipFill>
                      <a:blip r:embed="rId4"/>
                      <a:srcRect/>
                      <a:stretch>
                        <a:fillRect/>
                      </a:stretch>
                    </p:blipFill>
                    <p:spPr bwMode="auto">
                      <a:xfrm>
                        <a:off x="205318" y="583688"/>
                        <a:ext cx="11750883" cy="6271218"/>
                      </a:xfrm>
                      <a:prstGeom prst="rect">
                        <a:avLst/>
                      </a:prstGeom>
                      <a:noFill/>
                      <a:ln>
                        <a:noFill/>
                      </a:ln>
                    </p:spPr>
                  </p:pic>
                </p:oleObj>
              </mc:Fallback>
            </mc:AlternateContent>
          </a:graphicData>
        </a:graphic>
      </p:graphicFrame>
      <p:sp>
        <p:nvSpPr>
          <p:cNvPr id="9" name="Slide Number Placeholder 2"/>
          <p:cNvSpPr>
            <a:spLocks noGrp="1"/>
          </p:cNvSpPr>
          <p:nvPr>
            <p:ph type="sldNum" sz="quarter" idx="4"/>
          </p:nvPr>
        </p:nvSpPr>
        <p:spPr>
          <a:xfrm>
            <a:off x="6080760" y="6356370"/>
            <a:ext cx="2773680" cy="365125"/>
          </a:xfrm>
          <a:prstGeom prst="rect">
            <a:avLst/>
          </a:prstGeom>
        </p:spPr>
        <p:txBody>
          <a:bodyPr vert="horz" lIns="91440" tIns="45720" rIns="91440" bIns="45720" rtlCol="0" anchor="b"/>
          <a:lstStyle/>
          <a:p>
            <a:pPr algn="ctr"/>
            <a:fld id="{95FB27F1-C2FE-E646-9E41-8F3092BBAFAE}" type="slidenum">
              <a:rPr lang="en-US" sz="900">
                <a:solidFill>
                  <a:srgbClr val="FFFFFF"/>
                </a:solidFill>
              </a:rPr>
              <a:pPr algn="ctr"/>
              <a:t>13</a:t>
            </a:fld>
            <a:endParaRPr lang="en-US" sz="900" dirty="0">
              <a:solidFill>
                <a:srgbClr val="FFFFFF"/>
              </a:solidFill>
            </a:endParaRPr>
          </a:p>
        </p:txBody>
      </p:sp>
    </p:spTree>
    <p:extLst>
      <p:ext uri="{BB962C8B-B14F-4D97-AF65-F5344CB8AC3E}">
        <p14:creationId xmlns:p14="http://schemas.microsoft.com/office/powerpoint/2010/main" val="2998727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139383-A42A-4CC8-9F2D-A39ECB1ADB30}"/>
              </a:ext>
            </a:extLst>
          </p:cNvPr>
          <p:cNvSpPr/>
          <p:nvPr/>
        </p:nvSpPr>
        <p:spPr>
          <a:xfrm>
            <a:off x="1031342" y="2269531"/>
            <a:ext cx="1515292" cy="50824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TMF MTNM / MTOSI</a:t>
            </a:r>
          </a:p>
        </p:txBody>
      </p:sp>
      <p:sp>
        <p:nvSpPr>
          <p:cNvPr id="2" name="Title 1">
            <a:extLst>
              <a:ext uri="{FF2B5EF4-FFF2-40B4-BE49-F238E27FC236}">
                <a16:creationId xmlns:a16="http://schemas.microsoft.com/office/drawing/2014/main" id="{430EAD20-3BEF-4BF4-B52E-8F8A3BAAAFDE}"/>
              </a:ext>
            </a:extLst>
          </p:cNvPr>
          <p:cNvSpPr>
            <a:spLocks noGrp="1"/>
          </p:cNvSpPr>
          <p:nvPr>
            <p:ph type="title"/>
          </p:nvPr>
        </p:nvSpPr>
        <p:spPr>
          <a:xfrm>
            <a:off x="846910" y="134064"/>
            <a:ext cx="10515600" cy="480841"/>
          </a:xfrm>
        </p:spPr>
        <p:txBody>
          <a:bodyPr>
            <a:normAutofit fontScale="90000"/>
          </a:bodyPr>
          <a:lstStyle/>
          <a:p>
            <a:r>
              <a:rPr lang="en-GB" dirty="0"/>
              <a:t>ONF Tooling evolution</a:t>
            </a:r>
          </a:p>
        </p:txBody>
      </p:sp>
      <p:sp>
        <p:nvSpPr>
          <p:cNvPr id="6" name="Rectangle 5">
            <a:extLst>
              <a:ext uri="{FF2B5EF4-FFF2-40B4-BE49-F238E27FC236}">
                <a16:creationId xmlns:a16="http://schemas.microsoft.com/office/drawing/2014/main" id="{93639520-A439-4B51-A4C1-834F1C89F3C1}"/>
              </a:ext>
            </a:extLst>
          </p:cNvPr>
          <p:cNvSpPr/>
          <p:nvPr/>
        </p:nvSpPr>
        <p:spPr>
          <a:xfrm>
            <a:off x="3818085" y="3805979"/>
            <a:ext cx="1515292" cy="50824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TMF TIP</a:t>
            </a:r>
          </a:p>
        </p:txBody>
      </p:sp>
      <p:cxnSp>
        <p:nvCxnSpPr>
          <p:cNvPr id="8" name="Straight Arrow Connector 7">
            <a:extLst>
              <a:ext uri="{FF2B5EF4-FFF2-40B4-BE49-F238E27FC236}">
                <a16:creationId xmlns:a16="http://schemas.microsoft.com/office/drawing/2014/main" id="{0AD313A0-2776-4AF9-8AFD-D634507B84B6}"/>
              </a:ext>
            </a:extLst>
          </p:cNvPr>
          <p:cNvCxnSpPr>
            <a:cxnSpLocks/>
            <a:endCxn id="6" idx="1"/>
          </p:cNvCxnSpPr>
          <p:nvPr/>
        </p:nvCxnSpPr>
        <p:spPr>
          <a:xfrm flipV="1">
            <a:off x="2546634" y="4060100"/>
            <a:ext cx="1271451" cy="992777"/>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A4D04AE-994A-49BD-9A7A-D7FC34E6B302}"/>
              </a:ext>
            </a:extLst>
          </p:cNvPr>
          <p:cNvCxnSpPr>
            <a:cxnSpLocks/>
            <a:stCxn id="5" idx="3"/>
            <a:endCxn id="6" idx="1"/>
          </p:cNvCxnSpPr>
          <p:nvPr/>
        </p:nvCxnSpPr>
        <p:spPr>
          <a:xfrm>
            <a:off x="2546634" y="2523652"/>
            <a:ext cx="1271451" cy="1536448"/>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C2AE172-99C3-45D0-90E7-D592F132BAAD}"/>
              </a:ext>
            </a:extLst>
          </p:cNvPr>
          <p:cNvSpPr/>
          <p:nvPr/>
        </p:nvSpPr>
        <p:spPr>
          <a:xfrm>
            <a:off x="6752874" y="3805979"/>
            <a:ext cx="1515292" cy="50824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TAPI</a:t>
            </a:r>
          </a:p>
        </p:txBody>
      </p:sp>
      <p:sp>
        <p:nvSpPr>
          <p:cNvPr id="14" name="Rectangle 13">
            <a:extLst>
              <a:ext uri="{FF2B5EF4-FFF2-40B4-BE49-F238E27FC236}">
                <a16:creationId xmlns:a16="http://schemas.microsoft.com/office/drawing/2014/main" id="{74F00BFE-D14B-4B00-AFFC-A53A2C4D56E0}"/>
              </a:ext>
            </a:extLst>
          </p:cNvPr>
          <p:cNvSpPr/>
          <p:nvPr/>
        </p:nvSpPr>
        <p:spPr>
          <a:xfrm>
            <a:off x="6752874" y="736208"/>
            <a:ext cx="1515292" cy="60900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ONF IM</a:t>
            </a:r>
          </a:p>
        </p:txBody>
      </p:sp>
      <p:cxnSp>
        <p:nvCxnSpPr>
          <p:cNvPr id="25" name="Straight Arrow Connector 24">
            <a:extLst>
              <a:ext uri="{FF2B5EF4-FFF2-40B4-BE49-F238E27FC236}">
                <a16:creationId xmlns:a16="http://schemas.microsoft.com/office/drawing/2014/main" id="{E8CBBDF7-F68E-4FFB-869D-571CD3271331}"/>
              </a:ext>
            </a:extLst>
          </p:cNvPr>
          <p:cNvCxnSpPr>
            <a:cxnSpLocks/>
            <a:stCxn id="176" idx="3"/>
            <a:endCxn id="14" idx="1"/>
          </p:cNvCxnSpPr>
          <p:nvPr/>
        </p:nvCxnSpPr>
        <p:spPr>
          <a:xfrm flipV="1">
            <a:off x="5333376" y="1040710"/>
            <a:ext cx="1419498" cy="3123"/>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408460E-84B5-404C-BF62-0353F72194E5}"/>
              </a:ext>
            </a:extLst>
          </p:cNvPr>
          <p:cNvCxnSpPr>
            <a:cxnSpLocks/>
            <a:stCxn id="6" idx="3"/>
            <a:endCxn id="13" idx="1"/>
          </p:cNvCxnSpPr>
          <p:nvPr/>
        </p:nvCxnSpPr>
        <p:spPr>
          <a:xfrm>
            <a:off x="5333377" y="4060100"/>
            <a:ext cx="1419497" cy="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1542428-FF14-4658-8358-BAABE020DDEE}"/>
              </a:ext>
            </a:extLst>
          </p:cNvPr>
          <p:cNvCxnSpPr>
            <a:cxnSpLocks/>
          </p:cNvCxnSpPr>
          <p:nvPr/>
        </p:nvCxnSpPr>
        <p:spPr>
          <a:xfrm flipV="1">
            <a:off x="7919823" y="1331524"/>
            <a:ext cx="0" cy="2488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139C05F-DFFF-45D7-A644-008C19008FC7}"/>
              </a:ext>
            </a:extLst>
          </p:cNvPr>
          <p:cNvCxnSpPr>
            <a:cxnSpLocks/>
          </p:cNvCxnSpPr>
          <p:nvPr/>
        </p:nvCxnSpPr>
        <p:spPr>
          <a:xfrm>
            <a:off x="7075092" y="1331524"/>
            <a:ext cx="0" cy="2488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8F909E92-0DA0-4F53-A4E5-09B78007E999}"/>
              </a:ext>
            </a:extLst>
          </p:cNvPr>
          <p:cNvSpPr/>
          <p:nvPr/>
        </p:nvSpPr>
        <p:spPr>
          <a:xfrm>
            <a:off x="3818089" y="2238435"/>
            <a:ext cx="1515292" cy="674318"/>
          </a:xfrm>
          <a:prstGeom prst="ellipse">
            <a:avLst/>
          </a:prstGeom>
          <a:solidFill>
            <a:schemeClr val="bg1">
              <a:lumMod val="7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Manual P&amp;R</a:t>
            </a:r>
          </a:p>
        </p:txBody>
      </p:sp>
      <p:sp>
        <p:nvSpPr>
          <p:cNvPr id="72" name="Rectangle: Rounded Corners 71">
            <a:extLst>
              <a:ext uri="{FF2B5EF4-FFF2-40B4-BE49-F238E27FC236}">
                <a16:creationId xmlns:a16="http://schemas.microsoft.com/office/drawing/2014/main" id="{2D0E443D-F6F9-43EC-B8C9-3F1DFB8B7F44}"/>
              </a:ext>
            </a:extLst>
          </p:cNvPr>
          <p:cNvSpPr/>
          <p:nvPr/>
        </p:nvSpPr>
        <p:spPr>
          <a:xfrm>
            <a:off x="1031342" y="3706688"/>
            <a:ext cx="1515292" cy="508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CORBA IDL &amp;</a:t>
            </a:r>
          </a:p>
          <a:p>
            <a:pPr algn="ctr"/>
            <a:r>
              <a:rPr lang="en-GB" sz="1400" dirty="0"/>
              <a:t>XSD</a:t>
            </a:r>
          </a:p>
        </p:txBody>
      </p:sp>
      <p:sp>
        <p:nvSpPr>
          <p:cNvPr id="75" name="Rectangle: Rounded Corners 74">
            <a:extLst>
              <a:ext uri="{FF2B5EF4-FFF2-40B4-BE49-F238E27FC236}">
                <a16:creationId xmlns:a16="http://schemas.microsoft.com/office/drawing/2014/main" id="{6F562465-86B5-4817-996A-8F7E54FFA4FD}"/>
              </a:ext>
            </a:extLst>
          </p:cNvPr>
          <p:cNvSpPr/>
          <p:nvPr/>
        </p:nvSpPr>
        <p:spPr>
          <a:xfrm>
            <a:off x="1031342" y="6241614"/>
            <a:ext cx="1515292" cy="508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400" dirty="0"/>
              <a:t>Java &amp;</a:t>
            </a:r>
          </a:p>
          <a:p>
            <a:pPr algn="ctr"/>
            <a:r>
              <a:rPr lang="en-GB" sz="1400" dirty="0"/>
              <a:t>XSD</a:t>
            </a:r>
          </a:p>
        </p:txBody>
      </p:sp>
      <p:sp>
        <p:nvSpPr>
          <p:cNvPr id="82" name="Oval 81">
            <a:extLst>
              <a:ext uri="{FF2B5EF4-FFF2-40B4-BE49-F238E27FC236}">
                <a16:creationId xmlns:a16="http://schemas.microsoft.com/office/drawing/2014/main" id="{1345CA0B-1393-4D30-9F97-DB1464E12E06}"/>
              </a:ext>
            </a:extLst>
          </p:cNvPr>
          <p:cNvSpPr/>
          <p:nvPr/>
        </p:nvSpPr>
        <p:spPr>
          <a:xfrm>
            <a:off x="543915" y="2901507"/>
            <a:ext cx="1546986" cy="674318"/>
          </a:xfrm>
          <a:prstGeom prst="ellipse">
            <a:avLst/>
          </a:prstGeom>
          <a:solidFill>
            <a:schemeClr val="bg1">
              <a:lumMod val="7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Manual Generation</a:t>
            </a:r>
          </a:p>
        </p:txBody>
      </p:sp>
      <p:cxnSp>
        <p:nvCxnSpPr>
          <p:cNvPr id="102" name="Straight Arrow Connector 101">
            <a:extLst>
              <a:ext uri="{FF2B5EF4-FFF2-40B4-BE49-F238E27FC236}">
                <a16:creationId xmlns:a16="http://schemas.microsoft.com/office/drawing/2014/main" id="{8336885F-E5BA-48D8-A8FF-4F050931E69E}"/>
              </a:ext>
            </a:extLst>
          </p:cNvPr>
          <p:cNvCxnSpPr/>
          <p:nvPr/>
        </p:nvCxnSpPr>
        <p:spPr>
          <a:xfrm>
            <a:off x="2233125" y="5304607"/>
            <a:ext cx="0" cy="933086"/>
          </a:xfrm>
          <a:prstGeom prst="straightConnector1">
            <a:avLst/>
          </a:prstGeom>
          <a:ln>
            <a:solidFill>
              <a:srgbClr val="4472C4"/>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7A009D26-B9A8-415F-AB73-EAADD7B44E9B}"/>
              </a:ext>
            </a:extLst>
          </p:cNvPr>
          <p:cNvCxnSpPr>
            <a:cxnSpLocks/>
          </p:cNvCxnSpPr>
          <p:nvPr/>
        </p:nvCxnSpPr>
        <p:spPr>
          <a:xfrm flipV="1">
            <a:off x="1327434" y="5304607"/>
            <a:ext cx="0" cy="93308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54500ACB-8323-4031-85FE-72EDAFB87E93}"/>
              </a:ext>
            </a:extLst>
          </p:cNvPr>
          <p:cNvSpPr/>
          <p:nvPr/>
        </p:nvSpPr>
        <p:spPr>
          <a:xfrm>
            <a:off x="548638" y="5436433"/>
            <a:ext cx="1514050" cy="674318"/>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400" dirty="0"/>
              <a:t>Tooled Generation</a:t>
            </a:r>
          </a:p>
        </p:txBody>
      </p:sp>
      <p:sp>
        <p:nvSpPr>
          <p:cNvPr id="105" name="Rectangle: Rounded Corners 104">
            <a:extLst>
              <a:ext uri="{FF2B5EF4-FFF2-40B4-BE49-F238E27FC236}">
                <a16:creationId xmlns:a16="http://schemas.microsoft.com/office/drawing/2014/main" id="{DE519656-EB3C-442B-9D09-0A7C8E7AC33A}"/>
              </a:ext>
            </a:extLst>
          </p:cNvPr>
          <p:cNvSpPr/>
          <p:nvPr/>
        </p:nvSpPr>
        <p:spPr>
          <a:xfrm>
            <a:off x="3818084" y="5237553"/>
            <a:ext cx="1515292" cy="508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Java &amp;</a:t>
            </a:r>
          </a:p>
          <a:p>
            <a:pPr algn="ctr"/>
            <a:r>
              <a:rPr lang="en-GB" sz="1400" dirty="0"/>
              <a:t>XSD</a:t>
            </a:r>
          </a:p>
        </p:txBody>
      </p:sp>
      <p:cxnSp>
        <p:nvCxnSpPr>
          <p:cNvPr id="107" name="Straight Arrow Connector 106">
            <a:extLst>
              <a:ext uri="{FF2B5EF4-FFF2-40B4-BE49-F238E27FC236}">
                <a16:creationId xmlns:a16="http://schemas.microsoft.com/office/drawing/2014/main" id="{243EF561-6F6F-4C21-9335-B010E3A82BCA}"/>
              </a:ext>
            </a:extLst>
          </p:cNvPr>
          <p:cNvCxnSpPr/>
          <p:nvPr/>
        </p:nvCxnSpPr>
        <p:spPr>
          <a:xfrm>
            <a:off x="5019867" y="4300546"/>
            <a:ext cx="0" cy="933086"/>
          </a:xfrm>
          <a:prstGeom prst="straightConnector1">
            <a:avLst/>
          </a:prstGeom>
          <a:ln>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30DC515-445F-42CE-8AA3-DFE5F68EA196}"/>
              </a:ext>
            </a:extLst>
          </p:cNvPr>
          <p:cNvCxnSpPr>
            <a:cxnSpLocks/>
          </p:cNvCxnSpPr>
          <p:nvPr/>
        </p:nvCxnSpPr>
        <p:spPr>
          <a:xfrm flipV="1">
            <a:off x="4114176" y="4300546"/>
            <a:ext cx="0" cy="93308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09" name="Oval 108">
            <a:extLst>
              <a:ext uri="{FF2B5EF4-FFF2-40B4-BE49-F238E27FC236}">
                <a16:creationId xmlns:a16="http://schemas.microsoft.com/office/drawing/2014/main" id="{917DF93D-1892-4A87-BA24-206BC681C4FB}"/>
              </a:ext>
            </a:extLst>
          </p:cNvPr>
          <p:cNvSpPr/>
          <p:nvPr/>
        </p:nvSpPr>
        <p:spPr>
          <a:xfrm>
            <a:off x="3335380" y="4432372"/>
            <a:ext cx="1514050" cy="674318"/>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400" dirty="0"/>
              <a:t>Tooled Generation</a:t>
            </a:r>
          </a:p>
        </p:txBody>
      </p:sp>
      <p:cxnSp>
        <p:nvCxnSpPr>
          <p:cNvPr id="134" name="Straight Arrow Connector 133">
            <a:extLst>
              <a:ext uri="{FF2B5EF4-FFF2-40B4-BE49-F238E27FC236}">
                <a16:creationId xmlns:a16="http://schemas.microsoft.com/office/drawing/2014/main" id="{7C15C425-7F07-4951-8199-368F6358A624}"/>
              </a:ext>
            </a:extLst>
          </p:cNvPr>
          <p:cNvCxnSpPr>
            <a:cxnSpLocks/>
            <a:stCxn id="104" idx="6"/>
            <a:endCxn id="109" idx="2"/>
          </p:cNvCxnSpPr>
          <p:nvPr/>
        </p:nvCxnSpPr>
        <p:spPr>
          <a:xfrm flipV="1">
            <a:off x="2062688" y="4769531"/>
            <a:ext cx="1272692" cy="1004061"/>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6" name="Rectangle: Rounded Corners 135">
            <a:extLst>
              <a:ext uri="{FF2B5EF4-FFF2-40B4-BE49-F238E27FC236}">
                <a16:creationId xmlns:a16="http://schemas.microsoft.com/office/drawing/2014/main" id="{C9911D47-F240-49F9-8B8B-0D1D7CB81A3E}"/>
              </a:ext>
            </a:extLst>
          </p:cNvPr>
          <p:cNvSpPr/>
          <p:nvPr/>
        </p:nvSpPr>
        <p:spPr>
          <a:xfrm>
            <a:off x="6752874" y="5237553"/>
            <a:ext cx="1515292" cy="5082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Yang, REST, TOSCA…</a:t>
            </a:r>
          </a:p>
        </p:txBody>
      </p:sp>
      <p:cxnSp>
        <p:nvCxnSpPr>
          <p:cNvPr id="138" name="Straight Arrow Connector 137">
            <a:extLst>
              <a:ext uri="{FF2B5EF4-FFF2-40B4-BE49-F238E27FC236}">
                <a16:creationId xmlns:a16="http://schemas.microsoft.com/office/drawing/2014/main" id="{27F8D26E-90F6-4035-BB98-0F61CDE1342D}"/>
              </a:ext>
            </a:extLst>
          </p:cNvPr>
          <p:cNvCxnSpPr/>
          <p:nvPr/>
        </p:nvCxnSpPr>
        <p:spPr>
          <a:xfrm>
            <a:off x="7954657" y="4300546"/>
            <a:ext cx="0" cy="933086"/>
          </a:xfrm>
          <a:prstGeom prst="straightConnector1">
            <a:avLst/>
          </a:prstGeom>
          <a:ln>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5EEBEF04-3F40-4733-98E7-DC66EAB12BA1}"/>
              </a:ext>
            </a:extLst>
          </p:cNvPr>
          <p:cNvCxnSpPr>
            <a:cxnSpLocks/>
          </p:cNvCxnSpPr>
          <p:nvPr/>
        </p:nvCxnSpPr>
        <p:spPr>
          <a:xfrm flipV="1">
            <a:off x="7048966" y="4300546"/>
            <a:ext cx="0" cy="933086"/>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6C4FC746-64C4-4A1C-98CB-3B6FA46D9B15}"/>
              </a:ext>
            </a:extLst>
          </p:cNvPr>
          <p:cNvSpPr/>
          <p:nvPr/>
        </p:nvSpPr>
        <p:spPr>
          <a:xfrm>
            <a:off x="6270170" y="4432372"/>
            <a:ext cx="1514050" cy="674318"/>
          </a:xfrm>
          <a:prstGeom prst="ellipse">
            <a:avLst/>
          </a:prstGeom>
          <a:solidFill>
            <a:srgbClr val="9933FF"/>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1400" dirty="0"/>
              <a:t>Tooled Generation</a:t>
            </a:r>
          </a:p>
        </p:txBody>
      </p:sp>
      <p:cxnSp>
        <p:nvCxnSpPr>
          <p:cNvPr id="142" name="Straight Arrow Connector 141">
            <a:extLst>
              <a:ext uri="{FF2B5EF4-FFF2-40B4-BE49-F238E27FC236}">
                <a16:creationId xmlns:a16="http://schemas.microsoft.com/office/drawing/2014/main" id="{4772A503-5048-45CC-A75F-C9AB18B78EFE}"/>
              </a:ext>
            </a:extLst>
          </p:cNvPr>
          <p:cNvCxnSpPr>
            <a:cxnSpLocks/>
            <a:stCxn id="109" idx="6"/>
            <a:endCxn id="140" idx="2"/>
          </p:cNvCxnSpPr>
          <p:nvPr/>
        </p:nvCxnSpPr>
        <p:spPr>
          <a:xfrm>
            <a:off x="4849430" y="4769531"/>
            <a:ext cx="1420740" cy="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506F068E-DE78-4958-BC15-69B7DC006A44}"/>
              </a:ext>
            </a:extLst>
          </p:cNvPr>
          <p:cNvCxnSpPr>
            <a:stCxn id="69" idx="6"/>
            <a:endCxn id="50" idx="2"/>
          </p:cNvCxnSpPr>
          <p:nvPr/>
        </p:nvCxnSpPr>
        <p:spPr>
          <a:xfrm>
            <a:off x="5333381" y="2575594"/>
            <a:ext cx="1419493" cy="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F0555F95-317B-4BBA-A2C5-FEB340AC5808}"/>
              </a:ext>
            </a:extLst>
          </p:cNvPr>
          <p:cNvSpPr/>
          <p:nvPr/>
        </p:nvSpPr>
        <p:spPr>
          <a:xfrm>
            <a:off x="6752874" y="2238435"/>
            <a:ext cx="1515292" cy="674318"/>
          </a:xfrm>
          <a:prstGeom prst="ellipse">
            <a:avLst/>
          </a:prstGeom>
          <a:solidFill>
            <a:srgbClr val="993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Tool Assisted P&amp;R</a:t>
            </a:r>
          </a:p>
        </p:txBody>
      </p:sp>
      <p:sp>
        <p:nvSpPr>
          <p:cNvPr id="148" name="TextBox 147">
            <a:extLst>
              <a:ext uri="{FF2B5EF4-FFF2-40B4-BE49-F238E27FC236}">
                <a16:creationId xmlns:a16="http://schemas.microsoft.com/office/drawing/2014/main" id="{8DBCD41A-0BCA-413E-97D3-3612D94C2F8D}"/>
              </a:ext>
            </a:extLst>
          </p:cNvPr>
          <p:cNvSpPr txBox="1"/>
          <p:nvPr/>
        </p:nvSpPr>
        <p:spPr>
          <a:xfrm>
            <a:off x="9927293" y="3361065"/>
            <a:ext cx="1741182" cy="261610"/>
          </a:xfrm>
          <a:prstGeom prst="rect">
            <a:avLst/>
          </a:prstGeom>
          <a:noFill/>
        </p:spPr>
        <p:txBody>
          <a:bodyPr wrap="none" rtlCol="0">
            <a:spAutoFit/>
          </a:bodyPr>
          <a:lstStyle/>
          <a:p>
            <a:r>
              <a:rPr lang="en-GB" sz="1100" dirty="0"/>
              <a:t>Experience, lessons, insight</a:t>
            </a:r>
          </a:p>
        </p:txBody>
      </p:sp>
      <p:cxnSp>
        <p:nvCxnSpPr>
          <p:cNvPr id="152" name="Straight Arrow Connector 151">
            <a:extLst>
              <a:ext uri="{FF2B5EF4-FFF2-40B4-BE49-F238E27FC236}">
                <a16:creationId xmlns:a16="http://schemas.microsoft.com/office/drawing/2014/main" id="{E12C79C7-199A-4880-86F6-01187DEAD720}"/>
              </a:ext>
            </a:extLst>
          </p:cNvPr>
          <p:cNvCxnSpPr/>
          <p:nvPr/>
        </p:nvCxnSpPr>
        <p:spPr>
          <a:xfrm>
            <a:off x="9225943" y="3483610"/>
            <a:ext cx="615820" cy="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07678799-317D-41D0-8888-2CD3F732C380}"/>
              </a:ext>
            </a:extLst>
          </p:cNvPr>
          <p:cNvCxnSpPr>
            <a:cxnSpLocks/>
            <a:stCxn id="5" idx="3"/>
          </p:cNvCxnSpPr>
          <p:nvPr/>
        </p:nvCxnSpPr>
        <p:spPr>
          <a:xfrm flipV="1">
            <a:off x="2546634" y="1370563"/>
            <a:ext cx="1363203" cy="1153089"/>
          </a:xfrm>
          <a:prstGeom prst="straightConnector1">
            <a:avLst/>
          </a:prstGeom>
          <a:ln w="28575">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5" name="Connector: Elbow 164">
            <a:extLst>
              <a:ext uri="{FF2B5EF4-FFF2-40B4-BE49-F238E27FC236}">
                <a16:creationId xmlns:a16="http://schemas.microsoft.com/office/drawing/2014/main" id="{7CD31428-A2E3-4099-8D8E-876E9D476AAE}"/>
              </a:ext>
            </a:extLst>
          </p:cNvPr>
          <p:cNvCxnSpPr>
            <a:cxnSpLocks/>
            <a:stCxn id="176" idx="1"/>
            <a:endCxn id="175" idx="1"/>
          </p:cNvCxnSpPr>
          <p:nvPr/>
        </p:nvCxnSpPr>
        <p:spPr>
          <a:xfrm rot="10800000" flipH="1" flipV="1">
            <a:off x="1026992" y="1043833"/>
            <a:ext cx="4350" cy="4009044"/>
          </a:xfrm>
          <a:prstGeom prst="bentConnector3">
            <a:avLst>
              <a:gd name="adj1" fmla="val -18124989"/>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75" name="Rectangle 174">
            <a:extLst>
              <a:ext uri="{FF2B5EF4-FFF2-40B4-BE49-F238E27FC236}">
                <a16:creationId xmlns:a16="http://schemas.microsoft.com/office/drawing/2014/main" id="{05AB92E0-6567-4937-885A-97F0D5202F8D}"/>
              </a:ext>
            </a:extLst>
          </p:cNvPr>
          <p:cNvSpPr/>
          <p:nvPr/>
        </p:nvSpPr>
        <p:spPr>
          <a:xfrm>
            <a:off x="1031342" y="4798756"/>
            <a:ext cx="1515292" cy="508242"/>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err="1"/>
              <a:t>OssJ</a:t>
            </a:r>
            <a:endParaRPr lang="en-GB" sz="1400" dirty="0"/>
          </a:p>
        </p:txBody>
      </p:sp>
      <p:sp>
        <p:nvSpPr>
          <p:cNvPr id="176" name="Rectangle 175">
            <a:extLst>
              <a:ext uri="{FF2B5EF4-FFF2-40B4-BE49-F238E27FC236}">
                <a16:creationId xmlns:a16="http://schemas.microsoft.com/office/drawing/2014/main" id="{C008F909-A68A-4BA0-95B6-C37B0C82FA70}"/>
              </a:ext>
            </a:extLst>
          </p:cNvPr>
          <p:cNvSpPr/>
          <p:nvPr/>
        </p:nvSpPr>
        <p:spPr>
          <a:xfrm>
            <a:off x="1026992" y="739331"/>
            <a:ext cx="4306384" cy="609003"/>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t>                  TMF SID</a:t>
            </a:r>
          </a:p>
        </p:txBody>
      </p:sp>
      <p:sp>
        <p:nvSpPr>
          <p:cNvPr id="184" name="Rectangle 183">
            <a:extLst>
              <a:ext uri="{FF2B5EF4-FFF2-40B4-BE49-F238E27FC236}">
                <a16:creationId xmlns:a16="http://schemas.microsoft.com/office/drawing/2014/main" id="{032F3401-6B7C-4114-B6F3-D026864227E1}"/>
              </a:ext>
            </a:extLst>
          </p:cNvPr>
          <p:cNvSpPr/>
          <p:nvPr/>
        </p:nvSpPr>
        <p:spPr>
          <a:xfrm>
            <a:off x="2812866" y="1043163"/>
            <a:ext cx="2460174" cy="24262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a:t>
            </a:r>
            <a:r>
              <a:rPr lang="en-GB" sz="1400" dirty="0" err="1"/>
              <a:t>inc.</a:t>
            </a:r>
            <a:r>
              <a:rPr lang="en-GB" sz="1400" dirty="0"/>
              <a:t> converged network ABE)</a:t>
            </a:r>
          </a:p>
        </p:txBody>
      </p:sp>
      <p:cxnSp>
        <p:nvCxnSpPr>
          <p:cNvPr id="67" name="Straight Arrow Connector 66">
            <a:extLst>
              <a:ext uri="{FF2B5EF4-FFF2-40B4-BE49-F238E27FC236}">
                <a16:creationId xmlns:a16="http://schemas.microsoft.com/office/drawing/2014/main" id="{4ED9CF09-2A3A-46F2-969D-C7CF2C5E6ADE}"/>
              </a:ext>
            </a:extLst>
          </p:cNvPr>
          <p:cNvCxnSpPr>
            <a:cxnSpLocks/>
          </p:cNvCxnSpPr>
          <p:nvPr/>
        </p:nvCxnSpPr>
        <p:spPr>
          <a:xfrm flipV="1">
            <a:off x="4985035" y="1331524"/>
            <a:ext cx="0" cy="248814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A873F57A-F29D-4EA3-A4AC-F2F76ED3B550}"/>
              </a:ext>
            </a:extLst>
          </p:cNvPr>
          <p:cNvCxnSpPr>
            <a:cxnSpLocks/>
          </p:cNvCxnSpPr>
          <p:nvPr/>
        </p:nvCxnSpPr>
        <p:spPr>
          <a:xfrm>
            <a:off x="4140304" y="1331524"/>
            <a:ext cx="0" cy="248814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62A31B4B-9692-48A2-8143-7C4C997B8048}"/>
              </a:ext>
            </a:extLst>
          </p:cNvPr>
          <p:cNvGrpSpPr/>
          <p:nvPr/>
        </p:nvGrpSpPr>
        <p:grpSpPr>
          <a:xfrm>
            <a:off x="1327434" y="2769681"/>
            <a:ext cx="905691" cy="933086"/>
            <a:chOff x="2447109" y="1849952"/>
            <a:chExt cx="905691" cy="1305332"/>
          </a:xfrm>
        </p:grpSpPr>
        <p:cxnSp>
          <p:nvCxnSpPr>
            <p:cNvPr id="80" name="Straight Arrow Connector 79">
              <a:extLst>
                <a:ext uri="{FF2B5EF4-FFF2-40B4-BE49-F238E27FC236}">
                  <a16:creationId xmlns:a16="http://schemas.microsoft.com/office/drawing/2014/main" id="{8B8A85EF-4C28-46EC-8247-4D5B507958D2}"/>
                </a:ext>
              </a:extLst>
            </p:cNvPr>
            <p:cNvCxnSpPr/>
            <p:nvPr/>
          </p:nvCxnSpPr>
          <p:spPr>
            <a:xfrm>
              <a:off x="3352800" y="1849952"/>
              <a:ext cx="0" cy="1305332"/>
            </a:xfrm>
            <a:prstGeom prst="straightConnector1">
              <a:avLst/>
            </a:prstGeom>
            <a:ln>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2350CC94-417E-4DF1-93A5-78530F0D056E}"/>
                </a:ext>
              </a:extLst>
            </p:cNvPr>
            <p:cNvCxnSpPr>
              <a:cxnSpLocks/>
            </p:cNvCxnSpPr>
            <p:nvPr/>
          </p:nvCxnSpPr>
          <p:spPr>
            <a:xfrm flipV="1">
              <a:off x="2447109" y="1849952"/>
              <a:ext cx="0" cy="1305332"/>
            </a:xfrm>
            <a:prstGeom prst="straightConnector1">
              <a:avLst/>
            </a:prstGeom>
            <a:ln>
              <a:prstDash val="dash"/>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192" name="Straight Arrow Connector 191">
            <a:extLst>
              <a:ext uri="{FF2B5EF4-FFF2-40B4-BE49-F238E27FC236}">
                <a16:creationId xmlns:a16="http://schemas.microsoft.com/office/drawing/2014/main" id="{AFA1D64A-BFD3-4E6D-BC57-B8C84796007F}"/>
              </a:ext>
            </a:extLst>
          </p:cNvPr>
          <p:cNvCxnSpPr>
            <a:cxnSpLocks/>
            <a:stCxn id="82" idx="6"/>
            <a:endCxn id="109" idx="2"/>
          </p:cNvCxnSpPr>
          <p:nvPr/>
        </p:nvCxnSpPr>
        <p:spPr>
          <a:xfrm>
            <a:off x="2090901" y="3238666"/>
            <a:ext cx="1244479" cy="1530865"/>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7" name="Rectangle 196">
            <a:extLst>
              <a:ext uri="{FF2B5EF4-FFF2-40B4-BE49-F238E27FC236}">
                <a16:creationId xmlns:a16="http://schemas.microsoft.com/office/drawing/2014/main" id="{ED6E757F-036C-4E8F-8193-F8EEB5C6CEAA}"/>
              </a:ext>
            </a:extLst>
          </p:cNvPr>
          <p:cNvSpPr/>
          <p:nvPr/>
        </p:nvSpPr>
        <p:spPr>
          <a:xfrm>
            <a:off x="8101148" y="1679812"/>
            <a:ext cx="978471" cy="60900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ONF Spec Approach</a:t>
            </a:r>
          </a:p>
        </p:txBody>
      </p:sp>
      <p:sp>
        <p:nvSpPr>
          <p:cNvPr id="200" name="Rectangle 199">
            <a:extLst>
              <a:ext uri="{FF2B5EF4-FFF2-40B4-BE49-F238E27FC236}">
                <a16:creationId xmlns:a16="http://schemas.microsoft.com/office/drawing/2014/main" id="{806076A6-6DF1-4392-A6C7-404BADDA6D42}"/>
              </a:ext>
            </a:extLst>
          </p:cNvPr>
          <p:cNvSpPr/>
          <p:nvPr/>
        </p:nvSpPr>
        <p:spPr>
          <a:xfrm>
            <a:off x="1022546" y="1860106"/>
            <a:ext cx="1515292" cy="307972"/>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NVP extension</a:t>
            </a:r>
          </a:p>
        </p:txBody>
      </p:sp>
      <p:cxnSp>
        <p:nvCxnSpPr>
          <p:cNvPr id="201" name="Straight Arrow Connector 200">
            <a:extLst>
              <a:ext uri="{FF2B5EF4-FFF2-40B4-BE49-F238E27FC236}">
                <a16:creationId xmlns:a16="http://schemas.microsoft.com/office/drawing/2014/main" id="{EFD6A182-B797-44CD-84B4-AF0096285A08}"/>
              </a:ext>
            </a:extLst>
          </p:cNvPr>
          <p:cNvCxnSpPr>
            <a:cxnSpLocks/>
            <a:stCxn id="200" idx="3"/>
            <a:endCxn id="197" idx="1"/>
          </p:cNvCxnSpPr>
          <p:nvPr/>
        </p:nvCxnSpPr>
        <p:spPr>
          <a:xfrm flipV="1">
            <a:off x="2537838" y="1984314"/>
            <a:ext cx="5563310" cy="29778"/>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7" name="Rectangle 206">
            <a:extLst>
              <a:ext uri="{FF2B5EF4-FFF2-40B4-BE49-F238E27FC236}">
                <a16:creationId xmlns:a16="http://schemas.microsoft.com/office/drawing/2014/main" id="{B9D94E64-45E0-4991-8D91-F6A076AA1427}"/>
              </a:ext>
            </a:extLst>
          </p:cNvPr>
          <p:cNvSpPr/>
          <p:nvPr/>
        </p:nvSpPr>
        <p:spPr>
          <a:xfrm>
            <a:off x="9116630" y="393541"/>
            <a:ext cx="1515292" cy="60900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ITU-T Technology IMs</a:t>
            </a:r>
          </a:p>
        </p:txBody>
      </p:sp>
      <p:sp>
        <p:nvSpPr>
          <p:cNvPr id="209" name="Oval 208">
            <a:extLst>
              <a:ext uri="{FF2B5EF4-FFF2-40B4-BE49-F238E27FC236}">
                <a16:creationId xmlns:a16="http://schemas.microsoft.com/office/drawing/2014/main" id="{DD475758-EC51-4830-8FCC-6857EBAC8F63}"/>
              </a:ext>
            </a:extLst>
          </p:cNvPr>
          <p:cNvSpPr/>
          <p:nvPr/>
        </p:nvSpPr>
        <p:spPr>
          <a:xfrm>
            <a:off x="8494585" y="2238435"/>
            <a:ext cx="1515292" cy="674318"/>
          </a:xfrm>
          <a:prstGeom prst="ellipse">
            <a:avLst/>
          </a:prstGeom>
          <a:solidFill>
            <a:srgbClr val="993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Tool Assisted P&amp;R</a:t>
            </a:r>
          </a:p>
        </p:txBody>
      </p:sp>
      <p:cxnSp>
        <p:nvCxnSpPr>
          <p:cNvPr id="210" name="Straight Arrow Connector 209">
            <a:extLst>
              <a:ext uri="{FF2B5EF4-FFF2-40B4-BE49-F238E27FC236}">
                <a16:creationId xmlns:a16="http://schemas.microsoft.com/office/drawing/2014/main" id="{62949FDE-665B-4374-8C8E-D45EDD920901}"/>
              </a:ext>
            </a:extLst>
          </p:cNvPr>
          <p:cNvCxnSpPr>
            <a:cxnSpLocks/>
            <a:stCxn id="207" idx="2"/>
          </p:cNvCxnSpPr>
          <p:nvPr/>
        </p:nvCxnSpPr>
        <p:spPr>
          <a:xfrm flipH="1">
            <a:off x="8134426" y="1002544"/>
            <a:ext cx="1739850" cy="2803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88CA12D5-7531-4370-A011-17FB0ADF5DFE}"/>
              </a:ext>
            </a:extLst>
          </p:cNvPr>
          <p:cNvCxnSpPr>
            <a:cxnSpLocks/>
            <a:stCxn id="13" idx="3"/>
          </p:cNvCxnSpPr>
          <p:nvPr/>
        </p:nvCxnSpPr>
        <p:spPr>
          <a:xfrm flipV="1">
            <a:off x="8268166" y="1002544"/>
            <a:ext cx="1871723" cy="3057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6" name="Rectangle 215">
            <a:extLst>
              <a:ext uri="{FF2B5EF4-FFF2-40B4-BE49-F238E27FC236}">
                <a16:creationId xmlns:a16="http://schemas.microsoft.com/office/drawing/2014/main" id="{BF059267-55DB-414D-9E66-B5FBE1D3F31F}"/>
              </a:ext>
            </a:extLst>
          </p:cNvPr>
          <p:cNvSpPr/>
          <p:nvPr/>
        </p:nvSpPr>
        <p:spPr>
          <a:xfrm>
            <a:off x="6103931" y="2676189"/>
            <a:ext cx="845045" cy="50824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Mapping</a:t>
            </a:r>
          </a:p>
        </p:txBody>
      </p:sp>
      <p:sp>
        <p:nvSpPr>
          <p:cNvPr id="217" name="Rectangle 216">
            <a:extLst>
              <a:ext uri="{FF2B5EF4-FFF2-40B4-BE49-F238E27FC236}">
                <a16:creationId xmlns:a16="http://schemas.microsoft.com/office/drawing/2014/main" id="{874E4FF9-3125-44B1-A560-76CB1ABCF4D5}"/>
              </a:ext>
            </a:extLst>
          </p:cNvPr>
          <p:cNvSpPr/>
          <p:nvPr/>
        </p:nvSpPr>
        <p:spPr>
          <a:xfrm>
            <a:off x="9632146" y="2676189"/>
            <a:ext cx="845045" cy="50824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Mapping</a:t>
            </a:r>
          </a:p>
        </p:txBody>
      </p:sp>
      <p:sp>
        <p:nvSpPr>
          <p:cNvPr id="218" name="Arrow: Right 217">
            <a:extLst>
              <a:ext uri="{FF2B5EF4-FFF2-40B4-BE49-F238E27FC236}">
                <a16:creationId xmlns:a16="http://schemas.microsoft.com/office/drawing/2014/main" id="{C4C391F2-0CD6-49A6-92B3-92FBC9DEAC6C}"/>
              </a:ext>
            </a:extLst>
          </p:cNvPr>
          <p:cNvSpPr/>
          <p:nvPr/>
        </p:nvSpPr>
        <p:spPr>
          <a:xfrm>
            <a:off x="3063756" y="5951866"/>
            <a:ext cx="1533950" cy="4629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Time</a:t>
            </a:r>
          </a:p>
        </p:txBody>
      </p:sp>
      <p:sp>
        <p:nvSpPr>
          <p:cNvPr id="219" name="TextBox 218">
            <a:extLst>
              <a:ext uri="{FF2B5EF4-FFF2-40B4-BE49-F238E27FC236}">
                <a16:creationId xmlns:a16="http://schemas.microsoft.com/office/drawing/2014/main" id="{6A0ADFED-B89F-44FF-9A58-6597B7603B0B}"/>
              </a:ext>
            </a:extLst>
          </p:cNvPr>
          <p:cNvSpPr txBox="1"/>
          <p:nvPr/>
        </p:nvSpPr>
        <p:spPr>
          <a:xfrm>
            <a:off x="9927293" y="3622675"/>
            <a:ext cx="1087157" cy="261610"/>
          </a:xfrm>
          <a:prstGeom prst="rect">
            <a:avLst/>
          </a:prstGeom>
          <a:noFill/>
        </p:spPr>
        <p:txBody>
          <a:bodyPr wrap="none" rtlCol="0">
            <a:spAutoFit/>
          </a:bodyPr>
          <a:lstStyle/>
          <a:p>
            <a:r>
              <a:rPr lang="en-GB" sz="1100" dirty="0"/>
              <a:t>Manual process</a:t>
            </a:r>
          </a:p>
        </p:txBody>
      </p:sp>
      <p:cxnSp>
        <p:nvCxnSpPr>
          <p:cNvPr id="220" name="Straight Arrow Connector 219">
            <a:extLst>
              <a:ext uri="{FF2B5EF4-FFF2-40B4-BE49-F238E27FC236}">
                <a16:creationId xmlns:a16="http://schemas.microsoft.com/office/drawing/2014/main" id="{85D05244-C670-4760-862B-E69D3DCB8C75}"/>
              </a:ext>
            </a:extLst>
          </p:cNvPr>
          <p:cNvCxnSpPr/>
          <p:nvPr/>
        </p:nvCxnSpPr>
        <p:spPr>
          <a:xfrm>
            <a:off x="9225943" y="3745220"/>
            <a:ext cx="615820" cy="0"/>
          </a:xfrm>
          <a:prstGeom prst="straightConnector1">
            <a:avLst/>
          </a:prstGeom>
          <a:ln>
            <a:solidFill>
              <a:srgbClr val="4472C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1" name="TextBox 220">
            <a:extLst>
              <a:ext uri="{FF2B5EF4-FFF2-40B4-BE49-F238E27FC236}">
                <a16:creationId xmlns:a16="http://schemas.microsoft.com/office/drawing/2014/main" id="{CB368953-B7F0-4355-A206-A5B3FD0F01D9}"/>
              </a:ext>
            </a:extLst>
          </p:cNvPr>
          <p:cNvSpPr txBox="1"/>
          <p:nvPr/>
        </p:nvSpPr>
        <p:spPr>
          <a:xfrm>
            <a:off x="9927293" y="3884285"/>
            <a:ext cx="1045479" cy="261610"/>
          </a:xfrm>
          <a:prstGeom prst="rect">
            <a:avLst/>
          </a:prstGeom>
          <a:noFill/>
        </p:spPr>
        <p:txBody>
          <a:bodyPr wrap="none" rtlCol="0">
            <a:spAutoFit/>
          </a:bodyPr>
          <a:lstStyle/>
          <a:p>
            <a:r>
              <a:rPr lang="en-GB" sz="1100" dirty="0"/>
              <a:t>Tooled process</a:t>
            </a:r>
          </a:p>
        </p:txBody>
      </p:sp>
      <p:cxnSp>
        <p:nvCxnSpPr>
          <p:cNvPr id="222" name="Straight Arrow Connector 221">
            <a:extLst>
              <a:ext uri="{FF2B5EF4-FFF2-40B4-BE49-F238E27FC236}">
                <a16:creationId xmlns:a16="http://schemas.microsoft.com/office/drawing/2014/main" id="{9F96613D-4492-4942-99F3-3AEF301806FE}"/>
              </a:ext>
            </a:extLst>
          </p:cNvPr>
          <p:cNvCxnSpPr/>
          <p:nvPr/>
        </p:nvCxnSpPr>
        <p:spPr>
          <a:xfrm>
            <a:off x="9225943" y="4006830"/>
            <a:ext cx="615820" cy="0"/>
          </a:xfrm>
          <a:prstGeom prst="straightConnector1">
            <a:avLst/>
          </a:prstGeom>
          <a:ln>
            <a:solidFill>
              <a:srgbClr val="4472C4"/>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23" name="TextBox 222">
            <a:extLst>
              <a:ext uri="{FF2B5EF4-FFF2-40B4-BE49-F238E27FC236}">
                <a16:creationId xmlns:a16="http://schemas.microsoft.com/office/drawing/2014/main" id="{5E2B7961-747C-42C9-B6F3-6AB03421C0FB}"/>
              </a:ext>
            </a:extLst>
          </p:cNvPr>
          <p:cNvSpPr txBox="1"/>
          <p:nvPr/>
        </p:nvSpPr>
        <p:spPr>
          <a:xfrm>
            <a:off x="9927293" y="4138406"/>
            <a:ext cx="1140056" cy="261610"/>
          </a:xfrm>
          <a:prstGeom prst="rect">
            <a:avLst/>
          </a:prstGeom>
          <a:noFill/>
        </p:spPr>
        <p:txBody>
          <a:bodyPr wrap="none" rtlCol="0">
            <a:spAutoFit/>
          </a:bodyPr>
          <a:lstStyle/>
          <a:p>
            <a:r>
              <a:rPr lang="en-GB" sz="1100" dirty="0"/>
              <a:t>Model migration</a:t>
            </a:r>
          </a:p>
        </p:txBody>
      </p:sp>
      <p:cxnSp>
        <p:nvCxnSpPr>
          <p:cNvPr id="224" name="Straight Arrow Connector 223">
            <a:extLst>
              <a:ext uri="{FF2B5EF4-FFF2-40B4-BE49-F238E27FC236}">
                <a16:creationId xmlns:a16="http://schemas.microsoft.com/office/drawing/2014/main" id="{BDC67C7F-55B2-4A0F-A698-B0119A1C7ABE}"/>
              </a:ext>
            </a:extLst>
          </p:cNvPr>
          <p:cNvCxnSpPr/>
          <p:nvPr/>
        </p:nvCxnSpPr>
        <p:spPr>
          <a:xfrm>
            <a:off x="9225943" y="4260951"/>
            <a:ext cx="615820" cy="0"/>
          </a:xfrm>
          <a:prstGeom prst="straightConnector1">
            <a:avLst/>
          </a:prstGeom>
          <a:ln w="28575">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8" name="Rectangle 227">
            <a:extLst>
              <a:ext uri="{FF2B5EF4-FFF2-40B4-BE49-F238E27FC236}">
                <a16:creationId xmlns:a16="http://schemas.microsoft.com/office/drawing/2014/main" id="{820A64E1-819F-48C3-BCD5-8BC4B0C00339}"/>
              </a:ext>
            </a:extLst>
          </p:cNvPr>
          <p:cNvSpPr/>
          <p:nvPr/>
        </p:nvSpPr>
        <p:spPr>
          <a:xfrm>
            <a:off x="9249437" y="4431435"/>
            <a:ext cx="592326" cy="2320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9" name="TextBox 228">
            <a:extLst>
              <a:ext uri="{FF2B5EF4-FFF2-40B4-BE49-F238E27FC236}">
                <a16:creationId xmlns:a16="http://schemas.microsoft.com/office/drawing/2014/main" id="{839D6D12-0B65-4A80-B35C-A164C4F308AB}"/>
              </a:ext>
            </a:extLst>
          </p:cNvPr>
          <p:cNvSpPr txBox="1"/>
          <p:nvPr/>
        </p:nvSpPr>
        <p:spPr>
          <a:xfrm>
            <a:off x="9927293" y="4416655"/>
            <a:ext cx="734496" cy="261610"/>
          </a:xfrm>
          <a:prstGeom prst="rect">
            <a:avLst/>
          </a:prstGeom>
          <a:noFill/>
        </p:spPr>
        <p:txBody>
          <a:bodyPr wrap="none" rtlCol="0">
            <a:spAutoFit/>
          </a:bodyPr>
          <a:lstStyle/>
          <a:p>
            <a:r>
              <a:rPr lang="en-GB" sz="1100" dirty="0"/>
              <a:t>UML Tool</a:t>
            </a:r>
          </a:p>
        </p:txBody>
      </p:sp>
      <p:sp>
        <p:nvSpPr>
          <p:cNvPr id="231" name="Rectangle: Rounded Corners 230">
            <a:extLst>
              <a:ext uri="{FF2B5EF4-FFF2-40B4-BE49-F238E27FC236}">
                <a16:creationId xmlns:a16="http://schemas.microsoft.com/office/drawing/2014/main" id="{F6A476C5-7C1F-4989-82C5-52D645DD2DD6}"/>
              </a:ext>
            </a:extLst>
          </p:cNvPr>
          <p:cNvSpPr/>
          <p:nvPr/>
        </p:nvSpPr>
        <p:spPr>
          <a:xfrm>
            <a:off x="9249437" y="4699203"/>
            <a:ext cx="592326" cy="2320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p>
        </p:txBody>
      </p:sp>
      <p:sp>
        <p:nvSpPr>
          <p:cNvPr id="232" name="TextBox 231">
            <a:extLst>
              <a:ext uri="{FF2B5EF4-FFF2-40B4-BE49-F238E27FC236}">
                <a16:creationId xmlns:a16="http://schemas.microsoft.com/office/drawing/2014/main" id="{5CB9807B-BA53-4018-AFCC-DCE118AD876A}"/>
              </a:ext>
            </a:extLst>
          </p:cNvPr>
          <p:cNvSpPr txBox="1"/>
          <p:nvPr/>
        </p:nvSpPr>
        <p:spPr>
          <a:xfrm>
            <a:off x="9927293" y="4684423"/>
            <a:ext cx="1104790" cy="261610"/>
          </a:xfrm>
          <a:prstGeom prst="rect">
            <a:avLst/>
          </a:prstGeom>
          <a:noFill/>
        </p:spPr>
        <p:txBody>
          <a:bodyPr wrap="none" rtlCol="0">
            <a:spAutoFit/>
          </a:bodyPr>
          <a:lstStyle/>
          <a:p>
            <a:r>
              <a:rPr lang="en-GB" sz="1100" dirty="0"/>
              <a:t>Implementation</a:t>
            </a:r>
          </a:p>
        </p:txBody>
      </p:sp>
      <p:sp>
        <p:nvSpPr>
          <p:cNvPr id="233" name="Oval 232">
            <a:extLst>
              <a:ext uri="{FF2B5EF4-FFF2-40B4-BE49-F238E27FC236}">
                <a16:creationId xmlns:a16="http://schemas.microsoft.com/office/drawing/2014/main" id="{8AAB9F24-58E7-4947-875B-E10E7761F701}"/>
              </a:ext>
            </a:extLst>
          </p:cNvPr>
          <p:cNvSpPr/>
          <p:nvPr/>
        </p:nvSpPr>
        <p:spPr>
          <a:xfrm>
            <a:off x="9249437" y="4980239"/>
            <a:ext cx="592326" cy="2320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p>
        </p:txBody>
      </p:sp>
      <p:sp>
        <p:nvSpPr>
          <p:cNvPr id="234" name="TextBox 233">
            <a:extLst>
              <a:ext uri="{FF2B5EF4-FFF2-40B4-BE49-F238E27FC236}">
                <a16:creationId xmlns:a16="http://schemas.microsoft.com/office/drawing/2014/main" id="{637B8E12-0462-4AE0-B12D-0704FD7D289A}"/>
              </a:ext>
            </a:extLst>
          </p:cNvPr>
          <p:cNvSpPr txBox="1"/>
          <p:nvPr/>
        </p:nvSpPr>
        <p:spPr>
          <a:xfrm>
            <a:off x="9927293" y="4965459"/>
            <a:ext cx="1523174" cy="261610"/>
          </a:xfrm>
          <a:prstGeom prst="rect">
            <a:avLst/>
          </a:prstGeom>
          <a:noFill/>
        </p:spPr>
        <p:txBody>
          <a:bodyPr wrap="none" rtlCol="0">
            <a:spAutoFit/>
          </a:bodyPr>
          <a:lstStyle/>
          <a:p>
            <a:r>
              <a:rPr lang="en-GB" sz="1100" dirty="0"/>
              <a:t>Transformation Tooling</a:t>
            </a:r>
          </a:p>
        </p:txBody>
      </p:sp>
      <p:sp>
        <p:nvSpPr>
          <p:cNvPr id="236" name="TextBox 235">
            <a:extLst>
              <a:ext uri="{FF2B5EF4-FFF2-40B4-BE49-F238E27FC236}">
                <a16:creationId xmlns:a16="http://schemas.microsoft.com/office/drawing/2014/main" id="{6B37FCAE-3E5C-4DD7-9FEE-4109E5709B56}"/>
              </a:ext>
            </a:extLst>
          </p:cNvPr>
          <p:cNvSpPr txBox="1"/>
          <p:nvPr/>
        </p:nvSpPr>
        <p:spPr>
          <a:xfrm>
            <a:off x="9927293" y="5256021"/>
            <a:ext cx="1898277" cy="261610"/>
          </a:xfrm>
          <a:prstGeom prst="rect">
            <a:avLst/>
          </a:prstGeom>
          <a:noFill/>
        </p:spPr>
        <p:txBody>
          <a:bodyPr wrap="none" rtlCol="0">
            <a:spAutoFit/>
          </a:bodyPr>
          <a:lstStyle/>
          <a:p>
            <a:r>
              <a:rPr lang="en-GB" sz="1100" dirty="0"/>
              <a:t>IBM RSA (Eclipse, Proprietary)</a:t>
            </a:r>
          </a:p>
        </p:txBody>
      </p:sp>
      <p:sp>
        <p:nvSpPr>
          <p:cNvPr id="238" name="TextBox 237">
            <a:extLst>
              <a:ext uri="{FF2B5EF4-FFF2-40B4-BE49-F238E27FC236}">
                <a16:creationId xmlns:a16="http://schemas.microsoft.com/office/drawing/2014/main" id="{28A82039-0892-40F6-9F73-1E2B3ED33692}"/>
              </a:ext>
            </a:extLst>
          </p:cNvPr>
          <p:cNvSpPr txBox="1"/>
          <p:nvPr/>
        </p:nvSpPr>
        <p:spPr>
          <a:xfrm>
            <a:off x="9927293" y="5560801"/>
            <a:ext cx="2023311" cy="261610"/>
          </a:xfrm>
          <a:prstGeom prst="rect">
            <a:avLst/>
          </a:prstGeom>
          <a:noFill/>
        </p:spPr>
        <p:txBody>
          <a:bodyPr wrap="none" rtlCol="0">
            <a:spAutoFit/>
          </a:bodyPr>
          <a:lstStyle/>
          <a:p>
            <a:r>
              <a:rPr lang="en-GB" sz="1100" err="1"/>
              <a:t>TigerStripe</a:t>
            </a:r>
            <a:r>
              <a:rPr lang="en-GB" sz="1100"/>
              <a:t> (Cisco, Open </a:t>
            </a:r>
            <a:r>
              <a:rPr lang="en-GB" sz="1100" dirty="0"/>
              <a:t>Source)</a:t>
            </a:r>
          </a:p>
        </p:txBody>
      </p:sp>
      <p:sp>
        <p:nvSpPr>
          <p:cNvPr id="241" name="Freeform: Shape 240">
            <a:extLst>
              <a:ext uri="{FF2B5EF4-FFF2-40B4-BE49-F238E27FC236}">
                <a16:creationId xmlns:a16="http://schemas.microsoft.com/office/drawing/2014/main" id="{E7DB4B0D-2E06-47CA-A1B2-892B3730B3B8}"/>
              </a:ext>
            </a:extLst>
          </p:cNvPr>
          <p:cNvSpPr/>
          <p:nvPr/>
        </p:nvSpPr>
        <p:spPr>
          <a:xfrm>
            <a:off x="6541077" y="6322868"/>
            <a:ext cx="0" cy="0"/>
          </a:xfrm>
          <a:custGeom>
            <a:avLst/>
            <a:gdLst>
              <a:gd name="connsiteX0" fmla="*/ 0 w 0"/>
              <a:gd name="connsiteY0" fmla="*/ 0 h 0"/>
              <a:gd name="connsiteX1" fmla="*/ 0 w 0"/>
              <a:gd name="connsiteY1" fmla="*/ 0 h 0"/>
              <a:gd name="connsiteX2" fmla="*/ 0 w 0"/>
              <a:gd name="connsiteY2" fmla="*/ 0 h 0"/>
            </a:gdLst>
            <a:ahLst/>
            <a:cxnLst>
              <a:cxn ang="0">
                <a:pos x="connsiteX0" y="connsiteY0"/>
              </a:cxn>
              <a:cxn ang="0">
                <a:pos x="connsiteX1" y="connsiteY1"/>
              </a:cxn>
              <a:cxn ang="0">
                <a:pos x="connsiteX2" y="connsiteY2"/>
              </a:cxn>
            </a:cxnLst>
            <a:rect l="l" t="t" r="r" b="b"/>
            <a:pathLst>
              <a:path>
                <a:moveTo>
                  <a:pt x="0" y="0"/>
                </a:moveTo>
                <a:lnTo>
                  <a:pt x="0" y="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2" name="Freeform: Shape 241">
            <a:extLst>
              <a:ext uri="{FF2B5EF4-FFF2-40B4-BE49-F238E27FC236}">
                <a16:creationId xmlns:a16="http://schemas.microsoft.com/office/drawing/2014/main" id="{4BA44486-7194-4B11-8977-E3C8D594C3A7}"/>
              </a:ext>
            </a:extLst>
          </p:cNvPr>
          <p:cNvSpPr/>
          <p:nvPr/>
        </p:nvSpPr>
        <p:spPr>
          <a:xfrm>
            <a:off x="9237712" y="5240960"/>
            <a:ext cx="592282" cy="301445"/>
          </a:xfrm>
          <a:custGeom>
            <a:avLst/>
            <a:gdLst>
              <a:gd name="connsiteX0" fmla="*/ 0 w 592282"/>
              <a:gd name="connsiteY0" fmla="*/ 129886 h 301445"/>
              <a:gd name="connsiteX1" fmla="*/ 62346 w 592282"/>
              <a:gd name="connsiteY1" fmla="*/ 140277 h 301445"/>
              <a:gd name="connsiteX2" fmla="*/ 41564 w 592282"/>
              <a:gd name="connsiteY2" fmla="*/ 181841 h 301445"/>
              <a:gd name="connsiteX3" fmla="*/ 103909 w 592282"/>
              <a:gd name="connsiteY3" fmla="*/ 192232 h 301445"/>
              <a:gd name="connsiteX4" fmla="*/ 41564 w 592282"/>
              <a:gd name="connsiteY4" fmla="*/ 244186 h 301445"/>
              <a:gd name="connsiteX5" fmla="*/ 109105 w 592282"/>
              <a:gd name="connsiteY5" fmla="*/ 275359 h 301445"/>
              <a:gd name="connsiteX6" fmla="*/ 57150 w 592282"/>
              <a:gd name="connsiteY6" fmla="*/ 290945 h 301445"/>
              <a:gd name="connsiteX7" fmla="*/ 57150 w 592282"/>
              <a:gd name="connsiteY7" fmla="*/ 290945 h 301445"/>
              <a:gd name="connsiteX8" fmla="*/ 176646 w 592282"/>
              <a:gd name="connsiteY8" fmla="*/ 296141 h 301445"/>
              <a:gd name="connsiteX9" fmla="*/ 285750 w 592282"/>
              <a:gd name="connsiteY9" fmla="*/ 296141 h 301445"/>
              <a:gd name="connsiteX10" fmla="*/ 316923 w 592282"/>
              <a:gd name="connsiteY10" fmla="*/ 264968 h 301445"/>
              <a:gd name="connsiteX11" fmla="*/ 426028 w 592282"/>
              <a:gd name="connsiteY11" fmla="*/ 249382 h 301445"/>
              <a:gd name="connsiteX12" fmla="*/ 509155 w 592282"/>
              <a:gd name="connsiteY12" fmla="*/ 192232 h 301445"/>
              <a:gd name="connsiteX13" fmla="*/ 571500 w 592282"/>
              <a:gd name="connsiteY13" fmla="*/ 181841 h 301445"/>
              <a:gd name="connsiteX14" fmla="*/ 535132 w 592282"/>
              <a:gd name="connsiteY14" fmla="*/ 166254 h 301445"/>
              <a:gd name="connsiteX15" fmla="*/ 592282 w 592282"/>
              <a:gd name="connsiteY15" fmla="*/ 129886 h 301445"/>
              <a:gd name="connsiteX16" fmla="*/ 592282 w 592282"/>
              <a:gd name="connsiteY16" fmla="*/ 129886 h 301445"/>
              <a:gd name="connsiteX17" fmla="*/ 545523 w 592282"/>
              <a:gd name="connsiteY17" fmla="*/ 114300 h 301445"/>
              <a:gd name="connsiteX18" fmla="*/ 545523 w 592282"/>
              <a:gd name="connsiteY18" fmla="*/ 114300 h 301445"/>
              <a:gd name="connsiteX19" fmla="*/ 576696 w 592282"/>
              <a:gd name="connsiteY19" fmla="*/ 77932 h 301445"/>
              <a:gd name="connsiteX20" fmla="*/ 509155 w 592282"/>
              <a:gd name="connsiteY20" fmla="*/ 72736 h 301445"/>
              <a:gd name="connsiteX21" fmla="*/ 540328 w 592282"/>
              <a:gd name="connsiteY21" fmla="*/ 46759 h 301445"/>
              <a:gd name="connsiteX22" fmla="*/ 498764 w 592282"/>
              <a:gd name="connsiteY22" fmla="*/ 36368 h 301445"/>
              <a:gd name="connsiteX23" fmla="*/ 509155 w 592282"/>
              <a:gd name="connsiteY23" fmla="*/ 0 h 301445"/>
              <a:gd name="connsiteX24" fmla="*/ 462396 w 592282"/>
              <a:gd name="connsiteY24" fmla="*/ 5195 h 301445"/>
              <a:gd name="connsiteX25" fmla="*/ 441614 w 592282"/>
              <a:gd name="connsiteY25" fmla="*/ 36368 h 301445"/>
              <a:gd name="connsiteX26" fmla="*/ 332509 w 592282"/>
              <a:gd name="connsiteY26" fmla="*/ 36368 h 301445"/>
              <a:gd name="connsiteX27" fmla="*/ 285750 w 592282"/>
              <a:gd name="connsiteY27" fmla="*/ 77932 h 301445"/>
              <a:gd name="connsiteX28" fmla="*/ 0 w 592282"/>
              <a:gd name="connsiteY28" fmla="*/ 129886 h 30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92282" h="301445">
                <a:moveTo>
                  <a:pt x="0" y="129886"/>
                </a:moveTo>
                <a:lnTo>
                  <a:pt x="62346" y="140277"/>
                </a:lnTo>
                <a:lnTo>
                  <a:pt x="41564" y="181841"/>
                </a:lnTo>
                <a:lnTo>
                  <a:pt x="103909" y="192232"/>
                </a:lnTo>
                <a:lnTo>
                  <a:pt x="41564" y="244186"/>
                </a:lnTo>
                <a:lnTo>
                  <a:pt x="109105" y="275359"/>
                </a:lnTo>
                <a:cubicBezTo>
                  <a:pt x="58497" y="280982"/>
                  <a:pt x="69360" y="266528"/>
                  <a:pt x="57150" y="290945"/>
                </a:cubicBezTo>
                <a:lnTo>
                  <a:pt x="57150" y="290945"/>
                </a:lnTo>
                <a:cubicBezTo>
                  <a:pt x="137589" y="308820"/>
                  <a:pt x="72833" y="299107"/>
                  <a:pt x="176646" y="296141"/>
                </a:cubicBezTo>
                <a:cubicBezTo>
                  <a:pt x="212999" y="295102"/>
                  <a:pt x="249382" y="296141"/>
                  <a:pt x="285750" y="296141"/>
                </a:cubicBezTo>
                <a:lnTo>
                  <a:pt x="316923" y="264968"/>
                </a:lnTo>
                <a:lnTo>
                  <a:pt x="426028" y="249382"/>
                </a:lnTo>
                <a:lnTo>
                  <a:pt x="509155" y="192232"/>
                </a:lnTo>
                <a:lnTo>
                  <a:pt x="571500" y="181841"/>
                </a:lnTo>
                <a:lnTo>
                  <a:pt x="535132" y="166254"/>
                </a:lnTo>
                <a:cubicBezTo>
                  <a:pt x="571940" y="123312"/>
                  <a:pt x="550338" y="129886"/>
                  <a:pt x="592282" y="129886"/>
                </a:cubicBezTo>
                <a:lnTo>
                  <a:pt x="592282" y="129886"/>
                </a:lnTo>
                <a:cubicBezTo>
                  <a:pt x="549097" y="113692"/>
                  <a:pt x="565515" y="114300"/>
                  <a:pt x="545523" y="114300"/>
                </a:cubicBezTo>
                <a:lnTo>
                  <a:pt x="545523" y="114300"/>
                </a:lnTo>
                <a:lnTo>
                  <a:pt x="576696" y="77932"/>
                </a:lnTo>
                <a:lnTo>
                  <a:pt x="509155" y="72736"/>
                </a:lnTo>
                <a:lnTo>
                  <a:pt x="540328" y="46759"/>
                </a:lnTo>
                <a:lnTo>
                  <a:pt x="498764" y="36368"/>
                </a:lnTo>
                <a:lnTo>
                  <a:pt x="509155" y="0"/>
                </a:lnTo>
                <a:lnTo>
                  <a:pt x="462396" y="5195"/>
                </a:lnTo>
                <a:lnTo>
                  <a:pt x="441614" y="36368"/>
                </a:lnTo>
                <a:lnTo>
                  <a:pt x="332509" y="36368"/>
                </a:lnTo>
                <a:lnTo>
                  <a:pt x="285750" y="77932"/>
                </a:lnTo>
                <a:lnTo>
                  <a:pt x="0" y="12988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sz="1400"/>
          </a:p>
        </p:txBody>
      </p:sp>
      <p:sp>
        <p:nvSpPr>
          <p:cNvPr id="243" name="Freeform: Shape 242">
            <a:extLst>
              <a:ext uri="{FF2B5EF4-FFF2-40B4-BE49-F238E27FC236}">
                <a16:creationId xmlns:a16="http://schemas.microsoft.com/office/drawing/2014/main" id="{EC395A88-F06B-43C1-B1D5-26967A8BAEFF}"/>
              </a:ext>
            </a:extLst>
          </p:cNvPr>
          <p:cNvSpPr/>
          <p:nvPr/>
        </p:nvSpPr>
        <p:spPr>
          <a:xfrm>
            <a:off x="9237712" y="5540883"/>
            <a:ext cx="592282" cy="301445"/>
          </a:xfrm>
          <a:custGeom>
            <a:avLst/>
            <a:gdLst>
              <a:gd name="connsiteX0" fmla="*/ 0 w 592282"/>
              <a:gd name="connsiteY0" fmla="*/ 129886 h 301445"/>
              <a:gd name="connsiteX1" fmla="*/ 62346 w 592282"/>
              <a:gd name="connsiteY1" fmla="*/ 140277 h 301445"/>
              <a:gd name="connsiteX2" fmla="*/ 41564 w 592282"/>
              <a:gd name="connsiteY2" fmla="*/ 181841 h 301445"/>
              <a:gd name="connsiteX3" fmla="*/ 103909 w 592282"/>
              <a:gd name="connsiteY3" fmla="*/ 192232 h 301445"/>
              <a:gd name="connsiteX4" fmla="*/ 41564 w 592282"/>
              <a:gd name="connsiteY4" fmla="*/ 244186 h 301445"/>
              <a:gd name="connsiteX5" fmla="*/ 109105 w 592282"/>
              <a:gd name="connsiteY5" fmla="*/ 275359 h 301445"/>
              <a:gd name="connsiteX6" fmla="*/ 57150 w 592282"/>
              <a:gd name="connsiteY6" fmla="*/ 290945 h 301445"/>
              <a:gd name="connsiteX7" fmla="*/ 57150 w 592282"/>
              <a:gd name="connsiteY7" fmla="*/ 290945 h 301445"/>
              <a:gd name="connsiteX8" fmla="*/ 176646 w 592282"/>
              <a:gd name="connsiteY8" fmla="*/ 296141 h 301445"/>
              <a:gd name="connsiteX9" fmla="*/ 285750 w 592282"/>
              <a:gd name="connsiteY9" fmla="*/ 296141 h 301445"/>
              <a:gd name="connsiteX10" fmla="*/ 316923 w 592282"/>
              <a:gd name="connsiteY10" fmla="*/ 264968 h 301445"/>
              <a:gd name="connsiteX11" fmla="*/ 426028 w 592282"/>
              <a:gd name="connsiteY11" fmla="*/ 249382 h 301445"/>
              <a:gd name="connsiteX12" fmla="*/ 509155 w 592282"/>
              <a:gd name="connsiteY12" fmla="*/ 192232 h 301445"/>
              <a:gd name="connsiteX13" fmla="*/ 571500 w 592282"/>
              <a:gd name="connsiteY13" fmla="*/ 181841 h 301445"/>
              <a:gd name="connsiteX14" fmla="*/ 535132 w 592282"/>
              <a:gd name="connsiteY14" fmla="*/ 166254 h 301445"/>
              <a:gd name="connsiteX15" fmla="*/ 592282 w 592282"/>
              <a:gd name="connsiteY15" fmla="*/ 129886 h 301445"/>
              <a:gd name="connsiteX16" fmla="*/ 592282 w 592282"/>
              <a:gd name="connsiteY16" fmla="*/ 129886 h 301445"/>
              <a:gd name="connsiteX17" fmla="*/ 545523 w 592282"/>
              <a:gd name="connsiteY17" fmla="*/ 114300 h 301445"/>
              <a:gd name="connsiteX18" fmla="*/ 545523 w 592282"/>
              <a:gd name="connsiteY18" fmla="*/ 114300 h 301445"/>
              <a:gd name="connsiteX19" fmla="*/ 576696 w 592282"/>
              <a:gd name="connsiteY19" fmla="*/ 77932 h 301445"/>
              <a:gd name="connsiteX20" fmla="*/ 509155 w 592282"/>
              <a:gd name="connsiteY20" fmla="*/ 72736 h 301445"/>
              <a:gd name="connsiteX21" fmla="*/ 540328 w 592282"/>
              <a:gd name="connsiteY21" fmla="*/ 46759 h 301445"/>
              <a:gd name="connsiteX22" fmla="*/ 498764 w 592282"/>
              <a:gd name="connsiteY22" fmla="*/ 36368 h 301445"/>
              <a:gd name="connsiteX23" fmla="*/ 509155 w 592282"/>
              <a:gd name="connsiteY23" fmla="*/ 0 h 301445"/>
              <a:gd name="connsiteX24" fmla="*/ 462396 w 592282"/>
              <a:gd name="connsiteY24" fmla="*/ 5195 h 301445"/>
              <a:gd name="connsiteX25" fmla="*/ 441614 w 592282"/>
              <a:gd name="connsiteY25" fmla="*/ 36368 h 301445"/>
              <a:gd name="connsiteX26" fmla="*/ 332509 w 592282"/>
              <a:gd name="connsiteY26" fmla="*/ 36368 h 301445"/>
              <a:gd name="connsiteX27" fmla="*/ 285750 w 592282"/>
              <a:gd name="connsiteY27" fmla="*/ 77932 h 301445"/>
              <a:gd name="connsiteX28" fmla="*/ 0 w 592282"/>
              <a:gd name="connsiteY28" fmla="*/ 129886 h 30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92282" h="301445">
                <a:moveTo>
                  <a:pt x="0" y="129886"/>
                </a:moveTo>
                <a:lnTo>
                  <a:pt x="62346" y="140277"/>
                </a:lnTo>
                <a:lnTo>
                  <a:pt x="41564" y="181841"/>
                </a:lnTo>
                <a:lnTo>
                  <a:pt x="103909" y="192232"/>
                </a:lnTo>
                <a:lnTo>
                  <a:pt x="41564" y="244186"/>
                </a:lnTo>
                <a:lnTo>
                  <a:pt x="109105" y="275359"/>
                </a:lnTo>
                <a:cubicBezTo>
                  <a:pt x="58497" y="280982"/>
                  <a:pt x="69360" y="266528"/>
                  <a:pt x="57150" y="290945"/>
                </a:cubicBezTo>
                <a:lnTo>
                  <a:pt x="57150" y="290945"/>
                </a:lnTo>
                <a:cubicBezTo>
                  <a:pt x="137589" y="308820"/>
                  <a:pt x="72833" y="299107"/>
                  <a:pt x="176646" y="296141"/>
                </a:cubicBezTo>
                <a:cubicBezTo>
                  <a:pt x="212999" y="295102"/>
                  <a:pt x="249382" y="296141"/>
                  <a:pt x="285750" y="296141"/>
                </a:cubicBezTo>
                <a:lnTo>
                  <a:pt x="316923" y="264968"/>
                </a:lnTo>
                <a:lnTo>
                  <a:pt x="426028" y="249382"/>
                </a:lnTo>
                <a:lnTo>
                  <a:pt x="509155" y="192232"/>
                </a:lnTo>
                <a:lnTo>
                  <a:pt x="571500" y="181841"/>
                </a:lnTo>
                <a:lnTo>
                  <a:pt x="535132" y="166254"/>
                </a:lnTo>
                <a:cubicBezTo>
                  <a:pt x="571940" y="123312"/>
                  <a:pt x="550338" y="129886"/>
                  <a:pt x="592282" y="129886"/>
                </a:cubicBezTo>
                <a:lnTo>
                  <a:pt x="592282" y="129886"/>
                </a:lnTo>
                <a:cubicBezTo>
                  <a:pt x="549097" y="113692"/>
                  <a:pt x="565515" y="114300"/>
                  <a:pt x="545523" y="114300"/>
                </a:cubicBezTo>
                <a:lnTo>
                  <a:pt x="545523" y="114300"/>
                </a:lnTo>
                <a:lnTo>
                  <a:pt x="576696" y="77932"/>
                </a:lnTo>
                <a:lnTo>
                  <a:pt x="509155" y="72736"/>
                </a:lnTo>
                <a:lnTo>
                  <a:pt x="540328" y="46759"/>
                </a:lnTo>
                <a:lnTo>
                  <a:pt x="498764" y="36368"/>
                </a:lnTo>
                <a:lnTo>
                  <a:pt x="509155" y="0"/>
                </a:lnTo>
                <a:lnTo>
                  <a:pt x="462396" y="5195"/>
                </a:lnTo>
                <a:lnTo>
                  <a:pt x="441614" y="36368"/>
                </a:lnTo>
                <a:lnTo>
                  <a:pt x="332509" y="36368"/>
                </a:lnTo>
                <a:lnTo>
                  <a:pt x="285750" y="77932"/>
                </a:lnTo>
                <a:lnTo>
                  <a:pt x="0" y="129886"/>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a:p>
        </p:txBody>
      </p:sp>
      <p:sp>
        <p:nvSpPr>
          <p:cNvPr id="244" name="TextBox 243">
            <a:extLst>
              <a:ext uri="{FF2B5EF4-FFF2-40B4-BE49-F238E27FC236}">
                <a16:creationId xmlns:a16="http://schemas.microsoft.com/office/drawing/2014/main" id="{EF6EB1FA-BDDB-40A5-A0A4-68A1526E7CEC}"/>
              </a:ext>
            </a:extLst>
          </p:cNvPr>
          <p:cNvSpPr txBox="1"/>
          <p:nvPr/>
        </p:nvSpPr>
        <p:spPr>
          <a:xfrm>
            <a:off x="9927293" y="5858432"/>
            <a:ext cx="1951175" cy="261610"/>
          </a:xfrm>
          <a:prstGeom prst="rect">
            <a:avLst/>
          </a:prstGeom>
          <a:noFill/>
        </p:spPr>
        <p:txBody>
          <a:bodyPr wrap="none" rtlCol="0">
            <a:spAutoFit/>
          </a:bodyPr>
          <a:lstStyle/>
          <a:p>
            <a:r>
              <a:rPr lang="en-GB" sz="1100" dirty="0"/>
              <a:t>Papyrus (Eclipse, Open Source)</a:t>
            </a:r>
          </a:p>
        </p:txBody>
      </p:sp>
      <p:sp>
        <p:nvSpPr>
          <p:cNvPr id="245" name="Freeform: Shape 244">
            <a:extLst>
              <a:ext uri="{FF2B5EF4-FFF2-40B4-BE49-F238E27FC236}">
                <a16:creationId xmlns:a16="http://schemas.microsoft.com/office/drawing/2014/main" id="{C09C31DF-A073-4D3D-9112-498D6CB1B2C4}"/>
              </a:ext>
            </a:extLst>
          </p:cNvPr>
          <p:cNvSpPr/>
          <p:nvPr/>
        </p:nvSpPr>
        <p:spPr>
          <a:xfrm>
            <a:off x="9237712" y="5838514"/>
            <a:ext cx="592282" cy="301445"/>
          </a:xfrm>
          <a:custGeom>
            <a:avLst/>
            <a:gdLst>
              <a:gd name="connsiteX0" fmla="*/ 0 w 592282"/>
              <a:gd name="connsiteY0" fmla="*/ 129886 h 301445"/>
              <a:gd name="connsiteX1" fmla="*/ 62346 w 592282"/>
              <a:gd name="connsiteY1" fmla="*/ 140277 h 301445"/>
              <a:gd name="connsiteX2" fmla="*/ 41564 w 592282"/>
              <a:gd name="connsiteY2" fmla="*/ 181841 h 301445"/>
              <a:gd name="connsiteX3" fmla="*/ 103909 w 592282"/>
              <a:gd name="connsiteY3" fmla="*/ 192232 h 301445"/>
              <a:gd name="connsiteX4" fmla="*/ 41564 w 592282"/>
              <a:gd name="connsiteY4" fmla="*/ 244186 h 301445"/>
              <a:gd name="connsiteX5" fmla="*/ 109105 w 592282"/>
              <a:gd name="connsiteY5" fmla="*/ 275359 h 301445"/>
              <a:gd name="connsiteX6" fmla="*/ 57150 w 592282"/>
              <a:gd name="connsiteY6" fmla="*/ 290945 h 301445"/>
              <a:gd name="connsiteX7" fmla="*/ 57150 w 592282"/>
              <a:gd name="connsiteY7" fmla="*/ 290945 h 301445"/>
              <a:gd name="connsiteX8" fmla="*/ 176646 w 592282"/>
              <a:gd name="connsiteY8" fmla="*/ 296141 h 301445"/>
              <a:gd name="connsiteX9" fmla="*/ 285750 w 592282"/>
              <a:gd name="connsiteY9" fmla="*/ 296141 h 301445"/>
              <a:gd name="connsiteX10" fmla="*/ 316923 w 592282"/>
              <a:gd name="connsiteY10" fmla="*/ 264968 h 301445"/>
              <a:gd name="connsiteX11" fmla="*/ 426028 w 592282"/>
              <a:gd name="connsiteY11" fmla="*/ 249382 h 301445"/>
              <a:gd name="connsiteX12" fmla="*/ 509155 w 592282"/>
              <a:gd name="connsiteY12" fmla="*/ 192232 h 301445"/>
              <a:gd name="connsiteX13" fmla="*/ 571500 w 592282"/>
              <a:gd name="connsiteY13" fmla="*/ 181841 h 301445"/>
              <a:gd name="connsiteX14" fmla="*/ 535132 w 592282"/>
              <a:gd name="connsiteY14" fmla="*/ 166254 h 301445"/>
              <a:gd name="connsiteX15" fmla="*/ 592282 w 592282"/>
              <a:gd name="connsiteY15" fmla="*/ 129886 h 301445"/>
              <a:gd name="connsiteX16" fmla="*/ 592282 w 592282"/>
              <a:gd name="connsiteY16" fmla="*/ 129886 h 301445"/>
              <a:gd name="connsiteX17" fmla="*/ 545523 w 592282"/>
              <a:gd name="connsiteY17" fmla="*/ 114300 h 301445"/>
              <a:gd name="connsiteX18" fmla="*/ 545523 w 592282"/>
              <a:gd name="connsiteY18" fmla="*/ 114300 h 301445"/>
              <a:gd name="connsiteX19" fmla="*/ 576696 w 592282"/>
              <a:gd name="connsiteY19" fmla="*/ 77932 h 301445"/>
              <a:gd name="connsiteX20" fmla="*/ 509155 w 592282"/>
              <a:gd name="connsiteY20" fmla="*/ 72736 h 301445"/>
              <a:gd name="connsiteX21" fmla="*/ 540328 w 592282"/>
              <a:gd name="connsiteY21" fmla="*/ 46759 h 301445"/>
              <a:gd name="connsiteX22" fmla="*/ 498764 w 592282"/>
              <a:gd name="connsiteY22" fmla="*/ 36368 h 301445"/>
              <a:gd name="connsiteX23" fmla="*/ 509155 w 592282"/>
              <a:gd name="connsiteY23" fmla="*/ 0 h 301445"/>
              <a:gd name="connsiteX24" fmla="*/ 462396 w 592282"/>
              <a:gd name="connsiteY24" fmla="*/ 5195 h 301445"/>
              <a:gd name="connsiteX25" fmla="*/ 441614 w 592282"/>
              <a:gd name="connsiteY25" fmla="*/ 36368 h 301445"/>
              <a:gd name="connsiteX26" fmla="*/ 332509 w 592282"/>
              <a:gd name="connsiteY26" fmla="*/ 36368 h 301445"/>
              <a:gd name="connsiteX27" fmla="*/ 285750 w 592282"/>
              <a:gd name="connsiteY27" fmla="*/ 77932 h 301445"/>
              <a:gd name="connsiteX28" fmla="*/ 0 w 592282"/>
              <a:gd name="connsiteY28" fmla="*/ 129886 h 30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92282" h="301445">
                <a:moveTo>
                  <a:pt x="0" y="129886"/>
                </a:moveTo>
                <a:lnTo>
                  <a:pt x="62346" y="140277"/>
                </a:lnTo>
                <a:lnTo>
                  <a:pt x="41564" y="181841"/>
                </a:lnTo>
                <a:lnTo>
                  <a:pt x="103909" y="192232"/>
                </a:lnTo>
                <a:lnTo>
                  <a:pt x="41564" y="244186"/>
                </a:lnTo>
                <a:lnTo>
                  <a:pt x="109105" y="275359"/>
                </a:lnTo>
                <a:cubicBezTo>
                  <a:pt x="58497" y="280982"/>
                  <a:pt x="69360" y="266528"/>
                  <a:pt x="57150" y="290945"/>
                </a:cubicBezTo>
                <a:lnTo>
                  <a:pt x="57150" y="290945"/>
                </a:lnTo>
                <a:cubicBezTo>
                  <a:pt x="137589" y="308820"/>
                  <a:pt x="72833" y="299107"/>
                  <a:pt x="176646" y="296141"/>
                </a:cubicBezTo>
                <a:cubicBezTo>
                  <a:pt x="212999" y="295102"/>
                  <a:pt x="249382" y="296141"/>
                  <a:pt x="285750" y="296141"/>
                </a:cubicBezTo>
                <a:lnTo>
                  <a:pt x="316923" y="264968"/>
                </a:lnTo>
                <a:lnTo>
                  <a:pt x="426028" y="249382"/>
                </a:lnTo>
                <a:lnTo>
                  <a:pt x="509155" y="192232"/>
                </a:lnTo>
                <a:lnTo>
                  <a:pt x="571500" y="181841"/>
                </a:lnTo>
                <a:lnTo>
                  <a:pt x="535132" y="166254"/>
                </a:lnTo>
                <a:cubicBezTo>
                  <a:pt x="571940" y="123312"/>
                  <a:pt x="550338" y="129886"/>
                  <a:pt x="592282" y="129886"/>
                </a:cubicBezTo>
                <a:lnTo>
                  <a:pt x="592282" y="129886"/>
                </a:lnTo>
                <a:cubicBezTo>
                  <a:pt x="549097" y="113692"/>
                  <a:pt x="565515" y="114300"/>
                  <a:pt x="545523" y="114300"/>
                </a:cubicBezTo>
                <a:lnTo>
                  <a:pt x="545523" y="114300"/>
                </a:lnTo>
                <a:lnTo>
                  <a:pt x="576696" y="77932"/>
                </a:lnTo>
                <a:lnTo>
                  <a:pt x="509155" y="72736"/>
                </a:lnTo>
                <a:lnTo>
                  <a:pt x="540328" y="46759"/>
                </a:lnTo>
                <a:lnTo>
                  <a:pt x="498764" y="36368"/>
                </a:lnTo>
                <a:lnTo>
                  <a:pt x="509155" y="0"/>
                </a:lnTo>
                <a:lnTo>
                  <a:pt x="462396" y="5195"/>
                </a:lnTo>
                <a:lnTo>
                  <a:pt x="441614" y="36368"/>
                </a:lnTo>
                <a:lnTo>
                  <a:pt x="332509" y="36368"/>
                </a:lnTo>
                <a:lnTo>
                  <a:pt x="285750" y="77932"/>
                </a:lnTo>
                <a:lnTo>
                  <a:pt x="0" y="129886"/>
                </a:ln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a:p>
        </p:txBody>
      </p:sp>
      <p:sp>
        <p:nvSpPr>
          <p:cNvPr id="246" name="TextBox 245">
            <a:extLst>
              <a:ext uri="{FF2B5EF4-FFF2-40B4-BE49-F238E27FC236}">
                <a16:creationId xmlns:a16="http://schemas.microsoft.com/office/drawing/2014/main" id="{721FABA8-AEC9-408C-975D-9A34F28A1CDB}"/>
              </a:ext>
            </a:extLst>
          </p:cNvPr>
          <p:cNvSpPr txBox="1"/>
          <p:nvPr/>
        </p:nvSpPr>
        <p:spPr>
          <a:xfrm>
            <a:off x="9927293" y="6174458"/>
            <a:ext cx="2097049" cy="261610"/>
          </a:xfrm>
          <a:prstGeom prst="rect">
            <a:avLst/>
          </a:prstGeom>
          <a:noFill/>
        </p:spPr>
        <p:txBody>
          <a:bodyPr wrap="none" rtlCol="0">
            <a:spAutoFit/>
          </a:bodyPr>
          <a:lstStyle/>
          <a:p>
            <a:r>
              <a:rPr lang="en-GB" sz="1100" dirty="0"/>
              <a:t>IISOMI (Java Script, Open Source)</a:t>
            </a:r>
          </a:p>
        </p:txBody>
      </p:sp>
      <p:sp>
        <p:nvSpPr>
          <p:cNvPr id="247" name="Freeform: Shape 246">
            <a:extLst>
              <a:ext uri="{FF2B5EF4-FFF2-40B4-BE49-F238E27FC236}">
                <a16:creationId xmlns:a16="http://schemas.microsoft.com/office/drawing/2014/main" id="{253C51D1-17E8-42F6-B929-91F61BC4CEF5}"/>
              </a:ext>
            </a:extLst>
          </p:cNvPr>
          <p:cNvSpPr/>
          <p:nvPr/>
        </p:nvSpPr>
        <p:spPr>
          <a:xfrm>
            <a:off x="9237712" y="6154540"/>
            <a:ext cx="592282" cy="301445"/>
          </a:xfrm>
          <a:custGeom>
            <a:avLst/>
            <a:gdLst>
              <a:gd name="connsiteX0" fmla="*/ 0 w 592282"/>
              <a:gd name="connsiteY0" fmla="*/ 129886 h 301445"/>
              <a:gd name="connsiteX1" fmla="*/ 62346 w 592282"/>
              <a:gd name="connsiteY1" fmla="*/ 140277 h 301445"/>
              <a:gd name="connsiteX2" fmla="*/ 41564 w 592282"/>
              <a:gd name="connsiteY2" fmla="*/ 181841 h 301445"/>
              <a:gd name="connsiteX3" fmla="*/ 103909 w 592282"/>
              <a:gd name="connsiteY3" fmla="*/ 192232 h 301445"/>
              <a:gd name="connsiteX4" fmla="*/ 41564 w 592282"/>
              <a:gd name="connsiteY4" fmla="*/ 244186 h 301445"/>
              <a:gd name="connsiteX5" fmla="*/ 109105 w 592282"/>
              <a:gd name="connsiteY5" fmla="*/ 275359 h 301445"/>
              <a:gd name="connsiteX6" fmla="*/ 57150 w 592282"/>
              <a:gd name="connsiteY6" fmla="*/ 290945 h 301445"/>
              <a:gd name="connsiteX7" fmla="*/ 57150 w 592282"/>
              <a:gd name="connsiteY7" fmla="*/ 290945 h 301445"/>
              <a:gd name="connsiteX8" fmla="*/ 176646 w 592282"/>
              <a:gd name="connsiteY8" fmla="*/ 296141 h 301445"/>
              <a:gd name="connsiteX9" fmla="*/ 285750 w 592282"/>
              <a:gd name="connsiteY9" fmla="*/ 296141 h 301445"/>
              <a:gd name="connsiteX10" fmla="*/ 316923 w 592282"/>
              <a:gd name="connsiteY10" fmla="*/ 264968 h 301445"/>
              <a:gd name="connsiteX11" fmla="*/ 426028 w 592282"/>
              <a:gd name="connsiteY11" fmla="*/ 249382 h 301445"/>
              <a:gd name="connsiteX12" fmla="*/ 509155 w 592282"/>
              <a:gd name="connsiteY12" fmla="*/ 192232 h 301445"/>
              <a:gd name="connsiteX13" fmla="*/ 571500 w 592282"/>
              <a:gd name="connsiteY13" fmla="*/ 181841 h 301445"/>
              <a:gd name="connsiteX14" fmla="*/ 535132 w 592282"/>
              <a:gd name="connsiteY14" fmla="*/ 166254 h 301445"/>
              <a:gd name="connsiteX15" fmla="*/ 592282 w 592282"/>
              <a:gd name="connsiteY15" fmla="*/ 129886 h 301445"/>
              <a:gd name="connsiteX16" fmla="*/ 592282 w 592282"/>
              <a:gd name="connsiteY16" fmla="*/ 129886 h 301445"/>
              <a:gd name="connsiteX17" fmla="*/ 545523 w 592282"/>
              <a:gd name="connsiteY17" fmla="*/ 114300 h 301445"/>
              <a:gd name="connsiteX18" fmla="*/ 545523 w 592282"/>
              <a:gd name="connsiteY18" fmla="*/ 114300 h 301445"/>
              <a:gd name="connsiteX19" fmla="*/ 576696 w 592282"/>
              <a:gd name="connsiteY19" fmla="*/ 77932 h 301445"/>
              <a:gd name="connsiteX20" fmla="*/ 509155 w 592282"/>
              <a:gd name="connsiteY20" fmla="*/ 72736 h 301445"/>
              <a:gd name="connsiteX21" fmla="*/ 540328 w 592282"/>
              <a:gd name="connsiteY21" fmla="*/ 46759 h 301445"/>
              <a:gd name="connsiteX22" fmla="*/ 498764 w 592282"/>
              <a:gd name="connsiteY22" fmla="*/ 36368 h 301445"/>
              <a:gd name="connsiteX23" fmla="*/ 509155 w 592282"/>
              <a:gd name="connsiteY23" fmla="*/ 0 h 301445"/>
              <a:gd name="connsiteX24" fmla="*/ 462396 w 592282"/>
              <a:gd name="connsiteY24" fmla="*/ 5195 h 301445"/>
              <a:gd name="connsiteX25" fmla="*/ 441614 w 592282"/>
              <a:gd name="connsiteY25" fmla="*/ 36368 h 301445"/>
              <a:gd name="connsiteX26" fmla="*/ 332509 w 592282"/>
              <a:gd name="connsiteY26" fmla="*/ 36368 h 301445"/>
              <a:gd name="connsiteX27" fmla="*/ 285750 w 592282"/>
              <a:gd name="connsiteY27" fmla="*/ 77932 h 301445"/>
              <a:gd name="connsiteX28" fmla="*/ 0 w 592282"/>
              <a:gd name="connsiteY28" fmla="*/ 129886 h 301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92282" h="301445">
                <a:moveTo>
                  <a:pt x="0" y="129886"/>
                </a:moveTo>
                <a:lnTo>
                  <a:pt x="62346" y="140277"/>
                </a:lnTo>
                <a:lnTo>
                  <a:pt x="41564" y="181841"/>
                </a:lnTo>
                <a:lnTo>
                  <a:pt x="103909" y="192232"/>
                </a:lnTo>
                <a:lnTo>
                  <a:pt x="41564" y="244186"/>
                </a:lnTo>
                <a:lnTo>
                  <a:pt x="109105" y="275359"/>
                </a:lnTo>
                <a:cubicBezTo>
                  <a:pt x="58497" y="280982"/>
                  <a:pt x="69360" y="266528"/>
                  <a:pt x="57150" y="290945"/>
                </a:cubicBezTo>
                <a:lnTo>
                  <a:pt x="57150" y="290945"/>
                </a:lnTo>
                <a:cubicBezTo>
                  <a:pt x="137589" y="308820"/>
                  <a:pt x="72833" y="299107"/>
                  <a:pt x="176646" y="296141"/>
                </a:cubicBezTo>
                <a:cubicBezTo>
                  <a:pt x="212999" y="295102"/>
                  <a:pt x="249382" y="296141"/>
                  <a:pt x="285750" y="296141"/>
                </a:cubicBezTo>
                <a:lnTo>
                  <a:pt x="316923" y="264968"/>
                </a:lnTo>
                <a:lnTo>
                  <a:pt x="426028" y="249382"/>
                </a:lnTo>
                <a:lnTo>
                  <a:pt x="509155" y="192232"/>
                </a:lnTo>
                <a:lnTo>
                  <a:pt x="571500" y="181841"/>
                </a:lnTo>
                <a:lnTo>
                  <a:pt x="535132" y="166254"/>
                </a:lnTo>
                <a:cubicBezTo>
                  <a:pt x="571940" y="123312"/>
                  <a:pt x="550338" y="129886"/>
                  <a:pt x="592282" y="129886"/>
                </a:cubicBezTo>
                <a:lnTo>
                  <a:pt x="592282" y="129886"/>
                </a:lnTo>
                <a:cubicBezTo>
                  <a:pt x="549097" y="113692"/>
                  <a:pt x="565515" y="114300"/>
                  <a:pt x="545523" y="114300"/>
                </a:cubicBezTo>
                <a:lnTo>
                  <a:pt x="545523" y="114300"/>
                </a:lnTo>
                <a:lnTo>
                  <a:pt x="576696" y="77932"/>
                </a:lnTo>
                <a:lnTo>
                  <a:pt x="509155" y="72736"/>
                </a:lnTo>
                <a:lnTo>
                  <a:pt x="540328" y="46759"/>
                </a:lnTo>
                <a:lnTo>
                  <a:pt x="498764" y="36368"/>
                </a:lnTo>
                <a:lnTo>
                  <a:pt x="509155" y="0"/>
                </a:lnTo>
                <a:lnTo>
                  <a:pt x="462396" y="5195"/>
                </a:lnTo>
                <a:lnTo>
                  <a:pt x="441614" y="36368"/>
                </a:lnTo>
                <a:lnTo>
                  <a:pt x="332509" y="36368"/>
                </a:lnTo>
                <a:lnTo>
                  <a:pt x="285750" y="77932"/>
                </a:lnTo>
                <a:lnTo>
                  <a:pt x="0" y="129886"/>
                </a:lnTo>
                <a:close/>
              </a:path>
            </a:pathLst>
          </a:custGeom>
          <a:solidFill>
            <a:srgbClr val="9933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a:p>
        </p:txBody>
      </p:sp>
      <p:sp>
        <p:nvSpPr>
          <p:cNvPr id="251" name="TextBox 250">
            <a:extLst>
              <a:ext uri="{FF2B5EF4-FFF2-40B4-BE49-F238E27FC236}">
                <a16:creationId xmlns:a16="http://schemas.microsoft.com/office/drawing/2014/main" id="{40E0AA01-9200-48B1-9E82-1D9044FB9C15}"/>
              </a:ext>
            </a:extLst>
          </p:cNvPr>
          <p:cNvSpPr txBox="1"/>
          <p:nvPr/>
        </p:nvSpPr>
        <p:spPr>
          <a:xfrm>
            <a:off x="2812866" y="6404659"/>
            <a:ext cx="652743" cy="369332"/>
          </a:xfrm>
          <a:prstGeom prst="rect">
            <a:avLst/>
          </a:prstGeom>
          <a:noFill/>
        </p:spPr>
        <p:txBody>
          <a:bodyPr wrap="none" rtlCol="0">
            <a:spAutoFit/>
          </a:bodyPr>
          <a:lstStyle/>
          <a:p>
            <a:r>
              <a:rPr lang="en-GB" dirty="0"/>
              <a:t>2005</a:t>
            </a:r>
          </a:p>
        </p:txBody>
      </p:sp>
      <p:sp>
        <p:nvSpPr>
          <p:cNvPr id="253" name="TextBox 252">
            <a:extLst>
              <a:ext uri="{FF2B5EF4-FFF2-40B4-BE49-F238E27FC236}">
                <a16:creationId xmlns:a16="http://schemas.microsoft.com/office/drawing/2014/main" id="{56EACFB9-B7AB-4886-B381-58B0E68651E6}"/>
              </a:ext>
            </a:extLst>
          </p:cNvPr>
          <p:cNvSpPr txBox="1"/>
          <p:nvPr/>
        </p:nvSpPr>
        <p:spPr>
          <a:xfrm>
            <a:off x="4935992" y="6404659"/>
            <a:ext cx="652743" cy="369332"/>
          </a:xfrm>
          <a:prstGeom prst="rect">
            <a:avLst/>
          </a:prstGeom>
          <a:noFill/>
        </p:spPr>
        <p:txBody>
          <a:bodyPr wrap="none" rtlCol="0">
            <a:spAutoFit/>
          </a:bodyPr>
          <a:lstStyle/>
          <a:p>
            <a:r>
              <a:rPr lang="en-GB" dirty="0"/>
              <a:t>2011</a:t>
            </a:r>
          </a:p>
        </p:txBody>
      </p:sp>
      <p:sp>
        <p:nvSpPr>
          <p:cNvPr id="254" name="TextBox 253">
            <a:extLst>
              <a:ext uri="{FF2B5EF4-FFF2-40B4-BE49-F238E27FC236}">
                <a16:creationId xmlns:a16="http://schemas.microsoft.com/office/drawing/2014/main" id="{11236B19-2FB9-4307-A3D1-E79EF145A7A5}"/>
              </a:ext>
            </a:extLst>
          </p:cNvPr>
          <p:cNvSpPr txBox="1"/>
          <p:nvPr/>
        </p:nvSpPr>
        <p:spPr>
          <a:xfrm>
            <a:off x="7030772" y="6404659"/>
            <a:ext cx="652743" cy="369332"/>
          </a:xfrm>
          <a:prstGeom prst="rect">
            <a:avLst/>
          </a:prstGeom>
          <a:noFill/>
        </p:spPr>
        <p:txBody>
          <a:bodyPr wrap="none" rtlCol="0">
            <a:spAutoFit/>
          </a:bodyPr>
          <a:lstStyle/>
          <a:p>
            <a:r>
              <a:rPr lang="en-GB" dirty="0"/>
              <a:t>2017</a:t>
            </a:r>
          </a:p>
        </p:txBody>
      </p:sp>
    </p:spTree>
    <p:extLst>
      <p:ext uri="{BB962C8B-B14F-4D97-AF65-F5344CB8AC3E}">
        <p14:creationId xmlns:p14="http://schemas.microsoft.com/office/powerpoint/2010/main" val="2587217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E8CA3A-24B6-4677-BF24-184C59CA6755}"/>
              </a:ext>
            </a:extLst>
          </p:cNvPr>
          <p:cNvSpPr>
            <a:spLocks noGrp="1"/>
          </p:cNvSpPr>
          <p:nvPr>
            <p:ph type="title"/>
          </p:nvPr>
        </p:nvSpPr>
        <p:spPr>
          <a:xfrm>
            <a:off x="596899" y="97244"/>
            <a:ext cx="11374967" cy="669414"/>
          </a:xfrm>
        </p:spPr>
        <p:txBody>
          <a:bodyPr/>
          <a:lstStyle/>
          <a:p>
            <a:r>
              <a:rPr lang="en-GB" dirty="0"/>
              <a:t>ONF Core model to TAPI and WT models</a:t>
            </a:r>
          </a:p>
        </p:txBody>
      </p:sp>
      <p:sp>
        <p:nvSpPr>
          <p:cNvPr id="2" name="Content Placeholder 1">
            <a:extLst>
              <a:ext uri="{FF2B5EF4-FFF2-40B4-BE49-F238E27FC236}">
                <a16:creationId xmlns:a16="http://schemas.microsoft.com/office/drawing/2014/main" id="{2AD895C7-EED6-46FD-85D1-0D765F9D36BD}"/>
              </a:ext>
            </a:extLst>
          </p:cNvPr>
          <p:cNvSpPr>
            <a:spLocks noGrp="1"/>
          </p:cNvSpPr>
          <p:nvPr>
            <p:ph idx="1"/>
          </p:nvPr>
        </p:nvSpPr>
        <p:spPr>
          <a:xfrm>
            <a:off x="5382492" y="852056"/>
            <a:ext cx="6589376" cy="5607364"/>
          </a:xfrm>
        </p:spPr>
        <p:txBody>
          <a:bodyPr>
            <a:normAutofit fontScale="70000" lnSpcReduction="20000"/>
          </a:bodyPr>
          <a:lstStyle/>
          <a:p>
            <a:r>
              <a:rPr lang="en-GB" dirty="0"/>
              <a:t>WT model is pruned from the Core model</a:t>
            </a:r>
          </a:p>
          <a:p>
            <a:pPr lvl="1"/>
            <a:r>
              <a:rPr lang="en-GB" dirty="0"/>
              <a:t>The classes are unchanged in name and scope</a:t>
            </a:r>
          </a:p>
          <a:p>
            <a:pPr lvl="1"/>
            <a:r>
              <a:rPr lang="en-GB" dirty="0"/>
              <a:t>Some classes/associations/attributes have been removed</a:t>
            </a:r>
          </a:p>
          <a:p>
            <a:r>
              <a:rPr lang="en-GB" dirty="0"/>
              <a:t>TAPI model is pruned and refactored from the Core model</a:t>
            </a:r>
          </a:p>
          <a:p>
            <a:pPr lvl="1"/>
            <a:r>
              <a:rPr lang="en-GB" dirty="0"/>
              <a:t>The figure sketches the more complex relationships</a:t>
            </a:r>
          </a:p>
          <a:p>
            <a:pPr lvl="1"/>
            <a:r>
              <a:rPr lang="en-GB" dirty="0"/>
              <a:t>The model is pruned in a similar way to WT</a:t>
            </a:r>
          </a:p>
          <a:p>
            <a:pPr lvl="1"/>
            <a:r>
              <a:rPr lang="en-GB" dirty="0"/>
              <a:t>Some classes from the core are split</a:t>
            </a:r>
          </a:p>
          <a:p>
            <a:pPr lvl="2"/>
            <a:r>
              <a:rPr lang="en-GB" dirty="0"/>
              <a:t>E.g., FD becomes Node and Topology in TAPI</a:t>
            </a:r>
          </a:p>
          <a:p>
            <a:pPr lvl="1"/>
            <a:r>
              <a:rPr lang="en-GB" dirty="0"/>
              <a:t>Some classes are cloned and narrowed</a:t>
            </a:r>
          </a:p>
          <a:p>
            <a:pPr lvl="2"/>
            <a:r>
              <a:rPr lang="en-GB" dirty="0"/>
              <a:t>E.g., FC becomes Connection and </a:t>
            </a:r>
            <a:r>
              <a:rPr lang="en-GB" dirty="0" err="1"/>
              <a:t>ConnectivityService</a:t>
            </a:r>
            <a:endParaRPr lang="en-GB" dirty="0"/>
          </a:p>
          <a:p>
            <a:pPr lvl="1"/>
            <a:r>
              <a:rPr lang="en-GB" dirty="0"/>
              <a:t>Renaming of classes is carried out to assist adoption in the application context</a:t>
            </a:r>
          </a:p>
          <a:p>
            <a:pPr lvl="1"/>
            <a:endParaRPr lang="en-GB" dirty="0"/>
          </a:p>
        </p:txBody>
      </p:sp>
      <p:pic>
        <p:nvPicPr>
          <p:cNvPr id="7" name="Content Placeholder 5">
            <a:extLst>
              <a:ext uri="{FF2B5EF4-FFF2-40B4-BE49-F238E27FC236}">
                <a16:creationId xmlns:a16="http://schemas.microsoft.com/office/drawing/2014/main" id="{59838D32-C029-4E84-BA1E-8538E879F7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34113" y="1018309"/>
            <a:ext cx="4596732" cy="5441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69FDDBB6-E755-43B9-A1FB-95B1218D98BA}"/>
              </a:ext>
            </a:extLst>
          </p:cNvPr>
          <p:cNvSpPr txBox="1"/>
          <p:nvPr/>
        </p:nvSpPr>
        <p:spPr>
          <a:xfrm>
            <a:off x="1444338" y="3440294"/>
            <a:ext cx="1714500" cy="430887"/>
          </a:xfrm>
          <a:prstGeom prst="rect">
            <a:avLst/>
          </a:prstGeom>
          <a:noFill/>
        </p:spPr>
        <p:txBody>
          <a:bodyPr wrap="square" rtlCol="0">
            <a:spAutoFit/>
          </a:bodyPr>
          <a:lstStyle/>
          <a:p>
            <a:r>
              <a:rPr lang="en-GB" sz="1100" dirty="0">
                <a:solidFill>
                  <a:schemeClr val="bg1">
                    <a:lumMod val="65000"/>
                  </a:schemeClr>
                </a:solidFill>
              </a:rPr>
              <a:t>Not fully aligned with current TAPI/Core</a:t>
            </a:r>
          </a:p>
        </p:txBody>
      </p:sp>
      <p:sp>
        <p:nvSpPr>
          <p:cNvPr id="8" name="TextBox 7">
            <a:extLst>
              <a:ext uri="{FF2B5EF4-FFF2-40B4-BE49-F238E27FC236}">
                <a16:creationId xmlns:a16="http://schemas.microsoft.com/office/drawing/2014/main" id="{7BF892D4-9CB9-47C4-9617-12371E0F3E8A}"/>
              </a:ext>
            </a:extLst>
          </p:cNvPr>
          <p:cNvSpPr txBox="1"/>
          <p:nvPr/>
        </p:nvSpPr>
        <p:spPr>
          <a:xfrm>
            <a:off x="1569028" y="862446"/>
            <a:ext cx="1202380" cy="369332"/>
          </a:xfrm>
          <a:prstGeom prst="rect">
            <a:avLst/>
          </a:prstGeom>
          <a:noFill/>
        </p:spPr>
        <p:txBody>
          <a:bodyPr wrap="none" rtlCol="0">
            <a:spAutoFit/>
          </a:bodyPr>
          <a:lstStyle/>
          <a:p>
            <a:r>
              <a:rPr lang="en-GB" dirty="0"/>
              <a:t>Core - TAPI</a:t>
            </a:r>
          </a:p>
        </p:txBody>
      </p:sp>
    </p:spTree>
    <p:extLst>
      <p:ext uri="{BB962C8B-B14F-4D97-AF65-F5344CB8AC3E}">
        <p14:creationId xmlns:p14="http://schemas.microsoft.com/office/powerpoint/2010/main" val="308016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25568-87B9-4BEC-941F-32683527D455}"/>
              </a:ext>
            </a:extLst>
          </p:cNvPr>
          <p:cNvSpPr>
            <a:spLocks noGrp="1"/>
          </p:cNvSpPr>
          <p:nvPr>
            <p:ph type="title"/>
          </p:nvPr>
        </p:nvSpPr>
        <p:spPr/>
        <p:txBody>
          <a:bodyPr/>
          <a:lstStyle/>
          <a:p>
            <a:r>
              <a:rPr lang="en-GB"/>
              <a:t>Ongoing work update</a:t>
            </a:r>
            <a:endParaRPr lang="en-GB" dirty="0"/>
          </a:p>
        </p:txBody>
      </p:sp>
      <p:sp>
        <p:nvSpPr>
          <p:cNvPr id="5" name="Content Placeholder 4">
            <a:extLst>
              <a:ext uri="{FF2B5EF4-FFF2-40B4-BE49-F238E27FC236}">
                <a16:creationId xmlns:a16="http://schemas.microsoft.com/office/drawing/2014/main" id="{B12C5936-5004-434F-BD08-5E8EE5D9D540}"/>
              </a:ext>
            </a:extLst>
          </p:cNvPr>
          <p:cNvSpPr>
            <a:spLocks noGrp="1"/>
          </p:cNvSpPr>
          <p:nvPr>
            <p:ph idx="1"/>
          </p:nvPr>
        </p:nvSpPr>
        <p:spPr>
          <a:xfrm>
            <a:off x="609600" y="867748"/>
            <a:ext cx="11362267" cy="5600280"/>
          </a:xfrm>
        </p:spPr>
        <p:txBody>
          <a:bodyPr>
            <a:normAutofit fontScale="62500" lnSpcReduction="20000"/>
          </a:bodyPr>
          <a:lstStyle/>
          <a:p>
            <a:r>
              <a:rPr lang="en-GB" dirty="0"/>
              <a:t>Continue work with other bodies</a:t>
            </a:r>
          </a:p>
          <a:p>
            <a:pPr lvl="1"/>
            <a:r>
              <a:rPr lang="en-US" dirty="0"/>
              <a:t>MEF</a:t>
            </a:r>
          </a:p>
          <a:p>
            <a:pPr lvl="1"/>
            <a:r>
              <a:rPr lang="en-US" dirty="0"/>
              <a:t>OASIS-TOSCA</a:t>
            </a:r>
          </a:p>
          <a:p>
            <a:pPr lvl="1"/>
            <a:r>
              <a:rPr lang="en-US" dirty="0"/>
              <a:t>ONAP</a:t>
            </a:r>
          </a:p>
          <a:p>
            <a:pPr lvl="1"/>
            <a:r>
              <a:rPr lang="en-US" dirty="0"/>
              <a:t>ITU-T (publish TR-512 as G.7711)</a:t>
            </a:r>
          </a:p>
          <a:p>
            <a:pPr lvl="1"/>
            <a:r>
              <a:rPr lang="en-US" dirty="0"/>
              <a:t>TMF (in the process of adopting TR-512.2, TR-512.4 and TR-512.7 in place of the TMF SID 5LR model)</a:t>
            </a:r>
          </a:p>
          <a:p>
            <a:pPr lvl="1"/>
            <a:r>
              <a:rPr lang="en-US" dirty="0"/>
              <a:t>TIP</a:t>
            </a:r>
          </a:p>
          <a:p>
            <a:pPr lvl="1"/>
            <a:r>
              <a:rPr lang="en-US" dirty="0"/>
              <a:t>ITU-T/IEEE/MEF on Ethernet, OAM etc.</a:t>
            </a:r>
            <a:endParaRPr lang="en-GB" dirty="0"/>
          </a:p>
          <a:p>
            <a:r>
              <a:rPr lang="en-GB" dirty="0"/>
              <a:t>TR-512 v1.5</a:t>
            </a:r>
          </a:p>
          <a:p>
            <a:pPr lvl="1"/>
            <a:r>
              <a:rPr lang="en-GB" dirty="0"/>
              <a:t>Adopting the OAM model from TAPI</a:t>
            </a:r>
          </a:p>
          <a:p>
            <a:pPr lvl="1"/>
            <a:r>
              <a:rPr lang="en-GB" dirty="0"/>
              <a:t>Enhancing the resilience model</a:t>
            </a:r>
          </a:p>
          <a:p>
            <a:pPr lvl="1"/>
            <a:r>
              <a:rPr lang="en-GB" dirty="0"/>
              <a:t>Refining the Entity lifecycle</a:t>
            </a:r>
          </a:p>
          <a:p>
            <a:r>
              <a:rPr lang="en-GB" dirty="0"/>
              <a:t>TR-512 v 2.0</a:t>
            </a:r>
          </a:p>
          <a:p>
            <a:pPr lvl="1"/>
            <a:r>
              <a:rPr lang="en-GB" dirty="0"/>
              <a:t>Consider adding ports to the LTP</a:t>
            </a:r>
          </a:p>
          <a:p>
            <a:pPr lvl="1"/>
            <a:r>
              <a:rPr lang="en-GB" dirty="0"/>
              <a:t>Consider restructuring the model packaging</a:t>
            </a:r>
          </a:p>
          <a:p>
            <a:endParaRPr lang="en-GB" dirty="0"/>
          </a:p>
          <a:p>
            <a:endParaRPr lang="en-GB" dirty="0"/>
          </a:p>
        </p:txBody>
      </p:sp>
      <p:sp>
        <p:nvSpPr>
          <p:cNvPr id="3" name="Slide Number Placeholder 2">
            <a:extLst>
              <a:ext uri="{FF2B5EF4-FFF2-40B4-BE49-F238E27FC236}">
                <a16:creationId xmlns:a16="http://schemas.microsoft.com/office/drawing/2014/main" id="{894A4C95-1698-4D75-9C4E-B5FE2CAF7DA8}"/>
              </a:ext>
            </a:extLst>
          </p:cNvPr>
          <p:cNvSpPr>
            <a:spLocks noGrp="1"/>
          </p:cNvSpPr>
          <p:nvPr>
            <p:ph type="sldNum" sz="quarter" idx="4"/>
          </p:nvPr>
        </p:nvSpPr>
        <p:spPr>
          <a:xfrm>
            <a:off x="4673600" y="6468028"/>
            <a:ext cx="2844800" cy="365125"/>
          </a:xfrm>
        </p:spPr>
        <p:txBody>
          <a:bodyPr/>
          <a:lstStyle/>
          <a:p>
            <a:pPr lvl="0"/>
            <a:fld id="{C921E2DF-5279-024C-809C-CD16853F95A6}" type="slidenum">
              <a:rPr lang="en-US" noProof="0" smtClean="0"/>
              <a:pPr lvl="0"/>
              <a:t>16</a:t>
            </a:fld>
            <a:endParaRPr lang="en-US" noProof="0"/>
          </a:p>
        </p:txBody>
      </p:sp>
    </p:spTree>
    <p:extLst>
      <p:ext uri="{BB962C8B-B14F-4D97-AF65-F5344CB8AC3E}">
        <p14:creationId xmlns:p14="http://schemas.microsoft.com/office/powerpoint/2010/main" val="344846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09EF2C-659A-4CDB-A1B1-CFF3E25A8091}"/>
              </a:ext>
            </a:extLst>
          </p:cNvPr>
          <p:cNvSpPr>
            <a:spLocks noGrp="1"/>
          </p:cNvSpPr>
          <p:nvPr>
            <p:ph type="title"/>
          </p:nvPr>
        </p:nvSpPr>
        <p:spPr/>
        <p:txBody>
          <a:bodyPr/>
          <a:lstStyle/>
          <a:p>
            <a:r>
              <a:rPr lang="en-GB" dirty="0"/>
              <a:t>Links….</a:t>
            </a:r>
          </a:p>
        </p:txBody>
      </p:sp>
      <p:sp>
        <p:nvSpPr>
          <p:cNvPr id="3" name="Content Placeholder 2">
            <a:extLst>
              <a:ext uri="{FF2B5EF4-FFF2-40B4-BE49-F238E27FC236}">
                <a16:creationId xmlns:a16="http://schemas.microsoft.com/office/drawing/2014/main" id="{0DA207F1-825E-4756-9FF6-E6105F272EB0}"/>
              </a:ext>
            </a:extLst>
          </p:cNvPr>
          <p:cNvSpPr>
            <a:spLocks noGrp="1"/>
          </p:cNvSpPr>
          <p:nvPr>
            <p:ph idx="1"/>
          </p:nvPr>
        </p:nvSpPr>
        <p:spPr>
          <a:xfrm>
            <a:off x="414866" y="668740"/>
            <a:ext cx="11362267" cy="5799288"/>
          </a:xfrm>
        </p:spPr>
        <p:txBody>
          <a:bodyPr>
            <a:normAutofit fontScale="40000" lnSpcReduction="20000"/>
          </a:bodyPr>
          <a:lstStyle/>
          <a:p>
            <a:pPr>
              <a:spcBef>
                <a:spcPts val="500"/>
              </a:spcBef>
            </a:pPr>
            <a:r>
              <a:rPr lang="de-DE" dirty="0"/>
              <a:t>Core model: TR-512 V1.4 (November 2018)</a:t>
            </a:r>
          </a:p>
          <a:p>
            <a:pPr lvl="1">
              <a:spcBef>
                <a:spcPts val="500"/>
              </a:spcBef>
            </a:pPr>
            <a:r>
              <a:rPr lang="de-DE" dirty="0"/>
              <a:t>V1.4 can be found at </a:t>
            </a:r>
            <a:r>
              <a:rPr lang="en-GB" dirty="0">
                <a:hlinkClick r:id="rId2"/>
              </a:rPr>
              <a:t>https://3vf60mmveq1g8vzn48q2o71a-wpengine.netdna-ssl.com/wp-content/uploads/2018/12/TR-512_v1.4_OnfCoreIm-info.zip</a:t>
            </a:r>
            <a:endParaRPr lang="en-GB" dirty="0"/>
          </a:p>
          <a:p>
            <a:pPr lvl="1">
              <a:spcBef>
                <a:spcPts val="500"/>
              </a:spcBef>
            </a:pPr>
            <a:r>
              <a:rPr lang="en-GB" dirty="0"/>
              <a:t>See also</a:t>
            </a:r>
            <a:r>
              <a:rPr lang="de-DE" dirty="0"/>
              <a:t> </a:t>
            </a:r>
            <a:r>
              <a:rPr lang="de-DE" dirty="0">
                <a:hlinkClick r:id="rId3"/>
              </a:rPr>
              <a:t>https://www.opennetworking.org/software-defined-standards/models-apis/</a:t>
            </a:r>
            <a:endParaRPr lang="en-GB" dirty="0"/>
          </a:p>
          <a:p>
            <a:pPr>
              <a:spcBef>
                <a:spcPts val="500"/>
              </a:spcBef>
            </a:pPr>
            <a:r>
              <a:rPr lang="de-DE" dirty="0"/>
              <a:t>TAPI: </a:t>
            </a:r>
            <a:r>
              <a:rPr lang="de-DE" dirty="0">
                <a:solidFill>
                  <a:schemeClr val="tx1"/>
                </a:solidFill>
              </a:rPr>
              <a:t>V2.1.0</a:t>
            </a:r>
          </a:p>
          <a:p>
            <a:pPr lvl="1">
              <a:spcBef>
                <a:spcPts val="500"/>
              </a:spcBef>
            </a:pPr>
            <a:r>
              <a:rPr lang="en-GB" dirty="0">
                <a:hlinkClick r:id="rId4"/>
              </a:rPr>
              <a:t>https://github.com/OpenNetworkingFoundation/TAPI</a:t>
            </a:r>
            <a:r>
              <a:rPr lang="en-GB" dirty="0"/>
              <a:t> </a:t>
            </a:r>
            <a:endParaRPr lang="de-DE" dirty="0"/>
          </a:p>
          <a:p>
            <a:pPr>
              <a:spcBef>
                <a:spcPts val="500"/>
              </a:spcBef>
            </a:pPr>
            <a:r>
              <a:rPr lang="de-DE" dirty="0"/>
              <a:t>Microwave model </a:t>
            </a:r>
          </a:p>
          <a:p>
            <a:pPr lvl="1">
              <a:spcBef>
                <a:spcPts val="500"/>
              </a:spcBef>
            </a:pPr>
            <a:r>
              <a:rPr lang="en-GB" dirty="0"/>
              <a:t>TR-532 documents the model (see </a:t>
            </a:r>
            <a:r>
              <a:rPr lang="en-GB" dirty="0">
                <a:hlinkClick r:id="rId5"/>
              </a:rPr>
              <a:t>https://www.opennetworking.org/images/stories/downloads/sdn-resources/technical-reports/TR-532-Microwave-Information-Model-V1.pdf</a:t>
            </a:r>
            <a:r>
              <a:rPr lang="en-GB" dirty="0"/>
              <a:t>)</a:t>
            </a:r>
            <a:endParaRPr lang="de-DE" dirty="0"/>
          </a:p>
          <a:p>
            <a:pPr>
              <a:spcBef>
                <a:spcPts val="500"/>
              </a:spcBef>
            </a:pPr>
            <a:r>
              <a:rPr lang="de-DE" dirty="0"/>
              <a:t>UML Modeling Guidelines (IISOMI 514)</a:t>
            </a:r>
          </a:p>
          <a:p>
            <a:pPr lvl="1">
              <a:spcBef>
                <a:spcPts val="500"/>
              </a:spcBef>
            </a:pPr>
            <a:r>
              <a:rPr lang="en-US" dirty="0"/>
              <a:t>Last published version </a:t>
            </a:r>
            <a:r>
              <a:rPr lang="en-US" dirty="0">
                <a:sym typeface="Wingdings" panose="05000000000000000000" pitchFamily="2" charset="2"/>
              </a:rPr>
              <a:t> </a:t>
            </a:r>
            <a:r>
              <a:rPr lang="en-US" dirty="0">
                <a:solidFill>
                  <a:srgbClr val="FF0000"/>
                </a:solidFill>
                <a:sym typeface="Wingdings" panose="05000000000000000000" pitchFamily="2" charset="2"/>
                <a:hlinkClick r:id="rId6"/>
              </a:rPr>
              <a:t>v1.3 info </a:t>
            </a:r>
            <a:r>
              <a:rPr lang="en-US" dirty="0">
                <a:solidFill>
                  <a:sysClr val="windowText" lastClr="000000"/>
                </a:solidFill>
                <a:sym typeface="Wingdings" panose="05000000000000000000" pitchFamily="2" charset="2"/>
              </a:rPr>
              <a:t>(at </a:t>
            </a:r>
            <a:r>
              <a:rPr lang="en-US" dirty="0">
                <a:solidFill>
                  <a:sysClr val="windowText" lastClr="000000"/>
                </a:solidFill>
                <a:sym typeface="Wingdings" panose="05000000000000000000" pitchFamily="2" charset="2"/>
                <a:hlinkClick r:id="rId3"/>
              </a:rPr>
              <a:t>https://www.opennetworking.org/software-defined-standards/models-apis/</a:t>
            </a:r>
            <a:r>
              <a:rPr lang="en-US" dirty="0">
                <a:solidFill>
                  <a:sysClr val="windowText" lastClr="000000"/>
                </a:solidFill>
                <a:sym typeface="Wingdings" panose="05000000000000000000" pitchFamily="2" charset="2"/>
              </a:rPr>
              <a:t>)</a:t>
            </a:r>
            <a:endParaRPr lang="en-US" dirty="0">
              <a:solidFill>
                <a:sysClr val="windowText" lastClr="000000"/>
              </a:solidFill>
            </a:endParaRPr>
          </a:p>
          <a:p>
            <a:pPr lvl="1">
              <a:spcBef>
                <a:spcPts val="500"/>
              </a:spcBef>
            </a:pPr>
            <a:r>
              <a:rPr lang="en-US" dirty="0"/>
              <a:t>Latest working draft </a:t>
            </a:r>
            <a:r>
              <a:rPr lang="en-US" dirty="0">
                <a:sym typeface="Wingdings" panose="05000000000000000000" pitchFamily="2" charset="2"/>
              </a:rPr>
              <a:t> </a:t>
            </a:r>
            <a:r>
              <a:rPr lang="en-US" dirty="0">
                <a:solidFill>
                  <a:sysClr val="windowText" lastClr="000000"/>
                </a:solidFill>
                <a:sym typeface="Wingdings" panose="05000000000000000000" pitchFamily="2" charset="2"/>
                <a:hlinkClick r:id="rId7"/>
              </a:rPr>
              <a:t>Draft v1.3.01 </a:t>
            </a:r>
            <a:r>
              <a:rPr lang="en-US" dirty="0">
                <a:solidFill>
                  <a:sysClr val="windowText" lastClr="000000"/>
                </a:solidFill>
                <a:sym typeface="Wingdings" panose="05000000000000000000" pitchFamily="2" charset="2"/>
              </a:rPr>
              <a:t>(11/2018) (at </a:t>
            </a:r>
            <a:r>
              <a:rPr lang="en-US" dirty="0">
                <a:solidFill>
                  <a:sysClr val="windowText" lastClr="000000"/>
                </a:solidFill>
                <a:sym typeface="Wingdings" panose="05000000000000000000" pitchFamily="2" charset="2"/>
                <a:hlinkClick r:id="rId8">
                  <a:extLst>
                    <a:ext uri="{A12FA001-AC4F-418D-AE19-62706E023703}">
                      <ahyp:hlinkClr xmlns:ahyp="http://schemas.microsoft.com/office/drawing/2018/hyperlinkcolor" val="tx"/>
                    </a:ext>
                  </a:extLst>
                </a:hlinkClick>
              </a:rPr>
              <a:t>https://wiki.opennetworking.org/display/OIMT/Infrastructure+Sub-team+Guidelines</a:t>
            </a:r>
            <a:r>
              <a:rPr lang="en-US" dirty="0">
                <a:solidFill>
                  <a:sysClr val="windowText" lastClr="000000"/>
                </a:solidFill>
                <a:sym typeface="Wingdings" panose="05000000000000000000" pitchFamily="2" charset="2"/>
              </a:rPr>
              <a:t>) </a:t>
            </a:r>
            <a:endParaRPr lang="en-US" dirty="0">
              <a:solidFill>
                <a:sysClr val="windowText" lastClr="000000"/>
              </a:solidFill>
            </a:endParaRPr>
          </a:p>
          <a:p>
            <a:pPr>
              <a:spcBef>
                <a:spcPts val="500"/>
              </a:spcBef>
            </a:pPr>
            <a:r>
              <a:rPr lang="de-DE" dirty="0"/>
              <a:t>UML Profiles and Style Sheets</a:t>
            </a:r>
          </a:p>
          <a:p>
            <a:pPr lvl="1">
              <a:spcBef>
                <a:spcPts val="500"/>
              </a:spcBef>
            </a:pPr>
            <a:r>
              <a:rPr lang="de-DE" dirty="0"/>
              <a:t>Github repository: </a:t>
            </a:r>
            <a:r>
              <a:rPr lang="de-DE" dirty="0">
                <a:hlinkClick r:id="rId9" tooltip="UmlProfiles"/>
              </a:rPr>
              <a:t>UmlProfiles</a:t>
            </a:r>
            <a:r>
              <a:rPr lang="de-DE" dirty="0"/>
              <a:t> (formal)</a:t>
            </a:r>
          </a:p>
          <a:p>
            <a:pPr lvl="2">
              <a:spcBef>
                <a:spcPts val="500"/>
              </a:spcBef>
            </a:pPr>
            <a:r>
              <a:rPr lang="de-DE" dirty="0"/>
              <a:t>OpenModelProfile, v0.2.13</a:t>
            </a:r>
          </a:p>
          <a:p>
            <a:pPr lvl="2">
              <a:spcBef>
                <a:spcPts val="500"/>
              </a:spcBef>
            </a:pPr>
            <a:r>
              <a:rPr lang="de-DE" dirty="0"/>
              <a:t>OpenInterfaceModelProfile, v0.0.8</a:t>
            </a:r>
          </a:p>
          <a:p>
            <a:pPr lvl="2">
              <a:spcBef>
                <a:spcPts val="500"/>
              </a:spcBef>
            </a:pPr>
            <a:r>
              <a:rPr lang="de-DE" dirty="0"/>
              <a:t>ProfileLifecycleProfile, v0.0.4</a:t>
            </a:r>
          </a:p>
          <a:p>
            <a:pPr lvl="2">
              <a:spcBef>
                <a:spcPts val="500"/>
              </a:spcBef>
            </a:pPr>
            <a:r>
              <a:rPr lang="de-DE" dirty="0"/>
              <a:t>Style sheet for class diagrams</a:t>
            </a:r>
          </a:p>
          <a:p>
            <a:pPr lvl="1">
              <a:spcBef>
                <a:spcPts val="500"/>
              </a:spcBef>
            </a:pPr>
            <a:r>
              <a:rPr lang="de-DE" dirty="0"/>
              <a:t>and </a:t>
            </a:r>
            <a:r>
              <a:rPr lang="de-DE" dirty="0">
                <a:hlinkClick r:id="rId10"/>
              </a:rPr>
              <a:t>https://github.com/bzeuner/EAGLE-Open-Model-Profile-and-Tools/tree/ToolChain/UmlProfiles</a:t>
            </a:r>
            <a:r>
              <a:rPr lang="de-DE" dirty="0"/>
              <a:t> (latest)</a:t>
            </a:r>
          </a:p>
          <a:p>
            <a:pPr>
              <a:spcBef>
                <a:spcPts val="500"/>
              </a:spcBef>
            </a:pPr>
            <a:r>
              <a:rPr lang="de-DE" dirty="0"/>
              <a:t>Papyrus Guidelines (IISOMI 515)</a:t>
            </a:r>
          </a:p>
          <a:p>
            <a:pPr lvl="1">
              <a:spcBef>
                <a:spcPts val="500"/>
              </a:spcBef>
            </a:pPr>
            <a:r>
              <a:rPr lang="en-US" dirty="0"/>
              <a:t>Last published version </a:t>
            </a:r>
            <a:r>
              <a:rPr lang="en-US" dirty="0">
                <a:sym typeface="Wingdings" panose="05000000000000000000" pitchFamily="2" charset="2"/>
              </a:rPr>
              <a:t> </a:t>
            </a:r>
            <a:r>
              <a:rPr lang="en-US" dirty="0">
                <a:solidFill>
                  <a:schemeClr val="tx1"/>
                </a:solidFill>
                <a:sym typeface="Wingdings" panose="05000000000000000000" pitchFamily="2" charset="2"/>
                <a:hlinkClick r:id="rId11"/>
              </a:rPr>
              <a:t>v1.3 info </a:t>
            </a:r>
            <a:r>
              <a:rPr lang="en-US" dirty="0">
                <a:solidFill>
                  <a:schemeClr val="tx1"/>
                </a:solidFill>
                <a:sym typeface="Wingdings" panose="05000000000000000000" pitchFamily="2" charset="2"/>
              </a:rPr>
              <a:t>(at </a:t>
            </a:r>
            <a:r>
              <a:rPr lang="en-US" dirty="0">
                <a:solidFill>
                  <a:schemeClr val="tx1"/>
                </a:solidFill>
                <a:sym typeface="Wingdings" panose="05000000000000000000" pitchFamily="2" charset="2"/>
                <a:hlinkClick r:id="rId3"/>
              </a:rPr>
              <a:t>https://www.opennetworking.org/software-defined-standards/models-apis/</a:t>
            </a:r>
            <a:r>
              <a:rPr lang="en-US" dirty="0">
                <a:solidFill>
                  <a:schemeClr val="tx1"/>
                </a:solidFill>
                <a:sym typeface="Wingdings" panose="05000000000000000000" pitchFamily="2" charset="2"/>
              </a:rPr>
              <a:t>)</a:t>
            </a:r>
            <a:endParaRPr lang="en-US" dirty="0">
              <a:solidFill>
                <a:schemeClr val="tx1"/>
              </a:solidFill>
            </a:endParaRPr>
          </a:p>
          <a:p>
            <a:pPr lvl="1">
              <a:spcBef>
                <a:spcPts val="500"/>
              </a:spcBef>
            </a:pPr>
            <a:r>
              <a:rPr lang="en-US" dirty="0"/>
              <a:t>Latest working draft </a:t>
            </a:r>
            <a:r>
              <a:rPr lang="en-US" dirty="0">
                <a:sym typeface="Wingdings" panose="05000000000000000000" pitchFamily="2" charset="2"/>
              </a:rPr>
              <a:t> </a:t>
            </a:r>
            <a:r>
              <a:rPr lang="en-US" dirty="0">
                <a:solidFill>
                  <a:schemeClr val="tx1"/>
                </a:solidFill>
                <a:sym typeface="Wingdings" panose="05000000000000000000" pitchFamily="2" charset="2"/>
                <a:hlinkClick r:id="rId12"/>
              </a:rPr>
              <a:t>Draft v1.3.01 </a:t>
            </a:r>
            <a:r>
              <a:rPr lang="en-US" dirty="0">
                <a:solidFill>
                  <a:schemeClr val="tx1"/>
                </a:solidFill>
                <a:sym typeface="Wingdings" panose="05000000000000000000" pitchFamily="2" charset="2"/>
              </a:rPr>
              <a:t>(11/2018) (at </a:t>
            </a:r>
            <a:r>
              <a:rPr lang="en-US" dirty="0">
                <a:solidFill>
                  <a:schemeClr val="tx1"/>
                </a:solidFill>
                <a:sym typeface="Wingdings" panose="05000000000000000000" pitchFamily="2" charset="2"/>
                <a:hlinkClick r:id="rId8">
                  <a:extLst>
                    <a:ext uri="{A12FA001-AC4F-418D-AE19-62706E023703}">
                      <ahyp:hlinkClr xmlns:ahyp="http://schemas.microsoft.com/office/drawing/2018/hyperlinkcolor" val="tx"/>
                    </a:ext>
                  </a:extLst>
                </a:hlinkClick>
              </a:rPr>
              <a:t>https://wiki.opennetworking.org/display/OIMT/Infrastructure+Sub-team+Guidelines</a:t>
            </a:r>
            <a:r>
              <a:rPr lang="en-US" dirty="0">
                <a:solidFill>
                  <a:schemeClr val="tx1"/>
                </a:solidFill>
                <a:sym typeface="Wingdings" panose="05000000000000000000" pitchFamily="2" charset="2"/>
              </a:rPr>
              <a:t>) </a:t>
            </a:r>
            <a:endParaRPr lang="de-DE" dirty="0">
              <a:solidFill>
                <a:schemeClr val="tx1"/>
              </a:solidFill>
            </a:endParaRPr>
          </a:p>
          <a:p>
            <a:pPr>
              <a:spcBef>
                <a:spcPts val="500"/>
              </a:spcBef>
            </a:pPr>
            <a:r>
              <a:rPr lang="en-US" dirty="0"/>
              <a:t>Papyrus </a:t>
            </a:r>
            <a:r>
              <a:rPr lang="en-AU" dirty="0">
                <a:hlinkClick r:id="rId13"/>
              </a:rPr>
              <a:t>https://www.eclipse.org/papyrus/</a:t>
            </a:r>
            <a:endParaRPr lang="en-US" dirty="0"/>
          </a:p>
          <a:p>
            <a:pPr>
              <a:spcBef>
                <a:spcPts val="500"/>
              </a:spcBef>
            </a:pPr>
            <a:r>
              <a:rPr lang="en-US" dirty="0"/>
              <a:t>UML to YANG Mapping Guidelines (IISOMI 531)</a:t>
            </a:r>
          </a:p>
          <a:p>
            <a:pPr lvl="1">
              <a:spcBef>
                <a:spcPts val="500"/>
              </a:spcBef>
            </a:pPr>
            <a:r>
              <a:rPr lang="en-US" dirty="0"/>
              <a:t>Last published version </a:t>
            </a:r>
            <a:r>
              <a:rPr lang="en-US" dirty="0">
                <a:solidFill>
                  <a:schemeClr val="tx1"/>
                </a:solidFill>
                <a:sym typeface="Wingdings" panose="05000000000000000000" pitchFamily="2" charset="2"/>
              </a:rPr>
              <a:t> </a:t>
            </a:r>
            <a:r>
              <a:rPr lang="en-US" dirty="0">
                <a:solidFill>
                  <a:schemeClr val="tx1"/>
                </a:solidFill>
                <a:sym typeface="Wingdings" panose="05000000000000000000" pitchFamily="2" charset="2"/>
                <a:hlinkClick r:id="rId14"/>
              </a:rPr>
              <a:t>v1.1 info </a:t>
            </a:r>
            <a:r>
              <a:rPr lang="en-US" dirty="0">
                <a:solidFill>
                  <a:schemeClr val="tx1"/>
                </a:solidFill>
                <a:sym typeface="Wingdings" panose="05000000000000000000" pitchFamily="2" charset="2"/>
              </a:rPr>
              <a:t>(at </a:t>
            </a:r>
            <a:r>
              <a:rPr lang="en-US" dirty="0">
                <a:solidFill>
                  <a:schemeClr val="tx1"/>
                </a:solidFill>
                <a:sym typeface="Wingdings" panose="05000000000000000000" pitchFamily="2" charset="2"/>
                <a:hlinkClick r:id="rId3"/>
              </a:rPr>
              <a:t>https://www.opennetworking.org/software-defined-standards/models-apis/</a:t>
            </a:r>
            <a:r>
              <a:rPr lang="en-US" dirty="0">
                <a:solidFill>
                  <a:schemeClr val="tx1"/>
                </a:solidFill>
                <a:sym typeface="Wingdings" panose="05000000000000000000" pitchFamily="2" charset="2"/>
              </a:rPr>
              <a:t>)</a:t>
            </a:r>
            <a:r>
              <a:rPr lang="en-US" dirty="0">
                <a:solidFill>
                  <a:schemeClr val="tx1"/>
                </a:solidFill>
                <a:sym typeface="Wingdings" panose="05000000000000000000" pitchFamily="2" charset="2"/>
                <a:hlinkClick r:id="rId15">
                  <a:extLst>
                    <a:ext uri="{A12FA001-AC4F-418D-AE19-62706E023703}">
                      <ahyp:hlinkClr xmlns:ahyp="http://schemas.microsoft.com/office/drawing/2018/hyperlinkcolor" val="tx"/>
                    </a:ext>
                  </a:extLst>
                </a:hlinkClick>
              </a:rPr>
              <a:t> </a:t>
            </a:r>
            <a:endParaRPr lang="en-US" dirty="0">
              <a:solidFill>
                <a:schemeClr val="tx1"/>
              </a:solidFill>
            </a:endParaRPr>
          </a:p>
          <a:p>
            <a:pPr lvl="1">
              <a:spcBef>
                <a:spcPts val="500"/>
              </a:spcBef>
            </a:pPr>
            <a:r>
              <a:rPr lang="en-US" dirty="0"/>
              <a:t>Latest working draft </a:t>
            </a:r>
            <a:r>
              <a:rPr lang="en-US" dirty="0">
                <a:sym typeface="Wingdings" panose="05000000000000000000" pitchFamily="2" charset="2"/>
              </a:rPr>
              <a:t> </a:t>
            </a:r>
            <a:r>
              <a:rPr lang="en-US" dirty="0">
                <a:solidFill>
                  <a:schemeClr val="tx1"/>
                </a:solidFill>
                <a:sym typeface="Wingdings" panose="05000000000000000000" pitchFamily="2" charset="2"/>
                <a:hlinkClick r:id="rId16"/>
              </a:rPr>
              <a:t>Draft v1.2 </a:t>
            </a:r>
            <a:r>
              <a:rPr lang="en-US" dirty="0">
                <a:solidFill>
                  <a:schemeClr val="tx1"/>
                </a:solidFill>
                <a:sym typeface="Wingdings" panose="05000000000000000000" pitchFamily="2" charset="2"/>
              </a:rPr>
              <a:t>(11/2018) (at </a:t>
            </a:r>
            <a:r>
              <a:rPr lang="en-US" dirty="0">
                <a:solidFill>
                  <a:schemeClr val="tx1"/>
                </a:solidFill>
                <a:sym typeface="Wingdings" panose="05000000000000000000" pitchFamily="2" charset="2"/>
                <a:hlinkClick r:id="rId17"/>
              </a:rPr>
              <a:t>https://wiki.opennetworking.org/display/OIMT/UML+-+YANG+Guidelines</a:t>
            </a:r>
            <a:r>
              <a:rPr lang="en-US" dirty="0">
                <a:solidFill>
                  <a:schemeClr val="tx1"/>
                </a:solidFill>
                <a:sym typeface="Wingdings" panose="05000000000000000000" pitchFamily="2" charset="2"/>
              </a:rPr>
              <a:t>)</a:t>
            </a:r>
          </a:p>
          <a:p>
            <a:pPr>
              <a:spcBef>
                <a:spcPts val="500"/>
              </a:spcBef>
            </a:pPr>
            <a:r>
              <a:rPr lang="en-US" dirty="0"/>
              <a:t>UML to YANG Mapping Tool</a:t>
            </a:r>
          </a:p>
          <a:p>
            <a:pPr lvl="1">
              <a:spcBef>
                <a:spcPts val="500"/>
              </a:spcBef>
            </a:pPr>
            <a:r>
              <a:rPr lang="en-US" dirty="0" err="1"/>
              <a:t>Github</a:t>
            </a:r>
            <a:r>
              <a:rPr lang="en-US" dirty="0"/>
              <a:t> </a:t>
            </a:r>
            <a:r>
              <a:rPr lang="de-DE" dirty="0"/>
              <a:t>repository</a:t>
            </a:r>
            <a:r>
              <a:rPr lang="en-US" dirty="0"/>
              <a:t>: </a:t>
            </a:r>
            <a:r>
              <a:rPr lang="de-DE" dirty="0">
                <a:solidFill>
                  <a:schemeClr val="tx1"/>
                </a:solidFill>
                <a:hlinkClick r:id="rId18"/>
              </a:rPr>
              <a:t>https://github.com/OpenNetworkingFoundation/EagleUmlYang</a:t>
            </a:r>
            <a:r>
              <a:rPr lang="de-DE" dirty="0">
                <a:solidFill>
                  <a:schemeClr val="tx1"/>
                </a:solidFill>
              </a:rPr>
              <a:t> </a:t>
            </a:r>
            <a:endParaRPr lang="en-GB" dirty="0">
              <a:solidFill>
                <a:schemeClr val="tx1"/>
              </a:solidFill>
            </a:endParaRPr>
          </a:p>
          <a:p>
            <a:pPr>
              <a:spcBef>
                <a:spcPts val="500"/>
              </a:spcBef>
            </a:pPr>
            <a:endParaRPr lang="en-GB" dirty="0"/>
          </a:p>
        </p:txBody>
      </p:sp>
      <p:sp>
        <p:nvSpPr>
          <p:cNvPr id="4" name="Slide Number Placeholder 3">
            <a:extLst>
              <a:ext uri="{FF2B5EF4-FFF2-40B4-BE49-F238E27FC236}">
                <a16:creationId xmlns:a16="http://schemas.microsoft.com/office/drawing/2014/main" id="{429EFDB2-4513-4F85-93CC-6775EAFE4F4B}"/>
              </a:ext>
            </a:extLst>
          </p:cNvPr>
          <p:cNvSpPr>
            <a:spLocks noGrp="1"/>
          </p:cNvSpPr>
          <p:nvPr>
            <p:ph type="sldNum" sz="quarter" idx="4"/>
          </p:nvPr>
        </p:nvSpPr>
        <p:spPr>
          <a:xfrm>
            <a:off x="4673600" y="6468028"/>
            <a:ext cx="2844800" cy="365125"/>
          </a:xfrm>
        </p:spPr>
        <p:txBody>
          <a:bodyPr/>
          <a:lstStyle/>
          <a:p>
            <a:fld id="{C921E2DF-5279-024C-809C-CD16853F95A6}" type="slidenum">
              <a:rPr lang="en-US" smtClean="0"/>
              <a:pPr/>
              <a:t>17</a:t>
            </a:fld>
            <a:endParaRPr lang="en-US"/>
          </a:p>
        </p:txBody>
      </p:sp>
    </p:spTree>
    <p:extLst>
      <p:ext uri="{BB962C8B-B14F-4D97-AF65-F5344CB8AC3E}">
        <p14:creationId xmlns:p14="http://schemas.microsoft.com/office/powerpoint/2010/main" val="910300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89341" y="2227245"/>
            <a:ext cx="11242067" cy="669414"/>
          </a:xfrm>
        </p:spPr>
        <p:txBody>
          <a:bodyPr/>
          <a:lstStyle/>
          <a:p>
            <a:r>
              <a:rPr lang="en-US" dirty="0"/>
              <a:t>Questions?</a:t>
            </a:r>
          </a:p>
        </p:txBody>
      </p:sp>
      <p:sp>
        <p:nvSpPr>
          <p:cNvPr id="6" name="Subtitle 5"/>
          <p:cNvSpPr>
            <a:spLocks noGrp="1"/>
          </p:cNvSpPr>
          <p:nvPr>
            <p:ph type="subTitle" idx="1"/>
          </p:nvPr>
        </p:nvSpPr>
        <p:spPr/>
        <p:txBody>
          <a:bodyPr/>
          <a:lstStyle/>
          <a:p>
            <a:r>
              <a:rPr lang="en-US" dirty="0"/>
              <a:t>Thank you </a:t>
            </a:r>
            <a:r>
              <a:rPr lang="en-US" dirty="0">
                <a:sym typeface="Wingdings" panose="05000000000000000000" pitchFamily="2" charset="2"/>
              </a:rPr>
              <a:t></a:t>
            </a:r>
            <a:endParaRPr lang="en-US" dirty="0"/>
          </a:p>
        </p:txBody>
      </p:sp>
      <p:sp>
        <p:nvSpPr>
          <p:cNvPr id="2" name="Slide Number Placeholder 1"/>
          <p:cNvSpPr>
            <a:spLocks noGrp="1"/>
          </p:cNvSpPr>
          <p:nvPr>
            <p:ph type="sldNum" sz="quarter" idx="4"/>
          </p:nvPr>
        </p:nvSpPr>
        <p:spPr>
          <a:xfrm>
            <a:off x="4673600" y="6468028"/>
            <a:ext cx="2844800" cy="365125"/>
          </a:xfrm>
        </p:spPr>
        <p:txBody>
          <a:bodyPr/>
          <a:lstStyle/>
          <a:p>
            <a:pPr defTabSz="609585"/>
            <a:fld id="{C921E2DF-5279-024C-809C-CD16853F95A6}" type="slidenum">
              <a:rPr lang="en-US"/>
              <a:pPr defTabSz="609585"/>
              <a:t>18</a:t>
            </a:fld>
            <a:endParaRPr lang="en-US"/>
          </a:p>
        </p:txBody>
      </p:sp>
    </p:spTree>
    <p:extLst>
      <p:ext uri="{BB962C8B-B14F-4D97-AF65-F5344CB8AC3E}">
        <p14:creationId xmlns:p14="http://schemas.microsoft.com/office/powerpoint/2010/main" val="1340582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0"/>
            <a:ext cx="10515600" cy="597646"/>
          </a:xfrm>
        </p:spPr>
        <p:txBody>
          <a:bodyPr>
            <a:normAutofit fontScale="90000"/>
          </a:bodyPr>
          <a:lstStyle/>
          <a:p>
            <a:r>
              <a:rPr lang="en-GB" dirty="0"/>
              <a:t>Information Model evolution</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7" name="Object 6"/>
          <p:cNvGraphicFramePr>
            <a:graphicFrameLocks noChangeAspect="1"/>
          </p:cNvGraphicFramePr>
          <p:nvPr>
            <p:extLst/>
          </p:nvPr>
        </p:nvGraphicFramePr>
        <p:xfrm>
          <a:off x="205318" y="583688"/>
          <a:ext cx="11750883" cy="6271218"/>
        </p:xfrm>
        <a:graphic>
          <a:graphicData uri="http://schemas.openxmlformats.org/presentationml/2006/ole">
            <mc:AlternateContent xmlns:mc="http://schemas.openxmlformats.org/markup-compatibility/2006">
              <mc:Choice xmlns:v="urn:schemas-microsoft-com:vml" Requires="v">
                <p:oleObj spid="_x0000_s36894" name="Slide" r:id="rId3" imgW="7589636" imgH="4046246" progId="PowerPoint.Slide.12">
                  <p:embed/>
                </p:oleObj>
              </mc:Choice>
              <mc:Fallback>
                <p:oleObj name="Slide" r:id="rId3" imgW="7589636" imgH="4046246" progId="PowerPoint.Slide.12">
                  <p:embed/>
                  <p:pic>
                    <p:nvPicPr>
                      <p:cNvPr id="7" name="Object 6"/>
                      <p:cNvPicPr>
                        <a:picLocks noChangeAspect="1" noChangeArrowheads="1"/>
                      </p:cNvPicPr>
                      <p:nvPr/>
                    </p:nvPicPr>
                    <p:blipFill>
                      <a:blip r:embed="rId4"/>
                      <a:srcRect/>
                      <a:stretch>
                        <a:fillRect/>
                      </a:stretch>
                    </p:blipFill>
                    <p:spPr bwMode="auto">
                      <a:xfrm>
                        <a:off x="205318" y="583688"/>
                        <a:ext cx="11750883" cy="6271218"/>
                      </a:xfrm>
                      <a:prstGeom prst="rect">
                        <a:avLst/>
                      </a:prstGeom>
                      <a:noFill/>
                      <a:ln>
                        <a:noFill/>
                      </a:ln>
                    </p:spPr>
                  </p:pic>
                </p:oleObj>
              </mc:Fallback>
            </mc:AlternateContent>
          </a:graphicData>
        </a:graphic>
      </p:graphicFrame>
      <p:sp>
        <p:nvSpPr>
          <p:cNvPr id="9" name="Slide Number Placeholder 2"/>
          <p:cNvSpPr>
            <a:spLocks noGrp="1"/>
          </p:cNvSpPr>
          <p:nvPr>
            <p:ph type="sldNum" sz="quarter" idx="4"/>
          </p:nvPr>
        </p:nvSpPr>
        <p:spPr>
          <a:xfrm>
            <a:off x="6080760" y="6356370"/>
            <a:ext cx="2773680" cy="365125"/>
          </a:xfrm>
          <a:prstGeom prst="rect">
            <a:avLst/>
          </a:prstGeom>
        </p:spPr>
        <p:txBody>
          <a:bodyPr vert="horz" lIns="91440" tIns="45720" rIns="91440" bIns="45720" rtlCol="0" anchor="b"/>
          <a:lstStyle/>
          <a:p>
            <a:pPr algn="ctr"/>
            <a:fld id="{95FB27F1-C2FE-E646-9E41-8F3092BBAFAE}" type="slidenum">
              <a:rPr lang="en-US" sz="900">
                <a:solidFill>
                  <a:srgbClr val="FFFFFF"/>
                </a:solidFill>
              </a:rPr>
              <a:pPr algn="ctr"/>
              <a:t>19</a:t>
            </a:fld>
            <a:endParaRPr lang="en-US" sz="900" dirty="0">
              <a:solidFill>
                <a:srgbClr val="FFFFFF"/>
              </a:solidFill>
            </a:endParaRPr>
          </a:p>
        </p:txBody>
      </p:sp>
    </p:spTree>
    <p:extLst>
      <p:ext uri="{BB962C8B-B14F-4D97-AF65-F5344CB8AC3E}">
        <p14:creationId xmlns:p14="http://schemas.microsoft.com/office/powerpoint/2010/main" val="205374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B7ED2-DF50-442D-9427-FAFF9B186D8F}"/>
              </a:ext>
            </a:extLst>
          </p:cNvPr>
          <p:cNvSpPr>
            <a:spLocks noGrp="1"/>
          </p:cNvSpPr>
          <p:nvPr>
            <p:ph type="title"/>
          </p:nvPr>
        </p:nvSpPr>
        <p:spPr/>
        <p:txBody>
          <a:bodyPr>
            <a:normAutofit/>
          </a:bodyPr>
          <a:lstStyle/>
          <a:p>
            <a:r>
              <a:rPr lang="en-US" dirty="0"/>
              <a:t>ONF API Modeling</a:t>
            </a:r>
          </a:p>
        </p:txBody>
      </p:sp>
      <p:sp>
        <p:nvSpPr>
          <p:cNvPr id="4" name="Rectangle: Rounded Corners 3">
            <a:extLst>
              <a:ext uri="{FF2B5EF4-FFF2-40B4-BE49-F238E27FC236}">
                <a16:creationId xmlns:a16="http://schemas.microsoft.com/office/drawing/2014/main" id="{36213801-96F8-42CB-AFF3-F0800327A9BE}"/>
              </a:ext>
            </a:extLst>
          </p:cNvPr>
          <p:cNvSpPr/>
          <p:nvPr/>
        </p:nvSpPr>
        <p:spPr>
          <a:xfrm>
            <a:off x="1466573" y="1175563"/>
            <a:ext cx="6705596" cy="1181652"/>
          </a:xfrm>
          <a:prstGeom prst="round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defTabSz="609585"/>
            <a:r>
              <a:rPr lang="en-US" sz="1867" b="1" dirty="0">
                <a:solidFill>
                  <a:prstClr val="white"/>
                </a:solidFill>
                <a:latin typeface="Calibri"/>
              </a:rPr>
              <a:t>ONF  Open Information Modeling and Tooling (OIMT) Project</a:t>
            </a:r>
          </a:p>
          <a:p>
            <a:pPr marL="380990" indent="-380990" defTabSz="609585">
              <a:buFont typeface="Arial" panose="020B0604020202020204" pitchFamily="34" charset="0"/>
              <a:buChar char="•"/>
            </a:pPr>
            <a:r>
              <a:rPr lang="en-US" sz="1600" dirty="0">
                <a:solidFill>
                  <a:prstClr val="white"/>
                </a:solidFill>
                <a:latin typeface="Calibri"/>
              </a:rPr>
              <a:t>Core Information Model - TR-512 v1.4</a:t>
            </a:r>
          </a:p>
          <a:p>
            <a:pPr marL="380990" indent="-380990" defTabSz="609585">
              <a:buFont typeface="Arial" panose="020B0604020202020204" pitchFamily="34" charset="0"/>
              <a:buChar char="•"/>
            </a:pPr>
            <a:r>
              <a:rPr lang="en-US" sz="1600" dirty="0">
                <a:solidFill>
                  <a:prstClr val="white"/>
                </a:solidFill>
                <a:latin typeface="Calibri"/>
              </a:rPr>
              <a:t>Technology agnostic core modeling framework – patterns and methods</a:t>
            </a:r>
          </a:p>
        </p:txBody>
      </p:sp>
      <p:sp>
        <p:nvSpPr>
          <p:cNvPr id="5" name="Rectangle: Rounded Corners 4">
            <a:extLst>
              <a:ext uri="{FF2B5EF4-FFF2-40B4-BE49-F238E27FC236}">
                <a16:creationId xmlns:a16="http://schemas.microsoft.com/office/drawing/2014/main" id="{D40BA961-B104-40C9-A886-F752557D1BF8}"/>
              </a:ext>
            </a:extLst>
          </p:cNvPr>
          <p:cNvSpPr/>
          <p:nvPr/>
        </p:nvSpPr>
        <p:spPr>
          <a:xfrm>
            <a:off x="4664766" y="2535585"/>
            <a:ext cx="6042991" cy="822172"/>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defTabSz="609585"/>
            <a:r>
              <a:rPr lang="en-US" sz="1867" dirty="0">
                <a:solidFill>
                  <a:prstClr val="white"/>
                </a:solidFill>
                <a:latin typeface="Calibri"/>
              </a:rPr>
              <a:t>OTCC sub-Project – Transport API (TAPI)</a:t>
            </a:r>
          </a:p>
          <a:p>
            <a:pPr marL="380990" indent="-380990" defTabSz="609585">
              <a:buFont typeface="Arial" panose="020B0604020202020204" pitchFamily="34" charset="0"/>
              <a:buChar char="•"/>
            </a:pPr>
            <a:r>
              <a:rPr lang="en-US" sz="1600" dirty="0">
                <a:solidFill>
                  <a:prstClr val="white"/>
                </a:solidFill>
                <a:latin typeface="Calibri"/>
              </a:rPr>
              <a:t>CIM pruned and refactored for Transport SDN NBI</a:t>
            </a:r>
          </a:p>
          <a:p>
            <a:pPr marL="380990" indent="-380990" defTabSz="609585">
              <a:buFont typeface="Arial" panose="020B0604020202020204" pitchFamily="34" charset="0"/>
              <a:buChar char="•"/>
            </a:pPr>
            <a:r>
              <a:rPr lang="en-US" sz="1600" b="1" i="1" dirty="0">
                <a:solidFill>
                  <a:prstClr val="white"/>
                </a:solidFill>
                <a:latin typeface="Calibri"/>
              </a:rPr>
              <a:t>K. Sethuraman Presentation Wed. 2:30pm ODTN Track</a:t>
            </a:r>
          </a:p>
        </p:txBody>
      </p:sp>
      <p:sp>
        <p:nvSpPr>
          <p:cNvPr id="6" name="Rectangle: Rounded Corners 5">
            <a:extLst>
              <a:ext uri="{FF2B5EF4-FFF2-40B4-BE49-F238E27FC236}">
                <a16:creationId xmlns:a16="http://schemas.microsoft.com/office/drawing/2014/main" id="{9EF5453C-CBAE-4E1E-9DD4-F3912FB7572C}"/>
              </a:ext>
            </a:extLst>
          </p:cNvPr>
          <p:cNvSpPr/>
          <p:nvPr/>
        </p:nvSpPr>
        <p:spPr>
          <a:xfrm>
            <a:off x="4664766" y="3465446"/>
            <a:ext cx="6042991" cy="822172"/>
          </a:xfrm>
          <a:prstGeom prst="round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defTabSz="609585"/>
            <a:r>
              <a:rPr lang="en-US" sz="1867" dirty="0">
                <a:solidFill>
                  <a:prstClr val="white"/>
                </a:solidFill>
                <a:latin typeface="Calibri"/>
              </a:rPr>
              <a:t>OTCC sub-Project – Open Transport Info. Modeling</a:t>
            </a:r>
          </a:p>
          <a:p>
            <a:pPr marL="380990" indent="-380990" defTabSz="609585">
              <a:buFont typeface="Arial" panose="020B0604020202020204" pitchFamily="34" charset="0"/>
              <a:buChar char="•"/>
            </a:pPr>
            <a:r>
              <a:rPr lang="en-US" sz="1600" dirty="0">
                <a:solidFill>
                  <a:prstClr val="white"/>
                </a:solidFill>
                <a:latin typeface="Calibri"/>
              </a:rPr>
              <a:t>Models for wireline transport technologies</a:t>
            </a:r>
          </a:p>
          <a:p>
            <a:pPr marL="380990" indent="-380990" defTabSz="609585">
              <a:buFont typeface="Arial" panose="020B0604020202020204" pitchFamily="34" charset="0"/>
              <a:buChar char="•"/>
            </a:pPr>
            <a:r>
              <a:rPr lang="en-US" sz="1600" dirty="0">
                <a:solidFill>
                  <a:prstClr val="white"/>
                </a:solidFill>
                <a:latin typeface="Calibri"/>
              </a:rPr>
              <a:t>Ethernet, OTN, Photonic Media Models</a:t>
            </a:r>
          </a:p>
        </p:txBody>
      </p:sp>
      <p:sp>
        <p:nvSpPr>
          <p:cNvPr id="7" name="Rectangle: Rounded Corners 6">
            <a:extLst>
              <a:ext uri="{FF2B5EF4-FFF2-40B4-BE49-F238E27FC236}">
                <a16:creationId xmlns:a16="http://schemas.microsoft.com/office/drawing/2014/main" id="{06E653B9-BE82-4B9C-B44B-3AC1A67FDA50}"/>
              </a:ext>
            </a:extLst>
          </p:cNvPr>
          <p:cNvSpPr/>
          <p:nvPr/>
        </p:nvSpPr>
        <p:spPr>
          <a:xfrm>
            <a:off x="2915479" y="4396978"/>
            <a:ext cx="6042991" cy="1036857"/>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defTabSz="609585"/>
            <a:r>
              <a:rPr lang="en-US" sz="1867" dirty="0">
                <a:solidFill>
                  <a:prstClr val="white"/>
                </a:solidFill>
                <a:latin typeface="Calibri"/>
              </a:rPr>
              <a:t>OTCC sub-Project – Wireless Transport model</a:t>
            </a:r>
          </a:p>
          <a:p>
            <a:pPr marL="380990" indent="-380990" defTabSz="609585">
              <a:buFont typeface="Arial" panose="020B0604020202020204" pitchFamily="34" charset="0"/>
              <a:buChar char="•"/>
            </a:pPr>
            <a:r>
              <a:rPr lang="en-US" sz="1600" dirty="0">
                <a:solidFill>
                  <a:prstClr val="white"/>
                </a:solidFill>
                <a:latin typeface="Calibri"/>
              </a:rPr>
              <a:t>CIM-aligned models for wireless transport – TR-532</a:t>
            </a:r>
          </a:p>
          <a:p>
            <a:pPr marL="380990" indent="-380990" defTabSz="609585">
              <a:buFont typeface="Arial" panose="020B0604020202020204" pitchFamily="34" charset="0"/>
              <a:buChar char="•"/>
            </a:pPr>
            <a:r>
              <a:rPr lang="en-US" sz="1600" dirty="0">
                <a:solidFill>
                  <a:prstClr val="white"/>
                </a:solidFill>
                <a:latin typeface="Calibri"/>
              </a:rPr>
              <a:t>PoCs testing interoperability of TR-532 implementations</a:t>
            </a:r>
          </a:p>
          <a:p>
            <a:pPr marL="380990" indent="-380990" defTabSz="609585">
              <a:buFont typeface="Arial" panose="020B0604020202020204" pitchFamily="34" charset="0"/>
              <a:buChar char="•"/>
            </a:pPr>
            <a:r>
              <a:rPr lang="en-US" sz="1600" b="1" i="1" dirty="0">
                <a:solidFill>
                  <a:prstClr val="white"/>
                </a:solidFill>
                <a:latin typeface="Calibri"/>
              </a:rPr>
              <a:t>L. Ong/T. </a:t>
            </a:r>
            <a:r>
              <a:rPr lang="en-US" sz="1600" b="1" i="1" dirty="0" err="1">
                <a:solidFill>
                  <a:prstClr val="white"/>
                </a:solidFill>
                <a:latin typeface="Calibri"/>
              </a:rPr>
              <a:t>Brakle</a:t>
            </a:r>
            <a:r>
              <a:rPr lang="en-US" sz="1600" b="1" i="1" dirty="0">
                <a:solidFill>
                  <a:prstClr val="white"/>
                </a:solidFill>
                <a:latin typeface="Calibri"/>
              </a:rPr>
              <a:t> Presentation Tue 5:30pm Mobile Track</a:t>
            </a:r>
          </a:p>
        </p:txBody>
      </p:sp>
      <p:sp>
        <p:nvSpPr>
          <p:cNvPr id="8" name="Rectangle: Rounded Corners 7">
            <a:extLst>
              <a:ext uri="{FF2B5EF4-FFF2-40B4-BE49-F238E27FC236}">
                <a16:creationId xmlns:a16="http://schemas.microsoft.com/office/drawing/2014/main" id="{9DCB2A69-716E-4FB2-A721-FB74C46E2AF8}"/>
              </a:ext>
            </a:extLst>
          </p:cNvPr>
          <p:cNvSpPr/>
          <p:nvPr/>
        </p:nvSpPr>
        <p:spPr>
          <a:xfrm>
            <a:off x="3399717" y="5568579"/>
            <a:ext cx="6042991" cy="954156"/>
          </a:xfrm>
          <a:prstGeom prst="roundRect">
            <a:avLst/>
          </a:prstGeom>
          <a:solidFill>
            <a:srgbClr val="7030A0"/>
          </a:solidFill>
        </p:spPr>
        <p:style>
          <a:lnRef idx="1">
            <a:schemeClr val="accent1"/>
          </a:lnRef>
          <a:fillRef idx="3">
            <a:schemeClr val="accent1"/>
          </a:fillRef>
          <a:effectRef idx="2">
            <a:schemeClr val="accent1"/>
          </a:effectRef>
          <a:fontRef idx="minor">
            <a:schemeClr val="lt1"/>
          </a:fontRef>
        </p:style>
        <p:txBody>
          <a:bodyPr rtlCol="0" anchor="ctr"/>
          <a:lstStyle/>
          <a:p>
            <a:pPr defTabSz="609585"/>
            <a:r>
              <a:rPr lang="en-US" sz="1867" dirty="0">
                <a:solidFill>
                  <a:prstClr val="white"/>
                </a:solidFill>
                <a:latin typeface="Calibri"/>
              </a:rPr>
              <a:t>OTCC sub-Project – Device Management Interface Profile</a:t>
            </a:r>
          </a:p>
          <a:p>
            <a:pPr marL="380990" indent="-380990" defTabSz="609585">
              <a:buFont typeface="Arial" panose="020B0604020202020204" pitchFamily="34" charset="0"/>
              <a:buChar char="•"/>
            </a:pPr>
            <a:r>
              <a:rPr lang="en-US" sz="1600" dirty="0">
                <a:solidFill>
                  <a:prstClr val="white"/>
                </a:solidFill>
                <a:latin typeface="Calibri"/>
              </a:rPr>
              <a:t>Profile/Requirements for Netconf – TR-545</a:t>
            </a:r>
          </a:p>
          <a:p>
            <a:pPr marL="380990" indent="-380990" defTabSz="609585">
              <a:buFont typeface="Arial" panose="020B0604020202020204" pitchFamily="34" charset="0"/>
              <a:buChar char="•"/>
            </a:pPr>
            <a:r>
              <a:rPr lang="en-US" sz="1600" dirty="0">
                <a:solidFill>
                  <a:prstClr val="white"/>
                </a:solidFill>
                <a:latin typeface="Calibri"/>
              </a:rPr>
              <a:t>Interoperability Requirements based on PoC Testing</a:t>
            </a:r>
          </a:p>
        </p:txBody>
      </p:sp>
      <p:cxnSp>
        <p:nvCxnSpPr>
          <p:cNvPr id="10" name="Connector: Elbow 9">
            <a:extLst>
              <a:ext uri="{FF2B5EF4-FFF2-40B4-BE49-F238E27FC236}">
                <a16:creationId xmlns:a16="http://schemas.microsoft.com/office/drawing/2014/main" id="{4B92D565-87F0-43C3-940B-91BE59A9E5E2}"/>
              </a:ext>
            </a:extLst>
          </p:cNvPr>
          <p:cNvCxnSpPr>
            <a:cxnSpLocks/>
            <a:endCxn id="5" idx="1"/>
          </p:cNvCxnSpPr>
          <p:nvPr/>
        </p:nvCxnSpPr>
        <p:spPr>
          <a:xfrm>
            <a:off x="3542749" y="2357217"/>
            <a:ext cx="1122017" cy="58945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nector: Elbow 11">
            <a:extLst>
              <a:ext uri="{FF2B5EF4-FFF2-40B4-BE49-F238E27FC236}">
                <a16:creationId xmlns:a16="http://schemas.microsoft.com/office/drawing/2014/main" id="{24B96A8B-D0E0-4D28-B5DA-005B3D031F94}"/>
              </a:ext>
            </a:extLst>
          </p:cNvPr>
          <p:cNvCxnSpPr>
            <a:cxnSpLocks/>
            <a:endCxn id="6" idx="1"/>
          </p:cNvCxnSpPr>
          <p:nvPr/>
        </p:nvCxnSpPr>
        <p:spPr>
          <a:xfrm rot="16200000" flipH="1">
            <a:off x="3624603" y="2836369"/>
            <a:ext cx="1519316" cy="56100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73B6088-F50A-41DB-9B21-4066E5510F1F}"/>
              </a:ext>
            </a:extLst>
          </p:cNvPr>
          <p:cNvCxnSpPr>
            <a:cxnSpLocks/>
          </p:cNvCxnSpPr>
          <p:nvPr/>
        </p:nvCxnSpPr>
        <p:spPr>
          <a:xfrm flipH="1">
            <a:off x="2366047" y="2357217"/>
            <a:ext cx="10509" cy="3688440"/>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E7BB5FE-4126-4D50-BBAB-C9117D51A22C}"/>
              </a:ext>
            </a:extLst>
          </p:cNvPr>
          <p:cNvCxnSpPr>
            <a:cxnSpLocks/>
            <a:stCxn id="7" idx="1"/>
          </p:cNvCxnSpPr>
          <p:nvPr/>
        </p:nvCxnSpPr>
        <p:spPr>
          <a:xfrm flipH="1" flipV="1">
            <a:off x="2376556" y="4915406"/>
            <a:ext cx="538923" cy="1"/>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77F25F71-E6CC-4E70-B457-3AD94ABF3037}"/>
              </a:ext>
            </a:extLst>
          </p:cNvPr>
          <p:cNvCxnSpPr>
            <a:cxnSpLocks/>
            <a:stCxn id="8" idx="1"/>
          </p:cNvCxnSpPr>
          <p:nvPr/>
        </p:nvCxnSpPr>
        <p:spPr>
          <a:xfrm flipH="1">
            <a:off x="2366047" y="6045657"/>
            <a:ext cx="1033671" cy="0"/>
          </a:xfrm>
          <a:prstGeom prst="straightConnector1">
            <a:avLst/>
          </a:prstGeom>
          <a:ln>
            <a:headEnd type="triangl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2767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9C33A5-309E-4B84-B41F-3EE50B493D76}"/>
              </a:ext>
            </a:extLst>
          </p:cNvPr>
          <p:cNvSpPr>
            <a:spLocks noGrp="1"/>
          </p:cNvSpPr>
          <p:nvPr>
            <p:ph type="title"/>
          </p:nvPr>
        </p:nvSpPr>
        <p:spPr/>
        <p:txBody>
          <a:bodyPr/>
          <a:lstStyle/>
          <a:p>
            <a:r>
              <a:rPr lang="en-GB" dirty="0"/>
              <a:t>Abstract</a:t>
            </a:r>
          </a:p>
        </p:txBody>
      </p:sp>
      <p:sp>
        <p:nvSpPr>
          <p:cNvPr id="5" name="Content Placeholder 4">
            <a:extLst>
              <a:ext uri="{FF2B5EF4-FFF2-40B4-BE49-F238E27FC236}">
                <a16:creationId xmlns:a16="http://schemas.microsoft.com/office/drawing/2014/main" id="{8270D56F-1CB2-465C-A27B-038DA463A629}"/>
              </a:ext>
            </a:extLst>
          </p:cNvPr>
          <p:cNvSpPr>
            <a:spLocks noGrp="1"/>
          </p:cNvSpPr>
          <p:nvPr>
            <p:ph idx="1"/>
          </p:nvPr>
        </p:nvSpPr>
        <p:spPr/>
        <p:txBody>
          <a:bodyPr>
            <a:normAutofit fontScale="55000" lnSpcReduction="20000"/>
          </a:bodyPr>
          <a:lstStyle/>
          <a:p>
            <a:r>
              <a:rPr lang="en-US" dirty="0"/>
              <a:t>This presentation will explain the ONF Core model TR-512, a standardized implementation neutral representation of things and the relationship between those things in the SDN problem space. The presentation will show how the model has been developed through many years of practical experience. </a:t>
            </a:r>
          </a:p>
          <a:p>
            <a:r>
              <a:rPr lang="en-US" dirty="0"/>
              <a:t>The presentation will work through the things explaining their relevance and application including: • Specific network functions </a:t>
            </a:r>
            <a:r>
              <a:rPr lang="en-US" dirty="0" err="1"/>
              <a:t>focussing</a:t>
            </a:r>
            <a:r>
              <a:rPr lang="en-US" dirty="0"/>
              <a:t> on virtualized termination and forwarding designed to represent any network • Generalized processing functionality designed to represent any abstract function • Real physical equipment specifically representing FRUs, non-FRUs, strands </a:t>
            </a:r>
            <a:r>
              <a:rPr lang="en-US" dirty="0" err="1"/>
              <a:t>etc</a:t>
            </a:r>
            <a:r>
              <a:rPr lang="en-US" dirty="0"/>
              <a:t> • Control functions related to presentation of views, closure of loops </a:t>
            </a:r>
            <a:r>
              <a:rPr lang="en-US" dirty="0" err="1"/>
              <a:t>etc</a:t>
            </a:r>
            <a:r>
              <a:rPr lang="en-US" dirty="0"/>
              <a:t> • System/scheme specifications representing the structures of systems</a:t>
            </a:r>
          </a:p>
          <a:p>
            <a:r>
              <a:rPr lang="en-US" dirty="0"/>
              <a:t>The presentation will explain how the model can be applied at any level of abstraction to any control/orchestration/automation layer and will work through the approach used to construct view model using TAPI as an example. The TAPI model is a Pruned and Refactored derivative of the Core model. The presentation will highlight how the TAPI model drives tooling to generate Yang and via Yang to generate Swagger definitions etc.</a:t>
            </a:r>
          </a:p>
          <a:p>
            <a:r>
              <a:rPr lang="en-US" dirty="0"/>
              <a:t>Some of the general principles and patterns, such as the Component-System and recursive abstraction patterns, will be exposed during the presentation.</a:t>
            </a:r>
          </a:p>
          <a:p>
            <a:endParaRPr lang="en-GB" dirty="0"/>
          </a:p>
        </p:txBody>
      </p:sp>
      <p:sp>
        <p:nvSpPr>
          <p:cNvPr id="3" name="Slide Number Placeholder 2">
            <a:extLst>
              <a:ext uri="{FF2B5EF4-FFF2-40B4-BE49-F238E27FC236}">
                <a16:creationId xmlns:a16="http://schemas.microsoft.com/office/drawing/2014/main" id="{87271F8F-0784-430D-A47C-84F84C84F139}"/>
              </a:ext>
            </a:extLst>
          </p:cNvPr>
          <p:cNvSpPr>
            <a:spLocks noGrp="1"/>
          </p:cNvSpPr>
          <p:nvPr>
            <p:ph type="sldNum" sz="quarter" idx="4"/>
          </p:nvPr>
        </p:nvSpPr>
        <p:spPr>
          <a:xfrm>
            <a:off x="4673600" y="6468028"/>
            <a:ext cx="2844800" cy="365125"/>
          </a:xfrm>
        </p:spPr>
        <p:txBody>
          <a:bodyPr/>
          <a:lstStyle/>
          <a:p>
            <a:fld id="{C921E2DF-5279-024C-809C-CD16853F95A6}" type="slidenum">
              <a:rPr lang="en-US" smtClean="0"/>
              <a:pPr/>
              <a:t>20</a:t>
            </a:fld>
            <a:endParaRPr lang="en-US"/>
          </a:p>
        </p:txBody>
      </p:sp>
    </p:spTree>
    <p:extLst>
      <p:ext uri="{BB962C8B-B14F-4D97-AF65-F5344CB8AC3E}">
        <p14:creationId xmlns:p14="http://schemas.microsoft.com/office/powerpoint/2010/main" val="1506042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0335-45E7-4D8C-B112-B896E02FE4C2}"/>
              </a:ext>
            </a:extLst>
          </p:cNvPr>
          <p:cNvSpPr>
            <a:spLocks noGrp="1"/>
          </p:cNvSpPr>
          <p:nvPr>
            <p:ph type="title"/>
          </p:nvPr>
        </p:nvSpPr>
        <p:spPr/>
        <p:txBody>
          <a:bodyPr/>
          <a:lstStyle/>
          <a:p>
            <a:r>
              <a:rPr lang="en-GB" dirty="0"/>
              <a:t>Key areas</a:t>
            </a:r>
          </a:p>
        </p:txBody>
      </p:sp>
      <p:sp>
        <p:nvSpPr>
          <p:cNvPr id="3" name="Content Placeholder 2">
            <a:extLst>
              <a:ext uri="{FF2B5EF4-FFF2-40B4-BE49-F238E27FC236}">
                <a16:creationId xmlns:a16="http://schemas.microsoft.com/office/drawing/2014/main" id="{1D265CD9-DC7F-440D-9416-FC156C691166}"/>
              </a:ext>
            </a:extLst>
          </p:cNvPr>
          <p:cNvSpPr>
            <a:spLocks noGrp="1"/>
          </p:cNvSpPr>
          <p:nvPr>
            <p:ph idx="1"/>
          </p:nvPr>
        </p:nvSpPr>
        <p:spPr/>
        <p:txBody>
          <a:bodyPr>
            <a:normAutofit fontScale="70000" lnSpcReduction="20000"/>
          </a:bodyPr>
          <a:lstStyle/>
          <a:p>
            <a:r>
              <a:rPr lang="en-US" dirty="0"/>
              <a:t>5G – No new capabilities required. All capabilities required already appear for other existing technologies from a management/control perspective</a:t>
            </a:r>
          </a:p>
          <a:p>
            <a:pPr lvl="1"/>
            <a:r>
              <a:rPr lang="en-US" dirty="0"/>
              <a:t>E.g., slicing is not new from a management-control perspective</a:t>
            </a:r>
          </a:p>
          <a:p>
            <a:r>
              <a:rPr lang="en-US" dirty="0"/>
              <a:t>Access Networks – a network is a network</a:t>
            </a:r>
          </a:p>
          <a:p>
            <a:r>
              <a:rPr lang="en-US" dirty="0"/>
              <a:t>Automation and Orchestration – MCC and the Control models</a:t>
            </a:r>
          </a:p>
          <a:p>
            <a:r>
              <a:rPr lang="en-US" dirty="0"/>
              <a:t>Containerization – Software model and </a:t>
            </a:r>
            <a:r>
              <a:rPr lang="en-US" dirty="0" err="1"/>
              <a:t>ConstraintDomain</a:t>
            </a:r>
            <a:endParaRPr lang="en-US" dirty="0"/>
          </a:p>
          <a:p>
            <a:r>
              <a:rPr lang="en-US" dirty="0"/>
              <a:t>Disaggregation – Natural aspect of the model</a:t>
            </a:r>
          </a:p>
          <a:p>
            <a:r>
              <a:rPr lang="en-US" dirty="0"/>
              <a:t>Implementation – Tooling approach to generation of Yang etc. from models</a:t>
            </a:r>
          </a:p>
          <a:p>
            <a:r>
              <a:rPr lang="en-US" dirty="0"/>
              <a:t>Standardization – Direct via ONF and in collaboration with ITU-T, TMF and MEF</a:t>
            </a:r>
          </a:p>
          <a:p>
            <a:r>
              <a:rPr lang="en-US" dirty="0"/>
              <a:t>Virtualization – All functions are naturally virtual/emergent, strong separation of concerns of functional from physical (i.e., something that can be measured with a ruler) and support for distinct, related views of networks ensures support for virtualization</a:t>
            </a:r>
          </a:p>
          <a:p>
            <a:endParaRPr lang="en-GB" dirty="0"/>
          </a:p>
        </p:txBody>
      </p:sp>
      <p:sp>
        <p:nvSpPr>
          <p:cNvPr id="4" name="Slide Number Placeholder 3">
            <a:extLst>
              <a:ext uri="{FF2B5EF4-FFF2-40B4-BE49-F238E27FC236}">
                <a16:creationId xmlns:a16="http://schemas.microsoft.com/office/drawing/2014/main" id="{DE5B526B-6A8C-4079-ADB2-154E5634BC83}"/>
              </a:ext>
            </a:extLst>
          </p:cNvPr>
          <p:cNvSpPr>
            <a:spLocks noGrp="1"/>
          </p:cNvSpPr>
          <p:nvPr>
            <p:ph type="sldNum" sz="quarter" idx="4"/>
          </p:nvPr>
        </p:nvSpPr>
        <p:spPr>
          <a:xfrm>
            <a:off x="4673600" y="6468028"/>
            <a:ext cx="2844800" cy="365125"/>
          </a:xfrm>
        </p:spPr>
        <p:txBody>
          <a:bodyPr/>
          <a:lstStyle/>
          <a:p>
            <a:fld id="{C921E2DF-5279-024C-809C-CD16853F95A6}" type="slidenum">
              <a:rPr lang="en-US" smtClean="0"/>
              <a:pPr/>
              <a:t>21</a:t>
            </a:fld>
            <a:endParaRPr lang="en-US"/>
          </a:p>
        </p:txBody>
      </p:sp>
    </p:spTree>
    <p:extLst>
      <p:ext uri="{BB962C8B-B14F-4D97-AF65-F5344CB8AC3E}">
        <p14:creationId xmlns:p14="http://schemas.microsoft.com/office/powerpoint/2010/main" val="19499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38E5ED-2DB8-4177-BA8A-A6AB833D2C3F}"/>
              </a:ext>
            </a:extLst>
          </p:cNvPr>
          <p:cNvSpPr>
            <a:spLocks noGrp="1"/>
          </p:cNvSpPr>
          <p:nvPr>
            <p:ph type="title"/>
          </p:nvPr>
        </p:nvSpPr>
        <p:spPr/>
        <p:txBody>
          <a:bodyPr/>
          <a:lstStyle/>
          <a:p>
            <a:r>
              <a:rPr lang="en-GB" dirty="0"/>
              <a:t>Modelling SDN</a:t>
            </a:r>
          </a:p>
        </p:txBody>
      </p:sp>
      <p:sp>
        <p:nvSpPr>
          <p:cNvPr id="6" name="Content Placeholder 5">
            <a:extLst>
              <a:ext uri="{FF2B5EF4-FFF2-40B4-BE49-F238E27FC236}">
                <a16:creationId xmlns:a16="http://schemas.microsoft.com/office/drawing/2014/main" id="{1BEE6947-6044-41D1-9B17-3B8FE2C870A9}"/>
              </a:ext>
            </a:extLst>
          </p:cNvPr>
          <p:cNvSpPr>
            <a:spLocks noGrp="1"/>
          </p:cNvSpPr>
          <p:nvPr>
            <p:ph idx="1"/>
          </p:nvPr>
        </p:nvSpPr>
        <p:spPr>
          <a:xfrm>
            <a:off x="596899" y="934924"/>
            <a:ext cx="8008620" cy="5361998"/>
          </a:xfrm>
        </p:spPr>
        <p:txBody>
          <a:bodyPr>
            <a:normAutofit fontScale="55000" lnSpcReduction="20000"/>
          </a:bodyPr>
          <a:lstStyle/>
          <a:p>
            <a:pPr marL="0" indent="0">
              <a:buNone/>
            </a:pPr>
            <a:r>
              <a:rPr lang="en-US" dirty="0"/>
              <a:t>The Core model provides a standardized implementation neutral representation of things and the relationship between those things in the SDN problem space</a:t>
            </a:r>
          </a:p>
          <a:p>
            <a:r>
              <a:rPr lang="en-US" dirty="0"/>
              <a:t>Network functions. Model focus: </a:t>
            </a:r>
          </a:p>
          <a:p>
            <a:pPr lvl="1"/>
            <a:r>
              <a:rPr lang="en-US" dirty="0"/>
              <a:t>Virtualized termination/forwarding in any network </a:t>
            </a:r>
          </a:p>
          <a:p>
            <a:r>
              <a:rPr lang="en-GB" dirty="0"/>
              <a:t>Physical Equipment supporting the network. </a:t>
            </a:r>
            <a:r>
              <a:rPr lang="en-US" dirty="0"/>
              <a:t>Model focus: </a:t>
            </a:r>
            <a:endParaRPr lang="en-GB" dirty="0"/>
          </a:p>
          <a:p>
            <a:pPr lvl="1"/>
            <a:r>
              <a:rPr lang="en-US" dirty="0"/>
              <a:t>Field Replaceable Units (FRUs), non-FRUs, strands etc.</a:t>
            </a:r>
          </a:p>
          <a:p>
            <a:r>
              <a:rPr lang="en-US" dirty="0"/>
              <a:t>Control functions supporting the network. Model focus: </a:t>
            </a:r>
          </a:p>
          <a:p>
            <a:pPr lvl="1"/>
            <a:r>
              <a:rPr lang="en-US" dirty="0"/>
              <a:t>Representation of functions related to closure of control loops </a:t>
            </a:r>
          </a:p>
          <a:p>
            <a:pPr lvl="1"/>
            <a:r>
              <a:rPr lang="en-US" dirty="0"/>
              <a:t>Presentation of views of the resources for the purpose of control </a:t>
            </a:r>
          </a:p>
          <a:p>
            <a:r>
              <a:rPr lang="en-US" dirty="0"/>
              <a:t>Processing functionality supporting/using the network. Model focus: </a:t>
            </a:r>
          </a:p>
          <a:p>
            <a:pPr lvl="1"/>
            <a:r>
              <a:rPr lang="en-US" dirty="0"/>
              <a:t>Any abstract function</a:t>
            </a:r>
          </a:p>
          <a:p>
            <a:r>
              <a:rPr lang="en-US" dirty="0"/>
              <a:t>Resource/System/Scheme specifications. Model focus:</a:t>
            </a:r>
          </a:p>
          <a:p>
            <a:pPr lvl="1"/>
            <a:r>
              <a:rPr lang="en-GB" dirty="0"/>
              <a:t>Constraints, rules and specs for the </a:t>
            </a:r>
            <a:r>
              <a:rPr lang="en-US" dirty="0"/>
              <a:t>of the overall systems </a:t>
            </a:r>
            <a:endParaRPr lang="en-GB" dirty="0"/>
          </a:p>
          <a:p>
            <a:r>
              <a:rPr lang="en-GB" dirty="0"/>
              <a:t>Software supporting the control</a:t>
            </a:r>
          </a:p>
          <a:p>
            <a:pPr lvl="1"/>
            <a:r>
              <a:rPr lang="en-GB" dirty="0"/>
              <a:t>Files, Installed Software, Containers, VMs, </a:t>
            </a:r>
          </a:p>
        </p:txBody>
      </p:sp>
      <p:sp>
        <p:nvSpPr>
          <p:cNvPr id="4" name="Slide Number Placeholder 3">
            <a:extLst>
              <a:ext uri="{FF2B5EF4-FFF2-40B4-BE49-F238E27FC236}">
                <a16:creationId xmlns:a16="http://schemas.microsoft.com/office/drawing/2014/main" id="{05659B72-9856-49EF-8CFF-F01A6D476692}"/>
              </a:ext>
            </a:extLst>
          </p:cNvPr>
          <p:cNvSpPr>
            <a:spLocks noGrp="1"/>
          </p:cNvSpPr>
          <p:nvPr>
            <p:ph type="sldNum" sz="quarter" idx="4"/>
          </p:nvPr>
        </p:nvSpPr>
        <p:spPr/>
        <p:txBody>
          <a:bodyPr/>
          <a:lstStyle/>
          <a:p>
            <a:fld id="{C921E2DF-5279-024C-809C-CD16853F95A6}" type="slidenum">
              <a:rPr lang="en-US" smtClean="0"/>
              <a:pPr/>
              <a:t>3</a:t>
            </a:fld>
            <a:endParaRPr lang="en-US" dirty="0"/>
          </a:p>
        </p:txBody>
      </p:sp>
      <p:sp>
        <p:nvSpPr>
          <p:cNvPr id="3" name="TextBox 2">
            <a:extLst>
              <a:ext uri="{FF2B5EF4-FFF2-40B4-BE49-F238E27FC236}">
                <a16:creationId xmlns:a16="http://schemas.microsoft.com/office/drawing/2014/main" id="{C99B9890-B8B4-42AD-9C98-22D472F60016}"/>
              </a:ext>
            </a:extLst>
          </p:cNvPr>
          <p:cNvSpPr txBox="1"/>
          <p:nvPr/>
        </p:nvSpPr>
        <p:spPr>
          <a:xfrm>
            <a:off x="8314652" y="1824208"/>
            <a:ext cx="3877348" cy="3139321"/>
          </a:xfrm>
          <a:prstGeom prst="rect">
            <a:avLst/>
          </a:prstGeom>
          <a:noFill/>
        </p:spPr>
        <p:txBody>
          <a:bodyPr wrap="square" rtlCol="0">
            <a:spAutoFit/>
          </a:bodyPr>
          <a:lstStyle/>
          <a:p>
            <a:r>
              <a:rPr lang="en-GB" dirty="0">
                <a:solidFill>
                  <a:srgbClr val="0070C0"/>
                </a:solidFill>
              </a:rPr>
              <a:t>Most recent focus has been on Analogue Guided Media networks, using photonic networks as the key application.</a:t>
            </a:r>
          </a:p>
          <a:p>
            <a:endParaRPr lang="en-GB" dirty="0">
              <a:solidFill>
                <a:srgbClr val="0070C0"/>
              </a:solidFill>
            </a:endParaRPr>
          </a:p>
          <a:p>
            <a:r>
              <a:rPr lang="en-GB" dirty="0">
                <a:solidFill>
                  <a:srgbClr val="0070C0"/>
                </a:solidFill>
              </a:rPr>
              <a:t>TR-512.A.4 provides the explanation of the use of the Core Model for photonic networks.</a:t>
            </a:r>
          </a:p>
          <a:p>
            <a:endParaRPr lang="en-GB" dirty="0">
              <a:solidFill>
                <a:srgbClr val="0070C0"/>
              </a:solidFill>
            </a:endParaRPr>
          </a:p>
          <a:p>
            <a:r>
              <a:rPr lang="en-GB" dirty="0">
                <a:solidFill>
                  <a:srgbClr val="0070C0"/>
                </a:solidFill>
              </a:rPr>
              <a:t>This work has been used extensively by OTCC and Facebook TIP</a:t>
            </a:r>
          </a:p>
        </p:txBody>
      </p:sp>
    </p:spTree>
    <p:extLst>
      <p:ext uri="{BB962C8B-B14F-4D97-AF65-F5344CB8AC3E}">
        <p14:creationId xmlns:p14="http://schemas.microsoft.com/office/powerpoint/2010/main" val="117975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3917-9EE2-4B66-8B6E-1E7F3F40905C}"/>
              </a:ext>
            </a:extLst>
          </p:cNvPr>
          <p:cNvSpPr>
            <a:spLocks noGrp="1"/>
          </p:cNvSpPr>
          <p:nvPr>
            <p:ph type="title"/>
          </p:nvPr>
        </p:nvSpPr>
        <p:spPr/>
        <p:txBody>
          <a:bodyPr/>
          <a:lstStyle/>
          <a:p>
            <a:r>
              <a:rPr lang="en-US" dirty="0"/>
              <a:t>Model to create a common language</a:t>
            </a:r>
            <a:endParaRPr lang="en-GB" dirty="0"/>
          </a:p>
        </p:txBody>
      </p:sp>
      <p:sp>
        <p:nvSpPr>
          <p:cNvPr id="3" name="Content Placeholder 2">
            <a:extLst>
              <a:ext uri="{FF2B5EF4-FFF2-40B4-BE49-F238E27FC236}">
                <a16:creationId xmlns:a16="http://schemas.microsoft.com/office/drawing/2014/main" id="{2BC17219-CF1C-4EF4-A722-435A78058D01}"/>
              </a:ext>
            </a:extLst>
          </p:cNvPr>
          <p:cNvSpPr>
            <a:spLocks noGrp="1"/>
          </p:cNvSpPr>
          <p:nvPr>
            <p:ph idx="1"/>
          </p:nvPr>
        </p:nvSpPr>
        <p:spPr>
          <a:xfrm>
            <a:off x="609600" y="1077687"/>
            <a:ext cx="11362267" cy="5319000"/>
          </a:xfrm>
        </p:spPr>
        <p:txBody>
          <a:bodyPr>
            <a:normAutofit fontScale="55000" lnSpcReduction="20000"/>
          </a:bodyPr>
          <a:lstStyle/>
          <a:p>
            <a:r>
              <a:rPr lang="en-GB" dirty="0">
                <a:solidFill>
                  <a:schemeClr val="tx1"/>
                </a:solidFill>
              </a:rPr>
              <a:t>Goals:</a:t>
            </a:r>
          </a:p>
          <a:p>
            <a:pPr marL="541775" lvl="1" indent="-285750">
              <a:buFont typeface="Arial" panose="020B0604020202020204" pitchFamily="34" charset="0"/>
              <a:buChar char="•"/>
            </a:pPr>
            <a:r>
              <a:rPr lang="en-US" dirty="0">
                <a:solidFill>
                  <a:schemeClr val="tx1"/>
                </a:solidFill>
              </a:rPr>
              <a:t>A well defined widely applicable representation of the semantics of managed network functionality that is lightweight, has a modular architecture and is technology/technique agnostic</a:t>
            </a:r>
          </a:p>
          <a:p>
            <a:pPr marL="541775" lvl="1" indent="-285750">
              <a:buFont typeface="Arial" panose="020B0604020202020204" pitchFamily="34" charset="0"/>
              <a:buChar char="•"/>
            </a:pPr>
            <a:r>
              <a:rPr lang="en-US" dirty="0">
                <a:solidFill>
                  <a:schemeClr val="tx1"/>
                </a:solidFill>
              </a:rPr>
              <a:t>Reduce the formation of overlapping inconsistent implementations which hinder overall progress</a:t>
            </a:r>
          </a:p>
          <a:p>
            <a:r>
              <a:rPr lang="en-US" dirty="0">
                <a:solidFill>
                  <a:schemeClr val="tx1"/>
                </a:solidFill>
              </a:rPr>
              <a:t>Approach:</a:t>
            </a:r>
          </a:p>
          <a:p>
            <a:pPr marL="541775" lvl="1" indent="-285750">
              <a:buFont typeface="Arial" panose="020B0604020202020204" pitchFamily="34" charset="0"/>
              <a:buChar char="•"/>
            </a:pPr>
            <a:r>
              <a:rPr lang="en-US" dirty="0">
                <a:solidFill>
                  <a:schemeClr val="tx1"/>
                </a:solidFill>
              </a:rPr>
              <a:t>Leverage industry best-practices, patterns and tools to close the model to implementation round trip loop</a:t>
            </a:r>
          </a:p>
          <a:p>
            <a:pPr marL="541775" lvl="1" indent="-285750">
              <a:buFont typeface="Arial" panose="020B0604020202020204" pitchFamily="34" charset="0"/>
              <a:buChar char="•"/>
            </a:pPr>
            <a:r>
              <a:rPr lang="en-US" dirty="0">
                <a:solidFill>
                  <a:schemeClr val="tx1"/>
                </a:solidFill>
              </a:rPr>
              <a:t>Use Agile modelling methodology to construct a formal model using Papyrus UML</a:t>
            </a:r>
          </a:p>
          <a:p>
            <a:pPr marL="809993" lvl="2" indent="-285750">
              <a:buFont typeface="Arial" panose="020B0604020202020204" pitchFamily="34" charset="0"/>
              <a:buChar char="•"/>
            </a:pPr>
            <a:r>
              <a:rPr lang="en-US" dirty="0">
                <a:solidFill>
                  <a:schemeClr val="tx1"/>
                </a:solidFill>
              </a:rPr>
              <a:t>A graphical modeling language highlights underlying patterns</a:t>
            </a:r>
          </a:p>
          <a:p>
            <a:pPr lvl="2"/>
            <a:r>
              <a:rPr lang="en-AU" dirty="0"/>
              <a:t>The environment provides a framework for:</a:t>
            </a:r>
          </a:p>
          <a:p>
            <a:pPr lvl="3"/>
            <a:r>
              <a:rPr lang="en-AU" dirty="0"/>
              <a:t>Development of understanding about control of networks </a:t>
            </a:r>
          </a:p>
          <a:p>
            <a:pPr lvl="3"/>
            <a:r>
              <a:rPr lang="en-AU" dirty="0"/>
              <a:t>Capturing a representation of the understanding</a:t>
            </a:r>
          </a:p>
          <a:p>
            <a:pPr lvl="3"/>
            <a:r>
              <a:rPr lang="en-AU" dirty="0"/>
              <a:t>Maintaining growing insight</a:t>
            </a:r>
            <a:endParaRPr lang="en-US" dirty="0">
              <a:solidFill>
                <a:schemeClr val="tx1"/>
              </a:solidFill>
            </a:endParaRPr>
          </a:p>
          <a:p>
            <a:pPr lvl="1"/>
            <a:r>
              <a:rPr lang="en-US" dirty="0">
                <a:solidFill>
                  <a:schemeClr val="tx1"/>
                </a:solidFill>
              </a:rPr>
              <a:t>Promote Core Model use/extension</a:t>
            </a:r>
          </a:p>
          <a:p>
            <a:r>
              <a:rPr lang="en-US" dirty="0">
                <a:solidFill>
                  <a:schemeClr val="tx1"/>
                </a:solidFill>
              </a:rPr>
              <a:t>Use:</a:t>
            </a:r>
          </a:p>
          <a:p>
            <a:pPr marL="541775" lvl="1" indent="-285750">
              <a:buFont typeface="Arial" panose="020B0604020202020204" pitchFamily="34" charset="0"/>
              <a:buChar char="•"/>
            </a:pPr>
            <a:r>
              <a:rPr lang="en-US" dirty="0">
                <a:solidFill>
                  <a:schemeClr val="tx1"/>
                </a:solidFill>
              </a:rPr>
              <a:t>Derivation of Interface/database models using generators to generate consistent artefacts in JSON, Yang etc.</a:t>
            </a:r>
          </a:p>
          <a:p>
            <a:endParaRPr lang="en-GB" dirty="0"/>
          </a:p>
        </p:txBody>
      </p:sp>
      <p:sp>
        <p:nvSpPr>
          <p:cNvPr id="4" name="Slide Number Placeholder 3">
            <a:extLst>
              <a:ext uri="{FF2B5EF4-FFF2-40B4-BE49-F238E27FC236}">
                <a16:creationId xmlns:a16="http://schemas.microsoft.com/office/drawing/2014/main" id="{315C31D2-57FD-4A81-AFCB-1BFE23FCE7AF}"/>
              </a:ext>
            </a:extLst>
          </p:cNvPr>
          <p:cNvSpPr>
            <a:spLocks noGrp="1"/>
          </p:cNvSpPr>
          <p:nvPr>
            <p:ph type="sldNum" sz="quarter" idx="4"/>
          </p:nvPr>
        </p:nvSpPr>
        <p:spPr/>
        <p:txBody>
          <a:bodyPr/>
          <a:lstStyle/>
          <a:p>
            <a:fld id="{C921E2DF-5279-024C-809C-CD16853F95A6}" type="slidenum">
              <a:rPr lang="en-GB" smtClean="0"/>
              <a:pPr/>
              <a:t>4</a:t>
            </a:fld>
            <a:endParaRPr lang="en-GB"/>
          </a:p>
        </p:txBody>
      </p:sp>
      <p:pic>
        <p:nvPicPr>
          <p:cNvPr id="5" name="Picture 4">
            <a:extLst>
              <a:ext uri="{FF2B5EF4-FFF2-40B4-BE49-F238E27FC236}">
                <a16:creationId xmlns:a16="http://schemas.microsoft.com/office/drawing/2014/main" id="{71C145DC-521F-4D6E-9623-AD9F135CAC08}"/>
              </a:ext>
            </a:extLst>
          </p:cNvPr>
          <p:cNvPicPr>
            <a:picLocks noChangeAspect="1"/>
          </p:cNvPicPr>
          <p:nvPr/>
        </p:nvPicPr>
        <p:blipFill>
          <a:blip r:embed="rId2"/>
          <a:stretch>
            <a:fillRect/>
          </a:stretch>
        </p:blipFill>
        <p:spPr>
          <a:xfrm>
            <a:off x="8005590" y="3219994"/>
            <a:ext cx="4042476" cy="2362219"/>
          </a:xfrm>
          <a:prstGeom prst="rect">
            <a:avLst/>
          </a:prstGeom>
        </p:spPr>
      </p:pic>
    </p:spTree>
    <p:extLst>
      <p:ext uri="{BB962C8B-B14F-4D97-AF65-F5344CB8AC3E}">
        <p14:creationId xmlns:p14="http://schemas.microsoft.com/office/powerpoint/2010/main" val="196420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3" name="Picture 252">
            <a:extLst>
              <a:ext uri="{FF2B5EF4-FFF2-40B4-BE49-F238E27FC236}">
                <a16:creationId xmlns:a16="http://schemas.microsoft.com/office/drawing/2014/main" id="{213CB82D-467F-4AB7-9399-22DC0BE59BC1}"/>
              </a:ext>
            </a:extLst>
          </p:cNvPr>
          <p:cNvPicPr>
            <a:picLocks noChangeAspect="1"/>
          </p:cNvPicPr>
          <p:nvPr/>
        </p:nvPicPr>
        <p:blipFill>
          <a:blip r:embed="rId3"/>
          <a:stretch>
            <a:fillRect/>
          </a:stretch>
        </p:blipFill>
        <p:spPr>
          <a:xfrm>
            <a:off x="132120" y="2500431"/>
            <a:ext cx="6000878" cy="3399770"/>
          </a:xfrm>
          <a:prstGeom prst="rect">
            <a:avLst/>
          </a:prstGeom>
        </p:spPr>
      </p:pic>
      <p:sp>
        <p:nvSpPr>
          <p:cNvPr id="2" name="Title 1">
            <a:extLst>
              <a:ext uri="{FF2B5EF4-FFF2-40B4-BE49-F238E27FC236}">
                <a16:creationId xmlns:a16="http://schemas.microsoft.com/office/drawing/2014/main" id="{3EDE6411-A3D3-4A41-8847-87196CA6517C}"/>
              </a:ext>
            </a:extLst>
          </p:cNvPr>
          <p:cNvSpPr>
            <a:spLocks noGrp="1"/>
          </p:cNvSpPr>
          <p:nvPr>
            <p:ph type="title"/>
          </p:nvPr>
        </p:nvSpPr>
        <p:spPr>
          <a:xfrm>
            <a:off x="596900" y="-122829"/>
            <a:ext cx="11362267" cy="819682"/>
          </a:xfrm>
        </p:spPr>
        <p:txBody>
          <a:bodyPr/>
          <a:lstStyle/>
          <a:p>
            <a:r>
              <a:rPr lang="en-GB" sz="2800" dirty="0"/>
              <a:t>Canonical network model (virtualized/functional): </a:t>
            </a:r>
            <a:br>
              <a:rPr lang="en-GB" sz="2800" dirty="0"/>
            </a:br>
            <a:r>
              <a:rPr lang="en-GB" sz="2800" dirty="0"/>
              <a:t>Forwarding, Termination and Topology</a:t>
            </a:r>
          </a:p>
        </p:txBody>
      </p:sp>
      <p:sp>
        <p:nvSpPr>
          <p:cNvPr id="3" name="Slide Number Placeholder 2">
            <a:extLst>
              <a:ext uri="{FF2B5EF4-FFF2-40B4-BE49-F238E27FC236}">
                <a16:creationId xmlns:a16="http://schemas.microsoft.com/office/drawing/2014/main" id="{9EBE11C1-330F-4C69-9548-81A89AD5BD19}"/>
              </a:ext>
            </a:extLst>
          </p:cNvPr>
          <p:cNvSpPr>
            <a:spLocks noGrp="1"/>
          </p:cNvSpPr>
          <p:nvPr>
            <p:ph type="sldNum" sz="quarter" idx="10"/>
          </p:nvPr>
        </p:nvSpPr>
        <p:spPr/>
        <p:txBody>
          <a:bodyPr/>
          <a:lstStyle/>
          <a:p>
            <a:fld id="{C921E2DF-5279-024C-809C-CD16853F95A6}" type="slidenum">
              <a:rPr lang="en-US" smtClean="0"/>
              <a:pPr/>
              <a:t>5</a:t>
            </a:fld>
            <a:endParaRPr lang="en-US"/>
          </a:p>
        </p:txBody>
      </p:sp>
      <p:sp>
        <p:nvSpPr>
          <p:cNvPr id="4" name="Title 1">
            <a:extLst>
              <a:ext uri="{FF2B5EF4-FFF2-40B4-BE49-F238E27FC236}">
                <a16:creationId xmlns:a16="http://schemas.microsoft.com/office/drawing/2014/main" id="{E8A06A70-27CD-492E-9425-085D839CC88A}"/>
              </a:ext>
            </a:extLst>
          </p:cNvPr>
          <p:cNvSpPr txBox="1">
            <a:spLocks/>
          </p:cNvSpPr>
          <p:nvPr/>
        </p:nvSpPr>
        <p:spPr>
          <a:xfrm>
            <a:off x="596900" y="-51998"/>
            <a:ext cx="11362267" cy="669414"/>
          </a:xfrm>
          <a:prstGeom prst="rect">
            <a:avLst/>
          </a:prstGeom>
        </p:spPr>
        <p:txBody>
          <a:bodyPr vert="horz" wrap="square" lIns="91440" tIns="45720" rIns="91440" bIns="45720" rtlCol="0" anchor="t" anchorCtr="0">
            <a:noAutofit/>
          </a:bodyPr>
          <a:lstStyle>
            <a:lvl1pPr algn="l" defTabSz="609585" rtl="0" eaLnBrk="1" latinLnBrk="0" hangingPunct="1">
              <a:lnSpc>
                <a:spcPts val="4533"/>
              </a:lnSpc>
              <a:spcBef>
                <a:spcPct val="0"/>
              </a:spcBef>
              <a:buNone/>
              <a:defRPr sz="4000" b="0" i="0" kern="1200">
                <a:solidFill>
                  <a:srgbClr val="004B7D"/>
                </a:solidFill>
                <a:latin typeface="Arial" panose="020B0604020202020204" pitchFamily="34" charset="0"/>
                <a:ea typeface="+mj-ea"/>
                <a:cs typeface="Arial" panose="020B0604020202020204" pitchFamily="34" charset="0"/>
              </a:defRPr>
            </a:lvl1pPr>
          </a:lstStyle>
          <a:p>
            <a:endParaRPr lang="en-GB" sz="2800" dirty="0"/>
          </a:p>
        </p:txBody>
      </p:sp>
      <p:grpSp>
        <p:nvGrpSpPr>
          <p:cNvPr id="8" name="Group 7">
            <a:extLst>
              <a:ext uri="{FF2B5EF4-FFF2-40B4-BE49-F238E27FC236}">
                <a16:creationId xmlns:a16="http://schemas.microsoft.com/office/drawing/2014/main" id="{FF75368B-8ED1-4A54-B943-27D2C11AA59C}"/>
              </a:ext>
            </a:extLst>
          </p:cNvPr>
          <p:cNvGrpSpPr/>
          <p:nvPr/>
        </p:nvGrpSpPr>
        <p:grpSpPr>
          <a:xfrm>
            <a:off x="6304413" y="1152945"/>
            <a:ext cx="5676311" cy="1836928"/>
            <a:chOff x="11286907" y="8865037"/>
            <a:chExt cx="5676311" cy="1836928"/>
          </a:xfrm>
        </p:grpSpPr>
        <p:grpSp>
          <p:nvGrpSpPr>
            <p:cNvPr id="9" name="Group 8">
              <a:extLst>
                <a:ext uri="{FF2B5EF4-FFF2-40B4-BE49-F238E27FC236}">
                  <a16:creationId xmlns:a16="http://schemas.microsoft.com/office/drawing/2014/main" id="{9A4588A2-1B24-486E-BEB4-6A593E6EB079}"/>
                </a:ext>
              </a:extLst>
            </p:cNvPr>
            <p:cNvGrpSpPr/>
            <p:nvPr/>
          </p:nvGrpSpPr>
          <p:grpSpPr>
            <a:xfrm>
              <a:off x="11286907" y="8865037"/>
              <a:ext cx="5676311" cy="1380540"/>
              <a:chOff x="683099" y="1667155"/>
              <a:chExt cx="7117922" cy="1936654"/>
            </a:xfrm>
          </p:grpSpPr>
          <p:sp>
            <p:nvSpPr>
              <p:cNvPr id="20" name="Rectangle 19">
                <a:extLst>
                  <a:ext uri="{FF2B5EF4-FFF2-40B4-BE49-F238E27FC236}">
                    <a16:creationId xmlns:a16="http://schemas.microsoft.com/office/drawing/2014/main" id="{E52EB6C6-9BA4-4A3F-8355-69F01867474C}"/>
                  </a:ext>
                </a:extLst>
              </p:cNvPr>
              <p:cNvSpPr/>
              <p:nvPr/>
            </p:nvSpPr>
            <p:spPr bwMode="auto">
              <a:xfrm>
                <a:off x="2114649" y="1667155"/>
                <a:ext cx="4295914" cy="1936654"/>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1" name="Rounded Rectangle 265">
                <a:extLst>
                  <a:ext uri="{FF2B5EF4-FFF2-40B4-BE49-F238E27FC236}">
                    <a16:creationId xmlns:a16="http://schemas.microsoft.com/office/drawing/2014/main" id="{6762CFFB-62EC-4BA0-A067-3615F9D744DD}"/>
                  </a:ext>
                </a:extLst>
              </p:cNvPr>
              <p:cNvSpPr/>
              <p:nvPr/>
            </p:nvSpPr>
            <p:spPr bwMode="auto">
              <a:xfrm>
                <a:off x="2646340" y="1978920"/>
                <a:ext cx="3107518" cy="1542907"/>
              </a:xfrm>
              <a:prstGeom prst="roundRect">
                <a:avLst/>
              </a:prstGeom>
              <a:solidFill>
                <a:srgbClr val="FF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3" tIns="45675" rIns="91353" bIns="45675" rtlCol="0" anchor="ctr"/>
              <a:lstStyle/>
              <a:p>
                <a:pPr algn="ctr"/>
                <a:endParaRPr lang="en-US" sz="1000" dirty="0">
                  <a:latin typeface="+mn-lt"/>
                  <a:cs typeface="+mn-cs"/>
                  <a:sym typeface="Gill Sans" charset="0"/>
                </a:endParaRPr>
              </a:p>
            </p:txBody>
          </p:sp>
          <p:sp>
            <p:nvSpPr>
              <p:cNvPr id="22" name="Rectangle 21">
                <a:extLst>
                  <a:ext uri="{FF2B5EF4-FFF2-40B4-BE49-F238E27FC236}">
                    <a16:creationId xmlns:a16="http://schemas.microsoft.com/office/drawing/2014/main" id="{FFF4434B-8796-4CAF-8BFF-2D4F93FDF8B1}"/>
                  </a:ext>
                </a:extLst>
              </p:cNvPr>
              <p:cNvSpPr/>
              <p:nvPr/>
            </p:nvSpPr>
            <p:spPr bwMode="auto">
              <a:xfrm>
                <a:off x="683100" y="1842442"/>
                <a:ext cx="736979" cy="736979"/>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3" name="Can 267">
                <a:extLst>
                  <a:ext uri="{FF2B5EF4-FFF2-40B4-BE49-F238E27FC236}">
                    <a16:creationId xmlns:a16="http://schemas.microsoft.com/office/drawing/2014/main" id="{9D7496A8-6A37-4F17-A6F1-B41F174B3A67}"/>
                  </a:ext>
                </a:extLst>
              </p:cNvPr>
              <p:cNvSpPr/>
              <p:nvPr/>
            </p:nvSpPr>
            <p:spPr bwMode="auto">
              <a:xfrm>
                <a:off x="874169" y="1978920"/>
                <a:ext cx="327546" cy="409432"/>
              </a:xfrm>
              <a:prstGeom prst="roundRect">
                <a:avLst/>
              </a:prstGeom>
              <a:solidFill>
                <a:srgbClr val="99CCFF"/>
              </a:solidFill>
              <a:ln w="9525" cap="flat" cmpd="sng" algn="ctr">
                <a:solidFill>
                  <a:srgbClr val="0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4" name="Rectangle 23">
                <a:extLst>
                  <a:ext uri="{FF2B5EF4-FFF2-40B4-BE49-F238E27FC236}">
                    <a16:creationId xmlns:a16="http://schemas.microsoft.com/office/drawing/2014/main" id="{9EB27546-D5C2-4C48-8E34-531F8D25BA06}"/>
                  </a:ext>
                </a:extLst>
              </p:cNvPr>
              <p:cNvSpPr/>
              <p:nvPr/>
            </p:nvSpPr>
            <p:spPr bwMode="auto">
              <a:xfrm>
                <a:off x="7064042" y="1856090"/>
                <a:ext cx="736979" cy="736979"/>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5" name="Can 269">
                <a:extLst>
                  <a:ext uri="{FF2B5EF4-FFF2-40B4-BE49-F238E27FC236}">
                    <a16:creationId xmlns:a16="http://schemas.microsoft.com/office/drawing/2014/main" id="{4C54C5E6-7978-467A-9978-1FDAF4B9C3BA}"/>
                  </a:ext>
                </a:extLst>
              </p:cNvPr>
              <p:cNvSpPr/>
              <p:nvPr/>
            </p:nvSpPr>
            <p:spPr bwMode="auto">
              <a:xfrm>
                <a:off x="7255111" y="1992568"/>
                <a:ext cx="327546" cy="409432"/>
              </a:xfrm>
              <a:prstGeom prst="roundRect">
                <a:avLst/>
              </a:prstGeom>
              <a:solidFill>
                <a:srgbClr val="99CCFF"/>
              </a:solidFill>
              <a:ln w="9525" cap="flat" cmpd="sng" algn="ctr">
                <a:solidFill>
                  <a:srgbClr val="0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cxnSp>
            <p:nvCxnSpPr>
              <p:cNvPr id="26" name="Straight Connector 25">
                <a:extLst>
                  <a:ext uri="{FF2B5EF4-FFF2-40B4-BE49-F238E27FC236}">
                    <a16:creationId xmlns:a16="http://schemas.microsoft.com/office/drawing/2014/main" id="{DF3367C4-3023-4BEA-9952-EADFEE650C8C}"/>
                  </a:ext>
                </a:extLst>
              </p:cNvPr>
              <p:cNvCxnSpPr>
                <a:stCxn id="22" idx="3"/>
                <a:endCxn id="28" idx="1"/>
              </p:cNvCxnSpPr>
              <p:nvPr/>
            </p:nvCxnSpPr>
            <p:spPr bwMode="auto">
              <a:xfrm>
                <a:off x="1420079" y="2210932"/>
                <a:ext cx="694570" cy="1279"/>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C59B422C-018E-4E15-B83C-C54F69BE6454}"/>
                  </a:ext>
                </a:extLst>
              </p:cNvPr>
              <p:cNvCxnSpPr>
                <a:stCxn id="29" idx="3"/>
                <a:endCxn id="24" idx="1"/>
              </p:cNvCxnSpPr>
              <p:nvPr/>
            </p:nvCxnSpPr>
            <p:spPr bwMode="auto">
              <a:xfrm flipV="1">
                <a:off x="6410563" y="2224580"/>
                <a:ext cx="653479" cy="5075"/>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sp>
            <p:nvSpPr>
              <p:cNvPr id="28" name="Rectangle 27">
                <a:extLst>
                  <a:ext uri="{FF2B5EF4-FFF2-40B4-BE49-F238E27FC236}">
                    <a16:creationId xmlns:a16="http://schemas.microsoft.com/office/drawing/2014/main" id="{17EC34F3-335B-4E9D-89D0-337704FF9BE9}"/>
                  </a:ext>
                </a:extLst>
              </p:cNvPr>
              <p:cNvSpPr/>
              <p:nvPr/>
            </p:nvSpPr>
            <p:spPr bwMode="auto">
              <a:xfrm>
                <a:off x="2114649" y="2036070"/>
                <a:ext cx="352282" cy="352282"/>
              </a:xfrm>
              <a:prstGeom prst="rect">
                <a:avLst/>
              </a:prstGeom>
              <a:solidFill>
                <a:srgbClr val="CC99FF"/>
              </a:solidFill>
              <a:ln w="9525">
                <a:solidFill>
                  <a:schemeClr val="tx1"/>
                </a:solidFill>
                <a:miter lim="800000"/>
                <a:headEnd/>
                <a:tailEnd/>
              </a:ln>
            </p:spPr>
            <p:txBody>
              <a:bodyPr/>
              <a:lstStyle/>
              <a:p>
                <a:endParaRPr lang="en-US" sz="1100" dirty="0">
                  <a:latin typeface="+mn-lt"/>
                  <a:cs typeface="+mn-cs"/>
                  <a:sym typeface="Gill Sans" charset="0"/>
                </a:endParaRPr>
              </a:p>
            </p:txBody>
          </p:sp>
          <p:sp>
            <p:nvSpPr>
              <p:cNvPr id="29" name="Rectangle 28">
                <a:extLst>
                  <a:ext uri="{FF2B5EF4-FFF2-40B4-BE49-F238E27FC236}">
                    <a16:creationId xmlns:a16="http://schemas.microsoft.com/office/drawing/2014/main" id="{6741EA30-655E-4344-BB1F-BA6F9A7AE1B0}"/>
                  </a:ext>
                </a:extLst>
              </p:cNvPr>
              <p:cNvSpPr/>
              <p:nvPr/>
            </p:nvSpPr>
            <p:spPr bwMode="auto">
              <a:xfrm>
                <a:off x="6058281" y="2053514"/>
                <a:ext cx="352282" cy="352282"/>
              </a:xfrm>
              <a:prstGeom prst="rect">
                <a:avLst/>
              </a:prstGeom>
              <a:solidFill>
                <a:srgbClr val="CC99FF"/>
              </a:solidFill>
              <a:ln w="9525">
                <a:solidFill>
                  <a:schemeClr val="tx1"/>
                </a:solidFill>
                <a:miter lim="800000"/>
                <a:headEnd/>
                <a:tailEnd/>
              </a:ln>
            </p:spPr>
            <p:txBody>
              <a:bodyPr/>
              <a:lstStyle/>
              <a:p>
                <a:endParaRPr lang="en-US" sz="1100" dirty="0">
                  <a:latin typeface="+mn-lt"/>
                  <a:cs typeface="+mn-cs"/>
                  <a:sym typeface="Gill Sans" charset="0"/>
                </a:endParaRPr>
              </a:p>
            </p:txBody>
          </p:sp>
          <p:sp>
            <p:nvSpPr>
              <p:cNvPr id="30" name="Rectangle 29">
                <a:extLst>
                  <a:ext uri="{FF2B5EF4-FFF2-40B4-BE49-F238E27FC236}">
                    <a16:creationId xmlns:a16="http://schemas.microsoft.com/office/drawing/2014/main" id="{61336670-9D76-4B2A-865D-3E97AD2B8E68}"/>
                  </a:ext>
                </a:extLst>
              </p:cNvPr>
              <p:cNvSpPr/>
              <p:nvPr/>
            </p:nvSpPr>
            <p:spPr bwMode="auto">
              <a:xfrm>
                <a:off x="683099" y="2866830"/>
                <a:ext cx="736979" cy="736979"/>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31" name="Can 275">
                <a:extLst>
                  <a:ext uri="{FF2B5EF4-FFF2-40B4-BE49-F238E27FC236}">
                    <a16:creationId xmlns:a16="http://schemas.microsoft.com/office/drawing/2014/main" id="{FA1E5445-C2D4-4B15-9E75-0BCB247B02F9}"/>
                  </a:ext>
                </a:extLst>
              </p:cNvPr>
              <p:cNvSpPr/>
              <p:nvPr/>
            </p:nvSpPr>
            <p:spPr bwMode="auto">
              <a:xfrm>
                <a:off x="874168" y="3003308"/>
                <a:ext cx="327546" cy="409432"/>
              </a:xfrm>
              <a:prstGeom prst="can">
                <a:avLst/>
              </a:prstGeom>
              <a:solidFill>
                <a:srgbClr val="99CCFF"/>
              </a:solidFill>
              <a:ln w="9525" cap="flat" cmpd="sng" algn="ctr">
                <a:solidFill>
                  <a:srgbClr val="0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cxnSp>
            <p:nvCxnSpPr>
              <p:cNvPr id="32" name="Straight Connector 31">
                <a:extLst>
                  <a:ext uri="{FF2B5EF4-FFF2-40B4-BE49-F238E27FC236}">
                    <a16:creationId xmlns:a16="http://schemas.microsoft.com/office/drawing/2014/main" id="{B6FDDF4C-8321-4E6A-A14C-45581A1B8E40}"/>
                  </a:ext>
                </a:extLst>
              </p:cNvPr>
              <p:cNvCxnSpPr>
                <a:stCxn id="30" idx="3"/>
                <a:endCxn id="38" idx="1"/>
              </p:cNvCxnSpPr>
              <p:nvPr/>
            </p:nvCxnSpPr>
            <p:spPr bwMode="auto">
              <a:xfrm flipV="1">
                <a:off x="1420078" y="3235319"/>
                <a:ext cx="694571" cy="1"/>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854F332B-E2D4-47ED-8734-DE06E1201F13}"/>
                  </a:ext>
                </a:extLst>
              </p:cNvPr>
              <p:cNvCxnSpPr/>
              <p:nvPr/>
            </p:nvCxnSpPr>
            <p:spPr bwMode="auto">
              <a:xfrm>
                <a:off x="2109292" y="2006855"/>
                <a:ext cx="0" cy="409432"/>
              </a:xfrm>
              <a:prstGeom prst="line">
                <a:avLst/>
              </a:prstGeom>
              <a:blipFill dpi="0" rotWithShape="0">
                <a:blip r:embed="rId4"/>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EB1FAAB9-9BA0-438A-8DDD-46E04468FCA0}"/>
                  </a:ext>
                </a:extLst>
              </p:cNvPr>
              <p:cNvCxnSpPr/>
              <p:nvPr/>
            </p:nvCxnSpPr>
            <p:spPr bwMode="auto">
              <a:xfrm>
                <a:off x="6410563" y="2040335"/>
                <a:ext cx="0" cy="409432"/>
              </a:xfrm>
              <a:prstGeom prst="line">
                <a:avLst/>
              </a:prstGeom>
              <a:blipFill dpi="0" rotWithShape="0">
                <a:blip r:embed="rId4"/>
                <a:srcRect/>
                <a:tile tx="0" ty="0" sx="100000" sy="100000" flip="none" algn="tl"/>
              </a:blipFill>
              <a:ln w="25400" cap="flat" cmpd="sng" algn="ctr">
                <a:solidFill>
                  <a:srgbClr val="000000"/>
                </a:solidFill>
                <a:prstDash val="solid"/>
                <a:round/>
                <a:headEnd type="none" w="med" len="med"/>
                <a:tailEnd type="none" w="med" len="med"/>
              </a:ln>
              <a:effectLst/>
            </p:spPr>
          </p:cxnSp>
          <p:sp>
            <p:nvSpPr>
              <p:cNvPr id="35" name="Rectangle 34">
                <a:extLst>
                  <a:ext uri="{FF2B5EF4-FFF2-40B4-BE49-F238E27FC236}">
                    <a16:creationId xmlns:a16="http://schemas.microsoft.com/office/drawing/2014/main" id="{0218640B-A4F6-46E3-A6F0-8CE0D2B21608}"/>
                  </a:ext>
                </a:extLst>
              </p:cNvPr>
              <p:cNvSpPr/>
              <p:nvPr/>
            </p:nvSpPr>
            <p:spPr bwMode="auto">
              <a:xfrm>
                <a:off x="1363118" y="2152122"/>
                <a:ext cx="120178" cy="120178"/>
              </a:xfrm>
              <a:prstGeom prst="rect">
                <a:avLst/>
              </a:prstGeom>
              <a:solidFill>
                <a:srgbClr val="CC99FF"/>
              </a:solidFill>
              <a:ln w="9525">
                <a:noFill/>
                <a:miter lim="800000"/>
                <a:headEnd/>
                <a:tailEnd/>
              </a:ln>
            </p:spPr>
            <p:txBody>
              <a:bodyPr/>
              <a:lstStyle/>
              <a:p>
                <a:endParaRPr lang="en-US" sz="1100" dirty="0">
                  <a:latin typeface="+mn-lt"/>
                  <a:cs typeface="+mn-cs"/>
                  <a:sym typeface="Gill Sans" charset="0"/>
                </a:endParaRPr>
              </a:p>
            </p:txBody>
          </p:sp>
          <p:sp>
            <p:nvSpPr>
              <p:cNvPr id="36" name="Rectangle 35">
                <a:extLst>
                  <a:ext uri="{FF2B5EF4-FFF2-40B4-BE49-F238E27FC236}">
                    <a16:creationId xmlns:a16="http://schemas.microsoft.com/office/drawing/2014/main" id="{D32FCF90-270F-45ED-BB3E-72A41035735B}"/>
                  </a:ext>
                </a:extLst>
              </p:cNvPr>
              <p:cNvSpPr/>
              <p:nvPr/>
            </p:nvSpPr>
            <p:spPr bwMode="auto">
              <a:xfrm>
                <a:off x="1359989" y="3175231"/>
                <a:ext cx="120178" cy="120178"/>
              </a:xfrm>
              <a:prstGeom prst="rect">
                <a:avLst/>
              </a:prstGeom>
              <a:solidFill>
                <a:srgbClr val="CC99FF"/>
              </a:solidFill>
              <a:ln w="9525">
                <a:noFill/>
                <a:miter lim="800000"/>
                <a:headEnd/>
                <a:tailEnd/>
              </a:ln>
            </p:spPr>
            <p:txBody>
              <a:bodyPr/>
              <a:lstStyle/>
              <a:p>
                <a:endParaRPr lang="en-US" sz="1100" dirty="0">
                  <a:latin typeface="+mn-lt"/>
                  <a:cs typeface="+mn-cs"/>
                  <a:sym typeface="Gill Sans" charset="0"/>
                </a:endParaRPr>
              </a:p>
            </p:txBody>
          </p:sp>
          <p:sp>
            <p:nvSpPr>
              <p:cNvPr id="37" name="Rectangle 36">
                <a:extLst>
                  <a:ext uri="{FF2B5EF4-FFF2-40B4-BE49-F238E27FC236}">
                    <a16:creationId xmlns:a16="http://schemas.microsoft.com/office/drawing/2014/main" id="{04A026C8-989E-4A01-A897-FD0064A4778E}"/>
                  </a:ext>
                </a:extLst>
              </p:cNvPr>
              <p:cNvSpPr/>
              <p:nvPr/>
            </p:nvSpPr>
            <p:spPr bwMode="auto">
              <a:xfrm>
                <a:off x="7003953" y="2152122"/>
                <a:ext cx="120178" cy="120178"/>
              </a:xfrm>
              <a:prstGeom prst="rect">
                <a:avLst/>
              </a:prstGeom>
              <a:solidFill>
                <a:srgbClr val="CC99FF"/>
              </a:solidFill>
              <a:ln w="9525">
                <a:noFill/>
                <a:miter lim="800000"/>
                <a:headEnd/>
                <a:tailEnd/>
              </a:ln>
            </p:spPr>
            <p:txBody>
              <a:bodyPr/>
              <a:lstStyle/>
              <a:p>
                <a:endParaRPr lang="en-US" sz="1100" dirty="0">
                  <a:latin typeface="+mn-lt"/>
                  <a:cs typeface="+mn-cs"/>
                  <a:sym typeface="Gill Sans" charset="0"/>
                </a:endParaRPr>
              </a:p>
            </p:txBody>
          </p:sp>
          <p:sp>
            <p:nvSpPr>
              <p:cNvPr id="38" name="Rectangle 37">
                <a:extLst>
                  <a:ext uri="{FF2B5EF4-FFF2-40B4-BE49-F238E27FC236}">
                    <a16:creationId xmlns:a16="http://schemas.microsoft.com/office/drawing/2014/main" id="{703D070A-23F0-4906-98F5-FAC045A6BEB9}"/>
                  </a:ext>
                </a:extLst>
              </p:cNvPr>
              <p:cNvSpPr/>
              <p:nvPr/>
            </p:nvSpPr>
            <p:spPr bwMode="auto">
              <a:xfrm>
                <a:off x="2114649" y="3059178"/>
                <a:ext cx="352282" cy="352282"/>
              </a:xfrm>
              <a:prstGeom prst="rect">
                <a:avLst/>
              </a:prstGeom>
              <a:solidFill>
                <a:srgbClr val="CC99FF"/>
              </a:solidFill>
              <a:ln w="9525">
                <a:solidFill>
                  <a:schemeClr val="tx1"/>
                </a:solidFill>
                <a:miter lim="800000"/>
                <a:headEnd/>
                <a:tailEnd/>
              </a:ln>
            </p:spPr>
            <p:txBody>
              <a:bodyPr/>
              <a:lstStyle/>
              <a:p>
                <a:endParaRPr lang="en-US" sz="1100" dirty="0">
                  <a:latin typeface="+mn-lt"/>
                  <a:cs typeface="+mn-cs"/>
                  <a:sym typeface="Gill Sans" charset="0"/>
                </a:endParaRPr>
              </a:p>
            </p:txBody>
          </p:sp>
          <p:cxnSp>
            <p:nvCxnSpPr>
              <p:cNvPr id="39" name="Straight Connector 38">
                <a:extLst>
                  <a:ext uri="{FF2B5EF4-FFF2-40B4-BE49-F238E27FC236}">
                    <a16:creationId xmlns:a16="http://schemas.microsoft.com/office/drawing/2014/main" id="{CB91AEA2-9B89-44D9-A414-890ABC968EED}"/>
                  </a:ext>
                </a:extLst>
              </p:cNvPr>
              <p:cNvCxnSpPr/>
              <p:nvPr/>
            </p:nvCxnSpPr>
            <p:spPr bwMode="auto">
              <a:xfrm>
                <a:off x="2109292" y="3029963"/>
                <a:ext cx="0" cy="409432"/>
              </a:xfrm>
              <a:prstGeom prst="line">
                <a:avLst/>
              </a:prstGeom>
              <a:blipFill dpi="0" rotWithShape="0">
                <a:blip r:embed="rId4"/>
                <a:srcRect/>
                <a:tile tx="0" ty="0" sx="100000" sy="100000" flip="none" algn="tl"/>
              </a:blipFill>
              <a:ln w="25400" cap="flat" cmpd="sng" algn="ctr">
                <a:solidFill>
                  <a:srgbClr val="000000"/>
                </a:solidFill>
                <a:prstDash val="solid"/>
                <a:round/>
                <a:headEnd type="none" w="med" len="med"/>
                <a:tailEnd type="none" w="med" len="med"/>
              </a:ln>
              <a:effectLst/>
            </p:spPr>
          </p:cxnSp>
          <p:sp>
            <p:nvSpPr>
              <p:cNvPr id="40" name="Rectangle 39">
                <a:extLst>
                  <a:ext uri="{FF2B5EF4-FFF2-40B4-BE49-F238E27FC236}">
                    <a16:creationId xmlns:a16="http://schemas.microsoft.com/office/drawing/2014/main" id="{1D9F5B64-1621-4A40-947E-18648A33F756}"/>
                  </a:ext>
                </a:extLst>
              </p:cNvPr>
              <p:cNvSpPr/>
              <p:nvPr/>
            </p:nvSpPr>
            <p:spPr bwMode="auto">
              <a:xfrm>
                <a:off x="2559339" y="2036070"/>
                <a:ext cx="352282" cy="352282"/>
              </a:xfrm>
              <a:prstGeom prst="rect">
                <a:avLst/>
              </a:prstGeom>
              <a:solidFill>
                <a:srgbClr val="E5FFE5"/>
              </a:solidFill>
              <a:ln w="6350" cap="rnd">
                <a:solidFill>
                  <a:schemeClr val="tx1"/>
                </a:solidFill>
                <a:miter lim="800000"/>
                <a:headEnd/>
                <a:tailEnd/>
              </a:ln>
            </p:spPr>
            <p:txBody>
              <a:bodyPr/>
              <a:lstStyle/>
              <a:p>
                <a:endParaRPr lang="en-US" sz="1100" dirty="0">
                  <a:latin typeface="+mn-lt"/>
                  <a:cs typeface="+mn-cs"/>
                  <a:sym typeface="Gill Sans" charset="0"/>
                </a:endParaRPr>
              </a:p>
            </p:txBody>
          </p:sp>
          <p:sp>
            <p:nvSpPr>
              <p:cNvPr id="41" name="Rectangle 40">
                <a:extLst>
                  <a:ext uri="{FF2B5EF4-FFF2-40B4-BE49-F238E27FC236}">
                    <a16:creationId xmlns:a16="http://schemas.microsoft.com/office/drawing/2014/main" id="{5276AD2A-A3CE-458F-B9B5-54AF41D37137}"/>
                  </a:ext>
                </a:extLst>
              </p:cNvPr>
              <p:cNvSpPr/>
              <p:nvPr/>
            </p:nvSpPr>
            <p:spPr bwMode="auto">
              <a:xfrm>
                <a:off x="5521754" y="2053514"/>
                <a:ext cx="352282" cy="352282"/>
              </a:xfrm>
              <a:prstGeom prst="rect">
                <a:avLst/>
              </a:prstGeom>
              <a:solidFill>
                <a:srgbClr val="E5FFE5"/>
              </a:solidFill>
              <a:ln w="6350" cap="rnd">
                <a:solidFill>
                  <a:schemeClr val="tx1"/>
                </a:solidFill>
                <a:miter lim="800000"/>
                <a:headEnd/>
                <a:tailEnd/>
              </a:ln>
            </p:spPr>
            <p:txBody>
              <a:bodyPr/>
              <a:lstStyle/>
              <a:p>
                <a:endParaRPr lang="en-US" sz="1100" dirty="0">
                  <a:latin typeface="+mn-lt"/>
                  <a:cs typeface="+mn-cs"/>
                  <a:sym typeface="Gill Sans" charset="0"/>
                </a:endParaRPr>
              </a:p>
            </p:txBody>
          </p:sp>
          <p:sp>
            <p:nvSpPr>
              <p:cNvPr id="42" name="Rectangle 41">
                <a:extLst>
                  <a:ext uri="{FF2B5EF4-FFF2-40B4-BE49-F238E27FC236}">
                    <a16:creationId xmlns:a16="http://schemas.microsoft.com/office/drawing/2014/main" id="{E16890EB-6A33-411F-B535-4BA9A24C3E58}"/>
                  </a:ext>
                </a:extLst>
              </p:cNvPr>
              <p:cNvSpPr/>
              <p:nvPr/>
            </p:nvSpPr>
            <p:spPr bwMode="auto">
              <a:xfrm>
                <a:off x="2559339" y="3059178"/>
                <a:ext cx="352282" cy="352282"/>
              </a:xfrm>
              <a:prstGeom prst="rect">
                <a:avLst/>
              </a:prstGeom>
              <a:solidFill>
                <a:srgbClr val="E5FFE5"/>
              </a:solidFill>
              <a:ln w="6350" cap="rnd">
                <a:solidFill>
                  <a:srgbClr val="000000"/>
                </a:solidFill>
                <a:miter lim="800000"/>
                <a:headEnd/>
                <a:tailEnd/>
              </a:ln>
            </p:spPr>
            <p:txBody>
              <a:bodyPr/>
              <a:lstStyle/>
              <a:p>
                <a:endParaRPr lang="en-US" sz="1100" dirty="0">
                  <a:latin typeface="+mn-lt"/>
                  <a:cs typeface="+mn-cs"/>
                  <a:sym typeface="Gill Sans" charset="0"/>
                </a:endParaRPr>
              </a:p>
            </p:txBody>
          </p:sp>
          <p:sp>
            <p:nvSpPr>
              <p:cNvPr id="43" name="Rectangle 42">
                <a:extLst>
                  <a:ext uri="{FF2B5EF4-FFF2-40B4-BE49-F238E27FC236}">
                    <a16:creationId xmlns:a16="http://schemas.microsoft.com/office/drawing/2014/main" id="{AF9DEC66-19DA-46CD-AF64-8C328180D5CD}"/>
                  </a:ext>
                </a:extLst>
              </p:cNvPr>
              <p:cNvSpPr/>
              <p:nvPr/>
            </p:nvSpPr>
            <p:spPr bwMode="auto">
              <a:xfrm>
                <a:off x="3065248" y="2053514"/>
                <a:ext cx="2380209" cy="1385881"/>
              </a:xfrm>
              <a:prstGeom prst="rect">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3" tIns="45675" rIns="91353" bIns="45675" rtlCol="0" anchor="ctr"/>
              <a:lstStyle/>
              <a:p>
                <a:pPr algn="ctr"/>
                <a:endParaRPr lang="en-US" sz="1100" dirty="0">
                  <a:solidFill>
                    <a:schemeClr val="lt1"/>
                  </a:solidFill>
                  <a:latin typeface="+mn-lt"/>
                  <a:cs typeface="+mn-cs"/>
                  <a:sym typeface="Gill Sans" charset="0"/>
                </a:endParaRPr>
              </a:p>
            </p:txBody>
          </p:sp>
          <p:sp>
            <p:nvSpPr>
              <p:cNvPr id="44" name="Oval 43">
                <a:extLst>
                  <a:ext uri="{FF2B5EF4-FFF2-40B4-BE49-F238E27FC236}">
                    <a16:creationId xmlns:a16="http://schemas.microsoft.com/office/drawing/2014/main" id="{B0511D18-85F5-41BE-ADF0-8EA9A51FEF7A}"/>
                  </a:ext>
                </a:extLst>
              </p:cNvPr>
              <p:cNvSpPr/>
              <p:nvPr/>
            </p:nvSpPr>
            <p:spPr bwMode="auto">
              <a:xfrm>
                <a:off x="3126474" y="2114022"/>
                <a:ext cx="236230" cy="236230"/>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45" name="Oval 44">
                <a:extLst>
                  <a:ext uri="{FF2B5EF4-FFF2-40B4-BE49-F238E27FC236}">
                    <a16:creationId xmlns:a16="http://schemas.microsoft.com/office/drawing/2014/main" id="{F051311D-A21D-4019-83CC-0A9202096467}"/>
                  </a:ext>
                </a:extLst>
              </p:cNvPr>
              <p:cNvSpPr/>
              <p:nvPr/>
            </p:nvSpPr>
            <p:spPr bwMode="auto">
              <a:xfrm>
                <a:off x="3126474" y="3116564"/>
                <a:ext cx="236230" cy="236230"/>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46" name="Oval 45">
                <a:extLst>
                  <a:ext uri="{FF2B5EF4-FFF2-40B4-BE49-F238E27FC236}">
                    <a16:creationId xmlns:a16="http://schemas.microsoft.com/office/drawing/2014/main" id="{75D50C3B-9BCD-4E30-BB74-199891A4830A}"/>
                  </a:ext>
                </a:extLst>
              </p:cNvPr>
              <p:cNvSpPr/>
              <p:nvPr/>
            </p:nvSpPr>
            <p:spPr bwMode="auto">
              <a:xfrm>
                <a:off x="5092226" y="2113265"/>
                <a:ext cx="236230" cy="236230"/>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cxnSp>
            <p:nvCxnSpPr>
              <p:cNvPr id="47" name="Straight Connector 46">
                <a:extLst>
                  <a:ext uri="{FF2B5EF4-FFF2-40B4-BE49-F238E27FC236}">
                    <a16:creationId xmlns:a16="http://schemas.microsoft.com/office/drawing/2014/main" id="{F8414EF9-FD23-471A-B062-55B1EC5CADC8}"/>
                  </a:ext>
                </a:extLst>
              </p:cNvPr>
              <p:cNvCxnSpPr>
                <a:stCxn id="28" idx="3"/>
                <a:endCxn id="40" idx="1"/>
              </p:cNvCxnSpPr>
              <p:nvPr/>
            </p:nvCxnSpPr>
            <p:spPr bwMode="auto">
              <a:xfrm>
                <a:off x="2466931" y="2212211"/>
                <a:ext cx="92408" cy="0"/>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48" name="Straight Connector 47">
                <a:extLst>
                  <a:ext uri="{FF2B5EF4-FFF2-40B4-BE49-F238E27FC236}">
                    <a16:creationId xmlns:a16="http://schemas.microsoft.com/office/drawing/2014/main" id="{AADB2804-99B0-4B54-A110-06B69DE03DBD}"/>
                  </a:ext>
                </a:extLst>
              </p:cNvPr>
              <p:cNvCxnSpPr>
                <a:stCxn id="38" idx="3"/>
                <a:endCxn id="42" idx="1"/>
              </p:cNvCxnSpPr>
              <p:nvPr/>
            </p:nvCxnSpPr>
            <p:spPr bwMode="auto">
              <a:xfrm>
                <a:off x="2466931" y="3235319"/>
                <a:ext cx="92408" cy="0"/>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49" name="Straight Connector 48">
                <a:extLst>
                  <a:ext uri="{FF2B5EF4-FFF2-40B4-BE49-F238E27FC236}">
                    <a16:creationId xmlns:a16="http://schemas.microsoft.com/office/drawing/2014/main" id="{977EEDDA-7011-4DE3-AE3D-C16C853523C3}"/>
                  </a:ext>
                </a:extLst>
              </p:cNvPr>
              <p:cNvCxnSpPr>
                <a:stCxn id="42" idx="3"/>
                <a:endCxn id="45" idx="2"/>
              </p:cNvCxnSpPr>
              <p:nvPr/>
            </p:nvCxnSpPr>
            <p:spPr bwMode="auto">
              <a:xfrm flipV="1">
                <a:off x="2911621" y="3234679"/>
                <a:ext cx="214853" cy="640"/>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50" name="Straight Connector 49">
                <a:extLst>
                  <a:ext uri="{FF2B5EF4-FFF2-40B4-BE49-F238E27FC236}">
                    <a16:creationId xmlns:a16="http://schemas.microsoft.com/office/drawing/2014/main" id="{6B8DBD8F-5DB7-4458-827E-F8891997A521}"/>
                  </a:ext>
                </a:extLst>
              </p:cNvPr>
              <p:cNvCxnSpPr>
                <a:stCxn id="40" idx="3"/>
                <a:endCxn id="44" idx="2"/>
              </p:cNvCxnSpPr>
              <p:nvPr/>
            </p:nvCxnSpPr>
            <p:spPr bwMode="auto">
              <a:xfrm>
                <a:off x="2911621" y="2212211"/>
                <a:ext cx="214853" cy="19926"/>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67BCA92E-FE56-4CA1-8375-849240BCA9AF}"/>
                  </a:ext>
                </a:extLst>
              </p:cNvPr>
              <p:cNvCxnSpPr>
                <a:stCxn id="46" idx="6"/>
                <a:endCxn id="41" idx="1"/>
              </p:cNvCxnSpPr>
              <p:nvPr/>
            </p:nvCxnSpPr>
            <p:spPr bwMode="auto">
              <a:xfrm flipV="1">
                <a:off x="5328456" y="2229655"/>
                <a:ext cx="193298" cy="1725"/>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CB3E299B-1943-4777-AC77-3B6D094C536A}"/>
                  </a:ext>
                </a:extLst>
              </p:cNvPr>
              <p:cNvCxnSpPr>
                <a:stCxn id="41" idx="3"/>
              </p:cNvCxnSpPr>
              <p:nvPr/>
            </p:nvCxnSpPr>
            <p:spPr bwMode="auto">
              <a:xfrm flipV="1">
                <a:off x="5874036" y="2227117"/>
                <a:ext cx="184245" cy="2538"/>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grpSp>
        <p:sp>
          <p:nvSpPr>
            <p:cNvPr id="10" name="Rectangle 9">
              <a:extLst>
                <a:ext uri="{FF2B5EF4-FFF2-40B4-BE49-F238E27FC236}">
                  <a16:creationId xmlns:a16="http://schemas.microsoft.com/office/drawing/2014/main" id="{6242C3B6-C8AD-4CE5-997D-1C0788B1CF8F}"/>
                </a:ext>
              </a:extLst>
            </p:cNvPr>
            <p:cNvSpPr/>
            <p:nvPr/>
          </p:nvSpPr>
          <p:spPr>
            <a:xfrm>
              <a:off x="12049467" y="9218338"/>
              <a:ext cx="207703" cy="74265"/>
            </a:xfrm>
            <a:prstGeom prst="rect">
              <a:avLst/>
            </a:prstGeom>
            <a:solidFill>
              <a:srgbClr val="D78E8C"/>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2B66D99E-D6A3-4019-B85D-43DE613742C2}"/>
                </a:ext>
              </a:extLst>
            </p:cNvPr>
            <p:cNvSpPr/>
            <p:nvPr/>
          </p:nvSpPr>
          <p:spPr>
            <a:xfrm flipH="1">
              <a:off x="12071036" y="9237618"/>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8DF4F52F-6E38-469D-94CD-366FC4DE5367}"/>
                </a:ext>
              </a:extLst>
            </p:cNvPr>
            <p:cNvSpPr/>
            <p:nvPr/>
          </p:nvSpPr>
          <p:spPr>
            <a:xfrm flipH="1">
              <a:off x="12195657" y="9237618"/>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13" name="Rectangle 12">
              <a:extLst>
                <a:ext uri="{FF2B5EF4-FFF2-40B4-BE49-F238E27FC236}">
                  <a16:creationId xmlns:a16="http://schemas.microsoft.com/office/drawing/2014/main" id="{B6F3A783-E141-45B7-ABEA-60B0846AA0D9}"/>
                </a:ext>
              </a:extLst>
            </p:cNvPr>
            <p:cNvSpPr/>
            <p:nvPr/>
          </p:nvSpPr>
          <p:spPr>
            <a:xfrm>
              <a:off x="12049467" y="9951014"/>
              <a:ext cx="207703" cy="74265"/>
            </a:xfrm>
            <a:prstGeom prst="rect">
              <a:avLst/>
            </a:prstGeom>
            <a:solidFill>
              <a:srgbClr val="D78E8C"/>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105B3EEB-88F1-4937-85C4-5ECF0FF44BE6}"/>
                </a:ext>
              </a:extLst>
            </p:cNvPr>
            <p:cNvSpPr/>
            <p:nvPr/>
          </p:nvSpPr>
          <p:spPr>
            <a:xfrm flipH="1">
              <a:off x="12071036" y="9970295"/>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15" name="Rectangle 14">
              <a:extLst>
                <a:ext uri="{FF2B5EF4-FFF2-40B4-BE49-F238E27FC236}">
                  <a16:creationId xmlns:a16="http://schemas.microsoft.com/office/drawing/2014/main" id="{B98851D3-24E6-4C65-8075-B8C27E442FD3}"/>
                </a:ext>
              </a:extLst>
            </p:cNvPr>
            <p:cNvSpPr/>
            <p:nvPr/>
          </p:nvSpPr>
          <p:spPr>
            <a:xfrm flipH="1">
              <a:off x="12195657" y="9970295"/>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9077E1E2-6346-4E01-9866-1FEDCCF225D0}"/>
                </a:ext>
              </a:extLst>
            </p:cNvPr>
            <p:cNvSpPr/>
            <p:nvPr/>
          </p:nvSpPr>
          <p:spPr>
            <a:xfrm>
              <a:off x="15987577" y="9218388"/>
              <a:ext cx="207703" cy="74265"/>
            </a:xfrm>
            <a:prstGeom prst="rect">
              <a:avLst/>
            </a:prstGeom>
            <a:solidFill>
              <a:srgbClr val="D78E8C"/>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CCD8761D-DE67-4CFE-A5F6-0111DE9A767E}"/>
                </a:ext>
              </a:extLst>
            </p:cNvPr>
            <p:cNvSpPr/>
            <p:nvPr/>
          </p:nvSpPr>
          <p:spPr>
            <a:xfrm flipH="1">
              <a:off x="16009146" y="9237668"/>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CF495236-8CF9-4AF8-AD6F-E3EE0DFA1C10}"/>
                </a:ext>
              </a:extLst>
            </p:cNvPr>
            <p:cNvSpPr/>
            <p:nvPr/>
          </p:nvSpPr>
          <p:spPr>
            <a:xfrm flipH="1">
              <a:off x="16133767" y="9237668"/>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19" name="TextBox 18">
              <a:extLst>
                <a:ext uri="{FF2B5EF4-FFF2-40B4-BE49-F238E27FC236}">
                  <a16:creationId xmlns:a16="http://schemas.microsoft.com/office/drawing/2014/main" id="{5CF8407F-539C-4014-93CA-68E5433D03DF}"/>
                </a:ext>
              </a:extLst>
            </p:cNvPr>
            <p:cNvSpPr txBox="1"/>
            <p:nvPr/>
          </p:nvSpPr>
          <p:spPr>
            <a:xfrm>
              <a:off x="11832467" y="10363411"/>
              <a:ext cx="4972411" cy="338554"/>
            </a:xfrm>
            <a:prstGeom prst="rect">
              <a:avLst/>
            </a:prstGeom>
            <a:noFill/>
            <a:ln>
              <a:noFill/>
            </a:ln>
          </p:spPr>
          <p:txBody>
            <a:bodyPr wrap="square" rtlCol="0">
              <a:spAutoFit/>
            </a:bodyPr>
            <a:lstStyle/>
            <a:p>
              <a:pPr algn="ctr"/>
              <a:r>
                <a:rPr lang="en-GB" sz="1600" dirty="0">
                  <a:solidFill>
                    <a:srgbClr val="FF0000"/>
                  </a:solidFill>
                </a:rPr>
                <a:t>Network Device OR Opaque Network</a:t>
              </a:r>
            </a:p>
          </p:txBody>
        </p:sp>
      </p:grpSp>
      <p:sp>
        <p:nvSpPr>
          <p:cNvPr id="237" name="Rectangle 236">
            <a:extLst>
              <a:ext uri="{FF2B5EF4-FFF2-40B4-BE49-F238E27FC236}">
                <a16:creationId xmlns:a16="http://schemas.microsoft.com/office/drawing/2014/main" id="{4E25C24C-E6ED-486A-B231-29370E92BDB4}"/>
              </a:ext>
            </a:extLst>
          </p:cNvPr>
          <p:cNvSpPr/>
          <p:nvPr/>
        </p:nvSpPr>
        <p:spPr>
          <a:xfrm>
            <a:off x="1993613" y="6119477"/>
            <a:ext cx="7632512" cy="646331"/>
          </a:xfrm>
          <a:prstGeom prst="rect">
            <a:avLst/>
          </a:prstGeom>
          <a:solidFill>
            <a:srgbClr val="66FF66"/>
          </a:solidFill>
          <a:ln>
            <a:solidFill>
              <a:srgbClr val="FF0000"/>
            </a:solidFill>
          </a:ln>
        </p:spPr>
        <p:txBody>
          <a:bodyPr wrap="square">
            <a:spAutoFit/>
          </a:bodyPr>
          <a:lstStyle/>
          <a:p>
            <a:pPr algn="ctr"/>
            <a:r>
              <a:rPr lang="en-GB" dirty="0"/>
              <a:t>Model for any networking, for any network technology, with any degree of virtualization, at any scale, at any abstraction and in any interrelated view.</a:t>
            </a:r>
          </a:p>
        </p:txBody>
      </p:sp>
      <p:sp>
        <p:nvSpPr>
          <p:cNvPr id="238" name="TextBox 237">
            <a:extLst>
              <a:ext uri="{FF2B5EF4-FFF2-40B4-BE49-F238E27FC236}">
                <a16:creationId xmlns:a16="http://schemas.microsoft.com/office/drawing/2014/main" id="{37C3D7FE-8F38-4504-844E-BDFA0C036743}"/>
              </a:ext>
            </a:extLst>
          </p:cNvPr>
          <p:cNvSpPr txBox="1"/>
          <p:nvPr/>
        </p:nvSpPr>
        <p:spPr>
          <a:xfrm>
            <a:off x="11018851" y="47559"/>
            <a:ext cx="1143621" cy="646331"/>
          </a:xfrm>
          <a:prstGeom prst="rect">
            <a:avLst/>
          </a:prstGeom>
          <a:noFill/>
        </p:spPr>
        <p:txBody>
          <a:bodyPr wrap="square" rtlCol="0">
            <a:spAutoFit/>
          </a:bodyPr>
          <a:lstStyle/>
          <a:p>
            <a:r>
              <a:rPr lang="en-GB" dirty="0">
                <a:solidFill>
                  <a:srgbClr val="FF0000"/>
                </a:solidFill>
              </a:rPr>
              <a:t>See slide notes</a:t>
            </a:r>
          </a:p>
        </p:txBody>
      </p:sp>
      <p:grpSp>
        <p:nvGrpSpPr>
          <p:cNvPr id="250" name="Group 249">
            <a:extLst>
              <a:ext uri="{FF2B5EF4-FFF2-40B4-BE49-F238E27FC236}">
                <a16:creationId xmlns:a16="http://schemas.microsoft.com/office/drawing/2014/main" id="{3C1E9822-1DB6-4629-8AB8-4DF7CBB90779}"/>
              </a:ext>
            </a:extLst>
          </p:cNvPr>
          <p:cNvGrpSpPr/>
          <p:nvPr/>
        </p:nvGrpSpPr>
        <p:grpSpPr>
          <a:xfrm>
            <a:off x="6245386" y="1219203"/>
            <a:ext cx="5817605" cy="1373199"/>
            <a:chOff x="260049" y="4044333"/>
            <a:chExt cx="5817605" cy="1373199"/>
          </a:xfrm>
        </p:grpSpPr>
        <p:sp>
          <p:nvSpPr>
            <p:cNvPr id="248" name="Rectangle 247">
              <a:extLst>
                <a:ext uri="{FF2B5EF4-FFF2-40B4-BE49-F238E27FC236}">
                  <a16:creationId xmlns:a16="http://schemas.microsoft.com/office/drawing/2014/main" id="{9725E0D7-3309-4DFA-87A7-F518230969D7}"/>
                </a:ext>
              </a:extLst>
            </p:cNvPr>
            <p:cNvSpPr/>
            <p:nvPr/>
          </p:nvSpPr>
          <p:spPr>
            <a:xfrm>
              <a:off x="260049" y="4044333"/>
              <a:ext cx="753046" cy="1373199"/>
            </a:xfrm>
            <a:prstGeom prst="rect">
              <a:avLst/>
            </a:prstGeom>
            <a:solidFill>
              <a:srgbClr val="A6A6A6">
                <a:alpha val="50196"/>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9" name="Rectangle 248">
              <a:extLst>
                <a:ext uri="{FF2B5EF4-FFF2-40B4-BE49-F238E27FC236}">
                  <a16:creationId xmlns:a16="http://schemas.microsoft.com/office/drawing/2014/main" id="{5899487C-7B37-4454-B32E-D60257D71FB9}"/>
                </a:ext>
              </a:extLst>
            </p:cNvPr>
            <p:cNvSpPr/>
            <p:nvPr/>
          </p:nvSpPr>
          <p:spPr>
            <a:xfrm>
              <a:off x="5324608" y="4044333"/>
              <a:ext cx="753046" cy="1373199"/>
            </a:xfrm>
            <a:prstGeom prst="rect">
              <a:avLst/>
            </a:prstGeom>
            <a:solidFill>
              <a:srgbClr val="A6A6A6">
                <a:alpha val="50196"/>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252" name="TextBox 251">
            <a:extLst>
              <a:ext uri="{FF2B5EF4-FFF2-40B4-BE49-F238E27FC236}">
                <a16:creationId xmlns:a16="http://schemas.microsoft.com/office/drawing/2014/main" id="{23B66CB0-4513-432B-9BB2-08BF73D4FC8B}"/>
              </a:ext>
            </a:extLst>
          </p:cNvPr>
          <p:cNvSpPr txBox="1"/>
          <p:nvPr/>
        </p:nvSpPr>
        <p:spPr>
          <a:xfrm>
            <a:off x="1459111" y="5655879"/>
            <a:ext cx="3371372" cy="369332"/>
          </a:xfrm>
          <a:prstGeom prst="rect">
            <a:avLst/>
          </a:prstGeom>
          <a:noFill/>
        </p:spPr>
        <p:txBody>
          <a:bodyPr wrap="none" rtlCol="0">
            <a:spAutoFit/>
          </a:bodyPr>
          <a:lstStyle/>
          <a:p>
            <a:r>
              <a:rPr lang="en-GB" dirty="0"/>
              <a:t>Derived from ITU-T and TMF work</a:t>
            </a:r>
          </a:p>
        </p:txBody>
      </p:sp>
      <p:sp>
        <p:nvSpPr>
          <p:cNvPr id="254" name="TextBox 253">
            <a:extLst>
              <a:ext uri="{FF2B5EF4-FFF2-40B4-BE49-F238E27FC236}">
                <a16:creationId xmlns:a16="http://schemas.microsoft.com/office/drawing/2014/main" id="{3FBE54A8-81E7-4EF2-A60C-899A26F81558}"/>
              </a:ext>
            </a:extLst>
          </p:cNvPr>
          <p:cNvSpPr txBox="1"/>
          <p:nvPr/>
        </p:nvSpPr>
        <p:spPr>
          <a:xfrm>
            <a:off x="2796643" y="4338765"/>
            <a:ext cx="1559529" cy="369332"/>
          </a:xfrm>
          <a:prstGeom prst="rect">
            <a:avLst/>
          </a:prstGeom>
          <a:noFill/>
        </p:spPr>
        <p:txBody>
          <a:bodyPr wrap="none" rtlCol="0">
            <a:spAutoFit/>
          </a:bodyPr>
          <a:lstStyle/>
          <a:p>
            <a:r>
              <a:rPr lang="en-GB" dirty="0"/>
              <a:t>From TR-512.2</a:t>
            </a:r>
          </a:p>
        </p:txBody>
      </p:sp>
      <p:grpSp>
        <p:nvGrpSpPr>
          <p:cNvPr id="255" name="Group 254">
            <a:extLst>
              <a:ext uri="{FF2B5EF4-FFF2-40B4-BE49-F238E27FC236}">
                <a16:creationId xmlns:a16="http://schemas.microsoft.com/office/drawing/2014/main" id="{D356ED20-66CC-4762-9892-121E4E880B5A}"/>
              </a:ext>
            </a:extLst>
          </p:cNvPr>
          <p:cNvGrpSpPr/>
          <p:nvPr/>
        </p:nvGrpSpPr>
        <p:grpSpPr>
          <a:xfrm>
            <a:off x="530043" y="1061141"/>
            <a:ext cx="4660309" cy="1546333"/>
            <a:chOff x="9767620" y="4320797"/>
            <a:chExt cx="7186190" cy="2316707"/>
          </a:xfrm>
        </p:grpSpPr>
        <p:grpSp>
          <p:nvGrpSpPr>
            <p:cNvPr id="256" name="Group 255">
              <a:extLst>
                <a:ext uri="{FF2B5EF4-FFF2-40B4-BE49-F238E27FC236}">
                  <a16:creationId xmlns:a16="http://schemas.microsoft.com/office/drawing/2014/main" id="{0558A143-72BB-4C68-9FED-59506EC09C2C}"/>
                </a:ext>
              </a:extLst>
            </p:cNvPr>
            <p:cNvGrpSpPr/>
            <p:nvPr/>
          </p:nvGrpSpPr>
          <p:grpSpPr>
            <a:xfrm>
              <a:off x="9788736" y="4320797"/>
              <a:ext cx="7165074" cy="1999398"/>
              <a:chOff x="696036" y="4005620"/>
              <a:chExt cx="7165074" cy="1999398"/>
            </a:xfrm>
          </p:grpSpPr>
          <p:sp>
            <p:nvSpPr>
              <p:cNvPr id="264" name="Rectangle 263">
                <a:extLst>
                  <a:ext uri="{FF2B5EF4-FFF2-40B4-BE49-F238E27FC236}">
                    <a16:creationId xmlns:a16="http://schemas.microsoft.com/office/drawing/2014/main" id="{9F8E0F74-6962-459E-A499-A777780E22A2}"/>
                  </a:ext>
                </a:extLst>
              </p:cNvPr>
              <p:cNvSpPr/>
              <p:nvPr/>
            </p:nvSpPr>
            <p:spPr bwMode="auto">
              <a:xfrm>
                <a:off x="4469642" y="4005620"/>
                <a:ext cx="368490" cy="368490"/>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65" name="Rectangle 264">
                <a:extLst>
                  <a:ext uri="{FF2B5EF4-FFF2-40B4-BE49-F238E27FC236}">
                    <a16:creationId xmlns:a16="http://schemas.microsoft.com/office/drawing/2014/main" id="{4E1C17F6-F56B-419E-A804-3C38F38EAAA7}"/>
                  </a:ext>
                </a:extLst>
              </p:cNvPr>
              <p:cNvSpPr/>
              <p:nvPr/>
            </p:nvSpPr>
            <p:spPr bwMode="auto">
              <a:xfrm>
                <a:off x="696036" y="4667536"/>
                <a:ext cx="736979" cy="736979"/>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66" name="Can 308">
                <a:extLst>
                  <a:ext uri="{FF2B5EF4-FFF2-40B4-BE49-F238E27FC236}">
                    <a16:creationId xmlns:a16="http://schemas.microsoft.com/office/drawing/2014/main" id="{11B9399A-AD88-4456-99F4-00C5C62DC3B6}"/>
                  </a:ext>
                </a:extLst>
              </p:cNvPr>
              <p:cNvSpPr/>
              <p:nvPr/>
            </p:nvSpPr>
            <p:spPr bwMode="auto">
              <a:xfrm>
                <a:off x="887105" y="4804014"/>
                <a:ext cx="327546" cy="409432"/>
              </a:xfrm>
              <a:prstGeom prst="roundRect">
                <a:avLst/>
              </a:prstGeom>
              <a:solidFill>
                <a:srgbClr val="99CCFF"/>
              </a:solidFill>
              <a:ln w="9525" cap="flat" cmpd="sng" algn="ctr">
                <a:solidFill>
                  <a:srgbClr val="0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67" name="Rectangle 266">
                <a:extLst>
                  <a:ext uri="{FF2B5EF4-FFF2-40B4-BE49-F238E27FC236}">
                    <a16:creationId xmlns:a16="http://schemas.microsoft.com/office/drawing/2014/main" id="{6BC04F5D-4B8E-408D-9780-E04560BFD992}"/>
                  </a:ext>
                </a:extLst>
              </p:cNvPr>
              <p:cNvSpPr/>
              <p:nvPr/>
            </p:nvSpPr>
            <p:spPr bwMode="auto">
              <a:xfrm>
                <a:off x="7124131" y="4681184"/>
                <a:ext cx="736979" cy="736979"/>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68" name="Can 310">
                <a:extLst>
                  <a:ext uri="{FF2B5EF4-FFF2-40B4-BE49-F238E27FC236}">
                    <a16:creationId xmlns:a16="http://schemas.microsoft.com/office/drawing/2014/main" id="{B85D33B7-9CBA-4CB3-B75D-6594329287FB}"/>
                  </a:ext>
                </a:extLst>
              </p:cNvPr>
              <p:cNvSpPr/>
              <p:nvPr/>
            </p:nvSpPr>
            <p:spPr bwMode="auto">
              <a:xfrm>
                <a:off x="7315200" y="4817662"/>
                <a:ext cx="327546" cy="409432"/>
              </a:xfrm>
              <a:prstGeom prst="roundRect">
                <a:avLst/>
              </a:prstGeom>
              <a:solidFill>
                <a:srgbClr val="99CCFF"/>
              </a:solidFill>
              <a:ln w="9525" cap="flat" cmpd="sng" algn="ctr">
                <a:solidFill>
                  <a:srgbClr val="0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cxnSp>
            <p:nvCxnSpPr>
              <p:cNvPr id="269" name="Straight Connector 268">
                <a:extLst>
                  <a:ext uri="{FF2B5EF4-FFF2-40B4-BE49-F238E27FC236}">
                    <a16:creationId xmlns:a16="http://schemas.microsoft.com/office/drawing/2014/main" id="{1CFAD33A-BA8A-4CF6-8EEC-F0938E138D91}"/>
                  </a:ext>
                </a:extLst>
              </p:cNvPr>
              <p:cNvCxnSpPr/>
              <p:nvPr/>
            </p:nvCxnSpPr>
            <p:spPr bwMode="auto">
              <a:xfrm>
                <a:off x="1856092" y="4844958"/>
                <a:ext cx="0" cy="409432"/>
              </a:xfrm>
              <a:prstGeom prst="line">
                <a:avLst/>
              </a:prstGeom>
              <a:blipFill dpi="0" rotWithShape="0">
                <a:blip r:embed="rId4"/>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270" name="Straight Connector 269">
                <a:extLst>
                  <a:ext uri="{FF2B5EF4-FFF2-40B4-BE49-F238E27FC236}">
                    <a16:creationId xmlns:a16="http://schemas.microsoft.com/office/drawing/2014/main" id="{5E21652D-F7A5-4510-B2E9-149C19092C12}"/>
                  </a:ext>
                </a:extLst>
              </p:cNvPr>
              <p:cNvCxnSpPr>
                <a:stCxn id="265" idx="3"/>
                <a:endCxn id="271" idx="1"/>
              </p:cNvCxnSpPr>
              <p:nvPr/>
            </p:nvCxnSpPr>
            <p:spPr bwMode="auto">
              <a:xfrm>
                <a:off x="1433015" y="5036026"/>
                <a:ext cx="968991" cy="2"/>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sp>
            <p:nvSpPr>
              <p:cNvPr id="271" name="Rectangle 270">
                <a:extLst>
                  <a:ext uri="{FF2B5EF4-FFF2-40B4-BE49-F238E27FC236}">
                    <a16:creationId xmlns:a16="http://schemas.microsoft.com/office/drawing/2014/main" id="{8D6992DA-F9CF-4564-B752-7DF7C9C341C7}"/>
                  </a:ext>
                </a:extLst>
              </p:cNvPr>
              <p:cNvSpPr/>
              <p:nvPr/>
            </p:nvSpPr>
            <p:spPr bwMode="auto">
              <a:xfrm>
                <a:off x="2402006" y="4851783"/>
                <a:ext cx="368490" cy="368490"/>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72" name="Rectangle 271">
                <a:extLst>
                  <a:ext uri="{FF2B5EF4-FFF2-40B4-BE49-F238E27FC236}">
                    <a16:creationId xmlns:a16="http://schemas.microsoft.com/office/drawing/2014/main" id="{88C23595-7EC0-42AD-B231-253556AB1AF7}"/>
                  </a:ext>
                </a:extLst>
              </p:cNvPr>
              <p:cNvSpPr/>
              <p:nvPr/>
            </p:nvSpPr>
            <p:spPr bwMode="auto">
              <a:xfrm>
                <a:off x="3125337" y="5274863"/>
                <a:ext cx="368490" cy="368490"/>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73" name="Rectangle 272">
                <a:extLst>
                  <a:ext uri="{FF2B5EF4-FFF2-40B4-BE49-F238E27FC236}">
                    <a16:creationId xmlns:a16="http://schemas.microsoft.com/office/drawing/2014/main" id="{392C28FD-C6D4-4AD9-A3DA-CCF18D69E667}"/>
                  </a:ext>
                </a:extLst>
              </p:cNvPr>
              <p:cNvSpPr/>
              <p:nvPr/>
            </p:nvSpPr>
            <p:spPr bwMode="auto">
              <a:xfrm>
                <a:off x="3364173" y="4435524"/>
                <a:ext cx="368490" cy="368490"/>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74" name="Rectangle 273">
                <a:extLst>
                  <a:ext uri="{FF2B5EF4-FFF2-40B4-BE49-F238E27FC236}">
                    <a16:creationId xmlns:a16="http://schemas.microsoft.com/office/drawing/2014/main" id="{8C55F487-16D9-4A99-9E71-9BBBA13A1E98}"/>
                  </a:ext>
                </a:extLst>
              </p:cNvPr>
              <p:cNvSpPr/>
              <p:nvPr/>
            </p:nvSpPr>
            <p:spPr bwMode="auto">
              <a:xfrm>
                <a:off x="4101152" y="5090618"/>
                <a:ext cx="368490" cy="368490"/>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75" name="Rectangle 274">
                <a:extLst>
                  <a:ext uri="{FF2B5EF4-FFF2-40B4-BE49-F238E27FC236}">
                    <a16:creationId xmlns:a16="http://schemas.microsoft.com/office/drawing/2014/main" id="{D217F4BC-2B13-4F0F-9574-C951FD153369}"/>
                  </a:ext>
                </a:extLst>
              </p:cNvPr>
              <p:cNvSpPr/>
              <p:nvPr/>
            </p:nvSpPr>
            <p:spPr bwMode="auto">
              <a:xfrm>
                <a:off x="5261212" y="5636528"/>
                <a:ext cx="368490" cy="368490"/>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76" name="Rectangle 275">
                <a:extLst>
                  <a:ext uri="{FF2B5EF4-FFF2-40B4-BE49-F238E27FC236}">
                    <a16:creationId xmlns:a16="http://schemas.microsoft.com/office/drawing/2014/main" id="{0068FDD8-2A2F-4500-A1AE-1BBB1AB4667B}"/>
                  </a:ext>
                </a:extLst>
              </p:cNvPr>
              <p:cNvSpPr/>
              <p:nvPr/>
            </p:nvSpPr>
            <p:spPr bwMode="auto">
              <a:xfrm>
                <a:off x="5629702" y="4872256"/>
                <a:ext cx="368490" cy="368490"/>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cxnSp>
            <p:nvCxnSpPr>
              <p:cNvPr id="277" name="Straight Connector 276">
                <a:extLst>
                  <a:ext uri="{FF2B5EF4-FFF2-40B4-BE49-F238E27FC236}">
                    <a16:creationId xmlns:a16="http://schemas.microsoft.com/office/drawing/2014/main" id="{B677FE10-DC8D-4D21-9046-519BDC1C33B1}"/>
                  </a:ext>
                </a:extLst>
              </p:cNvPr>
              <p:cNvCxnSpPr>
                <a:stCxn id="271" idx="0"/>
                <a:endCxn id="273" idx="1"/>
              </p:cNvCxnSpPr>
              <p:nvPr/>
            </p:nvCxnSpPr>
            <p:spPr bwMode="auto">
              <a:xfrm flipV="1">
                <a:off x="2586251" y="4619769"/>
                <a:ext cx="777922" cy="232014"/>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78" name="Straight Connector 277">
                <a:extLst>
                  <a:ext uri="{FF2B5EF4-FFF2-40B4-BE49-F238E27FC236}">
                    <a16:creationId xmlns:a16="http://schemas.microsoft.com/office/drawing/2014/main" id="{9318AC3C-9EBA-4426-A827-C3B4EC165FA4}"/>
                  </a:ext>
                </a:extLst>
              </p:cNvPr>
              <p:cNvCxnSpPr>
                <a:stCxn id="271" idx="2"/>
                <a:endCxn id="272" idx="1"/>
              </p:cNvCxnSpPr>
              <p:nvPr/>
            </p:nvCxnSpPr>
            <p:spPr bwMode="auto">
              <a:xfrm>
                <a:off x="2586251" y="5220273"/>
                <a:ext cx="539086" cy="238835"/>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79" name="Straight Connector 278">
                <a:extLst>
                  <a:ext uri="{FF2B5EF4-FFF2-40B4-BE49-F238E27FC236}">
                    <a16:creationId xmlns:a16="http://schemas.microsoft.com/office/drawing/2014/main" id="{560D1FA8-C75A-4A54-B194-52D3554CFA31}"/>
                  </a:ext>
                </a:extLst>
              </p:cNvPr>
              <p:cNvCxnSpPr>
                <a:stCxn id="272" idx="3"/>
                <a:endCxn id="274" idx="1"/>
              </p:cNvCxnSpPr>
              <p:nvPr/>
            </p:nvCxnSpPr>
            <p:spPr bwMode="auto">
              <a:xfrm flipV="1">
                <a:off x="3493827" y="5274863"/>
                <a:ext cx="607325" cy="184245"/>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80" name="Straight Connector 279">
                <a:extLst>
                  <a:ext uri="{FF2B5EF4-FFF2-40B4-BE49-F238E27FC236}">
                    <a16:creationId xmlns:a16="http://schemas.microsoft.com/office/drawing/2014/main" id="{022003AE-1DBB-4E4D-A899-5BB734408C8B}"/>
                  </a:ext>
                </a:extLst>
              </p:cNvPr>
              <p:cNvCxnSpPr>
                <a:stCxn id="272" idx="2"/>
                <a:endCxn id="307" idx="1"/>
              </p:cNvCxnSpPr>
              <p:nvPr/>
            </p:nvCxnSpPr>
            <p:spPr bwMode="auto">
              <a:xfrm>
                <a:off x="3309582" y="5643353"/>
                <a:ext cx="1898696" cy="211538"/>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81" name="Straight Connector 280">
                <a:extLst>
                  <a:ext uri="{FF2B5EF4-FFF2-40B4-BE49-F238E27FC236}">
                    <a16:creationId xmlns:a16="http://schemas.microsoft.com/office/drawing/2014/main" id="{82FB9016-C08B-427D-AEE8-4F8A0D100C5D}"/>
                  </a:ext>
                </a:extLst>
              </p:cNvPr>
              <p:cNvCxnSpPr>
                <a:stCxn id="273" idx="2"/>
                <a:endCxn id="274" idx="0"/>
              </p:cNvCxnSpPr>
              <p:nvPr/>
            </p:nvCxnSpPr>
            <p:spPr bwMode="auto">
              <a:xfrm>
                <a:off x="3548418" y="4804014"/>
                <a:ext cx="736979" cy="286604"/>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82" name="Straight Connector 281">
                <a:extLst>
                  <a:ext uri="{FF2B5EF4-FFF2-40B4-BE49-F238E27FC236}">
                    <a16:creationId xmlns:a16="http://schemas.microsoft.com/office/drawing/2014/main" id="{DCCF7D9F-E02D-4EC5-9243-863F2992E364}"/>
                  </a:ext>
                </a:extLst>
              </p:cNvPr>
              <p:cNvCxnSpPr>
                <a:stCxn id="273" idx="3"/>
              </p:cNvCxnSpPr>
              <p:nvPr/>
            </p:nvCxnSpPr>
            <p:spPr bwMode="auto">
              <a:xfrm flipV="1">
                <a:off x="3732663" y="4244457"/>
                <a:ext cx="736979" cy="375312"/>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83" name="Straight Connector 282">
                <a:extLst>
                  <a:ext uri="{FF2B5EF4-FFF2-40B4-BE49-F238E27FC236}">
                    <a16:creationId xmlns:a16="http://schemas.microsoft.com/office/drawing/2014/main" id="{76D6C63B-E893-4124-A14C-ED1DC702A100}"/>
                  </a:ext>
                </a:extLst>
              </p:cNvPr>
              <p:cNvCxnSpPr>
                <a:endCxn id="275" idx="0"/>
              </p:cNvCxnSpPr>
              <p:nvPr/>
            </p:nvCxnSpPr>
            <p:spPr bwMode="auto">
              <a:xfrm>
                <a:off x="4653887" y="4428702"/>
                <a:ext cx="791570" cy="1207826"/>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84" name="Straight Connector 283">
                <a:extLst>
                  <a:ext uri="{FF2B5EF4-FFF2-40B4-BE49-F238E27FC236}">
                    <a16:creationId xmlns:a16="http://schemas.microsoft.com/office/drawing/2014/main" id="{9648C71F-F54F-4105-80F6-B46C4FDD83FA}"/>
                  </a:ext>
                </a:extLst>
              </p:cNvPr>
              <p:cNvCxnSpPr>
                <a:stCxn id="303" idx="3"/>
                <a:endCxn id="306" idx="1"/>
              </p:cNvCxnSpPr>
              <p:nvPr/>
            </p:nvCxnSpPr>
            <p:spPr bwMode="auto">
              <a:xfrm>
                <a:off x="4523477" y="5337516"/>
                <a:ext cx="682384" cy="370480"/>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85" name="Straight Connector 284">
                <a:extLst>
                  <a:ext uri="{FF2B5EF4-FFF2-40B4-BE49-F238E27FC236}">
                    <a16:creationId xmlns:a16="http://schemas.microsoft.com/office/drawing/2014/main" id="{F906A759-94B3-4479-A702-AC9410F97B6B}"/>
                  </a:ext>
                </a:extLst>
              </p:cNvPr>
              <p:cNvCxnSpPr>
                <a:stCxn id="302" idx="3"/>
                <a:endCxn id="276" idx="1"/>
              </p:cNvCxnSpPr>
              <p:nvPr/>
            </p:nvCxnSpPr>
            <p:spPr bwMode="auto">
              <a:xfrm flipV="1">
                <a:off x="4539683" y="5056501"/>
                <a:ext cx="1090019" cy="156945"/>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86" name="Straight Connector 285">
                <a:extLst>
                  <a:ext uri="{FF2B5EF4-FFF2-40B4-BE49-F238E27FC236}">
                    <a16:creationId xmlns:a16="http://schemas.microsoft.com/office/drawing/2014/main" id="{D403AF4F-332B-4C31-9017-32A2EDDD06DA}"/>
                  </a:ext>
                </a:extLst>
              </p:cNvPr>
              <p:cNvCxnSpPr>
                <a:endCxn id="276" idx="0"/>
              </p:cNvCxnSpPr>
              <p:nvPr/>
            </p:nvCxnSpPr>
            <p:spPr bwMode="auto">
              <a:xfrm>
                <a:off x="4838132" y="4244457"/>
                <a:ext cx="975815" cy="627799"/>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87" name="Straight Connector 286">
                <a:extLst>
                  <a:ext uri="{FF2B5EF4-FFF2-40B4-BE49-F238E27FC236}">
                    <a16:creationId xmlns:a16="http://schemas.microsoft.com/office/drawing/2014/main" id="{D99E29B2-4D61-4512-9DD1-887A3BCB6938}"/>
                  </a:ext>
                </a:extLst>
              </p:cNvPr>
              <p:cNvCxnSpPr>
                <a:stCxn id="275" idx="3"/>
                <a:endCxn id="276" idx="2"/>
              </p:cNvCxnSpPr>
              <p:nvPr/>
            </p:nvCxnSpPr>
            <p:spPr bwMode="auto">
              <a:xfrm flipV="1">
                <a:off x="5629702" y="5240746"/>
                <a:ext cx="184245" cy="580027"/>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88" name="Straight Connector 287">
                <a:extLst>
                  <a:ext uri="{FF2B5EF4-FFF2-40B4-BE49-F238E27FC236}">
                    <a16:creationId xmlns:a16="http://schemas.microsoft.com/office/drawing/2014/main" id="{6171BEC6-3095-45DB-8167-52A5E67C6292}"/>
                  </a:ext>
                </a:extLst>
              </p:cNvPr>
              <p:cNvCxnSpPr>
                <a:stCxn id="276" idx="3"/>
                <a:endCxn id="267" idx="1"/>
              </p:cNvCxnSpPr>
              <p:nvPr/>
            </p:nvCxnSpPr>
            <p:spPr bwMode="auto">
              <a:xfrm flipV="1">
                <a:off x="5998192" y="5049674"/>
                <a:ext cx="1125939" cy="6827"/>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cxnSp>
            <p:nvCxnSpPr>
              <p:cNvPr id="289" name="Straight Connector 288">
                <a:extLst>
                  <a:ext uri="{FF2B5EF4-FFF2-40B4-BE49-F238E27FC236}">
                    <a16:creationId xmlns:a16="http://schemas.microsoft.com/office/drawing/2014/main" id="{E226BB5D-38DB-44AD-9D9D-4B405713EEFE}"/>
                  </a:ext>
                </a:extLst>
              </p:cNvPr>
              <p:cNvCxnSpPr/>
              <p:nvPr/>
            </p:nvCxnSpPr>
            <p:spPr bwMode="auto">
              <a:xfrm>
                <a:off x="6574805" y="4844958"/>
                <a:ext cx="0" cy="409432"/>
              </a:xfrm>
              <a:prstGeom prst="line">
                <a:avLst/>
              </a:prstGeom>
              <a:blipFill dpi="0" rotWithShape="0">
                <a:blip r:embed="rId4"/>
                <a:srcRect/>
                <a:tile tx="0" ty="0" sx="100000" sy="100000" flip="none" algn="tl"/>
              </a:blipFill>
              <a:ln w="25400" cap="flat" cmpd="sng" algn="ctr">
                <a:solidFill>
                  <a:srgbClr val="000000"/>
                </a:solidFill>
                <a:prstDash val="solid"/>
                <a:round/>
                <a:headEnd type="none" w="med" len="med"/>
                <a:tailEnd type="none" w="med" len="med"/>
              </a:ln>
              <a:effectLst/>
            </p:spPr>
          </p:cxnSp>
          <p:sp>
            <p:nvSpPr>
              <p:cNvPr id="290" name="Rectangle 289">
                <a:extLst>
                  <a:ext uri="{FF2B5EF4-FFF2-40B4-BE49-F238E27FC236}">
                    <a16:creationId xmlns:a16="http://schemas.microsoft.com/office/drawing/2014/main" id="{D77720A0-EFCA-41F4-9D2E-3944B277C507}"/>
                  </a:ext>
                </a:extLst>
              </p:cNvPr>
              <p:cNvSpPr/>
              <p:nvPr/>
            </p:nvSpPr>
            <p:spPr bwMode="auto">
              <a:xfrm>
                <a:off x="2344856" y="4980560"/>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291" name="Rectangle 290">
                <a:extLst>
                  <a:ext uri="{FF2B5EF4-FFF2-40B4-BE49-F238E27FC236}">
                    <a16:creationId xmlns:a16="http://schemas.microsoft.com/office/drawing/2014/main" id="{4582C87D-7C57-4F79-99F9-6377ABB6850A}"/>
                  </a:ext>
                </a:extLst>
              </p:cNvPr>
              <p:cNvSpPr/>
              <p:nvPr/>
            </p:nvSpPr>
            <p:spPr bwMode="auto">
              <a:xfrm>
                <a:off x="2586251" y="4817662"/>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292" name="Rectangle 291">
                <a:extLst>
                  <a:ext uri="{FF2B5EF4-FFF2-40B4-BE49-F238E27FC236}">
                    <a16:creationId xmlns:a16="http://schemas.microsoft.com/office/drawing/2014/main" id="{3A6520FE-FA65-49B7-90B2-4BA2EC5B520B}"/>
                  </a:ext>
                </a:extLst>
              </p:cNvPr>
              <p:cNvSpPr/>
              <p:nvPr/>
            </p:nvSpPr>
            <p:spPr bwMode="auto">
              <a:xfrm>
                <a:off x="2586251" y="5180657"/>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293" name="Rectangle 292">
                <a:extLst>
                  <a:ext uri="{FF2B5EF4-FFF2-40B4-BE49-F238E27FC236}">
                    <a16:creationId xmlns:a16="http://schemas.microsoft.com/office/drawing/2014/main" id="{628A3CE6-CB3F-4B77-91F7-CF42A094E75A}"/>
                  </a:ext>
                </a:extLst>
              </p:cNvPr>
              <p:cNvSpPr/>
              <p:nvPr/>
            </p:nvSpPr>
            <p:spPr bwMode="auto">
              <a:xfrm>
                <a:off x="3065248" y="5399019"/>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294" name="Rectangle 293">
                <a:extLst>
                  <a:ext uri="{FF2B5EF4-FFF2-40B4-BE49-F238E27FC236}">
                    <a16:creationId xmlns:a16="http://schemas.microsoft.com/office/drawing/2014/main" id="{CAF8FF17-8892-404D-8016-7118D18ACFD1}"/>
                  </a:ext>
                </a:extLst>
              </p:cNvPr>
              <p:cNvSpPr/>
              <p:nvPr/>
            </p:nvSpPr>
            <p:spPr bwMode="auto">
              <a:xfrm>
                <a:off x="3310719" y="4607447"/>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295" name="Rectangle 294">
                <a:extLst>
                  <a:ext uri="{FF2B5EF4-FFF2-40B4-BE49-F238E27FC236}">
                    <a16:creationId xmlns:a16="http://schemas.microsoft.com/office/drawing/2014/main" id="{410E87D3-C7D6-4CED-9D31-AA45E78A168D}"/>
                  </a:ext>
                </a:extLst>
              </p:cNvPr>
              <p:cNvSpPr/>
              <p:nvPr/>
            </p:nvSpPr>
            <p:spPr bwMode="auto">
              <a:xfrm>
                <a:off x="3493827" y="4758338"/>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296" name="Rectangle 295">
                <a:extLst>
                  <a:ext uri="{FF2B5EF4-FFF2-40B4-BE49-F238E27FC236}">
                    <a16:creationId xmlns:a16="http://schemas.microsoft.com/office/drawing/2014/main" id="{97E29B86-1CE3-4055-9022-61D949790BFB}"/>
                  </a:ext>
                </a:extLst>
              </p:cNvPr>
              <p:cNvSpPr/>
              <p:nvPr/>
            </p:nvSpPr>
            <p:spPr bwMode="auto">
              <a:xfrm>
                <a:off x="3678402" y="4547358"/>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297" name="Rectangle 296">
                <a:extLst>
                  <a:ext uri="{FF2B5EF4-FFF2-40B4-BE49-F238E27FC236}">
                    <a16:creationId xmlns:a16="http://schemas.microsoft.com/office/drawing/2014/main" id="{74C48008-244A-4443-B3F4-A6C3CC72FA8D}"/>
                  </a:ext>
                </a:extLst>
              </p:cNvPr>
              <p:cNvSpPr/>
              <p:nvPr/>
            </p:nvSpPr>
            <p:spPr bwMode="auto">
              <a:xfrm>
                <a:off x="4409553" y="4184368"/>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298" name="Rectangle 297">
                <a:extLst>
                  <a:ext uri="{FF2B5EF4-FFF2-40B4-BE49-F238E27FC236}">
                    <a16:creationId xmlns:a16="http://schemas.microsoft.com/office/drawing/2014/main" id="{9C78A77B-EB84-48B0-8CCD-3CA3692B2D94}"/>
                  </a:ext>
                </a:extLst>
              </p:cNvPr>
              <p:cNvSpPr/>
              <p:nvPr/>
            </p:nvSpPr>
            <p:spPr bwMode="auto">
              <a:xfrm>
                <a:off x="4646779" y="4375435"/>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299" name="Rectangle 298">
                <a:extLst>
                  <a:ext uri="{FF2B5EF4-FFF2-40B4-BE49-F238E27FC236}">
                    <a16:creationId xmlns:a16="http://schemas.microsoft.com/office/drawing/2014/main" id="{3F237511-148A-487C-83FE-9A7ECCF316EF}"/>
                  </a:ext>
                </a:extLst>
              </p:cNvPr>
              <p:cNvSpPr/>
              <p:nvPr/>
            </p:nvSpPr>
            <p:spPr bwMode="auto">
              <a:xfrm>
                <a:off x="4805338" y="4184368"/>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00" name="Rectangle 299">
                <a:extLst>
                  <a:ext uri="{FF2B5EF4-FFF2-40B4-BE49-F238E27FC236}">
                    <a16:creationId xmlns:a16="http://schemas.microsoft.com/office/drawing/2014/main" id="{8234574E-DEDC-452F-B072-5640E32F8C5D}"/>
                  </a:ext>
                </a:extLst>
              </p:cNvPr>
              <p:cNvSpPr/>
              <p:nvPr/>
            </p:nvSpPr>
            <p:spPr bwMode="auto">
              <a:xfrm>
                <a:off x="5753858" y="4812167"/>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01" name="Rectangle 300">
                <a:extLst>
                  <a:ext uri="{FF2B5EF4-FFF2-40B4-BE49-F238E27FC236}">
                    <a16:creationId xmlns:a16="http://schemas.microsoft.com/office/drawing/2014/main" id="{C9E25AD5-44F0-421E-8867-9BC392282CFC}"/>
                  </a:ext>
                </a:extLst>
              </p:cNvPr>
              <p:cNvSpPr/>
              <p:nvPr/>
            </p:nvSpPr>
            <p:spPr bwMode="auto">
              <a:xfrm>
                <a:off x="5569613" y="4992998"/>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02" name="Rectangle 301">
                <a:extLst>
                  <a:ext uri="{FF2B5EF4-FFF2-40B4-BE49-F238E27FC236}">
                    <a16:creationId xmlns:a16="http://schemas.microsoft.com/office/drawing/2014/main" id="{817D8253-8A2D-4532-84DE-4396AE9C8551}"/>
                  </a:ext>
                </a:extLst>
              </p:cNvPr>
              <p:cNvSpPr/>
              <p:nvPr/>
            </p:nvSpPr>
            <p:spPr bwMode="auto">
              <a:xfrm>
                <a:off x="4419505" y="5153357"/>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03" name="Rectangle 302">
                <a:extLst>
                  <a:ext uri="{FF2B5EF4-FFF2-40B4-BE49-F238E27FC236}">
                    <a16:creationId xmlns:a16="http://schemas.microsoft.com/office/drawing/2014/main" id="{0C611331-CD82-42AA-A985-1DC0292797EC}"/>
                  </a:ext>
                </a:extLst>
              </p:cNvPr>
              <p:cNvSpPr/>
              <p:nvPr/>
            </p:nvSpPr>
            <p:spPr bwMode="auto">
              <a:xfrm>
                <a:off x="4403299" y="5277427"/>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04" name="Rectangle 303">
                <a:extLst>
                  <a:ext uri="{FF2B5EF4-FFF2-40B4-BE49-F238E27FC236}">
                    <a16:creationId xmlns:a16="http://schemas.microsoft.com/office/drawing/2014/main" id="{9316989F-7A2F-4C4B-8F35-65E752314D40}"/>
                  </a:ext>
                </a:extLst>
              </p:cNvPr>
              <p:cNvSpPr/>
              <p:nvPr/>
            </p:nvSpPr>
            <p:spPr bwMode="auto">
              <a:xfrm>
                <a:off x="3444400" y="5399019"/>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05" name="Rectangle 304">
                <a:extLst>
                  <a:ext uri="{FF2B5EF4-FFF2-40B4-BE49-F238E27FC236}">
                    <a16:creationId xmlns:a16="http://schemas.microsoft.com/office/drawing/2014/main" id="{FE9EB20C-76B5-4FA4-8335-243B6F7D34A6}"/>
                  </a:ext>
                </a:extLst>
              </p:cNvPr>
              <p:cNvSpPr/>
              <p:nvPr/>
            </p:nvSpPr>
            <p:spPr bwMode="auto">
              <a:xfrm>
                <a:off x="3433737" y="5591607"/>
                <a:ext cx="120179"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06" name="Rectangle 305">
                <a:extLst>
                  <a:ext uri="{FF2B5EF4-FFF2-40B4-BE49-F238E27FC236}">
                    <a16:creationId xmlns:a16="http://schemas.microsoft.com/office/drawing/2014/main" id="{FFFCAD93-2A7A-4613-AE1A-3E121A228C8A}"/>
                  </a:ext>
                </a:extLst>
              </p:cNvPr>
              <p:cNvSpPr/>
              <p:nvPr/>
            </p:nvSpPr>
            <p:spPr bwMode="auto">
              <a:xfrm>
                <a:off x="5205861" y="5647907"/>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07" name="Rectangle 306">
                <a:extLst>
                  <a:ext uri="{FF2B5EF4-FFF2-40B4-BE49-F238E27FC236}">
                    <a16:creationId xmlns:a16="http://schemas.microsoft.com/office/drawing/2014/main" id="{DFB9DA89-6ACA-4FAE-8D25-21DD5A67C69A}"/>
                  </a:ext>
                </a:extLst>
              </p:cNvPr>
              <p:cNvSpPr/>
              <p:nvPr/>
            </p:nvSpPr>
            <p:spPr bwMode="auto">
              <a:xfrm>
                <a:off x="5208278" y="5794802"/>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08" name="Rectangle 307">
                <a:extLst>
                  <a:ext uri="{FF2B5EF4-FFF2-40B4-BE49-F238E27FC236}">
                    <a16:creationId xmlns:a16="http://schemas.microsoft.com/office/drawing/2014/main" id="{E4133782-51F1-4D6A-B8FE-69F764099EE5}"/>
                  </a:ext>
                </a:extLst>
              </p:cNvPr>
              <p:cNvSpPr/>
              <p:nvPr/>
            </p:nvSpPr>
            <p:spPr bwMode="auto">
              <a:xfrm>
                <a:off x="5753858" y="5194301"/>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09" name="Rectangle 308">
                <a:extLst>
                  <a:ext uri="{FF2B5EF4-FFF2-40B4-BE49-F238E27FC236}">
                    <a16:creationId xmlns:a16="http://schemas.microsoft.com/office/drawing/2014/main" id="{36CF9561-13C1-42C2-9641-C5E28C21AAD2}"/>
                  </a:ext>
                </a:extLst>
              </p:cNvPr>
              <p:cNvSpPr/>
              <p:nvPr/>
            </p:nvSpPr>
            <p:spPr bwMode="auto">
              <a:xfrm>
                <a:off x="5938103" y="5008167"/>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10" name="Rectangle 309">
                <a:extLst>
                  <a:ext uri="{FF2B5EF4-FFF2-40B4-BE49-F238E27FC236}">
                    <a16:creationId xmlns:a16="http://schemas.microsoft.com/office/drawing/2014/main" id="{CB69E94D-2E98-4DF9-9BBA-0EB4219EBD40}"/>
                  </a:ext>
                </a:extLst>
              </p:cNvPr>
              <p:cNvSpPr/>
              <p:nvPr/>
            </p:nvSpPr>
            <p:spPr bwMode="auto">
              <a:xfrm>
                <a:off x="5601646" y="5749122"/>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11" name="Rectangle 310">
                <a:extLst>
                  <a:ext uri="{FF2B5EF4-FFF2-40B4-BE49-F238E27FC236}">
                    <a16:creationId xmlns:a16="http://schemas.microsoft.com/office/drawing/2014/main" id="{A22105A8-00AB-4C1B-964E-61E25C2A84D5}"/>
                  </a:ext>
                </a:extLst>
              </p:cNvPr>
              <p:cNvSpPr/>
              <p:nvPr/>
            </p:nvSpPr>
            <p:spPr bwMode="auto">
              <a:xfrm>
                <a:off x="5385368" y="5576439"/>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12" name="Rectangle 311">
                <a:extLst>
                  <a:ext uri="{FF2B5EF4-FFF2-40B4-BE49-F238E27FC236}">
                    <a16:creationId xmlns:a16="http://schemas.microsoft.com/office/drawing/2014/main" id="{0A9AA558-22EB-4A44-865B-5B36360FC60C}"/>
                  </a:ext>
                </a:extLst>
              </p:cNvPr>
              <p:cNvSpPr/>
              <p:nvPr/>
            </p:nvSpPr>
            <p:spPr bwMode="auto">
              <a:xfrm>
                <a:off x="1372926" y="5008167"/>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313" name="Rectangle 312">
                <a:extLst>
                  <a:ext uri="{FF2B5EF4-FFF2-40B4-BE49-F238E27FC236}">
                    <a16:creationId xmlns:a16="http://schemas.microsoft.com/office/drawing/2014/main" id="{27FD3182-9206-4E36-80F0-66962223B54A}"/>
                  </a:ext>
                </a:extLst>
              </p:cNvPr>
              <p:cNvSpPr/>
              <p:nvPr/>
            </p:nvSpPr>
            <p:spPr bwMode="auto">
              <a:xfrm>
                <a:off x="7064042" y="4989584"/>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grpSp>
        <p:grpSp>
          <p:nvGrpSpPr>
            <p:cNvPr id="257" name="Group 256">
              <a:extLst>
                <a:ext uri="{FF2B5EF4-FFF2-40B4-BE49-F238E27FC236}">
                  <a16:creationId xmlns:a16="http://schemas.microsoft.com/office/drawing/2014/main" id="{BE50CB57-FB10-4FD5-8C01-6383714CCA46}"/>
                </a:ext>
              </a:extLst>
            </p:cNvPr>
            <p:cNvGrpSpPr/>
            <p:nvPr/>
          </p:nvGrpSpPr>
          <p:grpSpPr>
            <a:xfrm>
              <a:off x="9767620" y="5852758"/>
              <a:ext cx="2490527" cy="784746"/>
              <a:chOff x="696036" y="5725242"/>
              <a:chExt cx="2490527" cy="784746"/>
            </a:xfrm>
          </p:grpSpPr>
          <p:sp>
            <p:nvSpPr>
              <p:cNvPr id="258" name="Rectangle 257">
                <a:extLst>
                  <a:ext uri="{FF2B5EF4-FFF2-40B4-BE49-F238E27FC236}">
                    <a16:creationId xmlns:a16="http://schemas.microsoft.com/office/drawing/2014/main" id="{FF482D64-0BCE-40E8-92F1-7D365E822CC6}"/>
                  </a:ext>
                </a:extLst>
              </p:cNvPr>
              <p:cNvSpPr/>
              <p:nvPr/>
            </p:nvSpPr>
            <p:spPr bwMode="auto">
              <a:xfrm>
                <a:off x="696036" y="5773009"/>
                <a:ext cx="736979" cy="736979"/>
              </a:xfrm>
              <a:prstGeom prst="rect">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sp>
            <p:nvSpPr>
              <p:cNvPr id="259" name="Can 301">
                <a:extLst>
                  <a:ext uri="{FF2B5EF4-FFF2-40B4-BE49-F238E27FC236}">
                    <a16:creationId xmlns:a16="http://schemas.microsoft.com/office/drawing/2014/main" id="{54E621D6-D8F7-4AA2-867A-17F6BE8E7B5B}"/>
                  </a:ext>
                </a:extLst>
              </p:cNvPr>
              <p:cNvSpPr/>
              <p:nvPr/>
            </p:nvSpPr>
            <p:spPr bwMode="auto">
              <a:xfrm>
                <a:off x="887105" y="5909487"/>
                <a:ext cx="327546" cy="409432"/>
              </a:xfrm>
              <a:prstGeom prst="can">
                <a:avLst/>
              </a:prstGeom>
              <a:solidFill>
                <a:srgbClr val="99CCFF"/>
              </a:solidFill>
              <a:ln w="9525" cap="flat" cmpd="sng" algn="ctr">
                <a:solidFill>
                  <a:srgbClr val="00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a:ln>
                    <a:noFill/>
                  </a:ln>
                  <a:effectLst/>
                  <a:latin typeface="Gill Sans" charset="0"/>
                  <a:ea typeface="ヒラギノ角ゴ ProN W3" charset="-128"/>
                  <a:cs typeface="ヒラギノ角ゴ ProN W3" charset="-128"/>
                  <a:sym typeface="Gill Sans" charset="0"/>
                </a:endParaRPr>
              </a:p>
            </p:txBody>
          </p:sp>
          <p:cxnSp>
            <p:nvCxnSpPr>
              <p:cNvPr id="260" name="Straight Connector 259">
                <a:extLst>
                  <a:ext uri="{FF2B5EF4-FFF2-40B4-BE49-F238E27FC236}">
                    <a16:creationId xmlns:a16="http://schemas.microsoft.com/office/drawing/2014/main" id="{19FB048C-3752-4868-8931-11C26C1CAC0E}"/>
                  </a:ext>
                </a:extLst>
              </p:cNvPr>
              <p:cNvCxnSpPr/>
              <p:nvPr/>
            </p:nvCxnSpPr>
            <p:spPr bwMode="auto">
              <a:xfrm>
                <a:off x="1856092" y="5827599"/>
                <a:ext cx="0" cy="409432"/>
              </a:xfrm>
              <a:prstGeom prst="line">
                <a:avLst/>
              </a:prstGeom>
              <a:blipFill dpi="0" rotWithShape="0">
                <a:blip r:embed="rId4"/>
                <a:srcRect/>
                <a:tile tx="0" ty="0" sx="100000" sy="100000" flip="none" algn="tl"/>
              </a:blipFill>
              <a:ln w="25400" cap="flat" cmpd="sng" algn="ctr">
                <a:solidFill>
                  <a:srgbClr val="000000"/>
                </a:solidFill>
                <a:prstDash val="solid"/>
                <a:round/>
                <a:headEnd type="none" w="med" len="med"/>
                <a:tailEnd type="none" w="med" len="med"/>
              </a:ln>
              <a:effectLst/>
            </p:spPr>
          </p:cxnSp>
          <p:cxnSp>
            <p:nvCxnSpPr>
              <p:cNvPr id="261" name="Straight Connector 260">
                <a:extLst>
                  <a:ext uri="{FF2B5EF4-FFF2-40B4-BE49-F238E27FC236}">
                    <a16:creationId xmlns:a16="http://schemas.microsoft.com/office/drawing/2014/main" id="{94DE6FA8-CB42-4A05-80FC-1CC76DC2BA3A}"/>
                  </a:ext>
                </a:extLst>
              </p:cNvPr>
              <p:cNvCxnSpPr>
                <a:stCxn id="258" idx="3"/>
              </p:cNvCxnSpPr>
              <p:nvPr/>
            </p:nvCxnSpPr>
            <p:spPr bwMode="auto">
              <a:xfrm flipV="1">
                <a:off x="1433015" y="5773009"/>
                <a:ext cx="1692322" cy="368490"/>
              </a:xfrm>
              <a:prstGeom prst="line">
                <a:avLst/>
              </a:prstGeom>
              <a:blipFill dpi="0" rotWithShape="0">
                <a:blip r:embed="rId4"/>
                <a:srcRect/>
                <a:tile tx="0" ty="0" sx="100000" sy="100000" flip="none" algn="tl"/>
              </a:blipFill>
              <a:ln w="9525" cap="flat" cmpd="sng" algn="ctr">
                <a:solidFill>
                  <a:srgbClr val="000000"/>
                </a:solidFill>
                <a:prstDash val="solid"/>
                <a:round/>
                <a:headEnd type="none" w="med" len="med"/>
                <a:tailEnd type="none" w="med" len="med"/>
              </a:ln>
              <a:effectLst/>
            </p:spPr>
          </p:cxnSp>
          <p:sp>
            <p:nvSpPr>
              <p:cNvPr id="262" name="Rectangle 261">
                <a:extLst>
                  <a:ext uri="{FF2B5EF4-FFF2-40B4-BE49-F238E27FC236}">
                    <a16:creationId xmlns:a16="http://schemas.microsoft.com/office/drawing/2014/main" id="{569A6D21-2A03-4D9D-9006-6FD3C56FBEB0}"/>
                  </a:ext>
                </a:extLst>
              </p:cNvPr>
              <p:cNvSpPr/>
              <p:nvPr/>
            </p:nvSpPr>
            <p:spPr bwMode="auto">
              <a:xfrm>
                <a:off x="3066385" y="5725242"/>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sp>
            <p:nvSpPr>
              <p:cNvPr id="263" name="Rectangle 262">
                <a:extLst>
                  <a:ext uri="{FF2B5EF4-FFF2-40B4-BE49-F238E27FC236}">
                    <a16:creationId xmlns:a16="http://schemas.microsoft.com/office/drawing/2014/main" id="{E328CFC5-3621-4478-AF31-1A20C933D9D5}"/>
                  </a:ext>
                </a:extLst>
              </p:cNvPr>
              <p:cNvSpPr/>
              <p:nvPr/>
            </p:nvSpPr>
            <p:spPr bwMode="auto">
              <a:xfrm>
                <a:off x="1386716" y="6093690"/>
                <a:ext cx="120178" cy="120178"/>
              </a:xfrm>
              <a:prstGeom prst="rect">
                <a:avLst/>
              </a:prstGeom>
              <a:solidFill>
                <a:srgbClr val="CC99FF"/>
              </a:solidFill>
              <a:ln w="9525">
                <a:noFill/>
                <a:miter lim="800000"/>
                <a:headEnd/>
                <a:tailEnd/>
              </a:ln>
            </p:spPr>
            <p:txBody>
              <a:bodyPr/>
              <a:lstStyle/>
              <a:p>
                <a:endParaRPr lang="en-US" dirty="0">
                  <a:latin typeface="+mn-lt"/>
                  <a:cs typeface="+mn-cs"/>
                  <a:sym typeface="Gill Sans" charset="0"/>
                </a:endParaRPr>
              </a:p>
            </p:txBody>
          </p:sp>
        </p:grpSp>
      </p:grpSp>
      <p:grpSp>
        <p:nvGrpSpPr>
          <p:cNvPr id="314" name="Group 313">
            <a:extLst>
              <a:ext uri="{FF2B5EF4-FFF2-40B4-BE49-F238E27FC236}">
                <a16:creationId xmlns:a16="http://schemas.microsoft.com/office/drawing/2014/main" id="{06E56019-C420-4AE7-B0A6-9B0B40AE3840}"/>
              </a:ext>
            </a:extLst>
          </p:cNvPr>
          <p:cNvGrpSpPr/>
          <p:nvPr/>
        </p:nvGrpSpPr>
        <p:grpSpPr>
          <a:xfrm>
            <a:off x="381966" y="1168256"/>
            <a:ext cx="4954212" cy="1548479"/>
            <a:chOff x="6727371" y="912955"/>
            <a:chExt cx="4954212" cy="1548479"/>
          </a:xfrm>
        </p:grpSpPr>
        <p:sp>
          <p:nvSpPr>
            <p:cNvPr id="315" name="Rectangle 314">
              <a:extLst>
                <a:ext uri="{FF2B5EF4-FFF2-40B4-BE49-F238E27FC236}">
                  <a16:creationId xmlns:a16="http://schemas.microsoft.com/office/drawing/2014/main" id="{ECE99932-DA4C-4B05-9E9D-A6B34FD1DDC2}"/>
                </a:ext>
              </a:extLst>
            </p:cNvPr>
            <p:cNvSpPr/>
            <p:nvPr/>
          </p:nvSpPr>
          <p:spPr>
            <a:xfrm>
              <a:off x="6727371" y="1088235"/>
              <a:ext cx="753046" cy="1373199"/>
            </a:xfrm>
            <a:prstGeom prst="rect">
              <a:avLst/>
            </a:prstGeom>
            <a:solidFill>
              <a:srgbClr val="A6A6A6">
                <a:alpha val="50196"/>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16" name="Rectangle 315">
              <a:extLst>
                <a:ext uri="{FF2B5EF4-FFF2-40B4-BE49-F238E27FC236}">
                  <a16:creationId xmlns:a16="http://schemas.microsoft.com/office/drawing/2014/main" id="{7BDE881E-28B8-4E51-8B0D-7778F088B6D4}"/>
                </a:ext>
              </a:extLst>
            </p:cNvPr>
            <p:cNvSpPr/>
            <p:nvPr/>
          </p:nvSpPr>
          <p:spPr>
            <a:xfrm>
              <a:off x="10928537" y="912955"/>
              <a:ext cx="753046" cy="1373199"/>
            </a:xfrm>
            <a:prstGeom prst="rect">
              <a:avLst/>
            </a:prstGeom>
            <a:solidFill>
              <a:srgbClr val="A6A6A6">
                <a:alpha val="50196"/>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grpSp>
        <p:nvGrpSpPr>
          <p:cNvPr id="322" name="Group 321">
            <a:extLst>
              <a:ext uri="{FF2B5EF4-FFF2-40B4-BE49-F238E27FC236}">
                <a16:creationId xmlns:a16="http://schemas.microsoft.com/office/drawing/2014/main" id="{1BF0FD25-D29B-4F6C-818A-89D94E90B9B5}"/>
              </a:ext>
            </a:extLst>
          </p:cNvPr>
          <p:cNvGrpSpPr/>
          <p:nvPr/>
        </p:nvGrpSpPr>
        <p:grpSpPr>
          <a:xfrm>
            <a:off x="1646998" y="2154279"/>
            <a:ext cx="811889" cy="692907"/>
            <a:chOff x="1646998" y="2154279"/>
            <a:chExt cx="811889" cy="692907"/>
          </a:xfrm>
        </p:grpSpPr>
        <p:sp>
          <p:nvSpPr>
            <p:cNvPr id="317" name="TextBox 316">
              <a:extLst>
                <a:ext uri="{FF2B5EF4-FFF2-40B4-BE49-F238E27FC236}">
                  <a16:creationId xmlns:a16="http://schemas.microsoft.com/office/drawing/2014/main" id="{411E7FDE-A06E-45D3-B9A7-8014C24C08E3}"/>
                </a:ext>
              </a:extLst>
            </p:cNvPr>
            <p:cNvSpPr txBox="1"/>
            <p:nvPr/>
          </p:nvSpPr>
          <p:spPr>
            <a:xfrm>
              <a:off x="1646998" y="2477854"/>
              <a:ext cx="811889" cy="369332"/>
            </a:xfrm>
            <a:prstGeom prst="rect">
              <a:avLst/>
            </a:prstGeom>
            <a:noFill/>
          </p:spPr>
          <p:txBody>
            <a:bodyPr wrap="none" rtlCol="0">
              <a:spAutoFit/>
            </a:bodyPr>
            <a:lstStyle/>
            <a:p>
              <a:r>
                <a:rPr lang="en-GB" dirty="0"/>
                <a:t>Device</a:t>
              </a:r>
            </a:p>
          </p:txBody>
        </p:sp>
        <p:cxnSp>
          <p:nvCxnSpPr>
            <p:cNvPr id="319" name="Straight Arrow Connector 318">
              <a:extLst>
                <a:ext uri="{FF2B5EF4-FFF2-40B4-BE49-F238E27FC236}">
                  <a16:creationId xmlns:a16="http://schemas.microsoft.com/office/drawing/2014/main" id="{A3D0BCBA-3D05-4197-BC08-EA73F170439D}"/>
                </a:ext>
              </a:extLst>
            </p:cNvPr>
            <p:cNvCxnSpPr>
              <a:cxnSpLocks/>
              <a:stCxn id="317" idx="0"/>
              <a:endCxn id="272" idx="2"/>
            </p:cNvCxnSpPr>
            <p:nvPr/>
          </p:nvCxnSpPr>
          <p:spPr>
            <a:xfrm flipV="1">
              <a:off x="2052943" y="2154279"/>
              <a:ext cx="185703" cy="323575"/>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23" name="Group 322">
            <a:extLst>
              <a:ext uri="{FF2B5EF4-FFF2-40B4-BE49-F238E27FC236}">
                <a16:creationId xmlns:a16="http://schemas.microsoft.com/office/drawing/2014/main" id="{A2A43A70-1B2A-470C-B748-9013A9190A9C}"/>
              </a:ext>
            </a:extLst>
          </p:cNvPr>
          <p:cNvGrpSpPr/>
          <p:nvPr/>
        </p:nvGrpSpPr>
        <p:grpSpPr>
          <a:xfrm>
            <a:off x="5988522" y="3261776"/>
            <a:ext cx="6082991" cy="2606562"/>
            <a:chOff x="360608" y="1130969"/>
            <a:chExt cx="6082991" cy="2606562"/>
          </a:xfrm>
        </p:grpSpPr>
        <p:grpSp>
          <p:nvGrpSpPr>
            <p:cNvPr id="324" name="Group 323">
              <a:extLst>
                <a:ext uri="{FF2B5EF4-FFF2-40B4-BE49-F238E27FC236}">
                  <a16:creationId xmlns:a16="http://schemas.microsoft.com/office/drawing/2014/main" id="{9CE9593C-A78A-4BAF-911F-E1772743D010}"/>
                </a:ext>
              </a:extLst>
            </p:cNvPr>
            <p:cNvGrpSpPr/>
            <p:nvPr/>
          </p:nvGrpSpPr>
          <p:grpSpPr>
            <a:xfrm>
              <a:off x="360608" y="1130969"/>
              <a:ext cx="6082991" cy="2606562"/>
              <a:chOff x="3972339" y="8422105"/>
              <a:chExt cx="6082991" cy="2606562"/>
            </a:xfrm>
          </p:grpSpPr>
          <p:sp>
            <p:nvSpPr>
              <p:cNvPr id="326" name="Oval 325">
                <a:extLst>
                  <a:ext uri="{FF2B5EF4-FFF2-40B4-BE49-F238E27FC236}">
                    <a16:creationId xmlns:a16="http://schemas.microsoft.com/office/drawing/2014/main" id="{D340D784-3F79-4A77-8C54-8E86AA563E6A}"/>
                  </a:ext>
                </a:extLst>
              </p:cNvPr>
              <p:cNvSpPr/>
              <p:nvPr/>
            </p:nvSpPr>
            <p:spPr>
              <a:xfrm>
                <a:off x="4421925" y="8422105"/>
                <a:ext cx="5021371" cy="733317"/>
              </a:xfrm>
              <a:prstGeom prst="ellipse">
                <a:avLst/>
              </a:prstGeom>
              <a:solidFill>
                <a:srgbClr val="FF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3" tIns="45675" rIns="91353" bIns="45675" rtlCol="0" anchor="ctr"/>
              <a:lstStyle/>
              <a:p>
                <a:pPr algn="ctr"/>
                <a:endParaRPr lang="en-US" sz="1000" dirty="0"/>
              </a:p>
            </p:txBody>
          </p:sp>
          <p:sp>
            <p:nvSpPr>
              <p:cNvPr id="327" name="Oval 326">
                <a:extLst>
                  <a:ext uri="{FF2B5EF4-FFF2-40B4-BE49-F238E27FC236}">
                    <a16:creationId xmlns:a16="http://schemas.microsoft.com/office/drawing/2014/main" id="{7609909A-0DB1-414C-B0B0-D624D383DD74}"/>
                  </a:ext>
                </a:extLst>
              </p:cNvPr>
              <p:cNvSpPr/>
              <p:nvPr/>
            </p:nvSpPr>
            <p:spPr>
              <a:xfrm>
                <a:off x="8098260" y="9337756"/>
                <a:ext cx="1059282" cy="570227"/>
              </a:xfrm>
              <a:prstGeom prst="ellipse">
                <a:avLst/>
              </a:prstGeom>
              <a:solidFill>
                <a:srgbClr val="FF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3" tIns="45675" rIns="91353" bIns="45675" rtlCol="0" anchor="ctr"/>
              <a:lstStyle/>
              <a:p>
                <a:pPr algn="ctr"/>
                <a:endParaRPr lang="en-US" sz="1000" dirty="0"/>
              </a:p>
            </p:txBody>
          </p:sp>
          <p:sp>
            <p:nvSpPr>
              <p:cNvPr id="328" name="Rectangle 327">
                <a:extLst>
                  <a:ext uri="{FF2B5EF4-FFF2-40B4-BE49-F238E27FC236}">
                    <a16:creationId xmlns:a16="http://schemas.microsoft.com/office/drawing/2014/main" id="{E8C1DCE2-60EC-45C4-ADD6-75809E6207C8}"/>
                  </a:ext>
                </a:extLst>
              </p:cNvPr>
              <p:cNvSpPr/>
              <p:nvPr/>
            </p:nvSpPr>
            <p:spPr>
              <a:xfrm>
                <a:off x="9256366" y="9302689"/>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29" name="Rectangle 328">
                <a:extLst>
                  <a:ext uri="{FF2B5EF4-FFF2-40B4-BE49-F238E27FC236}">
                    <a16:creationId xmlns:a16="http://schemas.microsoft.com/office/drawing/2014/main" id="{8B8D82A0-D0BC-4F19-A073-AE19268153B9}"/>
                  </a:ext>
                </a:extLst>
              </p:cNvPr>
              <p:cNvSpPr/>
              <p:nvPr/>
            </p:nvSpPr>
            <p:spPr>
              <a:xfrm>
                <a:off x="8160571" y="9534986"/>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30" name="Rectangle 329">
                <a:extLst>
                  <a:ext uri="{FF2B5EF4-FFF2-40B4-BE49-F238E27FC236}">
                    <a16:creationId xmlns:a16="http://schemas.microsoft.com/office/drawing/2014/main" id="{2C4B35AC-2F0A-4A7F-A28F-A0168B788FEA}"/>
                  </a:ext>
                </a:extLst>
              </p:cNvPr>
              <p:cNvSpPr/>
              <p:nvPr/>
            </p:nvSpPr>
            <p:spPr>
              <a:xfrm>
                <a:off x="9443297" y="9302689"/>
                <a:ext cx="83082" cy="81956"/>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31" name="Rectangle 330">
                <a:extLst>
                  <a:ext uri="{FF2B5EF4-FFF2-40B4-BE49-F238E27FC236}">
                    <a16:creationId xmlns:a16="http://schemas.microsoft.com/office/drawing/2014/main" id="{192C1226-F061-4057-A40E-2936A631CD77}"/>
                  </a:ext>
                </a:extLst>
              </p:cNvPr>
              <p:cNvSpPr/>
              <p:nvPr/>
            </p:nvSpPr>
            <p:spPr>
              <a:xfrm>
                <a:off x="8015180" y="9527295"/>
                <a:ext cx="83082" cy="81956"/>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32" name="Oval 331">
                <a:extLst>
                  <a:ext uri="{FF2B5EF4-FFF2-40B4-BE49-F238E27FC236}">
                    <a16:creationId xmlns:a16="http://schemas.microsoft.com/office/drawing/2014/main" id="{A99D2AC3-2BD8-417D-B7AE-B421A8661761}"/>
                  </a:ext>
                </a:extLst>
              </p:cNvPr>
              <p:cNvSpPr/>
              <p:nvPr/>
            </p:nvSpPr>
            <p:spPr>
              <a:xfrm>
                <a:off x="6384715" y="9337756"/>
                <a:ext cx="1017742" cy="471532"/>
              </a:xfrm>
              <a:prstGeom prst="ellipse">
                <a:avLst/>
              </a:prstGeom>
              <a:solidFill>
                <a:srgbClr val="FF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3" tIns="45675" rIns="91353" bIns="45675" rtlCol="0" anchor="ctr"/>
              <a:lstStyle/>
              <a:p>
                <a:pPr algn="ctr"/>
                <a:endParaRPr lang="en-US" sz="1000" dirty="0"/>
              </a:p>
            </p:txBody>
          </p:sp>
          <p:sp>
            <p:nvSpPr>
              <p:cNvPr id="333" name="Rectangle 332">
                <a:extLst>
                  <a:ext uri="{FF2B5EF4-FFF2-40B4-BE49-F238E27FC236}">
                    <a16:creationId xmlns:a16="http://schemas.microsoft.com/office/drawing/2014/main" id="{C64E6035-7E29-438C-8DF6-F7FC934433CC}"/>
                  </a:ext>
                </a:extLst>
              </p:cNvPr>
              <p:cNvSpPr/>
              <p:nvPr/>
            </p:nvSpPr>
            <p:spPr>
              <a:xfrm>
                <a:off x="7215525" y="9527295"/>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34" name="Rectangle 333">
                <a:extLst>
                  <a:ext uri="{FF2B5EF4-FFF2-40B4-BE49-F238E27FC236}">
                    <a16:creationId xmlns:a16="http://schemas.microsoft.com/office/drawing/2014/main" id="{8DE69F4E-01DD-444F-9B0C-B35D7F44E23B}"/>
                  </a:ext>
                </a:extLst>
              </p:cNvPr>
              <p:cNvSpPr/>
              <p:nvPr/>
            </p:nvSpPr>
            <p:spPr>
              <a:xfrm>
                <a:off x="6447025" y="9534986"/>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35" name="Rectangle 334">
                <a:extLst>
                  <a:ext uri="{FF2B5EF4-FFF2-40B4-BE49-F238E27FC236}">
                    <a16:creationId xmlns:a16="http://schemas.microsoft.com/office/drawing/2014/main" id="{104F2ECC-CC85-4D12-85DE-DA6E51D6419B}"/>
                  </a:ext>
                </a:extLst>
              </p:cNvPr>
              <p:cNvSpPr/>
              <p:nvPr/>
            </p:nvSpPr>
            <p:spPr>
              <a:xfrm>
                <a:off x="7402456" y="9527295"/>
                <a:ext cx="83082" cy="81956"/>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36" name="Rectangle 335">
                <a:extLst>
                  <a:ext uri="{FF2B5EF4-FFF2-40B4-BE49-F238E27FC236}">
                    <a16:creationId xmlns:a16="http://schemas.microsoft.com/office/drawing/2014/main" id="{F9E9529E-1B13-4E28-9830-FFA997951068}"/>
                  </a:ext>
                </a:extLst>
              </p:cNvPr>
              <p:cNvSpPr/>
              <p:nvPr/>
            </p:nvSpPr>
            <p:spPr>
              <a:xfrm>
                <a:off x="6301633" y="9527295"/>
                <a:ext cx="83082" cy="81956"/>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37" name="Oval 336">
                <a:extLst>
                  <a:ext uri="{FF2B5EF4-FFF2-40B4-BE49-F238E27FC236}">
                    <a16:creationId xmlns:a16="http://schemas.microsoft.com/office/drawing/2014/main" id="{BE7652E1-89D8-42D1-994A-2789DF76ADA4}"/>
                  </a:ext>
                </a:extLst>
              </p:cNvPr>
              <p:cNvSpPr/>
              <p:nvPr/>
            </p:nvSpPr>
            <p:spPr>
              <a:xfrm>
                <a:off x="4608857" y="9337756"/>
                <a:ext cx="1059283" cy="570227"/>
              </a:xfrm>
              <a:prstGeom prst="ellipse">
                <a:avLst/>
              </a:prstGeom>
              <a:solidFill>
                <a:srgbClr val="FF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3" tIns="45675" rIns="91353" bIns="45675" rtlCol="0" anchor="ctr"/>
              <a:lstStyle/>
              <a:p>
                <a:pPr algn="ctr"/>
                <a:endParaRPr lang="en-US" sz="1000" dirty="0"/>
              </a:p>
            </p:txBody>
          </p:sp>
          <p:sp>
            <p:nvSpPr>
              <p:cNvPr id="338" name="Rectangle 337">
                <a:extLst>
                  <a:ext uri="{FF2B5EF4-FFF2-40B4-BE49-F238E27FC236}">
                    <a16:creationId xmlns:a16="http://schemas.microsoft.com/office/drawing/2014/main" id="{F9A0E335-AB43-4B52-B9EF-9A084FD516D2}"/>
                  </a:ext>
                </a:extLst>
              </p:cNvPr>
              <p:cNvSpPr/>
              <p:nvPr/>
            </p:nvSpPr>
            <p:spPr>
              <a:xfrm>
                <a:off x="4650397" y="10137484"/>
                <a:ext cx="1038513" cy="891183"/>
              </a:xfrm>
              <a:prstGeom prst="rect">
                <a:avLst/>
              </a:prstGeom>
              <a:solidFill>
                <a:srgbClr val="F79646">
                  <a:lumMod val="40000"/>
                  <a:lumOff val="60000"/>
                </a:srgbClr>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39" name="Rectangle 338">
                <a:extLst>
                  <a:ext uri="{FF2B5EF4-FFF2-40B4-BE49-F238E27FC236}">
                    <a16:creationId xmlns:a16="http://schemas.microsoft.com/office/drawing/2014/main" id="{4524E1DD-9C68-41ED-9263-6D3610788032}"/>
                  </a:ext>
                </a:extLst>
              </p:cNvPr>
              <p:cNvSpPr/>
              <p:nvPr/>
            </p:nvSpPr>
            <p:spPr>
              <a:xfrm>
                <a:off x="5107343" y="10397413"/>
                <a:ext cx="207703" cy="74265"/>
              </a:xfrm>
              <a:prstGeom prst="rect">
                <a:avLst/>
              </a:prstGeom>
              <a:solidFill>
                <a:srgbClr val="FFFF00"/>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40" name="Rectangle 339">
                <a:extLst>
                  <a:ext uri="{FF2B5EF4-FFF2-40B4-BE49-F238E27FC236}">
                    <a16:creationId xmlns:a16="http://schemas.microsoft.com/office/drawing/2014/main" id="{2331BA5F-6E59-402D-86A8-2830867C08AF}"/>
                  </a:ext>
                </a:extLst>
              </p:cNvPr>
              <p:cNvSpPr/>
              <p:nvPr/>
            </p:nvSpPr>
            <p:spPr>
              <a:xfrm>
                <a:off x="5481208" y="10583076"/>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41" name="Rectangle 340">
                <a:extLst>
                  <a:ext uri="{FF2B5EF4-FFF2-40B4-BE49-F238E27FC236}">
                    <a16:creationId xmlns:a16="http://schemas.microsoft.com/office/drawing/2014/main" id="{1BCB05E4-3A01-4D5E-88EC-0D9A295EFF09}"/>
                  </a:ext>
                </a:extLst>
              </p:cNvPr>
              <p:cNvSpPr/>
              <p:nvPr/>
            </p:nvSpPr>
            <p:spPr>
              <a:xfrm>
                <a:off x="5481208" y="10694473"/>
                <a:ext cx="124622" cy="297061"/>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42" name="Straight Connector 341">
                <a:extLst>
                  <a:ext uri="{FF2B5EF4-FFF2-40B4-BE49-F238E27FC236}">
                    <a16:creationId xmlns:a16="http://schemas.microsoft.com/office/drawing/2014/main" id="{4B5A3C91-1424-487D-807B-679438B720BC}"/>
                  </a:ext>
                </a:extLst>
              </p:cNvPr>
              <p:cNvCxnSpPr>
                <a:cxnSpLocks/>
                <a:stCxn id="339" idx="3"/>
                <a:endCxn id="340" idx="1"/>
              </p:cNvCxnSpPr>
              <p:nvPr/>
            </p:nvCxnSpPr>
            <p:spPr>
              <a:xfrm>
                <a:off x="5315046" y="10434546"/>
                <a:ext cx="166162" cy="185663"/>
              </a:xfrm>
              <a:prstGeom prst="line">
                <a:avLst/>
              </a:prstGeom>
              <a:noFill/>
              <a:ln w="9525" cap="flat" cmpd="sng" algn="ctr">
                <a:solidFill>
                  <a:srgbClr val="4F81BD">
                    <a:shade val="95000"/>
                    <a:satMod val="105000"/>
                  </a:srgbClr>
                </a:solidFill>
                <a:prstDash val="solid"/>
              </a:ln>
              <a:effectLst/>
            </p:spPr>
          </p:cxnSp>
          <p:sp>
            <p:nvSpPr>
              <p:cNvPr id="343" name="Rectangle 342">
                <a:extLst>
                  <a:ext uri="{FF2B5EF4-FFF2-40B4-BE49-F238E27FC236}">
                    <a16:creationId xmlns:a16="http://schemas.microsoft.com/office/drawing/2014/main" id="{98C7E8C6-556E-4C54-88E3-7E6E5CAF2D72}"/>
                  </a:ext>
                </a:extLst>
              </p:cNvPr>
              <p:cNvSpPr/>
              <p:nvPr/>
            </p:nvSpPr>
            <p:spPr>
              <a:xfrm>
                <a:off x="8098261" y="10137484"/>
                <a:ext cx="955432" cy="891183"/>
              </a:xfrm>
              <a:prstGeom prst="rect">
                <a:avLst/>
              </a:prstGeom>
              <a:solidFill>
                <a:srgbClr val="F79646">
                  <a:lumMod val="40000"/>
                  <a:lumOff val="60000"/>
                </a:srgbClr>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44" name="Rectangle 343">
                <a:extLst>
                  <a:ext uri="{FF2B5EF4-FFF2-40B4-BE49-F238E27FC236}">
                    <a16:creationId xmlns:a16="http://schemas.microsoft.com/office/drawing/2014/main" id="{60BD1EE0-DD9F-4DE1-A7DE-E1C9318BAB18}"/>
                  </a:ext>
                </a:extLst>
              </p:cNvPr>
              <p:cNvSpPr/>
              <p:nvPr/>
            </p:nvSpPr>
            <p:spPr>
              <a:xfrm>
                <a:off x="8181342" y="10583076"/>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45" name="Rectangle 344">
                <a:extLst>
                  <a:ext uri="{FF2B5EF4-FFF2-40B4-BE49-F238E27FC236}">
                    <a16:creationId xmlns:a16="http://schemas.microsoft.com/office/drawing/2014/main" id="{2DC89A4F-7C84-4543-9A42-0E5D85D5AFAB}"/>
                  </a:ext>
                </a:extLst>
              </p:cNvPr>
              <p:cNvSpPr/>
              <p:nvPr/>
            </p:nvSpPr>
            <p:spPr>
              <a:xfrm>
                <a:off x="8181342" y="10694473"/>
                <a:ext cx="124622" cy="297061"/>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46" name="Straight Connector 345">
                <a:extLst>
                  <a:ext uri="{FF2B5EF4-FFF2-40B4-BE49-F238E27FC236}">
                    <a16:creationId xmlns:a16="http://schemas.microsoft.com/office/drawing/2014/main" id="{2889C8FD-FE28-4C84-AD9B-74C4262DD960}"/>
                  </a:ext>
                </a:extLst>
              </p:cNvPr>
              <p:cNvCxnSpPr>
                <a:cxnSpLocks/>
                <a:stCxn id="364" idx="1"/>
                <a:endCxn id="344" idx="3"/>
              </p:cNvCxnSpPr>
              <p:nvPr/>
            </p:nvCxnSpPr>
            <p:spPr>
              <a:xfrm rot="10800000" flipV="1">
                <a:off x="8305964" y="10508811"/>
                <a:ext cx="207703" cy="111398"/>
              </a:xfrm>
              <a:prstGeom prst="line">
                <a:avLst/>
              </a:prstGeom>
              <a:noFill/>
              <a:ln w="9525" cap="flat" cmpd="sng" algn="ctr">
                <a:solidFill>
                  <a:srgbClr val="4F81BD">
                    <a:shade val="95000"/>
                    <a:satMod val="105000"/>
                  </a:srgbClr>
                </a:solidFill>
                <a:prstDash val="solid"/>
              </a:ln>
              <a:effectLst/>
            </p:spPr>
          </p:cxnSp>
          <p:sp>
            <p:nvSpPr>
              <p:cNvPr id="347" name="Rectangle 346">
                <a:extLst>
                  <a:ext uri="{FF2B5EF4-FFF2-40B4-BE49-F238E27FC236}">
                    <a16:creationId xmlns:a16="http://schemas.microsoft.com/office/drawing/2014/main" id="{85828130-CFB6-474E-89A9-780B4B6AAEDA}"/>
                  </a:ext>
                </a:extLst>
              </p:cNvPr>
              <p:cNvSpPr/>
              <p:nvPr/>
            </p:nvSpPr>
            <p:spPr>
              <a:xfrm>
                <a:off x="6436640" y="10471678"/>
                <a:ext cx="872351" cy="556989"/>
              </a:xfrm>
              <a:prstGeom prst="rect">
                <a:avLst/>
              </a:prstGeom>
              <a:solidFill>
                <a:srgbClr val="F79646">
                  <a:lumMod val="40000"/>
                  <a:lumOff val="60000"/>
                </a:srgbClr>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48" name="Rectangle 347">
                <a:extLst>
                  <a:ext uri="{FF2B5EF4-FFF2-40B4-BE49-F238E27FC236}">
                    <a16:creationId xmlns:a16="http://schemas.microsoft.com/office/drawing/2014/main" id="{246CFE6B-2C51-413B-83E7-925BB545A770}"/>
                  </a:ext>
                </a:extLst>
              </p:cNvPr>
              <p:cNvSpPr/>
              <p:nvPr/>
            </p:nvSpPr>
            <p:spPr>
              <a:xfrm>
                <a:off x="6768964" y="10583076"/>
                <a:ext cx="207703" cy="74265"/>
              </a:xfrm>
              <a:prstGeom prst="rect">
                <a:avLst/>
              </a:prstGeom>
              <a:solidFill>
                <a:srgbClr val="FFFF00"/>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49" name="Rectangle 348">
                <a:extLst>
                  <a:ext uri="{FF2B5EF4-FFF2-40B4-BE49-F238E27FC236}">
                    <a16:creationId xmlns:a16="http://schemas.microsoft.com/office/drawing/2014/main" id="{57F1BA2A-9C31-4D03-9AA9-BEE3EC909A8D}"/>
                  </a:ext>
                </a:extLst>
              </p:cNvPr>
              <p:cNvSpPr/>
              <p:nvPr/>
            </p:nvSpPr>
            <p:spPr>
              <a:xfrm>
                <a:off x="6519721" y="10583076"/>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50" name="Rectangle 349">
                <a:extLst>
                  <a:ext uri="{FF2B5EF4-FFF2-40B4-BE49-F238E27FC236}">
                    <a16:creationId xmlns:a16="http://schemas.microsoft.com/office/drawing/2014/main" id="{F2D7749A-8FAA-45A3-B8B2-D79F731530DC}"/>
                  </a:ext>
                </a:extLst>
              </p:cNvPr>
              <p:cNvSpPr/>
              <p:nvPr/>
            </p:nvSpPr>
            <p:spPr>
              <a:xfrm>
                <a:off x="6519721" y="10694473"/>
                <a:ext cx="124622" cy="297061"/>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51" name="Straight Connector 350">
                <a:extLst>
                  <a:ext uri="{FF2B5EF4-FFF2-40B4-BE49-F238E27FC236}">
                    <a16:creationId xmlns:a16="http://schemas.microsoft.com/office/drawing/2014/main" id="{0DBD8CC5-2714-4F11-979C-DE0B246C1E5B}"/>
                  </a:ext>
                </a:extLst>
              </p:cNvPr>
              <p:cNvCxnSpPr>
                <a:cxnSpLocks/>
                <a:stCxn id="353" idx="1"/>
                <a:endCxn id="348" idx="3"/>
              </p:cNvCxnSpPr>
              <p:nvPr/>
            </p:nvCxnSpPr>
            <p:spPr>
              <a:xfrm rot="10800000">
                <a:off x="6976667" y="10620208"/>
                <a:ext cx="124622" cy="0"/>
              </a:xfrm>
              <a:prstGeom prst="line">
                <a:avLst/>
              </a:prstGeom>
              <a:noFill/>
              <a:ln w="9525" cap="flat" cmpd="sng" algn="ctr">
                <a:solidFill>
                  <a:srgbClr val="4F81BD">
                    <a:shade val="95000"/>
                    <a:satMod val="105000"/>
                  </a:srgbClr>
                </a:solidFill>
                <a:prstDash val="solid"/>
              </a:ln>
              <a:effectLst/>
            </p:spPr>
          </p:cxnSp>
          <p:cxnSp>
            <p:nvCxnSpPr>
              <p:cNvPr id="352" name="Straight Connector 351">
                <a:extLst>
                  <a:ext uri="{FF2B5EF4-FFF2-40B4-BE49-F238E27FC236}">
                    <a16:creationId xmlns:a16="http://schemas.microsoft.com/office/drawing/2014/main" id="{C5489400-78A0-4912-B6F8-7DB7305B1E1D}"/>
                  </a:ext>
                </a:extLst>
              </p:cNvPr>
              <p:cNvCxnSpPr>
                <a:cxnSpLocks/>
                <a:stCxn id="348" idx="1"/>
                <a:endCxn id="349" idx="3"/>
              </p:cNvCxnSpPr>
              <p:nvPr/>
            </p:nvCxnSpPr>
            <p:spPr>
              <a:xfrm rot="10800000">
                <a:off x="6644342" y="10620208"/>
                <a:ext cx="124622" cy="0"/>
              </a:xfrm>
              <a:prstGeom prst="line">
                <a:avLst/>
              </a:prstGeom>
              <a:noFill/>
              <a:ln w="9525" cap="flat" cmpd="sng" algn="ctr">
                <a:solidFill>
                  <a:srgbClr val="4F81BD">
                    <a:shade val="95000"/>
                    <a:satMod val="105000"/>
                  </a:srgbClr>
                </a:solidFill>
                <a:prstDash val="solid"/>
              </a:ln>
              <a:effectLst/>
            </p:spPr>
          </p:cxnSp>
          <p:sp>
            <p:nvSpPr>
              <p:cNvPr id="353" name="Rectangle 352">
                <a:extLst>
                  <a:ext uri="{FF2B5EF4-FFF2-40B4-BE49-F238E27FC236}">
                    <a16:creationId xmlns:a16="http://schemas.microsoft.com/office/drawing/2014/main" id="{3B4A8C4A-06D2-4463-9EF7-CE405C8066F7}"/>
                  </a:ext>
                </a:extLst>
              </p:cNvPr>
              <p:cNvSpPr/>
              <p:nvPr/>
            </p:nvSpPr>
            <p:spPr>
              <a:xfrm>
                <a:off x="7101288" y="10583076"/>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54" name="Rectangle 353">
                <a:extLst>
                  <a:ext uri="{FF2B5EF4-FFF2-40B4-BE49-F238E27FC236}">
                    <a16:creationId xmlns:a16="http://schemas.microsoft.com/office/drawing/2014/main" id="{D2171ACB-24FE-4C21-9E14-A3CB7A045C6A}"/>
                  </a:ext>
                </a:extLst>
              </p:cNvPr>
              <p:cNvSpPr/>
              <p:nvPr/>
            </p:nvSpPr>
            <p:spPr>
              <a:xfrm>
                <a:off x="7101288" y="10694473"/>
                <a:ext cx="124622" cy="297061"/>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55" name="Rectangle 354">
                <a:extLst>
                  <a:ext uri="{FF2B5EF4-FFF2-40B4-BE49-F238E27FC236}">
                    <a16:creationId xmlns:a16="http://schemas.microsoft.com/office/drawing/2014/main" id="{88F77CDD-B2B4-4AC7-950B-95BEC045FAC2}"/>
                  </a:ext>
                </a:extLst>
              </p:cNvPr>
              <p:cNvSpPr/>
              <p:nvPr/>
            </p:nvSpPr>
            <p:spPr>
              <a:xfrm>
                <a:off x="5107343" y="8582933"/>
                <a:ext cx="3634795" cy="217778"/>
              </a:xfrm>
              <a:prstGeom prst="rect">
                <a:avLst/>
              </a:prstGeom>
              <a:solidFill>
                <a:srgbClr val="FFFF00"/>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56" name="Straight Connector 355">
                <a:extLst>
                  <a:ext uri="{FF2B5EF4-FFF2-40B4-BE49-F238E27FC236}">
                    <a16:creationId xmlns:a16="http://schemas.microsoft.com/office/drawing/2014/main" id="{04C41D3C-BC03-4F39-A272-72E49034D6F4}"/>
                  </a:ext>
                </a:extLst>
              </p:cNvPr>
              <p:cNvCxnSpPr>
                <a:cxnSpLocks/>
                <a:stCxn id="341" idx="2"/>
                <a:endCxn id="350" idx="2"/>
              </p:cNvCxnSpPr>
              <p:nvPr/>
            </p:nvCxnSpPr>
            <p:spPr>
              <a:xfrm rot="16200000" flipH="1">
                <a:off x="6062775" y="10472278"/>
                <a:ext cx="0" cy="1038513"/>
              </a:xfrm>
              <a:prstGeom prst="line">
                <a:avLst/>
              </a:prstGeom>
              <a:noFill/>
              <a:ln w="9525" cap="flat" cmpd="sng" algn="ctr">
                <a:solidFill>
                  <a:srgbClr val="4F81BD">
                    <a:shade val="95000"/>
                    <a:satMod val="105000"/>
                  </a:srgbClr>
                </a:solidFill>
                <a:prstDash val="solid"/>
              </a:ln>
              <a:effectLst/>
            </p:spPr>
          </p:cxnSp>
          <p:cxnSp>
            <p:nvCxnSpPr>
              <p:cNvPr id="357" name="Straight Connector 356">
                <a:extLst>
                  <a:ext uri="{FF2B5EF4-FFF2-40B4-BE49-F238E27FC236}">
                    <a16:creationId xmlns:a16="http://schemas.microsoft.com/office/drawing/2014/main" id="{18BADD4F-01A1-41D6-A740-C5C22807A455}"/>
                  </a:ext>
                </a:extLst>
              </p:cNvPr>
              <p:cNvCxnSpPr>
                <a:cxnSpLocks/>
                <a:stCxn id="354" idx="2"/>
                <a:endCxn id="345" idx="2"/>
              </p:cNvCxnSpPr>
              <p:nvPr/>
            </p:nvCxnSpPr>
            <p:spPr>
              <a:xfrm rot="16200000" flipH="1">
                <a:off x="7703626" y="10451508"/>
                <a:ext cx="0" cy="1080054"/>
              </a:xfrm>
              <a:prstGeom prst="line">
                <a:avLst/>
              </a:prstGeom>
              <a:noFill/>
              <a:ln w="9525" cap="flat" cmpd="sng" algn="ctr">
                <a:solidFill>
                  <a:srgbClr val="4F81BD">
                    <a:shade val="95000"/>
                    <a:satMod val="105000"/>
                  </a:srgbClr>
                </a:solidFill>
                <a:prstDash val="solid"/>
              </a:ln>
              <a:effectLst/>
            </p:spPr>
          </p:cxnSp>
          <p:sp>
            <p:nvSpPr>
              <p:cNvPr id="358" name="Rectangle 357">
                <a:extLst>
                  <a:ext uri="{FF2B5EF4-FFF2-40B4-BE49-F238E27FC236}">
                    <a16:creationId xmlns:a16="http://schemas.microsoft.com/office/drawing/2014/main" id="{FD637A12-E69E-49AB-AEF5-554FF32EE90A}"/>
                  </a:ext>
                </a:extLst>
              </p:cNvPr>
              <p:cNvSpPr/>
              <p:nvPr/>
            </p:nvSpPr>
            <p:spPr>
              <a:xfrm>
                <a:off x="4920411" y="10583076"/>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59" name="Rectangle 358">
                <a:extLst>
                  <a:ext uri="{FF2B5EF4-FFF2-40B4-BE49-F238E27FC236}">
                    <a16:creationId xmlns:a16="http://schemas.microsoft.com/office/drawing/2014/main" id="{17B3D58F-91E1-4FC3-8B52-03CABEBD1ABC}"/>
                  </a:ext>
                </a:extLst>
              </p:cNvPr>
              <p:cNvSpPr/>
              <p:nvPr/>
            </p:nvSpPr>
            <p:spPr>
              <a:xfrm>
                <a:off x="4920411" y="10694473"/>
                <a:ext cx="124622" cy="297061"/>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60" name="Straight Connector 359">
                <a:extLst>
                  <a:ext uri="{FF2B5EF4-FFF2-40B4-BE49-F238E27FC236}">
                    <a16:creationId xmlns:a16="http://schemas.microsoft.com/office/drawing/2014/main" id="{9E9DA960-A506-49ED-B7CD-4B405A354EE1}"/>
                  </a:ext>
                </a:extLst>
              </p:cNvPr>
              <p:cNvCxnSpPr>
                <a:cxnSpLocks/>
                <a:stCxn id="339" idx="2"/>
                <a:endCxn id="358" idx="3"/>
              </p:cNvCxnSpPr>
              <p:nvPr/>
            </p:nvCxnSpPr>
            <p:spPr>
              <a:xfrm rot="5400000">
                <a:off x="5053848" y="10462862"/>
                <a:ext cx="148531" cy="166162"/>
              </a:xfrm>
              <a:prstGeom prst="line">
                <a:avLst/>
              </a:prstGeom>
              <a:noFill/>
              <a:ln w="9525" cap="flat" cmpd="sng" algn="ctr">
                <a:solidFill>
                  <a:srgbClr val="4F81BD">
                    <a:shade val="95000"/>
                    <a:satMod val="105000"/>
                  </a:srgbClr>
                </a:solidFill>
                <a:prstDash val="solid"/>
              </a:ln>
              <a:effectLst/>
            </p:spPr>
          </p:cxnSp>
          <p:sp>
            <p:nvSpPr>
              <p:cNvPr id="361" name="Rectangle 360">
                <a:extLst>
                  <a:ext uri="{FF2B5EF4-FFF2-40B4-BE49-F238E27FC236}">
                    <a16:creationId xmlns:a16="http://schemas.microsoft.com/office/drawing/2014/main" id="{18494CE0-0B38-4E9C-A30B-12F9422E757F}"/>
                  </a:ext>
                </a:extLst>
              </p:cNvPr>
              <p:cNvSpPr/>
              <p:nvPr/>
            </p:nvSpPr>
            <p:spPr>
              <a:xfrm>
                <a:off x="4712708" y="10583076"/>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62" name="Rectangle 361">
                <a:extLst>
                  <a:ext uri="{FF2B5EF4-FFF2-40B4-BE49-F238E27FC236}">
                    <a16:creationId xmlns:a16="http://schemas.microsoft.com/office/drawing/2014/main" id="{68BD8761-8661-4D0D-B6B2-7A7F832E00B4}"/>
                  </a:ext>
                </a:extLst>
              </p:cNvPr>
              <p:cNvSpPr/>
              <p:nvPr/>
            </p:nvSpPr>
            <p:spPr>
              <a:xfrm>
                <a:off x="4712708" y="10694473"/>
                <a:ext cx="124622" cy="297061"/>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63" name="Straight Connector 362">
                <a:extLst>
                  <a:ext uri="{FF2B5EF4-FFF2-40B4-BE49-F238E27FC236}">
                    <a16:creationId xmlns:a16="http://schemas.microsoft.com/office/drawing/2014/main" id="{8219FB17-A655-4EE0-9812-68069DE692CD}"/>
                  </a:ext>
                </a:extLst>
              </p:cNvPr>
              <p:cNvCxnSpPr>
                <a:cxnSpLocks/>
                <a:stCxn id="361" idx="0"/>
                <a:endCxn id="339" idx="1"/>
              </p:cNvCxnSpPr>
              <p:nvPr/>
            </p:nvCxnSpPr>
            <p:spPr>
              <a:xfrm rot="5400000" flipH="1" flipV="1">
                <a:off x="4866916" y="10342648"/>
                <a:ext cx="148531" cy="332325"/>
              </a:xfrm>
              <a:prstGeom prst="line">
                <a:avLst/>
              </a:prstGeom>
              <a:noFill/>
              <a:ln w="9525" cap="flat" cmpd="sng" algn="ctr">
                <a:solidFill>
                  <a:srgbClr val="4F81BD">
                    <a:shade val="95000"/>
                    <a:satMod val="105000"/>
                  </a:srgbClr>
                </a:solidFill>
                <a:prstDash val="solid"/>
              </a:ln>
              <a:effectLst/>
            </p:spPr>
          </p:cxnSp>
          <p:sp>
            <p:nvSpPr>
              <p:cNvPr id="364" name="Rectangle 363">
                <a:extLst>
                  <a:ext uri="{FF2B5EF4-FFF2-40B4-BE49-F238E27FC236}">
                    <a16:creationId xmlns:a16="http://schemas.microsoft.com/office/drawing/2014/main" id="{1E204984-3D7B-4713-8304-A3ABDD0DAD82}"/>
                  </a:ext>
                </a:extLst>
              </p:cNvPr>
              <p:cNvSpPr/>
              <p:nvPr/>
            </p:nvSpPr>
            <p:spPr>
              <a:xfrm>
                <a:off x="8513666" y="10471678"/>
                <a:ext cx="207703" cy="74265"/>
              </a:xfrm>
              <a:prstGeom prst="rect">
                <a:avLst/>
              </a:prstGeom>
              <a:solidFill>
                <a:srgbClr val="FFFF00"/>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65" name="Rectangle 364">
                <a:extLst>
                  <a:ext uri="{FF2B5EF4-FFF2-40B4-BE49-F238E27FC236}">
                    <a16:creationId xmlns:a16="http://schemas.microsoft.com/office/drawing/2014/main" id="{9F9D1C61-13AF-48F5-BEE9-D0E89866CF29}"/>
                  </a:ext>
                </a:extLst>
              </p:cNvPr>
              <p:cNvSpPr/>
              <p:nvPr/>
            </p:nvSpPr>
            <p:spPr>
              <a:xfrm>
                <a:off x="8887531" y="10583076"/>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66" name="Rectangle 365">
                <a:extLst>
                  <a:ext uri="{FF2B5EF4-FFF2-40B4-BE49-F238E27FC236}">
                    <a16:creationId xmlns:a16="http://schemas.microsoft.com/office/drawing/2014/main" id="{80C91B24-E37E-4DAF-8830-4EB99ECEA8E1}"/>
                  </a:ext>
                </a:extLst>
              </p:cNvPr>
              <p:cNvSpPr/>
              <p:nvPr/>
            </p:nvSpPr>
            <p:spPr>
              <a:xfrm>
                <a:off x="8887531" y="10694473"/>
                <a:ext cx="124622" cy="297061"/>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67" name="Straight Connector 366">
                <a:extLst>
                  <a:ext uri="{FF2B5EF4-FFF2-40B4-BE49-F238E27FC236}">
                    <a16:creationId xmlns:a16="http://schemas.microsoft.com/office/drawing/2014/main" id="{3E008323-7A85-4ACC-925A-CEA1109FD10C}"/>
                  </a:ext>
                </a:extLst>
              </p:cNvPr>
              <p:cNvCxnSpPr>
                <a:cxnSpLocks/>
                <a:stCxn id="364" idx="3"/>
                <a:endCxn id="365" idx="1"/>
              </p:cNvCxnSpPr>
              <p:nvPr/>
            </p:nvCxnSpPr>
            <p:spPr>
              <a:xfrm>
                <a:off x="8721368" y="10508811"/>
                <a:ext cx="166162" cy="111398"/>
              </a:xfrm>
              <a:prstGeom prst="line">
                <a:avLst/>
              </a:prstGeom>
              <a:noFill/>
              <a:ln w="9525" cap="flat" cmpd="sng" algn="ctr">
                <a:solidFill>
                  <a:srgbClr val="4F81BD">
                    <a:shade val="95000"/>
                    <a:satMod val="105000"/>
                  </a:srgbClr>
                </a:solidFill>
                <a:prstDash val="solid"/>
              </a:ln>
              <a:effectLst/>
            </p:spPr>
          </p:cxnSp>
          <p:sp>
            <p:nvSpPr>
              <p:cNvPr id="368" name="Rectangle 367">
                <a:extLst>
                  <a:ext uri="{FF2B5EF4-FFF2-40B4-BE49-F238E27FC236}">
                    <a16:creationId xmlns:a16="http://schemas.microsoft.com/office/drawing/2014/main" id="{4F10482A-94FA-4845-96B9-A6C02C26BFEE}"/>
                  </a:ext>
                </a:extLst>
              </p:cNvPr>
              <p:cNvSpPr/>
              <p:nvPr/>
            </p:nvSpPr>
            <p:spPr>
              <a:xfrm>
                <a:off x="5107343" y="9531911"/>
                <a:ext cx="207703" cy="185663"/>
              </a:xfrm>
              <a:prstGeom prst="rect">
                <a:avLst/>
              </a:prstGeom>
              <a:solidFill>
                <a:srgbClr val="FFFF00"/>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69" name="Rectangle 368">
                <a:extLst>
                  <a:ext uri="{FF2B5EF4-FFF2-40B4-BE49-F238E27FC236}">
                    <a16:creationId xmlns:a16="http://schemas.microsoft.com/office/drawing/2014/main" id="{F7992995-BCB3-4B4B-81E4-807B61BB505D}"/>
                  </a:ext>
                </a:extLst>
              </p:cNvPr>
              <p:cNvSpPr/>
              <p:nvPr/>
            </p:nvSpPr>
            <p:spPr>
              <a:xfrm>
                <a:off x="6768964" y="9531911"/>
                <a:ext cx="207703" cy="74265"/>
              </a:xfrm>
              <a:prstGeom prst="rect">
                <a:avLst/>
              </a:prstGeom>
              <a:solidFill>
                <a:srgbClr val="FFFF00"/>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70" name="Rectangle 369">
                <a:extLst>
                  <a:ext uri="{FF2B5EF4-FFF2-40B4-BE49-F238E27FC236}">
                    <a16:creationId xmlns:a16="http://schemas.microsoft.com/office/drawing/2014/main" id="{87F4A9CF-0859-4ED8-92F4-CC710E926451}"/>
                  </a:ext>
                </a:extLst>
              </p:cNvPr>
              <p:cNvSpPr/>
              <p:nvPr/>
            </p:nvSpPr>
            <p:spPr>
              <a:xfrm>
                <a:off x="8513666" y="9531912"/>
                <a:ext cx="207703" cy="77340"/>
              </a:xfrm>
              <a:prstGeom prst="rect">
                <a:avLst/>
              </a:prstGeom>
              <a:solidFill>
                <a:srgbClr val="FFFF00"/>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71" name="Oval 370">
                <a:extLst>
                  <a:ext uri="{FF2B5EF4-FFF2-40B4-BE49-F238E27FC236}">
                    <a16:creationId xmlns:a16="http://schemas.microsoft.com/office/drawing/2014/main" id="{F616495B-D3D1-4A7A-B86C-5B984C1A7B14}"/>
                  </a:ext>
                </a:extLst>
              </p:cNvPr>
              <p:cNvSpPr/>
              <p:nvPr/>
            </p:nvSpPr>
            <p:spPr>
              <a:xfrm flipH="1">
                <a:off x="5107343" y="9531911"/>
                <a:ext cx="83081" cy="74265"/>
              </a:xfrm>
              <a:prstGeom prst="ellipse">
                <a:avLst/>
              </a:prstGeom>
              <a:solidFill>
                <a:sysClr val="window" lastClr="FFFFFF"/>
              </a:solidFill>
              <a:ln w="6350" cap="flat" cmpd="sng" algn="ctr">
                <a:solidFill>
                  <a:srgbClr val="4F81BD">
                    <a:shade val="50000"/>
                  </a:srgbClr>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72" name="Oval 371">
                <a:extLst>
                  <a:ext uri="{FF2B5EF4-FFF2-40B4-BE49-F238E27FC236}">
                    <a16:creationId xmlns:a16="http://schemas.microsoft.com/office/drawing/2014/main" id="{7D95083B-650A-4C21-A247-759EE4B384AB}"/>
                  </a:ext>
                </a:extLst>
              </p:cNvPr>
              <p:cNvSpPr/>
              <p:nvPr/>
            </p:nvSpPr>
            <p:spPr>
              <a:xfrm flipH="1">
                <a:off x="5231965" y="9531911"/>
                <a:ext cx="83081" cy="74265"/>
              </a:xfrm>
              <a:prstGeom prst="ellipse">
                <a:avLst/>
              </a:prstGeom>
              <a:solidFill>
                <a:sysClr val="window" lastClr="FFFFFF"/>
              </a:solidFill>
              <a:ln w="6350" cap="flat" cmpd="sng" algn="ctr">
                <a:solidFill>
                  <a:srgbClr val="4F81BD">
                    <a:shade val="50000"/>
                  </a:srgbClr>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73" name="Oval 372">
                <a:extLst>
                  <a:ext uri="{FF2B5EF4-FFF2-40B4-BE49-F238E27FC236}">
                    <a16:creationId xmlns:a16="http://schemas.microsoft.com/office/drawing/2014/main" id="{B7B315B2-5739-4C08-9F85-B8B88E8FAF4B}"/>
                  </a:ext>
                </a:extLst>
              </p:cNvPr>
              <p:cNvSpPr/>
              <p:nvPr/>
            </p:nvSpPr>
            <p:spPr>
              <a:xfrm flipH="1">
                <a:off x="6768964" y="9531911"/>
                <a:ext cx="83081" cy="74265"/>
              </a:xfrm>
              <a:prstGeom prst="ellipse">
                <a:avLst/>
              </a:prstGeom>
              <a:solidFill>
                <a:sysClr val="window" lastClr="FFFFFF"/>
              </a:solidFill>
              <a:ln w="6350" cap="flat" cmpd="sng" algn="ctr">
                <a:solidFill>
                  <a:srgbClr val="4F81BD">
                    <a:shade val="50000"/>
                  </a:srgbClr>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74" name="Oval 373">
                <a:extLst>
                  <a:ext uri="{FF2B5EF4-FFF2-40B4-BE49-F238E27FC236}">
                    <a16:creationId xmlns:a16="http://schemas.microsoft.com/office/drawing/2014/main" id="{D80FDCE1-C58B-4E3A-B225-149DEA155EE8}"/>
                  </a:ext>
                </a:extLst>
              </p:cNvPr>
              <p:cNvSpPr/>
              <p:nvPr/>
            </p:nvSpPr>
            <p:spPr>
              <a:xfrm flipH="1">
                <a:off x="6893586" y="9531911"/>
                <a:ext cx="83081" cy="74265"/>
              </a:xfrm>
              <a:prstGeom prst="ellipse">
                <a:avLst/>
              </a:prstGeom>
              <a:solidFill>
                <a:sysClr val="window" lastClr="FFFFFF"/>
              </a:solidFill>
              <a:ln w="6350" cap="flat" cmpd="sng" algn="ctr">
                <a:solidFill>
                  <a:srgbClr val="4F81BD">
                    <a:shade val="50000"/>
                  </a:srgbClr>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75" name="Oval 374">
                <a:extLst>
                  <a:ext uri="{FF2B5EF4-FFF2-40B4-BE49-F238E27FC236}">
                    <a16:creationId xmlns:a16="http://schemas.microsoft.com/office/drawing/2014/main" id="{723B99DB-5687-4B7A-A91D-E742A31CF837}"/>
                  </a:ext>
                </a:extLst>
              </p:cNvPr>
              <p:cNvSpPr/>
              <p:nvPr/>
            </p:nvSpPr>
            <p:spPr>
              <a:xfrm flipH="1">
                <a:off x="8513666" y="9531911"/>
                <a:ext cx="83081" cy="74265"/>
              </a:xfrm>
              <a:prstGeom prst="ellipse">
                <a:avLst/>
              </a:prstGeom>
              <a:solidFill>
                <a:sysClr val="window" lastClr="FFFFFF"/>
              </a:solidFill>
              <a:ln w="6350" cap="flat" cmpd="sng" algn="ctr">
                <a:solidFill>
                  <a:srgbClr val="4F81BD">
                    <a:shade val="50000"/>
                  </a:srgbClr>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76" name="Oval 375">
                <a:extLst>
                  <a:ext uri="{FF2B5EF4-FFF2-40B4-BE49-F238E27FC236}">
                    <a16:creationId xmlns:a16="http://schemas.microsoft.com/office/drawing/2014/main" id="{CE8FB955-18A0-4545-A4C4-97196B96E62E}"/>
                  </a:ext>
                </a:extLst>
              </p:cNvPr>
              <p:cNvSpPr/>
              <p:nvPr/>
            </p:nvSpPr>
            <p:spPr>
              <a:xfrm flipH="1">
                <a:off x="8638288" y="9531911"/>
                <a:ext cx="83081" cy="74265"/>
              </a:xfrm>
              <a:prstGeom prst="ellipse">
                <a:avLst/>
              </a:prstGeom>
              <a:solidFill>
                <a:sysClr val="window" lastClr="FFFFFF"/>
              </a:solidFill>
              <a:ln w="6350" cap="flat" cmpd="sng" algn="ctr">
                <a:solidFill>
                  <a:srgbClr val="4F81BD">
                    <a:shade val="50000"/>
                  </a:srgbClr>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77" name="Oval 376">
                <a:extLst>
                  <a:ext uri="{FF2B5EF4-FFF2-40B4-BE49-F238E27FC236}">
                    <a16:creationId xmlns:a16="http://schemas.microsoft.com/office/drawing/2014/main" id="{E672D254-938E-4684-9646-14F33D354EC9}"/>
                  </a:ext>
                </a:extLst>
              </p:cNvPr>
              <p:cNvSpPr/>
              <p:nvPr/>
            </p:nvSpPr>
            <p:spPr>
              <a:xfrm flipH="1">
                <a:off x="5107343" y="9643309"/>
                <a:ext cx="83081" cy="74265"/>
              </a:xfrm>
              <a:prstGeom prst="ellipse">
                <a:avLst/>
              </a:prstGeom>
              <a:solidFill>
                <a:sysClr val="window" lastClr="FFFFFF"/>
              </a:solidFill>
              <a:ln w="6350" cap="flat" cmpd="sng" algn="ctr">
                <a:solidFill>
                  <a:srgbClr val="4F81BD">
                    <a:shade val="50000"/>
                  </a:srgbClr>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78" name="Straight Connector 377">
                <a:extLst>
                  <a:ext uri="{FF2B5EF4-FFF2-40B4-BE49-F238E27FC236}">
                    <a16:creationId xmlns:a16="http://schemas.microsoft.com/office/drawing/2014/main" id="{D8E74616-1094-4A67-BD4B-A76C53D5EAA3}"/>
                  </a:ext>
                </a:extLst>
              </p:cNvPr>
              <p:cNvCxnSpPr>
                <a:cxnSpLocks/>
                <a:stCxn id="375" idx="2"/>
                <a:endCxn id="376" idx="6"/>
              </p:cNvCxnSpPr>
              <p:nvPr/>
            </p:nvCxnSpPr>
            <p:spPr>
              <a:xfrm>
                <a:off x="8596747" y="9569044"/>
                <a:ext cx="41540" cy="0"/>
              </a:xfrm>
              <a:prstGeom prst="line">
                <a:avLst/>
              </a:prstGeom>
              <a:noFill/>
              <a:ln w="9525" cap="flat" cmpd="sng" algn="ctr">
                <a:solidFill>
                  <a:srgbClr val="4F81BD">
                    <a:shade val="95000"/>
                    <a:satMod val="105000"/>
                  </a:srgbClr>
                </a:solidFill>
                <a:prstDash val="solid"/>
              </a:ln>
              <a:effectLst/>
            </p:spPr>
          </p:cxnSp>
          <p:cxnSp>
            <p:nvCxnSpPr>
              <p:cNvPr id="379" name="Straight Connector 378">
                <a:extLst>
                  <a:ext uri="{FF2B5EF4-FFF2-40B4-BE49-F238E27FC236}">
                    <a16:creationId xmlns:a16="http://schemas.microsoft.com/office/drawing/2014/main" id="{E3C6700E-F521-41B0-85C8-885234A6D7F5}"/>
                  </a:ext>
                </a:extLst>
              </p:cNvPr>
              <p:cNvCxnSpPr>
                <a:cxnSpLocks/>
                <a:stCxn id="355" idx="2"/>
                <a:endCxn id="368" idx="0"/>
              </p:cNvCxnSpPr>
              <p:nvPr/>
            </p:nvCxnSpPr>
            <p:spPr>
              <a:xfrm flipH="1">
                <a:off x="5211195" y="8800711"/>
                <a:ext cx="1713546" cy="731200"/>
              </a:xfrm>
              <a:prstGeom prst="line">
                <a:avLst/>
              </a:prstGeom>
              <a:noFill/>
              <a:ln w="9525" cap="flat" cmpd="sng" algn="ctr">
                <a:solidFill>
                  <a:srgbClr val="4F81BD">
                    <a:shade val="95000"/>
                    <a:satMod val="105000"/>
                  </a:srgbClr>
                </a:solidFill>
                <a:prstDash val="solid"/>
              </a:ln>
              <a:effectLst/>
            </p:spPr>
          </p:cxnSp>
          <p:cxnSp>
            <p:nvCxnSpPr>
              <p:cNvPr id="380" name="Straight Connector 379">
                <a:extLst>
                  <a:ext uri="{FF2B5EF4-FFF2-40B4-BE49-F238E27FC236}">
                    <a16:creationId xmlns:a16="http://schemas.microsoft.com/office/drawing/2014/main" id="{11498989-5EE7-496F-9CB5-517D57D04501}"/>
                  </a:ext>
                </a:extLst>
              </p:cNvPr>
              <p:cNvCxnSpPr>
                <a:cxnSpLocks/>
                <a:stCxn id="355" idx="2"/>
                <a:endCxn id="369" idx="0"/>
              </p:cNvCxnSpPr>
              <p:nvPr/>
            </p:nvCxnSpPr>
            <p:spPr>
              <a:xfrm flipH="1">
                <a:off x="6872815" y="8800711"/>
                <a:ext cx="51926" cy="731200"/>
              </a:xfrm>
              <a:prstGeom prst="line">
                <a:avLst/>
              </a:prstGeom>
              <a:noFill/>
              <a:ln w="9525" cap="flat" cmpd="sng" algn="ctr">
                <a:solidFill>
                  <a:srgbClr val="4F81BD">
                    <a:shade val="95000"/>
                    <a:satMod val="105000"/>
                  </a:srgbClr>
                </a:solidFill>
                <a:prstDash val="solid"/>
              </a:ln>
              <a:effectLst/>
            </p:spPr>
          </p:cxnSp>
          <p:cxnSp>
            <p:nvCxnSpPr>
              <p:cNvPr id="381" name="Straight Connector 380">
                <a:extLst>
                  <a:ext uri="{FF2B5EF4-FFF2-40B4-BE49-F238E27FC236}">
                    <a16:creationId xmlns:a16="http://schemas.microsoft.com/office/drawing/2014/main" id="{F06F1693-D3CA-406C-9F65-EFECED32DAC2}"/>
                  </a:ext>
                </a:extLst>
              </p:cNvPr>
              <p:cNvCxnSpPr>
                <a:cxnSpLocks/>
                <a:stCxn id="355" idx="2"/>
                <a:endCxn id="370" idx="0"/>
              </p:cNvCxnSpPr>
              <p:nvPr/>
            </p:nvCxnSpPr>
            <p:spPr>
              <a:xfrm>
                <a:off x="6924741" y="8800711"/>
                <a:ext cx="1692776" cy="731201"/>
              </a:xfrm>
              <a:prstGeom prst="line">
                <a:avLst/>
              </a:prstGeom>
              <a:noFill/>
              <a:ln w="9525" cap="flat" cmpd="sng" algn="ctr">
                <a:solidFill>
                  <a:srgbClr val="4F81BD">
                    <a:shade val="95000"/>
                    <a:satMod val="105000"/>
                  </a:srgbClr>
                </a:solidFill>
                <a:prstDash val="solid"/>
              </a:ln>
              <a:effectLst/>
            </p:spPr>
          </p:cxnSp>
          <p:sp>
            <p:nvSpPr>
              <p:cNvPr id="382" name="Rectangle 381">
                <a:extLst>
                  <a:ext uri="{FF2B5EF4-FFF2-40B4-BE49-F238E27FC236}">
                    <a16:creationId xmlns:a16="http://schemas.microsoft.com/office/drawing/2014/main" id="{FFB1CC8E-3DD1-4B84-B4BE-1647FD92433C}"/>
                  </a:ext>
                </a:extLst>
              </p:cNvPr>
              <p:cNvSpPr/>
              <p:nvPr/>
            </p:nvSpPr>
            <p:spPr>
              <a:xfrm>
                <a:off x="5481208" y="9527295"/>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83" name="Rectangle 382">
                <a:extLst>
                  <a:ext uri="{FF2B5EF4-FFF2-40B4-BE49-F238E27FC236}">
                    <a16:creationId xmlns:a16="http://schemas.microsoft.com/office/drawing/2014/main" id="{53FAD1A3-D25C-480C-BD10-7079D119579B}"/>
                  </a:ext>
                </a:extLst>
              </p:cNvPr>
              <p:cNvSpPr/>
              <p:nvPr/>
            </p:nvSpPr>
            <p:spPr>
              <a:xfrm>
                <a:off x="4681553" y="9139284"/>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84" name="Rectangle 383">
                <a:extLst>
                  <a:ext uri="{FF2B5EF4-FFF2-40B4-BE49-F238E27FC236}">
                    <a16:creationId xmlns:a16="http://schemas.microsoft.com/office/drawing/2014/main" id="{5EBEB67B-3E26-4026-A4ED-45BA2BAEB7C5}"/>
                  </a:ext>
                </a:extLst>
              </p:cNvPr>
              <p:cNvSpPr/>
              <p:nvPr/>
            </p:nvSpPr>
            <p:spPr>
              <a:xfrm>
                <a:off x="5668139" y="9527295"/>
                <a:ext cx="83082" cy="81956"/>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85" name="Rectangle 384">
                <a:extLst>
                  <a:ext uri="{FF2B5EF4-FFF2-40B4-BE49-F238E27FC236}">
                    <a16:creationId xmlns:a16="http://schemas.microsoft.com/office/drawing/2014/main" id="{3A2C7496-D09E-4482-A858-089E717B7FDD}"/>
                  </a:ext>
                </a:extLst>
              </p:cNvPr>
              <p:cNvSpPr/>
              <p:nvPr/>
            </p:nvSpPr>
            <p:spPr>
              <a:xfrm>
                <a:off x="4536161" y="9131594"/>
                <a:ext cx="83082" cy="81956"/>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86" name="Rectangle 385">
                <a:extLst>
                  <a:ext uri="{FF2B5EF4-FFF2-40B4-BE49-F238E27FC236}">
                    <a16:creationId xmlns:a16="http://schemas.microsoft.com/office/drawing/2014/main" id="{BD198528-E763-40F1-AC2A-5BEADE4E80F5}"/>
                  </a:ext>
                </a:extLst>
              </p:cNvPr>
              <p:cNvSpPr/>
              <p:nvPr/>
            </p:nvSpPr>
            <p:spPr>
              <a:xfrm>
                <a:off x="4651180" y="9913468"/>
                <a:ext cx="124622" cy="74265"/>
              </a:xfrm>
              <a:prstGeom prst="rect">
                <a:avLst/>
              </a:prstGeom>
              <a:solidFill>
                <a:srgbClr val="CCFF99"/>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87" name="Rectangle 386">
                <a:extLst>
                  <a:ext uri="{FF2B5EF4-FFF2-40B4-BE49-F238E27FC236}">
                    <a16:creationId xmlns:a16="http://schemas.microsoft.com/office/drawing/2014/main" id="{6B7E127A-0642-4FC4-B7CA-0305AF48264C}"/>
                  </a:ext>
                </a:extLst>
              </p:cNvPr>
              <p:cNvSpPr/>
              <p:nvPr/>
            </p:nvSpPr>
            <p:spPr>
              <a:xfrm>
                <a:off x="4505789" y="9905777"/>
                <a:ext cx="83082" cy="81956"/>
              </a:xfrm>
              <a:prstGeom prst="rect">
                <a:avLst/>
              </a:prstGeom>
              <a:solidFill>
                <a:srgbClr val="CC99FF"/>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88" name="Oval 387">
                <a:extLst>
                  <a:ext uri="{FF2B5EF4-FFF2-40B4-BE49-F238E27FC236}">
                    <a16:creationId xmlns:a16="http://schemas.microsoft.com/office/drawing/2014/main" id="{425DE6CA-B676-4016-9139-A8BD3351A92E}"/>
                  </a:ext>
                </a:extLst>
              </p:cNvPr>
              <p:cNvSpPr/>
              <p:nvPr/>
            </p:nvSpPr>
            <p:spPr>
              <a:xfrm flipH="1">
                <a:off x="5107343" y="8599317"/>
                <a:ext cx="83081" cy="74265"/>
              </a:xfrm>
              <a:prstGeom prst="ellipse">
                <a:avLst/>
              </a:prstGeom>
              <a:solidFill>
                <a:sysClr val="window" lastClr="FFFFFF"/>
              </a:solidFill>
              <a:ln w="6350" cap="flat" cmpd="sng" algn="ctr">
                <a:solidFill>
                  <a:srgbClr val="4F81BD">
                    <a:shade val="50000"/>
                  </a:srgbClr>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89" name="Oval 388">
                <a:extLst>
                  <a:ext uri="{FF2B5EF4-FFF2-40B4-BE49-F238E27FC236}">
                    <a16:creationId xmlns:a16="http://schemas.microsoft.com/office/drawing/2014/main" id="{A50B9B59-A318-4553-845A-18BCFFFF5AD3}"/>
                  </a:ext>
                </a:extLst>
              </p:cNvPr>
              <p:cNvSpPr/>
              <p:nvPr/>
            </p:nvSpPr>
            <p:spPr>
              <a:xfrm flipH="1">
                <a:off x="5107343" y="8710715"/>
                <a:ext cx="83081" cy="74265"/>
              </a:xfrm>
              <a:prstGeom prst="ellipse">
                <a:avLst/>
              </a:prstGeom>
              <a:solidFill>
                <a:sysClr val="window" lastClr="FFFFFF"/>
              </a:solidFill>
              <a:ln w="6350" cap="flat" cmpd="sng" algn="ctr">
                <a:solidFill>
                  <a:srgbClr val="4F81BD">
                    <a:shade val="50000"/>
                  </a:srgbClr>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390" name="Oval 389">
                <a:extLst>
                  <a:ext uri="{FF2B5EF4-FFF2-40B4-BE49-F238E27FC236}">
                    <a16:creationId xmlns:a16="http://schemas.microsoft.com/office/drawing/2014/main" id="{3A6C8612-DD9E-48F6-A530-98DA907FF627}"/>
                  </a:ext>
                </a:extLst>
              </p:cNvPr>
              <p:cNvSpPr/>
              <p:nvPr/>
            </p:nvSpPr>
            <p:spPr>
              <a:xfrm flipH="1">
                <a:off x="8638288" y="8599317"/>
                <a:ext cx="83081" cy="74265"/>
              </a:xfrm>
              <a:prstGeom prst="ellipse">
                <a:avLst/>
              </a:prstGeom>
              <a:solidFill>
                <a:sysClr val="window" lastClr="FFFFFF"/>
              </a:solidFill>
              <a:ln w="6350" cap="flat" cmpd="sng" algn="ctr">
                <a:solidFill>
                  <a:srgbClr val="4F81BD">
                    <a:shade val="50000"/>
                  </a:srgbClr>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391" name="Straight Connector 390">
                <a:extLst>
                  <a:ext uri="{FF2B5EF4-FFF2-40B4-BE49-F238E27FC236}">
                    <a16:creationId xmlns:a16="http://schemas.microsoft.com/office/drawing/2014/main" id="{13135000-E866-4802-B872-121B3A32A574}"/>
                  </a:ext>
                </a:extLst>
              </p:cNvPr>
              <p:cNvCxnSpPr>
                <a:cxnSpLocks/>
                <a:stCxn id="383" idx="3"/>
                <a:endCxn id="371" idx="0"/>
              </p:cNvCxnSpPr>
              <p:nvPr/>
            </p:nvCxnSpPr>
            <p:spPr>
              <a:xfrm>
                <a:off x="4806174" y="9176417"/>
                <a:ext cx="342709" cy="355494"/>
              </a:xfrm>
              <a:prstGeom prst="line">
                <a:avLst/>
              </a:prstGeom>
              <a:noFill/>
              <a:ln w="9525" cap="flat" cmpd="sng" algn="ctr">
                <a:solidFill>
                  <a:srgbClr val="4F81BD">
                    <a:shade val="95000"/>
                    <a:satMod val="105000"/>
                  </a:srgbClr>
                </a:solidFill>
                <a:prstDash val="solid"/>
              </a:ln>
              <a:effectLst/>
            </p:spPr>
          </p:cxnSp>
          <p:cxnSp>
            <p:nvCxnSpPr>
              <p:cNvPr id="392" name="Straight Connector 391">
                <a:extLst>
                  <a:ext uri="{FF2B5EF4-FFF2-40B4-BE49-F238E27FC236}">
                    <a16:creationId xmlns:a16="http://schemas.microsoft.com/office/drawing/2014/main" id="{7B8BD1AD-9371-49CA-BD6E-AC60CF4D6FA3}"/>
                  </a:ext>
                </a:extLst>
              </p:cNvPr>
              <p:cNvCxnSpPr>
                <a:cxnSpLocks/>
                <a:stCxn id="386" idx="3"/>
                <a:endCxn id="377" idx="6"/>
              </p:cNvCxnSpPr>
              <p:nvPr/>
            </p:nvCxnSpPr>
            <p:spPr>
              <a:xfrm flipV="1">
                <a:off x="4775802" y="9680442"/>
                <a:ext cx="331541" cy="270159"/>
              </a:xfrm>
              <a:prstGeom prst="line">
                <a:avLst/>
              </a:prstGeom>
              <a:noFill/>
              <a:ln w="9525" cap="flat" cmpd="sng" algn="ctr">
                <a:solidFill>
                  <a:srgbClr val="4F81BD">
                    <a:shade val="95000"/>
                    <a:satMod val="105000"/>
                  </a:srgbClr>
                </a:solidFill>
                <a:prstDash val="solid"/>
              </a:ln>
              <a:effectLst/>
            </p:spPr>
          </p:cxnSp>
          <p:cxnSp>
            <p:nvCxnSpPr>
              <p:cNvPr id="393" name="Straight Connector 392">
                <a:extLst>
                  <a:ext uri="{FF2B5EF4-FFF2-40B4-BE49-F238E27FC236}">
                    <a16:creationId xmlns:a16="http://schemas.microsoft.com/office/drawing/2014/main" id="{09E38B77-1C92-4904-9444-7AFC0158D430}"/>
                  </a:ext>
                </a:extLst>
              </p:cNvPr>
              <p:cNvCxnSpPr>
                <a:cxnSpLocks/>
                <a:stCxn id="385" idx="3"/>
                <a:endCxn id="383" idx="1"/>
              </p:cNvCxnSpPr>
              <p:nvPr/>
            </p:nvCxnSpPr>
            <p:spPr>
              <a:xfrm>
                <a:off x="4619243" y="9172571"/>
                <a:ext cx="62311" cy="3846"/>
              </a:xfrm>
              <a:prstGeom prst="line">
                <a:avLst/>
              </a:prstGeom>
              <a:noFill/>
              <a:ln w="9525" cap="flat" cmpd="sng" algn="ctr">
                <a:solidFill>
                  <a:srgbClr val="4F81BD">
                    <a:shade val="95000"/>
                    <a:satMod val="105000"/>
                  </a:srgbClr>
                </a:solidFill>
                <a:prstDash val="solid"/>
              </a:ln>
              <a:effectLst/>
            </p:spPr>
          </p:cxnSp>
          <p:cxnSp>
            <p:nvCxnSpPr>
              <p:cNvPr id="394" name="Straight Connector 393">
                <a:extLst>
                  <a:ext uri="{FF2B5EF4-FFF2-40B4-BE49-F238E27FC236}">
                    <a16:creationId xmlns:a16="http://schemas.microsoft.com/office/drawing/2014/main" id="{49AA355C-FEB8-45A6-B9B2-DFB62AAA210C}"/>
                  </a:ext>
                </a:extLst>
              </p:cNvPr>
              <p:cNvCxnSpPr>
                <a:cxnSpLocks/>
                <a:stCxn id="387" idx="3"/>
                <a:endCxn id="386" idx="1"/>
              </p:cNvCxnSpPr>
              <p:nvPr/>
            </p:nvCxnSpPr>
            <p:spPr>
              <a:xfrm>
                <a:off x="4588870" y="9946755"/>
                <a:ext cx="62311" cy="3846"/>
              </a:xfrm>
              <a:prstGeom prst="line">
                <a:avLst/>
              </a:prstGeom>
              <a:noFill/>
              <a:ln w="9525" cap="flat" cmpd="sng" algn="ctr">
                <a:solidFill>
                  <a:srgbClr val="4F81BD">
                    <a:shade val="95000"/>
                    <a:satMod val="105000"/>
                  </a:srgbClr>
                </a:solidFill>
                <a:prstDash val="solid"/>
              </a:ln>
              <a:effectLst/>
            </p:spPr>
          </p:cxnSp>
          <p:cxnSp>
            <p:nvCxnSpPr>
              <p:cNvPr id="395" name="Straight Connector 394">
                <a:extLst>
                  <a:ext uri="{FF2B5EF4-FFF2-40B4-BE49-F238E27FC236}">
                    <a16:creationId xmlns:a16="http://schemas.microsoft.com/office/drawing/2014/main" id="{59659932-0C30-4007-A0C3-0F1DEBA85920}"/>
                  </a:ext>
                </a:extLst>
              </p:cNvPr>
              <p:cNvCxnSpPr/>
              <p:nvPr/>
            </p:nvCxnSpPr>
            <p:spPr>
              <a:xfrm>
                <a:off x="5605344" y="9568564"/>
                <a:ext cx="62311" cy="3846"/>
              </a:xfrm>
              <a:prstGeom prst="line">
                <a:avLst/>
              </a:prstGeom>
              <a:noFill/>
              <a:ln w="9525" cap="flat" cmpd="sng" algn="ctr">
                <a:solidFill>
                  <a:srgbClr val="4F81BD">
                    <a:shade val="95000"/>
                    <a:satMod val="105000"/>
                  </a:srgbClr>
                </a:solidFill>
                <a:prstDash val="solid"/>
              </a:ln>
              <a:effectLst/>
            </p:spPr>
          </p:cxnSp>
          <p:cxnSp>
            <p:nvCxnSpPr>
              <p:cNvPr id="396" name="Straight Connector 395">
                <a:extLst>
                  <a:ext uri="{FF2B5EF4-FFF2-40B4-BE49-F238E27FC236}">
                    <a16:creationId xmlns:a16="http://schemas.microsoft.com/office/drawing/2014/main" id="{F05A5D32-4A2F-4461-9633-E2A00FBB8A17}"/>
                  </a:ext>
                </a:extLst>
              </p:cNvPr>
              <p:cNvCxnSpPr>
                <a:cxnSpLocks/>
                <a:stCxn id="372" idx="2"/>
                <a:endCxn id="382" idx="1"/>
              </p:cNvCxnSpPr>
              <p:nvPr/>
            </p:nvCxnSpPr>
            <p:spPr>
              <a:xfrm flipV="1">
                <a:off x="5315046" y="9564428"/>
                <a:ext cx="166162" cy="4616"/>
              </a:xfrm>
              <a:prstGeom prst="line">
                <a:avLst/>
              </a:prstGeom>
              <a:noFill/>
              <a:ln w="9525" cap="flat" cmpd="sng" algn="ctr">
                <a:solidFill>
                  <a:srgbClr val="4F81BD">
                    <a:shade val="95000"/>
                    <a:satMod val="105000"/>
                  </a:srgbClr>
                </a:solidFill>
                <a:prstDash val="solid"/>
              </a:ln>
              <a:effectLst/>
            </p:spPr>
          </p:cxnSp>
          <p:cxnSp>
            <p:nvCxnSpPr>
              <p:cNvPr id="397" name="Straight Connector 396">
                <a:extLst>
                  <a:ext uri="{FF2B5EF4-FFF2-40B4-BE49-F238E27FC236}">
                    <a16:creationId xmlns:a16="http://schemas.microsoft.com/office/drawing/2014/main" id="{F8E5710C-488B-4CF2-9657-79999F23F7B6}"/>
                  </a:ext>
                </a:extLst>
              </p:cNvPr>
              <p:cNvCxnSpPr>
                <a:cxnSpLocks/>
                <a:stCxn id="334" idx="3"/>
                <a:endCxn id="373" idx="6"/>
              </p:cNvCxnSpPr>
              <p:nvPr/>
            </p:nvCxnSpPr>
            <p:spPr>
              <a:xfrm flipV="1">
                <a:off x="6571646" y="9569044"/>
                <a:ext cx="197317" cy="3074"/>
              </a:xfrm>
              <a:prstGeom prst="line">
                <a:avLst/>
              </a:prstGeom>
              <a:noFill/>
              <a:ln w="9525" cap="flat" cmpd="sng" algn="ctr">
                <a:solidFill>
                  <a:srgbClr val="4F81BD">
                    <a:shade val="95000"/>
                    <a:satMod val="105000"/>
                  </a:srgbClr>
                </a:solidFill>
                <a:prstDash val="solid"/>
              </a:ln>
              <a:effectLst/>
            </p:spPr>
          </p:cxnSp>
          <p:cxnSp>
            <p:nvCxnSpPr>
              <p:cNvPr id="398" name="Straight Connector 397">
                <a:extLst>
                  <a:ext uri="{FF2B5EF4-FFF2-40B4-BE49-F238E27FC236}">
                    <a16:creationId xmlns:a16="http://schemas.microsoft.com/office/drawing/2014/main" id="{E9C7E5C9-66F2-48D7-9631-9735A1196179}"/>
                  </a:ext>
                </a:extLst>
              </p:cNvPr>
              <p:cNvCxnSpPr>
                <a:cxnSpLocks/>
                <a:stCxn id="374" idx="2"/>
                <a:endCxn id="333" idx="1"/>
              </p:cNvCxnSpPr>
              <p:nvPr/>
            </p:nvCxnSpPr>
            <p:spPr>
              <a:xfrm flipV="1">
                <a:off x="6976667" y="9564428"/>
                <a:ext cx="238858" cy="4616"/>
              </a:xfrm>
              <a:prstGeom prst="line">
                <a:avLst/>
              </a:prstGeom>
              <a:noFill/>
              <a:ln w="9525" cap="flat" cmpd="sng" algn="ctr">
                <a:solidFill>
                  <a:srgbClr val="4F81BD">
                    <a:shade val="95000"/>
                    <a:satMod val="105000"/>
                  </a:srgbClr>
                </a:solidFill>
                <a:prstDash val="solid"/>
              </a:ln>
              <a:effectLst/>
            </p:spPr>
          </p:cxnSp>
          <p:cxnSp>
            <p:nvCxnSpPr>
              <p:cNvPr id="399" name="Straight Connector 398">
                <a:extLst>
                  <a:ext uri="{FF2B5EF4-FFF2-40B4-BE49-F238E27FC236}">
                    <a16:creationId xmlns:a16="http://schemas.microsoft.com/office/drawing/2014/main" id="{E1948408-3DB6-44E6-BF0A-9FF4A5EE92CB}"/>
                  </a:ext>
                </a:extLst>
              </p:cNvPr>
              <p:cNvCxnSpPr>
                <a:cxnSpLocks/>
                <a:stCxn id="329" idx="3"/>
                <a:endCxn id="375" idx="6"/>
              </p:cNvCxnSpPr>
              <p:nvPr/>
            </p:nvCxnSpPr>
            <p:spPr>
              <a:xfrm flipV="1">
                <a:off x="8285193" y="9569044"/>
                <a:ext cx="228474" cy="3074"/>
              </a:xfrm>
              <a:prstGeom prst="line">
                <a:avLst/>
              </a:prstGeom>
              <a:noFill/>
              <a:ln w="9525" cap="flat" cmpd="sng" algn="ctr">
                <a:solidFill>
                  <a:srgbClr val="4F81BD">
                    <a:shade val="95000"/>
                    <a:satMod val="105000"/>
                  </a:srgbClr>
                </a:solidFill>
                <a:prstDash val="solid"/>
              </a:ln>
              <a:effectLst/>
            </p:spPr>
          </p:cxnSp>
          <p:cxnSp>
            <p:nvCxnSpPr>
              <p:cNvPr id="400" name="Straight Connector 399">
                <a:extLst>
                  <a:ext uri="{FF2B5EF4-FFF2-40B4-BE49-F238E27FC236}">
                    <a16:creationId xmlns:a16="http://schemas.microsoft.com/office/drawing/2014/main" id="{6CF85234-8D68-4A60-B354-FD0BBDA3FA90}"/>
                  </a:ext>
                </a:extLst>
              </p:cNvPr>
              <p:cNvCxnSpPr>
                <a:cxnSpLocks/>
                <a:stCxn id="376" idx="2"/>
                <a:endCxn id="328" idx="1"/>
              </p:cNvCxnSpPr>
              <p:nvPr/>
            </p:nvCxnSpPr>
            <p:spPr>
              <a:xfrm flipV="1">
                <a:off x="8721368" y="9339821"/>
                <a:ext cx="534997" cy="229222"/>
              </a:xfrm>
              <a:prstGeom prst="line">
                <a:avLst/>
              </a:prstGeom>
              <a:noFill/>
              <a:ln w="9525" cap="flat" cmpd="sng" algn="ctr">
                <a:solidFill>
                  <a:srgbClr val="4F81BD">
                    <a:shade val="95000"/>
                    <a:satMod val="105000"/>
                  </a:srgbClr>
                </a:solidFill>
                <a:prstDash val="solid"/>
              </a:ln>
              <a:effectLst/>
            </p:spPr>
          </p:cxnSp>
          <p:cxnSp>
            <p:nvCxnSpPr>
              <p:cNvPr id="401" name="Straight Connector 400">
                <a:extLst>
                  <a:ext uri="{FF2B5EF4-FFF2-40B4-BE49-F238E27FC236}">
                    <a16:creationId xmlns:a16="http://schemas.microsoft.com/office/drawing/2014/main" id="{5EFC199C-571F-4E97-AE10-2B9DA5929B0F}"/>
                  </a:ext>
                </a:extLst>
              </p:cNvPr>
              <p:cNvCxnSpPr>
                <a:cxnSpLocks/>
                <a:stCxn id="336" idx="3"/>
                <a:endCxn id="334" idx="1"/>
              </p:cNvCxnSpPr>
              <p:nvPr/>
            </p:nvCxnSpPr>
            <p:spPr>
              <a:xfrm>
                <a:off x="6384715" y="9568273"/>
                <a:ext cx="62311" cy="3846"/>
              </a:xfrm>
              <a:prstGeom prst="line">
                <a:avLst/>
              </a:prstGeom>
              <a:noFill/>
              <a:ln w="9525" cap="flat" cmpd="sng" algn="ctr">
                <a:solidFill>
                  <a:srgbClr val="4F81BD">
                    <a:shade val="95000"/>
                    <a:satMod val="105000"/>
                  </a:srgbClr>
                </a:solidFill>
                <a:prstDash val="solid"/>
              </a:ln>
              <a:effectLst/>
            </p:spPr>
          </p:cxnSp>
          <p:cxnSp>
            <p:nvCxnSpPr>
              <p:cNvPr id="402" name="Straight Connector 401">
                <a:extLst>
                  <a:ext uri="{FF2B5EF4-FFF2-40B4-BE49-F238E27FC236}">
                    <a16:creationId xmlns:a16="http://schemas.microsoft.com/office/drawing/2014/main" id="{4D63C425-10EB-4004-81F7-77E2A7C3734E}"/>
                  </a:ext>
                </a:extLst>
              </p:cNvPr>
              <p:cNvCxnSpPr>
                <a:cxnSpLocks/>
                <a:stCxn id="333" idx="3"/>
                <a:endCxn id="335" idx="1"/>
              </p:cNvCxnSpPr>
              <p:nvPr/>
            </p:nvCxnSpPr>
            <p:spPr>
              <a:xfrm>
                <a:off x="7340146" y="9564428"/>
                <a:ext cx="62310" cy="3846"/>
              </a:xfrm>
              <a:prstGeom prst="line">
                <a:avLst/>
              </a:prstGeom>
              <a:noFill/>
              <a:ln w="9525" cap="flat" cmpd="sng" algn="ctr">
                <a:solidFill>
                  <a:srgbClr val="4F81BD">
                    <a:shade val="95000"/>
                    <a:satMod val="105000"/>
                  </a:srgbClr>
                </a:solidFill>
                <a:prstDash val="solid"/>
              </a:ln>
              <a:effectLst/>
            </p:spPr>
          </p:cxnSp>
          <p:cxnSp>
            <p:nvCxnSpPr>
              <p:cNvPr id="403" name="Straight Connector 402">
                <a:extLst>
                  <a:ext uri="{FF2B5EF4-FFF2-40B4-BE49-F238E27FC236}">
                    <a16:creationId xmlns:a16="http://schemas.microsoft.com/office/drawing/2014/main" id="{FA68E715-35D9-4F13-80CD-8ACC8C19A20D}"/>
                  </a:ext>
                </a:extLst>
              </p:cNvPr>
              <p:cNvCxnSpPr>
                <a:cxnSpLocks/>
                <a:stCxn id="331" idx="3"/>
                <a:endCxn id="329" idx="1"/>
              </p:cNvCxnSpPr>
              <p:nvPr/>
            </p:nvCxnSpPr>
            <p:spPr>
              <a:xfrm>
                <a:off x="8098261" y="9568273"/>
                <a:ext cx="62311" cy="3846"/>
              </a:xfrm>
              <a:prstGeom prst="line">
                <a:avLst/>
              </a:prstGeom>
              <a:noFill/>
              <a:ln w="9525" cap="flat" cmpd="sng" algn="ctr">
                <a:solidFill>
                  <a:srgbClr val="4F81BD">
                    <a:shade val="95000"/>
                    <a:satMod val="105000"/>
                  </a:srgbClr>
                </a:solidFill>
                <a:prstDash val="solid"/>
              </a:ln>
              <a:effectLst/>
            </p:spPr>
          </p:cxnSp>
          <p:cxnSp>
            <p:nvCxnSpPr>
              <p:cNvPr id="404" name="Straight Connector 403">
                <a:extLst>
                  <a:ext uri="{FF2B5EF4-FFF2-40B4-BE49-F238E27FC236}">
                    <a16:creationId xmlns:a16="http://schemas.microsoft.com/office/drawing/2014/main" id="{DA9B7592-6548-4079-847B-1BE7D8BE1CB9}"/>
                  </a:ext>
                </a:extLst>
              </p:cNvPr>
              <p:cNvCxnSpPr>
                <a:cxnSpLocks/>
                <a:stCxn id="328" idx="3"/>
                <a:endCxn id="330" idx="1"/>
              </p:cNvCxnSpPr>
              <p:nvPr/>
            </p:nvCxnSpPr>
            <p:spPr>
              <a:xfrm>
                <a:off x="9380987" y="9339821"/>
                <a:ext cx="62310" cy="3846"/>
              </a:xfrm>
              <a:prstGeom prst="line">
                <a:avLst/>
              </a:prstGeom>
              <a:noFill/>
              <a:ln w="9525" cap="flat" cmpd="sng" algn="ctr">
                <a:solidFill>
                  <a:srgbClr val="4F81BD">
                    <a:shade val="95000"/>
                    <a:satMod val="105000"/>
                  </a:srgbClr>
                </a:solidFill>
                <a:prstDash val="solid"/>
              </a:ln>
              <a:effectLst/>
            </p:spPr>
          </p:cxnSp>
          <p:cxnSp>
            <p:nvCxnSpPr>
              <p:cNvPr id="405" name="Straight Connector 404">
                <a:extLst>
                  <a:ext uri="{FF2B5EF4-FFF2-40B4-BE49-F238E27FC236}">
                    <a16:creationId xmlns:a16="http://schemas.microsoft.com/office/drawing/2014/main" id="{91DA8339-C8AC-4E64-B765-D63D61D0F63B}"/>
                  </a:ext>
                </a:extLst>
              </p:cNvPr>
              <p:cNvCxnSpPr>
                <a:cxnSpLocks/>
                <a:stCxn id="337" idx="0"/>
              </p:cNvCxnSpPr>
              <p:nvPr/>
            </p:nvCxnSpPr>
            <p:spPr>
              <a:xfrm flipV="1">
                <a:off x="5138499" y="9101987"/>
                <a:ext cx="405020" cy="235768"/>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06" name="Straight Connector 405">
                <a:extLst>
                  <a:ext uri="{FF2B5EF4-FFF2-40B4-BE49-F238E27FC236}">
                    <a16:creationId xmlns:a16="http://schemas.microsoft.com/office/drawing/2014/main" id="{441F8FE1-13B1-4946-9984-188773DC30BB}"/>
                  </a:ext>
                </a:extLst>
              </p:cNvPr>
              <p:cNvCxnSpPr/>
              <p:nvPr/>
            </p:nvCxnSpPr>
            <p:spPr>
              <a:xfrm flipH="1" flipV="1">
                <a:off x="6644342" y="9155423"/>
                <a:ext cx="62311" cy="188244"/>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07" name="Straight Connector 406">
                <a:extLst>
                  <a:ext uri="{FF2B5EF4-FFF2-40B4-BE49-F238E27FC236}">
                    <a16:creationId xmlns:a16="http://schemas.microsoft.com/office/drawing/2014/main" id="{531F7428-624E-40A4-8C90-A3614A5C3C20}"/>
                  </a:ext>
                </a:extLst>
              </p:cNvPr>
              <p:cNvCxnSpPr/>
              <p:nvPr/>
            </p:nvCxnSpPr>
            <p:spPr>
              <a:xfrm flipH="1" flipV="1">
                <a:off x="8399429" y="9101987"/>
                <a:ext cx="114237" cy="235768"/>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408" name="Rectangle 407">
                <a:extLst>
                  <a:ext uri="{FF2B5EF4-FFF2-40B4-BE49-F238E27FC236}">
                    <a16:creationId xmlns:a16="http://schemas.microsoft.com/office/drawing/2014/main" id="{7766E88C-B14A-474A-AB19-4C42E66F6A3E}"/>
                  </a:ext>
                </a:extLst>
              </p:cNvPr>
              <p:cNvSpPr/>
              <p:nvPr/>
            </p:nvSpPr>
            <p:spPr>
              <a:xfrm>
                <a:off x="5928741" y="9531911"/>
                <a:ext cx="207703" cy="74265"/>
              </a:xfrm>
              <a:prstGeom prst="rect">
                <a:avLst/>
              </a:prstGeom>
              <a:solidFill>
                <a:srgbClr val="D78E8C"/>
              </a:solidFill>
              <a:ln w="6350" cap="flat" cmpd="sng" algn="ctr">
                <a:solidFill>
                  <a:sysClr val="windowText" lastClr="000000"/>
                </a:solidFill>
                <a:prstDash val="solid"/>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409" name="Rectangle 408">
                <a:extLst>
                  <a:ext uri="{FF2B5EF4-FFF2-40B4-BE49-F238E27FC236}">
                    <a16:creationId xmlns:a16="http://schemas.microsoft.com/office/drawing/2014/main" id="{BC2675FE-82E8-40C8-B53D-708A8AEF553B}"/>
                  </a:ext>
                </a:extLst>
              </p:cNvPr>
              <p:cNvSpPr/>
              <p:nvPr/>
            </p:nvSpPr>
            <p:spPr>
              <a:xfrm flipH="1">
                <a:off x="5950310" y="9551192"/>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410" name="Rectangle 409">
                <a:extLst>
                  <a:ext uri="{FF2B5EF4-FFF2-40B4-BE49-F238E27FC236}">
                    <a16:creationId xmlns:a16="http://schemas.microsoft.com/office/drawing/2014/main" id="{24BCFF6C-ED3B-42A2-A9B3-9F76D67A62FE}"/>
                  </a:ext>
                </a:extLst>
              </p:cNvPr>
              <p:cNvSpPr/>
              <p:nvPr/>
            </p:nvSpPr>
            <p:spPr>
              <a:xfrm flipH="1">
                <a:off x="6074931" y="9551192"/>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411" name="Straight Connector 410">
                <a:extLst>
                  <a:ext uri="{FF2B5EF4-FFF2-40B4-BE49-F238E27FC236}">
                    <a16:creationId xmlns:a16="http://schemas.microsoft.com/office/drawing/2014/main" id="{943BE061-6286-40F9-A977-753CA58001A0}"/>
                  </a:ext>
                </a:extLst>
              </p:cNvPr>
              <p:cNvCxnSpPr>
                <a:cxnSpLocks/>
                <a:stCxn id="384" idx="3"/>
              </p:cNvCxnSpPr>
              <p:nvPr/>
            </p:nvCxnSpPr>
            <p:spPr>
              <a:xfrm>
                <a:off x="5751221" y="9568273"/>
                <a:ext cx="177519" cy="771"/>
              </a:xfrm>
              <a:prstGeom prst="line">
                <a:avLst/>
              </a:prstGeom>
              <a:noFill/>
              <a:ln w="9525" cap="flat" cmpd="sng" algn="ctr">
                <a:solidFill>
                  <a:srgbClr val="4F81BD">
                    <a:shade val="95000"/>
                    <a:satMod val="105000"/>
                  </a:srgbClr>
                </a:solidFill>
                <a:prstDash val="solid"/>
              </a:ln>
              <a:effectLst/>
            </p:spPr>
          </p:cxnSp>
          <p:cxnSp>
            <p:nvCxnSpPr>
              <p:cNvPr id="412" name="Straight Connector 411">
                <a:extLst>
                  <a:ext uri="{FF2B5EF4-FFF2-40B4-BE49-F238E27FC236}">
                    <a16:creationId xmlns:a16="http://schemas.microsoft.com/office/drawing/2014/main" id="{DBC78C7F-60F1-412C-8586-B2ECFA5842E1}"/>
                  </a:ext>
                </a:extLst>
              </p:cNvPr>
              <p:cNvCxnSpPr>
                <a:cxnSpLocks/>
                <a:endCxn id="336" idx="1"/>
              </p:cNvCxnSpPr>
              <p:nvPr/>
            </p:nvCxnSpPr>
            <p:spPr>
              <a:xfrm flipV="1">
                <a:off x="6136443" y="9568273"/>
                <a:ext cx="165190" cy="771"/>
              </a:xfrm>
              <a:prstGeom prst="line">
                <a:avLst/>
              </a:prstGeom>
              <a:noFill/>
              <a:ln w="9525" cap="flat" cmpd="sng" algn="ctr">
                <a:solidFill>
                  <a:srgbClr val="4F81BD">
                    <a:shade val="95000"/>
                    <a:satMod val="105000"/>
                  </a:srgbClr>
                </a:solidFill>
                <a:prstDash val="solid"/>
              </a:ln>
              <a:effectLst/>
            </p:spPr>
          </p:cxnSp>
          <p:sp>
            <p:nvSpPr>
              <p:cNvPr id="413" name="Rectangle 412">
                <a:extLst>
                  <a:ext uri="{FF2B5EF4-FFF2-40B4-BE49-F238E27FC236}">
                    <a16:creationId xmlns:a16="http://schemas.microsoft.com/office/drawing/2014/main" id="{174200FB-9415-4905-A7B9-589065F53BE9}"/>
                  </a:ext>
                </a:extLst>
              </p:cNvPr>
              <p:cNvSpPr/>
              <p:nvPr/>
            </p:nvSpPr>
            <p:spPr>
              <a:xfrm>
                <a:off x="7662086" y="9531911"/>
                <a:ext cx="207703" cy="74265"/>
              </a:xfrm>
              <a:prstGeom prst="rect">
                <a:avLst/>
              </a:prstGeom>
              <a:solidFill>
                <a:srgbClr val="D78E8C"/>
              </a:solidFill>
              <a:ln w="6350" cap="flat" cmpd="sng" algn="ctr">
                <a:solidFill>
                  <a:sysClr val="windowText" lastClr="000000"/>
                </a:solidFill>
                <a:prstDash val="solid"/>
              </a:ln>
              <a:effectLst/>
            </p:spPr>
            <p:txBody>
              <a:bodyPr lIns="91353" tIns="45675" rIns="91353" bIns="45675" rtlCol="0" anchor="ctr"/>
              <a:lstStyle/>
              <a:p>
                <a:pPr algn="ctr" defTabSz="913523"/>
                <a:endParaRPr lang="en-US" sz="1100" kern="0" dirty="0">
                  <a:solidFill>
                    <a:prstClr val="white"/>
                  </a:solidFill>
                  <a:latin typeface="Calibri"/>
                </a:endParaRPr>
              </a:p>
            </p:txBody>
          </p:sp>
          <p:sp>
            <p:nvSpPr>
              <p:cNvPr id="414" name="Rectangle 413">
                <a:extLst>
                  <a:ext uri="{FF2B5EF4-FFF2-40B4-BE49-F238E27FC236}">
                    <a16:creationId xmlns:a16="http://schemas.microsoft.com/office/drawing/2014/main" id="{4D548720-67BE-47E5-910A-524E6D063D0F}"/>
                  </a:ext>
                </a:extLst>
              </p:cNvPr>
              <p:cNvSpPr/>
              <p:nvPr/>
            </p:nvSpPr>
            <p:spPr>
              <a:xfrm flipH="1">
                <a:off x="7683655" y="9551192"/>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415" name="Rectangle 414">
                <a:extLst>
                  <a:ext uri="{FF2B5EF4-FFF2-40B4-BE49-F238E27FC236}">
                    <a16:creationId xmlns:a16="http://schemas.microsoft.com/office/drawing/2014/main" id="{932AC287-E3C6-4EB1-94FB-4CAD2678AD65}"/>
                  </a:ext>
                </a:extLst>
              </p:cNvPr>
              <p:cNvSpPr/>
              <p:nvPr/>
            </p:nvSpPr>
            <p:spPr>
              <a:xfrm flipH="1">
                <a:off x="7808276" y="9551192"/>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416" name="Straight Connector 415">
                <a:extLst>
                  <a:ext uri="{FF2B5EF4-FFF2-40B4-BE49-F238E27FC236}">
                    <a16:creationId xmlns:a16="http://schemas.microsoft.com/office/drawing/2014/main" id="{2C2A8D4D-EBDC-4F41-9D12-8A7B53FFA6F2}"/>
                  </a:ext>
                </a:extLst>
              </p:cNvPr>
              <p:cNvCxnSpPr>
                <a:cxnSpLocks/>
                <a:stCxn id="335" idx="3"/>
              </p:cNvCxnSpPr>
              <p:nvPr/>
            </p:nvCxnSpPr>
            <p:spPr>
              <a:xfrm>
                <a:off x="7485538" y="9568273"/>
                <a:ext cx="176548" cy="771"/>
              </a:xfrm>
              <a:prstGeom prst="line">
                <a:avLst/>
              </a:prstGeom>
              <a:noFill/>
              <a:ln w="9525" cap="flat" cmpd="sng" algn="ctr">
                <a:solidFill>
                  <a:srgbClr val="4F81BD">
                    <a:shade val="95000"/>
                    <a:satMod val="105000"/>
                  </a:srgbClr>
                </a:solidFill>
                <a:prstDash val="solid"/>
              </a:ln>
              <a:effectLst/>
            </p:spPr>
          </p:cxnSp>
          <p:cxnSp>
            <p:nvCxnSpPr>
              <p:cNvPr id="417" name="Straight Connector 416">
                <a:extLst>
                  <a:ext uri="{FF2B5EF4-FFF2-40B4-BE49-F238E27FC236}">
                    <a16:creationId xmlns:a16="http://schemas.microsoft.com/office/drawing/2014/main" id="{D136621B-8B76-459F-832B-D8910FAB270F}"/>
                  </a:ext>
                </a:extLst>
              </p:cNvPr>
              <p:cNvCxnSpPr>
                <a:cxnSpLocks/>
                <a:endCxn id="331" idx="1"/>
              </p:cNvCxnSpPr>
              <p:nvPr/>
            </p:nvCxnSpPr>
            <p:spPr>
              <a:xfrm flipV="1">
                <a:off x="7869788" y="9568273"/>
                <a:ext cx="145391" cy="771"/>
              </a:xfrm>
              <a:prstGeom prst="line">
                <a:avLst/>
              </a:prstGeom>
              <a:noFill/>
              <a:ln w="9525" cap="flat" cmpd="sng" algn="ctr">
                <a:solidFill>
                  <a:srgbClr val="4F81BD">
                    <a:shade val="95000"/>
                    <a:satMod val="105000"/>
                  </a:srgbClr>
                </a:solidFill>
                <a:prstDash val="solid"/>
              </a:ln>
              <a:effectLst/>
            </p:spPr>
          </p:cxnSp>
          <p:sp>
            <p:nvSpPr>
              <p:cNvPr id="418" name="Rectangle 417">
                <a:extLst>
                  <a:ext uri="{FF2B5EF4-FFF2-40B4-BE49-F238E27FC236}">
                    <a16:creationId xmlns:a16="http://schemas.microsoft.com/office/drawing/2014/main" id="{A35FCAB9-78D6-4D17-A7F0-43BB09C72362}"/>
                  </a:ext>
                </a:extLst>
              </p:cNvPr>
              <p:cNvSpPr/>
              <p:nvPr/>
            </p:nvSpPr>
            <p:spPr>
              <a:xfrm>
                <a:off x="4148887" y="9907432"/>
                <a:ext cx="207703" cy="74265"/>
              </a:xfrm>
              <a:prstGeom prst="rect">
                <a:avLst/>
              </a:prstGeom>
              <a:solidFill>
                <a:srgbClr val="D78E8C"/>
              </a:solidFill>
              <a:ln w="6350" cap="flat" cmpd="sng" algn="ctr">
                <a:solidFill>
                  <a:sysClr val="windowText" lastClr="000000"/>
                </a:solidFill>
                <a:prstDash val="solid"/>
              </a:ln>
              <a:effectLst/>
            </p:spPr>
            <p:txBody>
              <a:bodyPr lIns="91353" tIns="45675" rIns="91353" bIns="45675" rtlCol="0" anchor="ctr"/>
              <a:lstStyle/>
              <a:p>
                <a:pPr algn="ctr" defTabSz="913523"/>
                <a:endParaRPr lang="en-US" sz="1100" kern="0" dirty="0">
                  <a:solidFill>
                    <a:prstClr val="white"/>
                  </a:solidFill>
                  <a:latin typeface="Calibri"/>
                </a:endParaRPr>
              </a:p>
            </p:txBody>
          </p:sp>
          <p:sp>
            <p:nvSpPr>
              <p:cNvPr id="419" name="Rectangle 418">
                <a:extLst>
                  <a:ext uri="{FF2B5EF4-FFF2-40B4-BE49-F238E27FC236}">
                    <a16:creationId xmlns:a16="http://schemas.microsoft.com/office/drawing/2014/main" id="{57EA4170-D251-4414-926F-731EE713A662}"/>
                  </a:ext>
                </a:extLst>
              </p:cNvPr>
              <p:cNvSpPr/>
              <p:nvPr/>
            </p:nvSpPr>
            <p:spPr>
              <a:xfrm flipH="1">
                <a:off x="4170456" y="9926713"/>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420" name="Rectangle 419">
                <a:extLst>
                  <a:ext uri="{FF2B5EF4-FFF2-40B4-BE49-F238E27FC236}">
                    <a16:creationId xmlns:a16="http://schemas.microsoft.com/office/drawing/2014/main" id="{CCB0058E-E6D7-4C05-9126-50502D5EA6E5}"/>
                  </a:ext>
                </a:extLst>
              </p:cNvPr>
              <p:cNvSpPr/>
              <p:nvPr/>
            </p:nvSpPr>
            <p:spPr>
              <a:xfrm flipH="1">
                <a:off x="4295078" y="9926713"/>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421" name="Straight Connector 420">
                <a:extLst>
                  <a:ext uri="{FF2B5EF4-FFF2-40B4-BE49-F238E27FC236}">
                    <a16:creationId xmlns:a16="http://schemas.microsoft.com/office/drawing/2014/main" id="{B9B48D3E-B3E1-47F4-84C5-CA94D29121EF}"/>
                  </a:ext>
                </a:extLst>
              </p:cNvPr>
              <p:cNvCxnSpPr/>
              <p:nvPr/>
            </p:nvCxnSpPr>
            <p:spPr>
              <a:xfrm>
                <a:off x="3972339" y="9943794"/>
                <a:ext cx="176548" cy="771"/>
              </a:xfrm>
              <a:prstGeom prst="line">
                <a:avLst/>
              </a:prstGeom>
              <a:noFill/>
              <a:ln w="9525" cap="flat" cmpd="sng" algn="ctr">
                <a:solidFill>
                  <a:srgbClr val="4F81BD">
                    <a:shade val="95000"/>
                    <a:satMod val="105000"/>
                  </a:srgbClr>
                </a:solidFill>
                <a:prstDash val="solid"/>
              </a:ln>
              <a:effectLst/>
            </p:spPr>
          </p:cxnSp>
          <p:cxnSp>
            <p:nvCxnSpPr>
              <p:cNvPr id="422" name="Straight Connector 421">
                <a:extLst>
                  <a:ext uri="{FF2B5EF4-FFF2-40B4-BE49-F238E27FC236}">
                    <a16:creationId xmlns:a16="http://schemas.microsoft.com/office/drawing/2014/main" id="{F49CF5C8-F093-40F4-9FF3-5EA8C89DD9D7}"/>
                  </a:ext>
                </a:extLst>
              </p:cNvPr>
              <p:cNvCxnSpPr/>
              <p:nvPr/>
            </p:nvCxnSpPr>
            <p:spPr>
              <a:xfrm flipV="1">
                <a:off x="4356589" y="9943794"/>
                <a:ext cx="145391" cy="771"/>
              </a:xfrm>
              <a:prstGeom prst="line">
                <a:avLst/>
              </a:prstGeom>
              <a:noFill/>
              <a:ln w="9525" cap="flat" cmpd="sng" algn="ctr">
                <a:solidFill>
                  <a:srgbClr val="4F81BD">
                    <a:shade val="95000"/>
                    <a:satMod val="105000"/>
                  </a:srgbClr>
                </a:solidFill>
                <a:prstDash val="solid"/>
              </a:ln>
              <a:effectLst/>
            </p:spPr>
          </p:cxnSp>
          <p:cxnSp>
            <p:nvCxnSpPr>
              <p:cNvPr id="423" name="Straight Connector 422">
                <a:extLst>
                  <a:ext uri="{FF2B5EF4-FFF2-40B4-BE49-F238E27FC236}">
                    <a16:creationId xmlns:a16="http://schemas.microsoft.com/office/drawing/2014/main" id="{8A3C5A58-AC6B-4122-B342-00C55D0E1FD6}"/>
                  </a:ext>
                </a:extLst>
              </p:cNvPr>
              <p:cNvCxnSpPr>
                <a:cxnSpLocks/>
                <a:stCxn id="408" idx="0"/>
              </p:cNvCxnSpPr>
              <p:nvPr/>
            </p:nvCxnSpPr>
            <p:spPr>
              <a:xfrm flipV="1">
                <a:off x="6032592" y="9155422"/>
                <a:ext cx="352123" cy="376489"/>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24" name="Straight Connector 423">
                <a:extLst>
                  <a:ext uri="{FF2B5EF4-FFF2-40B4-BE49-F238E27FC236}">
                    <a16:creationId xmlns:a16="http://schemas.microsoft.com/office/drawing/2014/main" id="{F03E6C57-C86B-459A-963E-F0D5674C6F10}"/>
                  </a:ext>
                </a:extLst>
              </p:cNvPr>
              <p:cNvCxnSpPr>
                <a:cxnSpLocks/>
                <a:stCxn id="413" idx="0"/>
              </p:cNvCxnSpPr>
              <p:nvPr/>
            </p:nvCxnSpPr>
            <p:spPr>
              <a:xfrm flipH="1" flipV="1">
                <a:off x="7485052" y="9149511"/>
                <a:ext cx="280884" cy="382400"/>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25" name="Straight Connector 424">
                <a:extLst>
                  <a:ext uri="{FF2B5EF4-FFF2-40B4-BE49-F238E27FC236}">
                    <a16:creationId xmlns:a16="http://schemas.microsoft.com/office/drawing/2014/main" id="{59564F17-BBBC-4A7E-9967-FDE601479D36}"/>
                  </a:ext>
                </a:extLst>
              </p:cNvPr>
              <p:cNvCxnSpPr>
                <a:cxnSpLocks/>
                <a:stCxn id="328" idx="2"/>
              </p:cNvCxnSpPr>
              <p:nvPr/>
            </p:nvCxnSpPr>
            <p:spPr>
              <a:xfrm flipH="1">
                <a:off x="9157541" y="9376954"/>
                <a:ext cx="161135" cy="161599"/>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26" name="Straight Connector 425">
                <a:extLst>
                  <a:ext uri="{FF2B5EF4-FFF2-40B4-BE49-F238E27FC236}">
                    <a16:creationId xmlns:a16="http://schemas.microsoft.com/office/drawing/2014/main" id="{C6E344EF-36DD-4F78-9206-15246BF40D55}"/>
                  </a:ext>
                </a:extLst>
              </p:cNvPr>
              <p:cNvCxnSpPr>
                <a:cxnSpLocks/>
                <a:stCxn id="328" idx="0"/>
              </p:cNvCxnSpPr>
              <p:nvPr/>
            </p:nvCxnSpPr>
            <p:spPr>
              <a:xfrm flipH="1" flipV="1">
                <a:off x="9105938" y="8975880"/>
                <a:ext cx="212738" cy="326809"/>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27" name="Straight Connector 426">
                <a:extLst>
                  <a:ext uri="{FF2B5EF4-FFF2-40B4-BE49-F238E27FC236}">
                    <a16:creationId xmlns:a16="http://schemas.microsoft.com/office/drawing/2014/main" id="{038D52B9-39F1-4A6A-B679-C6D94A966DE6}"/>
                  </a:ext>
                </a:extLst>
              </p:cNvPr>
              <p:cNvCxnSpPr>
                <a:cxnSpLocks/>
                <a:endCxn id="330" idx="0"/>
              </p:cNvCxnSpPr>
              <p:nvPr/>
            </p:nvCxnSpPr>
            <p:spPr>
              <a:xfrm>
                <a:off x="9318676" y="8921051"/>
                <a:ext cx="166162" cy="381638"/>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28" name="Straight Connector 427">
                <a:extLst>
                  <a:ext uri="{FF2B5EF4-FFF2-40B4-BE49-F238E27FC236}">
                    <a16:creationId xmlns:a16="http://schemas.microsoft.com/office/drawing/2014/main" id="{9BE0AB80-6E31-4680-B065-D32A64784064}"/>
                  </a:ext>
                </a:extLst>
              </p:cNvPr>
              <p:cNvCxnSpPr>
                <a:cxnSpLocks/>
                <a:stCxn id="330" idx="2"/>
              </p:cNvCxnSpPr>
              <p:nvPr/>
            </p:nvCxnSpPr>
            <p:spPr>
              <a:xfrm flipH="1">
                <a:off x="9157541" y="9384645"/>
                <a:ext cx="327296" cy="296297"/>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429" name="Rectangle 428">
                <a:extLst>
                  <a:ext uri="{FF2B5EF4-FFF2-40B4-BE49-F238E27FC236}">
                    <a16:creationId xmlns:a16="http://schemas.microsoft.com/office/drawing/2014/main" id="{5431296E-2413-4F57-910E-ED5346CCF6E1}"/>
                  </a:ext>
                </a:extLst>
              </p:cNvPr>
              <p:cNvSpPr/>
              <p:nvPr/>
            </p:nvSpPr>
            <p:spPr>
              <a:xfrm>
                <a:off x="9702237" y="9310380"/>
                <a:ext cx="207703" cy="74265"/>
              </a:xfrm>
              <a:prstGeom prst="rect">
                <a:avLst/>
              </a:prstGeom>
              <a:solidFill>
                <a:srgbClr val="D78E8C"/>
              </a:solidFill>
              <a:ln w="6350" cap="flat" cmpd="sng" algn="ctr">
                <a:solidFill>
                  <a:sysClr val="windowText" lastClr="000000"/>
                </a:solidFill>
                <a:prstDash val="solid"/>
              </a:ln>
              <a:effectLst/>
            </p:spPr>
            <p:txBody>
              <a:bodyPr lIns="91353" tIns="45675" rIns="91353" bIns="45675" rtlCol="0" anchor="ctr"/>
              <a:lstStyle/>
              <a:p>
                <a:pPr algn="ctr" defTabSz="913523"/>
                <a:endParaRPr lang="en-US" sz="1100" kern="0" dirty="0">
                  <a:solidFill>
                    <a:prstClr val="white"/>
                  </a:solidFill>
                  <a:latin typeface="Calibri"/>
                </a:endParaRPr>
              </a:p>
            </p:txBody>
          </p:sp>
          <p:sp>
            <p:nvSpPr>
              <p:cNvPr id="430" name="Rectangle 429">
                <a:extLst>
                  <a:ext uri="{FF2B5EF4-FFF2-40B4-BE49-F238E27FC236}">
                    <a16:creationId xmlns:a16="http://schemas.microsoft.com/office/drawing/2014/main" id="{A7B349EF-DF94-4249-BE1E-053073584509}"/>
                  </a:ext>
                </a:extLst>
              </p:cNvPr>
              <p:cNvSpPr/>
              <p:nvPr/>
            </p:nvSpPr>
            <p:spPr>
              <a:xfrm flipH="1">
                <a:off x="9723806" y="9329660"/>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431" name="Rectangle 430">
                <a:extLst>
                  <a:ext uri="{FF2B5EF4-FFF2-40B4-BE49-F238E27FC236}">
                    <a16:creationId xmlns:a16="http://schemas.microsoft.com/office/drawing/2014/main" id="{51AE1124-F423-4AF6-8D03-282EEECE470B}"/>
                  </a:ext>
                </a:extLst>
              </p:cNvPr>
              <p:cNvSpPr/>
              <p:nvPr/>
            </p:nvSpPr>
            <p:spPr>
              <a:xfrm flipH="1">
                <a:off x="9848428" y="9329660"/>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432" name="Straight Connector 431">
                <a:extLst>
                  <a:ext uri="{FF2B5EF4-FFF2-40B4-BE49-F238E27FC236}">
                    <a16:creationId xmlns:a16="http://schemas.microsoft.com/office/drawing/2014/main" id="{036CB902-4F72-4E35-9F87-5BA0E8C61300}"/>
                  </a:ext>
                </a:extLst>
              </p:cNvPr>
              <p:cNvCxnSpPr/>
              <p:nvPr/>
            </p:nvCxnSpPr>
            <p:spPr>
              <a:xfrm>
                <a:off x="9525689" y="9346741"/>
                <a:ext cx="176548" cy="771"/>
              </a:xfrm>
              <a:prstGeom prst="line">
                <a:avLst/>
              </a:prstGeom>
              <a:noFill/>
              <a:ln w="9525" cap="flat" cmpd="sng" algn="ctr">
                <a:solidFill>
                  <a:srgbClr val="4F81BD">
                    <a:shade val="95000"/>
                    <a:satMod val="105000"/>
                  </a:srgbClr>
                </a:solidFill>
                <a:prstDash val="solid"/>
              </a:ln>
              <a:effectLst/>
            </p:spPr>
          </p:cxnSp>
          <p:cxnSp>
            <p:nvCxnSpPr>
              <p:cNvPr id="433" name="Straight Connector 432">
                <a:extLst>
                  <a:ext uri="{FF2B5EF4-FFF2-40B4-BE49-F238E27FC236}">
                    <a16:creationId xmlns:a16="http://schemas.microsoft.com/office/drawing/2014/main" id="{A5C87896-53BB-44EF-B139-FB81E2A8E2EB}"/>
                  </a:ext>
                </a:extLst>
              </p:cNvPr>
              <p:cNvCxnSpPr/>
              <p:nvPr/>
            </p:nvCxnSpPr>
            <p:spPr>
              <a:xfrm flipV="1">
                <a:off x="9909939" y="9346741"/>
                <a:ext cx="145391" cy="771"/>
              </a:xfrm>
              <a:prstGeom prst="line">
                <a:avLst/>
              </a:prstGeom>
              <a:noFill/>
              <a:ln w="9525" cap="flat" cmpd="sng" algn="ctr">
                <a:solidFill>
                  <a:srgbClr val="4F81BD">
                    <a:shade val="95000"/>
                    <a:satMod val="105000"/>
                  </a:srgbClr>
                </a:solidFill>
                <a:prstDash val="solid"/>
              </a:ln>
              <a:effectLst/>
            </p:spPr>
          </p:cxnSp>
          <p:sp>
            <p:nvSpPr>
              <p:cNvPr id="434" name="Rectangle 433">
                <a:extLst>
                  <a:ext uri="{FF2B5EF4-FFF2-40B4-BE49-F238E27FC236}">
                    <a16:creationId xmlns:a16="http://schemas.microsoft.com/office/drawing/2014/main" id="{1307338F-6664-428B-943E-A7191E6BE13F}"/>
                  </a:ext>
                </a:extLst>
              </p:cNvPr>
              <p:cNvSpPr/>
              <p:nvPr/>
            </p:nvSpPr>
            <p:spPr>
              <a:xfrm>
                <a:off x="4179259" y="9142912"/>
                <a:ext cx="207703" cy="74265"/>
              </a:xfrm>
              <a:prstGeom prst="rect">
                <a:avLst/>
              </a:prstGeom>
              <a:solidFill>
                <a:srgbClr val="D78E8C"/>
              </a:solidFill>
              <a:ln w="6350" cap="flat" cmpd="sng" algn="ctr">
                <a:solidFill>
                  <a:sysClr val="windowText" lastClr="000000"/>
                </a:solidFill>
                <a:prstDash val="solid"/>
              </a:ln>
              <a:effectLst/>
            </p:spPr>
            <p:txBody>
              <a:bodyPr lIns="91353" tIns="45675" rIns="91353" bIns="45675" rtlCol="0" anchor="ctr"/>
              <a:lstStyle/>
              <a:p>
                <a:pPr algn="ctr" defTabSz="913523"/>
                <a:endParaRPr lang="en-US" sz="1100" kern="0" dirty="0">
                  <a:solidFill>
                    <a:prstClr val="white"/>
                  </a:solidFill>
                  <a:latin typeface="Calibri"/>
                </a:endParaRPr>
              </a:p>
            </p:txBody>
          </p:sp>
          <p:sp>
            <p:nvSpPr>
              <p:cNvPr id="435" name="Rectangle 434">
                <a:extLst>
                  <a:ext uri="{FF2B5EF4-FFF2-40B4-BE49-F238E27FC236}">
                    <a16:creationId xmlns:a16="http://schemas.microsoft.com/office/drawing/2014/main" id="{9C5DE637-8BAB-4AEE-B421-133753CDAEB0}"/>
                  </a:ext>
                </a:extLst>
              </p:cNvPr>
              <p:cNvSpPr/>
              <p:nvPr/>
            </p:nvSpPr>
            <p:spPr>
              <a:xfrm flipH="1">
                <a:off x="4200828" y="9162192"/>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sp>
            <p:nvSpPr>
              <p:cNvPr id="436" name="Rectangle 435">
                <a:extLst>
                  <a:ext uri="{FF2B5EF4-FFF2-40B4-BE49-F238E27FC236}">
                    <a16:creationId xmlns:a16="http://schemas.microsoft.com/office/drawing/2014/main" id="{2AB77F28-12CF-46F9-B3F3-3E85F2534967}"/>
                  </a:ext>
                </a:extLst>
              </p:cNvPr>
              <p:cNvSpPr/>
              <p:nvPr/>
            </p:nvSpPr>
            <p:spPr>
              <a:xfrm flipH="1">
                <a:off x="4325450" y="9162192"/>
                <a:ext cx="39942" cy="35704"/>
              </a:xfrm>
              <a:prstGeom prst="rect">
                <a:avLst/>
              </a:prstGeom>
              <a:solidFill>
                <a:sysClr val="window" lastClr="FFFFFF"/>
              </a:solidFill>
              <a:ln w="6350" cap="flat" cmpd="sng" algn="ctr">
                <a:solidFill>
                  <a:srgbClr val="4F81BD">
                    <a:shade val="50000"/>
                  </a:srgbClr>
                </a:solidFill>
                <a:prstDash val="dash"/>
              </a:ln>
              <a:effectLst/>
            </p:spPr>
            <p:txBody>
              <a:bodyPr lIns="91353" tIns="45675" rIns="91353" bIns="45675" rtlCol="0" anchor="ctr"/>
              <a:lstStyle/>
              <a:p>
                <a:pPr marL="0" marR="0" lvl="0" indent="0" algn="ctr" defTabSz="913523"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prstClr val="white"/>
                  </a:solidFill>
                  <a:effectLst/>
                  <a:uLnTx/>
                  <a:uFillTx/>
                  <a:latin typeface="Calibri"/>
                  <a:ea typeface="+mn-ea"/>
                  <a:cs typeface="+mn-cs"/>
                </a:endParaRPr>
              </a:p>
            </p:txBody>
          </p:sp>
          <p:cxnSp>
            <p:nvCxnSpPr>
              <p:cNvPr id="437" name="Straight Connector 436">
                <a:extLst>
                  <a:ext uri="{FF2B5EF4-FFF2-40B4-BE49-F238E27FC236}">
                    <a16:creationId xmlns:a16="http://schemas.microsoft.com/office/drawing/2014/main" id="{8FF1D327-5618-43AA-9A97-EA2FACB42D14}"/>
                  </a:ext>
                </a:extLst>
              </p:cNvPr>
              <p:cNvCxnSpPr/>
              <p:nvPr/>
            </p:nvCxnSpPr>
            <p:spPr>
              <a:xfrm>
                <a:off x="4002711" y="9179273"/>
                <a:ext cx="176548" cy="771"/>
              </a:xfrm>
              <a:prstGeom prst="line">
                <a:avLst/>
              </a:prstGeom>
              <a:noFill/>
              <a:ln w="9525" cap="flat" cmpd="sng" algn="ctr">
                <a:solidFill>
                  <a:srgbClr val="4F81BD">
                    <a:shade val="95000"/>
                    <a:satMod val="105000"/>
                  </a:srgbClr>
                </a:solidFill>
                <a:prstDash val="solid"/>
              </a:ln>
              <a:effectLst/>
            </p:spPr>
          </p:cxnSp>
          <p:cxnSp>
            <p:nvCxnSpPr>
              <p:cNvPr id="438" name="Straight Connector 437">
                <a:extLst>
                  <a:ext uri="{FF2B5EF4-FFF2-40B4-BE49-F238E27FC236}">
                    <a16:creationId xmlns:a16="http://schemas.microsoft.com/office/drawing/2014/main" id="{D3845C98-552A-4616-9751-3B98FB3D8BCA}"/>
                  </a:ext>
                </a:extLst>
              </p:cNvPr>
              <p:cNvCxnSpPr/>
              <p:nvPr/>
            </p:nvCxnSpPr>
            <p:spPr>
              <a:xfrm flipV="1">
                <a:off x="4386961" y="9179273"/>
                <a:ext cx="145391" cy="771"/>
              </a:xfrm>
              <a:prstGeom prst="line">
                <a:avLst/>
              </a:prstGeom>
              <a:noFill/>
              <a:ln w="9525" cap="flat" cmpd="sng" algn="ctr">
                <a:solidFill>
                  <a:srgbClr val="4F81BD">
                    <a:shade val="95000"/>
                    <a:satMod val="105000"/>
                  </a:srgbClr>
                </a:solidFill>
                <a:prstDash val="solid"/>
              </a:ln>
              <a:effectLst/>
            </p:spPr>
          </p:cxnSp>
          <p:cxnSp>
            <p:nvCxnSpPr>
              <p:cNvPr id="439" name="Straight Connector 438">
                <a:extLst>
                  <a:ext uri="{FF2B5EF4-FFF2-40B4-BE49-F238E27FC236}">
                    <a16:creationId xmlns:a16="http://schemas.microsoft.com/office/drawing/2014/main" id="{4357F31E-0E6E-4B3A-BEE4-BF6F1484E1D5}"/>
                  </a:ext>
                </a:extLst>
              </p:cNvPr>
              <p:cNvCxnSpPr>
                <a:cxnSpLocks/>
                <a:stCxn id="387" idx="0"/>
                <a:endCxn id="326" idx="3"/>
              </p:cNvCxnSpPr>
              <p:nvPr/>
            </p:nvCxnSpPr>
            <p:spPr>
              <a:xfrm flipV="1">
                <a:off x="4547329" y="9048030"/>
                <a:ext cx="609958" cy="857747"/>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40" name="Straight Connector 439">
                <a:extLst>
                  <a:ext uri="{FF2B5EF4-FFF2-40B4-BE49-F238E27FC236}">
                    <a16:creationId xmlns:a16="http://schemas.microsoft.com/office/drawing/2014/main" id="{1EF65E5F-D636-4159-9058-66F612DFD7A3}"/>
                  </a:ext>
                </a:extLst>
              </p:cNvPr>
              <p:cNvCxnSpPr>
                <a:cxnSpLocks/>
                <a:stCxn id="387" idx="0"/>
              </p:cNvCxnSpPr>
              <p:nvPr/>
            </p:nvCxnSpPr>
            <p:spPr>
              <a:xfrm flipV="1">
                <a:off x="4547329" y="9818423"/>
                <a:ext cx="174065" cy="87354"/>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41" name="Straight Connector 440">
                <a:extLst>
                  <a:ext uri="{FF2B5EF4-FFF2-40B4-BE49-F238E27FC236}">
                    <a16:creationId xmlns:a16="http://schemas.microsoft.com/office/drawing/2014/main" id="{505A0829-86FC-4FE0-981C-6E17DB1E21FB}"/>
                  </a:ext>
                </a:extLst>
              </p:cNvPr>
              <p:cNvCxnSpPr>
                <a:cxnSpLocks/>
                <a:stCxn id="386" idx="0"/>
              </p:cNvCxnSpPr>
              <p:nvPr/>
            </p:nvCxnSpPr>
            <p:spPr>
              <a:xfrm flipV="1">
                <a:off x="4713491" y="9048030"/>
                <a:ext cx="518474" cy="865437"/>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42" name="Straight Connector 441">
                <a:extLst>
                  <a:ext uri="{FF2B5EF4-FFF2-40B4-BE49-F238E27FC236}">
                    <a16:creationId xmlns:a16="http://schemas.microsoft.com/office/drawing/2014/main" id="{68725698-0EDC-420F-8CEC-443DDC75140D}"/>
                  </a:ext>
                </a:extLst>
              </p:cNvPr>
              <p:cNvCxnSpPr/>
              <p:nvPr/>
            </p:nvCxnSpPr>
            <p:spPr>
              <a:xfrm flipV="1">
                <a:off x="4721394" y="9818423"/>
                <a:ext cx="130914" cy="87354"/>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43" name="Straight Connector 442">
                <a:extLst>
                  <a:ext uri="{FF2B5EF4-FFF2-40B4-BE49-F238E27FC236}">
                    <a16:creationId xmlns:a16="http://schemas.microsoft.com/office/drawing/2014/main" id="{AE6042F6-9F1A-4F6B-8810-020984052D78}"/>
                  </a:ext>
                </a:extLst>
              </p:cNvPr>
              <p:cNvCxnSpPr>
                <a:cxnSpLocks/>
                <a:endCxn id="386" idx="0"/>
              </p:cNvCxnSpPr>
              <p:nvPr/>
            </p:nvCxnSpPr>
            <p:spPr>
              <a:xfrm flipH="1">
                <a:off x="4713491" y="8788763"/>
                <a:ext cx="443797" cy="1124704"/>
              </a:xfrm>
              <a:prstGeom prst="line">
                <a:avLst/>
              </a:prstGeom>
              <a:noFill/>
              <a:ln w="9525" cap="flat" cmpd="sng" algn="ctr">
                <a:solidFill>
                  <a:srgbClr val="4F81BD">
                    <a:shade val="95000"/>
                    <a:satMod val="105000"/>
                  </a:srgbClr>
                </a:solidFill>
                <a:prstDash val="solid"/>
              </a:ln>
              <a:effectLst/>
            </p:spPr>
          </p:cxnSp>
          <p:cxnSp>
            <p:nvCxnSpPr>
              <p:cNvPr id="444" name="Straight Connector 443">
                <a:extLst>
                  <a:ext uri="{FF2B5EF4-FFF2-40B4-BE49-F238E27FC236}">
                    <a16:creationId xmlns:a16="http://schemas.microsoft.com/office/drawing/2014/main" id="{8696C6E1-E664-4304-92DC-F6BA7BD0090F}"/>
                  </a:ext>
                </a:extLst>
              </p:cNvPr>
              <p:cNvCxnSpPr>
                <a:cxnSpLocks/>
                <a:stCxn id="388" idx="6"/>
                <a:endCxn id="383" idx="3"/>
              </p:cNvCxnSpPr>
              <p:nvPr/>
            </p:nvCxnSpPr>
            <p:spPr>
              <a:xfrm flipH="1">
                <a:off x="4806174" y="8636450"/>
                <a:ext cx="301169" cy="539967"/>
              </a:xfrm>
              <a:prstGeom prst="line">
                <a:avLst/>
              </a:prstGeom>
              <a:noFill/>
              <a:ln w="9525" cap="flat" cmpd="sng" algn="ctr">
                <a:solidFill>
                  <a:srgbClr val="4F81BD">
                    <a:shade val="95000"/>
                    <a:satMod val="105000"/>
                  </a:srgbClr>
                </a:solidFill>
                <a:prstDash val="solid"/>
              </a:ln>
              <a:effectLst/>
            </p:spPr>
          </p:cxnSp>
          <p:cxnSp>
            <p:nvCxnSpPr>
              <p:cNvPr id="445" name="Straight Connector 444">
                <a:extLst>
                  <a:ext uri="{FF2B5EF4-FFF2-40B4-BE49-F238E27FC236}">
                    <a16:creationId xmlns:a16="http://schemas.microsoft.com/office/drawing/2014/main" id="{FA8A087F-AAEF-4E89-9811-7CDD77A76B3C}"/>
                  </a:ext>
                </a:extLst>
              </p:cNvPr>
              <p:cNvCxnSpPr>
                <a:cxnSpLocks/>
                <a:stCxn id="385" idx="2"/>
              </p:cNvCxnSpPr>
              <p:nvPr/>
            </p:nvCxnSpPr>
            <p:spPr>
              <a:xfrm>
                <a:off x="4577702" y="9213550"/>
                <a:ext cx="135006" cy="240883"/>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46" name="Straight Connector 445">
                <a:extLst>
                  <a:ext uri="{FF2B5EF4-FFF2-40B4-BE49-F238E27FC236}">
                    <a16:creationId xmlns:a16="http://schemas.microsoft.com/office/drawing/2014/main" id="{A6181583-FE0B-4E8E-91FB-BAF9F2FDD0AD}"/>
                  </a:ext>
                </a:extLst>
              </p:cNvPr>
              <p:cNvCxnSpPr>
                <a:cxnSpLocks/>
                <a:stCxn id="383" idx="2"/>
              </p:cNvCxnSpPr>
              <p:nvPr/>
            </p:nvCxnSpPr>
            <p:spPr>
              <a:xfrm>
                <a:off x="4743864" y="9213550"/>
                <a:ext cx="93466" cy="171095"/>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47" name="Straight Connector 446">
                <a:extLst>
                  <a:ext uri="{FF2B5EF4-FFF2-40B4-BE49-F238E27FC236}">
                    <a16:creationId xmlns:a16="http://schemas.microsoft.com/office/drawing/2014/main" id="{87A2E85C-C71E-4253-A975-A7632EF4E6CC}"/>
                  </a:ext>
                </a:extLst>
              </p:cNvPr>
              <p:cNvCxnSpPr>
                <a:cxnSpLocks/>
                <a:stCxn id="385" idx="0"/>
              </p:cNvCxnSpPr>
              <p:nvPr/>
            </p:nvCxnSpPr>
            <p:spPr>
              <a:xfrm flipV="1">
                <a:off x="4577702" y="8921051"/>
                <a:ext cx="73478" cy="210543"/>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448" name="Straight Connector 447">
                <a:extLst>
                  <a:ext uri="{FF2B5EF4-FFF2-40B4-BE49-F238E27FC236}">
                    <a16:creationId xmlns:a16="http://schemas.microsoft.com/office/drawing/2014/main" id="{2E9165A4-7B75-4465-8BA5-B975AFDAE068}"/>
                  </a:ext>
                </a:extLst>
              </p:cNvPr>
              <p:cNvCxnSpPr>
                <a:cxnSpLocks/>
                <a:stCxn id="383" idx="0"/>
              </p:cNvCxnSpPr>
              <p:nvPr/>
            </p:nvCxnSpPr>
            <p:spPr>
              <a:xfrm flipV="1">
                <a:off x="4743864" y="8975880"/>
                <a:ext cx="31938" cy="163404"/>
              </a:xfrm>
              <a:prstGeom prst="line">
                <a:avLst/>
              </a:prstGeom>
              <a:ln w="19050">
                <a:solidFill>
                  <a:schemeClr val="tx2"/>
                </a:solidFill>
              </a:ln>
              <a:effectLst/>
            </p:spPr>
            <p:style>
              <a:lnRef idx="2">
                <a:schemeClr val="accent1"/>
              </a:lnRef>
              <a:fillRef idx="0">
                <a:schemeClr val="accent1"/>
              </a:fillRef>
              <a:effectRef idx="1">
                <a:schemeClr val="accent1"/>
              </a:effectRef>
              <a:fontRef idx="minor">
                <a:schemeClr val="tx1"/>
              </a:fontRef>
            </p:style>
          </p:cxnSp>
          <p:sp>
            <p:nvSpPr>
              <p:cNvPr id="449" name="TextBox 448">
                <a:extLst>
                  <a:ext uri="{FF2B5EF4-FFF2-40B4-BE49-F238E27FC236}">
                    <a16:creationId xmlns:a16="http://schemas.microsoft.com/office/drawing/2014/main" id="{65FC2878-6A8C-4CED-B52E-76B13E2F45FC}"/>
                  </a:ext>
                </a:extLst>
              </p:cNvPr>
              <p:cNvSpPr txBox="1"/>
              <p:nvPr/>
            </p:nvSpPr>
            <p:spPr>
              <a:xfrm>
                <a:off x="5871405" y="9920686"/>
                <a:ext cx="2152324" cy="584775"/>
              </a:xfrm>
              <a:prstGeom prst="rect">
                <a:avLst/>
              </a:prstGeom>
              <a:noFill/>
              <a:ln>
                <a:noFill/>
              </a:ln>
            </p:spPr>
            <p:txBody>
              <a:bodyPr wrap="square" rtlCol="0">
                <a:spAutoFit/>
              </a:bodyPr>
              <a:lstStyle/>
              <a:p>
                <a:pPr algn="ctr"/>
                <a:r>
                  <a:rPr lang="en-GB" sz="1600" dirty="0">
                    <a:solidFill>
                      <a:srgbClr val="FF0000"/>
                    </a:solidFill>
                  </a:rPr>
                  <a:t>Network</a:t>
                </a:r>
              </a:p>
              <a:p>
                <a:pPr algn="ctr"/>
                <a:r>
                  <a:rPr lang="en-GB" sz="1600" dirty="0">
                    <a:solidFill>
                      <a:srgbClr val="FF0000"/>
                    </a:solidFill>
                  </a:rPr>
                  <a:t>Showing layers</a:t>
                </a:r>
              </a:p>
            </p:txBody>
          </p:sp>
        </p:grpSp>
        <p:cxnSp>
          <p:nvCxnSpPr>
            <p:cNvPr id="325" name="Straight Connector 324">
              <a:extLst>
                <a:ext uri="{FF2B5EF4-FFF2-40B4-BE49-F238E27FC236}">
                  <a16:creationId xmlns:a16="http://schemas.microsoft.com/office/drawing/2014/main" id="{5A3D50FC-E934-43FC-AF28-0A3959B61115}"/>
                </a:ext>
              </a:extLst>
            </p:cNvPr>
            <p:cNvCxnSpPr>
              <a:stCxn id="390" idx="2"/>
              <a:endCxn id="328" idx="1"/>
            </p:cNvCxnSpPr>
            <p:nvPr/>
          </p:nvCxnSpPr>
          <p:spPr>
            <a:xfrm>
              <a:off x="5109638" y="1345314"/>
              <a:ext cx="534997" cy="703372"/>
            </a:xfrm>
            <a:prstGeom prst="lin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456" name="Group 455">
            <a:extLst>
              <a:ext uri="{FF2B5EF4-FFF2-40B4-BE49-F238E27FC236}">
                <a16:creationId xmlns:a16="http://schemas.microsoft.com/office/drawing/2014/main" id="{A44E79CE-CDC2-4B25-924B-8D61B6BEB436}"/>
              </a:ext>
            </a:extLst>
          </p:cNvPr>
          <p:cNvGrpSpPr/>
          <p:nvPr/>
        </p:nvGrpSpPr>
        <p:grpSpPr>
          <a:xfrm>
            <a:off x="669940" y="4150051"/>
            <a:ext cx="635558" cy="827104"/>
            <a:chOff x="669940" y="4150051"/>
            <a:chExt cx="635558" cy="827104"/>
          </a:xfrm>
        </p:grpSpPr>
        <p:sp>
          <p:nvSpPr>
            <p:cNvPr id="450" name="Rectangle 449">
              <a:extLst>
                <a:ext uri="{FF2B5EF4-FFF2-40B4-BE49-F238E27FC236}">
                  <a16:creationId xmlns:a16="http://schemas.microsoft.com/office/drawing/2014/main" id="{5D63F42C-6F7C-437E-B659-533CF6A07AF2}"/>
                </a:ext>
              </a:extLst>
            </p:cNvPr>
            <p:cNvSpPr/>
            <p:nvPr/>
          </p:nvSpPr>
          <p:spPr bwMode="auto">
            <a:xfrm>
              <a:off x="669940" y="4150051"/>
              <a:ext cx="280933" cy="251124"/>
            </a:xfrm>
            <a:prstGeom prst="rect">
              <a:avLst/>
            </a:prstGeom>
            <a:solidFill>
              <a:srgbClr val="CC99FF"/>
            </a:solidFill>
            <a:ln w="9525">
              <a:solidFill>
                <a:schemeClr val="tx1"/>
              </a:solidFill>
              <a:miter lim="800000"/>
              <a:headEnd/>
              <a:tailEnd/>
            </a:ln>
          </p:spPr>
          <p:txBody>
            <a:bodyPr/>
            <a:lstStyle/>
            <a:p>
              <a:endParaRPr lang="en-US" sz="1100" dirty="0">
                <a:latin typeface="+mn-lt"/>
                <a:cs typeface="+mn-cs"/>
                <a:sym typeface="Gill Sans" charset="0"/>
              </a:endParaRPr>
            </a:p>
          </p:txBody>
        </p:sp>
        <p:sp>
          <p:nvSpPr>
            <p:cNvPr id="451" name="Rectangle 450">
              <a:extLst>
                <a:ext uri="{FF2B5EF4-FFF2-40B4-BE49-F238E27FC236}">
                  <a16:creationId xmlns:a16="http://schemas.microsoft.com/office/drawing/2014/main" id="{54F841A5-60DB-4E67-9571-A3CED33B47F3}"/>
                </a:ext>
              </a:extLst>
            </p:cNvPr>
            <p:cNvSpPr/>
            <p:nvPr/>
          </p:nvSpPr>
          <p:spPr bwMode="auto">
            <a:xfrm>
              <a:off x="1024565" y="4150051"/>
              <a:ext cx="280933" cy="251124"/>
            </a:xfrm>
            <a:prstGeom prst="rect">
              <a:avLst/>
            </a:prstGeom>
            <a:solidFill>
              <a:srgbClr val="E5FFE5"/>
            </a:solidFill>
            <a:ln w="6350" cap="rnd">
              <a:solidFill>
                <a:srgbClr val="000000"/>
              </a:solidFill>
              <a:miter lim="800000"/>
              <a:headEnd/>
              <a:tailEnd/>
            </a:ln>
          </p:spPr>
          <p:txBody>
            <a:bodyPr/>
            <a:lstStyle/>
            <a:p>
              <a:endParaRPr lang="en-US" sz="1100" dirty="0">
                <a:latin typeface="+mn-lt"/>
                <a:cs typeface="+mn-cs"/>
                <a:sym typeface="Gill Sans" charset="0"/>
              </a:endParaRPr>
            </a:p>
          </p:txBody>
        </p:sp>
        <p:cxnSp>
          <p:nvCxnSpPr>
            <p:cNvPr id="453" name="Straight Arrow Connector 452">
              <a:extLst>
                <a:ext uri="{FF2B5EF4-FFF2-40B4-BE49-F238E27FC236}">
                  <a16:creationId xmlns:a16="http://schemas.microsoft.com/office/drawing/2014/main" id="{703F8708-B2C1-49A8-B38C-0C89BA354FFF}"/>
                </a:ext>
              </a:extLst>
            </p:cNvPr>
            <p:cNvCxnSpPr>
              <a:stCxn id="450" idx="2"/>
            </p:cNvCxnSpPr>
            <p:nvPr/>
          </p:nvCxnSpPr>
          <p:spPr>
            <a:xfrm>
              <a:off x="810407" y="4401175"/>
              <a:ext cx="197573" cy="575980"/>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5" name="Straight Arrow Connector 454">
              <a:extLst>
                <a:ext uri="{FF2B5EF4-FFF2-40B4-BE49-F238E27FC236}">
                  <a16:creationId xmlns:a16="http://schemas.microsoft.com/office/drawing/2014/main" id="{DE182EA9-02F0-41AB-9A95-155B4888EF9B}"/>
                </a:ext>
              </a:extLst>
            </p:cNvPr>
            <p:cNvCxnSpPr>
              <a:stCxn id="451" idx="2"/>
            </p:cNvCxnSpPr>
            <p:nvPr/>
          </p:nvCxnSpPr>
          <p:spPr>
            <a:xfrm flipH="1">
              <a:off x="1054724" y="4401175"/>
              <a:ext cx="110308" cy="565666"/>
            </a:xfrm>
            <a:prstGeom prst="straightConnector1">
              <a:avLst/>
            </a:prstGeom>
            <a:ln w="25400" cap="rnd" cmpd="sng">
              <a:solidFill>
                <a:schemeClr val="tx1">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457" name="TextBox 456">
            <a:extLst>
              <a:ext uri="{FF2B5EF4-FFF2-40B4-BE49-F238E27FC236}">
                <a16:creationId xmlns:a16="http://schemas.microsoft.com/office/drawing/2014/main" id="{70005DA7-6BCF-4953-98AF-34921508FACC}"/>
              </a:ext>
            </a:extLst>
          </p:cNvPr>
          <p:cNvSpPr txBox="1"/>
          <p:nvPr/>
        </p:nvSpPr>
        <p:spPr>
          <a:xfrm>
            <a:off x="1852736" y="3189293"/>
            <a:ext cx="1605376" cy="369332"/>
          </a:xfrm>
          <a:prstGeom prst="rect">
            <a:avLst/>
          </a:prstGeom>
          <a:noFill/>
        </p:spPr>
        <p:txBody>
          <a:bodyPr wrap="none" rtlCol="0">
            <a:spAutoFit/>
          </a:bodyPr>
          <a:lstStyle/>
          <a:p>
            <a:r>
              <a:rPr lang="en-GB" dirty="0"/>
              <a:t>Simplified view</a:t>
            </a:r>
          </a:p>
        </p:txBody>
      </p:sp>
    </p:spTree>
    <p:extLst>
      <p:ext uri="{BB962C8B-B14F-4D97-AF65-F5344CB8AC3E}">
        <p14:creationId xmlns:p14="http://schemas.microsoft.com/office/powerpoint/2010/main" val="163506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 grpId="0" animBg="1"/>
      <p:bldP spid="252" grpId="0"/>
      <p:bldP spid="254" grpId="0"/>
      <p:bldP spid="4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B514-7CC6-4CE0-B52E-F6BB6608EE71}"/>
              </a:ext>
            </a:extLst>
          </p:cNvPr>
          <p:cNvSpPr>
            <a:spLocks noGrp="1"/>
          </p:cNvSpPr>
          <p:nvPr>
            <p:ph type="title"/>
          </p:nvPr>
        </p:nvSpPr>
        <p:spPr/>
        <p:txBody>
          <a:bodyPr/>
          <a:lstStyle/>
          <a:p>
            <a:r>
              <a:rPr lang="en-GB" dirty="0"/>
              <a:t>Photonic network analysis and </a:t>
            </a:r>
            <a:r>
              <a:rPr lang="en-GB" dirty="0" err="1"/>
              <a:t>modeling</a:t>
            </a:r>
            <a:endParaRPr lang="en-GB" dirty="0"/>
          </a:p>
        </p:txBody>
      </p:sp>
      <p:sp>
        <p:nvSpPr>
          <p:cNvPr id="3" name="Slide Number Placeholder 2">
            <a:extLst>
              <a:ext uri="{FF2B5EF4-FFF2-40B4-BE49-F238E27FC236}">
                <a16:creationId xmlns:a16="http://schemas.microsoft.com/office/drawing/2014/main" id="{EDDDECFD-355B-49EB-8A60-1F685B15EB69}"/>
              </a:ext>
            </a:extLst>
          </p:cNvPr>
          <p:cNvSpPr>
            <a:spLocks noGrp="1"/>
          </p:cNvSpPr>
          <p:nvPr>
            <p:ph type="sldNum" sz="quarter" idx="10"/>
          </p:nvPr>
        </p:nvSpPr>
        <p:spPr/>
        <p:txBody>
          <a:bodyPr/>
          <a:lstStyle/>
          <a:p>
            <a:fld id="{C921E2DF-5279-024C-809C-CD16853F95A6}" type="slidenum">
              <a:rPr lang="en-US" smtClean="0"/>
              <a:pPr/>
              <a:t>6</a:t>
            </a:fld>
            <a:endParaRPr lang="en-US" dirty="0"/>
          </a:p>
        </p:txBody>
      </p:sp>
      <p:sp>
        <p:nvSpPr>
          <p:cNvPr id="7" name="Rectangle 4">
            <a:extLst>
              <a:ext uri="{FF2B5EF4-FFF2-40B4-BE49-F238E27FC236}">
                <a16:creationId xmlns:a16="http://schemas.microsoft.com/office/drawing/2014/main" id="{B920DA4D-F6BF-4764-B84C-AE33BFBF60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8" name="Object 7">
            <a:extLst>
              <a:ext uri="{FF2B5EF4-FFF2-40B4-BE49-F238E27FC236}">
                <a16:creationId xmlns:a16="http://schemas.microsoft.com/office/drawing/2014/main" id="{429C8D0F-4B56-4EB1-A9AB-6A2F5C7D0EA1}"/>
              </a:ext>
            </a:extLst>
          </p:cNvPr>
          <p:cNvGraphicFramePr>
            <a:graphicFrameLocks noChangeAspect="1"/>
          </p:cNvGraphicFramePr>
          <p:nvPr>
            <p:extLst>
              <p:ext uri="{D42A27DB-BD31-4B8C-83A1-F6EECF244321}">
                <p14:modId xmlns:p14="http://schemas.microsoft.com/office/powerpoint/2010/main" val="645108163"/>
              </p:ext>
            </p:extLst>
          </p:nvPr>
        </p:nvGraphicFramePr>
        <p:xfrm>
          <a:off x="373491" y="792159"/>
          <a:ext cx="4729119" cy="3529650"/>
        </p:xfrm>
        <a:graphic>
          <a:graphicData uri="http://schemas.openxmlformats.org/presentationml/2006/ole">
            <mc:AlternateContent xmlns:mc="http://schemas.openxmlformats.org/markup-compatibility/2006">
              <mc:Choice xmlns:v="urn:schemas-microsoft-com:vml" Requires="v">
                <p:oleObj spid="_x0000_s32932" name="Slide" r:id="rId3" imgW="3031376" imgH="2272342" progId="PowerPoint.Slide.12">
                  <p:embed/>
                </p:oleObj>
              </mc:Choice>
              <mc:Fallback>
                <p:oleObj name="Slide" r:id="rId3" imgW="3031376" imgH="2272342" progId="PowerPoint.Slide.12">
                  <p:embed/>
                  <p:pic>
                    <p:nvPicPr>
                      <p:cNvPr id="0" name="Object 3"/>
                      <p:cNvPicPr>
                        <a:picLocks noChangeAspect="1" noChangeArrowheads="1"/>
                      </p:cNvPicPr>
                      <p:nvPr/>
                    </p:nvPicPr>
                    <p:blipFill>
                      <a:blip r:embed="rId4"/>
                      <a:srcRect/>
                      <a:stretch>
                        <a:fillRect/>
                      </a:stretch>
                    </p:blipFill>
                    <p:spPr bwMode="auto">
                      <a:xfrm>
                        <a:off x="373491" y="792159"/>
                        <a:ext cx="4729119" cy="3529650"/>
                      </a:xfrm>
                      <a:prstGeom prst="rect">
                        <a:avLst/>
                      </a:prstGeom>
                      <a:noFill/>
                    </p:spPr>
                  </p:pic>
                </p:oleObj>
              </mc:Fallback>
            </mc:AlternateContent>
          </a:graphicData>
        </a:graphic>
      </p:graphicFrame>
      <p:graphicFrame>
        <p:nvGraphicFramePr>
          <p:cNvPr id="10" name="Object 9">
            <a:extLst>
              <a:ext uri="{FF2B5EF4-FFF2-40B4-BE49-F238E27FC236}">
                <a16:creationId xmlns:a16="http://schemas.microsoft.com/office/drawing/2014/main" id="{455E1E74-4E9D-402F-9773-09F7CFE46C03}"/>
              </a:ext>
            </a:extLst>
          </p:cNvPr>
          <p:cNvGraphicFramePr>
            <a:graphicFrameLocks noChangeAspect="1"/>
          </p:cNvGraphicFramePr>
          <p:nvPr>
            <p:extLst>
              <p:ext uri="{D42A27DB-BD31-4B8C-83A1-F6EECF244321}">
                <p14:modId xmlns:p14="http://schemas.microsoft.com/office/powerpoint/2010/main" val="2936241681"/>
              </p:ext>
            </p:extLst>
          </p:nvPr>
        </p:nvGraphicFramePr>
        <p:xfrm>
          <a:off x="4875915" y="1425853"/>
          <a:ext cx="3417888" cy="1376363"/>
        </p:xfrm>
        <a:graphic>
          <a:graphicData uri="http://schemas.openxmlformats.org/presentationml/2006/ole">
            <mc:AlternateContent xmlns:mc="http://schemas.openxmlformats.org/markup-compatibility/2006">
              <mc:Choice xmlns:v="urn:schemas-microsoft-com:vml" Requires="v">
                <p:oleObj spid="_x0000_s32933" name="Slide" r:id="rId5" imgW="6789534" imgH="2747873" progId="PowerPoint.Slide.12">
                  <p:embed/>
                </p:oleObj>
              </mc:Choice>
              <mc:Fallback>
                <p:oleObj name="Slide" r:id="rId5" imgW="6789534" imgH="2747873" progId="PowerPoint.Slide.12">
                  <p:embed/>
                  <p:pic>
                    <p:nvPicPr>
                      <p:cNvPr id="0" name="Object 5"/>
                      <p:cNvPicPr>
                        <a:picLocks noChangeAspect="1" noChangeArrowheads="1"/>
                      </p:cNvPicPr>
                      <p:nvPr/>
                    </p:nvPicPr>
                    <p:blipFill>
                      <a:blip r:embed="rId6"/>
                      <a:srcRect/>
                      <a:stretch>
                        <a:fillRect/>
                      </a:stretch>
                    </p:blipFill>
                    <p:spPr bwMode="auto">
                      <a:xfrm>
                        <a:off x="4875915" y="1425853"/>
                        <a:ext cx="3417888" cy="1376363"/>
                      </a:xfrm>
                      <a:prstGeom prst="rect">
                        <a:avLst/>
                      </a:prstGeom>
                      <a:noFill/>
                    </p:spPr>
                  </p:pic>
                </p:oleObj>
              </mc:Fallback>
            </mc:AlternateContent>
          </a:graphicData>
        </a:graphic>
      </p:graphicFrame>
      <p:sp>
        <p:nvSpPr>
          <p:cNvPr id="11" name="Rectangle 8">
            <a:extLst>
              <a:ext uri="{FF2B5EF4-FFF2-40B4-BE49-F238E27FC236}">
                <a16:creationId xmlns:a16="http://schemas.microsoft.com/office/drawing/2014/main" id="{7B7263E8-0C40-46AD-8BFC-3CBC2F757AA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12" name="Object 11">
            <a:extLst>
              <a:ext uri="{FF2B5EF4-FFF2-40B4-BE49-F238E27FC236}">
                <a16:creationId xmlns:a16="http://schemas.microsoft.com/office/drawing/2014/main" id="{0315642E-A849-4B00-9B22-0D2A5F9307F0}"/>
              </a:ext>
            </a:extLst>
          </p:cNvPr>
          <p:cNvGraphicFramePr>
            <a:graphicFrameLocks noChangeAspect="1"/>
          </p:cNvGraphicFramePr>
          <p:nvPr>
            <p:extLst>
              <p:ext uri="{D42A27DB-BD31-4B8C-83A1-F6EECF244321}">
                <p14:modId xmlns:p14="http://schemas.microsoft.com/office/powerpoint/2010/main" val="1469492420"/>
              </p:ext>
            </p:extLst>
          </p:nvPr>
        </p:nvGraphicFramePr>
        <p:xfrm>
          <a:off x="752475" y="3724315"/>
          <a:ext cx="2347913" cy="2352675"/>
        </p:xfrm>
        <a:graphic>
          <a:graphicData uri="http://schemas.openxmlformats.org/presentationml/2006/ole">
            <mc:AlternateContent xmlns:mc="http://schemas.openxmlformats.org/markup-compatibility/2006">
              <mc:Choice xmlns:v="urn:schemas-microsoft-com:vml" Requires="v">
                <p:oleObj spid="_x0000_s32934" name="Slide" r:id="rId7" imgW="4175931" imgH="4175904" progId="PowerPoint.Slide.12">
                  <p:embed/>
                </p:oleObj>
              </mc:Choice>
              <mc:Fallback>
                <p:oleObj name="Slide" r:id="rId7" imgW="4175931" imgH="4175904" progId="PowerPoint.Slide.12">
                  <p:embed/>
                  <p:pic>
                    <p:nvPicPr>
                      <p:cNvPr id="0" name="Object 7"/>
                      <p:cNvPicPr>
                        <a:picLocks noChangeAspect="1" noChangeArrowheads="1"/>
                      </p:cNvPicPr>
                      <p:nvPr/>
                    </p:nvPicPr>
                    <p:blipFill>
                      <a:blip r:embed="rId8"/>
                      <a:srcRect/>
                      <a:stretch>
                        <a:fillRect/>
                      </a:stretch>
                    </p:blipFill>
                    <p:spPr bwMode="auto">
                      <a:xfrm>
                        <a:off x="752475" y="3724315"/>
                        <a:ext cx="2347913" cy="2352675"/>
                      </a:xfrm>
                      <a:prstGeom prst="rect">
                        <a:avLst/>
                      </a:prstGeom>
                      <a:noFill/>
                    </p:spPr>
                  </p:pic>
                </p:oleObj>
              </mc:Fallback>
            </mc:AlternateContent>
          </a:graphicData>
        </a:graphic>
      </p:graphicFrame>
      <p:graphicFrame>
        <p:nvGraphicFramePr>
          <p:cNvPr id="14" name="Object 13">
            <a:extLst>
              <a:ext uri="{FF2B5EF4-FFF2-40B4-BE49-F238E27FC236}">
                <a16:creationId xmlns:a16="http://schemas.microsoft.com/office/drawing/2014/main" id="{5AFE7C9D-151A-4C5B-9B56-CA2F87A41B2D}"/>
              </a:ext>
            </a:extLst>
          </p:cNvPr>
          <p:cNvGraphicFramePr>
            <a:graphicFrameLocks noChangeAspect="1"/>
          </p:cNvGraphicFramePr>
          <p:nvPr>
            <p:extLst>
              <p:ext uri="{D42A27DB-BD31-4B8C-83A1-F6EECF244321}">
                <p14:modId xmlns:p14="http://schemas.microsoft.com/office/powerpoint/2010/main" val="2064574935"/>
              </p:ext>
            </p:extLst>
          </p:nvPr>
        </p:nvGraphicFramePr>
        <p:xfrm>
          <a:off x="4181475" y="4831390"/>
          <a:ext cx="5838825" cy="1228725"/>
        </p:xfrm>
        <a:graphic>
          <a:graphicData uri="http://schemas.openxmlformats.org/presentationml/2006/ole">
            <mc:AlternateContent xmlns:mc="http://schemas.openxmlformats.org/markup-compatibility/2006">
              <mc:Choice xmlns:v="urn:schemas-microsoft-com:vml" Requires="v">
                <p:oleObj spid="_x0000_s32935" name="Slide" r:id="rId9" imgW="5704404" imgH="1200869" progId="PowerPoint.Slide.12">
                  <p:embed/>
                </p:oleObj>
              </mc:Choice>
              <mc:Fallback>
                <p:oleObj name="Slide" r:id="rId9" imgW="5704404" imgH="1200869" progId="PowerPoint.Slide.12">
                  <p:embed/>
                  <p:pic>
                    <p:nvPicPr>
                      <p:cNvPr id="0" name="Object 9"/>
                      <p:cNvPicPr>
                        <a:picLocks noChangeAspect="1" noChangeArrowheads="1"/>
                      </p:cNvPicPr>
                      <p:nvPr/>
                    </p:nvPicPr>
                    <p:blipFill>
                      <a:blip r:embed="rId10"/>
                      <a:srcRect/>
                      <a:stretch>
                        <a:fillRect/>
                      </a:stretch>
                    </p:blipFill>
                    <p:spPr bwMode="auto">
                      <a:xfrm>
                        <a:off x="4181475" y="4831390"/>
                        <a:ext cx="5838825" cy="1228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Isosceles Triangle 22">
            <a:extLst>
              <a:ext uri="{FF2B5EF4-FFF2-40B4-BE49-F238E27FC236}">
                <a16:creationId xmlns:a16="http://schemas.microsoft.com/office/drawing/2014/main" id="{0DFEA9BE-68E8-4CD5-B9CC-C93813E3863D}"/>
              </a:ext>
            </a:extLst>
          </p:cNvPr>
          <p:cNvSpPr/>
          <p:nvPr/>
        </p:nvSpPr>
        <p:spPr bwMode="auto">
          <a:xfrm flipH="1" flipV="1">
            <a:off x="8643437" y="3273379"/>
            <a:ext cx="311520" cy="320552"/>
          </a:xfrm>
          <a:prstGeom prst="triangle">
            <a:avLst/>
          </a:prstGeom>
          <a:solidFill>
            <a:schemeClr val="bg1"/>
          </a:solidFill>
          <a:ln w="6350" cap="rnd">
            <a:solidFill>
              <a:schemeClr val="tx1"/>
            </a:solidFill>
            <a:miter lim="800000"/>
            <a:headEnd/>
            <a:tailEnd/>
          </a:ln>
        </p:spPr>
        <p:txBody>
          <a:bodyPr rtlCol="0" anchor="ctr"/>
          <a:lstStyle/>
          <a:p>
            <a:pPr algn="l"/>
            <a:endParaRPr lang="en-GB" sz="1100" dirty="0">
              <a:latin typeface="+mn-lt"/>
              <a:cs typeface="+mn-cs"/>
              <a:sym typeface="Gill Sans" charset="0"/>
            </a:endParaRPr>
          </a:p>
        </p:txBody>
      </p:sp>
      <p:sp>
        <p:nvSpPr>
          <p:cNvPr id="24" name="Rectangle 23">
            <a:extLst>
              <a:ext uri="{FF2B5EF4-FFF2-40B4-BE49-F238E27FC236}">
                <a16:creationId xmlns:a16="http://schemas.microsoft.com/office/drawing/2014/main" id="{D6C78991-50FD-4B35-ADDC-038FE45328FC}"/>
              </a:ext>
            </a:extLst>
          </p:cNvPr>
          <p:cNvSpPr/>
          <p:nvPr/>
        </p:nvSpPr>
        <p:spPr>
          <a:xfrm>
            <a:off x="8612820" y="1140878"/>
            <a:ext cx="342137" cy="182998"/>
          </a:xfrm>
          <a:prstGeom prst="rect">
            <a:avLst/>
          </a:prstGeom>
          <a:solidFill>
            <a:srgbClr val="FFFF00"/>
          </a:solidFill>
          <a:ln w="6350" cap="flat" cmpd="sng" algn="ctr">
            <a:solidFill>
              <a:sysClr val="windowText" lastClr="000000"/>
            </a:solidFill>
            <a:prstDash val="solid"/>
          </a:ln>
          <a:effectLst/>
        </p:spPr>
        <p:txBody>
          <a:bodyPr rot="0" spcFirstLastPara="0" vertOverflow="overflow" horzOverflow="overflow" vert="horz" wrap="square" lIns="91353" tIns="45675" rIns="91353" bIns="45675" numCol="1" spcCol="0" rtlCol="0" fromWordArt="0" anchor="ctr" anchorCtr="0" forceAA="0" compatLnSpc="1">
            <a:prstTxWarp prst="textNoShape">
              <a:avLst/>
            </a:prstTxWarp>
            <a:noAutofit/>
          </a:bodyPr>
          <a:lstStyle/>
          <a:p>
            <a:pPr algn="ctr"/>
            <a:endParaRPr lang="en-GB" sz="1400" kern="0">
              <a:solidFill>
                <a:prstClr val="black"/>
              </a:solidFill>
              <a:latin typeface="Calibri"/>
            </a:endParaRPr>
          </a:p>
        </p:txBody>
      </p:sp>
      <p:sp>
        <p:nvSpPr>
          <p:cNvPr id="25" name="TextBox 24">
            <a:extLst>
              <a:ext uri="{FF2B5EF4-FFF2-40B4-BE49-F238E27FC236}">
                <a16:creationId xmlns:a16="http://schemas.microsoft.com/office/drawing/2014/main" id="{EAF2F624-F6E8-4215-BE04-66D6FAC6E155}"/>
              </a:ext>
            </a:extLst>
          </p:cNvPr>
          <p:cNvSpPr txBox="1"/>
          <p:nvPr/>
        </p:nvSpPr>
        <p:spPr>
          <a:xfrm>
            <a:off x="9053761" y="1093877"/>
            <a:ext cx="1773049" cy="276999"/>
          </a:xfrm>
          <a:prstGeom prst="rect">
            <a:avLst/>
          </a:prstGeom>
          <a:noFill/>
        </p:spPr>
        <p:txBody>
          <a:bodyPr wrap="none" rtlCol="0" anchor="ctr" anchorCtr="0">
            <a:spAutoFit/>
          </a:bodyPr>
          <a:lstStyle/>
          <a:p>
            <a:r>
              <a:rPr lang="en-GB" sz="1200" dirty="0" err="1"/>
              <a:t>ForwardingConstruct</a:t>
            </a:r>
            <a:r>
              <a:rPr lang="en-GB" sz="1200" dirty="0"/>
              <a:t> (FC)</a:t>
            </a:r>
          </a:p>
        </p:txBody>
      </p:sp>
      <p:sp>
        <p:nvSpPr>
          <p:cNvPr id="26" name="Rectangle 25">
            <a:extLst>
              <a:ext uri="{FF2B5EF4-FFF2-40B4-BE49-F238E27FC236}">
                <a16:creationId xmlns:a16="http://schemas.microsoft.com/office/drawing/2014/main" id="{BC475EE0-9066-4E76-9B61-8C079048C084}"/>
              </a:ext>
            </a:extLst>
          </p:cNvPr>
          <p:cNvSpPr/>
          <p:nvPr/>
        </p:nvSpPr>
        <p:spPr>
          <a:xfrm>
            <a:off x="8612820" y="1608265"/>
            <a:ext cx="342137" cy="182998"/>
          </a:xfrm>
          <a:prstGeom prst="rect">
            <a:avLst/>
          </a:prstGeom>
          <a:solidFill>
            <a:srgbClr val="E5FFE5"/>
          </a:solidFill>
          <a:ln w="6350" cap="rnd">
            <a:solidFill>
              <a:schemeClr val="tx1"/>
            </a:solidFill>
            <a:miter lim="800000"/>
            <a:headEnd/>
            <a:tailEnd/>
          </a:ln>
        </p:spPr>
        <p:txBody>
          <a:bodyPr/>
          <a:lstStyle/>
          <a:p>
            <a:endParaRPr lang="en-GB" sz="1100"/>
          </a:p>
        </p:txBody>
      </p:sp>
      <p:sp>
        <p:nvSpPr>
          <p:cNvPr id="27" name="TextBox 26">
            <a:extLst>
              <a:ext uri="{FF2B5EF4-FFF2-40B4-BE49-F238E27FC236}">
                <a16:creationId xmlns:a16="http://schemas.microsoft.com/office/drawing/2014/main" id="{2681644A-FD31-4D5B-9918-A0FF11BB1BF2}"/>
              </a:ext>
            </a:extLst>
          </p:cNvPr>
          <p:cNvSpPr txBox="1"/>
          <p:nvPr/>
        </p:nvSpPr>
        <p:spPr>
          <a:xfrm>
            <a:off x="10988723" y="1561264"/>
            <a:ext cx="996042" cy="276999"/>
          </a:xfrm>
          <a:prstGeom prst="rect">
            <a:avLst/>
          </a:prstGeom>
          <a:noFill/>
        </p:spPr>
        <p:txBody>
          <a:bodyPr wrap="none" rtlCol="0" anchor="ctr" anchorCtr="0">
            <a:spAutoFit/>
          </a:bodyPr>
          <a:lstStyle/>
          <a:p>
            <a:r>
              <a:rPr lang="en-GB" sz="1200" dirty="0"/>
              <a:t>Intermediate</a:t>
            </a:r>
          </a:p>
        </p:txBody>
      </p:sp>
      <p:sp>
        <p:nvSpPr>
          <p:cNvPr id="28" name="Rectangle 27">
            <a:extLst>
              <a:ext uri="{FF2B5EF4-FFF2-40B4-BE49-F238E27FC236}">
                <a16:creationId xmlns:a16="http://schemas.microsoft.com/office/drawing/2014/main" id="{CD001F95-191B-4785-A57B-9E7AF60A47E5}"/>
              </a:ext>
            </a:extLst>
          </p:cNvPr>
          <p:cNvSpPr/>
          <p:nvPr/>
        </p:nvSpPr>
        <p:spPr>
          <a:xfrm>
            <a:off x="8612820" y="2075652"/>
            <a:ext cx="342137" cy="18299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29" name="TextBox 28">
            <a:extLst>
              <a:ext uri="{FF2B5EF4-FFF2-40B4-BE49-F238E27FC236}">
                <a16:creationId xmlns:a16="http://schemas.microsoft.com/office/drawing/2014/main" id="{DF44658C-7FF5-44DD-9328-CD54C2345D3B}"/>
              </a:ext>
            </a:extLst>
          </p:cNvPr>
          <p:cNvSpPr txBox="1"/>
          <p:nvPr/>
        </p:nvSpPr>
        <p:spPr>
          <a:xfrm>
            <a:off x="10988723" y="2028651"/>
            <a:ext cx="683392" cy="276999"/>
          </a:xfrm>
          <a:prstGeom prst="rect">
            <a:avLst/>
          </a:prstGeom>
          <a:noFill/>
        </p:spPr>
        <p:txBody>
          <a:bodyPr wrap="none" rtlCol="0" anchor="ctr" anchorCtr="0">
            <a:spAutoFit/>
          </a:bodyPr>
          <a:lstStyle/>
          <a:p>
            <a:r>
              <a:rPr lang="en-GB" sz="1200" dirty="0"/>
              <a:t>Floating</a:t>
            </a:r>
          </a:p>
        </p:txBody>
      </p:sp>
      <p:sp>
        <p:nvSpPr>
          <p:cNvPr id="30" name="Rectangle 29">
            <a:extLst>
              <a:ext uri="{FF2B5EF4-FFF2-40B4-BE49-F238E27FC236}">
                <a16:creationId xmlns:a16="http://schemas.microsoft.com/office/drawing/2014/main" id="{58E0F742-CD74-48E6-9B66-EA4ECD8E02C3}"/>
              </a:ext>
            </a:extLst>
          </p:cNvPr>
          <p:cNvSpPr/>
          <p:nvPr/>
        </p:nvSpPr>
        <p:spPr>
          <a:xfrm>
            <a:off x="8612820" y="2501758"/>
            <a:ext cx="342137" cy="182998"/>
          </a:xfrm>
          <a:prstGeom prst="rect">
            <a:avLst/>
          </a:prstGeom>
          <a:solidFill>
            <a:srgbClr val="CC99FF"/>
          </a:solidFill>
          <a:ln w="9525">
            <a:solidFill>
              <a:schemeClr val="tx1"/>
            </a:solidFill>
            <a:miter lim="800000"/>
            <a:headEnd/>
            <a:tailEnd/>
          </a:ln>
        </p:spPr>
        <p:txBody>
          <a:bodyPr/>
          <a:lstStyle/>
          <a:p>
            <a:endParaRPr lang="en-GB" sz="1100"/>
          </a:p>
        </p:txBody>
      </p:sp>
      <p:sp>
        <p:nvSpPr>
          <p:cNvPr id="31" name="TextBox 30">
            <a:extLst>
              <a:ext uri="{FF2B5EF4-FFF2-40B4-BE49-F238E27FC236}">
                <a16:creationId xmlns:a16="http://schemas.microsoft.com/office/drawing/2014/main" id="{BE66C462-A7A3-4A2C-8CC4-BB7BC56B3888}"/>
              </a:ext>
            </a:extLst>
          </p:cNvPr>
          <p:cNvSpPr txBox="1"/>
          <p:nvPr/>
        </p:nvSpPr>
        <p:spPr>
          <a:xfrm>
            <a:off x="10988723" y="2454757"/>
            <a:ext cx="1149033" cy="276999"/>
          </a:xfrm>
          <a:prstGeom prst="rect">
            <a:avLst/>
          </a:prstGeom>
          <a:noFill/>
        </p:spPr>
        <p:txBody>
          <a:bodyPr wrap="none" rtlCol="0" anchor="ctr" anchorCtr="0">
            <a:spAutoFit/>
          </a:bodyPr>
          <a:lstStyle/>
          <a:p>
            <a:r>
              <a:rPr lang="en-GB" sz="1200" dirty="0"/>
              <a:t>Tied to physical</a:t>
            </a:r>
          </a:p>
        </p:txBody>
      </p:sp>
      <p:sp>
        <p:nvSpPr>
          <p:cNvPr id="32" name="Rectangle 31">
            <a:extLst>
              <a:ext uri="{FF2B5EF4-FFF2-40B4-BE49-F238E27FC236}">
                <a16:creationId xmlns:a16="http://schemas.microsoft.com/office/drawing/2014/main" id="{9961C4CB-4A30-49A7-8DAE-9544896CDE68}"/>
              </a:ext>
            </a:extLst>
          </p:cNvPr>
          <p:cNvSpPr/>
          <p:nvPr/>
        </p:nvSpPr>
        <p:spPr>
          <a:xfrm>
            <a:off x="8612820" y="2923737"/>
            <a:ext cx="342137" cy="182998"/>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33" name="TextBox 32">
            <a:extLst>
              <a:ext uri="{FF2B5EF4-FFF2-40B4-BE49-F238E27FC236}">
                <a16:creationId xmlns:a16="http://schemas.microsoft.com/office/drawing/2014/main" id="{79B016E3-2B59-4801-93F9-6965F2EF252E}"/>
              </a:ext>
            </a:extLst>
          </p:cNvPr>
          <p:cNvSpPr txBox="1"/>
          <p:nvPr/>
        </p:nvSpPr>
        <p:spPr>
          <a:xfrm>
            <a:off x="9053761" y="2876736"/>
            <a:ext cx="2127377" cy="276999"/>
          </a:xfrm>
          <a:prstGeom prst="rect">
            <a:avLst/>
          </a:prstGeom>
          <a:noFill/>
        </p:spPr>
        <p:txBody>
          <a:bodyPr wrap="none" rtlCol="0" anchor="ctr" anchorCtr="0">
            <a:spAutoFit/>
          </a:bodyPr>
          <a:lstStyle/>
          <a:p>
            <a:r>
              <a:rPr lang="en-GB" sz="1200" dirty="0"/>
              <a:t>Device etc. (</a:t>
            </a:r>
            <a:r>
              <a:rPr lang="en-GB" sz="1200" dirty="0" err="1"/>
              <a:t>ConstraintDomain</a:t>
            </a:r>
            <a:r>
              <a:rPr lang="en-GB" sz="1200" dirty="0"/>
              <a:t>)</a:t>
            </a:r>
          </a:p>
        </p:txBody>
      </p:sp>
      <p:sp>
        <p:nvSpPr>
          <p:cNvPr id="34" name="TextBox 33">
            <a:extLst>
              <a:ext uri="{FF2B5EF4-FFF2-40B4-BE49-F238E27FC236}">
                <a16:creationId xmlns:a16="http://schemas.microsoft.com/office/drawing/2014/main" id="{10E942B7-E61C-48DF-AF02-260B9488E846}"/>
              </a:ext>
            </a:extLst>
          </p:cNvPr>
          <p:cNvSpPr txBox="1"/>
          <p:nvPr/>
        </p:nvSpPr>
        <p:spPr>
          <a:xfrm>
            <a:off x="9053761" y="3312424"/>
            <a:ext cx="1612236" cy="276999"/>
          </a:xfrm>
          <a:prstGeom prst="rect">
            <a:avLst/>
          </a:prstGeom>
          <a:noFill/>
        </p:spPr>
        <p:txBody>
          <a:bodyPr wrap="none" rtlCol="0" anchor="ctr" anchorCtr="0">
            <a:spAutoFit/>
          </a:bodyPr>
          <a:lstStyle/>
          <a:p>
            <a:r>
              <a:rPr lang="en-GB" sz="1200" dirty="0"/>
              <a:t>Termination (in an LTP)</a:t>
            </a:r>
          </a:p>
        </p:txBody>
      </p:sp>
      <p:sp>
        <p:nvSpPr>
          <p:cNvPr id="36" name="TextBox 35">
            <a:extLst>
              <a:ext uri="{FF2B5EF4-FFF2-40B4-BE49-F238E27FC236}">
                <a16:creationId xmlns:a16="http://schemas.microsoft.com/office/drawing/2014/main" id="{D030BC05-3595-4E54-9B42-660E18928FB1}"/>
              </a:ext>
            </a:extLst>
          </p:cNvPr>
          <p:cNvSpPr txBox="1"/>
          <p:nvPr/>
        </p:nvSpPr>
        <p:spPr>
          <a:xfrm>
            <a:off x="9053761" y="3792615"/>
            <a:ext cx="1363643" cy="276999"/>
          </a:xfrm>
          <a:prstGeom prst="rect">
            <a:avLst/>
          </a:prstGeom>
          <a:noFill/>
        </p:spPr>
        <p:txBody>
          <a:bodyPr wrap="none" rtlCol="0" anchor="ctr" anchorCtr="0">
            <a:spAutoFit/>
          </a:bodyPr>
          <a:lstStyle/>
          <a:p>
            <a:r>
              <a:rPr lang="en-GB" sz="1200" dirty="0"/>
              <a:t>Adapter (in an LTP)</a:t>
            </a:r>
          </a:p>
        </p:txBody>
      </p:sp>
      <p:sp>
        <p:nvSpPr>
          <p:cNvPr id="38" name="Trapezoid 37">
            <a:extLst>
              <a:ext uri="{FF2B5EF4-FFF2-40B4-BE49-F238E27FC236}">
                <a16:creationId xmlns:a16="http://schemas.microsoft.com/office/drawing/2014/main" id="{E23F0CD1-E182-47F0-99DF-701DA7D2AA56}"/>
              </a:ext>
            </a:extLst>
          </p:cNvPr>
          <p:cNvSpPr/>
          <p:nvPr/>
        </p:nvSpPr>
        <p:spPr bwMode="auto">
          <a:xfrm flipH="1" flipV="1">
            <a:off x="8643436" y="3858943"/>
            <a:ext cx="311520" cy="144342"/>
          </a:xfrm>
          <a:prstGeom prst="trapezoid">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353" tIns="45675" rIns="91353" bIns="45675" rtlCol="0" anchor="ctr"/>
          <a:lstStyle/>
          <a:p>
            <a:pPr algn="ctr"/>
            <a:endParaRPr lang="en-GB" sz="1400" dirty="0">
              <a:sym typeface="Gill Sans" charset="0"/>
            </a:endParaRPr>
          </a:p>
        </p:txBody>
      </p:sp>
      <p:sp>
        <p:nvSpPr>
          <p:cNvPr id="39" name="Rectangle 38">
            <a:extLst>
              <a:ext uri="{FF2B5EF4-FFF2-40B4-BE49-F238E27FC236}">
                <a16:creationId xmlns:a16="http://schemas.microsoft.com/office/drawing/2014/main" id="{BF89E556-0DAC-4061-89B4-BF4928D9FB94}"/>
              </a:ext>
            </a:extLst>
          </p:cNvPr>
          <p:cNvSpPr/>
          <p:nvPr/>
        </p:nvSpPr>
        <p:spPr>
          <a:xfrm>
            <a:off x="8575667" y="4241278"/>
            <a:ext cx="434606" cy="230552"/>
          </a:xfrm>
          <a:prstGeom prst="rect">
            <a:avLst/>
          </a:prstGeom>
          <a:solidFill>
            <a:srgbClr val="EDC97A"/>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GB" sz="1200" dirty="0">
                <a:solidFill>
                  <a:schemeClr val="tx1"/>
                </a:solidFill>
              </a:rPr>
              <a:t>C&amp;SC</a:t>
            </a:r>
            <a:endParaRPr lang="en-US" sz="1200" baseline="-25000" dirty="0">
              <a:solidFill>
                <a:schemeClr val="tx1"/>
              </a:solidFill>
            </a:endParaRPr>
          </a:p>
        </p:txBody>
      </p:sp>
      <p:sp>
        <p:nvSpPr>
          <p:cNvPr id="40" name="TextBox 39">
            <a:extLst>
              <a:ext uri="{FF2B5EF4-FFF2-40B4-BE49-F238E27FC236}">
                <a16:creationId xmlns:a16="http://schemas.microsoft.com/office/drawing/2014/main" id="{78E92BB0-FA1D-4634-8790-8A7CFE4AA977}"/>
              </a:ext>
            </a:extLst>
          </p:cNvPr>
          <p:cNvSpPr txBox="1"/>
          <p:nvPr/>
        </p:nvSpPr>
        <p:spPr>
          <a:xfrm>
            <a:off x="9053761" y="4214014"/>
            <a:ext cx="2318583" cy="276999"/>
          </a:xfrm>
          <a:prstGeom prst="rect">
            <a:avLst/>
          </a:prstGeom>
          <a:noFill/>
        </p:spPr>
        <p:txBody>
          <a:bodyPr wrap="none" rtlCol="0" anchor="ctr" anchorCtr="0">
            <a:spAutoFit/>
          </a:bodyPr>
          <a:lstStyle/>
          <a:p>
            <a:r>
              <a:rPr lang="en-GB" sz="1200" dirty="0" err="1"/>
              <a:t>ConfigurationAndSwitchController</a:t>
            </a:r>
            <a:endParaRPr lang="en-GB" sz="1200" dirty="0"/>
          </a:p>
        </p:txBody>
      </p:sp>
      <p:sp>
        <p:nvSpPr>
          <p:cNvPr id="41" name="TextBox 40">
            <a:extLst>
              <a:ext uri="{FF2B5EF4-FFF2-40B4-BE49-F238E27FC236}">
                <a16:creationId xmlns:a16="http://schemas.microsoft.com/office/drawing/2014/main" id="{31473FD1-CE9C-409F-A685-DD596CABC0C1}"/>
              </a:ext>
            </a:extLst>
          </p:cNvPr>
          <p:cNvSpPr txBox="1"/>
          <p:nvPr/>
        </p:nvSpPr>
        <p:spPr>
          <a:xfrm>
            <a:off x="4314349" y="674421"/>
            <a:ext cx="3571683" cy="369332"/>
          </a:xfrm>
          <a:prstGeom prst="rect">
            <a:avLst/>
          </a:prstGeom>
          <a:noFill/>
        </p:spPr>
        <p:txBody>
          <a:bodyPr wrap="none" rtlCol="0">
            <a:spAutoFit/>
          </a:bodyPr>
          <a:lstStyle/>
          <a:p>
            <a:r>
              <a:rPr lang="en-GB" dirty="0"/>
              <a:t>Modelling of fundamental functions</a:t>
            </a:r>
          </a:p>
        </p:txBody>
      </p:sp>
      <p:sp>
        <p:nvSpPr>
          <p:cNvPr id="42" name="TextBox 41">
            <a:extLst>
              <a:ext uri="{FF2B5EF4-FFF2-40B4-BE49-F238E27FC236}">
                <a16:creationId xmlns:a16="http://schemas.microsoft.com/office/drawing/2014/main" id="{BEF18CE5-AB47-4ECE-B7A8-2C0D0A162A94}"/>
              </a:ext>
            </a:extLst>
          </p:cNvPr>
          <p:cNvSpPr txBox="1"/>
          <p:nvPr/>
        </p:nvSpPr>
        <p:spPr>
          <a:xfrm>
            <a:off x="8506078" y="741972"/>
            <a:ext cx="2562368" cy="369332"/>
          </a:xfrm>
          <a:prstGeom prst="rect">
            <a:avLst/>
          </a:prstGeom>
          <a:noFill/>
        </p:spPr>
        <p:txBody>
          <a:bodyPr wrap="none" rtlCol="0">
            <a:spAutoFit/>
          </a:bodyPr>
          <a:lstStyle/>
          <a:p>
            <a:r>
              <a:rPr lang="en-GB" dirty="0"/>
              <a:t>Key (Core Model Entities)</a:t>
            </a:r>
          </a:p>
        </p:txBody>
      </p:sp>
      <p:sp>
        <p:nvSpPr>
          <p:cNvPr id="43" name="TextBox 42">
            <a:extLst>
              <a:ext uri="{FF2B5EF4-FFF2-40B4-BE49-F238E27FC236}">
                <a16:creationId xmlns:a16="http://schemas.microsoft.com/office/drawing/2014/main" id="{11397C9A-9E5D-47AE-84D1-8F323CFC19FC}"/>
              </a:ext>
            </a:extLst>
          </p:cNvPr>
          <p:cNvSpPr txBox="1"/>
          <p:nvPr/>
        </p:nvSpPr>
        <p:spPr>
          <a:xfrm>
            <a:off x="4799017" y="2899114"/>
            <a:ext cx="3537956" cy="369332"/>
          </a:xfrm>
          <a:prstGeom prst="rect">
            <a:avLst/>
          </a:prstGeom>
          <a:noFill/>
        </p:spPr>
        <p:txBody>
          <a:bodyPr wrap="none" rtlCol="0">
            <a:spAutoFit/>
          </a:bodyPr>
          <a:lstStyle/>
          <a:p>
            <a:r>
              <a:rPr lang="en-GB" dirty="0"/>
              <a:t>Modelling of Aggregated functions</a:t>
            </a:r>
          </a:p>
        </p:txBody>
      </p:sp>
      <p:sp>
        <p:nvSpPr>
          <p:cNvPr id="44" name="TextBox 43">
            <a:extLst>
              <a:ext uri="{FF2B5EF4-FFF2-40B4-BE49-F238E27FC236}">
                <a16:creationId xmlns:a16="http://schemas.microsoft.com/office/drawing/2014/main" id="{3C4CA323-E25F-421F-B164-B4421E9E71A2}"/>
              </a:ext>
            </a:extLst>
          </p:cNvPr>
          <p:cNvSpPr txBox="1"/>
          <p:nvPr/>
        </p:nvSpPr>
        <p:spPr>
          <a:xfrm>
            <a:off x="3143876" y="3708155"/>
            <a:ext cx="2145587" cy="369332"/>
          </a:xfrm>
          <a:prstGeom prst="rect">
            <a:avLst/>
          </a:prstGeom>
          <a:noFill/>
        </p:spPr>
        <p:txBody>
          <a:bodyPr wrap="none" rtlCol="0">
            <a:spAutoFit/>
          </a:bodyPr>
          <a:lstStyle/>
          <a:p>
            <a:r>
              <a:rPr lang="en-GB" dirty="0"/>
              <a:t>Modelling of Devices</a:t>
            </a:r>
          </a:p>
        </p:txBody>
      </p:sp>
      <p:sp>
        <p:nvSpPr>
          <p:cNvPr id="45" name="TextBox 44">
            <a:extLst>
              <a:ext uri="{FF2B5EF4-FFF2-40B4-BE49-F238E27FC236}">
                <a16:creationId xmlns:a16="http://schemas.microsoft.com/office/drawing/2014/main" id="{8791BAAB-A13F-443B-A358-B13BE8961111}"/>
              </a:ext>
            </a:extLst>
          </p:cNvPr>
          <p:cNvSpPr txBox="1"/>
          <p:nvPr/>
        </p:nvSpPr>
        <p:spPr>
          <a:xfrm>
            <a:off x="4126644" y="4531321"/>
            <a:ext cx="2325637" cy="369332"/>
          </a:xfrm>
          <a:prstGeom prst="rect">
            <a:avLst/>
          </a:prstGeom>
          <a:noFill/>
        </p:spPr>
        <p:txBody>
          <a:bodyPr wrap="none" rtlCol="0">
            <a:spAutoFit/>
          </a:bodyPr>
          <a:lstStyle/>
          <a:p>
            <a:r>
              <a:rPr lang="en-GB" dirty="0"/>
              <a:t>Modelling of Networks</a:t>
            </a:r>
          </a:p>
        </p:txBody>
      </p:sp>
      <p:sp>
        <p:nvSpPr>
          <p:cNvPr id="46" name="Arrow: Down 45">
            <a:extLst>
              <a:ext uri="{FF2B5EF4-FFF2-40B4-BE49-F238E27FC236}">
                <a16:creationId xmlns:a16="http://schemas.microsoft.com/office/drawing/2014/main" id="{C00A4529-78C9-4C8F-A2DB-5A90E3B21A12}"/>
              </a:ext>
            </a:extLst>
          </p:cNvPr>
          <p:cNvSpPr/>
          <p:nvPr/>
        </p:nvSpPr>
        <p:spPr>
          <a:xfrm>
            <a:off x="5680710" y="1004838"/>
            <a:ext cx="217170" cy="40305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7" name="Arrow: Down 46">
            <a:extLst>
              <a:ext uri="{FF2B5EF4-FFF2-40B4-BE49-F238E27FC236}">
                <a16:creationId xmlns:a16="http://schemas.microsoft.com/office/drawing/2014/main" id="{E197DC26-272D-43B0-8E42-0AF3E5598A41}"/>
              </a:ext>
            </a:extLst>
          </p:cNvPr>
          <p:cNvSpPr/>
          <p:nvPr/>
        </p:nvSpPr>
        <p:spPr>
          <a:xfrm>
            <a:off x="4913959" y="3301944"/>
            <a:ext cx="217170" cy="40305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8" name="Arrow: Down 47">
            <a:extLst>
              <a:ext uri="{FF2B5EF4-FFF2-40B4-BE49-F238E27FC236}">
                <a16:creationId xmlns:a16="http://schemas.microsoft.com/office/drawing/2014/main" id="{2C8E37DD-13CC-4F8E-9744-6F27B9387834}"/>
              </a:ext>
            </a:extLst>
          </p:cNvPr>
          <p:cNvSpPr/>
          <p:nvPr/>
        </p:nvSpPr>
        <p:spPr>
          <a:xfrm>
            <a:off x="4885440" y="4077487"/>
            <a:ext cx="217170" cy="40305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3CE92C87-8D4C-49AF-9E9F-E23BA00BEED5}"/>
              </a:ext>
            </a:extLst>
          </p:cNvPr>
          <p:cNvSpPr/>
          <p:nvPr/>
        </p:nvSpPr>
        <p:spPr>
          <a:xfrm>
            <a:off x="2656115" y="6119477"/>
            <a:ext cx="6307508" cy="646331"/>
          </a:xfrm>
          <a:prstGeom prst="rect">
            <a:avLst/>
          </a:prstGeom>
          <a:solidFill>
            <a:srgbClr val="66FF66"/>
          </a:solidFill>
          <a:ln>
            <a:solidFill>
              <a:srgbClr val="FF0000"/>
            </a:solidFill>
          </a:ln>
        </p:spPr>
        <p:txBody>
          <a:bodyPr wrap="square">
            <a:spAutoFit/>
          </a:bodyPr>
          <a:lstStyle/>
          <a:p>
            <a:pPr algn="ctr"/>
            <a:r>
              <a:rPr lang="en-GB" dirty="0"/>
              <a:t>Using the model entities to represent photonics at all scales gives a consistent model regardless of the degree of aggregation etc.</a:t>
            </a:r>
          </a:p>
        </p:txBody>
      </p:sp>
      <p:sp>
        <p:nvSpPr>
          <p:cNvPr id="51" name="TextBox 50">
            <a:extLst>
              <a:ext uri="{FF2B5EF4-FFF2-40B4-BE49-F238E27FC236}">
                <a16:creationId xmlns:a16="http://schemas.microsoft.com/office/drawing/2014/main" id="{AB4898E9-6423-4D40-AD0A-A98B2251FCED}"/>
              </a:ext>
            </a:extLst>
          </p:cNvPr>
          <p:cNvSpPr txBox="1"/>
          <p:nvPr/>
        </p:nvSpPr>
        <p:spPr>
          <a:xfrm>
            <a:off x="10177954" y="4950679"/>
            <a:ext cx="1752980" cy="646331"/>
          </a:xfrm>
          <a:prstGeom prst="rect">
            <a:avLst/>
          </a:prstGeom>
          <a:noFill/>
        </p:spPr>
        <p:txBody>
          <a:bodyPr wrap="none" rtlCol="0">
            <a:spAutoFit/>
          </a:bodyPr>
          <a:lstStyle/>
          <a:p>
            <a:r>
              <a:rPr lang="en-GB" dirty="0"/>
              <a:t>From TR-512.A.4</a:t>
            </a:r>
          </a:p>
          <a:p>
            <a:endParaRPr lang="en-GB" dirty="0"/>
          </a:p>
        </p:txBody>
      </p:sp>
      <p:sp>
        <p:nvSpPr>
          <p:cNvPr id="4" name="Right Brace 3">
            <a:extLst>
              <a:ext uri="{FF2B5EF4-FFF2-40B4-BE49-F238E27FC236}">
                <a16:creationId xmlns:a16="http://schemas.microsoft.com/office/drawing/2014/main" id="{0EDE0184-F8B2-4992-9E4B-A36D96D952F9}"/>
              </a:ext>
            </a:extLst>
          </p:cNvPr>
          <p:cNvSpPr/>
          <p:nvPr/>
        </p:nvSpPr>
        <p:spPr>
          <a:xfrm>
            <a:off x="8954956" y="1544672"/>
            <a:ext cx="311520" cy="1212421"/>
          </a:xfrm>
          <a:prstGeom prst="rightBrac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37" name="Right Brace 36">
            <a:extLst>
              <a:ext uri="{FF2B5EF4-FFF2-40B4-BE49-F238E27FC236}">
                <a16:creationId xmlns:a16="http://schemas.microsoft.com/office/drawing/2014/main" id="{BA822B61-B87B-4D6B-BFB7-E469082838BC}"/>
              </a:ext>
            </a:extLst>
          </p:cNvPr>
          <p:cNvSpPr/>
          <p:nvPr/>
        </p:nvSpPr>
        <p:spPr>
          <a:xfrm rot="10800000">
            <a:off x="10765842" y="1544672"/>
            <a:ext cx="311520" cy="1212421"/>
          </a:xfrm>
          <a:prstGeom prst="rightBrace">
            <a:avLst/>
          </a:prstGeom>
          <a:ln w="25400" cap="rnd" cmpd="sng">
            <a:solidFill>
              <a:schemeClr val="tx1">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50" name="TextBox 49">
            <a:extLst>
              <a:ext uri="{FF2B5EF4-FFF2-40B4-BE49-F238E27FC236}">
                <a16:creationId xmlns:a16="http://schemas.microsoft.com/office/drawing/2014/main" id="{A81EFAFA-0C18-4729-9E42-59B5CCD317A4}"/>
              </a:ext>
            </a:extLst>
          </p:cNvPr>
          <p:cNvSpPr txBox="1"/>
          <p:nvPr/>
        </p:nvSpPr>
        <p:spPr>
          <a:xfrm>
            <a:off x="9211383" y="1936318"/>
            <a:ext cx="1686680" cy="461665"/>
          </a:xfrm>
          <a:prstGeom prst="rect">
            <a:avLst/>
          </a:prstGeom>
          <a:noFill/>
        </p:spPr>
        <p:txBody>
          <a:bodyPr wrap="none" rtlCol="0" anchor="ctr" anchorCtr="0">
            <a:spAutoFit/>
          </a:bodyPr>
          <a:lstStyle/>
          <a:p>
            <a:r>
              <a:rPr lang="en-GB" sz="1200" dirty="0" err="1"/>
              <a:t>LogicalTerminationPoint</a:t>
            </a:r>
            <a:endParaRPr lang="en-GB" sz="1200" dirty="0"/>
          </a:p>
          <a:p>
            <a:r>
              <a:rPr lang="en-GB" sz="1200" dirty="0"/>
              <a:t>(LTP)</a:t>
            </a:r>
          </a:p>
        </p:txBody>
      </p:sp>
    </p:spTree>
    <p:extLst>
      <p:ext uri="{BB962C8B-B14F-4D97-AF65-F5344CB8AC3E}">
        <p14:creationId xmlns:p14="http://schemas.microsoft.com/office/powerpoint/2010/main" val="214402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P spid="44" grpId="0"/>
      <p:bldP spid="45" grpId="0"/>
      <p:bldP spid="46" grpId="0" animBg="1"/>
      <p:bldP spid="47" grpId="0" animBg="1"/>
      <p:bldP spid="48" grpId="0" animBg="1"/>
      <p:bldP spid="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41C236C-F05F-4236-915C-889BAF97C849}"/>
              </a:ext>
            </a:extLst>
          </p:cNvPr>
          <p:cNvPicPr>
            <a:picLocks noChangeAspect="1"/>
          </p:cNvPicPr>
          <p:nvPr/>
        </p:nvPicPr>
        <p:blipFill>
          <a:blip r:embed="rId3"/>
          <a:stretch>
            <a:fillRect/>
          </a:stretch>
        </p:blipFill>
        <p:spPr>
          <a:xfrm>
            <a:off x="160663" y="977998"/>
            <a:ext cx="9753458" cy="4873248"/>
          </a:xfrm>
          <a:prstGeom prst="rect">
            <a:avLst/>
          </a:prstGeom>
        </p:spPr>
      </p:pic>
      <p:sp>
        <p:nvSpPr>
          <p:cNvPr id="2" name="Title 1">
            <a:extLst>
              <a:ext uri="{FF2B5EF4-FFF2-40B4-BE49-F238E27FC236}">
                <a16:creationId xmlns:a16="http://schemas.microsoft.com/office/drawing/2014/main" id="{ED160EDE-5804-43AD-B33D-B22501AEC110}"/>
              </a:ext>
            </a:extLst>
          </p:cNvPr>
          <p:cNvSpPr>
            <a:spLocks noGrp="1"/>
          </p:cNvSpPr>
          <p:nvPr>
            <p:ph type="title"/>
          </p:nvPr>
        </p:nvSpPr>
        <p:spPr>
          <a:xfrm>
            <a:off x="830249" y="142490"/>
            <a:ext cx="10515600" cy="422054"/>
          </a:xfrm>
        </p:spPr>
        <p:txBody>
          <a:bodyPr>
            <a:normAutofit fontScale="90000"/>
          </a:bodyPr>
          <a:lstStyle/>
          <a:p>
            <a:r>
              <a:rPr lang="en-GB" dirty="0"/>
              <a:t>Canonical physical model</a:t>
            </a:r>
          </a:p>
        </p:txBody>
      </p:sp>
      <p:pic>
        <p:nvPicPr>
          <p:cNvPr id="7" name="Picture 6">
            <a:extLst>
              <a:ext uri="{FF2B5EF4-FFF2-40B4-BE49-F238E27FC236}">
                <a16:creationId xmlns:a16="http://schemas.microsoft.com/office/drawing/2014/main" id="{35E55FD4-E114-4BEF-9B59-D01F3663356B}"/>
              </a:ext>
            </a:extLst>
          </p:cNvPr>
          <p:cNvPicPr/>
          <p:nvPr/>
        </p:nvPicPr>
        <p:blipFill>
          <a:blip r:embed="rId4"/>
          <a:stretch>
            <a:fillRect/>
          </a:stretch>
        </p:blipFill>
        <p:spPr>
          <a:xfrm>
            <a:off x="9056967" y="3157148"/>
            <a:ext cx="3105505" cy="3012874"/>
          </a:xfrm>
          <a:prstGeom prst="rect">
            <a:avLst/>
          </a:prstGeom>
        </p:spPr>
      </p:pic>
      <p:pic>
        <p:nvPicPr>
          <p:cNvPr id="6" name="Picture 5">
            <a:extLst>
              <a:ext uri="{FF2B5EF4-FFF2-40B4-BE49-F238E27FC236}">
                <a16:creationId xmlns:a16="http://schemas.microsoft.com/office/drawing/2014/main" id="{2CBEB7E7-AC8A-4F70-8E4A-B9ED0CA106E8}"/>
              </a:ext>
            </a:extLst>
          </p:cNvPr>
          <p:cNvPicPr/>
          <p:nvPr/>
        </p:nvPicPr>
        <p:blipFill>
          <a:blip r:embed="rId5"/>
          <a:stretch>
            <a:fillRect/>
          </a:stretch>
        </p:blipFill>
        <p:spPr>
          <a:xfrm>
            <a:off x="8574028" y="564544"/>
            <a:ext cx="2547095" cy="2694098"/>
          </a:xfrm>
          <a:prstGeom prst="rect">
            <a:avLst/>
          </a:prstGeom>
        </p:spPr>
      </p:pic>
      <p:sp>
        <p:nvSpPr>
          <p:cNvPr id="8" name="Rectangle 7">
            <a:extLst>
              <a:ext uri="{FF2B5EF4-FFF2-40B4-BE49-F238E27FC236}">
                <a16:creationId xmlns:a16="http://schemas.microsoft.com/office/drawing/2014/main" id="{BD2ACD3B-DD11-4F1F-86E0-CAC8C3FB7A58}"/>
              </a:ext>
            </a:extLst>
          </p:cNvPr>
          <p:cNvSpPr/>
          <p:nvPr/>
        </p:nvSpPr>
        <p:spPr>
          <a:xfrm>
            <a:off x="2569030" y="6119477"/>
            <a:ext cx="6481678" cy="646331"/>
          </a:xfrm>
          <a:prstGeom prst="rect">
            <a:avLst/>
          </a:prstGeom>
          <a:solidFill>
            <a:srgbClr val="66FF66"/>
          </a:solidFill>
          <a:ln>
            <a:solidFill>
              <a:srgbClr val="FF0000"/>
            </a:solidFill>
          </a:ln>
        </p:spPr>
        <p:txBody>
          <a:bodyPr wrap="square">
            <a:spAutoFit/>
          </a:bodyPr>
          <a:lstStyle/>
          <a:p>
            <a:pPr algn="ctr"/>
            <a:r>
              <a:rPr lang="en-GB" dirty="0"/>
              <a:t>Model for any physical components that are rack/cabinet/shelf based or stand-alone in a data </a:t>
            </a:r>
            <a:r>
              <a:rPr lang="en-GB" dirty="0" err="1"/>
              <a:t>center</a:t>
            </a:r>
            <a:r>
              <a:rPr lang="en-GB" dirty="0"/>
              <a:t> or telco environment</a:t>
            </a:r>
          </a:p>
        </p:txBody>
      </p:sp>
      <p:sp>
        <p:nvSpPr>
          <p:cNvPr id="9" name="TextBox 8">
            <a:extLst>
              <a:ext uri="{FF2B5EF4-FFF2-40B4-BE49-F238E27FC236}">
                <a16:creationId xmlns:a16="http://schemas.microsoft.com/office/drawing/2014/main" id="{297E2BDA-0944-4839-B210-C0DF1FCB7BD3}"/>
              </a:ext>
            </a:extLst>
          </p:cNvPr>
          <p:cNvSpPr txBox="1"/>
          <p:nvPr/>
        </p:nvSpPr>
        <p:spPr>
          <a:xfrm>
            <a:off x="11018851" y="47559"/>
            <a:ext cx="1143621" cy="646331"/>
          </a:xfrm>
          <a:prstGeom prst="rect">
            <a:avLst/>
          </a:prstGeom>
          <a:noFill/>
        </p:spPr>
        <p:txBody>
          <a:bodyPr wrap="square" rtlCol="0">
            <a:spAutoFit/>
          </a:bodyPr>
          <a:lstStyle/>
          <a:p>
            <a:r>
              <a:rPr lang="en-GB" dirty="0">
                <a:solidFill>
                  <a:srgbClr val="FF0000"/>
                </a:solidFill>
              </a:rPr>
              <a:t>See slide notes</a:t>
            </a:r>
          </a:p>
        </p:txBody>
      </p:sp>
      <p:sp>
        <p:nvSpPr>
          <p:cNvPr id="10" name="Rectangle 9">
            <a:extLst>
              <a:ext uri="{FF2B5EF4-FFF2-40B4-BE49-F238E27FC236}">
                <a16:creationId xmlns:a16="http://schemas.microsoft.com/office/drawing/2014/main" id="{162D8380-B980-4302-9A2E-700E25CD90DB}"/>
              </a:ext>
            </a:extLst>
          </p:cNvPr>
          <p:cNvSpPr/>
          <p:nvPr/>
        </p:nvSpPr>
        <p:spPr>
          <a:xfrm>
            <a:off x="6624163" y="151090"/>
            <a:ext cx="2967135" cy="923330"/>
          </a:xfrm>
          <a:prstGeom prst="rect">
            <a:avLst/>
          </a:prstGeom>
        </p:spPr>
        <p:txBody>
          <a:bodyPr wrap="square">
            <a:spAutoFit/>
          </a:bodyPr>
          <a:lstStyle/>
          <a:p>
            <a:r>
              <a:rPr lang="en-GB" dirty="0">
                <a:solidFill>
                  <a:srgbClr val="0070C0"/>
                </a:solidFill>
              </a:rPr>
              <a:t>Represents truly physical things, i.e. things that can be measured with a ruler</a:t>
            </a:r>
          </a:p>
        </p:txBody>
      </p:sp>
      <p:sp>
        <p:nvSpPr>
          <p:cNvPr id="11" name="TextBox 10">
            <a:extLst>
              <a:ext uri="{FF2B5EF4-FFF2-40B4-BE49-F238E27FC236}">
                <a16:creationId xmlns:a16="http://schemas.microsoft.com/office/drawing/2014/main" id="{F8F010FA-FDE3-433D-A29E-C6C2768FDFC6}"/>
              </a:ext>
            </a:extLst>
          </p:cNvPr>
          <p:cNvSpPr txBox="1"/>
          <p:nvPr/>
        </p:nvSpPr>
        <p:spPr>
          <a:xfrm>
            <a:off x="1449348" y="5414248"/>
            <a:ext cx="3371372" cy="369332"/>
          </a:xfrm>
          <a:prstGeom prst="rect">
            <a:avLst/>
          </a:prstGeom>
          <a:noFill/>
        </p:spPr>
        <p:txBody>
          <a:bodyPr wrap="none" rtlCol="0">
            <a:spAutoFit/>
          </a:bodyPr>
          <a:lstStyle/>
          <a:p>
            <a:r>
              <a:rPr lang="en-GB" dirty="0"/>
              <a:t>Derived from ITU-T and TMF work</a:t>
            </a:r>
          </a:p>
        </p:txBody>
      </p:sp>
      <p:sp>
        <p:nvSpPr>
          <p:cNvPr id="18" name="TextBox 17">
            <a:extLst>
              <a:ext uri="{FF2B5EF4-FFF2-40B4-BE49-F238E27FC236}">
                <a16:creationId xmlns:a16="http://schemas.microsoft.com/office/drawing/2014/main" id="{B2AA7D9F-D030-40B9-8A1E-C8F40E5782F2}"/>
              </a:ext>
            </a:extLst>
          </p:cNvPr>
          <p:cNvSpPr txBox="1"/>
          <p:nvPr/>
        </p:nvSpPr>
        <p:spPr>
          <a:xfrm>
            <a:off x="243053" y="1074420"/>
            <a:ext cx="1559529" cy="646331"/>
          </a:xfrm>
          <a:prstGeom prst="rect">
            <a:avLst/>
          </a:prstGeom>
          <a:noFill/>
        </p:spPr>
        <p:txBody>
          <a:bodyPr wrap="none" rtlCol="0">
            <a:spAutoFit/>
          </a:bodyPr>
          <a:lstStyle/>
          <a:p>
            <a:r>
              <a:rPr lang="en-GB" dirty="0"/>
              <a:t>From TR-512.6</a:t>
            </a:r>
          </a:p>
          <a:p>
            <a:endParaRPr lang="en-GB" dirty="0"/>
          </a:p>
        </p:txBody>
      </p:sp>
      <p:sp>
        <p:nvSpPr>
          <p:cNvPr id="20" name="TextBox 19">
            <a:extLst>
              <a:ext uri="{FF2B5EF4-FFF2-40B4-BE49-F238E27FC236}">
                <a16:creationId xmlns:a16="http://schemas.microsoft.com/office/drawing/2014/main" id="{A309275A-F0BA-4DDD-A13C-FD404A39E22F}"/>
              </a:ext>
            </a:extLst>
          </p:cNvPr>
          <p:cNvSpPr txBox="1"/>
          <p:nvPr/>
        </p:nvSpPr>
        <p:spPr>
          <a:xfrm>
            <a:off x="5993720" y="2583625"/>
            <a:ext cx="1605376" cy="369332"/>
          </a:xfrm>
          <a:prstGeom prst="rect">
            <a:avLst/>
          </a:prstGeom>
          <a:noFill/>
        </p:spPr>
        <p:txBody>
          <a:bodyPr wrap="none" rtlCol="0">
            <a:spAutoFit/>
          </a:bodyPr>
          <a:lstStyle/>
          <a:p>
            <a:r>
              <a:rPr lang="en-GB" dirty="0"/>
              <a:t>Simplified view</a:t>
            </a:r>
          </a:p>
        </p:txBody>
      </p:sp>
      <p:cxnSp>
        <p:nvCxnSpPr>
          <p:cNvPr id="22" name="Straight Arrow Connector 21">
            <a:extLst>
              <a:ext uri="{FF2B5EF4-FFF2-40B4-BE49-F238E27FC236}">
                <a16:creationId xmlns:a16="http://schemas.microsoft.com/office/drawing/2014/main" id="{61D436AB-055B-4E5D-8A06-9A3768E322F2}"/>
              </a:ext>
            </a:extLst>
          </p:cNvPr>
          <p:cNvCxnSpPr/>
          <p:nvPr/>
        </p:nvCxnSpPr>
        <p:spPr>
          <a:xfrm>
            <a:off x="3957851" y="1397585"/>
            <a:ext cx="5092857" cy="514008"/>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D5724CD6-8725-436D-B84F-00DB9A96435A}"/>
              </a:ext>
            </a:extLst>
          </p:cNvPr>
          <p:cNvCxnSpPr/>
          <p:nvPr/>
        </p:nvCxnSpPr>
        <p:spPr>
          <a:xfrm>
            <a:off x="3971499" y="1603842"/>
            <a:ext cx="7374350" cy="3491630"/>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80121C6-5DBF-4C8C-8CCE-3D8FF13D2D34}"/>
              </a:ext>
            </a:extLst>
          </p:cNvPr>
          <p:cNvCxnSpPr/>
          <p:nvPr/>
        </p:nvCxnSpPr>
        <p:spPr>
          <a:xfrm flipV="1">
            <a:off x="3807725" y="2115403"/>
            <a:ext cx="6106396" cy="1041745"/>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577BCA1A-F314-446E-8AB3-C43AABD4A7FE}"/>
              </a:ext>
            </a:extLst>
          </p:cNvPr>
          <p:cNvCxnSpPr/>
          <p:nvPr/>
        </p:nvCxnSpPr>
        <p:spPr>
          <a:xfrm flipV="1">
            <a:off x="3885646" y="2675251"/>
            <a:ext cx="6042123" cy="481897"/>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BF2EABFB-A8D7-4FE8-BE24-5DAE465B7414}"/>
              </a:ext>
            </a:extLst>
          </p:cNvPr>
          <p:cNvCxnSpPr/>
          <p:nvPr/>
        </p:nvCxnSpPr>
        <p:spPr>
          <a:xfrm>
            <a:off x="5809869" y="4558352"/>
            <a:ext cx="5208982" cy="0"/>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153DC96C-3520-4DC3-B4CA-83C667013E76}"/>
              </a:ext>
            </a:extLst>
          </p:cNvPr>
          <p:cNvCxnSpPr/>
          <p:nvPr/>
        </p:nvCxnSpPr>
        <p:spPr>
          <a:xfrm>
            <a:off x="5809869" y="4663585"/>
            <a:ext cx="4037706" cy="249609"/>
          </a:xfrm>
          <a:prstGeom prst="straightConnector1">
            <a:avLst/>
          </a:prstGeom>
          <a:ln w="25400" cap="rnd" cmpd="sng">
            <a:solidFill>
              <a:srgbClr val="0070C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070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8"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4AFB7F6-266A-45C9-B690-12150DDC4BBE}"/>
              </a:ext>
            </a:extLst>
          </p:cNvPr>
          <p:cNvPicPr>
            <a:picLocks noChangeAspect="1"/>
          </p:cNvPicPr>
          <p:nvPr/>
        </p:nvPicPr>
        <p:blipFill>
          <a:blip r:embed="rId3"/>
          <a:stretch>
            <a:fillRect/>
          </a:stretch>
        </p:blipFill>
        <p:spPr>
          <a:xfrm>
            <a:off x="0" y="1073230"/>
            <a:ext cx="7268547" cy="4098676"/>
          </a:xfrm>
          <a:prstGeom prst="rect">
            <a:avLst/>
          </a:prstGeom>
        </p:spPr>
      </p:pic>
      <p:sp>
        <p:nvSpPr>
          <p:cNvPr id="2" name="Title 1">
            <a:extLst>
              <a:ext uri="{FF2B5EF4-FFF2-40B4-BE49-F238E27FC236}">
                <a16:creationId xmlns:a16="http://schemas.microsoft.com/office/drawing/2014/main" id="{30329CDD-158C-4A44-BF6F-FFB61BC41BDA}"/>
              </a:ext>
            </a:extLst>
          </p:cNvPr>
          <p:cNvSpPr>
            <a:spLocks noGrp="1"/>
          </p:cNvSpPr>
          <p:nvPr>
            <p:ph type="title"/>
          </p:nvPr>
        </p:nvSpPr>
        <p:spPr>
          <a:xfrm>
            <a:off x="148513" y="128087"/>
            <a:ext cx="11832771" cy="630237"/>
          </a:xfrm>
        </p:spPr>
        <p:txBody>
          <a:bodyPr/>
          <a:lstStyle/>
          <a:p>
            <a:r>
              <a:rPr lang="en-GB" sz="3600" dirty="0"/>
              <a:t>Connector, Cable, </a:t>
            </a:r>
            <a:r>
              <a:rPr lang="en-GB" sz="3600" dirty="0" err="1"/>
              <a:t>AccessPort</a:t>
            </a:r>
            <a:r>
              <a:rPr lang="en-GB" sz="3600" dirty="0"/>
              <a:t> and </a:t>
            </a:r>
            <a:r>
              <a:rPr lang="en-GB" sz="3600" dirty="0" err="1"/>
              <a:t>MultipleStrandSpan</a:t>
            </a:r>
            <a:endParaRPr lang="en-GB" sz="3600" dirty="0"/>
          </a:p>
        </p:txBody>
      </p:sp>
      <p:sp>
        <p:nvSpPr>
          <p:cNvPr id="3" name="Slide Number Placeholder 2">
            <a:extLst>
              <a:ext uri="{FF2B5EF4-FFF2-40B4-BE49-F238E27FC236}">
                <a16:creationId xmlns:a16="http://schemas.microsoft.com/office/drawing/2014/main" id="{C045842B-2D2F-4A2D-95DA-20F0F310E34A}"/>
              </a:ext>
            </a:extLst>
          </p:cNvPr>
          <p:cNvSpPr>
            <a:spLocks noGrp="1"/>
          </p:cNvSpPr>
          <p:nvPr>
            <p:ph type="sldNum" sz="quarter" idx="10"/>
          </p:nvPr>
        </p:nvSpPr>
        <p:spPr/>
        <p:txBody>
          <a:bodyPr/>
          <a:lstStyle/>
          <a:p>
            <a:fld id="{C921E2DF-5279-024C-809C-CD16853F95A6}" type="slidenum">
              <a:rPr lang="en-US" smtClean="0"/>
              <a:pPr/>
              <a:t>8</a:t>
            </a:fld>
            <a:endParaRPr lang="en-US"/>
          </a:p>
        </p:txBody>
      </p:sp>
      <p:sp>
        <p:nvSpPr>
          <p:cNvPr id="6" name="Rectangle 2">
            <a:extLst>
              <a:ext uri="{FF2B5EF4-FFF2-40B4-BE49-F238E27FC236}">
                <a16:creationId xmlns:a16="http://schemas.microsoft.com/office/drawing/2014/main" id="{4963DFF6-7B6F-401F-B775-403A82FBBA7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7" name="Object 6">
            <a:extLst>
              <a:ext uri="{FF2B5EF4-FFF2-40B4-BE49-F238E27FC236}">
                <a16:creationId xmlns:a16="http://schemas.microsoft.com/office/drawing/2014/main" id="{1FC32CC4-2AE1-40C6-8CB5-02322627D0FF}"/>
              </a:ext>
            </a:extLst>
          </p:cNvPr>
          <p:cNvGraphicFramePr>
            <a:graphicFrameLocks noChangeAspect="1"/>
          </p:cNvGraphicFramePr>
          <p:nvPr>
            <p:extLst>
              <p:ext uri="{D42A27DB-BD31-4B8C-83A1-F6EECF244321}">
                <p14:modId xmlns:p14="http://schemas.microsoft.com/office/powerpoint/2010/main" val="3874459826"/>
              </p:ext>
            </p:extLst>
          </p:nvPr>
        </p:nvGraphicFramePr>
        <p:xfrm>
          <a:off x="7371184" y="3600717"/>
          <a:ext cx="4610100" cy="2181225"/>
        </p:xfrm>
        <a:graphic>
          <a:graphicData uri="http://schemas.openxmlformats.org/presentationml/2006/ole">
            <mc:AlternateContent xmlns:mc="http://schemas.openxmlformats.org/markup-compatibility/2006">
              <mc:Choice xmlns:v="urn:schemas-microsoft-com:vml" Requires="v">
                <p:oleObj spid="_x0000_s28788" name="Slide" r:id="rId4" imgW="4520233" imgH="2135038" progId="PowerPoint.Slide.12">
                  <p:embed/>
                </p:oleObj>
              </mc:Choice>
              <mc:Fallback>
                <p:oleObj name="Slide" r:id="rId4" imgW="4520233" imgH="2135038" progId="PowerPoint.Slide.12">
                  <p:embed/>
                  <p:pic>
                    <p:nvPicPr>
                      <p:cNvPr id="0" name="Object 1"/>
                      <p:cNvPicPr>
                        <a:picLocks noChangeAspect="1" noChangeArrowheads="1"/>
                      </p:cNvPicPr>
                      <p:nvPr/>
                    </p:nvPicPr>
                    <p:blipFill>
                      <a:blip r:embed="rId5"/>
                      <a:srcRect/>
                      <a:stretch>
                        <a:fillRect/>
                      </a:stretch>
                    </p:blipFill>
                    <p:spPr bwMode="auto">
                      <a:xfrm>
                        <a:off x="7371184" y="3600717"/>
                        <a:ext cx="4610100" cy="218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5">
            <a:extLst>
              <a:ext uri="{FF2B5EF4-FFF2-40B4-BE49-F238E27FC236}">
                <a16:creationId xmlns:a16="http://schemas.microsoft.com/office/drawing/2014/main" id="{1C7BA033-BE04-4E07-BFE9-D91BBC707D4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9" name="Object 8">
            <a:extLst>
              <a:ext uri="{FF2B5EF4-FFF2-40B4-BE49-F238E27FC236}">
                <a16:creationId xmlns:a16="http://schemas.microsoft.com/office/drawing/2014/main" id="{61140971-1F71-4DAA-827F-438F3B68B6DB}"/>
              </a:ext>
            </a:extLst>
          </p:cNvPr>
          <p:cNvGraphicFramePr>
            <a:graphicFrameLocks noChangeAspect="1"/>
          </p:cNvGraphicFramePr>
          <p:nvPr>
            <p:extLst>
              <p:ext uri="{D42A27DB-BD31-4B8C-83A1-F6EECF244321}">
                <p14:modId xmlns:p14="http://schemas.microsoft.com/office/powerpoint/2010/main" val="4078379576"/>
              </p:ext>
            </p:extLst>
          </p:nvPr>
        </p:nvGraphicFramePr>
        <p:xfrm>
          <a:off x="7371184" y="1200495"/>
          <a:ext cx="4264090" cy="1770917"/>
        </p:xfrm>
        <a:graphic>
          <a:graphicData uri="http://schemas.openxmlformats.org/presentationml/2006/ole">
            <mc:AlternateContent xmlns:mc="http://schemas.openxmlformats.org/markup-compatibility/2006">
              <mc:Choice xmlns:v="urn:schemas-microsoft-com:vml" Requires="v">
                <p:oleObj spid="_x0000_s28789" name="Slide" r:id="rId6" imgW="11138785" imgH="4640531" progId="PowerPoint.Slide.12">
                  <p:embed/>
                </p:oleObj>
              </mc:Choice>
              <mc:Fallback>
                <p:oleObj name="Slide" r:id="rId6" imgW="11138785" imgH="4640531" progId="PowerPoint.Slide.12">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71184" y="1200495"/>
                        <a:ext cx="4264090" cy="1770917"/>
                      </a:xfrm>
                      <a:prstGeom prst="rect">
                        <a:avLst/>
                      </a:prstGeom>
                      <a:noFill/>
                    </p:spPr>
                  </p:pic>
                </p:oleObj>
              </mc:Fallback>
            </mc:AlternateContent>
          </a:graphicData>
        </a:graphic>
      </p:graphicFrame>
      <p:sp>
        <p:nvSpPr>
          <p:cNvPr id="10" name="Rectangle 9">
            <a:extLst>
              <a:ext uri="{FF2B5EF4-FFF2-40B4-BE49-F238E27FC236}">
                <a16:creationId xmlns:a16="http://schemas.microsoft.com/office/drawing/2014/main" id="{DBC3750E-E457-4BFF-83DF-58D04254FE53}"/>
              </a:ext>
            </a:extLst>
          </p:cNvPr>
          <p:cNvSpPr/>
          <p:nvPr/>
        </p:nvSpPr>
        <p:spPr>
          <a:xfrm>
            <a:off x="2514601" y="6119477"/>
            <a:ext cx="6590536" cy="646331"/>
          </a:xfrm>
          <a:prstGeom prst="rect">
            <a:avLst/>
          </a:prstGeom>
          <a:solidFill>
            <a:srgbClr val="66FF66"/>
          </a:solidFill>
          <a:ln>
            <a:solidFill>
              <a:srgbClr val="FF0000"/>
            </a:solidFill>
          </a:ln>
        </p:spPr>
        <p:txBody>
          <a:bodyPr wrap="square">
            <a:spAutoFit/>
          </a:bodyPr>
          <a:lstStyle/>
          <a:p>
            <a:pPr algn="ctr"/>
            <a:r>
              <a:rPr lang="en-GB" dirty="0"/>
              <a:t>Strong separation of concerns of physical from functional yields a model that deals consistently with a wide range of physical structure</a:t>
            </a:r>
          </a:p>
        </p:txBody>
      </p:sp>
      <p:sp>
        <p:nvSpPr>
          <p:cNvPr id="11" name="TextBox 10">
            <a:extLst>
              <a:ext uri="{FF2B5EF4-FFF2-40B4-BE49-F238E27FC236}">
                <a16:creationId xmlns:a16="http://schemas.microsoft.com/office/drawing/2014/main" id="{03E68668-3EC2-4E4A-9886-AEACA31798CE}"/>
              </a:ext>
            </a:extLst>
          </p:cNvPr>
          <p:cNvSpPr txBox="1"/>
          <p:nvPr/>
        </p:nvSpPr>
        <p:spPr>
          <a:xfrm>
            <a:off x="234422" y="1393424"/>
            <a:ext cx="1559529" cy="646331"/>
          </a:xfrm>
          <a:prstGeom prst="rect">
            <a:avLst/>
          </a:prstGeom>
          <a:noFill/>
        </p:spPr>
        <p:txBody>
          <a:bodyPr wrap="none" rtlCol="0">
            <a:spAutoFit/>
          </a:bodyPr>
          <a:lstStyle/>
          <a:p>
            <a:r>
              <a:rPr lang="en-GB" dirty="0"/>
              <a:t>From TR-512.5</a:t>
            </a:r>
          </a:p>
          <a:p>
            <a:endParaRPr lang="en-GB" dirty="0"/>
          </a:p>
        </p:txBody>
      </p:sp>
      <p:sp>
        <p:nvSpPr>
          <p:cNvPr id="12" name="TextBox 11">
            <a:extLst>
              <a:ext uri="{FF2B5EF4-FFF2-40B4-BE49-F238E27FC236}">
                <a16:creationId xmlns:a16="http://schemas.microsoft.com/office/drawing/2014/main" id="{BF087049-6FFA-48F5-843D-D86E9470EBED}"/>
              </a:ext>
            </a:extLst>
          </p:cNvPr>
          <p:cNvSpPr txBox="1"/>
          <p:nvPr/>
        </p:nvSpPr>
        <p:spPr>
          <a:xfrm>
            <a:off x="2144964" y="2920625"/>
            <a:ext cx="478016" cy="369332"/>
          </a:xfrm>
          <a:prstGeom prst="rect">
            <a:avLst/>
          </a:prstGeom>
          <a:solidFill>
            <a:srgbClr val="FFFF00">
              <a:alpha val="60000"/>
            </a:srgbClr>
          </a:solidFill>
        </p:spPr>
        <p:txBody>
          <a:bodyPr wrap="none" rtlCol="0">
            <a:spAutoFit/>
          </a:bodyPr>
          <a:lstStyle/>
          <a:p>
            <a:r>
              <a:rPr lang="en-GB" dirty="0"/>
              <a:t>Pin</a:t>
            </a:r>
          </a:p>
        </p:txBody>
      </p:sp>
      <p:sp>
        <p:nvSpPr>
          <p:cNvPr id="13" name="TextBox 12">
            <a:extLst>
              <a:ext uri="{FF2B5EF4-FFF2-40B4-BE49-F238E27FC236}">
                <a16:creationId xmlns:a16="http://schemas.microsoft.com/office/drawing/2014/main" id="{0F077CFF-AA9A-4C30-ACE8-F42FA73ABE8D}"/>
              </a:ext>
            </a:extLst>
          </p:cNvPr>
          <p:cNvSpPr txBox="1"/>
          <p:nvPr/>
        </p:nvSpPr>
        <p:spPr>
          <a:xfrm>
            <a:off x="234422" y="2920625"/>
            <a:ext cx="1163460" cy="369332"/>
          </a:xfrm>
          <a:prstGeom prst="rect">
            <a:avLst/>
          </a:prstGeom>
          <a:solidFill>
            <a:srgbClr val="FFFF00">
              <a:alpha val="60000"/>
            </a:srgbClr>
          </a:solidFill>
        </p:spPr>
        <p:txBody>
          <a:bodyPr wrap="none" rtlCol="0">
            <a:spAutoFit/>
          </a:bodyPr>
          <a:lstStyle/>
          <a:p>
            <a:r>
              <a:rPr lang="en-GB" dirty="0"/>
              <a:t>Connector</a:t>
            </a:r>
          </a:p>
        </p:txBody>
      </p:sp>
      <p:sp>
        <p:nvSpPr>
          <p:cNvPr id="14" name="TextBox 13">
            <a:extLst>
              <a:ext uri="{FF2B5EF4-FFF2-40B4-BE49-F238E27FC236}">
                <a16:creationId xmlns:a16="http://schemas.microsoft.com/office/drawing/2014/main" id="{7584B1F5-B0D7-44E2-9AFF-E00E3D294872}"/>
              </a:ext>
            </a:extLst>
          </p:cNvPr>
          <p:cNvSpPr txBox="1"/>
          <p:nvPr/>
        </p:nvSpPr>
        <p:spPr>
          <a:xfrm>
            <a:off x="4859940" y="2198149"/>
            <a:ext cx="2049023" cy="369332"/>
          </a:xfrm>
          <a:prstGeom prst="rect">
            <a:avLst/>
          </a:prstGeom>
          <a:solidFill>
            <a:srgbClr val="FFFF00">
              <a:alpha val="60000"/>
            </a:srgbClr>
          </a:solidFill>
        </p:spPr>
        <p:txBody>
          <a:bodyPr wrap="none" rtlCol="0">
            <a:spAutoFit/>
          </a:bodyPr>
          <a:lstStyle/>
          <a:p>
            <a:pPr algn="ctr"/>
            <a:r>
              <a:rPr lang="en-GB" dirty="0" err="1"/>
              <a:t>MultipleStrandSpan</a:t>
            </a:r>
            <a:endParaRPr lang="en-GB" dirty="0"/>
          </a:p>
        </p:txBody>
      </p:sp>
      <p:sp>
        <p:nvSpPr>
          <p:cNvPr id="15" name="TextBox 14">
            <a:extLst>
              <a:ext uri="{FF2B5EF4-FFF2-40B4-BE49-F238E27FC236}">
                <a16:creationId xmlns:a16="http://schemas.microsoft.com/office/drawing/2014/main" id="{BA64FFDC-92B5-4D42-880D-44B0FE0302C0}"/>
              </a:ext>
            </a:extLst>
          </p:cNvPr>
          <p:cNvSpPr txBox="1"/>
          <p:nvPr/>
        </p:nvSpPr>
        <p:spPr>
          <a:xfrm>
            <a:off x="3711811" y="1200495"/>
            <a:ext cx="708848" cy="369332"/>
          </a:xfrm>
          <a:prstGeom prst="rect">
            <a:avLst/>
          </a:prstGeom>
          <a:solidFill>
            <a:srgbClr val="FFFF00">
              <a:alpha val="60000"/>
            </a:srgbClr>
          </a:solidFill>
        </p:spPr>
        <p:txBody>
          <a:bodyPr wrap="none" rtlCol="0">
            <a:spAutoFit/>
          </a:bodyPr>
          <a:lstStyle/>
          <a:p>
            <a:r>
              <a:rPr lang="en-GB" dirty="0"/>
              <a:t>Cable</a:t>
            </a:r>
          </a:p>
        </p:txBody>
      </p:sp>
      <p:sp>
        <p:nvSpPr>
          <p:cNvPr id="16" name="TextBox 15">
            <a:extLst>
              <a:ext uri="{FF2B5EF4-FFF2-40B4-BE49-F238E27FC236}">
                <a16:creationId xmlns:a16="http://schemas.microsoft.com/office/drawing/2014/main" id="{C987B280-00CC-47B2-9E8E-F59FAE5CF080}"/>
              </a:ext>
            </a:extLst>
          </p:cNvPr>
          <p:cNvSpPr txBox="1"/>
          <p:nvPr/>
        </p:nvSpPr>
        <p:spPr>
          <a:xfrm>
            <a:off x="6640136" y="1200928"/>
            <a:ext cx="411844" cy="369332"/>
          </a:xfrm>
          <a:prstGeom prst="rect">
            <a:avLst/>
          </a:prstGeom>
          <a:solidFill>
            <a:srgbClr val="FFFF00">
              <a:alpha val="60000"/>
            </a:srgbClr>
          </a:solidFill>
        </p:spPr>
        <p:txBody>
          <a:bodyPr wrap="none" rtlCol="0">
            <a:spAutoFit/>
          </a:bodyPr>
          <a:lstStyle/>
          <a:p>
            <a:pPr algn="ctr"/>
            <a:r>
              <a:rPr lang="en-GB" dirty="0"/>
              <a:t>FC</a:t>
            </a:r>
          </a:p>
        </p:txBody>
      </p:sp>
      <p:sp>
        <p:nvSpPr>
          <p:cNvPr id="17" name="TextBox 16">
            <a:extLst>
              <a:ext uri="{FF2B5EF4-FFF2-40B4-BE49-F238E27FC236}">
                <a16:creationId xmlns:a16="http://schemas.microsoft.com/office/drawing/2014/main" id="{F16322F1-4C5D-4E88-B88F-75EBEABF1D22}"/>
              </a:ext>
            </a:extLst>
          </p:cNvPr>
          <p:cNvSpPr txBox="1"/>
          <p:nvPr/>
        </p:nvSpPr>
        <p:spPr>
          <a:xfrm>
            <a:off x="5629201" y="4506664"/>
            <a:ext cx="496354" cy="369332"/>
          </a:xfrm>
          <a:prstGeom prst="rect">
            <a:avLst/>
          </a:prstGeom>
          <a:solidFill>
            <a:srgbClr val="FFFF00">
              <a:alpha val="60000"/>
            </a:srgbClr>
          </a:solidFill>
        </p:spPr>
        <p:txBody>
          <a:bodyPr wrap="none" rtlCol="0">
            <a:spAutoFit/>
          </a:bodyPr>
          <a:lstStyle/>
          <a:p>
            <a:pPr algn="ctr"/>
            <a:r>
              <a:rPr lang="en-GB" dirty="0"/>
              <a:t>LTP</a:t>
            </a:r>
          </a:p>
        </p:txBody>
      </p:sp>
      <p:sp>
        <p:nvSpPr>
          <p:cNvPr id="18" name="TextBox 17">
            <a:extLst>
              <a:ext uri="{FF2B5EF4-FFF2-40B4-BE49-F238E27FC236}">
                <a16:creationId xmlns:a16="http://schemas.microsoft.com/office/drawing/2014/main" id="{8514C18B-84CC-4952-AA8E-B88A484CDC36}"/>
              </a:ext>
            </a:extLst>
          </p:cNvPr>
          <p:cNvSpPr txBox="1"/>
          <p:nvPr/>
        </p:nvSpPr>
        <p:spPr>
          <a:xfrm>
            <a:off x="3383131" y="4506664"/>
            <a:ext cx="1201163" cy="369332"/>
          </a:xfrm>
          <a:prstGeom prst="rect">
            <a:avLst/>
          </a:prstGeom>
          <a:solidFill>
            <a:srgbClr val="FFFF00">
              <a:alpha val="60000"/>
            </a:srgbClr>
          </a:solidFill>
        </p:spPr>
        <p:txBody>
          <a:bodyPr wrap="none" rtlCol="0">
            <a:spAutoFit/>
          </a:bodyPr>
          <a:lstStyle/>
          <a:p>
            <a:pPr algn="ctr"/>
            <a:r>
              <a:rPr lang="en-GB" dirty="0" err="1"/>
              <a:t>AccessPort</a:t>
            </a:r>
            <a:endParaRPr lang="en-GB" dirty="0"/>
          </a:p>
        </p:txBody>
      </p:sp>
      <p:sp>
        <p:nvSpPr>
          <p:cNvPr id="20" name="TextBox 19">
            <a:extLst>
              <a:ext uri="{FF2B5EF4-FFF2-40B4-BE49-F238E27FC236}">
                <a16:creationId xmlns:a16="http://schemas.microsoft.com/office/drawing/2014/main" id="{01E02542-1D46-47C4-AC28-0B8282A00CD2}"/>
              </a:ext>
            </a:extLst>
          </p:cNvPr>
          <p:cNvSpPr txBox="1"/>
          <p:nvPr/>
        </p:nvSpPr>
        <p:spPr>
          <a:xfrm>
            <a:off x="3667696" y="2181418"/>
            <a:ext cx="797078" cy="369332"/>
          </a:xfrm>
          <a:prstGeom prst="rect">
            <a:avLst/>
          </a:prstGeom>
          <a:solidFill>
            <a:srgbClr val="FFFF00">
              <a:alpha val="60000"/>
            </a:srgbClr>
          </a:solidFill>
        </p:spPr>
        <p:txBody>
          <a:bodyPr wrap="none" rtlCol="0">
            <a:spAutoFit/>
          </a:bodyPr>
          <a:lstStyle/>
          <a:p>
            <a:r>
              <a:rPr lang="en-GB" dirty="0"/>
              <a:t>Strand</a:t>
            </a:r>
          </a:p>
        </p:txBody>
      </p:sp>
      <p:sp>
        <p:nvSpPr>
          <p:cNvPr id="21" name="TextBox 20">
            <a:extLst>
              <a:ext uri="{FF2B5EF4-FFF2-40B4-BE49-F238E27FC236}">
                <a16:creationId xmlns:a16="http://schemas.microsoft.com/office/drawing/2014/main" id="{291333CA-9B64-4E49-AB81-0E4FFE4D19BA}"/>
              </a:ext>
            </a:extLst>
          </p:cNvPr>
          <p:cNvSpPr txBox="1"/>
          <p:nvPr/>
        </p:nvSpPr>
        <p:spPr>
          <a:xfrm>
            <a:off x="1851071" y="3751932"/>
            <a:ext cx="1065806" cy="369332"/>
          </a:xfrm>
          <a:prstGeom prst="rect">
            <a:avLst/>
          </a:prstGeom>
          <a:solidFill>
            <a:srgbClr val="FFFF00">
              <a:alpha val="60000"/>
            </a:srgbClr>
          </a:solidFill>
        </p:spPr>
        <p:txBody>
          <a:bodyPr wrap="none" rtlCol="0">
            <a:spAutoFit/>
          </a:bodyPr>
          <a:lstStyle/>
          <a:p>
            <a:pPr algn="ctr"/>
            <a:r>
              <a:rPr lang="en-GB" dirty="0" err="1"/>
              <a:t>PinGroup</a:t>
            </a:r>
            <a:endParaRPr lang="en-GB" dirty="0"/>
          </a:p>
        </p:txBody>
      </p:sp>
    </p:spTree>
    <p:extLst>
      <p:ext uri="{BB962C8B-B14F-4D97-AF65-F5344CB8AC3E}">
        <p14:creationId xmlns:p14="http://schemas.microsoft.com/office/powerpoint/2010/main" val="245283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animBg="1"/>
      <p:bldP spid="14" grpId="0" animBg="1"/>
      <p:bldP spid="15" grpId="0" animBg="1"/>
      <p:bldP spid="16" grpId="0" animBg="1"/>
      <p:bldP spid="17" grpId="0" animBg="1"/>
      <p:bldP spid="18"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1762EA-A86C-4889-85A2-8B5A0A61BFA7}"/>
              </a:ext>
            </a:extLst>
          </p:cNvPr>
          <p:cNvPicPr>
            <a:picLocks noChangeAspect="1"/>
          </p:cNvPicPr>
          <p:nvPr/>
        </p:nvPicPr>
        <p:blipFill>
          <a:blip r:embed="rId3"/>
          <a:stretch>
            <a:fillRect/>
          </a:stretch>
        </p:blipFill>
        <p:spPr>
          <a:xfrm>
            <a:off x="3087072" y="693890"/>
            <a:ext cx="6269473" cy="5301343"/>
          </a:xfrm>
          <a:prstGeom prst="rect">
            <a:avLst/>
          </a:prstGeom>
        </p:spPr>
      </p:pic>
      <p:sp>
        <p:nvSpPr>
          <p:cNvPr id="5" name="Title 4">
            <a:extLst>
              <a:ext uri="{FF2B5EF4-FFF2-40B4-BE49-F238E27FC236}">
                <a16:creationId xmlns:a16="http://schemas.microsoft.com/office/drawing/2014/main" id="{FA1F6BFD-1700-4610-B54B-915E42F9BE72}"/>
              </a:ext>
            </a:extLst>
          </p:cNvPr>
          <p:cNvSpPr>
            <a:spLocks noGrp="1"/>
          </p:cNvSpPr>
          <p:nvPr>
            <p:ph type="title"/>
          </p:nvPr>
        </p:nvSpPr>
        <p:spPr>
          <a:xfrm>
            <a:off x="114300" y="97244"/>
            <a:ext cx="10904551" cy="669414"/>
          </a:xfrm>
        </p:spPr>
        <p:txBody>
          <a:bodyPr/>
          <a:lstStyle/>
          <a:p>
            <a:r>
              <a:rPr lang="en-GB" dirty="0"/>
              <a:t>Model of generalized processing and constraint</a:t>
            </a:r>
          </a:p>
        </p:txBody>
      </p:sp>
      <p:sp>
        <p:nvSpPr>
          <p:cNvPr id="4" name="Slide Number Placeholder 3">
            <a:extLst>
              <a:ext uri="{FF2B5EF4-FFF2-40B4-BE49-F238E27FC236}">
                <a16:creationId xmlns:a16="http://schemas.microsoft.com/office/drawing/2014/main" id="{E79E2291-373C-4D33-9B66-1DD10CC7A7F7}"/>
              </a:ext>
            </a:extLst>
          </p:cNvPr>
          <p:cNvSpPr>
            <a:spLocks noGrp="1"/>
          </p:cNvSpPr>
          <p:nvPr>
            <p:ph type="sldNum" sz="quarter" idx="10"/>
          </p:nvPr>
        </p:nvSpPr>
        <p:spPr/>
        <p:txBody>
          <a:bodyPr/>
          <a:lstStyle/>
          <a:p>
            <a:fld id="{C921E2DF-5279-024C-809C-CD16853F95A6}" type="slidenum">
              <a:rPr lang="en-US" smtClean="0"/>
              <a:pPr/>
              <a:t>9</a:t>
            </a:fld>
            <a:endParaRPr lang="en-US"/>
          </a:p>
        </p:txBody>
      </p:sp>
      <p:sp>
        <p:nvSpPr>
          <p:cNvPr id="9" name="TextBox 8">
            <a:extLst>
              <a:ext uri="{FF2B5EF4-FFF2-40B4-BE49-F238E27FC236}">
                <a16:creationId xmlns:a16="http://schemas.microsoft.com/office/drawing/2014/main" id="{17C1EB87-6A5A-4E2F-950F-CA93C30CDA52}"/>
              </a:ext>
            </a:extLst>
          </p:cNvPr>
          <p:cNvSpPr txBox="1"/>
          <p:nvPr/>
        </p:nvSpPr>
        <p:spPr>
          <a:xfrm>
            <a:off x="11018851" y="47559"/>
            <a:ext cx="1143621" cy="646331"/>
          </a:xfrm>
          <a:prstGeom prst="rect">
            <a:avLst/>
          </a:prstGeom>
          <a:noFill/>
        </p:spPr>
        <p:txBody>
          <a:bodyPr wrap="square" rtlCol="0">
            <a:spAutoFit/>
          </a:bodyPr>
          <a:lstStyle/>
          <a:p>
            <a:r>
              <a:rPr lang="en-GB" dirty="0">
                <a:solidFill>
                  <a:srgbClr val="FF0000"/>
                </a:solidFill>
              </a:rPr>
              <a:t>See slide notes</a:t>
            </a:r>
          </a:p>
        </p:txBody>
      </p:sp>
      <p:sp>
        <p:nvSpPr>
          <p:cNvPr id="11" name="Rectangle 10">
            <a:extLst>
              <a:ext uri="{FF2B5EF4-FFF2-40B4-BE49-F238E27FC236}">
                <a16:creationId xmlns:a16="http://schemas.microsoft.com/office/drawing/2014/main" id="{F125E9DF-4D59-418B-ACFB-3E296C3AC692}"/>
              </a:ext>
            </a:extLst>
          </p:cNvPr>
          <p:cNvSpPr/>
          <p:nvPr/>
        </p:nvSpPr>
        <p:spPr>
          <a:xfrm>
            <a:off x="2394858" y="6119477"/>
            <a:ext cx="6830022" cy="646331"/>
          </a:xfrm>
          <a:prstGeom prst="rect">
            <a:avLst/>
          </a:prstGeom>
          <a:solidFill>
            <a:srgbClr val="66FF66"/>
          </a:solidFill>
          <a:ln>
            <a:solidFill>
              <a:srgbClr val="FF0000"/>
            </a:solidFill>
          </a:ln>
        </p:spPr>
        <p:txBody>
          <a:bodyPr wrap="square">
            <a:spAutoFit/>
          </a:bodyPr>
          <a:lstStyle/>
          <a:p>
            <a:pPr algn="ctr"/>
            <a:r>
              <a:rPr lang="en-GB" dirty="0"/>
              <a:t>Model for any arbitrary functions/constraint, views of abstractions of functions/constraints, interconnection of functions to networking.</a:t>
            </a:r>
          </a:p>
        </p:txBody>
      </p:sp>
      <p:sp>
        <p:nvSpPr>
          <p:cNvPr id="10" name="TextBox 9">
            <a:extLst>
              <a:ext uri="{FF2B5EF4-FFF2-40B4-BE49-F238E27FC236}">
                <a16:creationId xmlns:a16="http://schemas.microsoft.com/office/drawing/2014/main" id="{68BDBF0E-D737-44A7-9039-D30C63F43FA9}"/>
              </a:ext>
            </a:extLst>
          </p:cNvPr>
          <p:cNvSpPr txBox="1"/>
          <p:nvPr/>
        </p:nvSpPr>
        <p:spPr>
          <a:xfrm>
            <a:off x="381522" y="1133695"/>
            <a:ext cx="1676549" cy="646331"/>
          </a:xfrm>
          <a:prstGeom prst="rect">
            <a:avLst/>
          </a:prstGeom>
          <a:noFill/>
        </p:spPr>
        <p:txBody>
          <a:bodyPr wrap="none" rtlCol="0">
            <a:spAutoFit/>
          </a:bodyPr>
          <a:lstStyle/>
          <a:p>
            <a:r>
              <a:rPr lang="en-GB" dirty="0"/>
              <a:t>From TR-512.11</a:t>
            </a:r>
          </a:p>
          <a:p>
            <a:endParaRPr lang="en-GB" dirty="0"/>
          </a:p>
        </p:txBody>
      </p:sp>
      <p:sp>
        <p:nvSpPr>
          <p:cNvPr id="12" name="TextBox 11">
            <a:extLst>
              <a:ext uri="{FF2B5EF4-FFF2-40B4-BE49-F238E27FC236}">
                <a16:creationId xmlns:a16="http://schemas.microsoft.com/office/drawing/2014/main" id="{626F0781-B183-489F-A3CC-67FC6D37E14F}"/>
              </a:ext>
            </a:extLst>
          </p:cNvPr>
          <p:cNvSpPr txBox="1"/>
          <p:nvPr/>
        </p:nvSpPr>
        <p:spPr>
          <a:xfrm>
            <a:off x="3682229" y="1736180"/>
            <a:ext cx="1885644" cy="369332"/>
          </a:xfrm>
          <a:prstGeom prst="rect">
            <a:avLst/>
          </a:prstGeom>
          <a:solidFill>
            <a:srgbClr val="FFFF00">
              <a:alpha val="60000"/>
            </a:srgbClr>
          </a:solidFill>
        </p:spPr>
        <p:txBody>
          <a:bodyPr wrap="none" rtlCol="0">
            <a:spAutoFit/>
          </a:bodyPr>
          <a:lstStyle/>
          <a:p>
            <a:pPr algn="ctr"/>
            <a:r>
              <a:rPr lang="en-GB" dirty="0" err="1"/>
              <a:t>ConstraintDomain</a:t>
            </a:r>
            <a:endParaRPr lang="en-GB" dirty="0"/>
          </a:p>
        </p:txBody>
      </p:sp>
      <p:sp>
        <p:nvSpPr>
          <p:cNvPr id="13" name="TextBox 12">
            <a:extLst>
              <a:ext uri="{FF2B5EF4-FFF2-40B4-BE49-F238E27FC236}">
                <a16:creationId xmlns:a16="http://schemas.microsoft.com/office/drawing/2014/main" id="{FB9896D0-EBE6-4D37-9827-1B9577107CC3}"/>
              </a:ext>
            </a:extLst>
          </p:cNvPr>
          <p:cNvSpPr txBox="1"/>
          <p:nvPr/>
        </p:nvSpPr>
        <p:spPr>
          <a:xfrm>
            <a:off x="6333576" y="1749655"/>
            <a:ext cx="2085957" cy="369332"/>
          </a:xfrm>
          <a:prstGeom prst="rect">
            <a:avLst/>
          </a:prstGeom>
          <a:solidFill>
            <a:srgbClr val="FFFF00">
              <a:alpha val="60000"/>
            </a:srgbClr>
          </a:solidFill>
        </p:spPr>
        <p:txBody>
          <a:bodyPr wrap="none" rtlCol="0">
            <a:spAutoFit/>
          </a:bodyPr>
          <a:lstStyle/>
          <a:p>
            <a:pPr algn="ctr"/>
            <a:r>
              <a:rPr lang="en-GB" dirty="0" err="1"/>
              <a:t>ProcessingConstruct</a:t>
            </a:r>
            <a:endParaRPr lang="en-GB" dirty="0"/>
          </a:p>
        </p:txBody>
      </p:sp>
      <p:sp>
        <p:nvSpPr>
          <p:cNvPr id="14" name="TextBox 13">
            <a:extLst>
              <a:ext uri="{FF2B5EF4-FFF2-40B4-BE49-F238E27FC236}">
                <a16:creationId xmlns:a16="http://schemas.microsoft.com/office/drawing/2014/main" id="{90D762BB-D6E3-493F-8B59-53CED34D06E2}"/>
              </a:ext>
            </a:extLst>
          </p:cNvPr>
          <p:cNvSpPr txBox="1"/>
          <p:nvPr/>
        </p:nvSpPr>
        <p:spPr>
          <a:xfrm>
            <a:off x="4006795" y="3429000"/>
            <a:ext cx="822854" cy="369332"/>
          </a:xfrm>
          <a:prstGeom prst="rect">
            <a:avLst/>
          </a:prstGeom>
          <a:solidFill>
            <a:srgbClr val="FFFF00">
              <a:alpha val="60000"/>
            </a:srgbClr>
          </a:solidFill>
        </p:spPr>
        <p:txBody>
          <a:bodyPr wrap="none" rtlCol="0">
            <a:spAutoFit/>
          </a:bodyPr>
          <a:lstStyle/>
          <a:p>
            <a:pPr algn="ctr"/>
            <a:r>
              <a:rPr lang="en-GB" dirty="0" err="1"/>
              <a:t>CdPort</a:t>
            </a:r>
            <a:endParaRPr lang="en-GB" dirty="0"/>
          </a:p>
        </p:txBody>
      </p:sp>
      <p:sp>
        <p:nvSpPr>
          <p:cNvPr id="15" name="TextBox 14">
            <a:extLst>
              <a:ext uri="{FF2B5EF4-FFF2-40B4-BE49-F238E27FC236}">
                <a16:creationId xmlns:a16="http://schemas.microsoft.com/office/drawing/2014/main" id="{56364CF7-A81A-4195-8BE8-C3E7F44E95C8}"/>
              </a:ext>
            </a:extLst>
          </p:cNvPr>
          <p:cNvSpPr txBox="1"/>
          <p:nvPr/>
        </p:nvSpPr>
        <p:spPr>
          <a:xfrm>
            <a:off x="6777745" y="3344561"/>
            <a:ext cx="789127" cy="369332"/>
          </a:xfrm>
          <a:prstGeom prst="rect">
            <a:avLst/>
          </a:prstGeom>
          <a:solidFill>
            <a:srgbClr val="FFFF00">
              <a:alpha val="60000"/>
            </a:srgbClr>
          </a:solidFill>
        </p:spPr>
        <p:txBody>
          <a:bodyPr wrap="none" rtlCol="0">
            <a:spAutoFit/>
          </a:bodyPr>
          <a:lstStyle/>
          <a:p>
            <a:pPr algn="ctr"/>
            <a:r>
              <a:rPr lang="en-GB" dirty="0" err="1"/>
              <a:t>PcPort</a:t>
            </a:r>
            <a:endParaRPr lang="en-GB" dirty="0"/>
          </a:p>
        </p:txBody>
      </p:sp>
      <p:sp>
        <p:nvSpPr>
          <p:cNvPr id="16" name="TextBox 15">
            <a:extLst>
              <a:ext uri="{FF2B5EF4-FFF2-40B4-BE49-F238E27FC236}">
                <a16:creationId xmlns:a16="http://schemas.microsoft.com/office/drawing/2014/main" id="{8E7E501B-2472-4CC3-A95D-CA5237C82FBA}"/>
              </a:ext>
            </a:extLst>
          </p:cNvPr>
          <p:cNvSpPr txBox="1"/>
          <p:nvPr/>
        </p:nvSpPr>
        <p:spPr>
          <a:xfrm>
            <a:off x="7522941" y="5271332"/>
            <a:ext cx="496354" cy="369332"/>
          </a:xfrm>
          <a:prstGeom prst="rect">
            <a:avLst/>
          </a:prstGeom>
          <a:solidFill>
            <a:srgbClr val="FFFF00">
              <a:alpha val="60000"/>
            </a:srgbClr>
          </a:solidFill>
        </p:spPr>
        <p:txBody>
          <a:bodyPr wrap="none" rtlCol="0">
            <a:spAutoFit/>
          </a:bodyPr>
          <a:lstStyle/>
          <a:p>
            <a:pPr algn="ctr"/>
            <a:r>
              <a:rPr lang="en-GB" dirty="0"/>
              <a:t>LTP</a:t>
            </a:r>
          </a:p>
        </p:txBody>
      </p:sp>
      <p:sp>
        <p:nvSpPr>
          <p:cNvPr id="3" name="TextBox 2">
            <a:extLst>
              <a:ext uri="{FF2B5EF4-FFF2-40B4-BE49-F238E27FC236}">
                <a16:creationId xmlns:a16="http://schemas.microsoft.com/office/drawing/2014/main" id="{70A4343B-1FE2-42C4-8F6C-566EA03FE1C0}"/>
              </a:ext>
            </a:extLst>
          </p:cNvPr>
          <p:cNvSpPr txBox="1"/>
          <p:nvPr/>
        </p:nvSpPr>
        <p:spPr>
          <a:xfrm>
            <a:off x="377190" y="2950029"/>
            <a:ext cx="2311581" cy="1200329"/>
          </a:xfrm>
          <a:prstGeom prst="rect">
            <a:avLst/>
          </a:prstGeom>
          <a:noFill/>
        </p:spPr>
        <p:txBody>
          <a:bodyPr wrap="square" rtlCol="0">
            <a:spAutoFit/>
          </a:bodyPr>
          <a:lstStyle/>
          <a:p>
            <a:r>
              <a:rPr lang="en-GB" dirty="0"/>
              <a:t>Follows the Component-Port and Component-System patterns</a:t>
            </a:r>
          </a:p>
        </p:txBody>
      </p:sp>
    </p:spTree>
    <p:extLst>
      <p:ext uri="{BB962C8B-B14F-4D97-AF65-F5344CB8AC3E}">
        <p14:creationId xmlns:p14="http://schemas.microsoft.com/office/powerpoint/2010/main" val="395979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p:bldP spid="12" grpId="0" animBg="1"/>
      <p:bldP spid="13" grpId="0" animBg="1"/>
      <p:bldP spid="14" grpId="0" animBg="1"/>
      <p:bldP spid="15" grpId="0" animBg="1"/>
      <p:bldP spid="16" grpId="0" animBg="1"/>
      <p:bldP spid="3" grpId="0"/>
    </p:bldLst>
  </p:timing>
</p:sld>
</file>

<file path=ppt/theme/theme1.xml><?xml version="1.0" encoding="utf-8"?>
<a:theme xmlns:a="http://schemas.openxmlformats.org/drawingml/2006/main" name="1_Office Theme">
  <a:themeElements>
    <a:clrScheme name="Custom 71">
      <a:dk1>
        <a:srgbClr val="4B4B4B"/>
      </a:dk1>
      <a:lt1>
        <a:srgbClr val="FFFFFF"/>
      </a:lt1>
      <a:dk2>
        <a:srgbClr val="004B7D"/>
      </a:dk2>
      <a:lt2>
        <a:srgbClr val="00CCFF"/>
      </a:lt2>
      <a:accent1>
        <a:srgbClr val="4B87CC"/>
      </a:accent1>
      <a:accent2>
        <a:srgbClr val="AF3333"/>
      </a:accent2>
      <a:accent3>
        <a:srgbClr val="4B994B"/>
      </a:accent3>
      <a:accent4>
        <a:srgbClr val="664B97"/>
      </a:accent4>
      <a:accent5>
        <a:srgbClr val="FFAF00"/>
      </a:accent5>
      <a:accent6>
        <a:srgbClr val="971919"/>
      </a:accent6>
      <a:hlink>
        <a:srgbClr val="004B7D"/>
      </a:hlink>
      <a:folHlink>
        <a:srgbClr val="6666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w="25400" cap="rnd" cmpd="sng">
          <a:solidFill>
            <a:schemeClr val="tx1">
              <a:lumMod val="60000"/>
              <a:lumOff val="4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58442</TotalTime>
  <Words>2458</Words>
  <Application>Microsoft Office PowerPoint</Application>
  <PresentationFormat>Widescreen</PresentationFormat>
  <Paragraphs>330</Paragraphs>
  <Slides>21</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Calibri</vt:lpstr>
      <vt:lpstr>Corbel</vt:lpstr>
      <vt:lpstr>Gill Sans</vt:lpstr>
      <vt:lpstr>Wingdings</vt:lpstr>
      <vt:lpstr>1_Office Theme</vt:lpstr>
      <vt:lpstr>Slide</vt:lpstr>
      <vt:lpstr>ONF Core Model Introduction to models, guidelines and tooling from  ONF Open Information Model &amp; Tooling project </vt:lpstr>
      <vt:lpstr>ONF API Modeling</vt:lpstr>
      <vt:lpstr>Modelling SDN</vt:lpstr>
      <vt:lpstr>Model to create a common language</vt:lpstr>
      <vt:lpstr>Canonical network model (virtualized/functional):  Forwarding, Termination and Topology</vt:lpstr>
      <vt:lpstr>Photonic network analysis and modeling</vt:lpstr>
      <vt:lpstr>Canonical physical model</vt:lpstr>
      <vt:lpstr>Connector, Cable, AccessPort and MultipleStrandSpan</vt:lpstr>
      <vt:lpstr>Model of generalized processing and constraint</vt:lpstr>
      <vt:lpstr>Association between physical and functional model</vt:lpstr>
      <vt:lpstr>Model of control access and view</vt:lpstr>
      <vt:lpstr>Other further key coverage in TR-512 V1.4</vt:lpstr>
      <vt:lpstr>Information Model evolution</vt:lpstr>
      <vt:lpstr>ONF Tooling evolution</vt:lpstr>
      <vt:lpstr>ONF Core model to TAPI and WT models</vt:lpstr>
      <vt:lpstr>Ongoing work update</vt:lpstr>
      <vt:lpstr>Links….</vt:lpstr>
      <vt:lpstr>Questions?</vt:lpstr>
      <vt:lpstr>Information Model evolution</vt:lpstr>
      <vt:lpstr>Abstract</vt:lpstr>
      <vt:lpstr>Key areas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Cord Build</dc:title>
  <dc:creator>Davis, Nigel</dc:creator>
  <cp:lastModifiedBy>Davis, Nigel</cp:lastModifiedBy>
  <cp:revision>318</cp:revision>
  <dcterms:created xsi:type="dcterms:W3CDTF">2017-09-29T11:02:25Z</dcterms:created>
  <dcterms:modified xsi:type="dcterms:W3CDTF">2018-12-04T19:01:10Z</dcterms:modified>
</cp:coreProperties>
</file>