
<file path=[Content_Types].xml><?xml version="1.0" encoding="utf-8"?>
<Types xmlns="http://schemas.openxmlformats.org/package/2006/content-types">
  <Default Extension="emf" ContentType="image/x-emf"/>
  <Default Extension="jpeg" ContentType="image/jpeg"/>
  <Default Extension="png" ContentType="image/png"/>
  <Default Extension="pptx" ContentType="application/vnd.openxmlformats-officedocument.presentationml.presentation"/>
  <Default Extension="rels" ContentType="application/vnd.openxmlformats-package.relationships+xml"/>
  <Default Extension="sldx" ContentType="application/vnd.openxmlformats-officedocument.presentationml.slide"/>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30" r:id="rId2"/>
    <p:sldId id="331" r:id="rId3"/>
    <p:sldId id="256" r:id="rId4"/>
    <p:sldId id="273" r:id="rId5"/>
    <p:sldId id="257" r:id="rId6"/>
    <p:sldId id="258" r:id="rId7"/>
    <p:sldId id="329" r:id="rId8"/>
    <p:sldId id="326" r:id="rId9"/>
    <p:sldId id="327" r:id="rId10"/>
    <p:sldId id="336" r:id="rId11"/>
    <p:sldId id="334" r:id="rId12"/>
    <p:sldId id="335" r:id="rId13"/>
    <p:sldId id="337" r:id="rId14"/>
    <p:sldId id="33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6AEB8A-3FCB-4EF3-AD33-839D835C0526}" v="2" dt="2024-05-14T12:14:06.2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120" d="100"/>
          <a:sy n="120" d="100"/>
        </p:scale>
        <p:origin x="14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824D6D-FB98-4B70-93DC-D3E63F6F2036}" type="datetimeFigureOut">
              <a:rPr lang="en-US" smtClean="0"/>
              <a:t>5/14/2024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5C60BA-8862-4436-8ECD-F1233D291399}" type="slidenum">
              <a:rPr lang="en-US" smtClean="0"/>
              <a:t>‹#›</a:t>
            </a:fld>
            <a:endParaRPr lang="en-US"/>
          </a:p>
        </p:txBody>
      </p:sp>
    </p:spTree>
    <p:extLst>
      <p:ext uri="{BB962C8B-B14F-4D97-AF65-F5344CB8AC3E}">
        <p14:creationId xmlns:p14="http://schemas.microsoft.com/office/powerpoint/2010/main" val="3197640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B5E6-AD4B-6FCB-98DC-615C746565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F87FA3-B742-6506-65C8-C4F3C52E27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C4BF4C-B905-EAE8-0ED9-5E643BBCFD7D}"/>
              </a:ext>
            </a:extLst>
          </p:cNvPr>
          <p:cNvSpPr>
            <a:spLocks noGrp="1"/>
          </p:cNvSpPr>
          <p:nvPr>
            <p:ph type="dt" sz="half" idx="10"/>
          </p:nvPr>
        </p:nvSpPr>
        <p:spPr/>
        <p:txBody>
          <a:bodyPr/>
          <a:lstStyle/>
          <a:p>
            <a:fld id="{479393AB-A3C4-4F2D-8008-F3CCFA69AE4F}" type="datetimeFigureOut">
              <a:rPr lang="en-US" smtClean="0"/>
              <a:t>5/14/2024</a:t>
            </a:fld>
            <a:endParaRPr lang="en-US"/>
          </a:p>
        </p:txBody>
      </p:sp>
      <p:sp>
        <p:nvSpPr>
          <p:cNvPr id="5" name="Footer Placeholder 4">
            <a:extLst>
              <a:ext uri="{FF2B5EF4-FFF2-40B4-BE49-F238E27FC236}">
                <a16:creationId xmlns:a16="http://schemas.microsoft.com/office/drawing/2014/main" id="{CE89BEEB-E52E-0CE3-02FF-8E83A9ECA2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EC0023-45FC-0A3B-0993-DA676D097F2E}"/>
              </a:ext>
            </a:extLst>
          </p:cNvPr>
          <p:cNvSpPr>
            <a:spLocks noGrp="1"/>
          </p:cNvSpPr>
          <p:nvPr>
            <p:ph type="sldNum" sz="quarter" idx="12"/>
          </p:nvPr>
        </p:nvSpPr>
        <p:spPr/>
        <p:txBody>
          <a:bodyPr/>
          <a:lstStyle/>
          <a:p>
            <a:fld id="{4BDE1E30-3EC5-4482-B19B-D3EFDECAD504}" type="slidenum">
              <a:rPr lang="en-US" smtClean="0"/>
              <a:t>‹#›</a:t>
            </a:fld>
            <a:endParaRPr lang="en-US"/>
          </a:p>
        </p:txBody>
      </p:sp>
    </p:spTree>
    <p:extLst>
      <p:ext uri="{BB962C8B-B14F-4D97-AF65-F5344CB8AC3E}">
        <p14:creationId xmlns:p14="http://schemas.microsoft.com/office/powerpoint/2010/main" val="207609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E18E9-6DBB-9C1C-7D73-750F982731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BB90E1-1645-9C33-0A50-E5B930D91E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2A0C46-7CEF-A268-9B53-E4C037FB8C66}"/>
              </a:ext>
            </a:extLst>
          </p:cNvPr>
          <p:cNvSpPr>
            <a:spLocks noGrp="1"/>
          </p:cNvSpPr>
          <p:nvPr>
            <p:ph type="dt" sz="half" idx="10"/>
          </p:nvPr>
        </p:nvSpPr>
        <p:spPr/>
        <p:txBody>
          <a:bodyPr/>
          <a:lstStyle/>
          <a:p>
            <a:fld id="{479393AB-A3C4-4F2D-8008-F3CCFA69AE4F}" type="datetimeFigureOut">
              <a:rPr lang="en-US" smtClean="0"/>
              <a:t>5/14/2024</a:t>
            </a:fld>
            <a:endParaRPr lang="en-US"/>
          </a:p>
        </p:txBody>
      </p:sp>
      <p:sp>
        <p:nvSpPr>
          <p:cNvPr id="5" name="Footer Placeholder 4">
            <a:extLst>
              <a:ext uri="{FF2B5EF4-FFF2-40B4-BE49-F238E27FC236}">
                <a16:creationId xmlns:a16="http://schemas.microsoft.com/office/drawing/2014/main" id="{FE660378-A233-B767-59DD-996CD17D5D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F56675-D12E-65B1-C5D1-DB5ECBFF08F0}"/>
              </a:ext>
            </a:extLst>
          </p:cNvPr>
          <p:cNvSpPr>
            <a:spLocks noGrp="1"/>
          </p:cNvSpPr>
          <p:nvPr>
            <p:ph type="sldNum" sz="quarter" idx="12"/>
          </p:nvPr>
        </p:nvSpPr>
        <p:spPr/>
        <p:txBody>
          <a:bodyPr/>
          <a:lstStyle/>
          <a:p>
            <a:fld id="{4BDE1E30-3EC5-4482-B19B-D3EFDECAD504}" type="slidenum">
              <a:rPr lang="en-US" smtClean="0"/>
              <a:t>‹#›</a:t>
            </a:fld>
            <a:endParaRPr lang="en-US"/>
          </a:p>
        </p:txBody>
      </p:sp>
    </p:spTree>
    <p:extLst>
      <p:ext uri="{BB962C8B-B14F-4D97-AF65-F5344CB8AC3E}">
        <p14:creationId xmlns:p14="http://schemas.microsoft.com/office/powerpoint/2010/main" val="1977874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BC38F6-84D9-39EA-2E1B-40B3E6DA4D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888C90-1267-2D39-D0D5-3752A9FABC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C1D1C4-4C20-74D4-69DB-1E2423F16FB8}"/>
              </a:ext>
            </a:extLst>
          </p:cNvPr>
          <p:cNvSpPr>
            <a:spLocks noGrp="1"/>
          </p:cNvSpPr>
          <p:nvPr>
            <p:ph type="dt" sz="half" idx="10"/>
          </p:nvPr>
        </p:nvSpPr>
        <p:spPr/>
        <p:txBody>
          <a:bodyPr/>
          <a:lstStyle/>
          <a:p>
            <a:fld id="{479393AB-A3C4-4F2D-8008-F3CCFA69AE4F}" type="datetimeFigureOut">
              <a:rPr lang="en-US" smtClean="0"/>
              <a:t>5/14/2024</a:t>
            </a:fld>
            <a:endParaRPr lang="en-US"/>
          </a:p>
        </p:txBody>
      </p:sp>
      <p:sp>
        <p:nvSpPr>
          <p:cNvPr id="5" name="Footer Placeholder 4">
            <a:extLst>
              <a:ext uri="{FF2B5EF4-FFF2-40B4-BE49-F238E27FC236}">
                <a16:creationId xmlns:a16="http://schemas.microsoft.com/office/drawing/2014/main" id="{61ED74E5-2E95-51D4-FF9E-A3F1FBB0B9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3B4C4F-79B5-D06E-F3D9-426E0FD64982}"/>
              </a:ext>
            </a:extLst>
          </p:cNvPr>
          <p:cNvSpPr>
            <a:spLocks noGrp="1"/>
          </p:cNvSpPr>
          <p:nvPr>
            <p:ph type="sldNum" sz="quarter" idx="12"/>
          </p:nvPr>
        </p:nvSpPr>
        <p:spPr/>
        <p:txBody>
          <a:bodyPr/>
          <a:lstStyle/>
          <a:p>
            <a:fld id="{4BDE1E30-3EC5-4482-B19B-D3EFDECAD504}" type="slidenum">
              <a:rPr lang="en-US" smtClean="0"/>
              <a:t>‹#›</a:t>
            </a:fld>
            <a:endParaRPr lang="en-US"/>
          </a:p>
        </p:txBody>
      </p:sp>
    </p:spTree>
    <p:extLst>
      <p:ext uri="{BB962C8B-B14F-4D97-AF65-F5344CB8AC3E}">
        <p14:creationId xmlns:p14="http://schemas.microsoft.com/office/powerpoint/2010/main" val="1051251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03AF9-0D29-BE43-C92A-089EFB6E0B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64A81D-19E1-EF16-26B0-5BCCD200BC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899ED4-E1CB-F25B-44AC-FE703A287944}"/>
              </a:ext>
            </a:extLst>
          </p:cNvPr>
          <p:cNvSpPr>
            <a:spLocks noGrp="1"/>
          </p:cNvSpPr>
          <p:nvPr>
            <p:ph type="dt" sz="half" idx="10"/>
          </p:nvPr>
        </p:nvSpPr>
        <p:spPr/>
        <p:txBody>
          <a:bodyPr/>
          <a:lstStyle/>
          <a:p>
            <a:fld id="{479393AB-A3C4-4F2D-8008-F3CCFA69AE4F}" type="datetimeFigureOut">
              <a:rPr lang="en-US" smtClean="0"/>
              <a:t>5/14/2024</a:t>
            </a:fld>
            <a:endParaRPr lang="en-US"/>
          </a:p>
        </p:txBody>
      </p:sp>
      <p:sp>
        <p:nvSpPr>
          <p:cNvPr id="5" name="Footer Placeholder 4">
            <a:extLst>
              <a:ext uri="{FF2B5EF4-FFF2-40B4-BE49-F238E27FC236}">
                <a16:creationId xmlns:a16="http://schemas.microsoft.com/office/drawing/2014/main" id="{90097C3D-580D-7246-99F5-C36F7AE413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A35FE0-8ED7-4232-2AAE-AB93E9A1D1C1}"/>
              </a:ext>
            </a:extLst>
          </p:cNvPr>
          <p:cNvSpPr>
            <a:spLocks noGrp="1"/>
          </p:cNvSpPr>
          <p:nvPr>
            <p:ph type="sldNum" sz="quarter" idx="12"/>
          </p:nvPr>
        </p:nvSpPr>
        <p:spPr/>
        <p:txBody>
          <a:bodyPr/>
          <a:lstStyle/>
          <a:p>
            <a:fld id="{4BDE1E30-3EC5-4482-B19B-D3EFDECAD504}" type="slidenum">
              <a:rPr lang="en-US" smtClean="0"/>
              <a:t>‹#›</a:t>
            </a:fld>
            <a:endParaRPr lang="en-US"/>
          </a:p>
        </p:txBody>
      </p:sp>
    </p:spTree>
    <p:extLst>
      <p:ext uri="{BB962C8B-B14F-4D97-AF65-F5344CB8AC3E}">
        <p14:creationId xmlns:p14="http://schemas.microsoft.com/office/powerpoint/2010/main" val="215064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DF0C7-26CB-DA55-7271-C937ED11FE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E5C86F-48D2-18A5-EFE1-A4376AE289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64A0EC-B1D0-E1D3-1E8F-7E18757D9583}"/>
              </a:ext>
            </a:extLst>
          </p:cNvPr>
          <p:cNvSpPr>
            <a:spLocks noGrp="1"/>
          </p:cNvSpPr>
          <p:nvPr>
            <p:ph type="dt" sz="half" idx="10"/>
          </p:nvPr>
        </p:nvSpPr>
        <p:spPr/>
        <p:txBody>
          <a:bodyPr/>
          <a:lstStyle/>
          <a:p>
            <a:fld id="{479393AB-A3C4-4F2D-8008-F3CCFA69AE4F}" type="datetimeFigureOut">
              <a:rPr lang="en-US" smtClean="0"/>
              <a:t>5/14/2024</a:t>
            </a:fld>
            <a:endParaRPr lang="en-US"/>
          </a:p>
        </p:txBody>
      </p:sp>
      <p:sp>
        <p:nvSpPr>
          <p:cNvPr id="5" name="Footer Placeholder 4">
            <a:extLst>
              <a:ext uri="{FF2B5EF4-FFF2-40B4-BE49-F238E27FC236}">
                <a16:creationId xmlns:a16="http://schemas.microsoft.com/office/drawing/2014/main" id="{1E3420DC-5C41-A53A-912D-DC4182FC96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8CDE9D-BE5B-1B4D-051C-E0B25FC79462}"/>
              </a:ext>
            </a:extLst>
          </p:cNvPr>
          <p:cNvSpPr>
            <a:spLocks noGrp="1"/>
          </p:cNvSpPr>
          <p:nvPr>
            <p:ph type="sldNum" sz="quarter" idx="12"/>
          </p:nvPr>
        </p:nvSpPr>
        <p:spPr/>
        <p:txBody>
          <a:bodyPr/>
          <a:lstStyle/>
          <a:p>
            <a:fld id="{4BDE1E30-3EC5-4482-B19B-D3EFDECAD504}" type="slidenum">
              <a:rPr lang="en-US" smtClean="0"/>
              <a:t>‹#›</a:t>
            </a:fld>
            <a:endParaRPr lang="en-US"/>
          </a:p>
        </p:txBody>
      </p:sp>
    </p:spTree>
    <p:extLst>
      <p:ext uri="{BB962C8B-B14F-4D97-AF65-F5344CB8AC3E}">
        <p14:creationId xmlns:p14="http://schemas.microsoft.com/office/powerpoint/2010/main" val="3670335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CD7BC-ADC6-E87F-AE6B-03A5E89763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A86263-E486-6AF2-E5C6-CF027DFBED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EBE2F7-0CEF-5280-816A-F3BE0BBAC8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3547B6-2C24-7D3B-7BAD-B8F27686554B}"/>
              </a:ext>
            </a:extLst>
          </p:cNvPr>
          <p:cNvSpPr>
            <a:spLocks noGrp="1"/>
          </p:cNvSpPr>
          <p:nvPr>
            <p:ph type="dt" sz="half" idx="10"/>
          </p:nvPr>
        </p:nvSpPr>
        <p:spPr/>
        <p:txBody>
          <a:bodyPr/>
          <a:lstStyle/>
          <a:p>
            <a:fld id="{479393AB-A3C4-4F2D-8008-F3CCFA69AE4F}" type="datetimeFigureOut">
              <a:rPr lang="en-US" smtClean="0"/>
              <a:t>5/14/2024</a:t>
            </a:fld>
            <a:endParaRPr lang="en-US"/>
          </a:p>
        </p:txBody>
      </p:sp>
      <p:sp>
        <p:nvSpPr>
          <p:cNvPr id="6" name="Footer Placeholder 5">
            <a:extLst>
              <a:ext uri="{FF2B5EF4-FFF2-40B4-BE49-F238E27FC236}">
                <a16:creationId xmlns:a16="http://schemas.microsoft.com/office/drawing/2014/main" id="{1800E6DA-B8CE-5131-57EE-6CA56482C9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07B307-A6B1-B135-6F12-37548820FFA8}"/>
              </a:ext>
            </a:extLst>
          </p:cNvPr>
          <p:cNvSpPr>
            <a:spLocks noGrp="1"/>
          </p:cNvSpPr>
          <p:nvPr>
            <p:ph type="sldNum" sz="quarter" idx="12"/>
          </p:nvPr>
        </p:nvSpPr>
        <p:spPr/>
        <p:txBody>
          <a:bodyPr/>
          <a:lstStyle/>
          <a:p>
            <a:fld id="{4BDE1E30-3EC5-4482-B19B-D3EFDECAD504}" type="slidenum">
              <a:rPr lang="en-US" smtClean="0"/>
              <a:t>‹#›</a:t>
            </a:fld>
            <a:endParaRPr lang="en-US"/>
          </a:p>
        </p:txBody>
      </p:sp>
    </p:spTree>
    <p:extLst>
      <p:ext uri="{BB962C8B-B14F-4D97-AF65-F5344CB8AC3E}">
        <p14:creationId xmlns:p14="http://schemas.microsoft.com/office/powerpoint/2010/main" val="2149596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D1F53-2519-F699-BB6A-972F710354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AE4B2E-0185-E530-4D0A-F36BDE2A00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139799-77A4-F55D-3D48-B99C7C1295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101BB8-8251-E1FA-C45F-29F73A2BAA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D9FF5C-9AEA-F75F-213E-D730AFE843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3CADDD-0619-6E1A-3FE7-D097AA26FC54}"/>
              </a:ext>
            </a:extLst>
          </p:cNvPr>
          <p:cNvSpPr>
            <a:spLocks noGrp="1"/>
          </p:cNvSpPr>
          <p:nvPr>
            <p:ph type="dt" sz="half" idx="10"/>
          </p:nvPr>
        </p:nvSpPr>
        <p:spPr/>
        <p:txBody>
          <a:bodyPr/>
          <a:lstStyle/>
          <a:p>
            <a:fld id="{479393AB-A3C4-4F2D-8008-F3CCFA69AE4F}" type="datetimeFigureOut">
              <a:rPr lang="en-US" smtClean="0"/>
              <a:t>5/14/2024</a:t>
            </a:fld>
            <a:endParaRPr lang="en-US"/>
          </a:p>
        </p:txBody>
      </p:sp>
      <p:sp>
        <p:nvSpPr>
          <p:cNvPr id="8" name="Footer Placeholder 7">
            <a:extLst>
              <a:ext uri="{FF2B5EF4-FFF2-40B4-BE49-F238E27FC236}">
                <a16:creationId xmlns:a16="http://schemas.microsoft.com/office/drawing/2014/main" id="{7951C249-EE84-832E-3588-F4A0BE61EF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8A2BE6-74B6-5920-532B-34725C472359}"/>
              </a:ext>
            </a:extLst>
          </p:cNvPr>
          <p:cNvSpPr>
            <a:spLocks noGrp="1"/>
          </p:cNvSpPr>
          <p:nvPr>
            <p:ph type="sldNum" sz="quarter" idx="12"/>
          </p:nvPr>
        </p:nvSpPr>
        <p:spPr/>
        <p:txBody>
          <a:bodyPr/>
          <a:lstStyle/>
          <a:p>
            <a:fld id="{4BDE1E30-3EC5-4482-B19B-D3EFDECAD504}" type="slidenum">
              <a:rPr lang="en-US" smtClean="0"/>
              <a:t>‹#›</a:t>
            </a:fld>
            <a:endParaRPr lang="en-US"/>
          </a:p>
        </p:txBody>
      </p:sp>
    </p:spTree>
    <p:extLst>
      <p:ext uri="{BB962C8B-B14F-4D97-AF65-F5344CB8AC3E}">
        <p14:creationId xmlns:p14="http://schemas.microsoft.com/office/powerpoint/2010/main" val="138712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6B6E2-CAA5-51A5-108E-F1716BE048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33A09D-0266-D5E0-2EED-8D16C6F4088A}"/>
              </a:ext>
            </a:extLst>
          </p:cNvPr>
          <p:cNvSpPr>
            <a:spLocks noGrp="1"/>
          </p:cNvSpPr>
          <p:nvPr>
            <p:ph type="dt" sz="half" idx="10"/>
          </p:nvPr>
        </p:nvSpPr>
        <p:spPr/>
        <p:txBody>
          <a:bodyPr/>
          <a:lstStyle/>
          <a:p>
            <a:fld id="{479393AB-A3C4-4F2D-8008-F3CCFA69AE4F}" type="datetimeFigureOut">
              <a:rPr lang="en-US" smtClean="0"/>
              <a:t>5/14/2024</a:t>
            </a:fld>
            <a:endParaRPr lang="en-US"/>
          </a:p>
        </p:txBody>
      </p:sp>
      <p:sp>
        <p:nvSpPr>
          <p:cNvPr id="4" name="Footer Placeholder 3">
            <a:extLst>
              <a:ext uri="{FF2B5EF4-FFF2-40B4-BE49-F238E27FC236}">
                <a16:creationId xmlns:a16="http://schemas.microsoft.com/office/drawing/2014/main" id="{8D269204-A25D-19B9-E15A-A761BCB0E0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F92C57-8275-AD9A-EDDD-F02D13DCF028}"/>
              </a:ext>
            </a:extLst>
          </p:cNvPr>
          <p:cNvSpPr>
            <a:spLocks noGrp="1"/>
          </p:cNvSpPr>
          <p:nvPr>
            <p:ph type="sldNum" sz="quarter" idx="12"/>
          </p:nvPr>
        </p:nvSpPr>
        <p:spPr/>
        <p:txBody>
          <a:bodyPr/>
          <a:lstStyle/>
          <a:p>
            <a:fld id="{4BDE1E30-3EC5-4482-B19B-D3EFDECAD504}" type="slidenum">
              <a:rPr lang="en-US" smtClean="0"/>
              <a:t>‹#›</a:t>
            </a:fld>
            <a:endParaRPr lang="en-US"/>
          </a:p>
        </p:txBody>
      </p:sp>
    </p:spTree>
    <p:extLst>
      <p:ext uri="{BB962C8B-B14F-4D97-AF65-F5344CB8AC3E}">
        <p14:creationId xmlns:p14="http://schemas.microsoft.com/office/powerpoint/2010/main" val="2859641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9B09D3-AB4D-7005-4579-376BEF5F50C1}"/>
              </a:ext>
            </a:extLst>
          </p:cNvPr>
          <p:cNvSpPr>
            <a:spLocks noGrp="1"/>
          </p:cNvSpPr>
          <p:nvPr>
            <p:ph type="dt" sz="half" idx="10"/>
          </p:nvPr>
        </p:nvSpPr>
        <p:spPr/>
        <p:txBody>
          <a:bodyPr/>
          <a:lstStyle/>
          <a:p>
            <a:fld id="{479393AB-A3C4-4F2D-8008-F3CCFA69AE4F}" type="datetimeFigureOut">
              <a:rPr lang="en-US" smtClean="0"/>
              <a:t>5/14/2024</a:t>
            </a:fld>
            <a:endParaRPr lang="en-US"/>
          </a:p>
        </p:txBody>
      </p:sp>
      <p:sp>
        <p:nvSpPr>
          <p:cNvPr id="3" name="Footer Placeholder 2">
            <a:extLst>
              <a:ext uri="{FF2B5EF4-FFF2-40B4-BE49-F238E27FC236}">
                <a16:creationId xmlns:a16="http://schemas.microsoft.com/office/drawing/2014/main" id="{E34D5A5A-85FE-46A3-3CA8-AC0B076EF1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53DC42-950D-E7EF-5F5F-EEA7FC26F539}"/>
              </a:ext>
            </a:extLst>
          </p:cNvPr>
          <p:cNvSpPr>
            <a:spLocks noGrp="1"/>
          </p:cNvSpPr>
          <p:nvPr>
            <p:ph type="sldNum" sz="quarter" idx="12"/>
          </p:nvPr>
        </p:nvSpPr>
        <p:spPr/>
        <p:txBody>
          <a:bodyPr/>
          <a:lstStyle/>
          <a:p>
            <a:fld id="{4BDE1E30-3EC5-4482-B19B-D3EFDECAD504}" type="slidenum">
              <a:rPr lang="en-US" smtClean="0"/>
              <a:t>‹#›</a:t>
            </a:fld>
            <a:endParaRPr lang="en-US"/>
          </a:p>
        </p:txBody>
      </p:sp>
    </p:spTree>
    <p:extLst>
      <p:ext uri="{BB962C8B-B14F-4D97-AF65-F5344CB8AC3E}">
        <p14:creationId xmlns:p14="http://schemas.microsoft.com/office/powerpoint/2010/main" val="424307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815C1-64DF-E713-B321-62435C7338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1B4A8E-039B-3647-1EC2-AB7546EFEE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F31AAE-CE2E-1544-C44E-8D485D0842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D933DB-E327-06BC-F202-6E043469CBD8}"/>
              </a:ext>
            </a:extLst>
          </p:cNvPr>
          <p:cNvSpPr>
            <a:spLocks noGrp="1"/>
          </p:cNvSpPr>
          <p:nvPr>
            <p:ph type="dt" sz="half" idx="10"/>
          </p:nvPr>
        </p:nvSpPr>
        <p:spPr/>
        <p:txBody>
          <a:bodyPr/>
          <a:lstStyle/>
          <a:p>
            <a:fld id="{479393AB-A3C4-4F2D-8008-F3CCFA69AE4F}" type="datetimeFigureOut">
              <a:rPr lang="en-US" smtClean="0"/>
              <a:t>5/14/2024</a:t>
            </a:fld>
            <a:endParaRPr lang="en-US"/>
          </a:p>
        </p:txBody>
      </p:sp>
      <p:sp>
        <p:nvSpPr>
          <p:cNvPr id="6" name="Footer Placeholder 5">
            <a:extLst>
              <a:ext uri="{FF2B5EF4-FFF2-40B4-BE49-F238E27FC236}">
                <a16:creationId xmlns:a16="http://schemas.microsoft.com/office/drawing/2014/main" id="{E161DDDA-4E85-2E7D-5F0E-0D94775D61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1E1F6D-6151-BD6C-B598-7BD69CC3CA9E}"/>
              </a:ext>
            </a:extLst>
          </p:cNvPr>
          <p:cNvSpPr>
            <a:spLocks noGrp="1"/>
          </p:cNvSpPr>
          <p:nvPr>
            <p:ph type="sldNum" sz="quarter" idx="12"/>
          </p:nvPr>
        </p:nvSpPr>
        <p:spPr/>
        <p:txBody>
          <a:bodyPr/>
          <a:lstStyle/>
          <a:p>
            <a:fld id="{4BDE1E30-3EC5-4482-B19B-D3EFDECAD504}" type="slidenum">
              <a:rPr lang="en-US" smtClean="0"/>
              <a:t>‹#›</a:t>
            </a:fld>
            <a:endParaRPr lang="en-US"/>
          </a:p>
        </p:txBody>
      </p:sp>
    </p:spTree>
    <p:extLst>
      <p:ext uri="{BB962C8B-B14F-4D97-AF65-F5344CB8AC3E}">
        <p14:creationId xmlns:p14="http://schemas.microsoft.com/office/powerpoint/2010/main" val="285008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84E3D-AC79-8443-7B27-F7CD0A6A22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7B98DF-04C4-DF33-504D-A18488712A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D4D944-387B-693B-0B92-DD76DE9210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3E0E5E-F8B5-07A0-8DB9-A59F8D24B7E9}"/>
              </a:ext>
            </a:extLst>
          </p:cNvPr>
          <p:cNvSpPr>
            <a:spLocks noGrp="1"/>
          </p:cNvSpPr>
          <p:nvPr>
            <p:ph type="dt" sz="half" idx="10"/>
          </p:nvPr>
        </p:nvSpPr>
        <p:spPr/>
        <p:txBody>
          <a:bodyPr/>
          <a:lstStyle/>
          <a:p>
            <a:fld id="{479393AB-A3C4-4F2D-8008-F3CCFA69AE4F}" type="datetimeFigureOut">
              <a:rPr lang="en-US" smtClean="0"/>
              <a:t>5/14/2024</a:t>
            </a:fld>
            <a:endParaRPr lang="en-US"/>
          </a:p>
        </p:txBody>
      </p:sp>
      <p:sp>
        <p:nvSpPr>
          <p:cNvPr id="6" name="Footer Placeholder 5">
            <a:extLst>
              <a:ext uri="{FF2B5EF4-FFF2-40B4-BE49-F238E27FC236}">
                <a16:creationId xmlns:a16="http://schemas.microsoft.com/office/drawing/2014/main" id="{327F2227-DF6D-8D27-3650-E0DD2E195E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E64D34-E589-5875-19F4-9A5BA180D514}"/>
              </a:ext>
            </a:extLst>
          </p:cNvPr>
          <p:cNvSpPr>
            <a:spLocks noGrp="1"/>
          </p:cNvSpPr>
          <p:nvPr>
            <p:ph type="sldNum" sz="quarter" idx="12"/>
          </p:nvPr>
        </p:nvSpPr>
        <p:spPr/>
        <p:txBody>
          <a:bodyPr/>
          <a:lstStyle/>
          <a:p>
            <a:fld id="{4BDE1E30-3EC5-4482-B19B-D3EFDECAD504}" type="slidenum">
              <a:rPr lang="en-US" smtClean="0"/>
              <a:t>‹#›</a:t>
            </a:fld>
            <a:endParaRPr lang="en-US"/>
          </a:p>
        </p:txBody>
      </p:sp>
    </p:spTree>
    <p:extLst>
      <p:ext uri="{BB962C8B-B14F-4D97-AF65-F5344CB8AC3E}">
        <p14:creationId xmlns:p14="http://schemas.microsoft.com/office/powerpoint/2010/main" val="945225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BE502C-4768-00C9-E4B5-3D7D0C3083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2E72C9-D1A7-422E-6D7C-094661767B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4A4043-9640-A6EE-F640-1271E9F646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9393AB-A3C4-4F2D-8008-F3CCFA69AE4F}" type="datetimeFigureOut">
              <a:rPr lang="en-US" smtClean="0"/>
              <a:t>5/14/2024</a:t>
            </a:fld>
            <a:endParaRPr lang="en-US"/>
          </a:p>
        </p:txBody>
      </p:sp>
      <p:sp>
        <p:nvSpPr>
          <p:cNvPr id="5" name="Footer Placeholder 4">
            <a:extLst>
              <a:ext uri="{FF2B5EF4-FFF2-40B4-BE49-F238E27FC236}">
                <a16:creationId xmlns:a16="http://schemas.microsoft.com/office/drawing/2014/main" id="{68342BCC-30A0-047C-7932-967DDAB816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7A9338-8657-4DDA-190F-DFD0F790DD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DE1E30-3EC5-4482-B19B-D3EFDECAD504}" type="slidenum">
              <a:rPr lang="en-US" smtClean="0"/>
              <a:t>‹#›</a:t>
            </a:fld>
            <a:endParaRPr lang="en-US"/>
          </a:p>
        </p:txBody>
      </p:sp>
    </p:spTree>
    <p:extLst>
      <p:ext uri="{BB962C8B-B14F-4D97-AF65-F5344CB8AC3E}">
        <p14:creationId xmlns:p14="http://schemas.microsoft.com/office/powerpoint/2010/main" val="3499646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Microsoft_PowerPoint_Slide.sldx"/><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package" Target="../embeddings/Microsoft_PowerPoint_Presentation.pptx"/><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D1E3-68E9-2D36-D2FC-64A635122C97}"/>
              </a:ext>
            </a:extLst>
          </p:cNvPr>
          <p:cNvSpPr>
            <a:spLocks noGrp="1"/>
          </p:cNvSpPr>
          <p:nvPr>
            <p:ph type="ctrTitle"/>
          </p:nvPr>
        </p:nvSpPr>
        <p:spPr/>
        <p:txBody>
          <a:bodyPr/>
          <a:lstStyle/>
          <a:p>
            <a:r>
              <a:rPr lang="en-GB" dirty="0"/>
              <a:t>Spotlight (and snapshot) streams</a:t>
            </a:r>
            <a:endParaRPr lang="en-US" dirty="0"/>
          </a:p>
        </p:txBody>
      </p:sp>
      <p:sp>
        <p:nvSpPr>
          <p:cNvPr id="3" name="Subtitle 2">
            <a:extLst>
              <a:ext uri="{FF2B5EF4-FFF2-40B4-BE49-F238E27FC236}">
                <a16:creationId xmlns:a16="http://schemas.microsoft.com/office/drawing/2014/main" id="{1E0B8255-866B-3BAF-C748-7D8A0892972D}"/>
              </a:ext>
            </a:extLst>
          </p:cNvPr>
          <p:cNvSpPr>
            <a:spLocks noGrp="1"/>
          </p:cNvSpPr>
          <p:nvPr>
            <p:ph type="subTitle" idx="1"/>
          </p:nvPr>
        </p:nvSpPr>
        <p:spPr/>
        <p:txBody>
          <a:bodyPr/>
          <a:lstStyle/>
          <a:p>
            <a:r>
              <a:rPr lang="en-GB" dirty="0"/>
              <a:t>Nigel Davis (Ciena)</a:t>
            </a:r>
          </a:p>
          <a:p>
            <a:r>
              <a:rPr lang="en-GB" dirty="0"/>
              <a:t>20240507</a:t>
            </a:r>
            <a:endParaRPr lang="en-US" dirty="0"/>
          </a:p>
        </p:txBody>
      </p:sp>
    </p:spTree>
    <p:extLst>
      <p:ext uri="{BB962C8B-B14F-4D97-AF65-F5344CB8AC3E}">
        <p14:creationId xmlns:p14="http://schemas.microsoft.com/office/powerpoint/2010/main" val="3357288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8F16B2-2149-DF1F-9DA1-839996A8C8BB}"/>
              </a:ext>
            </a:extLst>
          </p:cNvPr>
          <p:cNvSpPr>
            <a:spLocks noGrp="1"/>
          </p:cNvSpPr>
          <p:nvPr>
            <p:ph type="ctrTitle"/>
          </p:nvPr>
        </p:nvSpPr>
        <p:spPr/>
        <p:txBody>
          <a:bodyPr/>
          <a:lstStyle/>
          <a:p>
            <a:r>
              <a:rPr lang="en-GB" dirty="0"/>
              <a:t>Model Considerations</a:t>
            </a:r>
            <a:endParaRPr lang="en-US" dirty="0"/>
          </a:p>
        </p:txBody>
      </p:sp>
      <p:sp>
        <p:nvSpPr>
          <p:cNvPr id="5" name="Subtitle 4">
            <a:extLst>
              <a:ext uri="{FF2B5EF4-FFF2-40B4-BE49-F238E27FC236}">
                <a16:creationId xmlns:a16="http://schemas.microsoft.com/office/drawing/2014/main" id="{48312A2E-39DF-21CA-DC26-C271AE0F5E4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52446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D41C7-81AD-27DE-ECD1-6B91E7BDAC39}"/>
              </a:ext>
            </a:extLst>
          </p:cNvPr>
          <p:cNvSpPr>
            <a:spLocks noGrp="1"/>
          </p:cNvSpPr>
          <p:nvPr>
            <p:ph type="title"/>
          </p:nvPr>
        </p:nvSpPr>
        <p:spPr>
          <a:xfrm>
            <a:off x="838200" y="365125"/>
            <a:ext cx="3874477" cy="1325563"/>
          </a:xfrm>
        </p:spPr>
        <p:txBody>
          <a:bodyPr/>
          <a:lstStyle/>
          <a:p>
            <a:r>
              <a:rPr lang="en-GB" dirty="0"/>
              <a:t>Spotlight stream</a:t>
            </a:r>
            <a:endParaRPr lang="en-US" dirty="0"/>
          </a:p>
        </p:txBody>
      </p:sp>
      <p:sp>
        <p:nvSpPr>
          <p:cNvPr id="3" name="Content Placeholder 2">
            <a:extLst>
              <a:ext uri="{FF2B5EF4-FFF2-40B4-BE49-F238E27FC236}">
                <a16:creationId xmlns:a16="http://schemas.microsoft.com/office/drawing/2014/main" id="{E37742D2-5D5B-DAC2-86EE-093E6B45BC88}"/>
              </a:ext>
            </a:extLst>
          </p:cNvPr>
          <p:cNvSpPr>
            <a:spLocks noGrp="1"/>
          </p:cNvSpPr>
          <p:nvPr>
            <p:ph idx="1"/>
          </p:nvPr>
        </p:nvSpPr>
        <p:spPr>
          <a:xfrm>
            <a:off x="838200" y="1825625"/>
            <a:ext cx="4041531" cy="4351338"/>
          </a:xfrm>
        </p:spPr>
        <p:txBody>
          <a:bodyPr>
            <a:normAutofit fontScale="92500" lnSpcReduction="10000"/>
          </a:bodyPr>
          <a:lstStyle/>
          <a:p>
            <a:r>
              <a:rPr lang="en-GB" dirty="0" err="1"/>
              <a:t>oam</a:t>
            </a:r>
            <a:r>
              <a:rPr lang="en-GB" dirty="0"/>
              <a:t>-jobs control/indicate what will be streamed</a:t>
            </a:r>
          </a:p>
          <a:p>
            <a:r>
              <a:rPr lang="en-GB" dirty="0"/>
              <a:t>Model should be the same as that for </a:t>
            </a:r>
            <a:r>
              <a:rPr lang="en-GB" dirty="0" err="1"/>
              <a:t>gNMI</a:t>
            </a:r>
            <a:r>
              <a:rPr lang="en-GB" dirty="0"/>
              <a:t>/</a:t>
            </a:r>
            <a:r>
              <a:rPr lang="en-GB" dirty="0" err="1"/>
              <a:t>protobuf</a:t>
            </a:r>
            <a:endParaRPr lang="en-GB" dirty="0"/>
          </a:p>
          <a:p>
            <a:r>
              <a:rPr lang="en-GB" dirty="0"/>
              <a:t>Model content could be coded in JSON but efficiency considerations point to </a:t>
            </a:r>
            <a:r>
              <a:rPr lang="en-GB" dirty="0" err="1"/>
              <a:t>protobuf</a:t>
            </a:r>
            <a:endParaRPr lang="en-GB" dirty="0"/>
          </a:p>
          <a:p>
            <a:r>
              <a:rPr lang="en-GB" dirty="0"/>
              <a:t>An abstract resource reference mechanism improves provider throughput</a:t>
            </a:r>
          </a:p>
          <a:p>
            <a:endParaRPr lang="en-US" dirty="0"/>
          </a:p>
        </p:txBody>
      </p:sp>
      <p:pic>
        <p:nvPicPr>
          <p:cNvPr id="4" name="Picture 3">
            <a:extLst>
              <a:ext uri="{FF2B5EF4-FFF2-40B4-BE49-F238E27FC236}">
                <a16:creationId xmlns:a16="http://schemas.microsoft.com/office/drawing/2014/main" id="{EFDB5F46-5879-368A-53F5-B062214918E3}"/>
              </a:ext>
            </a:extLst>
          </p:cNvPr>
          <p:cNvPicPr>
            <a:picLocks noChangeAspect="1"/>
          </p:cNvPicPr>
          <p:nvPr/>
        </p:nvPicPr>
        <p:blipFill>
          <a:blip r:embed="rId2"/>
          <a:stretch>
            <a:fillRect/>
          </a:stretch>
        </p:blipFill>
        <p:spPr>
          <a:xfrm>
            <a:off x="5057775" y="-18891"/>
            <a:ext cx="7134225" cy="6341973"/>
          </a:xfrm>
          <a:prstGeom prst="rect">
            <a:avLst/>
          </a:prstGeom>
        </p:spPr>
      </p:pic>
    </p:spTree>
    <p:extLst>
      <p:ext uri="{BB962C8B-B14F-4D97-AF65-F5344CB8AC3E}">
        <p14:creationId xmlns:p14="http://schemas.microsoft.com/office/powerpoint/2010/main" val="2615922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E16E9-E562-A886-C04B-16F5D8E6749E}"/>
              </a:ext>
            </a:extLst>
          </p:cNvPr>
          <p:cNvSpPr>
            <a:spLocks noGrp="1"/>
          </p:cNvSpPr>
          <p:nvPr>
            <p:ph type="title"/>
          </p:nvPr>
        </p:nvSpPr>
        <p:spPr/>
        <p:txBody>
          <a:bodyPr/>
          <a:lstStyle/>
          <a:p>
            <a:r>
              <a:rPr lang="en-GB" dirty="0"/>
              <a:t>Snapshot stream</a:t>
            </a:r>
            <a:endParaRPr lang="en-US" dirty="0"/>
          </a:p>
        </p:txBody>
      </p:sp>
      <p:sp>
        <p:nvSpPr>
          <p:cNvPr id="3" name="Content Placeholder 2">
            <a:extLst>
              <a:ext uri="{FF2B5EF4-FFF2-40B4-BE49-F238E27FC236}">
                <a16:creationId xmlns:a16="http://schemas.microsoft.com/office/drawing/2014/main" id="{9CD3F38C-A094-B502-4329-53F68939A12B}"/>
              </a:ext>
            </a:extLst>
          </p:cNvPr>
          <p:cNvSpPr>
            <a:spLocks noGrp="1"/>
          </p:cNvSpPr>
          <p:nvPr>
            <p:ph idx="1"/>
          </p:nvPr>
        </p:nvSpPr>
        <p:spPr>
          <a:xfrm>
            <a:off x="838200" y="1825625"/>
            <a:ext cx="3663462" cy="4351338"/>
          </a:xfrm>
        </p:spPr>
        <p:txBody>
          <a:bodyPr>
            <a:normAutofit/>
          </a:bodyPr>
          <a:lstStyle/>
          <a:p>
            <a:r>
              <a:rPr lang="en-GB" dirty="0"/>
              <a:t>JSON or </a:t>
            </a:r>
            <a:r>
              <a:rPr lang="en-GB" dirty="0" err="1"/>
              <a:t>protobuf</a:t>
            </a:r>
            <a:r>
              <a:rPr lang="en-GB" dirty="0"/>
              <a:t>?</a:t>
            </a:r>
          </a:p>
          <a:p>
            <a:r>
              <a:rPr lang="en-GB" dirty="0"/>
              <a:t>Same model as </a:t>
            </a:r>
            <a:r>
              <a:rPr lang="en-GB" dirty="0" err="1"/>
              <a:t>gnm</a:t>
            </a:r>
            <a:r>
              <a:rPr lang="en-GB" dirty="0"/>
              <a:t>/</a:t>
            </a:r>
            <a:r>
              <a:rPr lang="en-GB" dirty="0" err="1"/>
              <a:t>protobuf</a:t>
            </a:r>
            <a:r>
              <a:rPr lang="en-GB" dirty="0"/>
              <a:t> stream</a:t>
            </a:r>
          </a:p>
          <a:p>
            <a:r>
              <a:rPr lang="en-GB" dirty="0"/>
              <a:t>Short live </a:t>
            </a:r>
            <a:r>
              <a:rPr lang="en-GB" dirty="0" err="1"/>
              <a:t>oam</a:t>
            </a:r>
            <a:r>
              <a:rPr lang="en-GB" dirty="0"/>
              <a:t>-job</a:t>
            </a:r>
          </a:p>
          <a:p>
            <a:r>
              <a:rPr lang="en-GB" dirty="0"/>
              <a:t>Need to review </a:t>
            </a:r>
            <a:r>
              <a:rPr lang="en-GB" dirty="0" err="1"/>
              <a:t>oam</a:t>
            </a:r>
            <a:r>
              <a:rPr lang="en-GB" dirty="0"/>
              <a:t>-job model</a:t>
            </a:r>
          </a:p>
          <a:p>
            <a:endParaRPr lang="en-US" dirty="0"/>
          </a:p>
        </p:txBody>
      </p:sp>
      <p:pic>
        <p:nvPicPr>
          <p:cNvPr id="5" name="Picture 4">
            <a:extLst>
              <a:ext uri="{FF2B5EF4-FFF2-40B4-BE49-F238E27FC236}">
                <a16:creationId xmlns:a16="http://schemas.microsoft.com/office/drawing/2014/main" id="{31B1159F-C785-D5D7-9424-A9B187776CDE}"/>
              </a:ext>
            </a:extLst>
          </p:cNvPr>
          <p:cNvPicPr>
            <a:picLocks noChangeAspect="1"/>
          </p:cNvPicPr>
          <p:nvPr/>
        </p:nvPicPr>
        <p:blipFill>
          <a:blip r:embed="rId2"/>
          <a:stretch>
            <a:fillRect/>
          </a:stretch>
        </p:blipFill>
        <p:spPr>
          <a:xfrm>
            <a:off x="5718026" y="246184"/>
            <a:ext cx="6274682" cy="6139743"/>
          </a:xfrm>
          <a:prstGeom prst="rect">
            <a:avLst/>
          </a:prstGeom>
        </p:spPr>
      </p:pic>
      <p:pic>
        <p:nvPicPr>
          <p:cNvPr id="7" name="Picture 6">
            <a:extLst>
              <a:ext uri="{FF2B5EF4-FFF2-40B4-BE49-F238E27FC236}">
                <a16:creationId xmlns:a16="http://schemas.microsoft.com/office/drawing/2014/main" id="{D9F9C66E-A82A-CFE2-ABFC-0DB8F38C677C}"/>
              </a:ext>
            </a:extLst>
          </p:cNvPr>
          <p:cNvPicPr>
            <a:picLocks noChangeAspect="1"/>
          </p:cNvPicPr>
          <p:nvPr/>
        </p:nvPicPr>
        <p:blipFill>
          <a:blip r:embed="rId3"/>
          <a:stretch>
            <a:fillRect/>
          </a:stretch>
        </p:blipFill>
        <p:spPr>
          <a:xfrm>
            <a:off x="8906608" y="547758"/>
            <a:ext cx="764141" cy="372016"/>
          </a:xfrm>
          <a:prstGeom prst="rect">
            <a:avLst/>
          </a:prstGeom>
        </p:spPr>
      </p:pic>
      <p:pic>
        <p:nvPicPr>
          <p:cNvPr id="9" name="Picture 8">
            <a:extLst>
              <a:ext uri="{FF2B5EF4-FFF2-40B4-BE49-F238E27FC236}">
                <a16:creationId xmlns:a16="http://schemas.microsoft.com/office/drawing/2014/main" id="{9D3D42A9-D180-C4ED-504F-A8652BCB8CDD}"/>
              </a:ext>
            </a:extLst>
          </p:cNvPr>
          <p:cNvPicPr>
            <a:picLocks noChangeAspect="1"/>
          </p:cNvPicPr>
          <p:nvPr/>
        </p:nvPicPr>
        <p:blipFill>
          <a:blip r:embed="rId4"/>
          <a:stretch>
            <a:fillRect/>
          </a:stretch>
        </p:blipFill>
        <p:spPr>
          <a:xfrm>
            <a:off x="6321669" y="365125"/>
            <a:ext cx="1878256" cy="543897"/>
          </a:xfrm>
          <a:prstGeom prst="rect">
            <a:avLst/>
          </a:prstGeom>
        </p:spPr>
      </p:pic>
      <p:pic>
        <p:nvPicPr>
          <p:cNvPr id="11" name="Picture 10">
            <a:extLst>
              <a:ext uri="{FF2B5EF4-FFF2-40B4-BE49-F238E27FC236}">
                <a16:creationId xmlns:a16="http://schemas.microsoft.com/office/drawing/2014/main" id="{8CFF6672-F037-3F0D-7DF3-D424659E35D7}"/>
              </a:ext>
            </a:extLst>
          </p:cNvPr>
          <p:cNvPicPr>
            <a:picLocks noChangeAspect="1"/>
          </p:cNvPicPr>
          <p:nvPr/>
        </p:nvPicPr>
        <p:blipFill>
          <a:blip r:embed="rId5"/>
          <a:stretch>
            <a:fillRect/>
          </a:stretch>
        </p:blipFill>
        <p:spPr>
          <a:xfrm>
            <a:off x="8387861" y="2228844"/>
            <a:ext cx="1553674" cy="749183"/>
          </a:xfrm>
          <a:prstGeom prst="rect">
            <a:avLst/>
          </a:prstGeom>
        </p:spPr>
      </p:pic>
      <p:pic>
        <p:nvPicPr>
          <p:cNvPr id="13" name="Picture 12">
            <a:extLst>
              <a:ext uri="{FF2B5EF4-FFF2-40B4-BE49-F238E27FC236}">
                <a16:creationId xmlns:a16="http://schemas.microsoft.com/office/drawing/2014/main" id="{4428BB3F-5AFB-2E92-F91D-9083DD908F44}"/>
              </a:ext>
            </a:extLst>
          </p:cNvPr>
          <p:cNvPicPr>
            <a:picLocks noChangeAspect="1"/>
          </p:cNvPicPr>
          <p:nvPr/>
        </p:nvPicPr>
        <p:blipFill>
          <a:blip r:embed="rId6"/>
          <a:stretch>
            <a:fillRect/>
          </a:stretch>
        </p:blipFill>
        <p:spPr>
          <a:xfrm>
            <a:off x="8387861" y="2113100"/>
            <a:ext cx="861647" cy="115744"/>
          </a:xfrm>
          <a:prstGeom prst="rect">
            <a:avLst/>
          </a:prstGeom>
        </p:spPr>
      </p:pic>
      <p:pic>
        <p:nvPicPr>
          <p:cNvPr id="15" name="Picture 14">
            <a:extLst>
              <a:ext uri="{FF2B5EF4-FFF2-40B4-BE49-F238E27FC236}">
                <a16:creationId xmlns:a16="http://schemas.microsoft.com/office/drawing/2014/main" id="{C8E4672B-1946-D135-F71C-44C85BDB4602}"/>
              </a:ext>
            </a:extLst>
          </p:cNvPr>
          <p:cNvPicPr>
            <a:picLocks noChangeAspect="1"/>
          </p:cNvPicPr>
          <p:nvPr/>
        </p:nvPicPr>
        <p:blipFill>
          <a:blip r:embed="rId7"/>
          <a:stretch>
            <a:fillRect/>
          </a:stretch>
        </p:blipFill>
        <p:spPr>
          <a:xfrm>
            <a:off x="10717587" y="2280028"/>
            <a:ext cx="1026402" cy="2415064"/>
          </a:xfrm>
          <a:prstGeom prst="rect">
            <a:avLst/>
          </a:prstGeom>
        </p:spPr>
      </p:pic>
    </p:spTree>
    <p:extLst>
      <p:ext uri="{BB962C8B-B14F-4D97-AF65-F5344CB8AC3E}">
        <p14:creationId xmlns:p14="http://schemas.microsoft.com/office/powerpoint/2010/main" val="716852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F3F23-7155-EECF-0C12-69937999FB20}"/>
              </a:ext>
            </a:extLst>
          </p:cNvPr>
          <p:cNvSpPr>
            <a:spLocks noGrp="1"/>
          </p:cNvSpPr>
          <p:nvPr>
            <p:ph type="title"/>
          </p:nvPr>
        </p:nvSpPr>
        <p:spPr/>
        <p:txBody>
          <a:bodyPr/>
          <a:lstStyle/>
          <a:p>
            <a:r>
              <a:rPr lang="en-GB" dirty="0"/>
              <a:t>Outstanding</a:t>
            </a:r>
            <a:endParaRPr lang="en-US" dirty="0"/>
          </a:p>
        </p:txBody>
      </p:sp>
      <p:sp>
        <p:nvSpPr>
          <p:cNvPr id="3" name="Content Placeholder 2">
            <a:extLst>
              <a:ext uri="{FF2B5EF4-FFF2-40B4-BE49-F238E27FC236}">
                <a16:creationId xmlns:a16="http://schemas.microsoft.com/office/drawing/2014/main" id="{03980762-C802-389B-BD5D-F344264AF051}"/>
              </a:ext>
            </a:extLst>
          </p:cNvPr>
          <p:cNvSpPr>
            <a:spLocks noGrp="1"/>
          </p:cNvSpPr>
          <p:nvPr>
            <p:ph idx="1"/>
          </p:nvPr>
        </p:nvSpPr>
        <p:spPr/>
        <p:txBody>
          <a:bodyPr/>
          <a:lstStyle/>
          <a:p>
            <a:r>
              <a:rPr lang="en-GB" dirty="0"/>
              <a:t>How to model a property in an entity that can be acquired via snapshot/spotlight but that should not be read on get and should not be notified/streamed normally</a:t>
            </a:r>
          </a:p>
          <a:p>
            <a:endParaRPr lang="en-US" dirty="0"/>
          </a:p>
        </p:txBody>
      </p:sp>
    </p:spTree>
    <p:extLst>
      <p:ext uri="{BB962C8B-B14F-4D97-AF65-F5344CB8AC3E}">
        <p14:creationId xmlns:p14="http://schemas.microsoft.com/office/powerpoint/2010/main" val="1982579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CCED9C-DD77-7B8A-6EE8-E4192DD7C2E0}"/>
              </a:ext>
            </a:extLst>
          </p:cNvPr>
          <p:cNvSpPr>
            <a:spLocks noGrp="1"/>
          </p:cNvSpPr>
          <p:nvPr>
            <p:ph type="ctrTitle"/>
          </p:nvPr>
        </p:nvSpPr>
        <p:spPr/>
        <p:txBody>
          <a:bodyPr/>
          <a:lstStyle/>
          <a:p>
            <a:r>
              <a:rPr lang="en-GB" dirty="0"/>
              <a:t>Thank you!</a:t>
            </a:r>
            <a:endParaRPr lang="en-US" dirty="0"/>
          </a:p>
        </p:txBody>
      </p:sp>
      <p:sp>
        <p:nvSpPr>
          <p:cNvPr id="5" name="Subtitle 4">
            <a:extLst>
              <a:ext uri="{FF2B5EF4-FFF2-40B4-BE49-F238E27FC236}">
                <a16:creationId xmlns:a16="http://schemas.microsoft.com/office/drawing/2014/main" id="{9F1651C6-93D9-0C50-D47D-E2E90F626B4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12196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AABE2-7C1B-CE17-BF6A-6338EA7314D2}"/>
              </a:ext>
            </a:extLst>
          </p:cNvPr>
          <p:cNvSpPr>
            <a:spLocks noGrp="1"/>
          </p:cNvSpPr>
          <p:nvPr>
            <p:ph type="title"/>
          </p:nvPr>
        </p:nvSpPr>
        <p:spPr/>
        <p:txBody>
          <a:bodyPr/>
          <a:lstStyle/>
          <a:p>
            <a:r>
              <a:rPr lang="en-GB" dirty="0"/>
              <a:t>Overview</a:t>
            </a:r>
            <a:endParaRPr lang="en-US" dirty="0"/>
          </a:p>
        </p:txBody>
      </p:sp>
      <p:sp>
        <p:nvSpPr>
          <p:cNvPr id="3" name="Content Placeholder 2">
            <a:extLst>
              <a:ext uri="{FF2B5EF4-FFF2-40B4-BE49-F238E27FC236}">
                <a16:creationId xmlns:a16="http://schemas.microsoft.com/office/drawing/2014/main" id="{8E570EE7-C3EF-B13C-114F-86B4A54CAAB0}"/>
              </a:ext>
            </a:extLst>
          </p:cNvPr>
          <p:cNvSpPr>
            <a:spLocks noGrp="1"/>
          </p:cNvSpPr>
          <p:nvPr>
            <p:ph idx="1"/>
          </p:nvPr>
        </p:nvSpPr>
        <p:spPr/>
        <p:txBody>
          <a:bodyPr/>
          <a:lstStyle/>
          <a:p>
            <a:r>
              <a:rPr lang="en-GB" dirty="0"/>
              <a:t>Level set on problem space</a:t>
            </a:r>
          </a:p>
          <a:p>
            <a:r>
              <a:rPr lang="en-GB" dirty="0"/>
              <a:t>Engineering considerations</a:t>
            </a:r>
          </a:p>
          <a:p>
            <a:r>
              <a:rPr lang="en-GB" dirty="0"/>
              <a:t>Examine measurement “policies”</a:t>
            </a:r>
          </a:p>
          <a:p>
            <a:pPr lvl="1"/>
            <a:r>
              <a:rPr lang="en-GB" dirty="0"/>
              <a:t>Adjusting fidelity/detail</a:t>
            </a:r>
          </a:p>
          <a:p>
            <a:r>
              <a:rPr lang="en-GB" dirty="0"/>
              <a:t>Consider</a:t>
            </a:r>
          </a:p>
          <a:p>
            <a:pPr lvl="1"/>
            <a:r>
              <a:rPr lang="en-GB" dirty="0"/>
              <a:t>Several spotlight methods</a:t>
            </a:r>
          </a:p>
          <a:p>
            <a:pPr lvl="1"/>
            <a:r>
              <a:rPr lang="en-GB" dirty="0"/>
              <a:t>Spotlight realization (high level view)</a:t>
            </a:r>
          </a:p>
          <a:p>
            <a:pPr lvl="1"/>
            <a:r>
              <a:rPr lang="en-GB" dirty="0"/>
              <a:t>Model and data structure</a:t>
            </a:r>
          </a:p>
          <a:p>
            <a:pPr lvl="1"/>
            <a:r>
              <a:rPr lang="en-GB" dirty="0"/>
              <a:t>Other areas for assessment</a:t>
            </a:r>
          </a:p>
          <a:p>
            <a:endParaRPr lang="en-US" dirty="0"/>
          </a:p>
        </p:txBody>
      </p:sp>
    </p:spTree>
    <p:extLst>
      <p:ext uri="{BB962C8B-B14F-4D97-AF65-F5344CB8AC3E}">
        <p14:creationId xmlns:p14="http://schemas.microsoft.com/office/powerpoint/2010/main" val="3127851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A362A53A-0CDC-CB6E-48A4-D75B201F3FE9}"/>
              </a:ext>
            </a:extLst>
          </p:cNvPr>
          <p:cNvGraphicFramePr>
            <a:graphicFrameLocks noChangeAspect="1"/>
          </p:cNvGraphicFramePr>
          <p:nvPr>
            <p:extLst>
              <p:ext uri="{D42A27DB-BD31-4B8C-83A1-F6EECF244321}">
                <p14:modId xmlns:p14="http://schemas.microsoft.com/office/powerpoint/2010/main" val="1656534095"/>
              </p:ext>
            </p:extLst>
          </p:nvPr>
        </p:nvGraphicFramePr>
        <p:xfrm>
          <a:off x="63568" y="374073"/>
          <a:ext cx="6483927" cy="6483927"/>
        </p:xfrm>
        <a:graphic>
          <a:graphicData uri="http://schemas.openxmlformats.org/presentationml/2006/ole">
            <mc:AlternateContent xmlns:mc="http://schemas.openxmlformats.org/markup-compatibility/2006">
              <mc:Choice xmlns:v="urn:schemas-microsoft-com:vml" Requires="v">
                <p:oleObj name="Slide" r:id="rId2" imgW="5088674" imgH="5088768" progId="PowerPoint.Slide.12">
                  <p:embed/>
                </p:oleObj>
              </mc:Choice>
              <mc:Fallback>
                <p:oleObj name="Slide" r:id="rId2" imgW="5088674" imgH="5088768" progId="PowerPoint.Slide.12">
                  <p:embed/>
                  <p:pic>
                    <p:nvPicPr>
                      <p:cNvPr id="4" name="Object 3">
                        <a:extLst>
                          <a:ext uri="{FF2B5EF4-FFF2-40B4-BE49-F238E27FC236}">
                            <a16:creationId xmlns:a16="http://schemas.microsoft.com/office/drawing/2014/main" id="{A362A53A-0CDC-CB6E-48A4-D75B201F3FE9}"/>
                          </a:ext>
                        </a:extLst>
                      </p:cNvPr>
                      <p:cNvPicPr/>
                      <p:nvPr/>
                    </p:nvPicPr>
                    <p:blipFill>
                      <a:blip r:embed="rId3"/>
                      <a:stretch>
                        <a:fillRect/>
                      </a:stretch>
                    </p:blipFill>
                    <p:spPr>
                      <a:xfrm>
                        <a:off x="63568" y="374073"/>
                        <a:ext cx="6483927" cy="6483927"/>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B72C9800-B9D1-40BD-5995-A1BDF22BD666}"/>
              </a:ext>
            </a:extLst>
          </p:cNvPr>
          <p:cNvSpPr>
            <a:spLocks noGrp="1"/>
          </p:cNvSpPr>
          <p:nvPr>
            <p:ph idx="1"/>
          </p:nvPr>
        </p:nvSpPr>
        <p:spPr>
          <a:xfrm>
            <a:off x="6547494" y="461912"/>
            <a:ext cx="4806305" cy="6193411"/>
          </a:xfrm>
        </p:spPr>
        <p:txBody>
          <a:bodyPr>
            <a:normAutofit fontScale="77500" lnSpcReduction="20000"/>
          </a:bodyPr>
          <a:lstStyle/>
          <a:p>
            <a:r>
              <a:rPr lang="en-GB" dirty="0"/>
              <a:t>Challenges reporting system state</a:t>
            </a:r>
          </a:p>
          <a:p>
            <a:pPr lvl="1"/>
            <a:r>
              <a:rPr lang="en-GB" dirty="0"/>
              <a:t>Quality of detector</a:t>
            </a:r>
          </a:p>
          <a:p>
            <a:pPr lvl="2"/>
            <a:r>
              <a:rPr lang="en-GB" dirty="0"/>
              <a:t>Fidelity and precision</a:t>
            </a:r>
          </a:p>
          <a:p>
            <a:pPr lvl="2"/>
            <a:r>
              <a:rPr lang="en-GB" dirty="0"/>
              <a:t>Range</a:t>
            </a:r>
          </a:p>
          <a:p>
            <a:pPr lvl="2"/>
            <a:r>
              <a:rPr lang="en-GB" dirty="0"/>
              <a:t>Reliability</a:t>
            </a:r>
          </a:p>
          <a:p>
            <a:pPr lvl="1"/>
            <a:r>
              <a:rPr lang="en-GB" dirty="0"/>
              <a:t>Granularity</a:t>
            </a:r>
          </a:p>
          <a:p>
            <a:pPr lvl="2"/>
            <a:r>
              <a:rPr lang="en-GB" dirty="0"/>
              <a:t>At a fine-grained detail, all measures are analogue</a:t>
            </a:r>
          </a:p>
          <a:p>
            <a:pPr lvl="2"/>
            <a:r>
              <a:rPr lang="en-GB" dirty="0"/>
              <a:t>At an even finer-grained detail, all analogue measures are actually quantized</a:t>
            </a:r>
          </a:p>
          <a:p>
            <a:pPr lvl="2"/>
            <a:r>
              <a:rPr lang="en-GB" dirty="0"/>
              <a:t>At the finest of granularity, there is uncertainty and superposition</a:t>
            </a:r>
          </a:p>
          <a:p>
            <a:pPr lvl="1"/>
            <a:r>
              <a:rPr lang="en-GB" dirty="0"/>
              <a:t>Forms</a:t>
            </a:r>
          </a:p>
          <a:p>
            <a:pPr lvl="2"/>
            <a:r>
              <a:rPr lang="en-GB" dirty="0"/>
              <a:t>Continuous value</a:t>
            </a:r>
          </a:p>
          <a:p>
            <a:pPr lvl="3"/>
            <a:r>
              <a:rPr lang="en-GB" dirty="0"/>
              <a:t>Infinite number of infinitesimal changes</a:t>
            </a:r>
          </a:p>
          <a:p>
            <a:pPr lvl="2"/>
            <a:r>
              <a:rPr lang="en-GB" dirty="0"/>
              <a:t>Delta event</a:t>
            </a:r>
          </a:p>
          <a:p>
            <a:pPr lvl="3"/>
            <a:r>
              <a:rPr lang="en-GB" dirty="0"/>
              <a:t>Infinite number of events most of which are not relevant</a:t>
            </a:r>
          </a:p>
          <a:p>
            <a:pPr lvl="2"/>
            <a:r>
              <a:rPr lang="en-GB" dirty="0"/>
              <a:t>Persistent state</a:t>
            </a:r>
          </a:p>
          <a:p>
            <a:pPr lvl="3"/>
            <a:r>
              <a:rPr lang="en-GB" dirty="0"/>
              <a:t>Intermittency of state</a:t>
            </a:r>
          </a:p>
          <a:p>
            <a:pPr lvl="1"/>
            <a:r>
              <a:rPr lang="en-GB" dirty="0"/>
              <a:t>System engineering limits</a:t>
            </a:r>
          </a:p>
          <a:p>
            <a:pPr lvl="2"/>
            <a:r>
              <a:rPr lang="en-GB" dirty="0"/>
              <a:t>Cost-value analysis dictates fidelity of view possible and appropriate</a:t>
            </a:r>
          </a:p>
          <a:p>
            <a:pPr lvl="1"/>
            <a:r>
              <a:rPr lang="en-GB" dirty="0"/>
              <a:t>Determining what is valuable</a:t>
            </a:r>
          </a:p>
          <a:p>
            <a:pPr lvl="2"/>
            <a:r>
              <a:rPr lang="en-GB" dirty="0"/>
              <a:t>Some things are obvious, but there are many measures on the boundary</a:t>
            </a:r>
          </a:p>
          <a:p>
            <a:pPr lvl="2"/>
            <a:r>
              <a:rPr lang="en-GB" dirty="0"/>
              <a:t>There is an infinite amount of noise</a:t>
            </a:r>
          </a:p>
          <a:p>
            <a:pPr lvl="2"/>
            <a:endParaRPr lang="en-GB" dirty="0"/>
          </a:p>
          <a:p>
            <a:pPr lvl="1"/>
            <a:endParaRPr lang="en-GB" dirty="0"/>
          </a:p>
          <a:p>
            <a:pPr lvl="1"/>
            <a:endParaRPr lang="en-US" dirty="0"/>
          </a:p>
        </p:txBody>
      </p:sp>
    </p:spTree>
    <p:extLst>
      <p:ext uri="{BB962C8B-B14F-4D97-AF65-F5344CB8AC3E}">
        <p14:creationId xmlns:p14="http://schemas.microsoft.com/office/powerpoint/2010/main" val="2933219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2528E-BC50-47D8-BD4A-02CDD19546EB}"/>
              </a:ext>
            </a:extLst>
          </p:cNvPr>
          <p:cNvSpPr>
            <a:spLocks noGrp="1"/>
          </p:cNvSpPr>
          <p:nvPr>
            <p:ph type="title"/>
          </p:nvPr>
        </p:nvSpPr>
        <p:spPr>
          <a:xfrm>
            <a:off x="838200" y="365126"/>
            <a:ext cx="10515600" cy="531346"/>
          </a:xfrm>
        </p:spPr>
        <p:txBody>
          <a:bodyPr>
            <a:normAutofit fontScale="90000"/>
          </a:bodyPr>
          <a:lstStyle/>
          <a:p>
            <a:r>
              <a:rPr lang="en-GB" dirty="0"/>
              <a:t>Engineering for purpose</a:t>
            </a:r>
          </a:p>
        </p:txBody>
      </p:sp>
      <p:sp>
        <p:nvSpPr>
          <p:cNvPr id="3" name="Content Placeholder 2">
            <a:extLst>
              <a:ext uri="{FF2B5EF4-FFF2-40B4-BE49-F238E27FC236}">
                <a16:creationId xmlns:a16="http://schemas.microsoft.com/office/drawing/2014/main" id="{2411AB96-B80D-4BE3-823C-B53C735173E1}"/>
              </a:ext>
            </a:extLst>
          </p:cNvPr>
          <p:cNvSpPr>
            <a:spLocks noGrp="1"/>
          </p:cNvSpPr>
          <p:nvPr>
            <p:ph idx="1"/>
          </p:nvPr>
        </p:nvSpPr>
        <p:spPr>
          <a:xfrm>
            <a:off x="838200" y="1021976"/>
            <a:ext cx="10515600" cy="5755342"/>
          </a:xfrm>
        </p:spPr>
        <p:txBody>
          <a:bodyPr>
            <a:normAutofit/>
          </a:bodyPr>
          <a:lstStyle/>
          <a:p>
            <a:r>
              <a:rPr lang="en-GB" dirty="0"/>
              <a:t>System has many events</a:t>
            </a:r>
          </a:p>
          <a:p>
            <a:r>
              <a:rPr lang="en-GB" dirty="0"/>
              <a:t>Not possible to detect and report all events in any reasonably scale system </a:t>
            </a:r>
          </a:p>
          <a:p>
            <a:r>
              <a:rPr lang="en-GB" dirty="0"/>
              <a:t>What can be detected and reported is many </a:t>
            </a:r>
            <a:r>
              <a:rPr lang="en-GB" dirty="0" err="1"/>
              <a:t>many</a:t>
            </a:r>
            <a:r>
              <a:rPr lang="en-GB" dirty="0"/>
              <a:t> orders of magnitude lower than what is occurring</a:t>
            </a:r>
          </a:p>
          <a:p>
            <a:r>
              <a:rPr lang="en-GB" dirty="0"/>
              <a:t>Analysis to derive meaningful and useful insight from the detections consumes resources</a:t>
            </a:r>
          </a:p>
          <a:p>
            <a:r>
              <a:rPr lang="en-GB" dirty="0"/>
              <a:t>Engineer the total system to hit the optimum cost/insight/value balance</a:t>
            </a:r>
          </a:p>
        </p:txBody>
      </p:sp>
    </p:spTree>
    <p:extLst>
      <p:ext uri="{BB962C8B-B14F-4D97-AF65-F5344CB8AC3E}">
        <p14:creationId xmlns:p14="http://schemas.microsoft.com/office/powerpoint/2010/main" val="563661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1D57-C56F-5341-EBF7-152C18E5F5B6}"/>
              </a:ext>
            </a:extLst>
          </p:cNvPr>
          <p:cNvSpPr>
            <a:spLocks noGrp="1"/>
          </p:cNvSpPr>
          <p:nvPr>
            <p:ph type="title"/>
          </p:nvPr>
        </p:nvSpPr>
        <p:spPr/>
        <p:txBody>
          <a:bodyPr/>
          <a:lstStyle/>
          <a:p>
            <a:r>
              <a:rPr lang="en-GB" dirty="0"/>
              <a:t>Measurement</a:t>
            </a:r>
            <a:endParaRPr lang="en-US" dirty="0"/>
          </a:p>
        </p:txBody>
      </p:sp>
      <p:sp>
        <p:nvSpPr>
          <p:cNvPr id="3" name="Content Placeholder 2">
            <a:extLst>
              <a:ext uri="{FF2B5EF4-FFF2-40B4-BE49-F238E27FC236}">
                <a16:creationId xmlns:a16="http://schemas.microsoft.com/office/drawing/2014/main" id="{35E253E5-1582-0A61-661D-75F3C2390323}"/>
              </a:ext>
            </a:extLst>
          </p:cNvPr>
          <p:cNvSpPr>
            <a:spLocks noGrp="1"/>
          </p:cNvSpPr>
          <p:nvPr>
            <p:ph idx="1"/>
          </p:nvPr>
        </p:nvSpPr>
        <p:spPr/>
        <p:txBody>
          <a:bodyPr>
            <a:normAutofit fontScale="70000" lnSpcReduction="20000"/>
          </a:bodyPr>
          <a:lstStyle/>
          <a:p>
            <a:r>
              <a:rPr lang="en-GB" dirty="0"/>
              <a:t>Upfront indications</a:t>
            </a:r>
          </a:p>
          <a:p>
            <a:pPr lvl="1"/>
            <a:r>
              <a:rPr lang="en-GB" dirty="0"/>
              <a:t>Clearly vital for many functions and hence use of resources</a:t>
            </a:r>
          </a:p>
          <a:p>
            <a:pPr lvl="1"/>
            <a:r>
              <a:rPr lang="en-GB" dirty="0"/>
              <a:t>Always measured, recorded in a history and presented to various systems including the user</a:t>
            </a:r>
          </a:p>
          <a:p>
            <a:pPr lvl="1"/>
            <a:r>
              <a:rPr lang="en-GB" dirty="0"/>
              <a:t>Uses normal streaming techniques</a:t>
            </a:r>
          </a:p>
          <a:p>
            <a:r>
              <a:rPr lang="en-GB" dirty="0"/>
              <a:t>Background recoverable history</a:t>
            </a:r>
          </a:p>
          <a:p>
            <a:pPr lvl="1"/>
            <a:r>
              <a:rPr lang="en-GB" dirty="0"/>
              <a:t>Measured but simply recorded in the history (probably compressed)</a:t>
            </a:r>
          </a:p>
          <a:p>
            <a:pPr lvl="1"/>
            <a:r>
              <a:rPr lang="en-GB" dirty="0"/>
              <a:t>Valuable enough to stream but cost of resources used kept to a minimum</a:t>
            </a:r>
          </a:p>
          <a:p>
            <a:pPr lvl="1"/>
            <a:r>
              <a:rPr lang="en-GB" dirty="0"/>
              <a:t>Uses normal streaming techniques</a:t>
            </a:r>
          </a:p>
          <a:p>
            <a:r>
              <a:rPr lang="en-GB" dirty="0"/>
              <a:t>Live measurement occasionally useful</a:t>
            </a:r>
          </a:p>
          <a:p>
            <a:pPr lvl="1"/>
            <a:r>
              <a:rPr lang="en-GB" dirty="0"/>
              <a:t>Extremely detailed measurements that would overload the solution at the cost-effective level of deployment</a:t>
            </a:r>
          </a:p>
          <a:p>
            <a:pPr lvl="2"/>
            <a:r>
              <a:rPr lang="en-GB" dirty="0"/>
              <a:t>Note that with a cloud-based deployment, additional resources could be applied to the occasional need</a:t>
            </a:r>
          </a:p>
          <a:p>
            <a:pPr lvl="1"/>
            <a:r>
              <a:rPr lang="en-GB" dirty="0"/>
              <a:t>Uses a spotlight method (including a snapshot)</a:t>
            </a:r>
          </a:p>
          <a:p>
            <a:pPr lvl="2"/>
            <a:r>
              <a:rPr lang="en-GB" dirty="0"/>
              <a:t>Aimed at an aspect of the system where the rate of change is usually too high to handle continuous alignment (cost effectively)</a:t>
            </a:r>
          </a:p>
          <a:p>
            <a:pPr lvl="2"/>
            <a:r>
              <a:rPr lang="en-GB" dirty="0"/>
              <a:t>The align and notify mechanism is activated for one of more “on demand” properties for a defined period of time</a:t>
            </a:r>
          </a:p>
          <a:p>
            <a:pPr lvl="3"/>
            <a:r>
              <a:rPr lang="en-GB" dirty="0"/>
              <a:t>A list of instance properties or class properties can be provided to start the process and to stop the process</a:t>
            </a:r>
          </a:p>
          <a:p>
            <a:pPr lvl="2"/>
            <a:r>
              <a:rPr lang="en-GB" dirty="0"/>
              <a:t>Initial alignment can be achieved via “fake” notification of change from a default value</a:t>
            </a:r>
          </a:p>
          <a:p>
            <a:pPr lvl="3"/>
            <a:r>
              <a:rPr lang="en-GB" dirty="0"/>
              <a:t>The notifications, once activated, can be dealt with as part of the normal notification stream</a:t>
            </a:r>
          </a:p>
          <a:p>
            <a:pPr lvl="3"/>
            <a:endParaRPr lang="en-GB" dirty="0"/>
          </a:p>
          <a:p>
            <a:pPr lvl="2"/>
            <a:endParaRPr lang="en-GB" dirty="0"/>
          </a:p>
          <a:p>
            <a:pPr lvl="1"/>
            <a:endParaRPr lang="en-US" dirty="0"/>
          </a:p>
        </p:txBody>
      </p:sp>
    </p:spTree>
    <p:extLst>
      <p:ext uri="{BB962C8B-B14F-4D97-AF65-F5344CB8AC3E}">
        <p14:creationId xmlns:p14="http://schemas.microsoft.com/office/powerpoint/2010/main" val="1182547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830AE-40F5-0AA8-4FA2-5E460E88DBC0}"/>
              </a:ext>
            </a:extLst>
          </p:cNvPr>
          <p:cNvSpPr>
            <a:spLocks noGrp="1"/>
          </p:cNvSpPr>
          <p:nvPr>
            <p:ph type="title"/>
          </p:nvPr>
        </p:nvSpPr>
        <p:spPr/>
        <p:txBody>
          <a:bodyPr/>
          <a:lstStyle/>
          <a:p>
            <a:r>
              <a:rPr lang="en-GB" dirty="0"/>
              <a:t>Spotlight method</a:t>
            </a:r>
            <a:endParaRPr lang="en-US" dirty="0"/>
          </a:p>
        </p:txBody>
      </p:sp>
      <p:sp>
        <p:nvSpPr>
          <p:cNvPr id="3" name="Content Placeholder 2">
            <a:extLst>
              <a:ext uri="{FF2B5EF4-FFF2-40B4-BE49-F238E27FC236}">
                <a16:creationId xmlns:a16="http://schemas.microsoft.com/office/drawing/2014/main" id="{D38BE8DF-255C-3643-C1A9-D09CE46E0144}"/>
              </a:ext>
            </a:extLst>
          </p:cNvPr>
          <p:cNvSpPr>
            <a:spLocks noGrp="1"/>
          </p:cNvSpPr>
          <p:nvPr>
            <p:ph idx="1"/>
          </p:nvPr>
        </p:nvSpPr>
        <p:spPr/>
        <p:txBody>
          <a:bodyPr>
            <a:normAutofit fontScale="55000" lnSpcReduction="20000"/>
          </a:bodyPr>
          <a:lstStyle/>
          <a:p>
            <a:r>
              <a:rPr lang="en-GB" dirty="0"/>
              <a:t>Fundamentally, the spotlight and snapshot method enable flow of information on measurements not usually available to the client</a:t>
            </a:r>
          </a:p>
          <a:p>
            <a:r>
              <a:rPr lang="en-GB" dirty="0"/>
              <a:t>Degrees:</a:t>
            </a:r>
          </a:p>
          <a:p>
            <a:pPr lvl="1"/>
            <a:r>
              <a:rPr lang="en-GB" dirty="0"/>
              <a:t>Polling: The measurement can be read on the device, but the device does not stream. The controller polls on an appropriate basis to enable the streaming to the client. All intermediate functions in the controller are enabled to allow the measurement to be absorbed and propagated</a:t>
            </a:r>
          </a:p>
          <a:p>
            <a:pPr lvl="1"/>
            <a:r>
              <a:rPr lang="en-GB" dirty="0"/>
              <a:t>Activation: The measurement function is activated in the device and all intermediate functions in the controller enabled to allow the measurement to be absorbed and propagated</a:t>
            </a:r>
          </a:p>
          <a:p>
            <a:pPr lvl="1"/>
            <a:r>
              <a:rPr lang="en-GB" dirty="0"/>
              <a:t>Attention: The stream of measurements available from the device, that were being ignored, are absorbed and propagated </a:t>
            </a:r>
          </a:p>
          <a:p>
            <a:pPr lvl="1"/>
            <a:r>
              <a:rPr lang="en-GB" dirty="0"/>
              <a:t>Enabled: The stream of measurements available within the controller, being logged etc., are streamed to the clients</a:t>
            </a:r>
          </a:p>
          <a:p>
            <a:pPr lvl="1"/>
            <a:r>
              <a:rPr lang="en-GB" dirty="0"/>
              <a:t>Abstraction: Streams of several measurements available within the controller are combined to form a composite that is then streamed to the client</a:t>
            </a:r>
          </a:p>
          <a:p>
            <a:r>
              <a:rPr lang="en-GB" dirty="0"/>
              <a:t>Spotlight and Snapshot</a:t>
            </a:r>
          </a:p>
          <a:p>
            <a:pPr lvl="1"/>
            <a:r>
              <a:rPr lang="en-GB" dirty="0"/>
              <a:t>Spotlight: Sourcing a stream of measurement values, where the measurements abide by a defined policy, until explicitly deactivated</a:t>
            </a:r>
          </a:p>
          <a:p>
            <a:pPr lvl="2"/>
            <a:r>
              <a:rPr lang="en-GB" dirty="0"/>
              <a:t>Long lived job with in-flight controls</a:t>
            </a:r>
          </a:p>
          <a:p>
            <a:pPr lvl="1"/>
            <a:r>
              <a:rPr lang="en-GB" dirty="0"/>
              <a:t>Snapshot: Sourcing a single measurement value and then being deactivated automatically</a:t>
            </a:r>
          </a:p>
          <a:p>
            <a:pPr lvl="2"/>
            <a:r>
              <a:rPr lang="en-GB" dirty="0"/>
              <a:t>Instantaneous job that will auto-delete</a:t>
            </a:r>
          </a:p>
          <a:p>
            <a:pPr lvl="1"/>
            <a:r>
              <a:rPr lang="en-GB" dirty="0"/>
              <a:t>Synchronized Snapshot: Sourcing single measurements from multiple detectors simultaneously (at the same time or on some other trigger)</a:t>
            </a:r>
          </a:p>
          <a:p>
            <a:pPr lvl="2"/>
            <a:r>
              <a:rPr lang="en-GB" dirty="0"/>
              <a:t>Short lived job with in-flight controls that will auto-delete on completion</a:t>
            </a:r>
          </a:p>
          <a:p>
            <a:pPr lvl="1"/>
            <a:r>
              <a:rPr lang="en-GB" dirty="0"/>
              <a:t>Synchronized Spotlight: Sourcing repeated measurements from multiple detectors simultaneously (at the same time or on some other trigger)</a:t>
            </a:r>
          </a:p>
          <a:p>
            <a:pPr lvl="2"/>
            <a:r>
              <a:rPr lang="en-GB" dirty="0"/>
              <a:t>Long lived job with in-flight controls</a:t>
            </a:r>
          </a:p>
          <a:p>
            <a:pPr lvl="1"/>
            <a:endParaRPr lang="en-GB" dirty="0"/>
          </a:p>
          <a:p>
            <a:pPr lvl="1"/>
            <a:endParaRPr lang="en-GB" dirty="0"/>
          </a:p>
          <a:p>
            <a:endParaRPr lang="en-GB" dirty="0"/>
          </a:p>
          <a:p>
            <a:endParaRPr lang="en-US" dirty="0"/>
          </a:p>
        </p:txBody>
      </p:sp>
    </p:spTree>
    <p:extLst>
      <p:ext uri="{BB962C8B-B14F-4D97-AF65-F5344CB8AC3E}">
        <p14:creationId xmlns:p14="http://schemas.microsoft.com/office/powerpoint/2010/main" val="2119405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965CD-82F7-2657-85DA-C16B53DC5020}"/>
              </a:ext>
            </a:extLst>
          </p:cNvPr>
          <p:cNvSpPr>
            <a:spLocks noGrp="1"/>
          </p:cNvSpPr>
          <p:nvPr>
            <p:ph type="title"/>
          </p:nvPr>
        </p:nvSpPr>
        <p:spPr/>
        <p:txBody>
          <a:bodyPr/>
          <a:lstStyle/>
          <a:p>
            <a:r>
              <a:rPr lang="en-GB" dirty="0"/>
              <a:t>Entities and structures</a:t>
            </a:r>
            <a:endParaRPr lang="en-US" dirty="0"/>
          </a:p>
        </p:txBody>
      </p:sp>
      <p:sp>
        <p:nvSpPr>
          <p:cNvPr id="3" name="Content Placeholder 2">
            <a:extLst>
              <a:ext uri="{FF2B5EF4-FFF2-40B4-BE49-F238E27FC236}">
                <a16:creationId xmlns:a16="http://schemas.microsoft.com/office/drawing/2014/main" id="{B8BCDCC0-9F28-61EE-F548-D27534F7A952}"/>
              </a:ext>
            </a:extLst>
          </p:cNvPr>
          <p:cNvSpPr>
            <a:spLocks noGrp="1"/>
          </p:cNvSpPr>
          <p:nvPr>
            <p:ph idx="1"/>
          </p:nvPr>
        </p:nvSpPr>
        <p:spPr/>
        <p:txBody>
          <a:bodyPr/>
          <a:lstStyle/>
          <a:p>
            <a:r>
              <a:rPr lang="en-GB" dirty="0"/>
              <a:t>Model to be developed in detail</a:t>
            </a:r>
          </a:p>
          <a:p>
            <a:r>
              <a:rPr lang="en-GB" dirty="0" err="1"/>
              <a:t>Oam</a:t>
            </a:r>
            <a:r>
              <a:rPr lang="en-GB" dirty="0"/>
              <a:t> job (2.6 variant)</a:t>
            </a:r>
          </a:p>
          <a:p>
            <a:pPr lvl="1"/>
            <a:r>
              <a:rPr lang="en-GB" dirty="0"/>
              <a:t>Control measurement and reporting (as per animation)</a:t>
            </a:r>
          </a:p>
          <a:p>
            <a:pPr lvl="1"/>
            <a:r>
              <a:rPr lang="en-GB" dirty="0"/>
              <a:t>Short lived job for snapshot</a:t>
            </a:r>
          </a:p>
          <a:p>
            <a:r>
              <a:rPr lang="en-GB" dirty="0"/>
              <a:t>Stream content</a:t>
            </a:r>
          </a:p>
          <a:p>
            <a:pPr lvl="1"/>
            <a:r>
              <a:rPr lang="en-GB" dirty="0"/>
              <a:t>Format – use </a:t>
            </a:r>
            <a:r>
              <a:rPr lang="en-GB" dirty="0" err="1"/>
              <a:t>gnmi</a:t>
            </a:r>
            <a:r>
              <a:rPr lang="en-GB" dirty="0"/>
              <a:t> stream structure but allow coding in JSON</a:t>
            </a:r>
          </a:p>
          <a:p>
            <a:endParaRPr lang="en-US" dirty="0"/>
          </a:p>
        </p:txBody>
      </p:sp>
    </p:spTree>
    <p:extLst>
      <p:ext uri="{BB962C8B-B14F-4D97-AF65-F5344CB8AC3E}">
        <p14:creationId xmlns:p14="http://schemas.microsoft.com/office/powerpoint/2010/main" val="2344188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BD18F-BF18-CE1F-664A-CC68C2E69147}"/>
              </a:ext>
            </a:extLst>
          </p:cNvPr>
          <p:cNvSpPr>
            <a:spLocks noGrp="1"/>
          </p:cNvSpPr>
          <p:nvPr>
            <p:ph type="title"/>
          </p:nvPr>
        </p:nvSpPr>
        <p:spPr/>
        <p:txBody>
          <a:bodyPr/>
          <a:lstStyle/>
          <a:p>
            <a:r>
              <a:rPr lang="en-GB" dirty="0"/>
              <a:t>Animations of various methods</a:t>
            </a:r>
            <a:endParaRPr lang="en-US" dirty="0"/>
          </a:p>
        </p:txBody>
      </p:sp>
      <p:graphicFrame>
        <p:nvGraphicFramePr>
          <p:cNvPr id="5" name="Content Placeholder 4">
            <a:hlinkClick r:id="" action="ppaction://ole?verb=0"/>
            <a:extLst>
              <a:ext uri="{FF2B5EF4-FFF2-40B4-BE49-F238E27FC236}">
                <a16:creationId xmlns:a16="http://schemas.microsoft.com/office/drawing/2014/main" id="{42100FBF-0A49-0736-B800-3D40CE950895}"/>
              </a:ext>
            </a:extLst>
          </p:cNvPr>
          <p:cNvGraphicFramePr>
            <a:graphicFrameLocks noGrp="1" noChangeAspect="1"/>
          </p:cNvGraphicFramePr>
          <p:nvPr>
            <p:ph idx="1"/>
            <p:extLst>
              <p:ext uri="{D42A27DB-BD31-4B8C-83A1-F6EECF244321}">
                <p14:modId xmlns:p14="http://schemas.microsoft.com/office/powerpoint/2010/main" val="981427492"/>
              </p:ext>
            </p:extLst>
          </p:nvPr>
        </p:nvGraphicFramePr>
        <p:xfrm>
          <a:off x="5638800" y="3614738"/>
          <a:ext cx="914400" cy="771525"/>
        </p:xfrm>
        <a:graphic>
          <a:graphicData uri="http://schemas.openxmlformats.org/presentationml/2006/ole">
            <mc:AlternateContent xmlns:mc="http://schemas.openxmlformats.org/markup-compatibility/2006">
              <mc:Choice xmlns:v="urn:schemas-microsoft-com:vml" Requires="v">
                <p:oleObj name="Presentation" showAsIcon="1" r:id="rId2" imgW="914400" imgH="771792" progId="PowerPoint.Show.12">
                  <p:embed/>
                </p:oleObj>
              </mc:Choice>
              <mc:Fallback>
                <p:oleObj name="Presentation" showAsIcon="1" r:id="rId2" imgW="914400" imgH="771792" progId="PowerPoint.Show.12">
                  <p:embed/>
                  <p:pic>
                    <p:nvPicPr>
                      <p:cNvPr id="5" name="Content Placeholder 4">
                        <a:hlinkClick r:id="" action="ppaction://ole?verb=0"/>
                        <a:extLst>
                          <a:ext uri="{FF2B5EF4-FFF2-40B4-BE49-F238E27FC236}">
                            <a16:creationId xmlns:a16="http://schemas.microsoft.com/office/drawing/2014/main" id="{42100FBF-0A49-0736-B800-3D40CE950895}"/>
                          </a:ext>
                        </a:extLst>
                      </p:cNvPr>
                      <p:cNvPicPr/>
                      <p:nvPr/>
                    </p:nvPicPr>
                    <p:blipFill>
                      <a:blip r:embed="rId3"/>
                      <a:stretch>
                        <a:fillRect/>
                      </a:stretch>
                    </p:blipFill>
                    <p:spPr>
                      <a:xfrm>
                        <a:off x="5638800" y="3614738"/>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573201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CF555-5E46-8A67-E316-D5A12D908F2C}"/>
              </a:ext>
            </a:extLst>
          </p:cNvPr>
          <p:cNvSpPr>
            <a:spLocks noGrp="1"/>
          </p:cNvSpPr>
          <p:nvPr>
            <p:ph type="title"/>
          </p:nvPr>
        </p:nvSpPr>
        <p:spPr/>
        <p:txBody>
          <a:bodyPr/>
          <a:lstStyle/>
          <a:p>
            <a:r>
              <a:rPr lang="en-GB" dirty="0"/>
              <a:t>Other areas for assessment</a:t>
            </a:r>
            <a:endParaRPr lang="en-US" dirty="0"/>
          </a:p>
        </p:txBody>
      </p:sp>
      <p:sp>
        <p:nvSpPr>
          <p:cNvPr id="3" name="Content Placeholder 2">
            <a:extLst>
              <a:ext uri="{FF2B5EF4-FFF2-40B4-BE49-F238E27FC236}">
                <a16:creationId xmlns:a16="http://schemas.microsoft.com/office/drawing/2014/main" id="{1AAC5C0C-41C7-0075-480A-5A795DD51F5A}"/>
              </a:ext>
            </a:extLst>
          </p:cNvPr>
          <p:cNvSpPr>
            <a:spLocks noGrp="1"/>
          </p:cNvSpPr>
          <p:nvPr>
            <p:ph idx="1"/>
          </p:nvPr>
        </p:nvSpPr>
        <p:spPr/>
        <p:txBody>
          <a:bodyPr/>
          <a:lstStyle/>
          <a:p>
            <a:r>
              <a:rPr lang="en-GB" dirty="0"/>
              <a:t>Engineering and cost considerations</a:t>
            </a:r>
          </a:p>
          <a:p>
            <a:r>
              <a:rPr lang="en-GB" dirty="0"/>
              <a:t>Timed measurements</a:t>
            </a:r>
          </a:p>
          <a:p>
            <a:r>
              <a:rPr lang="en-GB" dirty="0"/>
              <a:t>Baseline measurement</a:t>
            </a:r>
          </a:p>
          <a:p>
            <a:r>
              <a:rPr lang="en-GB" dirty="0"/>
              <a:t>Delta measurements</a:t>
            </a:r>
          </a:p>
          <a:p>
            <a:r>
              <a:rPr lang="en-GB" dirty="0"/>
              <a:t>On change measurements</a:t>
            </a:r>
          </a:p>
          <a:p>
            <a:r>
              <a:rPr lang="en-GB" dirty="0"/>
              <a:t>Measurement policy and policy dynamics on overload</a:t>
            </a:r>
          </a:p>
          <a:p>
            <a:r>
              <a:rPr lang="en-GB" dirty="0"/>
              <a:t>Deployable probes</a:t>
            </a:r>
          </a:p>
          <a:p>
            <a:r>
              <a:rPr lang="en-GB" dirty="0"/>
              <a:t>Adaptive content and workflow</a:t>
            </a:r>
          </a:p>
          <a:p>
            <a:endParaRPr lang="en-US" dirty="0"/>
          </a:p>
        </p:txBody>
      </p:sp>
    </p:spTree>
    <p:extLst>
      <p:ext uri="{BB962C8B-B14F-4D97-AF65-F5344CB8AC3E}">
        <p14:creationId xmlns:p14="http://schemas.microsoft.com/office/powerpoint/2010/main" val="3476882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13336</TotalTime>
  <Words>868</Words>
  <Application>Microsoft Office PowerPoint</Application>
  <PresentationFormat>Widescreen</PresentationFormat>
  <Paragraphs>110</Paragraphs>
  <Slides>14</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14</vt:i4>
      </vt:variant>
    </vt:vector>
  </HeadingPairs>
  <TitlesOfParts>
    <vt:vector size="20" baseType="lpstr">
      <vt:lpstr>Arial</vt:lpstr>
      <vt:lpstr>Calibri</vt:lpstr>
      <vt:lpstr>Calibri Light</vt:lpstr>
      <vt:lpstr>Office Theme</vt:lpstr>
      <vt:lpstr>Slide</vt:lpstr>
      <vt:lpstr>Presentation</vt:lpstr>
      <vt:lpstr>Spotlight (and snapshot) streams</vt:lpstr>
      <vt:lpstr>Overview</vt:lpstr>
      <vt:lpstr>PowerPoint Presentation</vt:lpstr>
      <vt:lpstr>Engineering for purpose</vt:lpstr>
      <vt:lpstr>Measurement</vt:lpstr>
      <vt:lpstr>Spotlight method</vt:lpstr>
      <vt:lpstr>Entities and structures</vt:lpstr>
      <vt:lpstr>Animations of various methods</vt:lpstr>
      <vt:lpstr>Other areas for assessment</vt:lpstr>
      <vt:lpstr>Model Considerations</vt:lpstr>
      <vt:lpstr>Spotlight stream</vt:lpstr>
      <vt:lpstr>Snapshot stream</vt:lpstr>
      <vt:lpstr>Outstanding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Davis, Nigel</dc:creator>
  <cp:lastModifiedBy>Davis, Nigel</cp:lastModifiedBy>
  <cp:revision>3</cp:revision>
  <dcterms:created xsi:type="dcterms:W3CDTF">2024-04-29T09:03:21Z</dcterms:created>
  <dcterms:modified xsi:type="dcterms:W3CDTF">2024-05-15T10:39:07Z</dcterms:modified>
</cp:coreProperties>
</file>