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sldx" ContentType="application/vnd.openxmlformats-officedocument.presentationml.slide"/>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591" r:id="rId3"/>
    <p:sldId id="584" r:id="rId4"/>
    <p:sldId id="585" r:id="rId5"/>
    <p:sldId id="593" r:id="rId6"/>
    <p:sldId id="588" r:id="rId7"/>
    <p:sldId id="586" r:id="rId8"/>
    <p:sldId id="587" r:id="rId9"/>
    <p:sldId id="589" r:id="rId10"/>
    <p:sldId id="583" r:id="rId11"/>
    <p:sldId id="576" r:id="rId12"/>
    <p:sldId id="580" r:id="rId13"/>
    <p:sldId id="582" r:id="rId14"/>
    <p:sldId id="592" r:id="rId15"/>
    <p:sldId id="5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8" autoAdjust="0"/>
    <p:restoredTop sz="94660"/>
  </p:normalViewPr>
  <p:slideViewPr>
    <p:cSldViewPr snapToGrid="0">
      <p:cViewPr varScale="1">
        <p:scale>
          <a:sx n="96" d="100"/>
          <a:sy n="96" d="100"/>
        </p:scale>
        <p:origin x="10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Nigel" userId="c29b3813-a1f4-40e2-a213-c1c0b0befa0c" providerId="ADAL" clId="{D01DE657-1FED-4007-AAC3-F79E1CC3EF8E}"/>
    <pc:docChg chg="modSld">
      <pc:chgData name="Davis, Nigel" userId="c29b3813-a1f4-40e2-a213-c1c0b0befa0c" providerId="ADAL" clId="{D01DE657-1FED-4007-AAC3-F79E1CC3EF8E}" dt="2023-02-28T13:57:19.443" v="26" actId="400"/>
      <pc:docMkLst>
        <pc:docMk/>
      </pc:docMkLst>
      <pc:sldChg chg="modSp mod">
        <pc:chgData name="Davis, Nigel" userId="c29b3813-a1f4-40e2-a213-c1c0b0befa0c" providerId="ADAL" clId="{D01DE657-1FED-4007-AAC3-F79E1CC3EF8E}" dt="2023-02-28T13:57:19.443" v="26" actId="400"/>
        <pc:sldMkLst>
          <pc:docMk/>
          <pc:sldMk cId="3594744994" sldId="582"/>
        </pc:sldMkLst>
        <pc:spChg chg="mod">
          <ac:chgData name="Davis, Nigel" userId="c29b3813-a1f4-40e2-a213-c1c0b0befa0c" providerId="ADAL" clId="{D01DE657-1FED-4007-AAC3-F79E1CC3EF8E}" dt="2023-02-28T13:57:19.443" v="26" actId="400"/>
          <ac:spMkLst>
            <pc:docMk/>
            <pc:sldMk cId="3594744994" sldId="582"/>
            <ac:spMk id="23" creationId="{137F5599-061C-CCF0-1C35-4253476D97D0}"/>
          </ac:spMkLst>
        </pc:spChg>
      </pc:sldChg>
    </pc:docChg>
  </pc:docChgLst>
  <pc:docChgLst>
    <pc:chgData name="Davis, Nigel" userId="c29b3813-a1f4-40e2-a213-c1c0b0befa0c" providerId="ADAL" clId="{CED39C34-0667-4BE1-B693-833302A86EC6}"/>
    <pc:docChg chg="modSld sldOrd">
      <pc:chgData name="Davis, Nigel" userId="c29b3813-a1f4-40e2-a213-c1c0b0befa0c" providerId="ADAL" clId="{CED39C34-0667-4BE1-B693-833302A86EC6}" dt="2023-11-21T14:19:53.074" v="1"/>
      <pc:docMkLst>
        <pc:docMk/>
      </pc:docMkLst>
      <pc:sldChg chg="ord">
        <pc:chgData name="Davis, Nigel" userId="c29b3813-a1f4-40e2-a213-c1c0b0befa0c" providerId="ADAL" clId="{CED39C34-0667-4BE1-B693-833302A86EC6}" dt="2023-11-21T14:19:53.074" v="1"/>
        <pc:sldMkLst>
          <pc:docMk/>
          <pc:sldMk cId="2995255472" sldId="5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EC2EA-7FA9-4163-AA1D-62F2075F6429}"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FFE7E-3640-4CBD-867A-106E1456100E}" type="slidenum">
              <a:rPr lang="en-US" smtClean="0"/>
              <a:t>‹#›</a:t>
            </a:fld>
            <a:endParaRPr lang="en-US"/>
          </a:p>
        </p:txBody>
      </p:sp>
    </p:spTree>
    <p:extLst>
      <p:ext uri="{BB962C8B-B14F-4D97-AF65-F5344CB8AC3E}">
        <p14:creationId xmlns:p14="http://schemas.microsoft.com/office/powerpoint/2010/main" val="140544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94720F-12EA-4458-94A8-B115179F1283}" type="slidenum">
              <a:rPr lang="en-US" smtClean="0"/>
              <a:t>13</a:t>
            </a:fld>
            <a:endParaRPr lang="en-US"/>
          </a:p>
        </p:txBody>
      </p:sp>
    </p:spTree>
    <p:extLst>
      <p:ext uri="{BB962C8B-B14F-4D97-AF65-F5344CB8AC3E}">
        <p14:creationId xmlns:p14="http://schemas.microsoft.com/office/powerpoint/2010/main" val="3940238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3E54-B3C6-D7FB-28F7-7EC1F198A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0D4D1-1EE2-4707-EB4B-7D913622A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FA12B0-A6C6-37EE-7821-EB0370014136}"/>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5" name="Footer Placeholder 4">
            <a:extLst>
              <a:ext uri="{FF2B5EF4-FFF2-40B4-BE49-F238E27FC236}">
                <a16:creationId xmlns:a16="http://schemas.microsoft.com/office/drawing/2014/main" id="{37A8DE82-05ED-E7A8-0255-AA4405969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93416-124B-A601-5F1B-2DD0B9728CCE}"/>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90716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FB52-DF92-04F1-2637-55AAAEDFB7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F94E4E-6357-F4AA-DCEA-C7A95B26F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6DB6A-48C8-F23E-1F09-00F344C58382}"/>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5" name="Footer Placeholder 4">
            <a:extLst>
              <a:ext uri="{FF2B5EF4-FFF2-40B4-BE49-F238E27FC236}">
                <a16:creationId xmlns:a16="http://schemas.microsoft.com/office/drawing/2014/main" id="{7B5B573D-B3F2-737F-E963-26F254F0F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05043-DA28-C84A-E70E-1C835E230A32}"/>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233010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C1CB1-54F1-7F9F-094A-AE5BC25580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B4FA7-532B-80CE-6BEE-161C5905C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DEEEA-54D7-4856-08EE-CF4685A4EDE7}"/>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5" name="Footer Placeholder 4">
            <a:extLst>
              <a:ext uri="{FF2B5EF4-FFF2-40B4-BE49-F238E27FC236}">
                <a16:creationId xmlns:a16="http://schemas.microsoft.com/office/drawing/2014/main" id="{AA5853A7-E934-0ED1-AF13-8317F9208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03A45-41B5-4E21-2A0F-2025EE7C61A9}"/>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47830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6C7-2C4C-A92A-CA02-7C4FB02BF3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BA994-49DB-D554-D488-C6A056B52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DADC1-04D9-72F9-6DB6-FB07D86FBD4D}"/>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5" name="Footer Placeholder 4">
            <a:extLst>
              <a:ext uri="{FF2B5EF4-FFF2-40B4-BE49-F238E27FC236}">
                <a16:creationId xmlns:a16="http://schemas.microsoft.com/office/drawing/2014/main" id="{A37BD08E-CF04-CA85-1DFD-E2831C3B6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6AA5D-8974-9F01-E15C-FC23D35B11BD}"/>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305497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A13-67BA-BC7A-EFDA-76DA59E41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F0B4D6-9BDA-9F33-8964-33E738528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B82D0-13E1-FAB0-84BF-AC2E1A8CAAC4}"/>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5" name="Footer Placeholder 4">
            <a:extLst>
              <a:ext uri="{FF2B5EF4-FFF2-40B4-BE49-F238E27FC236}">
                <a16:creationId xmlns:a16="http://schemas.microsoft.com/office/drawing/2014/main" id="{E412812F-D558-3DD2-5850-4B532E0CF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6F76E-3CD3-EECF-F38B-0B4726EE4CEA}"/>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122170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CCB8-4ADF-FEBB-B48F-6FD1AE12E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95439-2929-351E-DB06-7AC6A41948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688D72-4055-00CF-ED81-4692CFDFA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540C0-4829-E198-31D1-0BF13B7E6842}"/>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6" name="Footer Placeholder 5">
            <a:extLst>
              <a:ext uri="{FF2B5EF4-FFF2-40B4-BE49-F238E27FC236}">
                <a16:creationId xmlns:a16="http://schemas.microsoft.com/office/drawing/2014/main" id="{5446157B-2D13-207F-3541-2A914489A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FC026-52AC-ABB2-302A-80FFF809D5F5}"/>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215239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3AE8-2EA9-F368-24D0-AD5736F1A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62DBD3-2EB4-7C76-C780-2386CFD74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06458-C44D-652A-D148-04C245FFF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8E7410-C6F7-9AEC-72D1-696BD213C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07CF8-1068-1123-BBA0-9910B407C5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003FD5-F610-2A94-7730-8041783B074F}"/>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8" name="Footer Placeholder 7">
            <a:extLst>
              <a:ext uri="{FF2B5EF4-FFF2-40B4-BE49-F238E27FC236}">
                <a16:creationId xmlns:a16="http://schemas.microsoft.com/office/drawing/2014/main" id="{139A3884-1C25-EF78-2690-39E16F8728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D1D857-8716-E482-12EF-8880932FF108}"/>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15255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C751-DC99-ADE5-EB2F-651B6F14CA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B8F7EC-D00B-39D9-C8AD-F4BC9C2FA744}"/>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4" name="Footer Placeholder 3">
            <a:extLst>
              <a:ext uri="{FF2B5EF4-FFF2-40B4-BE49-F238E27FC236}">
                <a16:creationId xmlns:a16="http://schemas.microsoft.com/office/drawing/2014/main" id="{85964F3C-FA77-5523-AFE4-F8D3701CD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80CC7-BBE7-A892-15AF-394704522106}"/>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379711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AD837-B14E-37CF-5C65-C11539BF1A6C}"/>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3" name="Footer Placeholder 2">
            <a:extLst>
              <a:ext uri="{FF2B5EF4-FFF2-40B4-BE49-F238E27FC236}">
                <a16:creationId xmlns:a16="http://schemas.microsoft.com/office/drawing/2014/main" id="{8D323C5A-4E74-1F47-C65D-0EFF9E12A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FB0C43-DBB1-2C0A-5EF3-8E6853C7F3C8}"/>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328335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2CFC-F3E6-0350-BD4C-D4E74BA87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6D329C-9F5A-A78E-E2FA-5518D2E881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88A2C-1DE2-3539-2692-650605B95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C4EF4-6B4D-C448-6AF2-697435FCECD2}"/>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6" name="Footer Placeholder 5">
            <a:extLst>
              <a:ext uri="{FF2B5EF4-FFF2-40B4-BE49-F238E27FC236}">
                <a16:creationId xmlns:a16="http://schemas.microsoft.com/office/drawing/2014/main" id="{D89B7B76-EDB6-D4A6-0BB6-B33160678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0D264-5B6D-F3E0-E93B-A8A1BA000358}"/>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425700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919D-47A1-D58C-F852-FEB8EB9F5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3F569D-AFDC-655E-8F56-40FD26740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639030-6FD0-8805-845B-D1F10FC27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379E8-5169-01FC-1A66-760366F67066}"/>
              </a:ext>
            </a:extLst>
          </p:cNvPr>
          <p:cNvSpPr>
            <a:spLocks noGrp="1"/>
          </p:cNvSpPr>
          <p:nvPr>
            <p:ph type="dt" sz="half" idx="10"/>
          </p:nvPr>
        </p:nvSpPr>
        <p:spPr/>
        <p:txBody>
          <a:bodyPr/>
          <a:lstStyle/>
          <a:p>
            <a:fld id="{54BC1F64-14F1-4AD6-8159-443A50AD65E3}" type="datetimeFigureOut">
              <a:rPr lang="en-US" smtClean="0"/>
              <a:t>11/21/2023</a:t>
            </a:fld>
            <a:endParaRPr lang="en-US"/>
          </a:p>
        </p:txBody>
      </p:sp>
      <p:sp>
        <p:nvSpPr>
          <p:cNvPr id="6" name="Footer Placeholder 5">
            <a:extLst>
              <a:ext uri="{FF2B5EF4-FFF2-40B4-BE49-F238E27FC236}">
                <a16:creationId xmlns:a16="http://schemas.microsoft.com/office/drawing/2014/main" id="{3E6DFDEB-B61E-1E91-BE65-3C7870352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908B7-DA11-400F-8CB9-9D6232DB0DF6}"/>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108191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0992CE-E473-5853-7C62-05B91A83E3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AB49BC-0522-B1E3-D004-32E0D9063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683CD-45EB-AA33-0A65-169CA9A49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C1F64-14F1-4AD6-8159-443A50AD65E3}" type="datetimeFigureOut">
              <a:rPr lang="en-US" smtClean="0"/>
              <a:t>11/21/2023</a:t>
            </a:fld>
            <a:endParaRPr lang="en-US"/>
          </a:p>
        </p:txBody>
      </p:sp>
      <p:sp>
        <p:nvSpPr>
          <p:cNvPr id="5" name="Footer Placeholder 4">
            <a:extLst>
              <a:ext uri="{FF2B5EF4-FFF2-40B4-BE49-F238E27FC236}">
                <a16:creationId xmlns:a16="http://schemas.microsoft.com/office/drawing/2014/main" id="{57E71B06-DCD7-7F61-5D34-3FC57789B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D4DE2A-1C08-0F7F-F96D-C5851123A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17655-10D7-4A25-9F1A-665A18043F7F}" type="slidenum">
              <a:rPr lang="en-US" smtClean="0"/>
              <a:t>‹#›</a:t>
            </a:fld>
            <a:endParaRPr lang="en-US"/>
          </a:p>
        </p:txBody>
      </p:sp>
    </p:spTree>
    <p:extLst>
      <p:ext uri="{BB962C8B-B14F-4D97-AF65-F5344CB8AC3E}">
        <p14:creationId xmlns:p14="http://schemas.microsoft.com/office/powerpoint/2010/main" val="1959923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rfc9182#section-7.3-4.24.1" TargetMode="External"/><Relationship Id="rId2" Type="http://schemas.openxmlformats.org/officeDocument/2006/relationships/hyperlink" Target="https://www.rfc-editor.org/rfc/rfc8529.html" TargetMode="External"/><Relationship Id="rId1" Type="http://schemas.openxmlformats.org/officeDocument/2006/relationships/slideLayout" Target="../slideLayouts/slideLayout6.xml"/><Relationship Id="rId5" Type="http://schemas.openxmlformats.org/officeDocument/2006/relationships/hyperlink" Target="https://datatracker.ietf.org/doc/html/rfc9182#section-2-6.12" TargetMode="External"/><Relationship Id="rId4" Type="http://schemas.openxmlformats.org/officeDocument/2006/relationships/hyperlink" Target="https://datatracker.ietf.org/doc/html/rfc9182#section-7.3-4.24.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PowerPoint_Slide.sldx"/><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0780-78A6-1EA7-0317-730536E7BEDE}"/>
              </a:ext>
            </a:extLst>
          </p:cNvPr>
          <p:cNvSpPr>
            <a:spLocks noGrp="1"/>
          </p:cNvSpPr>
          <p:nvPr>
            <p:ph type="ctrTitle"/>
          </p:nvPr>
        </p:nvSpPr>
        <p:spPr/>
        <p:txBody>
          <a:bodyPr/>
          <a:lstStyle/>
          <a:p>
            <a:r>
              <a:rPr lang="en-GB" dirty="0"/>
              <a:t>Brief analysis of TAPI-IETF model linkage</a:t>
            </a:r>
            <a:endParaRPr lang="en-US" dirty="0"/>
          </a:p>
        </p:txBody>
      </p:sp>
      <p:sp>
        <p:nvSpPr>
          <p:cNvPr id="3" name="Subtitle 2">
            <a:extLst>
              <a:ext uri="{FF2B5EF4-FFF2-40B4-BE49-F238E27FC236}">
                <a16:creationId xmlns:a16="http://schemas.microsoft.com/office/drawing/2014/main" id="{15A99DF9-968C-FFC8-8437-AAB24BBFF909}"/>
              </a:ext>
            </a:extLst>
          </p:cNvPr>
          <p:cNvSpPr>
            <a:spLocks noGrp="1"/>
          </p:cNvSpPr>
          <p:nvPr>
            <p:ph type="subTitle" idx="1"/>
          </p:nvPr>
        </p:nvSpPr>
        <p:spPr/>
        <p:txBody>
          <a:bodyPr/>
          <a:lstStyle/>
          <a:p>
            <a:r>
              <a:rPr lang="en-GB" dirty="0"/>
              <a:t>Nigel Davis</a:t>
            </a:r>
          </a:p>
          <a:p>
            <a:r>
              <a:rPr lang="en-GB" dirty="0"/>
              <a:t>20230124 (enhanced 20230131)</a:t>
            </a:r>
          </a:p>
          <a:p>
            <a:r>
              <a:rPr lang="en-US" dirty="0"/>
              <a:t>{This document contains notes and sketches and is not complete}</a:t>
            </a:r>
            <a:endParaRPr lang="en-GB" dirty="0"/>
          </a:p>
        </p:txBody>
      </p:sp>
    </p:spTree>
    <p:extLst>
      <p:ext uri="{BB962C8B-B14F-4D97-AF65-F5344CB8AC3E}">
        <p14:creationId xmlns:p14="http://schemas.microsoft.com/office/powerpoint/2010/main" val="149170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D47E-C20F-9EF4-AE33-51FA1743E81C}"/>
              </a:ext>
            </a:extLst>
          </p:cNvPr>
          <p:cNvSpPr>
            <a:spLocks noGrp="1"/>
          </p:cNvSpPr>
          <p:nvPr>
            <p:ph type="title"/>
          </p:nvPr>
        </p:nvSpPr>
        <p:spPr>
          <a:xfrm>
            <a:off x="838200" y="365126"/>
            <a:ext cx="10515600" cy="764428"/>
          </a:xfrm>
        </p:spPr>
        <p:txBody>
          <a:bodyPr/>
          <a:lstStyle/>
          <a:p>
            <a:r>
              <a:rPr lang="en-GB" dirty="0"/>
              <a:t>RFC8345 Model </a:t>
            </a:r>
            <a:r>
              <a:rPr lang="en-GB" u="sng" dirty="0"/>
              <a:t>sketch</a:t>
            </a:r>
            <a:endParaRPr lang="en-US" u="sng" dirty="0"/>
          </a:p>
        </p:txBody>
      </p:sp>
      <p:sp>
        <p:nvSpPr>
          <p:cNvPr id="4" name="Rectangle 3">
            <a:extLst>
              <a:ext uri="{FF2B5EF4-FFF2-40B4-BE49-F238E27FC236}">
                <a16:creationId xmlns:a16="http://schemas.microsoft.com/office/drawing/2014/main" id="{E0EE75F2-4FFC-BF24-FD4A-8D7986672125}"/>
              </a:ext>
            </a:extLst>
          </p:cNvPr>
          <p:cNvSpPr/>
          <p:nvPr/>
        </p:nvSpPr>
        <p:spPr>
          <a:xfrm>
            <a:off x="3585882" y="1855694"/>
            <a:ext cx="138953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network</a:t>
            </a:r>
            <a:endParaRPr lang="en-US" sz="1200" dirty="0"/>
          </a:p>
        </p:txBody>
      </p:sp>
      <p:sp>
        <p:nvSpPr>
          <p:cNvPr id="5" name="Rectangle 4">
            <a:extLst>
              <a:ext uri="{FF2B5EF4-FFF2-40B4-BE49-F238E27FC236}">
                <a16:creationId xmlns:a16="http://schemas.microsoft.com/office/drawing/2014/main" id="{373CACC3-A547-D8DC-C04D-482F4BA6BB5A}"/>
              </a:ext>
            </a:extLst>
          </p:cNvPr>
          <p:cNvSpPr/>
          <p:nvPr/>
        </p:nvSpPr>
        <p:spPr>
          <a:xfrm>
            <a:off x="3585882" y="2877671"/>
            <a:ext cx="138953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node</a:t>
            </a:r>
            <a:endParaRPr lang="en-US" sz="1200" dirty="0"/>
          </a:p>
        </p:txBody>
      </p:sp>
      <p:cxnSp>
        <p:nvCxnSpPr>
          <p:cNvPr id="7" name="Connector: Elbow 6">
            <a:extLst>
              <a:ext uri="{FF2B5EF4-FFF2-40B4-BE49-F238E27FC236}">
                <a16:creationId xmlns:a16="http://schemas.microsoft.com/office/drawing/2014/main" id="{A23C517E-1427-151E-E956-ABF92ABBBBBD}"/>
              </a:ext>
            </a:extLst>
          </p:cNvPr>
          <p:cNvCxnSpPr>
            <a:stCxn id="5" idx="2"/>
            <a:endCxn id="5" idx="3"/>
          </p:cNvCxnSpPr>
          <p:nvPr/>
        </p:nvCxnSpPr>
        <p:spPr>
          <a:xfrm rot="5400000" flipH="1" flipV="1">
            <a:off x="4513729" y="2873188"/>
            <a:ext cx="228600" cy="694765"/>
          </a:xfrm>
          <a:prstGeom prst="bentConnector4">
            <a:avLst>
              <a:gd name="adj1" fmla="val -100000"/>
              <a:gd name="adj2" fmla="val 132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7392138-B871-5B6A-8FA5-C080E9011C6E}"/>
              </a:ext>
            </a:extLst>
          </p:cNvPr>
          <p:cNvCxnSpPr>
            <a:stCxn id="4" idx="2"/>
            <a:endCxn id="5" idx="0"/>
          </p:cNvCxnSpPr>
          <p:nvPr/>
        </p:nvCxnSpPr>
        <p:spPr>
          <a:xfrm>
            <a:off x="4280647" y="2312894"/>
            <a:ext cx="0" cy="564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9C1073-C090-5859-AE1E-692DEDD05112}"/>
              </a:ext>
            </a:extLst>
          </p:cNvPr>
          <p:cNvSpPr txBox="1"/>
          <p:nvPr/>
        </p:nvSpPr>
        <p:spPr>
          <a:xfrm>
            <a:off x="5235388" y="3196371"/>
            <a:ext cx="2832847" cy="276999"/>
          </a:xfrm>
          <a:prstGeom prst="rect">
            <a:avLst/>
          </a:prstGeom>
          <a:noFill/>
        </p:spPr>
        <p:txBody>
          <a:bodyPr wrap="square" rtlCol="0">
            <a:spAutoFit/>
          </a:bodyPr>
          <a:lstStyle/>
          <a:p>
            <a:r>
              <a:rPr lang="en-GB" sz="1200" dirty="0"/>
              <a:t>supporting-node</a:t>
            </a:r>
            <a:endParaRPr lang="en-US" sz="1200" dirty="0"/>
          </a:p>
        </p:txBody>
      </p:sp>
      <p:sp>
        <p:nvSpPr>
          <p:cNvPr id="15" name="Rectangle 14">
            <a:extLst>
              <a:ext uri="{FF2B5EF4-FFF2-40B4-BE49-F238E27FC236}">
                <a16:creationId xmlns:a16="http://schemas.microsoft.com/office/drawing/2014/main" id="{FCEC89A5-75E0-3722-07E5-7E58EB6C1327}"/>
              </a:ext>
            </a:extLst>
          </p:cNvPr>
          <p:cNvSpPr/>
          <p:nvPr/>
        </p:nvSpPr>
        <p:spPr>
          <a:xfrm>
            <a:off x="3585882" y="4007224"/>
            <a:ext cx="138953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termination-point</a:t>
            </a:r>
            <a:endParaRPr lang="en-US" sz="1200" dirty="0"/>
          </a:p>
        </p:txBody>
      </p:sp>
      <p:cxnSp>
        <p:nvCxnSpPr>
          <p:cNvPr id="17" name="Straight Arrow Connector 16">
            <a:extLst>
              <a:ext uri="{FF2B5EF4-FFF2-40B4-BE49-F238E27FC236}">
                <a16:creationId xmlns:a16="http://schemas.microsoft.com/office/drawing/2014/main" id="{1AA2B3D8-8B8A-52FA-84FB-8B8EE7CAEB39}"/>
              </a:ext>
            </a:extLst>
          </p:cNvPr>
          <p:cNvCxnSpPr/>
          <p:nvPr/>
        </p:nvCxnSpPr>
        <p:spPr>
          <a:xfrm>
            <a:off x="3989294" y="3334870"/>
            <a:ext cx="0" cy="67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49FE2F3-A2F0-D3CB-44F3-322B912FE939}"/>
              </a:ext>
            </a:extLst>
          </p:cNvPr>
          <p:cNvSpPr/>
          <p:nvPr/>
        </p:nvSpPr>
        <p:spPr>
          <a:xfrm>
            <a:off x="1008529" y="2877671"/>
            <a:ext cx="138953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link</a:t>
            </a:r>
            <a:endParaRPr lang="en-US" sz="1200" dirty="0"/>
          </a:p>
        </p:txBody>
      </p:sp>
      <p:cxnSp>
        <p:nvCxnSpPr>
          <p:cNvPr id="22" name="Connector: Elbow 21">
            <a:extLst>
              <a:ext uri="{FF2B5EF4-FFF2-40B4-BE49-F238E27FC236}">
                <a16:creationId xmlns:a16="http://schemas.microsoft.com/office/drawing/2014/main" id="{E533D199-BBCC-A586-E29B-A590D5B259C5}"/>
              </a:ext>
            </a:extLst>
          </p:cNvPr>
          <p:cNvCxnSpPr>
            <a:stCxn id="4" idx="2"/>
            <a:endCxn id="20" idx="0"/>
          </p:cNvCxnSpPr>
          <p:nvPr/>
        </p:nvCxnSpPr>
        <p:spPr>
          <a:xfrm rot="5400000">
            <a:off x="2709583" y="1306606"/>
            <a:ext cx="564777" cy="25773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32AD585-E83E-3C0F-AEAE-C7469A49AB7A}"/>
              </a:ext>
            </a:extLst>
          </p:cNvPr>
          <p:cNvCxnSpPr>
            <a:stCxn id="20" idx="1"/>
            <a:endCxn id="15" idx="1"/>
          </p:cNvCxnSpPr>
          <p:nvPr/>
        </p:nvCxnSpPr>
        <p:spPr>
          <a:xfrm rot="10800000" flipH="1" flipV="1">
            <a:off x="1008528" y="3106270"/>
            <a:ext cx="2577353" cy="1129553"/>
          </a:xfrm>
          <a:prstGeom prst="bentConnector3">
            <a:avLst>
              <a:gd name="adj1" fmla="val -8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D6CB364-7409-945D-D4B9-AA4437ADE151}"/>
              </a:ext>
            </a:extLst>
          </p:cNvPr>
          <p:cNvCxnSpPr>
            <a:cxnSpLocks/>
          </p:cNvCxnSpPr>
          <p:nvPr/>
        </p:nvCxnSpPr>
        <p:spPr>
          <a:xfrm>
            <a:off x="2398059" y="2944901"/>
            <a:ext cx="1187823" cy="11295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07B6EE8-4037-7A43-C52B-5C6AE4B231C0}"/>
              </a:ext>
            </a:extLst>
          </p:cNvPr>
          <p:cNvSpPr txBox="1"/>
          <p:nvPr/>
        </p:nvSpPr>
        <p:spPr>
          <a:xfrm>
            <a:off x="100852" y="2829271"/>
            <a:ext cx="829232" cy="276999"/>
          </a:xfrm>
          <a:prstGeom prst="rect">
            <a:avLst/>
          </a:prstGeom>
          <a:noFill/>
        </p:spPr>
        <p:txBody>
          <a:bodyPr wrap="square" rtlCol="0">
            <a:spAutoFit/>
          </a:bodyPr>
          <a:lstStyle/>
          <a:p>
            <a:r>
              <a:rPr lang="en-GB" sz="1200" dirty="0"/>
              <a:t>source-</a:t>
            </a:r>
            <a:r>
              <a:rPr lang="en-GB" sz="1200" dirty="0" err="1"/>
              <a:t>tp</a:t>
            </a:r>
            <a:endParaRPr lang="en-US" sz="1200" dirty="0"/>
          </a:p>
        </p:txBody>
      </p:sp>
      <p:sp>
        <p:nvSpPr>
          <p:cNvPr id="34" name="TextBox 33">
            <a:extLst>
              <a:ext uri="{FF2B5EF4-FFF2-40B4-BE49-F238E27FC236}">
                <a16:creationId xmlns:a16="http://schemas.microsoft.com/office/drawing/2014/main" id="{9DB09A98-4EE7-F74D-6A66-4E3230B024AD}"/>
              </a:ext>
            </a:extLst>
          </p:cNvPr>
          <p:cNvSpPr txBox="1"/>
          <p:nvPr/>
        </p:nvSpPr>
        <p:spPr>
          <a:xfrm>
            <a:off x="2370044" y="2667901"/>
            <a:ext cx="1137385" cy="276999"/>
          </a:xfrm>
          <a:prstGeom prst="rect">
            <a:avLst/>
          </a:prstGeom>
          <a:noFill/>
        </p:spPr>
        <p:txBody>
          <a:bodyPr wrap="square" rtlCol="0">
            <a:spAutoFit/>
          </a:bodyPr>
          <a:lstStyle/>
          <a:p>
            <a:r>
              <a:rPr lang="en-GB" sz="1200" dirty="0"/>
              <a:t>destination-</a:t>
            </a:r>
            <a:r>
              <a:rPr lang="en-GB" sz="1200" dirty="0" err="1"/>
              <a:t>tp</a:t>
            </a:r>
            <a:endParaRPr lang="en-US" sz="1200" dirty="0"/>
          </a:p>
        </p:txBody>
      </p:sp>
      <p:cxnSp>
        <p:nvCxnSpPr>
          <p:cNvPr id="36" name="Connector: Elbow 35">
            <a:extLst>
              <a:ext uri="{FF2B5EF4-FFF2-40B4-BE49-F238E27FC236}">
                <a16:creationId xmlns:a16="http://schemas.microsoft.com/office/drawing/2014/main" id="{A039A0DC-93A7-5D87-0EB5-B677DE588723}"/>
              </a:ext>
            </a:extLst>
          </p:cNvPr>
          <p:cNvCxnSpPr>
            <a:stCxn id="15" idx="2"/>
            <a:endCxn id="15" idx="3"/>
          </p:cNvCxnSpPr>
          <p:nvPr/>
        </p:nvCxnSpPr>
        <p:spPr>
          <a:xfrm rot="5400000" flipH="1" flipV="1">
            <a:off x="4513729" y="4002741"/>
            <a:ext cx="228600" cy="694765"/>
          </a:xfrm>
          <a:prstGeom prst="bentConnector4">
            <a:avLst>
              <a:gd name="adj1" fmla="val -100000"/>
              <a:gd name="adj2" fmla="val 13290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8DACBE6-524B-4B72-DCD3-F59B5A08019D}"/>
              </a:ext>
            </a:extLst>
          </p:cNvPr>
          <p:cNvSpPr txBox="1"/>
          <p:nvPr/>
        </p:nvSpPr>
        <p:spPr>
          <a:xfrm>
            <a:off x="5235388" y="4325924"/>
            <a:ext cx="2832847" cy="276999"/>
          </a:xfrm>
          <a:prstGeom prst="rect">
            <a:avLst/>
          </a:prstGeom>
          <a:noFill/>
        </p:spPr>
        <p:txBody>
          <a:bodyPr wrap="square" rtlCol="0">
            <a:spAutoFit/>
          </a:bodyPr>
          <a:lstStyle/>
          <a:p>
            <a:r>
              <a:rPr lang="en-GB" sz="1200" dirty="0"/>
              <a:t>supporting-termination-point</a:t>
            </a:r>
            <a:endParaRPr lang="en-US" sz="1200" dirty="0"/>
          </a:p>
        </p:txBody>
      </p:sp>
      <p:cxnSp>
        <p:nvCxnSpPr>
          <p:cNvPr id="39" name="Connector: Elbow 38">
            <a:extLst>
              <a:ext uri="{FF2B5EF4-FFF2-40B4-BE49-F238E27FC236}">
                <a16:creationId xmlns:a16="http://schemas.microsoft.com/office/drawing/2014/main" id="{71E352FB-DC1B-F585-BA81-F29188E1A618}"/>
              </a:ext>
            </a:extLst>
          </p:cNvPr>
          <p:cNvCxnSpPr>
            <a:stCxn id="20" idx="2"/>
            <a:endCxn id="20" idx="3"/>
          </p:cNvCxnSpPr>
          <p:nvPr/>
        </p:nvCxnSpPr>
        <p:spPr>
          <a:xfrm rot="5400000" flipH="1" flipV="1">
            <a:off x="1936376" y="2873188"/>
            <a:ext cx="228600" cy="694765"/>
          </a:xfrm>
          <a:prstGeom prst="bentConnector4">
            <a:avLst>
              <a:gd name="adj1" fmla="val -100000"/>
              <a:gd name="adj2" fmla="val 13290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2C07F78-BB2B-DA7A-6383-3095B4A4B1B1}"/>
              </a:ext>
            </a:extLst>
          </p:cNvPr>
          <p:cNvSpPr txBox="1"/>
          <p:nvPr/>
        </p:nvSpPr>
        <p:spPr>
          <a:xfrm>
            <a:off x="1443316" y="3568856"/>
            <a:ext cx="2832847" cy="276999"/>
          </a:xfrm>
          <a:prstGeom prst="rect">
            <a:avLst/>
          </a:prstGeom>
          <a:noFill/>
        </p:spPr>
        <p:txBody>
          <a:bodyPr wrap="square" rtlCol="0">
            <a:spAutoFit/>
          </a:bodyPr>
          <a:lstStyle/>
          <a:p>
            <a:r>
              <a:rPr lang="en-GB" sz="1200" dirty="0"/>
              <a:t>supporting-link</a:t>
            </a:r>
            <a:endParaRPr lang="en-US" sz="1200" dirty="0"/>
          </a:p>
        </p:txBody>
      </p:sp>
      <p:sp>
        <p:nvSpPr>
          <p:cNvPr id="41" name="TextBox 40">
            <a:extLst>
              <a:ext uri="{FF2B5EF4-FFF2-40B4-BE49-F238E27FC236}">
                <a16:creationId xmlns:a16="http://schemas.microsoft.com/office/drawing/2014/main" id="{24340C2E-7E3F-53F4-3CE6-E316BFB74C60}"/>
              </a:ext>
            </a:extLst>
          </p:cNvPr>
          <p:cNvSpPr txBox="1"/>
          <p:nvPr/>
        </p:nvSpPr>
        <p:spPr>
          <a:xfrm>
            <a:off x="7391402" y="615461"/>
            <a:ext cx="4309780" cy="1754326"/>
          </a:xfrm>
          <a:prstGeom prst="rect">
            <a:avLst/>
          </a:prstGeom>
          <a:noFill/>
        </p:spPr>
        <p:txBody>
          <a:bodyPr wrap="square" rtlCol="0">
            <a:spAutoFit/>
          </a:bodyPr>
          <a:lstStyle/>
          <a:p>
            <a:r>
              <a:rPr lang="en-US" sz="1200" dirty="0"/>
              <a:t>          "A network link connects a local (source) node and</a:t>
            </a:r>
          </a:p>
          <a:p>
            <a:r>
              <a:rPr lang="en-US" sz="1200" dirty="0"/>
              <a:t>            a remote (destination) node via a set of the respective</a:t>
            </a:r>
          </a:p>
          <a:p>
            <a:r>
              <a:rPr lang="en-US" sz="1200" dirty="0"/>
              <a:t>            node's termination points.  It is possible to have several</a:t>
            </a:r>
          </a:p>
          <a:p>
            <a:r>
              <a:rPr lang="en-US" sz="1200" dirty="0"/>
              <a:t>            links between the same source and destination nodes.</a:t>
            </a:r>
          </a:p>
          <a:p>
            <a:r>
              <a:rPr lang="en-US" sz="1200" dirty="0"/>
              <a:t>            Likewise, a link could potentially be re-homed between</a:t>
            </a:r>
          </a:p>
          <a:p>
            <a:r>
              <a:rPr lang="en-US" sz="1200" dirty="0"/>
              <a:t>            termination points.  Therefore, in order to ensure that we</a:t>
            </a:r>
          </a:p>
          <a:p>
            <a:r>
              <a:rPr lang="en-US" sz="1200" dirty="0"/>
              <a:t>            would always know to distinguish between links, every link</a:t>
            </a:r>
          </a:p>
          <a:p>
            <a:r>
              <a:rPr lang="en-US" sz="1200" dirty="0"/>
              <a:t>            is identified by a dedicated link identifier.  Note that a</a:t>
            </a:r>
          </a:p>
          <a:p>
            <a:r>
              <a:rPr lang="en-US" sz="1200" dirty="0"/>
              <a:t>            link models a point-to-point link, not a multipoint link.";</a:t>
            </a:r>
          </a:p>
        </p:txBody>
      </p:sp>
      <p:sp>
        <p:nvSpPr>
          <p:cNvPr id="43" name="TextBox 42">
            <a:extLst>
              <a:ext uri="{FF2B5EF4-FFF2-40B4-BE49-F238E27FC236}">
                <a16:creationId xmlns:a16="http://schemas.microsoft.com/office/drawing/2014/main" id="{D8DE82AC-B914-FDEF-9C2D-EA2A65467C17}"/>
              </a:ext>
            </a:extLst>
          </p:cNvPr>
          <p:cNvSpPr txBox="1"/>
          <p:nvPr/>
        </p:nvSpPr>
        <p:spPr>
          <a:xfrm>
            <a:off x="6456833" y="3430356"/>
            <a:ext cx="4309780" cy="830997"/>
          </a:xfrm>
          <a:prstGeom prst="rect">
            <a:avLst/>
          </a:prstGeom>
          <a:noFill/>
        </p:spPr>
        <p:txBody>
          <a:bodyPr wrap="square" rtlCol="0">
            <a:spAutoFit/>
          </a:bodyPr>
          <a:lstStyle/>
          <a:p>
            <a:r>
              <a:rPr lang="en-US" sz="1200" dirty="0"/>
              <a:t>             "This list identifies any termination points on which a</a:t>
            </a:r>
          </a:p>
          <a:p>
            <a:r>
              <a:rPr lang="en-US" sz="1200" dirty="0"/>
              <a:t>              given termination point depends or onto which it maps.</a:t>
            </a:r>
          </a:p>
          <a:p>
            <a:r>
              <a:rPr lang="en-US" sz="1200" dirty="0"/>
              <a:t>              Those termination points will themselves be contained</a:t>
            </a:r>
          </a:p>
          <a:p>
            <a:r>
              <a:rPr lang="en-US" sz="1200" dirty="0"/>
              <a:t>              in a supporting node….. “</a:t>
            </a:r>
          </a:p>
        </p:txBody>
      </p:sp>
      <p:sp>
        <p:nvSpPr>
          <p:cNvPr id="3" name="TextBox 2">
            <a:extLst>
              <a:ext uri="{FF2B5EF4-FFF2-40B4-BE49-F238E27FC236}">
                <a16:creationId xmlns:a16="http://schemas.microsoft.com/office/drawing/2014/main" id="{84DA141C-1583-E1FC-A6AC-6467358AEFB9}"/>
              </a:ext>
            </a:extLst>
          </p:cNvPr>
          <p:cNvSpPr txBox="1"/>
          <p:nvPr/>
        </p:nvSpPr>
        <p:spPr>
          <a:xfrm>
            <a:off x="6768445" y="5514680"/>
            <a:ext cx="4726037" cy="646331"/>
          </a:xfrm>
          <a:prstGeom prst="rect">
            <a:avLst/>
          </a:prstGeom>
          <a:noFill/>
        </p:spPr>
        <p:txBody>
          <a:bodyPr wrap="none" rtlCol="0">
            <a:spAutoFit/>
          </a:bodyPr>
          <a:lstStyle/>
          <a:p>
            <a:r>
              <a:rPr lang="en-GB" dirty="0">
                <a:solidFill>
                  <a:srgbClr val="FF0000"/>
                </a:solidFill>
              </a:rPr>
              <a:t>Not clear if termination points are unidirectional</a:t>
            </a:r>
          </a:p>
          <a:p>
            <a:r>
              <a:rPr lang="en-GB" dirty="0">
                <a:solidFill>
                  <a:srgbClr val="FF0000"/>
                </a:solidFill>
              </a:rPr>
              <a:t>(</a:t>
            </a:r>
            <a:r>
              <a:rPr lang="en-GB">
                <a:solidFill>
                  <a:srgbClr val="FF0000"/>
                </a:solidFill>
              </a:rPr>
              <a:t>like link) </a:t>
            </a:r>
            <a:r>
              <a:rPr lang="en-GB" dirty="0">
                <a:solidFill>
                  <a:srgbClr val="FF0000"/>
                </a:solidFill>
              </a:rPr>
              <a:t>or may </a:t>
            </a:r>
            <a:r>
              <a:rPr lang="en-GB">
                <a:solidFill>
                  <a:srgbClr val="FF0000"/>
                </a:solidFill>
              </a:rPr>
              <a:t>be bidirectional.</a:t>
            </a:r>
            <a:endParaRPr lang="en-US" dirty="0">
              <a:solidFill>
                <a:srgbClr val="FF0000"/>
              </a:solidFill>
            </a:endParaRPr>
          </a:p>
        </p:txBody>
      </p:sp>
    </p:spTree>
    <p:extLst>
      <p:ext uri="{BB962C8B-B14F-4D97-AF65-F5344CB8AC3E}">
        <p14:creationId xmlns:p14="http://schemas.microsoft.com/office/powerpoint/2010/main" val="153488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CD3BC75-50B1-F100-073E-851984DB02D1}"/>
              </a:ext>
            </a:extLst>
          </p:cNvPr>
          <p:cNvSpPr/>
          <p:nvPr/>
        </p:nvSpPr>
        <p:spPr>
          <a:xfrm>
            <a:off x="343362" y="2054710"/>
            <a:ext cx="362555" cy="173311"/>
          </a:xfrm>
          <a:prstGeom prst="roundRect">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09585">
              <a:defRPr/>
            </a:pPr>
            <a:endParaRPr lang="en-US" sz="1000" b="1" dirty="0">
              <a:solidFill>
                <a:srgbClr val="000000"/>
              </a:solidFill>
              <a:ea typeface="Verdana"/>
            </a:endParaRPr>
          </a:p>
        </p:txBody>
      </p:sp>
      <p:sp>
        <p:nvSpPr>
          <p:cNvPr id="7" name="Rectangle: Rounded Corners 6">
            <a:extLst>
              <a:ext uri="{FF2B5EF4-FFF2-40B4-BE49-F238E27FC236}">
                <a16:creationId xmlns:a16="http://schemas.microsoft.com/office/drawing/2014/main" id="{4576545B-746C-D2AB-AC41-1A4C9DEC0CC5}"/>
              </a:ext>
            </a:extLst>
          </p:cNvPr>
          <p:cNvSpPr>
            <a:spLocks noChangeAspect="1"/>
          </p:cNvSpPr>
          <p:nvPr/>
        </p:nvSpPr>
        <p:spPr>
          <a:xfrm>
            <a:off x="343362" y="1783907"/>
            <a:ext cx="362555" cy="179883"/>
          </a:xfrm>
          <a:prstGeom prst="roundRect">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891"/>
            <a:endParaRPr lang="en-US" sz="751" b="1">
              <a:solidFill>
                <a:srgbClr val="000000"/>
              </a:solidFill>
              <a:latin typeface="Arial"/>
              <a:ea typeface="Verdana"/>
            </a:endParaRPr>
          </a:p>
        </p:txBody>
      </p:sp>
      <p:sp>
        <p:nvSpPr>
          <p:cNvPr id="13" name="Rectangle 25">
            <a:extLst>
              <a:ext uri="{FF2B5EF4-FFF2-40B4-BE49-F238E27FC236}">
                <a16:creationId xmlns:a16="http://schemas.microsoft.com/office/drawing/2014/main" id="{45DE56A2-E54C-5C98-80DA-5655CAEE1AB2}"/>
              </a:ext>
            </a:extLst>
          </p:cNvPr>
          <p:cNvSpPr>
            <a:spLocks noChangeArrowheads="1"/>
          </p:cNvSpPr>
          <p:nvPr/>
        </p:nvSpPr>
        <p:spPr bwMode="auto">
          <a:xfrm>
            <a:off x="343362" y="3298217"/>
            <a:ext cx="362555" cy="120692"/>
          </a:xfrm>
          <a:prstGeom prst="hexagon">
            <a:avLst/>
          </a:prstGeom>
          <a:solidFill>
            <a:srgbClr val="FFFF00"/>
          </a:solidFill>
          <a:ln w="6350" algn="ctr">
            <a:solidFill>
              <a:srgbClr val="000000"/>
            </a:solidFill>
            <a:prstDash val="dash"/>
            <a:miter lim="800000"/>
            <a:headEnd/>
            <a:tailEnd/>
          </a:ln>
        </p:spPr>
        <p:txBody>
          <a:bodyPr lIns="121804" tIns="60900" rIns="121804" bIns="60900" anchor="ctr"/>
          <a:lstStyle/>
          <a:p>
            <a:pPr marL="0" marR="0" lvl="0" indent="0" algn="ctr" defTabSz="609570" eaLnBrk="1" fontAlgn="auto" latinLnBrk="0" hangingPunct="1">
              <a:lnSpc>
                <a:spcPct val="100000"/>
              </a:lnSpc>
              <a:spcBef>
                <a:spcPct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endParaRPr>
          </a:p>
        </p:txBody>
      </p:sp>
      <p:grpSp>
        <p:nvGrpSpPr>
          <p:cNvPr id="24" name="Group 23">
            <a:extLst>
              <a:ext uri="{FF2B5EF4-FFF2-40B4-BE49-F238E27FC236}">
                <a16:creationId xmlns:a16="http://schemas.microsoft.com/office/drawing/2014/main" id="{5F7BB773-F9EC-DEE8-7826-64AFD65D39BF}"/>
              </a:ext>
            </a:extLst>
          </p:cNvPr>
          <p:cNvGrpSpPr/>
          <p:nvPr/>
        </p:nvGrpSpPr>
        <p:grpSpPr>
          <a:xfrm>
            <a:off x="343362" y="3917140"/>
            <a:ext cx="367732" cy="211616"/>
            <a:chOff x="3011957" y="1954816"/>
            <a:chExt cx="367732" cy="211616"/>
          </a:xfrm>
        </p:grpSpPr>
        <p:sp>
          <p:nvSpPr>
            <p:cNvPr id="11" name="Rectangle 60">
              <a:extLst>
                <a:ext uri="{FF2B5EF4-FFF2-40B4-BE49-F238E27FC236}">
                  <a16:creationId xmlns:a16="http://schemas.microsoft.com/office/drawing/2014/main" id="{C933B12C-E82A-573E-82CC-764E4643039E}"/>
                </a:ext>
              </a:extLst>
            </p:cNvPr>
            <p:cNvSpPr>
              <a:spLocks noChangeArrowheads="1"/>
            </p:cNvSpPr>
            <p:nvPr/>
          </p:nvSpPr>
          <p:spPr bwMode="auto">
            <a:xfrm>
              <a:off x="3011957" y="1954816"/>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41313"/>
                </a:solidFill>
                <a:effectLst/>
                <a:uLnTx/>
                <a:uFillTx/>
              </a:endParaRPr>
            </a:p>
          </p:txBody>
        </p:sp>
        <p:sp>
          <p:nvSpPr>
            <p:cNvPr id="16" name="Flowchart: Process 15">
              <a:extLst>
                <a:ext uri="{FF2B5EF4-FFF2-40B4-BE49-F238E27FC236}">
                  <a16:creationId xmlns:a16="http://schemas.microsoft.com/office/drawing/2014/main" id="{3C8B5830-2191-E373-BA31-4FBA4987F8B3}"/>
                </a:ext>
              </a:extLst>
            </p:cNvPr>
            <p:cNvSpPr/>
            <p:nvPr/>
          </p:nvSpPr>
          <p:spPr>
            <a:xfrm>
              <a:off x="3106017" y="2007959"/>
              <a:ext cx="179612" cy="10147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AAB8B5D-949A-C3F0-46AD-E0AFDF5BA879}"/>
              </a:ext>
            </a:extLst>
          </p:cNvPr>
          <p:cNvSpPr>
            <a:spLocks noChangeArrowheads="1"/>
          </p:cNvSpPr>
          <p:nvPr/>
        </p:nvSpPr>
        <p:spPr bwMode="auto">
          <a:xfrm>
            <a:off x="343363" y="4268285"/>
            <a:ext cx="362555" cy="211616"/>
          </a:xfrm>
          <a:prstGeom prst="rect">
            <a:avLst/>
          </a:prstGeom>
          <a:solidFill>
            <a:schemeClr val="accent4">
              <a:lumMod val="40000"/>
              <a:lumOff val="60000"/>
            </a:schemeClr>
          </a:solidFill>
          <a:ln w="6350" cap="rnd">
            <a:solidFill>
              <a:srgbClr val="000000"/>
            </a:solidFill>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83" fontAlgn="base">
              <a:spcBef>
                <a:spcPct val="0"/>
              </a:spcBef>
              <a:spcAft>
                <a:spcPct val="0"/>
              </a:spcAft>
            </a:pPr>
            <a:endParaRPr lang="en-US" altLang="en-US" sz="600" kern="0">
              <a:solidFill>
                <a:sysClr val="windowText" lastClr="000000"/>
              </a:solidFill>
              <a:latin typeface="Arial" panose="020B0604020202020204" pitchFamily="34" charset="0"/>
              <a:ea typeface="ヒラギノ角ゴ ProN W3" charset="-128"/>
            </a:endParaRPr>
          </a:p>
        </p:txBody>
      </p:sp>
      <p:grpSp>
        <p:nvGrpSpPr>
          <p:cNvPr id="23" name="Group 22">
            <a:extLst>
              <a:ext uri="{FF2B5EF4-FFF2-40B4-BE49-F238E27FC236}">
                <a16:creationId xmlns:a16="http://schemas.microsoft.com/office/drawing/2014/main" id="{3321CBE3-CA11-E7C4-7BB0-40D0DE42EB3D}"/>
              </a:ext>
            </a:extLst>
          </p:cNvPr>
          <p:cNvGrpSpPr/>
          <p:nvPr/>
        </p:nvGrpSpPr>
        <p:grpSpPr>
          <a:xfrm>
            <a:off x="343363" y="3558513"/>
            <a:ext cx="362555" cy="227987"/>
            <a:chOff x="1946075" y="1601844"/>
            <a:chExt cx="362555" cy="227987"/>
          </a:xfrm>
        </p:grpSpPr>
        <p:sp>
          <p:nvSpPr>
            <p:cNvPr id="12" name="Rectangle 11">
              <a:extLst>
                <a:ext uri="{FF2B5EF4-FFF2-40B4-BE49-F238E27FC236}">
                  <a16:creationId xmlns:a16="http://schemas.microsoft.com/office/drawing/2014/main" id="{AD927489-A915-F4A1-01C0-BC6856F66979}"/>
                </a:ext>
              </a:extLst>
            </p:cNvPr>
            <p:cNvSpPr>
              <a:spLocks noChangeArrowheads="1"/>
            </p:cNvSpPr>
            <p:nvPr/>
          </p:nvSpPr>
          <p:spPr bwMode="auto">
            <a:xfrm>
              <a:off x="1946075" y="1601844"/>
              <a:ext cx="362555" cy="227987"/>
            </a:xfrm>
            <a:prstGeom prst="rect">
              <a:avLst/>
            </a:prstGeom>
            <a:solidFill>
              <a:srgbClr val="99FF99"/>
            </a:solidFill>
            <a:ln w="6350" cap="rnd">
              <a:solidFill>
                <a:srgbClr val="000000"/>
              </a:solidFill>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83" fontAlgn="base">
                <a:spcBef>
                  <a:spcPct val="0"/>
                </a:spcBef>
                <a:spcAft>
                  <a:spcPct val="0"/>
                </a:spcAft>
              </a:pPr>
              <a:endParaRPr lang="en-US" altLang="en-US" sz="600" kern="0">
                <a:solidFill>
                  <a:sysClr val="windowText" lastClr="000000"/>
                </a:solidFill>
                <a:latin typeface="Arial" panose="020B0604020202020204" pitchFamily="34" charset="0"/>
                <a:ea typeface="ヒラギノ角ゴ ProN W3" charset="-128"/>
              </a:endParaRPr>
            </a:p>
          </p:txBody>
        </p:sp>
        <p:sp>
          <p:nvSpPr>
            <p:cNvPr id="20" name="Flowchart: Process 19">
              <a:extLst>
                <a:ext uri="{FF2B5EF4-FFF2-40B4-BE49-F238E27FC236}">
                  <a16:creationId xmlns:a16="http://schemas.microsoft.com/office/drawing/2014/main" id="{BD6BAB42-41BA-D1BC-CD9B-0AADB870A769}"/>
                </a:ext>
              </a:extLst>
            </p:cNvPr>
            <p:cNvSpPr/>
            <p:nvPr/>
          </p:nvSpPr>
          <p:spPr>
            <a:xfrm>
              <a:off x="2032710" y="1659604"/>
              <a:ext cx="179612" cy="10147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27">
            <a:extLst>
              <a:ext uri="{FF2B5EF4-FFF2-40B4-BE49-F238E27FC236}">
                <a16:creationId xmlns:a16="http://schemas.microsoft.com/office/drawing/2014/main" id="{38DFAEA9-9FFC-98B9-43AE-9DE0DD52B50D}"/>
              </a:ext>
            </a:extLst>
          </p:cNvPr>
          <p:cNvSpPr>
            <a:spLocks noChangeArrowheads="1"/>
          </p:cNvSpPr>
          <p:nvPr/>
        </p:nvSpPr>
        <p:spPr bwMode="auto">
          <a:xfrm>
            <a:off x="343362" y="2371928"/>
            <a:ext cx="362555" cy="128085"/>
          </a:xfrm>
          <a:prstGeom prst="hexagon">
            <a:avLst/>
          </a:prstGeom>
          <a:solidFill>
            <a:srgbClr val="FFC000"/>
          </a:solidFill>
          <a:ln w="6350" algn="ctr">
            <a:solidFill>
              <a:srgbClr val="000000"/>
            </a:solidFill>
            <a:miter lim="800000"/>
            <a:headEnd/>
            <a:tailEnd/>
          </a:ln>
        </p:spPr>
        <p:txBody>
          <a:bodyPr lIns="91353" tIns="45675" rIns="91353" bIns="45675"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defTabSz="609585" eaLnBrk="1" hangingPunct="1">
              <a:spcBef>
                <a:spcPct val="0"/>
              </a:spcBef>
              <a:buFontTx/>
              <a:buNone/>
              <a:defRPr/>
            </a:pPr>
            <a:endParaRPr lang="en-US" altLang="en-US" sz="900" kern="0">
              <a:solidFill>
                <a:srgbClr val="000000"/>
              </a:solidFill>
              <a:latin typeface="Calibri" pitchFamily="34" charset="0"/>
            </a:endParaRPr>
          </a:p>
        </p:txBody>
      </p:sp>
      <p:sp>
        <p:nvSpPr>
          <p:cNvPr id="22" name="Rectangle 25">
            <a:extLst>
              <a:ext uri="{FF2B5EF4-FFF2-40B4-BE49-F238E27FC236}">
                <a16:creationId xmlns:a16="http://schemas.microsoft.com/office/drawing/2014/main" id="{AA00E431-A34A-5BCA-5326-54A698C1AC6B}"/>
              </a:ext>
            </a:extLst>
          </p:cNvPr>
          <p:cNvSpPr>
            <a:spLocks noChangeArrowheads="1"/>
          </p:cNvSpPr>
          <p:nvPr/>
        </p:nvSpPr>
        <p:spPr bwMode="auto">
          <a:xfrm>
            <a:off x="343362" y="2702730"/>
            <a:ext cx="362555" cy="155910"/>
          </a:xfrm>
          <a:prstGeom prst="hexagon">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25" name="TextBox 24">
            <a:extLst>
              <a:ext uri="{FF2B5EF4-FFF2-40B4-BE49-F238E27FC236}">
                <a16:creationId xmlns:a16="http://schemas.microsoft.com/office/drawing/2014/main" id="{CBDECABA-F4C2-76DF-9E13-F1A83DF826C2}"/>
              </a:ext>
            </a:extLst>
          </p:cNvPr>
          <p:cNvSpPr txBox="1"/>
          <p:nvPr/>
        </p:nvSpPr>
        <p:spPr>
          <a:xfrm>
            <a:off x="1105988" y="3897910"/>
            <a:ext cx="2612572" cy="246221"/>
          </a:xfrm>
          <a:prstGeom prst="rect">
            <a:avLst/>
          </a:prstGeom>
          <a:noFill/>
        </p:spPr>
        <p:txBody>
          <a:bodyPr wrap="square" rtlCol="0">
            <a:spAutoFit/>
          </a:bodyPr>
          <a:lstStyle/>
          <a:p>
            <a:r>
              <a:rPr lang="en-GB" sz="1000" dirty="0"/>
              <a:t>RFC8345 TP</a:t>
            </a:r>
            <a:endParaRPr lang="en-US" sz="1000" dirty="0"/>
          </a:p>
        </p:txBody>
      </p:sp>
      <p:sp>
        <p:nvSpPr>
          <p:cNvPr id="26" name="TextBox 25">
            <a:extLst>
              <a:ext uri="{FF2B5EF4-FFF2-40B4-BE49-F238E27FC236}">
                <a16:creationId xmlns:a16="http://schemas.microsoft.com/office/drawing/2014/main" id="{503530DA-0EE3-7735-32D1-2904538DCAA0}"/>
              </a:ext>
            </a:extLst>
          </p:cNvPr>
          <p:cNvSpPr txBox="1"/>
          <p:nvPr/>
        </p:nvSpPr>
        <p:spPr>
          <a:xfrm>
            <a:off x="1105988" y="2657650"/>
            <a:ext cx="2612572" cy="246221"/>
          </a:xfrm>
          <a:prstGeom prst="rect">
            <a:avLst/>
          </a:prstGeom>
          <a:noFill/>
        </p:spPr>
        <p:txBody>
          <a:bodyPr wrap="square" rtlCol="0">
            <a:spAutoFit/>
          </a:bodyPr>
          <a:lstStyle/>
          <a:p>
            <a:r>
              <a:rPr lang="en-GB" sz="1000" dirty="0"/>
              <a:t>RFC8345 Link</a:t>
            </a:r>
            <a:endParaRPr lang="en-US" sz="1000" dirty="0"/>
          </a:p>
        </p:txBody>
      </p:sp>
      <p:sp>
        <p:nvSpPr>
          <p:cNvPr id="27" name="Rectangle 26">
            <a:extLst>
              <a:ext uri="{FF2B5EF4-FFF2-40B4-BE49-F238E27FC236}">
                <a16:creationId xmlns:a16="http://schemas.microsoft.com/office/drawing/2014/main" id="{7A89ADE9-0A84-5C7F-9097-1DBCA7CADDCA}"/>
              </a:ext>
            </a:extLst>
          </p:cNvPr>
          <p:cNvSpPr>
            <a:spLocks noChangeArrowheads="1"/>
          </p:cNvSpPr>
          <p:nvPr/>
        </p:nvSpPr>
        <p:spPr bwMode="auto">
          <a:xfrm>
            <a:off x="236490" y="4580740"/>
            <a:ext cx="556114" cy="324276"/>
          </a:xfrm>
          <a:prstGeom prst="rect">
            <a:avLst/>
          </a:prstGeom>
          <a:solidFill>
            <a:schemeClr val="accent4">
              <a:lumMod val="40000"/>
              <a:lumOff val="60000"/>
            </a:schemeClr>
          </a:solidFill>
          <a:ln w="6350" cap="rnd">
            <a:solidFill>
              <a:srgbClr val="000000"/>
            </a:solidFill>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83" fontAlgn="base">
              <a:spcBef>
                <a:spcPct val="0"/>
              </a:spcBef>
              <a:spcAft>
                <a:spcPct val="0"/>
              </a:spcAft>
            </a:pPr>
            <a:endParaRPr lang="en-US" altLang="en-US" sz="600" kern="0">
              <a:solidFill>
                <a:sysClr val="windowText" lastClr="000000"/>
              </a:solidFill>
              <a:latin typeface="Arial" panose="020B0604020202020204" pitchFamily="34" charset="0"/>
              <a:ea typeface="ヒラギノ角ゴ ProN W3" charset="-128"/>
            </a:endParaRPr>
          </a:p>
        </p:txBody>
      </p:sp>
      <p:sp>
        <p:nvSpPr>
          <p:cNvPr id="28" name="Rectangle 27">
            <a:extLst>
              <a:ext uri="{FF2B5EF4-FFF2-40B4-BE49-F238E27FC236}">
                <a16:creationId xmlns:a16="http://schemas.microsoft.com/office/drawing/2014/main" id="{75EC16F1-D919-6FC9-3B4E-D47D9C063A02}"/>
              </a:ext>
            </a:extLst>
          </p:cNvPr>
          <p:cNvSpPr>
            <a:spLocks noChangeArrowheads="1"/>
          </p:cNvSpPr>
          <p:nvPr/>
        </p:nvSpPr>
        <p:spPr bwMode="auto">
          <a:xfrm>
            <a:off x="326281" y="4625611"/>
            <a:ext cx="362555" cy="227987"/>
          </a:xfrm>
          <a:prstGeom prst="rect">
            <a:avLst/>
          </a:prstGeom>
          <a:solidFill>
            <a:srgbClr val="99FF99"/>
          </a:solidFill>
          <a:ln w="6350" cap="rnd">
            <a:solidFill>
              <a:srgbClr val="000000"/>
            </a:solidFill>
            <a:prstDash val="dash"/>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83" fontAlgn="base">
              <a:spcBef>
                <a:spcPct val="0"/>
              </a:spcBef>
              <a:spcAft>
                <a:spcPct val="0"/>
              </a:spcAft>
            </a:pPr>
            <a:endParaRPr lang="en-US" altLang="en-US" sz="600" kern="0">
              <a:solidFill>
                <a:sysClr val="windowText" lastClr="000000"/>
              </a:solidFill>
              <a:latin typeface="Arial" panose="020B0604020202020204" pitchFamily="34" charset="0"/>
              <a:ea typeface="ヒラギノ角ゴ ProN W3" charset="-128"/>
            </a:endParaRPr>
          </a:p>
        </p:txBody>
      </p:sp>
      <p:sp>
        <p:nvSpPr>
          <p:cNvPr id="29" name="Flowchart: Process 28">
            <a:extLst>
              <a:ext uri="{FF2B5EF4-FFF2-40B4-BE49-F238E27FC236}">
                <a16:creationId xmlns:a16="http://schemas.microsoft.com/office/drawing/2014/main" id="{5CCE7588-7723-53EB-A8B7-49A8C7BFA195}"/>
              </a:ext>
            </a:extLst>
          </p:cNvPr>
          <p:cNvSpPr/>
          <p:nvPr/>
        </p:nvSpPr>
        <p:spPr>
          <a:xfrm>
            <a:off x="412916" y="4683371"/>
            <a:ext cx="179612" cy="101476"/>
          </a:xfrm>
          <a:prstGeom prst="flowChartProcess">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DA5D307-D218-743B-6518-E290F9C694FB}"/>
              </a:ext>
            </a:extLst>
          </p:cNvPr>
          <p:cNvSpPr txBox="1"/>
          <p:nvPr/>
        </p:nvSpPr>
        <p:spPr>
          <a:xfrm>
            <a:off x="1105988" y="4250982"/>
            <a:ext cx="2612572" cy="246221"/>
          </a:xfrm>
          <a:prstGeom prst="rect">
            <a:avLst/>
          </a:prstGeom>
          <a:noFill/>
        </p:spPr>
        <p:txBody>
          <a:bodyPr wrap="square" rtlCol="0">
            <a:spAutoFit/>
          </a:bodyPr>
          <a:lstStyle/>
          <a:p>
            <a:r>
              <a:rPr lang="en-GB" sz="1000" dirty="0"/>
              <a:t>RFC8343 Interface</a:t>
            </a:r>
            <a:endParaRPr lang="en-US" sz="1000" dirty="0"/>
          </a:p>
        </p:txBody>
      </p:sp>
      <p:sp>
        <p:nvSpPr>
          <p:cNvPr id="34" name="TextBox 33">
            <a:extLst>
              <a:ext uri="{FF2B5EF4-FFF2-40B4-BE49-F238E27FC236}">
                <a16:creationId xmlns:a16="http://schemas.microsoft.com/office/drawing/2014/main" id="{20F6A873-D662-2F9B-D038-6BEC3BB05B95}"/>
              </a:ext>
            </a:extLst>
          </p:cNvPr>
          <p:cNvSpPr txBox="1"/>
          <p:nvPr/>
        </p:nvSpPr>
        <p:spPr>
          <a:xfrm>
            <a:off x="1105988" y="4619767"/>
            <a:ext cx="2612572" cy="246221"/>
          </a:xfrm>
          <a:prstGeom prst="rect">
            <a:avLst/>
          </a:prstGeom>
          <a:noFill/>
        </p:spPr>
        <p:txBody>
          <a:bodyPr wrap="square" rtlCol="0">
            <a:spAutoFit/>
          </a:bodyPr>
          <a:lstStyle/>
          <a:p>
            <a:r>
              <a:rPr lang="en-GB" sz="1000" dirty="0"/>
              <a:t>RFC8343 Interface with CEP like properties</a:t>
            </a:r>
            <a:endParaRPr lang="en-US" sz="1000" dirty="0"/>
          </a:p>
        </p:txBody>
      </p:sp>
      <p:sp>
        <p:nvSpPr>
          <p:cNvPr id="42" name="TextBox 41">
            <a:extLst>
              <a:ext uri="{FF2B5EF4-FFF2-40B4-BE49-F238E27FC236}">
                <a16:creationId xmlns:a16="http://schemas.microsoft.com/office/drawing/2014/main" id="{A32A22C5-E5E5-25AD-4E7D-1F9E6E216314}"/>
              </a:ext>
            </a:extLst>
          </p:cNvPr>
          <p:cNvSpPr txBox="1"/>
          <p:nvPr/>
        </p:nvSpPr>
        <p:spPr>
          <a:xfrm>
            <a:off x="1105988" y="1928790"/>
            <a:ext cx="2612572" cy="246221"/>
          </a:xfrm>
          <a:prstGeom prst="rect">
            <a:avLst/>
          </a:prstGeom>
          <a:noFill/>
        </p:spPr>
        <p:txBody>
          <a:bodyPr wrap="square" rtlCol="0">
            <a:spAutoFit/>
          </a:bodyPr>
          <a:lstStyle/>
          <a:p>
            <a:r>
              <a:rPr lang="en-GB" sz="1000" dirty="0"/>
              <a:t>RFC8299 site =~ access-port / SIP / CSEP</a:t>
            </a:r>
            <a:endParaRPr lang="en-US" sz="1000" dirty="0"/>
          </a:p>
        </p:txBody>
      </p:sp>
      <p:sp>
        <p:nvSpPr>
          <p:cNvPr id="47" name="TextBox 46">
            <a:extLst>
              <a:ext uri="{FF2B5EF4-FFF2-40B4-BE49-F238E27FC236}">
                <a16:creationId xmlns:a16="http://schemas.microsoft.com/office/drawing/2014/main" id="{ABE28882-B56E-1EDC-2C95-9804EE7F468B}"/>
              </a:ext>
            </a:extLst>
          </p:cNvPr>
          <p:cNvSpPr txBox="1"/>
          <p:nvPr/>
        </p:nvSpPr>
        <p:spPr>
          <a:xfrm>
            <a:off x="412916" y="5633876"/>
            <a:ext cx="2469621" cy="461665"/>
          </a:xfrm>
          <a:prstGeom prst="rect">
            <a:avLst/>
          </a:prstGeom>
          <a:noFill/>
        </p:spPr>
        <p:txBody>
          <a:bodyPr wrap="square" rtlCol="0">
            <a:spAutoFit/>
          </a:bodyPr>
          <a:lstStyle/>
          <a:p>
            <a:r>
              <a:rPr lang="en-GB" sz="1200" dirty="0"/>
              <a:t>RFC9182</a:t>
            </a:r>
          </a:p>
          <a:p>
            <a:r>
              <a:rPr lang="en-GB" sz="1200" dirty="0"/>
              <a:t>VPN Node</a:t>
            </a:r>
            <a:endParaRPr lang="en-US" sz="1200" dirty="0"/>
          </a:p>
        </p:txBody>
      </p:sp>
      <p:sp>
        <p:nvSpPr>
          <p:cNvPr id="48" name="Rectangle 25">
            <a:extLst>
              <a:ext uri="{FF2B5EF4-FFF2-40B4-BE49-F238E27FC236}">
                <a16:creationId xmlns:a16="http://schemas.microsoft.com/office/drawing/2014/main" id="{701EBB57-DD59-11DF-63F6-E21EE9B46021}"/>
              </a:ext>
            </a:extLst>
          </p:cNvPr>
          <p:cNvSpPr>
            <a:spLocks noChangeArrowheads="1"/>
          </p:cNvSpPr>
          <p:nvPr/>
        </p:nvSpPr>
        <p:spPr bwMode="auto">
          <a:xfrm>
            <a:off x="343362" y="2998464"/>
            <a:ext cx="362555" cy="155910"/>
          </a:xfrm>
          <a:prstGeom prst="hexagon">
            <a:avLst/>
          </a:prstGeom>
          <a:solidFill>
            <a:srgbClr val="FFFF00"/>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49" name="TextBox 48">
            <a:extLst>
              <a:ext uri="{FF2B5EF4-FFF2-40B4-BE49-F238E27FC236}">
                <a16:creationId xmlns:a16="http://schemas.microsoft.com/office/drawing/2014/main" id="{2B86E0A6-640A-9389-2000-02B7328E54F7}"/>
              </a:ext>
            </a:extLst>
          </p:cNvPr>
          <p:cNvSpPr txBox="1"/>
          <p:nvPr/>
        </p:nvSpPr>
        <p:spPr>
          <a:xfrm>
            <a:off x="1105988" y="2969701"/>
            <a:ext cx="2612572" cy="246221"/>
          </a:xfrm>
          <a:prstGeom prst="rect">
            <a:avLst/>
          </a:prstGeom>
          <a:noFill/>
        </p:spPr>
        <p:txBody>
          <a:bodyPr wrap="square" rtlCol="0">
            <a:spAutoFit/>
          </a:bodyPr>
          <a:lstStyle/>
          <a:p>
            <a:r>
              <a:rPr lang="en-GB" sz="1000" dirty="0"/>
              <a:t>RFC9182 </a:t>
            </a:r>
            <a:r>
              <a:rPr lang="en-GB" sz="1000" dirty="0" err="1"/>
              <a:t>vpn</a:t>
            </a:r>
            <a:r>
              <a:rPr lang="en-GB" sz="1000" dirty="0"/>
              <a:t>-service =~ top connection</a:t>
            </a:r>
            <a:endParaRPr lang="en-US" sz="1000" dirty="0"/>
          </a:p>
        </p:txBody>
      </p:sp>
      <p:sp>
        <p:nvSpPr>
          <p:cNvPr id="51" name="TextBox 50">
            <a:extLst>
              <a:ext uri="{FF2B5EF4-FFF2-40B4-BE49-F238E27FC236}">
                <a16:creationId xmlns:a16="http://schemas.microsoft.com/office/drawing/2014/main" id="{4749EA27-4F7F-67A9-B222-BFFE1250F842}"/>
              </a:ext>
            </a:extLst>
          </p:cNvPr>
          <p:cNvSpPr txBox="1"/>
          <p:nvPr/>
        </p:nvSpPr>
        <p:spPr>
          <a:xfrm>
            <a:off x="1105988" y="3221075"/>
            <a:ext cx="2612572" cy="246221"/>
          </a:xfrm>
          <a:prstGeom prst="rect">
            <a:avLst/>
          </a:prstGeom>
          <a:noFill/>
        </p:spPr>
        <p:txBody>
          <a:bodyPr wrap="square" rtlCol="0">
            <a:spAutoFit/>
          </a:bodyPr>
          <a:lstStyle/>
          <a:p>
            <a:r>
              <a:rPr lang="en-GB" sz="1000" dirty="0"/>
              <a:t>VRF (RFC4364/</a:t>
            </a:r>
            <a:r>
              <a:rPr lang="en-GB" sz="1000" dirty="0">
                <a:hlinkClick r:id="rId2"/>
              </a:rPr>
              <a:t>RFC8529</a:t>
            </a:r>
            <a:r>
              <a:rPr lang="en-GB" sz="1000" dirty="0"/>
              <a:t>)</a:t>
            </a:r>
            <a:endParaRPr lang="en-US" sz="1000" dirty="0"/>
          </a:p>
        </p:txBody>
      </p:sp>
      <p:sp>
        <p:nvSpPr>
          <p:cNvPr id="52" name="Rectangle 29">
            <a:extLst>
              <a:ext uri="{FF2B5EF4-FFF2-40B4-BE49-F238E27FC236}">
                <a16:creationId xmlns:a16="http://schemas.microsoft.com/office/drawing/2014/main" id="{69571086-6CF0-8979-4043-1588779BF2F6}"/>
              </a:ext>
            </a:extLst>
          </p:cNvPr>
          <p:cNvSpPr>
            <a:spLocks noChangeArrowheads="1"/>
          </p:cNvSpPr>
          <p:nvPr/>
        </p:nvSpPr>
        <p:spPr bwMode="auto">
          <a:xfrm>
            <a:off x="4033226" y="3053817"/>
            <a:ext cx="85405" cy="77988"/>
          </a:xfrm>
          <a:prstGeom prst="ellipse">
            <a:avLst/>
          </a:prstGeom>
          <a:solidFill>
            <a:srgbClr val="FFFFFF"/>
          </a:solidFill>
          <a:ln>
            <a:solidFill>
              <a:srgbClr val="FF0000"/>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0000"/>
              </a:solidFill>
              <a:effectLst/>
              <a:uLnTx/>
              <a:uFillTx/>
            </a:endParaRPr>
          </a:p>
        </p:txBody>
      </p:sp>
      <p:sp>
        <p:nvSpPr>
          <p:cNvPr id="53" name="TextBox 52">
            <a:extLst>
              <a:ext uri="{FF2B5EF4-FFF2-40B4-BE49-F238E27FC236}">
                <a16:creationId xmlns:a16="http://schemas.microsoft.com/office/drawing/2014/main" id="{18A79781-1B57-D798-9349-5944A81F63AA}"/>
              </a:ext>
            </a:extLst>
          </p:cNvPr>
          <p:cNvSpPr txBox="1"/>
          <p:nvPr/>
        </p:nvSpPr>
        <p:spPr>
          <a:xfrm>
            <a:off x="4203555" y="2965297"/>
            <a:ext cx="4494314" cy="246221"/>
          </a:xfrm>
          <a:prstGeom prst="rect">
            <a:avLst/>
          </a:prstGeom>
          <a:noFill/>
        </p:spPr>
        <p:txBody>
          <a:bodyPr wrap="square" rtlCol="0">
            <a:spAutoFit/>
          </a:bodyPr>
          <a:lstStyle/>
          <a:p>
            <a:r>
              <a:rPr lang="en-GB" sz="1000" dirty="0"/>
              <a:t>RFC9182 </a:t>
            </a:r>
            <a:r>
              <a:rPr lang="en-GB" sz="1000" dirty="0" err="1"/>
              <a:t>vpn</a:t>
            </a:r>
            <a:r>
              <a:rPr lang="en-GB" sz="1000" dirty="0"/>
              <a:t>-network-access interface-id and </a:t>
            </a:r>
            <a:r>
              <a:rPr lang="en-GB" sz="1000" dirty="0" err="1"/>
              <a:t>tp</a:t>
            </a:r>
            <a:endParaRPr lang="en-US" sz="1000" dirty="0"/>
          </a:p>
        </p:txBody>
      </p:sp>
      <p:sp>
        <p:nvSpPr>
          <p:cNvPr id="54" name="Rectangle 29">
            <a:extLst>
              <a:ext uri="{FF2B5EF4-FFF2-40B4-BE49-F238E27FC236}">
                <a16:creationId xmlns:a16="http://schemas.microsoft.com/office/drawing/2014/main" id="{B20B41C4-018B-B874-36D9-B372C5D4913B}"/>
              </a:ext>
            </a:extLst>
          </p:cNvPr>
          <p:cNvSpPr>
            <a:spLocks noChangeArrowheads="1"/>
          </p:cNvSpPr>
          <p:nvPr/>
        </p:nvSpPr>
        <p:spPr bwMode="auto">
          <a:xfrm>
            <a:off x="4033226" y="2702730"/>
            <a:ext cx="85405" cy="77988"/>
          </a:xfrm>
          <a:prstGeom prst="ellipse">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55" name="Rectangle 29">
            <a:extLst>
              <a:ext uri="{FF2B5EF4-FFF2-40B4-BE49-F238E27FC236}">
                <a16:creationId xmlns:a16="http://schemas.microsoft.com/office/drawing/2014/main" id="{254C901B-29E6-5B4D-9D44-8C4BC5FB94F8}"/>
              </a:ext>
            </a:extLst>
          </p:cNvPr>
          <p:cNvSpPr>
            <a:spLocks noChangeArrowheads="1"/>
          </p:cNvSpPr>
          <p:nvPr/>
        </p:nvSpPr>
        <p:spPr bwMode="auto">
          <a:xfrm>
            <a:off x="4033226" y="3280575"/>
            <a:ext cx="85405" cy="77988"/>
          </a:xfrm>
          <a:prstGeom prst="ellipse">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56" name="Rectangle 29">
            <a:extLst>
              <a:ext uri="{FF2B5EF4-FFF2-40B4-BE49-F238E27FC236}">
                <a16:creationId xmlns:a16="http://schemas.microsoft.com/office/drawing/2014/main" id="{D94B297D-50E8-0E7F-BFAF-4D45CE8AF7DB}"/>
              </a:ext>
            </a:extLst>
          </p:cNvPr>
          <p:cNvSpPr>
            <a:spLocks noChangeArrowheads="1"/>
          </p:cNvSpPr>
          <p:nvPr/>
        </p:nvSpPr>
        <p:spPr bwMode="auto">
          <a:xfrm>
            <a:off x="4033226" y="2405091"/>
            <a:ext cx="85405" cy="77988"/>
          </a:xfrm>
          <a:prstGeom prst="ellipse">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57" name="TextBox 56">
            <a:extLst>
              <a:ext uri="{FF2B5EF4-FFF2-40B4-BE49-F238E27FC236}">
                <a16:creationId xmlns:a16="http://schemas.microsoft.com/office/drawing/2014/main" id="{BF4E90D4-D6C6-0B85-982E-2D08778671DA}"/>
              </a:ext>
            </a:extLst>
          </p:cNvPr>
          <p:cNvSpPr txBox="1"/>
          <p:nvPr/>
        </p:nvSpPr>
        <p:spPr>
          <a:xfrm>
            <a:off x="8618278" y="2226181"/>
            <a:ext cx="3056709" cy="1292662"/>
          </a:xfrm>
          <a:prstGeom prst="rect">
            <a:avLst/>
          </a:prstGeom>
          <a:noFill/>
        </p:spPr>
        <p:txBody>
          <a:bodyPr wrap="square" rtlCol="0">
            <a:spAutoFit/>
          </a:bodyPr>
          <a:lstStyle/>
          <a:p>
            <a:r>
              <a:rPr lang="en-US" sz="600" dirty="0"/>
              <a:t> container </a:t>
            </a:r>
            <a:r>
              <a:rPr lang="en-US" sz="600" dirty="0" err="1"/>
              <a:t>vpn</a:t>
            </a:r>
            <a:r>
              <a:rPr lang="en-US" sz="600" dirty="0"/>
              <a:t>-network-accesses {</a:t>
            </a:r>
          </a:p>
          <a:p>
            <a:r>
              <a:rPr lang="en-US" sz="600" dirty="0"/>
              <a:t>              description</a:t>
            </a:r>
          </a:p>
          <a:p>
            <a:r>
              <a:rPr lang="en-US" sz="600" dirty="0"/>
              <a:t>                "List of network accesses.";</a:t>
            </a:r>
          </a:p>
          <a:p>
            <a:r>
              <a:rPr lang="en-US" sz="600" dirty="0"/>
              <a:t>              list </a:t>
            </a:r>
            <a:r>
              <a:rPr lang="en-US" sz="600" dirty="0" err="1"/>
              <a:t>vpn</a:t>
            </a:r>
            <a:r>
              <a:rPr lang="en-US" sz="600" dirty="0"/>
              <a:t>-network-access {</a:t>
            </a:r>
          </a:p>
          <a:p>
            <a:r>
              <a:rPr lang="en-US" sz="600" dirty="0"/>
              <a:t>                key "id";</a:t>
            </a:r>
          </a:p>
          <a:p>
            <a:r>
              <a:rPr lang="en-US" sz="600" dirty="0"/>
              <a:t>                description</a:t>
            </a:r>
          </a:p>
          <a:p>
            <a:r>
              <a:rPr lang="en-US" sz="600" dirty="0"/>
              <a:t>                  "List of network accesses.";</a:t>
            </a:r>
          </a:p>
          <a:p>
            <a:r>
              <a:rPr lang="en-US" sz="600" dirty="0"/>
              <a:t>                leaf id {</a:t>
            </a:r>
          </a:p>
          <a:p>
            <a:r>
              <a:rPr lang="en-US" sz="600" dirty="0"/>
              <a:t>                  type </a:t>
            </a:r>
            <a:r>
              <a:rPr lang="en-US" sz="600" dirty="0" err="1"/>
              <a:t>vpn-common:vpn-id</a:t>
            </a:r>
            <a:r>
              <a:rPr lang="en-US" sz="600" dirty="0"/>
              <a:t>;</a:t>
            </a:r>
          </a:p>
          <a:p>
            <a:r>
              <a:rPr lang="en-US" sz="600" dirty="0"/>
              <a:t>                  description</a:t>
            </a:r>
          </a:p>
          <a:p>
            <a:r>
              <a:rPr lang="en-US" sz="600" dirty="0"/>
              <a:t>                    "Identifier for the network access.";</a:t>
            </a:r>
          </a:p>
          <a:p>
            <a:r>
              <a:rPr lang="en-US" sz="600" dirty="0"/>
              <a:t>                }</a:t>
            </a:r>
          </a:p>
          <a:p>
            <a:r>
              <a:rPr lang="en-US" sz="600" dirty="0"/>
              <a:t>                leaf interface-id {</a:t>
            </a:r>
          </a:p>
        </p:txBody>
      </p:sp>
      <p:sp>
        <p:nvSpPr>
          <p:cNvPr id="61" name="TextBox 60">
            <a:extLst>
              <a:ext uri="{FF2B5EF4-FFF2-40B4-BE49-F238E27FC236}">
                <a16:creationId xmlns:a16="http://schemas.microsoft.com/office/drawing/2014/main" id="{5A6236A8-6C79-52A7-E2FE-AA3B56109A34}"/>
              </a:ext>
            </a:extLst>
          </p:cNvPr>
          <p:cNvSpPr txBox="1"/>
          <p:nvPr/>
        </p:nvSpPr>
        <p:spPr>
          <a:xfrm>
            <a:off x="8697869" y="3611960"/>
            <a:ext cx="3056709" cy="1015663"/>
          </a:xfrm>
          <a:prstGeom prst="rect">
            <a:avLst/>
          </a:prstGeom>
          <a:noFill/>
        </p:spPr>
        <p:txBody>
          <a:bodyPr wrap="square" rtlCol="0">
            <a:spAutoFit/>
          </a:bodyPr>
          <a:lstStyle/>
          <a:p>
            <a:r>
              <a:rPr lang="en-US" sz="1000" dirty="0" err="1"/>
              <a:t>vpn</a:t>
            </a:r>
            <a:r>
              <a:rPr lang="en-US" sz="1000" dirty="0"/>
              <a:t>-service</a:t>
            </a:r>
          </a:p>
          <a:p>
            <a:r>
              <a:rPr lang="en-US" sz="1000" dirty="0"/>
              <a:t>    </a:t>
            </a:r>
            <a:r>
              <a:rPr lang="en-US" sz="1000" dirty="0" err="1">
                <a:solidFill>
                  <a:srgbClr val="FF0000"/>
                </a:solidFill>
              </a:rPr>
              <a:t>vpn</a:t>
            </a:r>
            <a:r>
              <a:rPr lang="en-US" sz="1000" dirty="0">
                <a:solidFill>
                  <a:srgbClr val="FF0000"/>
                </a:solidFill>
              </a:rPr>
              <a:t>-node</a:t>
            </a:r>
          </a:p>
          <a:p>
            <a:r>
              <a:rPr lang="en-US" sz="1000" dirty="0"/>
              <a:t>        </a:t>
            </a:r>
            <a:r>
              <a:rPr lang="en-US" sz="1000" dirty="0" err="1"/>
              <a:t>vpn</a:t>
            </a:r>
            <a:r>
              <a:rPr lang="en-US" sz="1000" dirty="0"/>
              <a:t>-network-access</a:t>
            </a:r>
          </a:p>
          <a:p>
            <a:r>
              <a:rPr lang="en-US" sz="1000" dirty="0"/>
              <a:t>            interface-id</a:t>
            </a:r>
          </a:p>
          <a:p>
            <a:r>
              <a:rPr lang="en-US" sz="1000" dirty="0"/>
              <a:t>            connection</a:t>
            </a:r>
          </a:p>
          <a:p>
            <a:r>
              <a:rPr lang="en-US" sz="1000" dirty="0"/>
              <a:t>                termination-point</a:t>
            </a:r>
          </a:p>
        </p:txBody>
      </p:sp>
      <p:sp>
        <p:nvSpPr>
          <p:cNvPr id="62" name="TextBox 61">
            <a:extLst>
              <a:ext uri="{FF2B5EF4-FFF2-40B4-BE49-F238E27FC236}">
                <a16:creationId xmlns:a16="http://schemas.microsoft.com/office/drawing/2014/main" id="{B5F6D4E4-F696-893C-88C9-15A912122AE6}"/>
              </a:ext>
            </a:extLst>
          </p:cNvPr>
          <p:cNvSpPr txBox="1"/>
          <p:nvPr/>
        </p:nvSpPr>
        <p:spPr>
          <a:xfrm>
            <a:off x="8697869" y="5404571"/>
            <a:ext cx="3056709" cy="553998"/>
          </a:xfrm>
          <a:prstGeom prst="rect">
            <a:avLst/>
          </a:prstGeom>
          <a:noFill/>
        </p:spPr>
        <p:txBody>
          <a:bodyPr wrap="square" rtlCol="0">
            <a:spAutoFit/>
          </a:bodyPr>
          <a:lstStyle/>
          <a:p>
            <a:r>
              <a:rPr lang="en-US" sz="1000" b="0" i="0" dirty="0">
                <a:solidFill>
                  <a:srgbClr val="212529"/>
                </a:solidFill>
                <a:effectLst/>
                <a:latin typeface="SFMono-Regular"/>
              </a:rPr>
              <a:t>Connection: Represents and groups the set of Layer 2 connectivity from where the traffic of the L3VPN in a particular VPN network access is coming.</a:t>
            </a:r>
            <a:endParaRPr lang="en-US" sz="1000" dirty="0"/>
          </a:p>
        </p:txBody>
      </p:sp>
      <p:sp>
        <p:nvSpPr>
          <p:cNvPr id="63" name="TextBox 62">
            <a:extLst>
              <a:ext uri="{FF2B5EF4-FFF2-40B4-BE49-F238E27FC236}">
                <a16:creationId xmlns:a16="http://schemas.microsoft.com/office/drawing/2014/main" id="{E397BB1A-A482-C9CF-6597-0E0CFE21AF41}"/>
              </a:ext>
            </a:extLst>
          </p:cNvPr>
          <p:cNvSpPr txBox="1"/>
          <p:nvPr/>
        </p:nvSpPr>
        <p:spPr>
          <a:xfrm>
            <a:off x="4737463" y="5421815"/>
            <a:ext cx="3048000" cy="507831"/>
          </a:xfrm>
          <a:prstGeom prst="rect">
            <a:avLst/>
          </a:prstGeom>
          <a:noFill/>
        </p:spPr>
        <p:txBody>
          <a:bodyPr wrap="square" rtlCol="0">
            <a:spAutoFit/>
          </a:bodyPr>
          <a:lstStyle/>
          <a:p>
            <a:r>
              <a:rPr lang="en-US" sz="900" dirty="0"/>
              <a:t>RFC8299 (VRF allocation)…  As for route targets (RTs), a management system is expected to allocate a VRF on the target PE and an RD for this VRF.</a:t>
            </a:r>
          </a:p>
        </p:txBody>
      </p:sp>
      <p:sp>
        <p:nvSpPr>
          <p:cNvPr id="67" name="Rectangle 3">
            <a:extLst>
              <a:ext uri="{FF2B5EF4-FFF2-40B4-BE49-F238E27FC236}">
                <a16:creationId xmlns:a16="http://schemas.microsoft.com/office/drawing/2014/main" id="{2572FE63-BEB3-A11B-C046-1E67A55CD2F2}"/>
              </a:ext>
            </a:extLst>
          </p:cNvPr>
          <p:cNvSpPr>
            <a:spLocks noChangeArrowheads="1"/>
          </p:cNvSpPr>
          <p:nvPr/>
        </p:nvSpPr>
        <p:spPr bwMode="auto">
          <a:xfrm>
            <a:off x="7785463" y="61757"/>
            <a:ext cx="2589166"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45720"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indent="-457200"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900" b="1" dirty="0" err="1"/>
              <a:t>vpn</a:t>
            </a:r>
            <a:r>
              <a:rPr lang="en-US" altLang="en-US" sz="900" b="1" dirty="0"/>
              <a:t>-node':</a:t>
            </a:r>
          </a:p>
          <a:p>
            <a:pPr lvl="1"/>
            <a:r>
              <a:rPr lang="en-US" altLang="en-US" sz="600" dirty="0">
                <a:solidFill>
                  <a:srgbClr val="212529"/>
                </a:solidFill>
                <a:latin typeface="SFMono-Regular"/>
              </a:rPr>
              <a:t>An abstraction that represents a set of policies applied to a network node and belonging to a single '</a:t>
            </a:r>
            <a:r>
              <a:rPr lang="en-US" altLang="en-US" sz="600" dirty="0" err="1">
                <a:solidFill>
                  <a:srgbClr val="212529"/>
                </a:solidFill>
                <a:latin typeface="SFMono-Regular"/>
              </a:rPr>
              <a:t>vpn</a:t>
            </a:r>
            <a:r>
              <a:rPr lang="en-US" altLang="en-US" sz="600" dirty="0">
                <a:solidFill>
                  <a:srgbClr val="212529"/>
                </a:solidFill>
                <a:latin typeface="SFMono-Regular"/>
              </a:rPr>
              <a:t>-service'. A VPN service is typically built by adding instances of '</a:t>
            </a:r>
            <a:r>
              <a:rPr lang="en-US" altLang="en-US" sz="600" dirty="0" err="1">
                <a:solidFill>
                  <a:srgbClr val="212529"/>
                </a:solidFill>
                <a:latin typeface="SFMono-Regular"/>
              </a:rPr>
              <a:t>vpn</a:t>
            </a:r>
            <a:r>
              <a:rPr lang="en-US" altLang="en-US" sz="600" dirty="0">
                <a:solidFill>
                  <a:srgbClr val="212529"/>
                </a:solidFill>
                <a:latin typeface="SFMono-Regular"/>
              </a:rPr>
              <a:t>-node' to the '</a:t>
            </a:r>
            <a:r>
              <a:rPr lang="en-US" altLang="en-US" sz="600" dirty="0" err="1">
                <a:solidFill>
                  <a:srgbClr val="212529"/>
                </a:solidFill>
                <a:latin typeface="SFMono-Regular"/>
              </a:rPr>
              <a:t>vpn</a:t>
            </a:r>
            <a:r>
              <a:rPr lang="en-US" altLang="en-US" sz="600" dirty="0">
                <a:solidFill>
                  <a:srgbClr val="212529"/>
                </a:solidFill>
                <a:latin typeface="SFMono-Regular"/>
              </a:rPr>
              <a:t>-nodes' container.</a:t>
            </a:r>
            <a:r>
              <a:rPr lang="en-US" altLang="en-US" sz="600" dirty="0">
                <a:solidFill>
                  <a:srgbClr val="000000"/>
                </a:solidFill>
                <a:latin typeface="SFMono-Regular"/>
                <a:hlinkClick r:id="rId3"/>
              </a:rPr>
              <a:t>¶</a:t>
            </a:r>
            <a:endParaRPr lang="en-US" altLang="en-US" sz="100" dirty="0"/>
          </a:p>
          <a:p>
            <a:pPr lvl="1"/>
            <a:r>
              <a:rPr lang="en-US" altLang="en-US" sz="600" dirty="0">
                <a:solidFill>
                  <a:srgbClr val="212529"/>
                </a:solidFill>
                <a:latin typeface="SFMono-Regular"/>
              </a:rPr>
              <a:t>A '</a:t>
            </a:r>
            <a:r>
              <a:rPr lang="en-US" altLang="en-US" sz="600" dirty="0" err="1">
                <a:solidFill>
                  <a:srgbClr val="212529"/>
                </a:solidFill>
                <a:latin typeface="SFMono-Regular"/>
              </a:rPr>
              <a:t>vpn</a:t>
            </a:r>
            <a:r>
              <a:rPr lang="en-US" altLang="en-US" sz="600" dirty="0">
                <a:solidFill>
                  <a:srgbClr val="212529"/>
                </a:solidFill>
                <a:latin typeface="SFMono-Regular"/>
              </a:rPr>
              <a:t>-node' contains '</a:t>
            </a:r>
            <a:r>
              <a:rPr lang="en-US" altLang="en-US" sz="600" dirty="0" err="1">
                <a:solidFill>
                  <a:srgbClr val="212529"/>
                </a:solidFill>
                <a:latin typeface="SFMono-Regular"/>
              </a:rPr>
              <a:t>vpn</a:t>
            </a:r>
            <a:r>
              <a:rPr lang="en-US" altLang="en-US" sz="600" dirty="0">
                <a:solidFill>
                  <a:srgbClr val="212529"/>
                </a:solidFill>
                <a:latin typeface="SFMono-Regular"/>
              </a:rPr>
              <a:t>-network-accesses', which are the interfaces attached to the VPN by which the customer traffic is received. Therefore, the customer sites are connected to the '</a:t>
            </a:r>
            <a:r>
              <a:rPr lang="en-US" altLang="en-US" sz="600" dirty="0" err="1">
                <a:solidFill>
                  <a:srgbClr val="212529"/>
                </a:solidFill>
                <a:latin typeface="SFMono-Regular"/>
              </a:rPr>
              <a:t>vpn</a:t>
            </a:r>
            <a:r>
              <a:rPr lang="en-US" altLang="en-US" sz="600" dirty="0">
                <a:solidFill>
                  <a:srgbClr val="212529"/>
                </a:solidFill>
                <a:latin typeface="SFMono-Regular"/>
              </a:rPr>
              <a:t>-network-accesses'.</a:t>
            </a:r>
            <a:r>
              <a:rPr lang="en-US" altLang="en-US" sz="600" dirty="0">
                <a:solidFill>
                  <a:srgbClr val="000000"/>
                </a:solidFill>
                <a:latin typeface="SFMono-Regular"/>
                <a:hlinkClick r:id="rId4"/>
              </a:rPr>
              <a:t>¶</a:t>
            </a:r>
            <a:endParaRPr lang="en-US" altLang="en-US" sz="100" dirty="0"/>
          </a:p>
        </p:txBody>
      </p:sp>
      <p:sp>
        <p:nvSpPr>
          <p:cNvPr id="68" name="Rectangle 15">
            <a:extLst>
              <a:ext uri="{FF2B5EF4-FFF2-40B4-BE49-F238E27FC236}">
                <a16:creationId xmlns:a16="http://schemas.microsoft.com/office/drawing/2014/main" id="{B7022DAD-5824-701F-1D64-AB7A204B7F1F}"/>
              </a:ext>
            </a:extLst>
          </p:cNvPr>
          <p:cNvSpPr>
            <a:spLocks noChangeArrowheads="1"/>
          </p:cNvSpPr>
          <p:nvPr/>
        </p:nvSpPr>
        <p:spPr bwMode="auto">
          <a:xfrm>
            <a:off x="8063447" y="1219628"/>
            <a:ext cx="2033198" cy="5693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F0000"/>
                </a:solidFill>
                <a:effectLst/>
                <a:latin typeface="SFMono-Regular"/>
              </a:rPr>
              <a:t>For example, in a BGP-based VPN, a VPN node could typically be mapped to a Virtual Routing and Forwarding (VRF) instance.</a:t>
            </a:r>
            <a:r>
              <a:rPr kumimoji="0" lang="en-US" altLang="en-US" sz="700" b="0" i="0" u="none" strike="noStrike" cap="none" normalizeH="0" baseline="0">
                <a:ln>
                  <a:noFill/>
                </a:ln>
                <a:solidFill>
                  <a:srgbClr val="FF0000"/>
                </a:solidFill>
                <a:effectLst/>
                <a:latin typeface="SFMono-Regular"/>
                <a:hlinkClick r:id="rId5">
                  <a:extLst>
                    <a:ext uri="{A12FA001-AC4F-418D-AE19-62706E023703}">
                      <ahyp:hlinkClr xmlns:ahyp="http://schemas.microsoft.com/office/drawing/2018/hyperlinkcolor" val="tx"/>
                    </a:ext>
                  </a:extLst>
                </a:hlinkClick>
              </a:rPr>
              <a:t>¶</a:t>
            </a:r>
            <a:endParaRPr kumimoji="0" lang="en-US" altLang="en-US" sz="700" b="0" i="0" u="none" strike="noStrike" cap="none" normalizeH="0" baseline="0">
              <a:ln>
                <a:noFill/>
              </a:ln>
              <a:solidFill>
                <a:srgbClr val="FF0000"/>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FF0000"/>
              </a:solidFill>
              <a:effectLst/>
              <a:latin typeface="Arial" panose="020B0604020202020204" pitchFamily="34" charset="0"/>
            </a:endParaRPr>
          </a:p>
        </p:txBody>
      </p:sp>
      <p:sp>
        <p:nvSpPr>
          <p:cNvPr id="2" name="Title 1">
            <a:extLst>
              <a:ext uri="{FF2B5EF4-FFF2-40B4-BE49-F238E27FC236}">
                <a16:creationId xmlns:a16="http://schemas.microsoft.com/office/drawing/2014/main" id="{C2077B85-803D-0A7F-14E1-E26482E7F540}"/>
              </a:ext>
            </a:extLst>
          </p:cNvPr>
          <p:cNvSpPr>
            <a:spLocks noGrp="1"/>
          </p:cNvSpPr>
          <p:nvPr>
            <p:ph type="title"/>
          </p:nvPr>
        </p:nvSpPr>
        <p:spPr>
          <a:xfrm>
            <a:off x="236490" y="119680"/>
            <a:ext cx="10515600" cy="1325563"/>
          </a:xfrm>
        </p:spPr>
        <p:txBody>
          <a:bodyPr/>
          <a:lstStyle/>
          <a:p>
            <a:r>
              <a:rPr lang="en-GB" dirty="0"/>
              <a:t>Diagram Key and rough notes</a:t>
            </a:r>
            <a:endParaRPr lang="en-US" dirty="0"/>
          </a:p>
        </p:txBody>
      </p:sp>
      <p:sp>
        <p:nvSpPr>
          <p:cNvPr id="3" name="TextBox 2">
            <a:extLst>
              <a:ext uri="{FF2B5EF4-FFF2-40B4-BE49-F238E27FC236}">
                <a16:creationId xmlns:a16="http://schemas.microsoft.com/office/drawing/2014/main" id="{819215B6-2677-BE12-0600-88EE607BF351}"/>
              </a:ext>
            </a:extLst>
          </p:cNvPr>
          <p:cNvSpPr txBox="1"/>
          <p:nvPr/>
        </p:nvSpPr>
        <p:spPr>
          <a:xfrm>
            <a:off x="236490" y="1071913"/>
            <a:ext cx="6342110" cy="577081"/>
          </a:xfrm>
          <a:prstGeom prst="rect">
            <a:avLst/>
          </a:prstGeom>
          <a:noFill/>
        </p:spPr>
        <p:txBody>
          <a:bodyPr wrap="square" rtlCol="0">
            <a:spAutoFit/>
          </a:bodyPr>
          <a:lstStyle/>
          <a:p>
            <a:r>
              <a:rPr lang="en-GB" sz="1050" dirty="0">
                <a:solidFill>
                  <a:srgbClr val="FF0000"/>
                </a:solidFill>
              </a:rPr>
              <a:t>Note that as there appears to be no clear standard way to represent networking defined in terms of IETF models, a symbol set for IETF models has been derived from the TAPI symbol set (familiarity with the TAPI symbol set as used in TR-547 is assumed)</a:t>
            </a:r>
            <a:endParaRPr lang="en-US" sz="1050" dirty="0">
              <a:solidFill>
                <a:srgbClr val="FF0000"/>
              </a:solidFill>
            </a:endParaRPr>
          </a:p>
        </p:txBody>
      </p:sp>
    </p:spTree>
    <p:extLst>
      <p:ext uri="{BB962C8B-B14F-4D97-AF65-F5344CB8AC3E}">
        <p14:creationId xmlns:p14="http://schemas.microsoft.com/office/powerpoint/2010/main" val="245017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6D650684-D220-77E5-FCF2-2C80152F7687}"/>
              </a:ext>
            </a:extLst>
          </p:cNvPr>
          <p:cNvGraphicFramePr>
            <a:graphicFrameLocks noChangeAspect="1"/>
          </p:cNvGraphicFramePr>
          <p:nvPr>
            <p:extLst>
              <p:ext uri="{D42A27DB-BD31-4B8C-83A1-F6EECF244321}">
                <p14:modId xmlns:p14="http://schemas.microsoft.com/office/powerpoint/2010/main" val="2938927009"/>
              </p:ext>
            </p:extLst>
          </p:nvPr>
        </p:nvGraphicFramePr>
        <p:xfrm>
          <a:off x="1006258" y="1464774"/>
          <a:ext cx="10040937" cy="4686300"/>
        </p:xfrm>
        <a:graphic>
          <a:graphicData uri="http://schemas.openxmlformats.org/presentationml/2006/ole">
            <mc:AlternateContent xmlns:mc="http://schemas.openxmlformats.org/markup-compatibility/2006">
              <mc:Choice xmlns:v="urn:schemas-microsoft-com:vml" Requires="v">
                <p:oleObj name="Slide" r:id="rId2" imgW="9288897" imgH="4334399" progId="PowerPoint.Slide.12">
                  <p:embed/>
                </p:oleObj>
              </mc:Choice>
              <mc:Fallback>
                <p:oleObj name="Slide" r:id="rId2" imgW="9288897" imgH="4334399" progId="PowerPoint.Slide.12">
                  <p:embed/>
                  <p:pic>
                    <p:nvPicPr>
                      <p:cNvPr id="4" name="Object 3">
                        <a:extLst>
                          <a:ext uri="{FF2B5EF4-FFF2-40B4-BE49-F238E27FC236}">
                            <a16:creationId xmlns:a16="http://schemas.microsoft.com/office/drawing/2014/main" id="{6D650684-D220-77E5-FCF2-2C80152F7687}"/>
                          </a:ext>
                        </a:extLst>
                      </p:cNvPr>
                      <p:cNvPicPr/>
                      <p:nvPr/>
                    </p:nvPicPr>
                    <p:blipFill>
                      <a:blip r:embed="rId3"/>
                      <a:stretch>
                        <a:fillRect/>
                      </a:stretch>
                    </p:blipFill>
                    <p:spPr>
                      <a:xfrm>
                        <a:off x="1006258" y="1464774"/>
                        <a:ext cx="10040937" cy="4686300"/>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100115F4-89B5-31AF-D34D-3E5FE089BE8F}"/>
              </a:ext>
            </a:extLst>
          </p:cNvPr>
          <p:cNvSpPr txBox="1"/>
          <p:nvPr/>
        </p:nvSpPr>
        <p:spPr>
          <a:xfrm>
            <a:off x="1571625" y="937758"/>
            <a:ext cx="1485900" cy="400110"/>
          </a:xfrm>
          <a:prstGeom prst="rect">
            <a:avLst/>
          </a:prstGeom>
          <a:noFill/>
        </p:spPr>
        <p:txBody>
          <a:bodyPr wrap="square" rtlCol="0">
            <a:spAutoFit/>
          </a:bodyPr>
          <a:lstStyle/>
          <a:p>
            <a:r>
              <a:rPr lang="en-GB" sz="1000" dirty="0"/>
              <a:t>Orientation Seems incorrect in RFC9182 </a:t>
            </a:r>
            <a:endParaRPr lang="en-US" sz="1000" dirty="0"/>
          </a:p>
        </p:txBody>
      </p:sp>
      <p:cxnSp>
        <p:nvCxnSpPr>
          <p:cNvPr id="5" name="Straight Arrow Connector 4">
            <a:extLst>
              <a:ext uri="{FF2B5EF4-FFF2-40B4-BE49-F238E27FC236}">
                <a16:creationId xmlns:a16="http://schemas.microsoft.com/office/drawing/2014/main" id="{8EE06CE9-612B-3EA2-084E-93D1A571F74F}"/>
              </a:ext>
            </a:extLst>
          </p:cNvPr>
          <p:cNvCxnSpPr/>
          <p:nvPr/>
        </p:nvCxnSpPr>
        <p:spPr>
          <a:xfrm>
            <a:off x="1866900" y="1330902"/>
            <a:ext cx="552450"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11DFF41C-3C9D-1369-B714-53B1687B84A7}"/>
              </a:ext>
            </a:extLst>
          </p:cNvPr>
          <p:cNvSpPr>
            <a:spLocks noGrp="1"/>
          </p:cNvSpPr>
          <p:nvPr>
            <p:ph type="title"/>
          </p:nvPr>
        </p:nvSpPr>
        <p:spPr>
          <a:xfrm>
            <a:off x="133815" y="157943"/>
            <a:ext cx="11924370" cy="779816"/>
          </a:xfrm>
        </p:spPr>
        <p:txBody>
          <a:bodyPr>
            <a:normAutofit fontScale="90000"/>
          </a:bodyPr>
          <a:lstStyle/>
          <a:p>
            <a:r>
              <a:rPr lang="en-GB" dirty="0"/>
              <a:t>Pictorial view of IETF/TAPI controlled network fragment</a:t>
            </a:r>
            <a:endParaRPr lang="en-US" dirty="0"/>
          </a:p>
        </p:txBody>
      </p:sp>
      <p:sp>
        <p:nvSpPr>
          <p:cNvPr id="9" name="TextBox 8">
            <a:extLst>
              <a:ext uri="{FF2B5EF4-FFF2-40B4-BE49-F238E27FC236}">
                <a16:creationId xmlns:a16="http://schemas.microsoft.com/office/drawing/2014/main" id="{BA014BDF-FE1D-4755-4855-CD11316DF8BA}"/>
              </a:ext>
            </a:extLst>
          </p:cNvPr>
          <p:cNvSpPr txBox="1"/>
          <p:nvPr/>
        </p:nvSpPr>
        <p:spPr>
          <a:xfrm>
            <a:off x="415637" y="5920242"/>
            <a:ext cx="9551324" cy="461665"/>
          </a:xfrm>
          <a:prstGeom prst="rect">
            <a:avLst/>
          </a:prstGeom>
          <a:noFill/>
        </p:spPr>
        <p:txBody>
          <a:bodyPr wrap="square" rtlCol="0">
            <a:spAutoFit/>
          </a:bodyPr>
          <a:lstStyle/>
          <a:p>
            <a:r>
              <a:rPr lang="en-GB" sz="1200" dirty="0"/>
              <a:t>Assumption on this figure is that layers up to Ethernet are managed through TAPI and IP is controlled through IETF defined interfaces. There are clearly many other options. This diagram simply illustrates a generalized linkage between RFC8345 and TAPI that could be applied at any layer.</a:t>
            </a:r>
            <a:endParaRPr lang="en-US" sz="1200" dirty="0"/>
          </a:p>
        </p:txBody>
      </p:sp>
      <p:sp>
        <p:nvSpPr>
          <p:cNvPr id="10" name="Freeform: Shape 9">
            <a:extLst>
              <a:ext uri="{FF2B5EF4-FFF2-40B4-BE49-F238E27FC236}">
                <a16:creationId xmlns:a16="http://schemas.microsoft.com/office/drawing/2014/main" id="{7C5705D6-6774-8E96-9A0F-E3523B8EE8E7}"/>
              </a:ext>
            </a:extLst>
          </p:cNvPr>
          <p:cNvSpPr/>
          <p:nvPr/>
        </p:nvSpPr>
        <p:spPr>
          <a:xfrm>
            <a:off x="1521229" y="2227811"/>
            <a:ext cx="9984663" cy="606829"/>
          </a:xfrm>
          <a:custGeom>
            <a:avLst/>
            <a:gdLst>
              <a:gd name="connsiteX0" fmla="*/ 0 w 9010996"/>
              <a:gd name="connsiteY0" fmla="*/ 606829 h 606829"/>
              <a:gd name="connsiteX1" fmla="*/ 1379913 w 9010996"/>
              <a:gd name="connsiteY1" fmla="*/ 606829 h 606829"/>
              <a:gd name="connsiteX2" fmla="*/ 2801389 w 9010996"/>
              <a:gd name="connsiteY2" fmla="*/ 0 h 606829"/>
              <a:gd name="connsiteX3" fmla="*/ 6151418 w 9010996"/>
              <a:gd name="connsiteY3" fmla="*/ 0 h 606829"/>
              <a:gd name="connsiteX4" fmla="*/ 7473142 w 9010996"/>
              <a:gd name="connsiteY4" fmla="*/ 581891 h 606829"/>
              <a:gd name="connsiteX5" fmla="*/ 9010996 w 9010996"/>
              <a:gd name="connsiteY5" fmla="*/ 581891 h 606829"/>
              <a:gd name="connsiteX6" fmla="*/ 9010996 w 9010996"/>
              <a:gd name="connsiteY6" fmla="*/ 590204 h 606829"/>
              <a:gd name="connsiteX7" fmla="*/ 9010996 w 9010996"/>
              <a:gd name="connsiteY7" fmla="*/ 590204 h 606829"/>
              <a:gd name="connsiteX0" fmla="*/ 0 w 9010996"/>
              <a:gd name="connsiteY0" fmla="*/ 606829 h 606829"/>
              <a:gd name="connsiteX1" fmla="*/ 1379913 w 9010996"/>
              <a:gd name="connsiteY1" fmla="*/ 606829 h 606829"/>
              <a:gd name="connsiteX2" fmla="*/ 2801389 w 9010996"/>
              <a:gd name="connsiteY2" fmla="*/ 0 h 606829"/>
              <a:gd name="connsiteX3" fmla="*/ 6151418 w 9010996"/>
              <a:gd name="connsiteY3" fmla="*/ 0 h 606829"/>
              <a:gd name="connsiteX4" fmla="*/ 7473142 w 9010996"/>
              <a:gd name="connsiteY4" fmla="*/ 581891 h 606829"/>
              <a:gd name="connsiteX5" fmla="*/ 9010996 w 9010996"/>
              <a:gd name="connsiteY5" fmla="*/ 581891 h 606829"/>
              <a:gd name="connsiteX6" fmla="*/ 9010996 w 9010996"/>
              <a:gd name="connsiteY6" fmla="*/ 590204 h 606829"/>
              <a:gd name="connsiteX7" fmla="*/ 9010996 w 9010996"/>
              <a:gd name="connsiteY7" fmla="*/ 590204 h 606829"/>
              <a:gd name="connsiteX0" fmla="*/ 0 w 9010996"/>
              <a:gd name="connsiteY0" fmla="*/ 606829 h 606829"/>
              <a:gd name="connsiteX1" fmla="*/ 1379913 w 9010996"/>
              <a:gd name="connsiteY1" fmla="*/ 606829 h 606829"/>
              <a:gd name="connsiteX2" fmla="*/ 2801389 w 9010996"/>
              <a:gd name="connsiteY2" fmla="*/ 0 h 606829"/>
              <a:gd name="connsiteX3" fmla="*/ 6151418 w 9010996"/>
              <a:gd name="connsiteY3" fmla="*/ 0 h 606829"/>
              <a:gd name="connsiteX4" fmla="*/ 7473142 w 9010996"/>
              <a:gd name="connsiteY4" fmla="*/ 581891 h 606829"/>
              <a:gd name="connsiteX5" fmla="*/ 9010996 w 9010996"/>
              <a:gd name="connsiteY5" fmla="*/ 581891 h 606829"/>
              <a:gd name="connsiteX6" fmla="*/ 9010996 w 9010996"/>
              <a:gd name="connsiteY6" fmla="*/ 590204 h 606829"/>
              <a:gd name="connsiteX7" fmla="*/ 9010996 w 9010996"/>
              <a:gd name="connsiteY7" fmla="*/ 590204 h 606829"/>
              <a:gd name="connsiteX0" fmla="*/ 0 w 9010996"/>
              <a:gd name="connsiteY0" fmla="*/ 606829 h 606829"/>
              <a:gd name="connsiteX1" fmla="*/ 1379913 w 9010996"/>
              <a:gd name="connsiteY1" fmla="*/ 606829 h 606829"/>
              <a:gd name="connsiteX2" fmla="*/ 2801389 w 9010996"/>
              <a:gd name="connsiteY2" fmla="*/ 0 h 606829"/>
              <a:gd name="connsiteX3" fmla="*/ 6151418 w 9010996"/>
              <a:gd name="connsiteY3" fmla="*/ 0 h 606829"/>
              <a:gd name="connsiteX4" fmla="*/ 7473142 w 9010996"/>
              <a:gd name="connsiteY4" fmla="*/ 581891 h 606829"/>
              <a:gd name="connsiteX5" fmla="*/ 9010996 w 9010996"/>
              <a:gd name="connsiteY5" fmla="*/ 581891 h 606829"/>
              <a:gd name="connsiteX6" fmla="*/ 9010996 w 9010996"/>
              <a:gd name="connsiteY6" fmla="*/ 590204 h 606829"/>
              <a:gd name="connsiteX0" fmla="*/ 0 w 9010996"/>
              <a:gd name="connsiteY0" fmla="*/ 606829 h 606829"/>
              <a:gd name="connsiteX1" fmla="*/ 1379913 w 9010996"/>
              <a:gd name="connsiteY1" fmla="*/ 606829 h 606829"/>
              <a:gd name="connsiteX2" fmla="*/ 2801389 w 9010996"/>
              <a:gd name="connsiteY2" fmla="*/ 0 h 606829"/>
              <a:gd name="connsiteX3" fmla="*/ 6151418 w 9010996"/>
              <a:gd name="connsiteY3" fmla="*/ 0 h 606829"/>
              <a:gd name="connsiteX4" fmla="*/ 7473142 w 9010996"/>
              <a:gd name="connsiteY4" fmla="*/ 581891 h 606829"/>
              <a:gd name="connsiteX5" fmla="*/ 9010996 w 9010996"/>
              <a:gd name="connsiteY5" fmla="*/ 581891 h 606829"/>
              <a:gd name="connsiteX0" fmla="*/ 0 w 9984663"/>
              <a:gd name="connsiteY0" fmla="*/ 606829 h 606829"/>
              <a:gd name="connsiteX1" fmla="*/ 1379913 w 9984663"/>
              <a:gd name="connsiteY1" fmla="*/ 606829 h 606829"/>
              <a:gd name="connsiteX2" fmla="*/ 2801389 w 9984663"/>
              <a:gd name="connsiteY2" fmla="*/ 0 h 606829"/>
              <a:gd name="connsiteX3" fmla="*/ 6151418 w 9984663"/>
              <a:gd name="connsiteY3" fmla="*/ 0 h 606829"/>
              <a:gd name="connsiteX4" fmla="*/ 7473142 w 9984663"/>
              <a:gd name="connsiteY4" fmla="*/ 581891 h 606829"/>
              <a:gd name="connsiteX5" fmla="*/ 9984663 w 9984663"/>
              <a:gd name="connsiteY5" fmla="*/ 598824 h 606829"/>
              <a:gd name="connsiteX0" fmla="*/ 0 w 9984663"/>
              <a:gd name="connsiteY0" fmla="*/ 606829 h 606829"/>
              <a:gd name="connsiteX1" fmla="*/ 1379913 w 9984663"/>
              <a:gd name="connsiteY1" fmla="*/ 606829 h 606829"/>
              <a:gd name="connsiteX2" fmla="*/ 2801389 w 9984663"/>
              <a:gd name="connsiteY2" fmla="*/ 0 h 606829"/>
              <a:gd name="connsiteX3" fmla="*/ 6151418 w 9984663"/>
              <a:gd name="connsiteY3" fmla="*/ 0 h 606829"/>
              <a:gd name="connsiteX4" fmla="*/ 7473142 w 9984663"/>
              <a:gd name="connsiteY4" fmla="*/ 581891 h 606829"/>
              <a:gd name="connsiteX5" fmla="*/ 9984663 w 9984663"/>
              <a:gd name="connsiteY5" fmla="*/ 598824 h 606829"/>
              <a:gd name="connsiteX0" fmla="*/ 0 w 9984663"/>
              <a:gd name="connsiteY0" fmla="*/ 606829 h 606829"/>
              <a:gd name="connsiteX1" fmla="*/ 1379913 w 9984663"/>
              <a:gd name="connsiteY1" fmla="*/ 606829 h 606829"/>
              <a:gd name="connsiteX2" fmla="*/ 2801389 w 9984663"/>
              <a:gd name="connsiteY2" fmla="*/ 0 h 606829"/>
              <a:gd name="connsiteX3" fmla="*/ 6151418 w 9984663"/>
              <a:gd name="connsiteY3" fmla="*/ 0 h 606829"/>
              <a:gd name="connsiteX4" fmla="*/ 7473142 w 9984663"/>
              <a:gd name="connsiteY4" fmla="*/ 581891 h 606829"/>
              <a:gd name="connsiteX5" fmla="*/ 9984663 w 9984663"/>
              <a:gd name="connsiteY5" fmla="*/ 598824 h 6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4663" h="606829">
                <a:moveTo>
                  <a:pt x="0" y="606829"/>
                </a:moveTo>
                <a:lnTo>
                  <a:pt x="1379913" y="606829"/>
                </a:lnTo>
                <a:lnTo>
                  <a:pt x="2801389" y="0"/>
                </a:lnTo>
                <a:lnTo>
                  <a:pt x="6151418" y="0"/>
                </a:lnTo>
                <a:lnTo>
                  <a:pt x="7473142" y="581891"/>
                </a:lnTo>
                <a:lnTo>
                  <a:pt x="9984663" y="598824"/>
                </a:lnTo>
              </a:path>
            </a:pathLst>
          </a:cu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23B8082-10FD-9E06-4279-1389CAF931FA}"/>
              </a:ext>
            </a:extLst>
          </p:cNvPr>
          <p:cNvSpPr txBox="1"/>
          <p:nvPr/>
        </p:nvSpPr>
        <p:spPr>
          <a:xfrm>
            <a:off x="10037004" y="2388227"/>
            <a:ext cx="1316796" cy="415498"/>
          </a:xfrm>
          <a:prstGeom prst="rect">
            <a:avLst/>
          </a:prstGeom>
          <a:noFill/>
        </p:spPr>
        <p:txBody>
          <a:bodyPr wrap="square" rtlCol="0">
            <a:spAutoFit/>
          </a:bodyPr>
          <a:lstStyle/>
          <a:p>
            <a:r>
              <a:rPr lang="en-GB" sz="1050" dirty="0">
                <a:solidFill>
                  <a:srgbClr val="00B0F0"/>
                </a:solidFill>
              </a:rPr>
              <a:t>Controlled through IETF interfaces</a:t>
            </a:r>
            <a:endParaRPr lang="en-US" sz="1050" dirty="0">
              <a:solidFill>
                <a:srgbClr val="00B0F0"/>
              </a:solidFill>
            </a:endParaRPr>
          </a:p>
        </p:txBody>
      </p:sp>
      <p:sp>
        <p:nvSpPr>
          <p:cNvPr id="13" name="TextBox 12">
            <a:extLst>
              <a:ext uri="{FF2B5EF4-FFF2-40B4-BE49-F238E27FC236}">
                <a16:creationId xmlns:a16="http://schemas.microsoft.com/office/drawing/2014/main" id="{156C74B8-4FB3-F69A-832D-23D36A5E5046}"/>
              </a:ext>
            </a:extLst>
          </p:cNvPr>
          <p:cNvSpPr txBox="1"/>
          <p:nvPr/>
        </p:nvSpPr>
        <p:spPr>
          <a:xfrm>
            <a:off x="10037004" y="2834640"/>
            <a:ext cx="1316796" cy="415498"/>
          </a:xfrm>
          <a:prstGeom prst="rect">
            <a:avLst/>
          </a:prstGeom>
          <a:noFill/>
        </p:spPr>
        <p:txBody>
          <a:bodyPr wrap="square" rtlCol="0">
            <a:spAutoFit/>
          </a:bodyPr>
          <a:lstStyle/>
          <a:p>
            <a:r>
              <a:rPr lang="en-GB" sz="1050" dirty="0">
                <a:solidFill>
                  <a:srgbClr val="00B0F0"/>
                </a:solidFill>
              </a:rPr>
              <a:t>Controlled through TAPI</a:t>
            </a:r>
            <a:endParaRPr lang="en-US" sz="1050" dirty="0">
              <a:solidFill>
                <a:srgbClr val="00B0F0"/>
              </a:solidFill>
            </a:endParaRPr>
          </a:p>
        </p:txBody>
      </p:sp>
      <p:sp>
        <p:nvSpPr>
          <p:cNvPr id="14" name="Arrow: Down 13">
            <a:extLst>
              <a:ext uri="{FF2B5EF4-FFF2-40B4-BE49-F238E27FC236}">
                <a16:creationId xmlns:a16="http://schemas.microsoft.com/office/drawing/2014/main" id="{D5B95E93-9A34-59F3-F112-EB695667A5AB}"/>
              </a:ext>
            </a:extLst>
          </p:cNvPr>
          <p:cNvSpPr/>
          <p:nvPr/>
        </p:nvSpPr>
        <p:spPr>
          <a:xfrm>
            <a:off x="11185742" y="2930631"/>
            <a:ext cx="320150" cy="269769"/>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D6C4EC22-6BDD-F6AB-D61B-8A6FE1B1C2AE}"/>
              </a:ext>
            </a:extLst>
          </p:cNvPr>
          <p:cNvSpPr/>
          <p:nvPr/>
        </p:nvSpPr>
        <p:spPr>
          <a:xfrm rot="10800000">
            <a:off x="11185742" y="2477982"/>
            <a:ext cx="320150" cy="269769"/>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24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60CA8B1-7F66-40E1-3BAE-B8E1EA046344}"/>
              </a:ext>
            </a:extLst>
          </p:cNvPr>
          <p:cNvGrpSpPr>
            <a:grpSpLocks noChangeAspect="1"/>
          </p:cNvGrpSpPr>
          <p:nvPr/>
        </p:nvGrpSpPr>
        <p:grpSpPr>
          <a:xfrm>
            <a:off x="3011959" y="2933182"/>
            <a:ext cx="358929" cy="225707"/>
            <a:chOff x="4487593" y="2873065"/>
            <a:chExt cx="362554" cy="227985"/>
          </a:xfrm>
        </p:grpSpPr>
        <p:sp>
          <p:nvSpPr>
            <p:cNvPr id="13" name="Rectangle 88">
              <a:extLst>
                <a:ext uri="{FF2B5EF4-FFF2-40B4-BE49-F238E27FC236}">
                  <a16:creationId xmlns:a16="http://schemas.microsoft.com/office/drawing/2014/main" id="{4605CCC7-619A-19E4-C37B-D3C342C00FF1}"/>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algn="ctr" defTabSz="685783"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14" name="Isosceles Triangle 13">
              <a:extLst>
                <a:ext uri="{FF2B5EF4-FFF2-40B4-BE49-F238E27FC236}">
                  <a16:creationId xmlns:a16="http://schemas.microsoft.com/office/drawing/2014/main" id="{0B38848F-D94D-72AD-F1AC-9E015862FFAE}"/>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defTabSz="685783" fontAlgn="base">
                <a:spcBef>
                  <a:spcPct val="0"/>
                </a:spcBef>
                <a:spcAft>
                  <a:spcPct val="0"/>
                </a:spcAft>
                <a:defRPr/>
              </a:pPr>
              <a:endParaRPr lang="en-US" sz="1351" kern="0">
                <a:solidFill>
                  <a:srgbClr val="FFFFFF"/>
                </a:solidFill>
                <a:latin typeface="Arial"/>
                <a:ea typeface="ヒラギノ角ゴ ProN W3" charset="-128"/>
                <a:sym typeface="Gill Sans" charset="0"/>
              </a:endParaRPr>
            </a:p>
          </p:txBody>
        </p:sp>
        <p:sp>
          <p:nvSpPr>
            <p:cNvPr id="15" name="Oval 341">
              <a:extLst>
                <a:ext uri="{FF2B5EF4-FFF2-40B4-BE49-F238E27FC236}">
                  <a16:creationId xmlns:a16="http://schemas.microsoft.com/office/drawing/2014/main" id="{D23ECE66-9EE5-DD85-70D7-9CD486A0BB24}"/>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defTabSz="685783" fontAlgn="base">
                <a:spcBef>
                  <a:spcPct val="0"/>
                </a:spcBef>
                <a:spcAft>
                  <a:spcPct val="0"/>
                </a:spcAft>
                <a:defRPr/>
              </a:pPr>
              <a:endParaRPr lang="en-US" sz="1351" kern="0">
                <a:solidFill>
                  <a:srgbClr val="FFFFFF"/>
                </a:solidFill>
                <a:latin typeface="Arial"/>
                <a:ea typeface="ヒラギノ角ゴ ProN W3" charset="-128"/>
                <a:sym typeface="Gill Sans" charset="0"/>
              </a:endParaRPr>
            </a:p>
          </p:txBody>
        </p:sp>
      </p:grpSp>
      <p:cxnSp>
        <p:nvCxnSpPr>
          <p:cNvPr id="16" name="Straight Arrow Connector 15">
            <a:extLst>
              <a:ext uri="{FF2B5EF4-FFF2-40B4-BE49-F238E27FC236}">
                <a16:creationId xmlns:a16="http://schemas.microsoft.com/office/drawing/2014/main" id="{617E802B-8040-0279-CF96-81E43DF6AA47}"/>
              </a:ext>
            </a:extLst>
          </p:cNvPr>
          <p:cNvCxnSpPr>
            <a:cxnSpLocks/>
            <a:stCxn id="17" idx="2"/>
            <a:endCxn id="13" idx="0"/>
          </p:cNvCxnSpPr>
          <p:nvPr/>
        </p:nvCxnSpPr>
        <p:spPr>
          <a:xfrm flipH="1">
            <a:off x="3191424" y="2093280"/>
            <a:ext cx="4399" cy="839902"/>
          </a:xfrm>
          <a:prstGeom prst="straightConnector1">
            <a:avLst/>
          </a:prstGeom>
          <a:noFill/>
          <a:ln w="15875" cap="rnd" cmpd="sng" algn="ctr">
            <a:solidFill>
              <a:srgbClr val="FF0000"/>
            </a:solidFill>
            <a:prstDash val="solid"/>
            <a:tailEnd type="none"/>
          </a:ln>
          <a:effectLst/>
        </p:spPr>
      </p:cxnSp>
      <p:sp>
        <p:nvSpPr>
          <p:cNvPr id="17" name="Rectangle 60">
            <a:extLst>
              <a:ext uri="{FF2B5EF4-FFF2-40B4-BE49-F238E27FC236}">
                <a16:creationId xmlns:a16="http://schemas.microsoft.com/office/drawing/2014/main" id="{CFD9C27D-61B5-5BB1-4AEF-E28A89F8E671}"/>
              </a:ext>
            </a:extLst>
          </p:cNvPr>
          <p:cNvSpPr>
            <a:spLocks noChangeArrowheads="1"/>
          </p:cNvSpPr>
          <p:nvPr/>
        </p:nvSpPr>
        <p:spPr bwMode="auto">
          <a:xfrm>
            <a:off x="3011957" y="1881664"/>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41313"/>
              </a:solidFill>
              <a:effectLst/>
              <a:uLnTx/>
              <a:uFillTx/>
            </a:endParaRPr>
          </a:p>
        </p:txBody>
      </p:sp>
      <p:sp>
        <p:nvSpPr>
          <p:cNvPr id="18" name="Flowchart: Process 17">
            <a:extLst>
              <a:ext uri="{FF2B5EF4-FFF2-40B4-BE49-F238E27FC236}">
                <a16:creationId xmlns:a16="http://schemas.microsoft.com/office/drawing/2014/main" id="{14B7C761-5D7B-A501-C239-B47F983B4305}"/>
              </a:ext>
            </a:extLst>
          </p:cNvPr>
          <p:cNvSpPr/>
          <p:nvPr/>
        </p:nvSpPr>
        <p:spPr>
          <a:xfrm>
            <a:off x="3106017" y="1934807"/>
            <a:ext cx="179612" cy="101476"/>
          </a:xfrm>
          <a:prstGeom prst="flowChart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1071311" eaLnBrk="1" fontAlgn="auto" latinLnBrk="0" hangingPunct="1">
              <a:lnSpc>
                <a:spcPct val="100000"/>
              </a:lnSpc>
              <a:spcBef>
                <a:spcPts val="0"/>
              </a:spcBef>
              <a:spcAft>
                <a:spcPts val="0"/>
              </a:spcAft>
              <a:buClrTx/>
              <a:buSzTx/>
              <a:buFontTx/>
              <a:buNone/>
              <a:tabLst/>
              <a:defRPr/>
            </a:pPr>
            <a:endParaRPr kumimoji="0" lang="en-US" sz="2109"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14BC16FD-2534-4134-1460-8CD0EC2DD723}"/>
              </a:ext>
            </a:extLst>
          </p:cNvPr>
          <p:cNvCxnSpPr>
            <a:endCxn id="17" idx="0"/>
          </p:cNvCxnSpPr>
          <p:nvPr/>
        </p:nvCxnSpPr>
        <p:spPr>
          <a:xfrm flipH="1">
            <a:off x="3195823" y="1756679"/>
            <a:ext cx="2590" cy="124985"/>
          </a:xfrm>
          <a:prstGeom prst="line">
            <a:avLst/>
          </a:prstGeom>
          <a:noFill/>
          <a:ln w="6350" cap="flat" cmpd="sng" algn="ctr">
            <a:solidFill>
              <a:srgbClr val="4472C4"/>
            </a:solidFill>
            <a:prstDash val="solid"/>
            <a:miter lim="800000"/>
          </a:ln>
          <a:effectLst/>
        </p:spPr>
      </p:cxnSp>
      <p:sp>
        <p:nvSpPr>
          <p:cNvPr id="20" name="TextBox 19">
            <a:extLst>
              <a:ext uri="{FF2B5EF4-FFF2-40B4-BE49-F238E27FC236}">
                <a16:creationId xmlns:a16="http://schemas.microsoft.com/office/drawing/2014/main" id="{F71C8B6A-5E3C-B0EF-0AFF-5EB16F754C7A}"/>
              </a:ext>
            </a:extLst>
          </p:cNvPr>
          <p:cNvSpPr txBox="1"/>
          <p:nvPr/>
        </p:nvSpPr>
        <p:spPr>
          <a:xfrm>
            <a:off x="1932671" y="2897229"/>
            <a:ext cx="728854" cy="276999"/>
          </a:xfrm>
          <a:prstGeom prst="rect">
            <a:avLst/>
          </a:prstGeom>
          <a:noFill/>
        </p:spPr>
        <p:txBody>
          <a:bodyPr wrap="none" rtlCol="0">
            <a:spAutoFit/>
          </a:bodyPr>
          <a:lstStyle/>
          <a:p>
            <a:r>
              <a:rPr lang="en-GB" sz="1200" dirty="0"/>
              <a:t>TAPI CEP</a:t>
            </a:r>
            <a:endParaRPr lang="en-US" sz="1200" dirty="0"/>
          </a:p>
        </p:txBody>
      </p:sp>
      <p:sp>
        <p:nvSpPr>
          <p:cNvPr id="21" name="TextBox 20">
            <a:extLst>
              <a:ext uri="{FF2B5EF4-FFF2-40B4-BE49-F238E27FC236}">
                <a16:creationId xmlns:a16="http://schemas.microsoft.com/office/drawing/2014/main" id="{93230D00-1E5A-F068-A1EE-9B7806CA5FBE}"/>
              </a:ext>
            </a:extLst>
          </p:cNvPr>
          <p:cNvSpPr txBox="1"/>
          <p:nvPr/>
        </p:nvSpPr>
        <p:spPr>
          <a:xfrm>
            <a:off x="1415695" y="1872950"/>
            <a:ext cx="923907" cy="276999"/>
          </a:xfrm>
          <a:prstGeom prst="rect">
            <a:avLst/>
          </a:prstGeom>
          <a:noFill/>
        </p:spPr>
        <p:txBody>
          <a:bodyPr wrap="none" rtlCol="0">
            <a:spAutoFit/>
          </a:bodyPr>
          <a:lstStyle/>
          <a:p>
            <a:r>
              <a:rPr lang="en-GB" sz="1200" dirty="0"/>
              <a:t>RFC8345 TP</a:t>
            </a:r>
            <a:endParaRPr lang="en-US" sz="1200" dirty="0"/>
          </a:p>
        </p:txBody>
      </p:sp>
      <p:sp>
        <p:nvSpPr>
          <p:cNvPr id="22" name="TextBox 21">
            <a:extLst>
              <a:ext uri="{FF2B5EF4-FFF2-40B4-BE49-F238E27FC236}">
                <a16:creationId xmlns:a16="http://schemas.microsoft.com/office/drawing/2014/main" id="{5A9B86A0-FCF1-EF46-EB80-C77643AF7B18}"/>
              </a:ext>
            </a:extLst>
          </p:cNvPr>
          <p:cNvSpPr txBox="1"/>
          <p:nvPr/>
        </p:nvSpPr>
        <p:spPr>
          <a:xfrm>
            <a:off x="3480376" y="3524261"/>
            <a:ext cx="6242065" cy="3016210"/>
          </a:xfrm>
          <a:prstGeom prst="rect">
            <a:avLst/>
          </a:prstGeom>
          <a:noFill/>
        </p:spPr>
        <p:txBody>
          <a:bodyPr wrap="square" rtlCol="0">
            <a:spAutoFit/>
          </a:bodyPr>
          <a:lstStyle/>
          <a:p>
            <a:r>
              <a:rPr lang="en-GB" sz="1000" dirty="0" err="1"/>
              <a:t>tapi</a:t>
            </a:r>
            <a:r>
              <a:rPr lang="en-GB" sz="1000" dirty="0"/>
              <a:t>-</a:t>
            </a:r>
            <a:r>
              <a:rPr lang="en-GB" sz="1000" dirty="0" err="1"/>
              <a:t>ietf</a:t>
            </a:r>
            <a:r>
              <a:rPr lang="en-GB" sz="1000" dirty="0"/>
              <a:t>-cep-extensions…</a:t>
            </a:r>
          </a:p>
          <a:p>
            <a:r>
              <a:rPr lang="en-GB" sz="1000" dirty="0"/>
              <a:t>…</a:t>
            </a:r>
          </a:p>
          <a:p>
            <a:r>
              <a:rPr lang="en-GB" sz="1000" dirty="0"/>
              <a:t>    import </a:t>
            </a:r>
            <a:r>
              <a:rPr lang="en-GB" sz="1000" dirty="0" err="1"/>
              <a:t>ietf</a:t>
            </a:r>
            <a:r>
              <a:rPr lang="en-GB" sz="1000" dirty="0"/>
              <a:t>-network {</a:t>
            </a:r>
          </a:p>
          <a:p>
            <a:r>
              <a:rPr lang="en-GB" sz="1000" dirty="0"/>
              <a:t>       prefix </a:t>
            </a:r>
            <a:r>
              <a:rPr lang="en-GB" sz="1000" dirty="0" err="1"/>
              <a:t>nw</a:t>
            </a:r>
            <a:r>
              <a:rPr lang="en-GB" sz="1000" dirty="0"/>
              <a:t>;</a:t>
            </a:r>
          </a:p>
          <a:p>
            <a:r>
              <a:rPr lang="en-GB" sz="1000" dirty="0"/>
              <a:t>       reference</a:t>
            </a:r>
          </a:p>
          <a:p>
            <a:r>
              <a:rPr lang="en-GB" sz="1000" dirty="0"/>
              <a:t>         "RFC 8345: A YANG Data Model for Network Topologies";</a:t>
            </a:r>
          </a:p>
          <a:p>
            <a:r>
              <a:rPr lang="en-GB" sz="1000" dirty="0"/>
              <a:t>     }</a:t>
            </a:r>
          </a:p>
          <a:p>
            <a:r>
              <a:rPr lang="en-GB" sz="1000" dirty="0"/>
              <a:t>…</a:t>
            </a:r>
          </a:p>
          <a:p>
            <a:r>
              <a:rPr lang="en-GB" sz="1000" dirty="0"/>
              <a:t>    list client-rfc8345-termination-point {</a:t>
            </a:r>
          </a:p>
          <a:p>
            <a:r>
              <a:rPr lang="en-GB" sz="1000" dirty="0"/>
              <a:t>        </a:t>
            </a:r>
            <a:r>
              <a:rPr lang="en-US" sz="1000" dirty="0"/>
              <a:t>key “rfc8345-tp-id"; </a:t>
            </a:r>
          </a:p>
          <a:p>
            <a:r>
              <a:rPr lang="en-US" sz="1000" dirty="0"/>
              <a:t>        config false;</a:t>
            </a:r>
          </a:p>
          <a:p>
            <a:r>
              <a:rPr lang="en-US" sz="1000" dirty="0"/>
              <a:t>        description “An RFC8345 termination point can terminate an RFC8345 link.”</a:t>
            </a:r>
          </a:p>
          <a:p>
            <a:r>
              <a:rPr lang="en-US" sz="1000" dirty="0"/>
              <a:t>        leaf rfc8345-tp-id {</a:t>
            </a:r>
          </a:p>
          <a:p>
            <a:r>
              <a:rPr lang="en-US" sz="1000" dirty="0"/>
              <a:t>            uses </a:t>
            </a:r>
            <a:r>
              <a:rPr lang="en-US" sz="1000" dirty="0" err="1"/>
              <a:t>nw:tp-id</a:t>
            </a:r>
            <a:r>
              <a:rPr lang="en-US" sz="1000" dirty="0"/>
              <a:t>;</a:t>
            </a:r>
          </a:p>
          <a:p>
            <a:r>
              <a:rPr lang="en-US" sz="1000" dirty="0"/>
              <a:t>            description "This attribute provides the reference to the corresponding client TP</a:t>
            </a:r>
          </a:p>
          <a:p>
            <a:r>
              <a:rPr lang="en-US" sz="1000" dirty="0"/>
              <a:t>                (equivalent to a TAPI NEP). Note that the TP is unidirectional, hence the list will contain</a:t>
            </a:r>
          </a:p>
          <a:p>
            <a:r>
              <a:rPr lang="en-US" sz="1000" dirty="0"/>
              <a:t>                two references for a bidirectional CEP. ";</a:t>
            </a:r>
          </a:p>
          <a:p>
            <a:r>
              <a:rPr lang="en-US" sz="1000" dirty="0"/>
              <a:t>            }</a:t>
            </a:r>
          </a:p>
          <a:p>
            <a:r>
              <a:rPr lang="en-US" sz="1000" dirty="0"/>
              <a:t>        }</a:t>
            </a:r>
          </a:p>
        </p:txBody>
      </p:sp>
      <p:sp>
        <p:nvSpPr>
          <p:cNvPr id="23" name="TextBox 22">
            <a:extLst>
              <a:ext uri="{FF2B5EF4-FFF2-40B4-BE49-F238E27FC236}">
                <a16:creationId xmlns:a16="http://schemas.microsoft.com/office/drawing/2014/main" id="{137F5599-061C-CCF0-1C35-4253476D97D0}"/>
              </a:ext>
            </a:extLst>
          </p:cNvPr>
          <p:cNvSpPr txBox="1"/>
          <p:nvPr/>
        </p:nvSpPr>
        <p:spPr>
          <a:xfrm>
            <a:off x="4738998" y="630964"/>
            <a:ext cx="6242065" cy="2092881"/>
          </a:xfrm>
          <a:prstGeom prst="rect">
            <a:avLst/>
          </a:prstGeom>
          <a:noFill/>
        </p:spPr>
        <p:txBody>
          <a:bodyPr wrap="square" rtlCol="0">
            <a:spAutoFit/>
          </a:bodyPr>
          <a:lstStyle/>
          <a:p>
            <a:r>
              <a:rPr lang="en-GB" sz="1000" dirty="0" err="1"/>
              <a:t>tapi</a:t>
            </a:r>
            <a:r>
              <a:rPr lang="en-GB" sz="1000" dirty="0"/>
              <a:t>-</a:t>
            </a:r>
            <a:r>
              <a:rPr lang="en-GB" sz="1000" dirty="0" err="1"/>
              <a:t>tp</a:t>
            </a:r>
            <a:r>
              <a:rPr lang="en-GB" sz="1000" dirty="0"/>
              <a:t>-extensions… </a:t>
            </a:r>
            <a:r>
              <a:rPr lang="en-GB" sz="1000" dirty="0">
                <a:solidFill>
                  <a:srgbClr val="FF0000"/>
                </a:solidFill>
              </a:rPr>
              <a:t>{need to understand standard convention for naming extensions}</a:t>
            </a:r>
          </a:p>
          <a:p>
            <a:endParaRPr lang="en-GB" sz="1000" dirty="0">
              <a:solidFill>
                <a:srgbClr val="FF0000"/>
              </a:solidFill>
            </a:endParaRPr>
          </a:p>
          <a:p>
            <a:endParaRPr lang="en-GB" sz="1000" dirty="0">
              <a:solidFill>
                <a:srgbClr val="FF0000"/>
              </a:solidFill>
            </a:endParaRPr>
          </a:p>
          <a:p>
            <a:r>
              <a:rPr lang="en-GB" sz="1000" dirty="0"/>
              <a:t>augment “</a:t>
            </a:r>
            <a:r>
              <a:rPr lang="en-GB" sz="1000" dirty="0">
                <a:solidFill>
                  <a:srgbClr val="FF0000"/>
                </a:solidFill>
              </a:rPr>
              <a:t>...rfc8345 </a:t>
            </a:r>
            <a:r>
              <a:rPr lang="en-GB" sz="1000" dirty="0" err="1">
                <a:solidFill>
                  <a:srgbClr val="FF0000"/>
                </a:solidFill>
              </a:rPr>
              <a:t>tp</a:t>
            </a:r>
            <a:r>
              <a:rPr lang="en-GB" sz="1000" dirty="0">
                <a:solidFill>
                  <a:srgbClr val="FF0000"/>
                </a:solidFill>
              </a:rPr>
              <a:t>…</a:t>
            </a:r>
            <a:r>
              <a:rPr lang="en-GB" sz="1000" dirty="0"/>
              <a:t>" {</a:t>
            </a:r>
          </a:p>
          <a:p>
            <a:r>
              <a:rPr lang="en-GB" sz="1000" dirty="0"/>
              <a:t>        container supporting-</a:t>
            </a:r>
            <a:r>
              <a:rPr lang="en-GB" sz="1000" dirty="0" err="1"/>
              <a:t>tapi</a:t>
            </a:r>
            <a:r>
              <a:rPr lang="en-GB" sz="1000" dirty="0"/>
              <a:t>-cep {</a:t>
            </a:r>
          </a:p>
          <a:p>
            <a:r>
              <a:rPr lang="en-GB" sz="1000" dirty="0"/>
              <a:t>            uses </a:t>
            </a:r>
            <a:r>
              <a:rPr lang="en-GB" sz="1000" dirty="0" err="1"/>
              <a:t>tapi-connectivity:</a:t>
            </a:r>
            <a:r>
              <a:rPr lang="en-GB" sz="1000" strike="sngStrike" dirty="0" err="1"/>
              <a:t>cep-list</a:t>
            </a:r>
            <a:r>
              <a:rPr lang="en-GB" sz="1000" strike="sngStrike" dirty="0"/>
              <a:t>; </a:t>
            </a:r>
            <a:r>
              <a:rPr lang="en-GB" sz="1000" dirty="0"/>
              <a:t>connection-end-point-ref;</a:t>
            </a:r>
          </a:p>
          <a:p>
            <a:r>
              <a:rPr lang="en-GB" sz="1000" dirty="0"/>
              <a:t>            description "This augment allows RFC8345 TP to refer to a TAPI CEPs. </a:t>
            </a:r>
            <a:r>
              <a:rPr lang="en-US" sz="1000" dirty="0"/>
              <a:t>This list identifies any</a:t>
            </a:r>
          </a:p>
          <a:p>
            <a:r>
              <a:rPr lang="en-US" sz="1000" dirty="0"/>
              <a:t>                TAPI CEPs onto which it maps (directly depends).</a:t>
            </a:r>
          </a:p>
          <a:p>
            <a:r>
              <a:rPr lang="en-US" sz="1000" dirty="0"/>
              <a:t>                This dependency information cannot be inferred from the dependencies between links</a:t>
            </a:r>
          </a:p>
          <a:p>
            <a:r>
              <a:rPr lang="en-US" sz="1000" dirty="0"/>
              <a:t>                as no interlink reference is provided between models.</a:t>
            </a:r>
            <a:r>
              <a:rPr lang="en-GB" sz="1000" dirty="0"/>
              <a:t>";</a:t>
            </a:r>
          </a:p>
          <a:p>
            <a:r>
              <a:rPr lang="en-GB" sz="1000" dirty="0"/>
              <a:t>        }</a:t>
            </a:r>
          </a:p>
          <a:p>
            <a:r>
              <a:rPr lang="en-GB" sz="1000" dirty="0"/>
              <a:t>        description “…";</a:t>
            </a:r>
          </a:p>
          <a:p>
            <a:r>
              <a:rPr lang="en-GB" sz="1000" dirty="0"/>
              <a:t>    }</a:t>
            </a:r>
          </a:p>
        </p:txBody>
      </p:sp>
      <p:cxnSp>
        <p:nvCxnSpPr>
          <p:cNvPr id="31" name="Straight Arrow Connector 30">
            <a:extLst>
              <a:ext uri="{FF2B5EF4-FFF2-40B4-BE49-F238E27FC236}">
                <a16:creationId xmlns:a16="http://schemas.microsoft.com/office/drawing/2014/main" id="{2D7212D3-3AEA-923E-1EF7-19AFDF5FCFD8}"/>
              </a:ext>
            </a:extLst>
          </p:cNvPr>
          <p:cNvCxnSpPr>
            <a:cxnSpLocks/>
          </p:cNvCxnSpPr>
          <p:nvPr/>
        </p:nvCxnSpPr>
        <p:spPr>
          <a:xfrm flipH="1" flipV="1">
            <a:off x="3440719" y="3174228"/>
            <a:ext cx="472913" cy="350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5B00587-37AD-719A-34CF-B4E9813CFEFB}"/>
              </a:ext>
            </a:extLst>
          </p:cNvPr>
          <p:cNvCxnSpPr>
            <a:stCxn id="23" idx="1"/>
          </p:cNvCxnSpPr>
          <p:nvPr/>
        </p:nvCxnSpPr>
        <p:spPr>
          <a:xfrm flipH="1">
            <a:off x="3465094" y="1677405"/>
            <a:ext cx="1273904" cy="316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E45C1952-0F2C-3EFD-4A9B-496FC7EBBBBC}"/>
              </a:ext>
            </a:extLst>
          </p:cNvPr>
          <p:cNvCxnSpPr>
            <a:cxnSpLocks/>
            <a:stCxn id="3" idx="2"/>
            <a:endCxn id="14" idx="3"/>
          </p:cNvCxnSpPr>
          <p:nvPr/>
        </p:nvCxnSpPr>
        <p:spPr>
          <a:xfrm>
            <a:off x="2586708" y="2093280"/>
            <a:ext cx="604697" cy="860360"/>
          </a:xfrm>
          <a:prstGeom prst="straightConnector1">
            <a:avLst/>
          </a:prstGeom>
          <a:noFill/>
          <a:ln w="15875" cap="rnd" cmpd="sng" algn="ctr">
            <a:solidFill>
              <a:srgbClr val="FF0000"/>
            </a:solidFill>
            <a:prstDash val="solid"/>
            <a:tailEnd type="none"/>
          </a:ln>
          <a:effectLst/>
        </p:spPr>
      </p:cxnSp>
      <p:sp>
        <p:nvSpPr>
          <p:cNvPr id="3" name="Rectangle 60">
            <a:extLst>
              <a:ext uri="{FF2B5EF4-FFF2-40B4-BE49-F238E27FC236}">
                <a16:creationId xmlns:a16="http://schemas.microsoft.com/office/drawing/2014/main" id="{2A20A6EA-8E14-6CF9-1600-47C3EC782D35}"/>
              </a:ext>
            </a:extLst>
          </p:cNvPr>
          <p:cNvSpPr>
            <a:spLocks noChangeArrowheads="1"/>
          </p:cNvSpPr>
          <p:nvPr/>
        </p:nvSpPr>
        <p:spPr bwMode="auto">
          <a:xfrm>
            <a:off x="2402842" y="1881664"/>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41313"/>
              </a:solidFill>
              <a:effectLst/>
              <a:uLnTx/>
              <a:uFillTx/>
            </a:endParaRPr>
          </a:p>
        </p:txBody>
      </p:sp>
      <p:sp>
        <p:nvSpPr>
          <p:cNvPr id="4" name="Flowchart: Process 3">
            <a:extLst>
              <a:ext uri="{FF2B5EF4-FFF2-40B4-BE49-F238E27FC236}">
                <a16:creationId xmlns:a16="http://schemas.microsoft.com/office/drawing/2014/main" id="{730A63CD-CBF7-E9E7-64E1-CB534BDCE120}"/>
              </a:ext>
            </a:extLst>
          </p:cNvPr>
          <p:cNvSpPr/>
          <p:nvPr/>
        </p:nvSpPr>
        <p:spPr>
          <a:xfrm>
            <a:off x="2496902" y="1934807"/>
            <a:ext cx="179612" cy="101476"/>
          </a:xfrm>
          <a:prstGeom prst="flowChart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1071311" eaLnBrk="1" fontAlgn="auto" latinLnBrk="0" hangingPunct="1">
              <a:lnSpc>
                <a:spcPct val="100000"/>
              </a:lnSpc>
              <a:spcBef>
                <a:spcPts val="0"/>
              </a:spcBef>
              <a:spcAft>
                <a:spcPts val="0"/>
              </a:spcAft>
              <a:buClrTx/>
              <a:buSzTx/>
              <a:buFontTx/>
              <a:buNone/>
              <a:tabLst/>
              <a:defRPr/>
            </a:pPr>
            <a:endParaRPr kumimoji="0" lang="en-US" sz="2109"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370815F2-2117-A56A-063E-CB4EF9161F60}"/>
              </a:ext>
            </a:extLst>
          </p:cNvPr>
          <p:cNvCxnSpPr>
            <a:endCxn id="3" idx="0"/>
          </p:cNvCxnSpPr>
          <p:nvPr/>
        </p:nvCxnSpPr>
        <p:spPr>
          <a:xfrm flipH="1">
            <a:off x="2586708" y="1756679"/>
            <a:ext cx="2590" cy="124985"/>
          </a:xfrm>
          <a:prstGeom prst="line">
            <a:avLst/>
          </a:prstGeom>
          <a:noFill/>
          <a:ln w="6350" cap="flat" cmpd="sng" algn="ctr">
            <a:solidFill>
              <a:srgbClr val="4472C4"/>
            </a:solidFill>
            <a:prstDash val="solid"/>
            <a:miter lim="800000"/>
          </a:ln>
          <a:effectLst/>
        </p:spPr>
      </p:cxnSp>
      <p:sp>
        <p:nvSpPr>
          <p:cNvPr id="7" name="TextBox 6">
            <a:extLst>
              <a:ext uri="{FF2B5EF4-FFF2-40B4-BE49-F238E27FC236}">
                <a16:creationId xmlns:a16="http://schemas.microsoft.com/office/drawing/2014/main" id="{735AA855-44AE-54A3-11A4-78AFF7674C32}"/>
              </a:ext>
            </a:extLst>
          </p:cNvPr>
          <p:cNvSpPr txBox="1"/>
          <p:nvPr/>
        </p:nvSpPr>
        <p:spPr>
          <a:xfrm>
            <a:off x="2114208" y="3162557"/>
            <a:ext cx="1562967" cy="276999"/>
          </a:xfrm>
          <a:prstGeom prst="rect">
            <a:avLst/>
          </a:prstGeom>
          <a:noFill/>
        </p:spPr>
        <p:txBody>
          <a:bodyPr wrap="square" rtlCol="0">
            <a:spAutoFit/>
          </a:bodyPr>
          <a:lstStyle/>
          <a:p>
            <a:r>
              <a:rPr lang="en-GB" sz="1200" dirty="0"/>
              <a:t>Bidirectional</a:t>
            </a:r>
            <a:endParaRPr lang="en-US" sz="1200" dirty="0"/>
          </a:p>
        </p:txBody>
      </p:sp>
      <p:sp>
        <p:nvSpPr>
          <p:cNvPr id="8" name="TextBox 7">
            <a:extLst>
              <a:ext uri="{FF2B5EF4-FFF2-40B4-BE49-F238E27FC236}">
                <a16:creationId xmlns:a16="http://schemas.microsoft.com/office/drawing/2014/main" id="{E5DD823A-D166-F513-76DC-53E88913081B}"/>
              </a:ext>
            </a:extLst>
          </p:cNvPr>
          <p:cNvSpPr txBox="1"/>
          <p:nvPr/>
        </p:nvSpPr>
        <p:spPr>
          <a:xfrm>
            <a:off x="2171488" y="2096155"/>
            <a:ext cx="475855" cy="276999"/>
          </a:xfrm>
          <a:prstGeom prst="rect">
            <a:avLst/>
          </a:prstGeom>
          <a:noFill/>
        </p:spPr>
        <p:txBody>
          <a:bodyPr wrap="square" rtlCol="0">
            <a:spAutoFit/>
          </a:bodyPr>
          <a:lstStyle/>
          <a:p>
            <a:r>
              <a:rPr lang="en-GB" sz="1200" dirty="0"/>
              <a:t>RX</a:t>
            </a:r>
            <a:endParaRPr lang="en-US" sz="1200" dirty="0"/>
          </a:p>
        </p:txBody>
      </p:sp>
      <p:sp>
        <p:nvSpPr>
          <p:cNvPr id="9" name="TextBox 8">
            <a:extLst>
              <a:ext uri="{FF2B5EF4-FFF2-40B4-BE49-F238E27FC236}">
                <a16:creationId xmlns:a16="http://schemas.microsoft.com/office/drawing/2014/main" id="{EACB7BA4-B7DD-00A5-11A5-30A005526DBF}"/>
              </a:ext>
            </a:extLst>
          </p:cNvPr>
          <p:cNvSpPr txBox="1"/>
          <p:nvPr/>
        </p:nvSpPr>
        <p:spPr>
          <a:xfrm>
            <a:off x="3285629" y="2096155"/>
            <a:ext cx="475855" cy="276999"/>
          </a:xfrm>
          <a:prstGeom prst="rect">
            <a:avLst/>
          </a:prstGeom>
          <a:noFill/>
        </p:spPr>
        <p:txBody>
          <a:bodyPr wrap="square" rtlCol="0">
            <a:spAutoFit/>
          </a:bodyPr>
          <a:lstStyle/>
          <a:p>
            <a:r>
              <a:rPr lang="en-GB" sz="1200" dirty="0"/>
              <a:t>TX</a:t>
            </a:r>
            <a:endParaRPr lang="en-US" sz="1200" dirty="0"/>
          </a:p>
        </p:txBody>
      </p:sp>
      <p:sp>
        <p:nvSpPr>
          <p:cNvPr id="6" name="Title 5">
            <a:extLst>
              <a:ext uri="{FF2B5EF4-FFF2-40B4-BE49-F238E27FC236}">
                <a16:creationId xmlns:a16="http://schemas.microsoft.com/office/drawing/2014/main" id="{2D295D99-2411-FA0B-573F-4E7DD3CFF20D}"/>
              </a:ext>
            </a:extLst>
          </p:cNvPr>
          <p:cNvSpPr>
            <a:spLocks noGrp="1"/>
          </p:cNvSpPr>
          <p:nvPr>
            <p:ph type="title"/>
          </p:nvPr>
        </p:nvSpPr>
        <p:spPr>
          <a:xfrm>
            <a:off x="169334" y="158315"/>
            <a:ext cx="10515600" cy="388408"/>
          </a:xfrm>
        </p:spPr>
        <p:txBody>
          <a:bodyPr>
            <a:normAutofit fontScale="90000"/>
          </a:bodyPr>
          <a:lstStyle/>
          <a:p>
            <a:r>
              <a:rPr lang="en-GB" dirty="0"/>
              <a:t>Focus on the key association with yang sketch</a:t>
            </a:r>
            <a:endParaRPr lang="en-US" dirty="0"/>
          </a:p>
        </p:txBody>
      </p:sp>
      <p:sp>
        <p:nvSpPr>
          <p:cNvPr id="10" name="TextBox 9">
            <a:extLst>
              <a:ext uri="{FF2B5EF4-FFF2-40B4-BE49-F238E27FC236}">
                <a16:creationId xmlns:a16="http://schemas.microsoft.com/office/drawing/2014/main" id="{5AEEB2F4-39A9-59C8-C423-D5A056D8F579}"/>
              </a:ext>
            </a:extLst>
          </p:cNvPr>
          <p:cNvSpPr txBox="1"/>
          <p:nvPr/>
        </p:nvSpPr>
        <p:spPr>
          <a:xfrm>
            <a:off x="8254999" y="979004"/>
            <a:ext cx="2726064" cy="461665"/>
          </a:xfrm>
          <a:prstGeom prst="rect">
            <a:avLst/>
          </a:prstGeom>
          <a:noFill/>
        </p:spPr>
        <p:txBody>
          <a:bodyPr wrap="square" rtlCol="0">
            <a:spAutoFit/>
          </a:bodyPr>
          <a:lstStyle/>
          <a:p>
            <a:r>
              <a:rPr lang="en-GB" sz="1200" dirty="0">
                <a:solidFill>
                  <a:srgbClr val="FF0000"/>
                </a:solidFill>
              </a:rPr>
              <a:t>Extension to RFC8345 as an augmentation maintained by ONF TAPI</a:t>
            </a:r>
            <a:endParaRPr lang="en-US" sz="1200" dirty="0">
              <a:solidFill>
                <a:srgbClr val="FF0000"/>
              </a:solidFill>
            </a:endParaRPr>
          </a:p>
        </p:txBody>
      </p:sp>
      <p:sp>
        <p:nvSpPr>
          <p:cNvPr id="11" name="TextBox 10">
            <a:extLst>
              <a:ext uri="{FF2B5EF4-FFF2-40B4-BE49-F238E27FC236}">
                <a16:creationId xmlns:a16="http://schemas.microsoft.com/office/drawing/2014/main" id="{66BC51CA-908D-10A3-410E-C7DC905BF687}"/>
              </a:ext>
            </a:extLst>
          </p:cNvPr>
          <p:cNvSpPr txBox="1"/>
          <p:nvPr/>
        </p:nvSpPr>
        <p:spPr>
          <a:xfrm>
            <a:off x="6180665" y="3546532"/>
            <a:ext cx="2700867" cy="461665"/>
          </a:xfrm>
          <a:prstGeom prst="rect">
            <a:avLst/>
          </a:prstGeom>
          <a:noFill/>
        </p:spPr>
        <p:txBody>
          <a:bodyPr wrap="square" rtlCol="0">
            <a:spAutoFit/>
          </a:bodyPr>
          <a:lstStyle/>
          <a:p>
            <a:r>
              <a:rPr lang="en-GB" sz="1200" dirty="0">
                <a:solidFill>
                  <a:srgbClr val="FF0000"/>
                </a:solidFill>
              </a:rPr>
              <a:t>Extension to TAPI as an augmentation maintained by ONF TAPI</a:t>
            </a:r>
            <a:endParaRPr lang="en-US" sz="1200" dirty="0">
              <a:solidFill>
                <a:srgbClr val="FF0000"/>
              </a:solidFill>
            </a:endParaRPr>
          </a:p>
        </p:txBody>
      </p:sp>
    </p:spTree>
    <p:extLst>
      <p:ext uri="{BB962C8B-B14F-4D97-AF65-F5344CB8AC3E}">
        <p14:creationId xmlns:p14="http://schemas.microsoft.com/office/powerpoint/2010/main" val="359474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CEC3-DB19-1AEE-0EDB-3DF76DE12557}"/>
              </a:ext>
            </a:extLst>
          </p:cNvPr>
          <p:cNvSpPr>
            <a:spLocks noGrp="1"/>
          </p:cNvSpPr>
          <p:nvPr>
            <p:ph type="title"/>
          </p:nvPr>
        </p:nvSpPr>
        <p:spPr>
          <a:xfrm>
            <a:off x="838200" y="196545"/>
            <a:ext cx="10515600" cy="404962"/>
          </a:xfrm>
        </p:spPr>
        <p:txBody>
          <a:bodyPr>
            <a:normAutofit fontScale="90000"/>
          </a:bodyPr>
          <a:lstStyle/>
          <a:p>
            <a:r>
              <a:rPr lang="en-GB" dirty="0"/>
              <a:t>Alternative using shared value</a:t>
            </a:r>
            <a:endParaRPr lang="en-US" dirty="0"/>
          </a:p>
        </p:txBody>
      </p:sp>
      <p:grpSp>
        <p:nvGrpSpPr>
          <p:cNvPr id="3" name="Group 2">
            <a:extLst>
              <a:ext uri="{FF2B5EF4-FFF2-40B4-BE49-F238E27FC236}">
                <a16:creationId xmlns:a16="http://schemas.microsoft.com/office/drawing/2014/main" id="{8FA57072-D587-E1A5-D333-2FA2F5EF478F}"/>
              </a:ext>
            </a:extLst>
          </p:cNvPr>
          <p:cNvGrpSpPr>
            <a:grpSpLocks noChangeAspect="1"/>
          </p:cNvGrpSpPr>
          <p:nvPr/>
        </p:nvGrpSpPr>
        <p:grpSpPr>
          <a:xfrm>
            <a:off x="3011959" y="2933182"/>
            <a:ext cx="358929" cy="225707"/>
            <a:chOff x="4487593" y="2873065"/>
            <a:chExt cx="362554" cy="227985"/>
          </a:xfrm>
        </p:grpSpPr>
        <p:sp>
          <p:nvSpPr>
            <p:cNvPr id="4" name="Rectangle 88">
              <a:extLst>
                <a:ext uri="{FF2B5EF4-FFF2-40B4-BE49-F238E27FC236}">
                  <a16:creationId xmlns:a16="http://schemas.microsoft.com/office/drawing/2014/main" id="{61C1D0DD-F305-2147-8AE5-038F5B650838}"/>
                </a:ext>
              </a:extLst>
            </p:cNvPr>
            <p:cNvSpPr>
              <a:spLocks noChangeArrowheads="1"/>
            </p:cNvSpPr>
            <p:nvPr/>
          </p:nvSpPr>
          <p:spPr bwMode="auto">
            <a:xfrm>
              <a:off x="4487593" y="2873065"/>
              <a:ext cx="362554" cy="227985"/>
            </a:xfrm>
            <a:prstGeom prst="rect">
              <a:avLst/>
            </a:prstGeom>
            <a:solidFill>
              <a:srgbClr val="99FF99"/>
            </a:solidFill>
            <a:ln w="6350" cap="rnd">
              <a:solidFill>
                <a:srgbClr val="000000"/>
              </a:solidFill>
              <a:miter lim="800000"/>
              <a:headEnd/>
              <a:tailEnd/>
            </a:ln>
          </p:spPr>
          <p:txBody>
            <a:bodyPr/>
            <a:lstStyle/>
            <a:p>
              <a:pPr algn="ctr" defTabSz="685783" fontAlgn="base">
                <a:spcBef>
                  <a:spcPct val="0"/>
                </a:spcBef>
                <a:spcAft>
                  <a:spcPct val="0"/>
                </a:spcAft>
                <a:defRPr/>
              </a:pPr>
              <a:endParaRPr lang="en-US" altLang="en-US" sz="600" kern="0">
                <a:solidFill>
                  <a:sysClr val="windowText" lastClr="000000"/>
                </a:solidFill>
                <a:latin typeface="Arial" panose="020B0604020202020204" pitchFamily="34" charset="0"/>
                <a:ea typeface="ヒラギノ角ゴ ProN W3" charset="-128"/>
                <a:sym typeface="Gill Sans" charset="0"/>
              </a:endParaRPr>
            </a:p>
          </p:txBody>
        </p:sp>
        <p:sp>
          <p:nvSpPr>
            <p:cNvPr id="5" name="Isosceles Triangle 4">
              <a:extLst>
                <a:ext uri="{FF2B5EF4-FFF2-40B4-BE49-F238E27FC236}">
                  <a16:creationId xmlns:a16="http://schemas.microsoft.com/office/drawing/2014/main" id="{1D89A21A-91DB-94A2-4A6D-E52C2C0A4468}"/>
                </a:ext>
              </a:extLst>
            </p:cNvPr>
            <p:cNvSpPr/>
            <p:nvPr/>
          </p:nvSpPr>
          <p:spPr>
            <a:xfrm flipV="1">
              <a:off x="4598432" y="2893729"/>
              <a:ext cx="140837" cy="116646"/>
            </a:xfrm>
            <a:prstGeom prst="triangl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defTabSz="685783" fontAlgn="base">
                <a:spcBef>
                  <a:spcPct val="0"/>
                </a:spcBef>
                <a:spcAft>
                  <a:spcPct val="0"/>
                </a:spcAft>
                <a:defRPr/>
              </a:pPr>
              <a:endParaRPr lang="en-US" sz="1351" kern="0">
                <a:solidFill>
                  <a:srgbClr val="FFFFFF"/>
                </a:solidFill>
                <a:latin typeface="Arial"/>
                <a:ea typeface="ヒラギノ角ゴ ProN W3" charset="-128"/>
                <a:sym typeface="Gill Sans" charset="0"/>
              </a:endParaRPr>
            </a:p>
          </p:txBody>
        </p:sp>
        <p:sp>
          <p:nvSpPr>
            <p:cNvPr id="6" name="Oval 341">
              <a:extLst>
                <a:ext uri="{FF2B5EF4-FFF2-40B4-BE49-F238E27FC236}">
                  <a16:creationId xmlns:a16="http://schemas.microsoft.com/office/drawing/2014/main" id="{F4731CCC-ACD3-BECF-3895-FA3C89515771}"/>
                </a:ext>
              </a:extLst>
            </p:cNvPr>
            <p:cNvSpPr>
              <a:spLocks noChangeArrowheads="1"/>
            </p:cNvSpPr>
            <p:nvPr/>
          </p:nvSpPr>
          <p:spPr bwMode="auto">
            <a:xfrm>
              <a:off x="4638616" y="2966655"/>
              <a:ext cx="65285" cy="64329"/>
            </a:xfrm>
            <a:prstGeom prst="ellipse">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defTabSz="685783" fontAlgn="base">
                <a:spcBef>
                  <a:spcPct val="0"/>
                </a:spcBef>
                <a:spcAft>
                  <a:spcPct val="0"/>
                </a:spcAft>
                <a:defRPr/>
              </a:pPr>
              <a:endParaRPr lang="en-US" sz="1351" kern="0">
                <a:solidFill>
                  <a:srgbClr val="FFFFFF"/>
                </a:solidFill>
                <a:latin typeface="Arial"/>
                <a:ea typeface="ヒラギノ角ゴ ProN W3" charset="-128"/>
                <a:sym typeface="Gill Sans" charset="0"/>
              </a:endParaRPr>
            </a:p>
          </p:txBody>
        </p:sp>
      </p:grpSp>
      <p:cxnSp>
        <p:nvCxnSpPr>
          <p:cNvPr id="7" name="Straight Arrow Connector 6">
            <a:extLst>
              <a:ext uri="{FF2B5EF4-FFF2-40B4-BE49-F238E27FC236}">
                <a16:creationId xmlns:a16="http://schemas.microsoft.com/office/drawing/2014/main" id="{8AC151F6-1FCE-2D5D-6B52-97372B2A10E9}"/>
              </a:ext>
            </a:extLst>
          </p:cNvPr>
          <p:cNvCxnSpPr>
            <a:cxnSpLocks/>
            <a:stCxn id="8" idx="2"/>
            <a:endCxn id="4" idx="0"/>
          </p:cNvCxnSpPr>
          <p:nvPr/>
        </p:nvCxnSpPr>
        <p:spPr>
          <a:xfrm flipH="1">
            <a:off x="3191424" y="2093280"/>
            <a:ext cx="4399" cy="839902"/>
          </a:xfrm>
          <a:prstGeom prst="straightConnector1">
            <a:avLst/>
          </a:prstGeom>
          <a:noFill/>
          <a:ln w="15875" cap="rnd" cmpd="sng" algn="ctr">
            <a:solidFill>
              <a:srgbClr val="FF0000"/>
            </a:solidFill>
            <a:prstDash val="solid"/>
            <a:tailEnd type="none"/>
          </a:ln>
          <a:effectLst/>
        </p:spPr>
      </p:cxnSp>
      <p:sp>
        <p:nvSpPr>
          <p:cNvPr id="8" name="Rectangle 60">
            <a:extLst>
              <a:ext uri="{FF2B5EF4-FFF2-40B4-BE49-F238E27FC236}">
                <a16:creationId xmlns:a16="http://schemas.microsoft.com/office/drawing/2014/main" id="{7A757AF0-B608-9567-5258-A23CE59B8B7D}"/>
              </a:ext>
            </a:extLst>
          </p:cNvPr>
          <p:cNvSpPr>
            <a:spLocks noChangeArrowheads="1"/>
          </p:cNvSpPr>
          <p:nvPr/>
        </p:nvSpPr>
        <p:spPr bwMode="auto">
          <a:xfrm>
            <a:off x="3011957" y="1881664"/>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41313"/>
              </a:solidFill>
              <a:effectLst/>
              <a:uLnTx/>
              <a:uFillTx/>
            </a:endParaRPr>
          </a:p>
        </p:txBody>
      </p:sp>
      <p:sp>
        <p:nvSpPr>
          <p:cNvPr id="9" name="Flowchart: Process 8">
            <a:extLst>
              <a:ext uri="{FF2B5EF4-FFF2-40B4-BE49-F238E27FC236}">
                <a16:creationId xmlns:a16="http://schemas.microsoft.com/office/drawing/2014/main" id="{96B4AE1C-D6A0-CE6A-37A8-F27804BC33F8}"/>
              </a:ext>
            </a:extLst>
          </p:cNvPr>
          <p:cNvSpPr/>
          <p:nvPr/>
        </p:nvSpPr>
        <p:spPr>
          <a:xfrm>
            <a:off x="3106017" y="1934807"/>
            <a:ext cx="179612" cy="101476"/>
          </a:xfrm>
          <a:prstGeom prst="flowChart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1071311" eaLnBrk="1" fontAlgn="auto" latinLnBrk="0" hangingPunct="1">
              <a:lnSpc>
                <a:spcPct val="100000"/>
              </a:lnSpc>
              <a:spcBef>
                <a:spcPts val="0"/>
              </a:spcBef>
              <a:spcAft>
                <a:spcPts val="0"/>
              </a:spcAft>
              <a:buClrTx/>
              <a:buSzTx/>
              <a:buFontTx/>
              <a:buNone/>
              <a:tabLst/>
              <a:defRPr/>
            </a:pPr>
            <a:endParaRPr kumimoji="0" lang="en-US" sz="2109"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0D69E480-31E4-2C9C-C829-06CAA5AF48DC}"/>
              </a:ext>
            </a:extLst>
          </p:cNvPr>
          <p:cNvCxnSpPr>
            <a:endCxn id="8" idx="0"/>
          </p:cNvCxnSpPr>
          <p:nvPr/>
        </p:nvCxnSpPr>
        <p:spPr>
          <a:xfrm flipH="1">
            <a:off x="3195823" y="1756679"/>
            <a:ext cx="2590" cy="124985"/>
          </a:xfrm>
          <a:prstGeom prst="line">
            <a:avLst/>
          </a:prstGeom>
          <a:noFill/>
          <a:ln w="6350" cap="flat" cmpd="sng" algn="ctr">
            <a:solidFill>
              <a:srgbClr val="4472C4"/>
            </a:solidFill>
            <a:prstDash val="solid"/>
            <a:miter lim="800000"/>
          </a:ln>
          <a:effectLst/>
        </p:spPr>
      </p:cxnSp>
      <p:sp>
        <p:nvSpPr>
          <p:cNvPr id="11" name="TextBox 10">
            <a:extLst>
              <a:ext uri="{FF2B5EF4-FFF2-40B4-BE49-F238E27FC236}">
                <a16:creationId xmlns:a16="http://schemas.microsoft.com/office/drawing/2014/main" id="{05249A25-EA10-BE72-9B80-8DA83FE12F2F}"/>
              </a:ext>
            </a:extLst>
          </p:cNvPr>
          <p:cNvSpPr txBox="1"/>
          <p:nvPr/>
        </p:nvSpPr>
        <p:spPr>
          <a:xfrm>
            <a:off x="1932671" y="2897229"/>
            <a:ext cx="728854" cy="276999"/>
          </a:xfrm>
          <a:prstGeom prst="rect">
            <a:avLst/>
          </a:prstGeom>
          <a:noFill/>
        </p:spPr>
        <p:txBody>
          <a:bodyPr wrap="none" rtlCol="0">
            <a:spAutoFit/>
          </a:bodyPr>
          <a:lstStyle/>
          <a:p>
            <a:r>
              <a:rPr lang="en-GB" sz="1200" dirty="0"/>
              <a:t>TAPI CEP</a:t>
            </a:r>
            <a:endParaRPr lang="en-US" sz="1200" dirty="0"/>
          </a:p>
        </p:txBody>
      </p:sp>
      <p:sp>
        <p:nvSpPr>
          <p:cNvPr id="12" name="TextBox 11">
            <a:extLst>
              <a:ext uri="{FF2B5EF4-FFF2-40B4-BE49-F238E27FC236}">
                <a16:creationId xmlns:a16="http://schemas.microsoft.com/office/drawing/2014/main" id="{48F6924C-4361-7E76-3DBA-B985B4BFB7C7}"/>
              </a:ext>
            </a:extLst>
          </p:cNvPr>
          <p:cNvSpPr txBox="1"/>
          <p:nvPr/>
        </p:nvSpPr>
        <p:spPr>
          <a:xfrm>
            <a:off x="1415695" y="1872950"/>
            <a:ext cx="923907" cy="276999"/>
          </a:xfrm>
          <a:prstGeom prst="rect">
            <a:avLst/>
          </a:prstGeom>
          <a:noFill/>
        </p:spPr>
        <p:txBody>
          <a:bodyPr wrap="none" rtlCol="0">
            <a:spAutoFit/>
          </a:bodyPr>
          <a:lstStyle/>
          <a:p>
            <a:r>
              <a:rPr lang="en-GB" sz="1200" dirty="0"/>
              <a:t>RFC8345 TP</a:t>
            </a:r>
            <a:endParaRPr lang="en-US" sz="1200" dirty="0"/>
          </a:p>
        </p:txBody>
      </p:sp>
      <p:sp>
        <p:nvSpPr>
          <p:cNvPr id="13" name="TextBox 12">
            <a:extLst>
              <a:ext uri="{FF2B5EF4-FFF2-40B4-BE49-F238E27FC236}">
                <a16:creationId xmlns:a16="http://schemas.microsoft.com/office/drawing/2014/main" id="{9633D22F-6E10-F9B5-178A-3F33892160EC}"/>
              </a:ext>
            </a:extLst>
          </p:cNvPr>
          <p:cNvSpPr txBox="1"/>
          <p:nvPr/>
        </p:nvSpPr>
        <p:spPr>
          <a:xfrm>
            <a:off x="3480376" y="3524261"/>
            <a:ext cx="6242065" cy="3477875"/>
          </a:xfrm>
          <a:prstGeom prst="rect">
            <a:avLst/>
          </a:prstGeom>
          <a:noFill/>
        </p:spPr>
        <p:txBody>
          <a:bodyPr wrap="square" rtlCol="0">
            <a:spAutoFit/>
          </a:bodyPr>
          <a:lstStyle/>
          <a:p>
            <a:r>
              <a:rPr lang="en-GB" sz="1000" dirty="0" err="1"/>
              <a:t>tapi</a:t>
            </a:r>
            <a:r>
              <a:rPr lang="en-GB" sz="1000" dirty="0"/>
              <a:t>-</a:t>
            </a:r>
            <a:r>
              <a:rPr lang="en-GB" sz="1000" dirty="0" err="1"/>
              <a:t>ietf</a:t>
            </a:r>
            <a:r>
              <a:rPr lang="en-GB" sz="1000" dirty="0"/>
              <a:t>-cep-extensions…</a:t>
            </a:r>
          </a:p>
          <a:p>
            <a:r>
              <a:rPr lang="en-GB" sz="1000" dirty="0"/>
              <a:t>…</a:t>
            </a:r>
          </a:p>
          <a:p>
            <a:r>
              <a:rPr lang="en-GB" sz="1000" dirty="0"/>
              <a:t>    import </a:t>
            </a:r>
            <a:r>
              <a:rPr lang="en-GB" sz="1000" dirty="0" err="1"/>
              <a:t>ietf</a:t>
            </a:r>
            <a:r>
              <a:rPr lang="en-GB" sz="1000" dirty="0"/>
              <a:t>-network {</a:t>
            </a:r>
          </a:p>
          <a:p>
            <a:r>
              <a:rPr lang="en-GB" sz="1000" dirty="0"/>
              <a:t>       prefix </a:t>
            </a:r>
            <a:r>
              <a:rPr lang="en-GB" sz="1000" dirty="0" err="1"/>
              <a:t>nw</a:t>
            </a:r>
            <a:r>
              <a:rPr lang="en-GB" sz="1000" dirty="0"/>
              <a:t>;</a:t>
            </a:r>
          </a:p>
          <a:p>
            <a:r>
              <a:rPr lang="en-GB" sz="1000" dirty="0"/>
              <a:t>       reference</a:t>
            </a:r>
          </a:p>
          <a:p>
            <a:r>
              <a:rPr lang="en-GB" sz="1000" dirty="0"/>
              <a:t>         "RFC 8345: A YANG Data Model for Network Topologies";</a:t>
            </a:r>
          </a:p>
          <a:p>
            <a:r>
              <a:rPr lang="en-GB" sz="1000" dirty="0"/>
              <a:t>     }</a:t>
            </a:r>
          </a:p>
          <a:p>
            <a:r>
              <a:rPr lang="en-GB" sz="1000" dirty="0"/>
              <a:t>…</a:t>
            </a:r>
          </a:p>
          <a:p>
            <a:r>
              <a:rPr lang="en-GB" sz="1000" dirty="0"/>
              <a:t>    list tapi-rfc8345-shared-resource-ref {</a:t>
            </a:r>
          </a:p>
          <a:p>
            <a:r>
              <a:rPr lang="en-GB" sz="1000" dirty="0"/>
              <a:t>        </a:t>
            </a:r>
            <a:r>
              <a:rPr lang="en-US" sz="1000" dirty="0"/>
              <a:t>key “rfc8345-tp-id"; </a:t>
            </a:r>
          </a:p>
          <a:p>
            <a:r>
              <a:rPr lang="en-US" sz="1000" dirty="0"/>
              <a:t>        config false;</a:t>
            </a:r>
          </a:p>
          <a:p>
            <a:r>
              <a:rPr lang="en-US" sz="1000" dirty="0"/>
              <a:t>        description “An RFC8345 termination point can terminate an RFC8345 link.”</a:t>
            </a:r>
          </a:p>
          <a:p>
            <a:r>
              <a:rPr lang="en-GB" sz="1000"/>
              <a:t>        </a:t>
            </a:r>
            <a:r>
              <a:rPr lang="en-GB" sz="1000" dirty="0"/>
              <a:t>leaf tapi-rfc8345-shared-resource-ref {</a:t>
            </a:r>
          </a:p>
          <a:p>
            <a:r>
              <a:rPr lang="en-GB" sz="1000" dirty="0"/>
              <a:t>                type string;</a:t>
            </a:r>
          </a:p>
          <a:p>
            <a:r>
              <a:rPr lang="en-GB" sz="1000" dirty="0"/>
              <a:t>                config false;</a:t>
            </a:r>
          </a:p>
          <a:p>
            <a:r>
              <a:rPr lang="en-GB" sz="1000" dirty="0"/>
              <a:t>                description “Will have a value that can also be found in the corresponding attribute of the TAPI CEP”;</a:t>
            </a:r>
          </a:p>
          <a:p>
            <a:r>
              <a:rPr lang="en-GB" sz="1000" dirty="0"/>
              <a:t>            }</a:t>
            </a:r>
          </a:p>
          <a:p>
            <a:r>
              <a:rPr lang="en-GB" sz="1000" dirty="0"/>
              <a:t>            description "</a:t>
            </a:r>
            <a:r>
              <a:rPr lang="en-US" sz="1000" dirty="0"/>
              <a:t>            description "This attribute provides the reference to the corresponding client TP</a:t>
            </a:r>
          </a:p>
          <a:p>
            <a:r>
              <a:rPr lang="en-US" sz="1000" dirty="0"/>
              <a:t>                (equivalent to a TAPI NEP). Note that the TP is unidirectional, hence the list will contain</a:t>
            </a:r>
          </a:p>
          <a:p>
            <a:r>
              <a:rPr lang="en-US" sz="1000" dirty="0"/>
              <a:t>                two references for a bidirectional CEP. ";</a:t>
            </a:r>
          </a:p>
          <a:p>
            <a:r>
              <a:rPr lang="en-US" sz="1000" dirty="0"/>
              <a:t>            }</a:t>
            </a:r>
          </a:p>
          <a:p>
            <a:r>
              <a:rPr lang="en-US" sz="1000" dirty="0"/>
              <a:t>        }</a:t>
            </a:r>
          </a:p>
        </p:txBody>
      </p:sp>
      <p:sp>
        <p:nvSpPr>
          <p:cNvPr id="14" name="TextBox 13">
            <a:extLst>
              <a:ext uri="{FF2B5EF4-FFF2-40B4-BE49-F238E27FC236}">
                <a16:creationId xmlns:a16="http://schemas.microsoft.com/office/drawing/2014/main" id="{111AB4E9-6C60-A4E6-30B0-AB42DFE387B7}"/>
              </a:ext>
            </a:extLst>
          </p:cNvPr>
          <p:cNvSpPr txBox="1"/>
          <p:nvPr/>
        </p:nvSpPr>
        <p:spPr>
          <a:xfrm>
            <a:off x="4738998" y="630964"/>
            <a:ext cx="6242065" cy="2708434"/>
          </a:xfrm>
          <a:prstGeom prst="rect">
            <a:avLst/>
          </a:prstGeom>
          <a:noFill/>
        </p:spPr>
        <p:txBody>
          <a:bodyPr wrap="square" rtlCol="0">
            <a:spAutoFit/>
          </a:bodyPr>
          <a:lstStyle/>
          <a:p>
            <a:r>
              <a:rPr lang="en-GB" sz="1000" dirty="0" err="1"/>
              <a:t>tapi</a:t>
            </a:r>
            <a:r>
              <a:rPr lang="en-GB" sz="1000" dirty="0"/>
              <a:t>-</a:t>
            </a:r>
            <a:r>
              <a:rPr lang="en-GB" sz="1000" dirty="0" err="1"/>
              <a:t>tp</a:t>
            </a:r>
            <a:r>
              <a:rPr lang="en-GB" sz="1000" dirty="0"/>
              <a:t>-extensions… </a:t>
            </a:r>
            <a:r>
              <a:rPr lang="en-GB" sz="1000" dirty="0">
                <a:solidFill>
                  <a:srgbClr val="FF0000"/>
                </a:solidFill>
              </a:rPr>
              <a:t>{need to understand standard convention for naming extensions}</a:t>
            </a:r>
          </a:p>
          <a:p>
            <a:endParaRPr lang="en-GB" sz="1000" dirty="0">
              <a:solidFill>
                <a:srgbClr val="FF0000"/>
              </a:solidFill>
            </a:endParaRPr>
          </a:p>
          <a:p>
            <a:endParaRPr lang="en-GB" sz="1000" dirty="0">
              <a:solidFill>
                <a:srgbClr val="FF0000"/>
              </a:solidFill>
            </a:endParaRPr>
          </a:p>
          <a:p>
            <a:r>
              <a:rPr lang="en-GB" sz="1000" dirty="0"/>
              <a:t>augment “</a:t>
            </a:r>
            <a:r>
              <a:rPr lang="en-GB" sz="1000" dirty="0">
                <a:solidFill>
                  <a:srgbClr val="FF0000"/>
                </a:solidFill>
              </a:rPr>
              <a:t>...rfc8345 </a:t>
            </a:r>
            <a:r>
              <a:rPr lang="en-GB" sz="1000" dirty="0" err="1">
                <a:solidFill>
                  <a:srgbClr val="FF0000"/>
                </a:solidFill>
              </a:rPr>
              <a:t>tp</a:t>
            </a:r>
            <a:r>
              <a:rPr lang="en-GB" sz="1000" dirty="0">
                <a:solidFill>
                  <a:srgbClr val="FF0000"/>
                </a:solidFill>
              </a:rPr>
              <a:t>…</a:t>
            </a:r>
            <a:r>
              <a:rPr lang="en-GB" sz="1000" dirty="0"/>
              <a:t>" {</a:t>
            </a:r>
          </a:p>
          <a:p>
            <a:r>
              <a:rPr lang="en-GB" sz="1000" dirty="0"/>
              <a:t>        container supporting-</a:t>
            </a:r>
            <a:r>
              <a:rPr lang="en-GB" sz="1000" dirty="0" err="1"/>
              <a:t>tapi</a:t>
            </a:r>
            <a:r>
              <a:rPr lang="en-GB" sz="1000" dirty="0"/>
              <a:t>-cep {</a:t>
            </a:r>
          </a:p>
          <a:p>
            <a:r>
              <a:rPr lang="en-GB" sz="1000" dirty="0"/>
              <a:t>            leaf tapi-rfc8345-shared-resource-ref {</a:t>
            </a:r>
          </a:p>
          <a:p>
            <a:r>
              <a:rPr lang="en-GB" sz="1000" dirty="0"/>
              <a:t>                type string;</a:t>
            </a:r>
          </a:p>
          <a:p>
            <a:r>
              <a:rPr lang="en-GB" sz="1000" dirty="0"/>
              <a:t>                config false;</a:t>
            </a:r>
          </a:p>
          <a:p>
            <a:r>
              <a:rPr lang="en-GB" sz="1000" dirty="0"/>
              <a:t>                description “Will have a value that can also be found in the corresponding attribute of the TAPI CEP”;</a:t>
            </a:r>
          </a:p>
          <a:p>
            <a:r>
              <a:rPr lang="en-GB" sz="1000" dirty="0"/>
              <a:t>            }</a:t>
            </a:r>
          </a:p>
          <a:p>
            <a:r>
              <a:rPr lang="en-GB" sz="1000" dirty="0"/>
              <a:t>            description "This augment allows RFC8345 TP to refer to a TAPI CEPs. </a:t>
            </a:r>
            <a:r>
              <a:rPr lang="en-US" sz="1000" dirty="0"/>
              <a:t>This list identifies any</a:t>
            </a:r>
          </a:p>
          <a:p>
            <a:r>
              <a:rPr lang="en-US" sz="1000" dirty="0"/>
              <a:t>                TAPI CEPs onto which it maps (directly depends).</a:t>
            </a:r>
          </a:p>
          <a:p>
            <a:r>
              <a:rPr lang="en-US" sz="1000" dirty="0"/>
              <a:t>                This dependency information cannot be inferred from the dependencies between links</a:t>
            </a:r>
          </a:p>
          <a:p>
            <a:r>
              <a:rPr lang="en-US" sz="1000" dirty="0"/>
              <a:t>                as no interlink reference is provided between models.</a:t>
            </a:r>
            <a:r>
              <a:rPr lang="en-GB" sz="1000" dirty="0"/>
              <a:t>";</a:t>
            </a:r>
          </a:p>
          <a:p>
            <a:r>
              <a:rPr lang="en-GB" sz="1000" dirty="0"/>
              <a:t>        }</a:t>
            </a:r>
          </a:p>
          <a:p>
            <a:r>
              <a:rPr lang="en-GB" sz="1000" dirty="0"/>
              <a:t>        description “…";</a:t>
            </a:r>
          </a:p>
          <a:p>
            <a:r>
              <a:rPr lang="en-GB" sz="1000" dirty="0"/>
              <a:t>    }</a:t>
            </a:r>
          </a:p>
        </p:txBody>
      </p:sp>
      <p:cxnSp>
        <p:nvCxnSpPr>
          <p:cNvPr id="15" name="Straight Arrow Connector 14">
            <a:extLst>
              <a:ext uri="{FF2B5EF4-FFF2-40B4-BE49-F238E27FC236}">
                <a16:creationId xmlns:a16="http://schemas.microsoft.com/office/drawing/2014/main" id="{E02F9123-5673-98E8-19D3-0D7085A06023}"/>
              </a:ext>
            </a:extLst>
          </p:cNvPr>
          <p:cNvCxnSpPr>
            <a:cxnSpLocks/>
          </p:cNvCxnSpPr>
          <p:nvPr/>
        </p:nvCxnSpPr>
        <p:spPr>
          <a:xfrm flipH="1" flipV="1">
            <a:off x="3440719" y="3174228"/>
            <a:ext cx="472913" cy="350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A8FFA2-E743-6826-A7DC-D64A19DD313D}"/>
              </a:ext>
            </a:extLst>
          </p:cNvPr>
          <p:cNvCxnSpPr>
            <a:stCxn id="14" idx="1"/>
          </p:cNvCxnSpPr>
          <p:nvPr/>
        </p:nvCxnSpPr>
        <p:spPr>
          <a:xfrm flipH="1">
            <a:off x="3465094" y="1985181"/>
            <a:ext cx="1273904" cy="8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ED2259-0246-53DB-8A7E-BC65993FC9CE}"/>
              </a:ext>
            </a:extLst>
          </p:cNvPr>
          <p:cNvCxnSpPr>
            <a:cxnSpLocks/>
            <a:stCxn id="18" idx="2"/>
            <a:endCxn id="5" idx="3"/>
          </p:cNvCxnSpPr>
          <p:nvPr/>
        </p:nvCxnSpPr>
        <p:spPr>
          <a:xfrm>
            <a:off x="2586708" y="2093280"/>
            <a:ext cx="604697" cy="860360"/>
          </a:xfrm>
          <a:prstGeom prst="straightConnector1">
            <a:avLst/>
          </a:prstGeom>
          <a:noFill/>
          <a:ln w="15875" cap="rnd" cmpd="sng" algn="ctr">
            <a:solidFill>
              <a:srgbClr val="FF0000"/>
            </a:solidFill>
            <a:prstDash val="solid"/>
            <a:tailEnd type="none"/>
          </a:ln>
          <a:effectLst/>
        </p:spPr>
      </p:cxnSp>
      <p:sp>
        <p:nvSpPr>
          <p:cNvPr id="18" name="Rectangle 60">
            <a:extLst>
              <a:ext uri="{FF2B5EF4-FFF2-40B4-BE49-F238E27FC236}">
                <a16:creationId xmlns:a16="http://schemas.microsoft.com/office/drawing/2014/main" id="{73BE4BCB-B1D2-7C2F-10E0-4E64B6056CA4}"/>
              </a:ext>
            </a:extLst>
          </p:cNvPr>
          <p:cNvSpPr>
            <a:spLocks noChangeArrowheads="1"/>
          </p:cNvSpPr>
          <p:nvPr/>
        </p:nvSpPr>
        <p:spPr bwMode="auto">
          <a:xfrm>
            <a:off x="2402842" y="1881664"/>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41313"/>
              </a:solidFill>
              <a:effectLst/>
              <a:uLnTx/>
              <a:uFillTx/>
            </a:endParaRPr>
          </a:p>
        </p:txBody>
      </p:sp>
      <p:sp>
        <p:nvSpPr>
          <p:cNvPr id="19" name="Flowchart: Process 18">
            <a:extLst>
              <a:ext uri="{FF2B5EF4-FFF2-40B4-BE49-F238E27FC236}">
                <a16:creationId xmlns:a16="http://schemas.microsoft.com/office/drawing/2014/main" id="{B80F4D86-3BF2-3479-50E3-0ADE695C68F8}"/>
              </a:ext>
            </a:extLst>
          </p:cNvPr>
          <p:cNvSpPr/>
          <p:nvPr/>
        </p:nvSpPr>
        <p:spPr>
          <a:xfrm>
            <a:off x="2496902" y="1934807"/>
            <a:ext cx="179612" cy="101476"/>
          </a:xfrm>
          <a:prstGeom prst="flowChart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1071311" eaLnBrk="1" fontAlgn="auto" latinLnBrk="0" hangingPunct="1">
              <a:lnSpc>
                <a:spcPct val="100000"/>
              </a:lnSpc>
              <a:spcBef>
                <a:spcPts val="0"/>
              </a:spcBef>
              <a:spcAft>
                <a:spcPts val="0"/>
              </a:spcAft>
              <a:buClrTx/>
              <a:buSzTx/>
              <a:buFontTx/>
              <a:buNone/>
              <a:tabLst/>
              <a:defRPr/>
            </a:pPr>
            <a:endParaRPr kumimoji="0" lang="en-US" sz="2109"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2BBF233D-3BAA-8D93-47FF-469DC5146CF3}"/>
              </a:ext>
            </a:extLst>
          </p:cNvPr>
          <p:cNvCxnSpPr>
            <a:endCxn id="18" idx="0"/>
          </p:cNvCxnSpPr>
          <p:nvPr/>
        </p:nvCxnSpPr>
        <p:spPr>
          <a:xfrm flipH="1">
            <a:off x="2586708" y="1756679"/>
            <a:ext cx="2590" cy="124985"/>
          </a:xfrm>
          <a:prstGeom prst="line">
            <a:avLst/>
          </a:prstGeom>
          <a:noFill/>
          <a:ln w="6350" cap="flat" cmpd="sng" algn="ctr">
            <a:solidFill>
              <a:srgbClr val="4472C4"/>
            </a:solidFill>
            <a:prstDash val="solid"/>
            <a:miter lim="800000"/>
          </a:ln>
          <a:effectLst/>
        </p:spPr>
      </p:cxnSp>
      <p:sp>
        <p:nvSpPr>
          <p:cNvPr id="21" name="TextBox 20">
            <a:extLst>
              <a:ext uri="{FF2B5EF4-FFF2-40B4-BE49-F238E27FC236}">
                <a16:creationId xmlns:a16="http://schemas.microsoft.com/office/drawing/2014/main" id="{8A3AAA55-D8C1-EA1E-EB72-D19E88E94200}"/>
              </a:ext>
            </a:extLst>
          </p:cNvPr>
          <p:cNvSpPr txBox="1"/>
          <p:nvPr/>
        </p:nvSpPr>
        <p:spPr>
          <a:xfrm>
            <a:off x="2114208" y="3162557"/>
            <a:ext cx="1562967" cy="276999"/>
          </a:xfrm>
          <a:prstGeom prst="rect">
            <a:avLst/>
          </a:prstGeom>
          <a:noFill/>
        </p:spPr>
        <p:txBody>
          <a:bodyPr wrap="square" rtlCol="0">
            <a:spAutoFit/>
          </a:bodyPr>
          <a:lstStyle/>
          <a:p>
            <a:r>
              <a:rPr lang="en-GB" sz="1200" dirty="0"/>
              <a:t>Bidirectional</a:t>
            </a:r>
            <a:endParaRPr lang="en-US" sz="1200" dirty="0"/>
          </a:p>
        </p:txBody>
      </p:sp>
      <p:sp>
        <p:nvSpPr>
          <p:cNvPr id="22" name="TextBox 21">
            <a:extLst>
              <a:ext uri="{FF2B5EF4-FFF2-40B4-BE49-F238E27FC236}">
                <a16:creationId xmlns:a16="http://schemas.microsoft.com/office/drawing/2014/main" id="{3DA5034E-0D88-F2A8-A0AB-2B5D0B716EDA}"/>
              </a:ext>
            </a:extLst>
          </p:cNvPr>
          <p:cNvSpPr txBox="1"/>
          <p:nvPr/>
        </p:nvSpPr>
        <p:spPr>
          <a:xfrm>
            <a:off x="2171488" y="2096155"/>
            <a:ext cx="475855" cy="276999"/>
          </a:xfrm>
          <a:prstGeom prst="rect">
            <a:avLst/>
          </a:prstGeom>
          <a:noFill/>
        </p:spPr>
        <p:txBody>
          <a:bodyPr wrap="square" rtlCol="0">
            <a:spAutoFit/>
          </a:bodyPr>
          <a:lstStyle/>
          <a:p>
            <a:r>
              <a:rPr lang="en-GB" sz="1200" dirty="0"/>
              <a:t>RX</a:t>
            </a:r>
            <a:endParaRPr lang="en-US" sz="1200" dirty="0"/>
          </a:p>
        </p:txBody>
      </p:sp>
      <p:sp>
        <p:nvSpPr>
          <p:cNvPr id="23" name="TextBox 22">
            <a:extLst>
              <a:ext uri="{FF2B5EF4-FFF2-40B4-BE49-F238E27FC236}">
                <a16:creationId xmlns:a16="http://schemas.microsoft.com/office/drawing/2014/main" id="{E01162F6-5986-0A89-A298-AE7E26D185C3}"/>
              </a:ext>
            </a:extLst>
          </p:cNvPr>
          <p:cNvSpPr txBox="1"/>
          <p:nvPr/>
        </p:nvSpPr>
        <p:spPr>
          <a:xfrm>
            <a:off x="3285629" y="2096155"/>
            <a:ext cx="475855" cy="276999"/>
          </a:xfrm>
          <a:prstGeom prst="rect">
            <a:avLst/>
          </a:prstGeom>
          <a:noFill/>
        </p:spPr>
        <p:txBody>
          <a:bodyPr wrap="square" rtlCol="0">
            <a:spAutoFit/>
          </a:bodyPr>
          <a:lstStyle/>
          <a:p>
            <a:r>
              <a:rPr lang="en-GB" sz="1200" dirty="0"/>
              <a:t>TX</a:t>
            </a:r>
            <a:endParaRPr lang="en-US" sz="1200" dirty="0"/>
          </a:p>
        </p:txBody>
      </p:sp>
      <p:sp>
        <p:nvSpPr>
          <p:cNvPr id="24" name="TextBox 23">
            <a:extLst>
              <a:ext uri="{FF2B5EF4-FFF2-40B4-BE49-F238E27FC236}">
                <a16:creationId xmlns:a16="http://schemas.microsoft.com/office/drawing/2014/main" id="{509FBC8C-5E4C-3EDE-0166-765CEF135571}"/>
              </a:ext>
            </a:extLst>
          </p:cNvPr>
          <p:cNvSpPr txBox="1"/>
          <p:nvPr/>
        </p:nvSpPr>
        <p:spPr>
          <a:xfrm>
            <a:off x="8254999" y="979004"/>
            <a:ext cx="2726064" cy="461665"/>
          </a:xfrm>
          <a:prstGeom prst="rect">
            <a:avLst/>
          </a:prstGeom>
          <a:noFill/>
        </p:spPr>
        <p:txBody>
          <a:bodyPr wrap="square" rtlCol="0">
            <a:spAutoFit/>
          </a:bodyPr>
          <a:lstStyle/>
          <a:p>
            <a:r>
              <a:rPr lang="en-GB" sz="1200" dirty="0">
                <a:solidFill>
                  <a:srgbClr val="FF0000"/>
                </a:solidFill>
              </a:rPr>
              <a:t>Extension to RFC8345 as an augmentation maintained by ONF TAPI</a:t>
            </a:r>
            <a:endParaRPr lang="en-US" sz="1200" dirty="0">
              <a:solidFill>
                <a:srgbClr val="FF0000"/>
              </a:solidFill>
            </a:endParaRPr>
          </a:p>
        </p:txBody>
      </p:sp>
      <p:sp>
        <p:nvSpPr>
          <p:cNvPr id="25" name="TextBox 24">
            <a:extLst>
              <a:ext uri="{FF2B5EF4-FFF2-40B4-BE49-F238E27FC236}">
                <a16:creationId xmlns:a16="http://schemas.microsoft.com/office/drawing/2014/main" id="{FA1F25E2-4736-424A-40A2-3537B1CF922A}"/>
              </a:ext>
            </a:extLst>
          </p:cNvPr>
          <p:cNvSpPr txBox="1"/>
          <p:nvPr/>
        </p:nvSpPr>
        <p:spPr>
          <a:xfrm>
            <a:off x="6180665" y="3546532"/>
            <a:ext cx="2700867" cy="461665"/>
          </a:xfrm>
          <a:prstGeom prst="rect">
            <a:avLst/>
          </a:prstGeom>
          <a:noFill/>
        </p:spPr>
        <p:txBody>
          <a:bodyPr wrap="square" rtlCol="0">
            <a:spAutoFit/>
          </a:bodyPr>
          <a:lstStyle/>
          <a:p>
            <a:r>
              <a:rPr lang="en-GB" sz="1200" dirty="0">
                <a:solidFill>
                  <a:srgbClr val="FF0000"/>
                </a:solidFill>
              </a:rPr>
              <a:t>Extension to TAPI as an augmentation maintained by ONF TAPI</a:t>
            </a:r>
            <a:endParaRPr lang="en-US" sz="1200" dirty="0">
              <a:solidFill>
                <a:srgbClr val="FF0000"/>
              </a:solidFill>
            </a:endParaRPr>
          </a:p>
        </p:txBody>
      </p:sp>
    </p:spTree>
    <p:extLst>
      <p:ext uri="{BB962C8B-B14F-4D97-AF65-F5344CB8AC3E}">
        <p14:creationId xmlns:p14="http://schemas.microsoft.com/office/powerpoint/2010/main" val="140927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61DE710A-3794-04D9-6772-08F9BA8F386A}"/>
              </a:ext>
            </a:extLst>
          </p:cNvPr>
          <p:cNvSpPr txBox="1"/>
          <p:nvPr/>
        </p:nvSpPr>
        <p:spPr>
          <a:xfrm>
            <a:off x="304800" y="3907458"/>
            <a:ext cx="11474283" cy="769441"/>
          </a:xfrm>
          <a:prstGeom prst="rect">
            <a:avLst/>
          </a:prstGeom>
          <a:noFill/>
        </p:spPr>
        <p:txBody>
          <a:bodyPr wrap="square" rtlCol="0">
            <a:spAutoFit/>
          </a:bodyPr>
          <a:lstStyle/>
          <a:p>
            <a:r>
              <a:rPr lang="en-GB" sz="1100" dirty="0"/>
              <a:t>Termination Point: IETF Yang is ambiguous… From RFC8345:</a:t>
            </a:r>
          </a:p>
          <a:p>
            <a:r>
              <a:rPr lang="en-US" sz="1100" dirty="0"/>
              <a:t>"A termination point can terminate a link.</a:t>
            </a:r>
          </a:p>
          <a:p>
            <a:r>
              <a:rPr lang="en-US" sz="1100" dirty="0"/>
              <a:t>Depending on the type of topology, a termination point</a:t>
            </a:r>
          </a:p>
          <a:p>
            <a:r>
              <a:rPr lang="en-US" sz="1100" dirty="0"/>
              <a:t>could, for example, refer to a port or an interface.";</a:t>
            </a:r>
          </a:p>
        </p:txBody>
      </p:sp>
      <p:sp>
        <p:nvSpPr>
          <p:cNvPr id="33" name="TextBox 32">
            <a:extLst>
              <a:ext uri="{FF2B5EF4-FFF2-40B4-BE49-F238E27FC236}">
                <a16:creationId xmlns:a16="http://schemas.microsoft.com/office/drawing/2014/main" id="{F256ACD4-44A3-990F-2200-E497539705E5}"/>
              </a:ext>
            </a:extLst>
          </p:cNvPr>
          <p:cNvSpPr txBox="1"/>
          <p:nvPr/>
        </p:nvSpPr>
        <p:spPr>
          <a:xfrm>
            <a:off x="304801" y="2138023"/>
            <a:ext cx="11474283" cy="1107996"/>
          </a:xfrm>
          <a:prstGeom prst="rect">
            <a:avLst/>
          </a:prstGeom>
          <a:noFill/>
        </p:spPr>
        <p:txBody>
          <a:bodyPr wrap="square" rtlCol="0">
            <a:spAutoFit/>
          </a:bodyPr>
          <a:lstStyle/>
          <a:p>
            <a:r>
              <a:rPr lang="en-GB" sz="1100" dirty="0"/>
              <a:t>Interface: RFC8343 provides definition of an interface which suggests that it is a hybrid entity. The interface appears to have content that might be expected in a CEP (leaf speed (units "bits/second“), leaf in-octets (counter64)), but it also has  properties that might be in an </a:t>
            </a:r>
            <a:r>
              <a:rPr lang="en-GB" sz="1100" dirty="0" err="1"/>
              <a:t>AccessPort</a:t>
            </a:r>
            <a:r>
              <a:rPr lang="en-GB" sz="1100" dirty="0"/>
              <a:t> as it has an appendix section with the following (ambiguous) statement:</a:t>
            </a:r>
          </a:p>
          <a:p>
            <a:pPr lvl="1"/>
            <a:r>
              <a:rPr lang="en-US" sz="1100" dirty="0"/>
              <a:t>In this example, a router has support for 4 line cards, each with 8 ports.  The slots for the cards are physically numbered from 0 to 3, and the ports on each card from 0 to 7.  Each card has Fast Ethernet or Gigabit Ethernet ports.</a:t>
            </a:r>
          </a:p>
          <a:p>
            <a:pPr lvl="1"/>
            <a:r>
              <a:rPr lang="en-US" sz="1100" dirty="0"/>
              <a:t>The device-specific names for these physical interfaces are "</a:t>
            </a:r>
            <a:r>
              <a:rPr lang="en-US" sz="1100" dirty="0" err="1"/>
              <a:t>fastethernet</a:t>
            </a:r>
            <a:r>
              <a:rPr lang="en-US" sz="1100" dirty="0"/>
              <a:t>-N/M" or "</a:t>
            </a:r>
            <a:r>
              <a:rPr lang="en-US" sz="1100" dirty="0" err="1"/>
              <a:t>gigabitethernet</a:t>
            </a:r>
            <a:r>
              <a:rPr lang="en-US" sz="1100" dirty="0"/>
              <a:t>-N/M". The name of a VLAN interface is restricted to the form "&lt;physical-interface-name&gt;.&lt;</a:t>
            </a:r>
            <a:r>
              <a:rPr lang="en-US" sz="1100" dirty="0" err="1"/>
              <a:t>subinterface</a:t>
            </a:r>
            <a:r>
              <a:rPr lang="en-US" sz="1100" dirty="0"/>
              <a:t>-number&gt;".</a:t>
            </a:r>
            <a:endParaRPr lang="en-GB" sz="1100" dirty="0"/>
          </a:p>
        </p:txBody>
      </p:sp>
      <p:sp>
        <p:nvSpPr>
          <p:cNvPr id="37" name="TextBox 36">
            <a:extLst>
              <a:ext uri="{FF2B5EF4-FFF2-40B4-BE49-F238E27FC236}">
                <a16:creationId xmlns:a16="http://schemas.microsoft.com/office/drawing/2014/main" id="{737608E2-AE6F-DCD8-2B53-8BC0CD3D7095}"/>
              </a:ext>
            </a:extLst>
          </p:cNvPr>
          <p:cNvSpPr txBox="1"/>
          <p:nvPr/>
        </p:nvSpPr>
        <p:spPr>
          <a:xfrm>
            <a:off x="304802" y="3434556"/>
            <a:ext cx="11474281" cy="261610"/>
          </a:xfrm>
          <a:prstGeom prst="rect">
            <a:avLst/>
          </a:prstGeom>
          <a:noFill/>
        </p:spPr>
        <p:txBody>
          <a:bodyPr wrap="square" rtlCol="0">
            <a:spAutoFit/>
          </a:bodyPr>
          <a:lstStyle/>
          <a:p>
            <a:r>
              <a:rPr lang="en-GB" sz="1100" dirty="0"/>
              <a:t>Physical: RFC8343 uses the word “physical” for non-physical things.</a:t>
            </a:r>
          </a:p>
        </p:txBody>
      </p:sp>
      <p:sp>
        <p:nvSpPr>
          <p:cNvPr id="39" name="TextBox 38">
            <a:extLst>
              <a:ext uri="{FF2B5EF4-FFF2-40B4-BE49-F238E27FC236}">
                <a16:creationId xmlns:a16="http://schemas.microsoft.com/office/drawing/2014/main" id="{C6AC0CF8-E94F-036F-630B-265B0A559A87}"/>
              </a:ext>
            </a:extLst>
          </p:cNvPr>
          <p:cNvSpPr txBox="1"/>
          <p:nvPr/>
        </p:nvSpPr>
        <p:spPr>
          <a:xfrm>
            <a:off x="304802" y="4734329"/>
            <a:ext cx="11474281" cy="1785104"/>
          </a:xfrm>
          <a:prstGeom prst="rect">
            <a:avLst/>
          </a:prstGeom>
          <a:noFill/>
        </p:spPr>
        <p:txBody>
          <a:bodyPr wrap="square" rtlCol="0">
            <a:spAutoFit/>
          </a:bodyPr>
          <a:lstStyle/>
          <a:p>
            <a:r>
              <a:rPr lang="en-GB" sz="1100" dirty="0"/>
              <a:t>Termination Point: RFC8346 has a termination point property grouping l3-termination-point-attributes that provides some linkage to interface.</a:t>
            </a:r>
          </a:p>
          <a:p>
            <a:r>
              <a:rPr lang="en-GB" sz="1100" dirty="0"/>
              <a:t>augment /</a:t>
            </a:r>
            <a:r>
              <a:rPr lang="en-GB" sz="1100" dirty="0" err="1"/>
              <a:t>nw:networks</a:t>
            </a:r>
            <a:r>
              <a:rPr lang="en-GB" sz="1100" dirty="0"/>
              <a:t>/</a:t>
            </a:r>
            <a:r>
              <a:rPr lang="en-GB" sz="1100" dirty="0" err="1"/>
              <a:t>nw:network</a:t>
            </a:r>
            <a:r>
              <a:rPr lang="en-GB" sz="1100" dirty="0"/>
              <a:t>/</a:t>
            </a:r>
            <a:r>
              <a:rPr lang="en-GB" sz="1100" dirty="0" err="1"/>
              <a:t>nw:node</a:t>
            </a:r>
            <a:r>
              <a:rPr lang="en-GB" sz="1100" dirty="0"/>
              <a:t>/</a:t>
            </a:r>
            <a:r>
              <a:rPr lang="en-GB" sz="1100" dirty="0" err="1"/>
              <a:t>nt:termination-point</a:t>
            </a:r>
            <a:r>
              <a:rPr lang="en-GB" sz="1100" dirty="0"/>
              <a:t>:</a:t>
            </a:r>
          </a:p>
          <a:p>
            <a:r>
              <a:rPr lang="en-GB" sz="1100" dirty="0"/>
              <a:t>       +--</a:t>
            </a:r>
            <a:r>
              <a:rPr lang="en-GB" sz="1100" dirty="0" err="1"/>
              <a:t>rw</a:t>
            </a:r>
            <a:r>
              <a:rPr lang="en-GB" sz="1100" dirty="0"/>
              <a:t> l3-termination-point-attributes</a:t>
            </a:r>
          </a:p>
          <a:p>
            <a:r>
              <a:rPr lang="en-GB" sz="1100" dirty="0"/>
              <a:t>          +--</a:t>
            </a:r>
            <a:r>
              <a:rPr lang="en-GB" sz="1100" dirty="0" err="1"/>
              <a:t>rw</a:t>
            </a:r>
            <a:r>
              <a:rPr lang="en-GB" sz="1100" dirty="0"/>
              <a:t> (termination-point-type)?</a:t>
            </a:r>
          </a:p>
          <a:p>
            <a:r>
              <a:rPr lang="en-GB" sz="1100" dirty="0"/>
              <a:t>             +--:(</a:t>
            </a:r>
            <a:r>
              <a:rPr lang="en-GB" sz="1100" dirty="0" err="1"/>
              <a:t>ip</a:t>
            </a:r>
            <a:r>
              <a:rPr lang="en-GB" sz="1100" dirty="0"/>
              <a:t>)</a:t>
            </a:r>
          </a:p>
          <a:p>
            <a:r>
              <a:rPr lang="en-GB" sz="1100" dirty="0"/>
              <a:t>             |  +--</a:t>
            </a:r>
            <a:r>
              <a:rPr lang="en-GB" sz="1100" dirty="0" err="1"/>
              <a:t>rw</a:t>
            </a:r>
            <a:r>
              <a:rPr lang="en-GB" sz="1100" dirty="0"/>
              <a:t> </a:t>
            </a:r>
            <a:r>
              <a:rPr lang="en-GB" sz="1100" dirty="0" err="1"/>
              <a:t>ip</a:t>
            </a:r>
            <a:r>
              <a:rPr lang="en-GB" sz="1100" dirty="0"/>
              <a:t>-address*       </a:t>
            </a:r>
            <a:r>
              <a:rPr lang="en-GB" sz="1100" dirty="0" err="1"/>
              <a:t>inet:ip-address</a:t>
            </a:r>
            <a:endParaRPr lang="en-GB" sz="1100" dirty="0"/>
          </a:p>
          <a:p>
            <a:r>
              <a:rPr lang="en-GB" sz="1100" dirty="0"/>
              <a:t>             +--:(unnumbered)</a:t>
            </a:r>
          </a:p>
          <a:p>
            <a:r>
              <a:rPr lang="en-GB" sz="1100" dirty="0"/>
              <a:t>             |  +--</a:t>
            </a:r>
            <a:r>
              <a:rPr lang="en-GB" sz="1100" dirty="0" err="1"/>
              <a:t>rw</a:t>
            </a:r>
            <a:r>
              <a:rPr lang="en-GB" sz="1100" dirty="0"/>
              <a:t> unnumbered-id?    uint32</a:t>
            </a:r>
          </a:p>
          <a:p>
            <a:r>
              <a:rPr lang="en-GB" sz="1100" dirty="0"/>
              <a:t>             +--:(interface-name)</a:t>
            </a:r>
          </a:p>
          <a:p>
            <a:r>
              <a:rPr lang="en-GB" sz="1100" dirty="0"/>
              <a:t>                +--</a:t>
            </a:r>
            <a:r>
              <a:rPr lang="en-GB" sz="1100" dirty="0" err="1"/>
              <a:t>rw</a:t>
            </a:r>
            <a:r>
              <a:rPr lang="en-GB" sz="1100" dirty="0"/>
              <a:t> interface-name?   string</a:t>
            </a:r>
          </a:p>
        </p:txBody>
      </p:sp>
      <p:sp>
        <p:nvSpPr>
          <p:cNvPr id="43" name="TextBox 42">
            <a:extLst>
              <a:ext uri="{FF2B5EF4-FFF2-40B4-BE49-F238E27FC236}">
                <a16:creationId xmlns:a16="http://schemas.microsoft.com/office/drawing/2014/main" id="{E32B769F-9808-CC07-616F-D98FF42C5B3A}"/>
              </a:ext>
            </a:extLst>
          </p:cNvPr>
          <p:cNvSpPr txBox="1"/>
          <p:nvPr/>
        </p:nvSpPr>
        <p:spPr>
          <a:xfrm>
            <a:off x="304801" y="720145"/>
            <a:ext cx="11474283" cy="600164"/>
          </a:xfrm>
          <a:prstGeom prst="rect">
            <a:avLst/>
          </a:prstGeom>
          <a:noFill/>
        </p:spPr>
        <p:txBody>
          <a:bodyPr wrap="square" rtlCol="0">
            <a:spAutoFit/>
          </a:bodyPr>
          <a:lstStyle/>
          <a:p>
            <a:r>
              <a:rPr lang="en-GB" sz="1100" dirty="0"/>
              <a:t>RFC8299 has site which seems to blur with access-port, SIP and CSEP. The RFC states in an example (“</a:t>
            </a:r>
            <a:r>
              <a:rPr lang="en-US" sz="1100" dirty="0">
                <a:solidFill>
                  <a:srgbClr val="0070C0"/>
                </a:solidFill>
              </a:rPr>
              <a:t>Interaction with Other YANG Models</a:t>
            </a:r>
            <a:r>
              <a:rPr lang="en-US" sz="1100" dirty="0"/>
              <a:t>”)</a:t>
            </a:r>
            <a:r>
              <a:rPr lang="en-GB" sz="1100" dirty="0"/>
              <a:t> that:</a:t>
            </a:r>
          </a:p>
          <a:p>
            <a:r>
              <a:rPr lang="en-US" sz="1100" dirty="0">
                <a:solidFill>
                  <a:srgbClr val="0070C0"/>
                </a:solidFill>
              </a:rPr>
              <a:t>“In the service example above, the service component is expected to request that the configuration component of the management system  provide the configuration of the service elements.” </a:t>
            </a:r>
            <a:r>
              <a:rPr lang="en-US" sz="1100" dirty="0"/>
              <a:t>MCP will receive the service request and will translate that into a network realization. The network realization will be in terms of Interface</a:t>
            </a:r>
            <a:endParaRPr lang="en-GB" sz="1100" dirty="0"/>
          </a:p>
        </p:txBody>
      </p:sp>
      <p:sp>
        <p:nvSpPr>
          <p:cNvPr id="44" name="TextBox 43">
            <a:extLst>
              <a:ext uri="{FF2B5EF4-FFF2-40B4-BE49-F238E27FC236}">
                <a16:creationId xmlns:a16="http://schemas.microsoft.com/office/drawing/2014/main" id="{D9691433-AA3B-44B1-6BFB-D8085FD70ED1}"/>
              </a:ext>
            </a:extLst>
          </p:cNvPr>
          <p:cNvSpPr txBox="1"/>
          <p:nvPr/>
        </p:nvSpPr>
        <p:spPr>
          <a:xfrm>
            <a:off x="304799" y="1570073"/>
            <a:ext cx="11474281" cy="261610"/>
          </a:xfrm>
          <a:prstGeom prst="rect">
            <a:avLst/>
          </a:prstGeom>
          <a:noFill/>
        </p:spPr>
        <p:txBody>
          <a:bodyPr wrap="square" rtlCol="0">
            <a:spAutoFit/>
          </a:bodyPr>
          <a:lstStyle/>
          <a:p>
            <a:r>
              <a:rPr lang="en-GB" sz="1100" dirty="0"/>
              <a:t>RFC8299 has service…</a:t>
            </a:r>
          </a:p>
        </p:txBody>
      </p:sp>
      <p:sp>
        <p:nvSpPr>
          <p:cNvPr id="2" name="Title 1">
            <a:extLst>
              <a:ext uri="{FF2B5EF4-FFF2-40B4-BE49-F238E27FC236}">
                <a16:creationId xmlns:a16="http://schemas.microsoft.com/office/drawing/2014/main" id="{482A8987-13DB-4F1A-8B6D-112B5ED2D88A}"/>
              </a:ext>
            </a:extLst>
          </p:cNvPr>
          <p:cNvSpPr>
            <a:spLocks noGrp="1"/>
          </p:cNvSpPr>
          <p:nvPr>
            <p:ph type="title"/>
          </p:nvPr>
        </p:nvSpPr>
        <p:spPr>
          <a:xfrm>
            <a:off x="150829" y="170299"/>
            <a:ext cx="11890342" cy="600164"/>
          </a:xfrm>
        </p:spPr>
        <p:txBody>
          <a:bodyPr>
            <a:normAutofit fontScale="90000"/>
          </a:bodyPr>
          <a:lstStyle/>
          <a:p>
            <a:r>
              <a:rPr lang="en-GB" sz="4000" dirty="0"/>
              <a:t>Further notes working towards additional associations</a:t>
            </a:r>
            <a:endParaRPr lang="en-US" sz="4000" dirty="0"/>
          </a:p>
        </p:txBody>
      </p:sp>
    </p:spTree>
    <p:extLst>
      <p:ext uri="{BB962C8B-B14F-4D97-AF65-F5344CB8AC3E}">
        <p14:creationId xmlns:p14="http://schemas.microsoft.com/office/powerpoint/2010/main" val="405679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486B-7839-ED55-2E7B-25451C4601CC}"/>
              </a:ext>
            </a:extLst>
          </p:cNvPr>
          <p:cNvSpPr>
            <a:spLocks noGrp="1"/>
          </p:cNvSpPr>
          <p:nvPr>
            <p:ph type="title"/>
          </p:nvPr>
        </p:nvSpPr>
        <p:spPr/>
        <p:txBody>
          <a:bodyPr/>
          <a:lstStyle/>
          <a:p>
            <a:r>
              <a:rPr lang="en-GB" dirty="0"/>
              <a:t>Content</a:t>
            </a:r>
            <a:endParaRPr lang="en-US" dirty="0"/>
          </a:p>
        </p:txBody>
      </p:sp>
      <p:sp>
        <p:nvSpPr>
          <p:cNvPr id="3" name="Content Placeholder 2">
            <a:extLst>
              <a:ext uri="{FF2B5EF4-FFF2-40B4-BE49-F238E27FC236}">
                <a16:creationId xmlns:a16="http://schemas.microsoft.com/office/drawing/2014/main" id="{17B067AF-5C7D-C9E4-B7D5-654336345E03}"/>
              </a:ext>
            </a:extLst>
          </p:cNvPr>
          <p:cNvSpPr>
            <a:spLocks noGrp="1"/>
          </p:cNvSpPr>
          <p:nvPr>
            <p:ph idx="1"/>
          </p:nvPr>
        </p:nvSpPr>
        <p:spPr/>
        <p:txBody>
          <a:bodyPr/>
          <a:lstStyle/>
          <a:p>
            <a:r>
              <a:rPr lang="en-GB" dirty="0"/>
              <a:t>Solution architecture options</a:t>
            </a:r>
          </a:p>
          <a:p>
            <a:pPr lvl="1"/>
            <a:r>
              <a:rPr lang="en-GB" dirty="0"/>
              <a:t>These slides were added during the call as a result of a request for the context of the discussion</a:t>
            </a:r>
          </a:p>
          <a:p>
            <a:r>
              <a:rPr lang="en-GB" dirty="0"/>
              <a:t>RFC8345 Model </a:t>
            </a:r>
            <a:r>
              <a:rPr lang="en-GB" u="sng" dirty="0"/>
              <a:t>sketch</a:t>
            </a:r>
          </a:p>
          <a:p>
            <a:r>
              <a:rPr lang="en-GB" dirty="0"/>
              <a:t>Diagram key and rough notes</a:t>
            </a:r>
          </a:p>
          <a:p>
            <a:r>
              <a:rPr lang="en-GB" dirty="0"/>
              <a:t>Pictorial view of IETF/TAPI controlled network fragment</a:t>
            </a:r>
          </a:p>
          <a:p>
            <a:r>
              <a:rPr lang="en-GB" dirty="0"/>
              <a:t>Focus on the key association with yang sketch</a:t>
            </a:r>
          </a:p>
          <a:p>
            <a:r>
              <a:rPr lang="en-GB" sz="2800" dirty="0"/>
              <a:t>Further notes working towards additional associations</a:t>
            </a:r>
            <a:endParaRPr lang="en-US" dirty="0"/>
          </a:p>
        </p:txBody>
      </p:sp>
      <p:sp>
        <p:nvSpPr>
          <p:cNvPr id="4" name="TextBox 3">
            <a:extLst>
              <a:ext uri="{FF2B5EF4-FFF2-40B4-BE49-F238E27FC236}">
                <a16:creationId xmlns:a16="http://schemas.microsoft.com/office/drawing/2014/main" id="{3B0F0A72-2A35-5B80-E6E5-94D3D443598C}"/>
              </a:ext>
            </a:extLst>
          </p:cNvPr>
          <p:cNvSpPr txBox="1"/>
          <p:nvPr/>
        </p:nvSpPr>
        <p:spPr>
          <a:xfrm>
            <a:off x="4223208" y="537327"/>
            <a:ext cx="6627043" cy="646331"/>
          </a:xfrm>
          <a:prstGeom prst="rect">
            <a:avLst/>
          </a:prstGeom>
          <a:solidFill>
            <a:srgbClr val="FFFF00"/>
          </a:solidFill>
        </p:spPr>
        <p:txBody>
          <a:bodyPr wrap="square" rtlCol="0">
            <a:spAutoFit/>
          </a:bodyPr>
          <a:lstStyle/>
          <a:p>
            <a:r>
              <a:rPr lang="en-GB" b="1" dirty="0">
                <a:solidFill>
                  <a:srgbClr val="0070C0"/>
                </a:solidFill>
              </a:rPr>
              <a:t>Purpose:</a:t>
            </a:r>
            <a:r>
              <a:rPr lang="en-GB" dirty="0">
                <a:solidFill>
                  <a:srgbClr val="0070C0"/>
                </a:solidFill>
              </a:rPr>
              <a:t> To show an approach to linking between IETF models and TAPI where both are being used to manage the same single network</a:t>
            </a:r>
            <a:endParaRPr lang="en-US" dirty="0">
              <a:solidFill>
                <a:srgbClr val="0070C0"/>
              </a:solidFill>
            </a:endParaRPr>
          </a:p>
        </p:txBody>
      </p:sp>
    </p:spTree>
    <p:extLst>
      <p:ext uri="{BB962C8B-B14F-4D97-AF65-F5344CB8AC3E}">
        <p14:creationId xmlns:p14="http://schemas.microsoft.com/office/powerpoint/2010/main" val="188050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07632-C0CF-D34D-53C8-F797ABCA18AD}"/>
              </a:ext>
            </a:extLst>
          </p:cNvPr>
          <p:cNvSpPr/>
          <p:nvPr/>
        </p:nvSpPr>
        <p:spPr>
          <a:xfrm>
            <a:off x="3707476" y="856211"/>
            <a:ext cx="4729942" cy="177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Orchestrator</a:t>
            </a:r>
            <a:endParaRPr lang="en-US" dirty="0"/>
          </a:p>
        </p:txBody>
      </p:sp>
      <p:sp>
        <p:nvSpPr>
          <p:cNvPr id="5" name="Rectangle 4">
            <a:extLst>
              <a:ext uri="{FF2B5EF4-FFF2-40B4-BE49-F238E27FC236}">
                <a16:creationId xmlns:a16="http://schemas.microsoft.com/office/drawing/2014/main" id="{55A5E616-539D-2134-09A4-2E6FD7D0767D}"/>
              </a:ext>
            </a:extLst>
          </p:cNvPr>
          <p:cNvSpPr/>
          <p:nvPr/>
        </p:nvSpPr>
        <p:spPr>
          <a:xfrm>
            <a:off x="2252749"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6" name="Rectangle 5">
            <a:extLst>
              <a:ext uri="{FF2B5EF4-FFF2-40B4-BE49-F238E27FC236}">
                <a16:creationId xmlns:a16="http://schemas.microsoft.com/office/drawing/2014/main" id="{F8FE3C16-C007-4E82-6F00-2139A7FF1125}"/>
              </a:ext>
            </a:extLst>
          </p:cNvPr>
          <p:cNvSpPr/>
          <p:nvPr/>
        </p:nvSpPr>
        <p:spPr>
          <a:xfrm>
            <a:off x="3499658"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IP&amp;P</a:t>
            </a:r>
            <a:endParaRPr lang="en-US" sz="900" dirty="0"/>
          </a:p>
        </p:txBody>
      </p:sp>
      <p:sp>
        <p:nvSpPr>
          <p:cNvPr id="7" name="Rectangle 6">
            <a:extLst>
              <a:ext uri="{FF2B5EF4-FFF2-40B4-BE49-F238E27FC236}">
                <a16:creationId xmlns:a16="http://schemas.microsoft.com/office/drawing/2014/main" id="{3B39463F-AAFC-0157-F866-9A2A2039FC86}"/>
              </a:ext>
            </a:extLst>
          </p:cNvPr>
          <p:cNvSpPr/>
          <p:nvPr/>
        </p:nvSpPr>
        <p:spPr>
          <a:xfrm>
            <a:off x="5394960"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8" name="Rectangle 7">
            <a:extLst>
              <a:ext uri="{FF2B5EF4-FFF2-40B4-BE49-F238E27FC236}">
                <a16:creationId xmlns:a16="http://schemas.microsoft.com/office/drawing/2014/main" id="{CE6E783D-7817-25BE-C2B5-2D53DE1F6BDE}"/>
              </a:ext>
            </a:extLst>
          </p:cNvPr>
          <p:cNvSpPr/>
          <p:nvPr/>
        </p:nvSpPr>
        <p:spPr>
          <a:xfrm>
            <a:off x="7581207"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8DA148B4-8F56-6636-AFFC-ACA5E1626DA5}"/>
              </a:ext>
            </a:extLst>
          </p:cNvPr>
          <p:cNvSpPr/>
          <p:nvPr/>
        </p:nvSpPr>
        <p:spPr>
          <a:xfrm>
            <a:off x="9466810"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10" name="Rectangle 9">
            <a:extLst>
              <a:ext uri="{FF2B5EF4-FFF2-40B4-BE49-F238E27FC236}">
                <a16:creationId xmlns:a16="http://schemas.microsoft.com/office/drawing/2014/main" id="{97E37785-CCE6-3EC9-607C-AA10C13A746A}"/>
              </a:ext>
            </a:extLst>
          </p:cNvPr>
          <p:cNvSpPr/>
          <p:nvPr/>
        </p:nvSpPr>
        <p:spPr>
          <a:xfrm>
            <a:off x="10480962"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11" name="Rectangle 10">
            <a:extLst>
              <a:ext uri="{FF2B5EF4-FFF2-40B4-BE49-F238E27FC236}">
                <a16:creationId xmlns:a16="http://schemas.microsoft.com/office/drawing/2014/main" id="{E703D008-FC7F-58C4-CCCA-63931FC6FDC4}"/>
              </a:ext>
            </a:extLst>
          </p:cNvPr>
          <p:cNvSpPr/>
          <p:nvPr/>
        </p:nvSpPr>
        <p:spPr>
          <a:xfrm>
            <a:off x="4231178" y="4688378"/>
            <a:ext cx="344978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cxnSp>
        <p:nvCxnSpPr>
          <p:cNvPr id="13" name="Straight Connector 12">
            <a:extLst>
              <a:ext uri="{FF2B5EF4-FFF2-40B4-BE49-F238E27FC236}">
                <a16:creationId xmlns:a16="http://schemas.microsoft.com/office/drawing/2014/main" id="{D547BC6B-37F1-0673-7E0E-FB9E42AD3161}"/>
              </a:ext>
            </a:extLst>
          </p:cNvPr>
          <p:cNvCxnSpPr>
            <a:cxnSpLocks/>
            <a:stCxn id="11" idx="2"/>
            <a:endCxn id="6" idx="0"/>
          </p:cNvCxnSpPr>
          <p:nvPr/>
        </p:nvCxnSpPr>
        <p:spPr>
          <a:xfrm flipH="1">
            <a:off x="3753196" y="5220393"/>
            <a:ext cx="2202873"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B30271-04B5-CE98-140A-41E78DA41C97}"/>
              </a:ext>
            </a:extLst>
          </p:cNvPr>
          <p:cNvCxnSpPr>
            <a:cxnSpLocks/>
            <a:stCxn id="11" idx="2"/>
            <a:endCxn id="7" idx="0"/>
          </p:cNvCxnSpPr>
          <p:nvPr/>
        </p:nvCxnSpPr>
        <p:spPr>
          <a:xfrm flipH="1">
            <a:off x="5648498" y="5220393"/>
            <a:ext cx="307571"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4D3C4-0F6B-1317-73D3-E5C1E6358FBF}"/>
              </a:ext>
            </a:extLst>
          </p:cNvPr>
          <p:cNvCxnSpPr>
            <a:cxnSpLocks/>
            <a:stCxn id="11" idx="2"/>
            <a:endCxn id="8" idx="0"/>
          </p:cNvCxnSpPr>
          <p:nvPr/>
        </p:nvCxnSpPr>
        <p:spPr>
          <a:xfrm>
            <a:off x="5956069" y="5220393"/>
            <a:ext cx="1878676" cy="68995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91CFE83-97E7-06F6-7681-FECCA7A4FE40}"/>
              </a:ext>
            </a:extLst>
          </p:cNvPr>
          <p:cNvSpPr/>
          <p:nvPr/>
        </p:nvSpPr>
        <p:spPr>
          <a:xfrm>
            <a:off x="320040" y="4688378"/>
            <a:ext cx="344978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cxnSp>
        <p:nvCxnSpPr>
          <p:cNvPr id="26" name="Straight Connector 25">
            <a:extLst>
              <a:ext uri="{FF2B5EF4-FFF2-40B4-BE49-F238E27FC236}">
                <a16:creationId xmlns:a16="http://schemas.microsoft.com/office/drawing/2014/main" id="{E61115BF-C020-C93B-C573-EF3F8FFA9CEC}"/>
              </a:ext>
            </a:extLst>
          </p:cNvPr>
          <p:cNvCxnSpPr>
            <a:stCxn id="24" idx="2"/>
            <a:endCxn id="5" idx="0"/>
          </p:cNvCxnSpPr>
          <p:nvPr/>
        </p:nvCxnSpPr>
        <p:spPr>
          <a:xfrm>
            <a:off x="2044931" y="5220393"/>
            <a:ext cx="461356"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A2032-D173-2EFE-A3A8-BE562C2E02A0}"/>
              </a:ext>
            </a:extLst>
          </p:cNvPr>
          <p:cNvCxnSpPr>
            <a:stCxn id="24" idx="0"/>
            <a:endCxn id="4" idx="2"/>
          </p:cNvCxnSpPr>
          <p:nvPr/>
        </p:nvCxnSpPr>
        <p:spPr>
          <a:xfrm flipV="1">
            <a:off x="2044931" y="2635135"/>
            <a:ext cx="402751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AA5EFD-D1BE-63A8-D38A-8DD96E499DDD}"/>
              </a:ext>
            </a:extLst>
          </p:cNvPr>
          <p:cNvSpPr txBox="1"/>
          <p:nvPr/>
        </p:nvSpPr>
        <p:spPr>
          <a:xfrm>
            <a:off x="2187232" y="3614250"/>
            <a:ext cx="572593" cy="369332"/>
          </a:xfrm>
          <a:prstGeom prst="rect">
            <a:avLst/>
          </a:prstGeom>
          <a:noFill/>
        </p:spPr>
        <p:txBody>
          <a:bodyPr wrap="none" rtlCol="0">
            <a:spAutoFit/>
          </a:bodyPr>
          <a:lstStyle/>
          <a:p>
            <a:r>
              <a:rPr lang="en-GB" dirty="0"/>
              <a:t>IETF</a:t>
            </a:r>
            <a:endParaRPr lang="en-US" dirty="0"/>
          </a:p>
        </p:txBody>
      </p:sp>
      <p:sp>
        <p:nvSpPr>
          <p:cNvPr id="30" name="TextBox 29">
            <a:extLst>
              <a:ext uri="{FF2B5EF4-FFF2-40B4-BE49-F238E27FC236}">
                <a16:creationId xmlns:a16="http://schemas.microsoft.com/office/drawing/2014/main" id="{B29ACA3C-C4C4-1851-FD28-600C0CD5B09C}"/>
              </a:ext>
            </a:extLst>
          </p:cNvPr>
          <p:cNvSpPr txBox="1"/>
          <p:nvPr/>
        </p:nvSpPr>
        <p:spPr>
          <a:xfrm>
            <a:off x="4522123" y="3971697"/>
            <a:ext cx="1126374" cy="369332"/>
          </a:xfrm>
          <a:prstGeom prst="rect">
            <a:avLst/>
          </a:prstGeom>
          <a:noFill/>
        </p:spPr>
        <p:txBody>
          <a:bodyPr wrap="square" rtlCol="0">
            <a:spAutoFit/>
          </a:bodyPr>
          <a:lstStyle/>
          <a:p>
            <a:r>
              <a:rPr lang="en-GB" dirty="0"/>
              <a:t>IETF</a:t>
            </a:r>
            <a:endParaRPr lang="en-US" dirty="0"/>
          </a:p>
        </p:txBody>
      </p:sp>
      <p:cxnSp>
        <p:nvCxnSpPr>
          <p:cNvPr id="32" name="Straight Connector 31">
            <a:extLst>
              <a:ext uri="{FF2B5EF4-FFF2-40B4-BE49-F238E27FC236}">
                <a16:creationId xmlns:a16="http://schemas.microsoft.com/office/drawing/2014/main" id="{B602F5D9-8422-A296-6649-41DFF4FECBD3}"/>
              </a:ext>
            </a:extLst>
          </p:cNvPr>
          <p:cNvCxnSpPr>
            <a:endCxn id="4" idx="2"/>
          </p:cNvCxnSpPr>
          <p:nvPr/>
        </p:nvCxnSpPr>
        <p:spPr>
          <a:xfrm flipV="1">
            <a:off x="5112327" y="2635135"/>
            <a:ext cx="960120" cy="2053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F9CDA-861A-4527-049A-C16AE6E7BC5A}"/>
              </a:ext>
            </a:extLst>
          </p:cNvPr>
          <p:cNvCxnSpPr>
            <a:cxnSpLocks/>
          </p:cNvCxnSpPr>
          <p:nvPr/>
        </p:nvCxnSpPr>
        <p:spPr>
          <a:xfrm flipV="1">
            <a:off x="5798126" y="2635135"/>
            <a:ext cx="536170"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3CE549-13B4-7B75-A1C4-A90919601274}"/>
              </a:ext>
            </a:extLst>
          </p:cNvPr>
          <p:cNvSpPr txBox="1"/>
          <p:nvPr/>
        </p:nvSpPr>
        <p:spPr>
          <a:xfrm>
            <a:off x="5885410" y="3971697"/>
            <a:ext cx="1126374" cy="369332"/>
          </a:xfrm>
          <a:prstGeom prst="rect">
            <a:avLst/>
          </a:prstGeom>
          <a:noFill/>
        </p:spPr>
        <p:txBody>
          <a:bodyPr wrap="square" rtlCol="0">
            <a:spAutoFit/>
          </a:bodyPr>
          <a:lstStyle/>
          <a:p>
            <a:r>
              <a:rPr lang="en-GB" dirty="0"/>
              <a:t>TAPI</a:t>
            </a:r>
            <a:endParaRPr lang="en-US" dirty="0"/>
          </a:p>
        </p:txBody>
      </p:sp>
      <p:sp>
        <p:nvSpPr>
          <p:cNvPr id="40" name="Rectangle 39">
            <a:extLst>
              <a:ext uri="{FF2B5EF4-FFF2-40B4-BE49-F238E27FC236}">
                <a16:creationId xmlns:a16="http://schemas.microsoft.com/office/drawing/2014/main" id="{7C069CC7-C27C-79F7-C582-6E82C1A08F5C}"/>
              </a:ext>
            </a:extLst>
          </p:cNvPr>
          <p:cNvSpPr/>
          <p:nvPr/>
        </p:nvSpPr>
        <p:spPr>
          <a:xfrm>
            <a:off x="9466809" y="4688378"/>
            <a:ext cx="566653"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cxnSp>
        <p:nvCxnSpPr>
          <p:cNvPr id="42" name="Straight Connector 41">
            <a:extLst>
              <a:ext uri="{FF2B5EF4-FFF2-40B4-BE49-F238E27FC236}">
                <a16:creationId xmlns:a16="http://schemas.microsoft.com/office/drawing/2014/main" id="{2214108C-A540-EF9A-2FE5-C2ECAD07CC2C}"/>
              </a:ext>
            </a:extLst>
          </p:cNvPr>
          <p:cNvCxnSpPr>
            <a:stCxn id="40" idx="2"/>
            <a:endCxn id="9" idx="0"/>
          </p:cNvCxnSpPr>
          <p:nvPr/>
        </p:nvCxnSpPr>
        <p:spPr>
          <a:xfrm>
            <a:off x="9750136" y="5220393"/>
            <a:ext cx="12468" cy="665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CA1490-8F00-F24F-A1B9-6BEA21F71B3E}"/>
              </a:ext>
            </a:extLst>
          </p:cNvPr>
          <p:cNvCxnSpPr>
            <a:endCxn id="40" idx="0"/>
          </p:cNvCxnSpPr>
          <p:nvPr/>
        </p:nvCxnSpPr>
        <p:spPr>
          <a:xfrm>
            <a:off x="6417425" y="2635135"/>
            <a:ext cx="3332711"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66A67EC-4ED3-3505-398F-7ABA60B57DAA}"/>
              </a:ext>
            </a:extLst>
          </p:cNvPr>
          <p:cNvSpPr txBox="1"/>
          <p:nvPr/>
        </p:nvSpPr>
        <p:spPr>
          <a:xfrm>
            <a:off x="9367287" y="3971697"/>
            <a:ext cx="1126374" cy="369332"/>
          </a:xfrm>
          <a:prstGeom prst="rect">
            <a:avLst/>
          </a:prstGeom>
          <a:noFill/>
        </p:spPr>
        <p:txBody>
          <a:bodyPr wrap="square" rtlCol="0">
            <a:spAutoFit/>
          </a:bodyPr>
          <a:lstStyle/>
          <a:p>
            <a:r>
              <a:rPr lang="en-GB" dirty="0"/>
              <a:t>TAPI</a:t>
            </a:r>
            <a:endParaRPr lang="en-US" dirty="0"/>
          </a:p>
        </p:txBody>
      </p:sp>
      <p:sp>
        <p:nvSpPr>
          <p:cNvPr id="62" name="Title 61">
            <a:extLst>
              <a:ext uri="{FF2B5EF4-FFF2-40B4-BE49-F238E27FC236}">
                <a16:creationId xmlns:a16="http://schemas.microsoft.com/office/drawing/2014/main" id="{6D94EA32-4E67-6739-93CD-D026BAEF2B2E}"/>
              </a:ext>
            </a:extLst>
          </p:cNvPr>
          <p:cNvSpPr>
            <a:spLocks noGrp="1"/>
          </p:cNvSpPr>
          <p:nvPr>
            <p:ph type="title"/>
          </p:nvPr>
        </p:nvSpPr>
        <p:spPr>
          <a:xfrm>
            <a:off x="0" y="282950"/>
            <a:ext cx="2759825" cy="1325563"/>
          </a:xfrm>
        </p:spPr>
        <p:txBody>
          <a:bodyPr>
            <a:noAutofit/>
          </a:bodyPr>
          <a:lstStyle/>
          <a:p>
            <a:r>
              <a:rPr lang="en-GB" sz="2800" dirty="0"/>
              <a:t>Solution Architecture Option A</a:t>
            </a:r>
            <a:endParaRPr lang="en-US" sz="2800" dirty="0"/>
          </a:p>
        </p:txBody>
      </p:sp>
      <p:sp>
        <p:nvSpPr>
          <p:cNvPr id="65" name="TextBox 64">
            <a:extLst>
              <a:ext uri="{FF2B5EF4-FFF2-40B4-BE49-F238E27FC236}">
                <a16:creationId xmlns:a16="http://schemas.microsoft.com/office/drawing/2014/main" id="{ABF399B0-EAC3-9673-CB67-3AF0940DA5BD}"/>
              </a:ext>
            </a:extLst>
          </p:cNvPr>
          <p:cNvSpPr txBox="1"/>
          <p:nvPr/>
        </p:nvSpPr>
        <p:spPr>
          <a:xfrm>
            <a:off x="9367288" y="1008668"/>
            <a:ext cx="2180548" cy="646331"/>
          </a:xfrm>
          <a:prstGeom prst="rect">
            <a:avLst/>
          </a:prstGeom>
          <a:noFill/>
        </p:spPr>
        <p:txBody>
          <a:bodyPr wrap="square" rtlCol="0">
            <a:spAutoFit/>
          </a:bodyPr>
          <a:lstStyle/>
          <a:p>
            <a:r>
              <a:rPr lang="en-GB" dirty="0">
                <a:solidFill>
                  <a:srgbClr val="FF0000"/>
                </a:solidFill>
              </a:rPr>
              <a:t>Covered by the proposal in this .pptx</a:t>
            </a:r>
            <a:endParaRPr lang="en-US" dirty="0">
              <a:solidFill>
                <a:srgbClr val="FF0000"/>
              </a:solidFill>
            </a:endParaRPr>
          </a:p>
        </p:txBody>
      </p:sp>
    </p:spTree>
    <p:extLst>
      <p:ext uri="{BB962C8B-B14F-4D97-AF65-F5344CB8AC3E}">
        <p14:creationId xmlns:p14="http://schemas.microsoft.com/office/powerpoint/2010/main" val="206244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07632-C0CF-D34D-53C8-F797ABCA18AD}"/>
              </a:ext>
            </a:extLst>
          </p:cNvPr>
          <p:cNvSpPr/>
          <p:nvPr/>
        </p:nvSpPr>
        <p:spPr>
          <a:xfrm>
            <a:off x="3707476" y="856211"/>
            <a:ext cx="4729942" cy="177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Orchestrator</a:t>
            </a:r>
            <a:endParaRPr lang="en-US" dirty="0"/>
          </a:p>
        </p:txBody>
      </p:sp>
      <p:sp>
        <p:nvSpPr>
          <p:cNvPr id="5" name="Rectangle 4">
            <a:extLst>
              <a:ext uri="{FF2B5EF4-FFF2-40B4-BE49-F238E27FC236}">
                <a16:creationId xmlns:a16="http://schemas.microsoft.com/office/drawing/2014/main" id="{55A5E616-539D-2134-09A4-2E6FD7D0767D}"/>
              </a:ext>
            </a:extLst>
          </p:cNvPr>
          <p:cNvSpPr/>
          <p:nvPr/>
        </p:nvSpPr>
        <p:spPr>
          <a:xfrm>
            <a:off x="2252749"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6" name="Rectangle 5">
            <a:extLst>
              <a:ext uri="{FF2B5EF4-FFF2-40B4-BE49-F238E27FC236}">
                <a16:creationId xmlns:a16="http://schemas.microsoft.com/office/drawing/2014/main" id="{F8FE3C16-C007-4E82-6F00-2139A7FF1125}"/>
              </a:ext>
            </a:extLst>
          </p:cNvPr>
          <p:cNvSpPr/>
          <p:nvPr/>
        </p:nvSpPr>
        <p:spPr>
          <a:xfrm>
            <a:off x="3499658"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IP&amp;P</a:t>
            </a:r>
            <a:endParaRPr lang="en-US" sz="900" dirty="0"/>
          </a:p>
        </p:txBody>
      </p:sp>
      <p:sp>
        <p:nvSpPr>
          <p:cNvPr id="7" name="Rectangle 6">
            <a:extLst>
              <a:ext uri="{FF2B5EF4-FFF2-40B4-BE49-F238E27FC236}">
                <a16:creationId xmlns:a16="http://schemas.microsoft.com/office/drawing/2014/main" id="{3B39463F-AAFC-0157-F866-9A2A2039FC86}"/>
              </a:ext>
            </a:extLst>
          </p:cNvPr>
          <p:cNvSpPr/>
          <p:nvPr/>
        </p:nvSpPr>
        <p:spPr>
          <a:xfrm>
            <a:off x="5394960"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8" name="Rectangle 7">
            <a:extLst>
              <a:ext uri="{FF2B5EF4-FFF2-40B4-BE49-F238E27FC236}">
                <a16:creationId xmlns:a16="http://schemas.microsoft.com/office/drawing/2014/main" id="{CE6E783D-7817-25BE-C2B5-2D53DE1F6BDE}"/>
              </a:ext>
            </a:extLst>
          </p:cNvPr>
          <p:cNvSpPr/>
          <p:nvPr/>
        </p:nvSpPr>
        <p:spPr>
          <a:xfrm>
            <a:off x="7581207"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8DA148B4-8F56-6636-AFFC-ACA5E1626DA5}"/>
              </a:ext>
            </a:extLst>
          </p:cNvPr>
          <p:cNvSpPr/>
          <p:nvPr/>
        </p:nvSpPr>
        <p:spPr>
          <a:xfrm>
            <a:off x="9466810"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10" name="Rectangle 9">
            <a:extLst>
              <a:ext uri="{FF2B5EF4-FFF2-40B4-BE49-F238E27FC236}">
                <a16:creationId xmlns:a16="http://schemas.microsoft.com/office/drawing/2014/main" id="{97E37785-CCE6-3EC9-607C-AA10C13A746A}"/>
              </a:ext>
            </a:extLst>
          </p:cNvPr>
          <p:cNvSpPr/>
          <p:nvPr/>
        </p:nvSpPr>
        <p:spPr>
          <a:xfrm>
            <a:off x="10480962"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11" name="Rectangle 10">
            <a:extLst>
              <a:ext uri="{FF2B5EF4-FFF2-40B4-BE49-F238E27FC236}">
                <a16:creationId xmlns:a16="http://schemas.microsoft.com/office/drawing/2014/main" id="{E703D008-FC7F-58C4-CCCA-63931FC6FDC4}"/>
              </a:ext>
            </a:extLst>
          </p:cNvPr>
          <p:cNvSpPr/>
          <p:nvPr/>
        </p:nvSpPr>
        <p:spPr>
          <a:xfrm>
            <a:off x="5573683" y="4688378"/>
            <a:ext cx="76477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 (3)</a:t>
            </a:r>
            <a:endParaRPr lang="en-US" dirty="0"/>
          </a:p>
        </p:txBody>
      </p:sp>
      <p:cxnSp>
        <p:nvCxnSpPr>
          <p:cNvPr id="13" name="Straight Connector 12">
            <a:extLst>
              <a:ext uri="{FF2B5EF4-FFF2-40B4-BE49-F238E27FC236}">
                <a16:creationId xmlns:a16="http://schemas.microsoft.com/office/drawing/2014/main" id="{D547BC6B-37F1-0673-7E0E-FB9E42AD3161}"/>
              </a:ext>
            </a:extLst>
          </p:cNvPr>
          <p:cNvCxnSpPr>
            <a:cxnSpLocks/>
            <a:stCxn id="11" idx="2"/>
            <a:endCxn id="6" idx="0"/>
          </p:cNvCxnSpPr>
          <p:nvPr/>
        </p:nvCxnSpPr>
        <p:spPr>
          <a:xfrm flipH="1">
            <a:off x="3753196" y="5220393"/>
            <a:ext cx="2202873"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B30271-04B5-CE98-140A-41E78DA41C97}"/>
              </a:ext>
            </a:extLst>
          </p:cNvPr>
          <p:cNvCxnSpPr>
            <a:cxnSpLocks/>
            <a:stCxn id="11" idx="2"/>
            <a:endCxn id="7" idx="0"/>
          </p:cNvCxnSpPr>
          <p:nvPr/>
        </p:nvCxnSpPr>
        <p:spPr>
          <a:xfrm flipH="1">
            <a:off x="5648498" y="5220393"/>
            <a:ext cx="307571"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4D3C4-0F6B-1317-73D3-E5C1E6358FBF}"/>
              </a:ext>
            </a:extLst>
          </p:cNvPr>
          <p:cNvCxnSpPr>
            <a:cxnSpLocks/>
            <a:stCxn id="11" idx="2"/>
            <a:endCxn id="8" idx="0"/>
          </p:cNvCxnSpPr>
          <p:nvPr/>
        </p:nvCxnSpPr>
        <p:spPr>
          <a:xfrm>
            <a:off x="5956069" y="5220393"/>
            <a:ext cx="1878676" cy="68995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91CFE83-97E7-06F6-7681-FECCA7A4FE40}"/>
              </a:ext>
            </a:extLst>
          </p:cNvPr>
          <p:cNvSpPr/>
          <p:nvPr/>
        </p:nvSpPr>
        <p:spPr>
          <a:xfrm>
            <a:off x="320040" y="4688378"/>
            <a:ext cx="344978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cxnSp>
        <p:nvCxnSpPr>
          <p:cNvPr id="26" name="Straight Connector 25">
            <a:extLst>
              <a:ext uri="{FF2B5EF4-FFF2-40B4-BE49-F238E27FC236}">
                <a16:creationId xmlns:a16="http://schemas.microsoft.com/office/drawing/2014/main" id="{E61115BF-C020-C93B-C573-EF3F8FFA9CEC}"/>
              </a:ext>
            </a:extLst>
          </p:cNvPr>
          <p:cNvCxnSpPr>
            <a:stCxn id="24" idx="2"/>
            <a:endCxn id="5" idx="0"/>
          </p:cNvCxnSpPr>
          <p:nvPr/>
        </p:nvCxnSpPr>
        <p:spPr>
          <a:xfrm>
            <a:off x="2044931" y="5220393"/>
            <a:ext cx="461356"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A2032-D173-2EFE-A3A8-BE562C2E02A0}"/>
              </a:ext>
            </a:extLst>
          </p:cNvPr>
          <p:cNvCxnSpPr>
            <a:stCxn id="24" idx="0"/>
            <a:endCxn id="4" idx="2"/>
          </p:cNvCxnSpPr>
          <p:nvPr/>
        </p:nvCxnSpPr>
        <p:spPr>
          <a:xfrm flipV="1">
            <a:off x="2044931" y="2635135"/>
            <a:ext cx="402751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AA5EFD-D1BE-63A8-D38A-8DD96E499DDD}"/>
              </a:ext>
            </a:extLst>
          </p:cNvPr>
          <p:cNvSpPr txBox="1"/>
          <p:nvPr/>
        </p:nvSpPr>
        <p:spPr>
          <a:xfrm>
            <a:off x="2187232" y="3614250"/>
            <a:ext cx="572593" cy="369332"/>
          </a:xfrm>
          <a:prstGeom prst="rect">
            <a:avLst/>
          </a:prstGeom>
          <a:noFill/>
        </p:spPr>
        <p:txBody>
          <a:bodyPr wrap="none" rtlCol="0">
            <a:spAutoFit/>
          </a:bodyPr>
          <a:lstStyle/>
          <a:p>
            <a:r>
              <a:rPr lang="en-GB" dirty="0"/>
              <a:t>IETF</a:t>
            </a:r>
            <a:endParaRPr lang="en-US" dirty="0"/>
          </a:p>
        </p:txBody>
      </p:sp>
      <p:sp>
        <p:nvSpPr>
          <p:cNvPr id="30" name="TextBox 29">
            <a:extLst>
              <a:ext uri="{FF2B5EF4-FFF2-40B4-BE49-F238E27FC236}">
                <a16:creationId xmlns:a16="http://schemas.microsoft.com/office/drawing/2014/main" id="{B29ACA3C-C4C4-1851-FD28-600C0CD5B09C}"/>
              </a:ext>
            </a:extLst>
          </p:cNvPr>
          <p:cNvSpPr txBox="1"/>
          <p:nvPr/>
        </p:nvSpPr>
        <p:spPr>
          <a:xfrm>
            <a:off x="4522123" y="3971697"/>
            <a:ext cx="1126374" cy="369332"/>
          </a:xfrm>
          <a:prstGeom prst="rect">
            <a:avLst/>
          </a:prstGeom>
          <a:noFill/>
        </p:spPr>
        <p:txBody>
          <a:bodyPr wrap="square" rtlCol="0">
            <a:spAutoFit/>
          </a:bodyPr>
          <a:lstStyle/>
          <a:p>
            <a:r>
              <a:rPr lang="en-GB" dirty="0"/>
              <a:t>IETF</a:t>
            </a:r>
            <a:endParaRPr lang="en-US" dirty="0"/>
          </a:p>
        </p:txBody>
      </p:sp>
      <p:cxnSp>
        <p:nvCxnSpPr>
          <p:cNvPr id="32" name="Straight Connector 31">
            <a:extLst>
              <a:ext uri="{FF2B5EF4-FFF2-40B4-BE49-F238E27FC236}">
                <a16:creationId xmlns:a16="http://schemas.microsoft.com/office/drawing/2014/main" id="{B602F5D9-8422-A296-6649-41DFF4FECBD3}"/>
              </a:ext>
            </a:extLst>
          </p:cNvPr>
          <p:cNvCxnSpPr>
            <a:endCxn id="4" idx="2"/>
          </p:cNvCxnSpPr>
          <p:nvPr/>
        </p:nvCxnSpPr>
        <p:spPr>
          <a:xfrm flipV="1">
            <a:off x="5112327" y="2635135"/>
            <a:ext cx="960120" cy="2053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F9CDA-861A-4527-049A-C16AE6E7BC5A}"/>
              </a:ext>
            </a:extLst>
          </p:cNvPr>
          <p:cNvCxnSpPr>
            <a:cxnSpLocks/>
          </p:cNvCxnSpPr>
          <p:nvPr/>
        </p:nvCxnSpPr>
        <p:spPr>
          <a:xfrm flipV="1">
            <a:off x="5798126" y="2635135"/>
            <a:ext cx="536170"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3CE549-13B4-7B75-A1C4-A90919601274}"/>
              </a:ext>
            </a:extLst>
          </p:cNvPr>
          <p:cNvSpPr txBox="1"/>
          <p:nvPr/>
        </p:nvSpPr>
        <p:spPr>
          <a:xfrm>
            <a:off x="5885410" y="3971697"/>
            <a:ext cx="1126374" cy="369332"/>
          </a:xfrm>
          <a:prstGeom prst="rect">
            <a:avLst/>
          </a:prstGeom>
          <a:noFill/>
        </p:spPr>
        <p:txBody>
          <a:bodyPr wrap="square" rtlCol="0">
            <a:spAutoFit/>
          </a:bodyPr>
          <a:lstStyle/>
          <a:p>
            <a:r>
              <a:rPr lang="en-GB" dirty="0"/>
              <a:t>TAPI</a:t>
            </a:r>
            <a:endParaRPr lang="en-US" dirty="0"/>
          </a:p>
        </p:txBody>
      </p:sp>
      <p:sp>
        <p:nvSpPr>
          <p:cNvPr id="40" name="Rectangle 39">
            <a:extLst>
              <a:ext uri="{FF2B5EF4-FFF2-40B4-BE49-F238E27FC236}">
                <a16:creationId xmlns:a16="http://schemas.microsoft.com/office/drawing/2014/main" id="{7C069CC7-C27C-79F7-C582-6E82C1A08F5C}"/>
              </a:ext>
            </a:extLst>
          </p:cNvPr>
          <p:cNvSpPr/>
          <p:nvPr/>
        </p:nvSpPr>
        <p:spPr>
          <a:xfrm>
            <a:off x="9466809" y="4688378"/>
            <a:ext cx="566653"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en-US" dirty="0"/>
          </a:p>
        </p:txBody>
      </p:sp>
      <p:cxnSp>
        <p:nvCxnSpPr>
          <p:cNvPr id="42" name="Straight Connector 41">
            <a:extLst>
              <a:ext uri="{FF2B5EF4-FFF2-40B4-BE49-F238E27FC236}">
                <a16:creationId xmlns:a16="http://schemas.microsoft.com/office/drawing/2014/main" id="{2214108C-A540-EF9A-2FE5-C2ECAD07CC2C}"/>
              </a:ext>
            </a:extLst>
          </p:cNvPr>
          <p:cNvCxnSpPr>
            <a:stCxn id="40" idx="2"/>
            <a:endCxn id="9" idx="0"/>
          </p:cNvCxnSpPr>
          <p:nvPr/>
        </p:nvCxnSpPr>
        <p:spPr>
          <a:xfrm>
            <a:off x="9750136" y="5220393"/>
            <a:ext cx="12468" cy="665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CA1490-8F00-F24F-A1B9-6BEA21F71B3E}"/>
              </a:ext>
            </a:extLst>
          </p:cNvPr>
          <p:cNvCxnSpPr>
            <a:endCxn id="40" idx="0"/>
          </p:cNvCxnSpPr>
          <p:nvPr/>
        </p:nvCxnSpPr>
        <p:spPr>
          <a:xfrm>
            <a:off x="6417425" y="2635135"/>
            <a:ext cx="3332711"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66A67EC-4ED3-3505-398F-7ABA60B57DAA}"/>
              </a:ext>
            </a:extLst>
          </p:cNvPr>
          <p:cNvSpPr txBox="1"/>
          <p:nvPr/>
        </p:nvSpPr>
        <p:spPr>
          <a:xfrm>
            <a:off x="9367287" y="3971697"/>
            <a:ext cx="1126374" cy="369332"/>
          </a:xfrm>
          <a:prstGeom prst="rect">
            <a:avLst/>
          </a:prstGeom>
          <a:noFill/>
        </p:spPr>
        <p:txBody>
          <a:bodyPr wrap="square" rtlCol="0">
            <a:spAutoFit/>
          </a:bodyPr>
          <a:lstStyle/>
          <a:p>
            <a:r>
              <a:rPr lang="en-GB" dirty="0"/>
              <a:t>TAPI</a:t>
            </a:r>
            <a:endParaRPr lang="en-US" dirty="0"/>
          </a:p>
        </p:txBody>
      </p:sp>
      <p:sp>
        <p:nvSpPr>
          <p:cNvPr id="55" name="Rectangle 54">
            <a:extLst>
              <a:ext uri="{FF2B5EF4-FFF2-40B4-BE49-F238E27FC236}">
                <a16:creationId xmlns:a16="http://schemas.microsoft.com/office/drawing/2014/main" id="{B7A6E3C4-3029-326C-AFB2-02D34F7E5781}"/>
              </a:ext>
            </a:extLst>
          </p:cNvPr>
          <p:cNvSpPr/>
          <p:nvPr/>
        </p:nvSpPr>
        <p:spPr>
          <a:xfrm>
            <a:off x="4653279" y="4688378"/>
            <a:ext cx="76477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IP (2)</a:t>
            </a:r>
            <a:endParaRPr lang="en-US" dirty="0"/>
          </a:p>
        </p:txBody>
      </p:sp>
      <p:cxnSp>
        <p:nvCxnSpPr>
          <p:cNvPr id="57" name="Straight Connector 56">
            <a:extLst>
              <a:ext uri="{FF2B5EF4-FFF2-40B4-BE49-F238E27FC236}">
                <a16:creationId xmlns:a16="http://schemas.microsoft.com/office/drawing/2014/main" id="{46E13413-F8F5-A089-EA95-5B19907F4A3E}"/>
              </a:ext>
            </a:extLst>
          </p:cNvPr>
          <p:cNvCxnSpPr>
            <a:stCxn id="6" idx="0"/>
            <a:endCxn id="55" idx="2"/>
          </p:cNvCxnSpPr>
          <p:nvPr/>
        </p:nvCxnSpPr>
        <p:spPr>
          <a:xfrm flipV="1">
            <a:off x="3753196" y="5220393"/>
            <a:ext cx="1282469" cy="689956"/>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61">
            <a:extLst>
              <a:ext uri="{FF2B5EF4-FFF2-40B4-BE49-F238E27FC236}">
                <a16:creationId xmlns:a16="http://schemas.microsoft.com/office/drawing/2014/main" id="{916425EA-2948-6D66-35F4-60CAA962915E}"/>
              </a:ext>
            </a:extLst>
          </p:cNvPr>
          <p:cNvSpPr>
            <a:spLocks noGrp="1"/>
          </p:cNvSpPr>
          <p:nvPr>
            <p:ph type="title"/>
          </p:nvPr>
        </p:nvSpPr>
        <p:spPr>
          <a:xfrm>
            <a:off x="0" y="282950"/>
            <a:ext cx="2759825" cy="1325563"/>
          </a:xfrm>
        </p:spPr>
        <p:txBody>
          <a:bodyPr>
            <a:noAutofit/>
          </a:bodyPr>
          <a:lstStyle/>
          <a:p>
            <a:r>
              <a:rPr lang="en-GB" sz="2800" dirty="0"/>
              <a:t>Solution Architecture Option B</a:t>
            </a:r>
            <a:endParaRPr lang="en-US" sz="2800" dirty="0"/>
          </a:p>
        </p:txBody>
      </p:sp>
      <p:sp>
        <p:nvSpPr>
          <p:cNvPr id="3" name="TextBox 2">
            <a:extLst>
              <a:ext uri="{FF2B5EF4-FFF2-40B4-BE49-F238E27FC236}">
                <a16:creationId xmlns:a16="http://schemas.microsoft.com/office/drawing/2014/main" id="{B76A6882-DD11-4ACD-E3F3-10009BFC4F94}"/>
              </a:ext>
            </a:extLst>
          </p:cNvPr>
          <p:cNvSpPr txBox="1"/>
          <p:nvPr/>
        </p:nvSpPr>
        <p:spPr>
          <a:xfrm>
            <a:off x="9367288" y="1008668"/>
            <a:ext cx="2180548" cy="646331"/>
          </a:xfrm>
          <a:prstGeom prst="rect">
            <a:avLst/>
          </a:prstGeom>
          <a:noFill/>
        </p:spPr>
        <p:txBody>
          <a:bodyPr wrap="square" rtlCol="0">
            <a:spAutoFit/>
          </a:bodyPr>
          <a:lstStyle/>
          <a:p>
            <a:r>
              <a:rPr lang="en-GB" dirty="0">
                <a:solidFill>
                  <a:srgbClr val="FF0000"/>
                </a:solidFill>
              </a:rPr>
              <a:t>Partly covered by the proposal in this .pptx</a:t>
            </a:r>
            <a:endParaRPr lang="en-US" dirty="0">
              <a:solidFill>
                <a:srgbClr val="FF0000"/>
              </a:solidFill>
            </a:endParaRPr>
          </a:p>
        </p:txBody>
      </p:sp>
    </p:spTree>
    <p:extLst>
      <p:ext uri="{BB962C8B-B14F-4D97-AF65-F5344CB8AC3E}">
        <p14:creationId xmlns:p14="http://schemas.microsoft.com/office/powerpoint/2010/main" val="75889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07632-C0CF-D34D-53C8-F797ABCA18AD}"/>
              </a:ext>
            </a:extLst>
          </p:cNvPr>
          <p:cNvSpPr/>
          <p:nvPr/>
        </p:nvSpPr>
        <p:spPr>
          <a:xfrm>
            <a:off x="3707476" y="856211"/>
            <a:ext cx="4729942" cy="177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Orchestrator</a:t>
            </a:r>
            <a:endParaRPr lang="en-US" dirty="0"/>
          </a:p>
        </p:txBody>
      </p:sp>
      <p:sp>
        <p:nvSpPr>
          <p:cNvPr id="5" name="Rectangle 4">
            <a:extLst>
              <a:ext uri="{FF2B5EF4-FFF2-40B4-BE49-F238E27FC236}">
                <a16:creationId xmlns:a16="http://schemas.microsoft.com/office/drawing/2014/main" id="{55A5E616-539D-2134-09A4-2E6FD7D0767D}"/>
              </a:ext>
            </a:extLst>
          </p:cNvPr>
          <p:cNvSpPr/>
          <p:nvPr/>
        </p:nvSpPr>
        <p:spPr>
          <a:xfrm>
            <a:off x="2252749"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6" name="Rectangle 5">
            <a:extLst>
              <a:ext uri="{FF2B5EF4-FFF2-40B4-BE49-F238E27FC236}">
                <a16:creationId xmlns:a16="http://schemas.microsoft.com/office/drawing/2014/main" id="{F8FE3C16-C007-4E82-6F00-2139A7FF1125}"/>
              </a:ext>
            </a:extLst>
          </p:cNvPr>
          <p:cNvSpPr/>
          <p:nvPr/>
        </p:nvSpPr>
        <p:spPr>
          <a:xfrm>
            <a:off x="3499658"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7" name="Rectangle 6">
            <a:extLst>
              <a:ext uri="{FF2B5EF4-FFF2-40B4-BE49-F238E27FC236}">
                <a16:creationId xmlns:a16="http://schemas.microsoft.com/office/drawing/2014/main" id="{3B39463F-AAFC-0157-F866-9A2A2039FC86}"/>
              </a:ext>
            </a:extLst>
          </p:cNvPr>
          <p:cNvSpPr/>
          <p:nvPr/>
        </p:nvSpPr>
        <p:spPr>
          <a:xfrm>
            <a:off x="5394960"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8" name="Rectangle 7">
            <a:extLst>
              <a:ext uri="{FF2B5EF4-FFF2-40B4-BE49-F238E27FC236}">
                <a16:creationId xmlns:a16="http://schemas.microsoft.com/office/drawing/2014/main" id="{CE6E783D-7817-25BE-C2B5-2D53DE1F6BDE}"/>
              </a:ext>
            </a:extLst>
          </p:cNvPr>
          <p:cNvSpPr/>
          <p:nvPr/>
        </p:nvSpPr>
        <p:spPr>
          <a:xfrm>
            <a:off x="7581207"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8DA148B4-8F56-6636-AFFC-ACA5E1626DA5}"/>
              </a:ext>
            </a:extLst>
          </p:cNvPr>
          <p:cNvSpPr/>
          <p:nvPr/>
        </p:nvSpPr>
        <p:spPr>
          <a:xfrm>
            <a:off x="9466810"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10" name="Rectangle 9">
            <a:extLst>
              <a:ext uri="{FF2B5EF4-FFF2-40B4-BE49-F238E27FC236}">
                <a16:creationId xmlns:a16="http://schemas.microsoft.com/office/drawing/2014/main" id="{97E37785-CCE6-3EC9-607C-AA10C13A746A}"/>
              </a:ext>
            </a:extLst>
          </p:cNvPr>
          <p:cNvSpPr/>
          <p:nvPr/>
        </p:nvSpPr>
        <p:spPr>
          <a:xfrm>
            <a:off x="10480962"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11" name="Rectangle 10">
            <a:extLst>
              <a:ext uri="{FF2B5EF4-FFF2-40B4-BE49-F238E27FC236}">
                <a16:creationId xmlns:a16="http://schemas.microsoft.com/office/drawing/2014/main" id="{E703D008-FC7F-58C4-CCCA-63931FC6FDC4}"/>
              </a:ext>
            </a:extLst>
          </p:cNvPr>
          <p:cNvSpPr/>
          <p:nvPr/>
        </p:nvSpPr>
        <p:spPr>
          <a:xfrm>
            <a:off x="5573683" y="4688378"/>
            <a:ext cx="76477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 (3)</a:t>
            </a:r>
            <a:endParaRPr lang="en-US" dirty="0"/>
          </a:p>
        </p:txBody>
      </p:sp>
      <p:cxnSp>
        <p:nvCxnSpPr>
          <p:cNvPr id="13" name="Straight Connector 12">
            <a:extLst>
              <a:ext uri="{FF2B5EF4-FFF2-40B4-BE49-F238E27FC236}">
                <a16:creationId xmlns:a16="http://schemas.microsoft.com/office/drawing/2014/main" id="{D547BC6B-37F1-0673-7E0E-FB9E42AD3161}"/>
              </a:ext>
            </a:extLst>
          </p:cNvPr>
          <p:cNvCxnSpPr>
            <a:cxnSpLocks/>
            <a:stCxn id="11" idx="2"/>
            <a:endCxn id="18" idx="0"/>
          </p:cNvCxnSpPr>
          <p:nvPr/>
        </p:nvCxnSpPr>
        <p:spPr>
          <a:xfrm flipH="1">
            <a:off x="4484716" y="5220393"/>
            <a:ext cx="1471353"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B30271-04B5-CE98-140A-41E78DA41C97}"/>
              </a:ext>
            </a:extLst>
          </p:cNvPr>
          <p:cNvCxnSpPr>
            <a:cxnSpLocks/>
            <a:stCxn id="11" idx="2"/>
            <a:endCxn id="7" idx="0"/>
          </p:cNvCxnSpPr>
          <p:nvPr/>
        </p:nvCxnSpPr>
        <p:spPr>
          <a:xfrm flipH="1">
            <a:off x="5648498" y="5220393"/>
            <a:ext cx="307571"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4D3C4-0F6B-1317-73D3-E5C1E6358FBF}"/>
              </a:ext>
            </a:extLst>
          </p:cNvPr>
          <p:cNvCxnSpPr>
            <a:cxnSpLocks/>
            <a:stCxn id="11" idx="2"/>
            <a:endCxn id="8" idx="0"/>
          </p:cNvCxnSpPr>
          <p:nvPr/>
        </p:nvCxnSpPr>
        <p:spPr>
          <a:xfrm>
            <a:off x="5956069" y="5220393"/>
            <a:ext cx="1878676" cy="68995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91CFE83-97E7-06F6-7681-FECCA7A4FE40}"/>
              </a:ext>
            </a:extLst>
          </p:cNvPr>
          <p:cNvSpPr/>
          <p:nvPr/>
        </p:nvSpPr>
        <p:spPr>
          <a:xfrm>
            <a:off x="320040" y="4688378"/>
            <a:ext cx="344978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cxnSp>
        <p:nvCxnSpPr>
          <p:cNvPr id="26" name="Straight Connector 25">
            <a:extLst>
              <a:ext uri="{FF2B5EF4-FFF2-40B4-BE49-F238E27FC236}">
                <a16:creationId xmlns:a16="http://schemas.microsoft.com/office/drawing/2014/main" id="{E61115BF-C020-C93B-C573-EF3F8FFA9CEC}"/>
              </a:ext>
            </a:extLst>
          </p:cNvPr>
          <p:cNvCxnSpPr>
            <a:stCxn id="24" idx="2"/>
            <a:endCxn id="5" idx="0"/>
          </p:cNvCxnSpPr>
          <p:nvPr/>
        </p:nvCxnSpPr>
        <p:spPr>
          <a:xfrm>
            <a:off x="2044931" y="5220393"/>
            <a:ext cx="461356"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A2032-D173-2EFE-A3A8-BE562C2E02A0}"/>
              </a:ext>
            </a:extLst>
          </p:cNvPr>
          <p:cNvCxnSpPr>
            <a:stCxn id="24" idx="0"/>
            <a:endCxn id="4" idx="2"/>
          </p:cNvCxnSpPr>
          <p:nvPr/>
        </p:nvCxnSpPr>
        <p:spPr>
          <a:xfrm flipV="1">
            <a:off x="2044931" y="2635135"/>
            <a:ext cx="402751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AA5EFD-D1BE-63A8-D38A-8DD96E499DDD}"/>
              </a:ext>
            </a:extLst>
          </p:cNvPr>
          <p:cNvSpPr txBox="1"/>
          <p:nvPr/>
        </p:nvSpPr>
        <p:spPr>
          <a:xfrm>
            <a:off x="2187232" y="3614250"/>
            <a:ext cx="572593" cy="369332"/>
          </a:xfrm>
          <a:prstGeom prst="rect">
            <a:avLst/>
          </a:prstGeom>
          <a:noFill/>
        </p:spPr>
        <p:txBody>
          <a:bodyPr wrap="none" rtlCol="0">
            <a:spAutoFit/>
          </a:bodyPr>
          <a:lstStyle/>
          <a:p>
            <a:r>
              <a:rPr lang="en-GB" dirty="0"/>
              <a:t>IETF</a:t>
            </a:r>
            <a:endParaRPr lang="en-US" dirty="0"/>
          </a:p>
        </p:txBody>
      </p:sp>
      <p:sp>
        <p:nvSpPr>
          <p:cNvPr id="30" name="TextBox 29">
            <a:extLst>
              <a:ext uri="{FF2B5EF4-FFF2-40B4-BE49-F238E27FC236}">
                <a16:creationId xmlns:a16="http://schemas.microsoft.com/office/drawing/2014/main" id="{B29ACA3C-C4C4-1851-FD28-600C0CD5B09C}"/>
              </a:ext>
            </a:extLst>
          </p:cNvPr>
          <p:cNvSpPr txBox="1"/>
          <p:nvPr/>
        </p:nvSpPr>
        <p:spPr>
          <a:xfrm>
            <a:off x="4522123" y="3971697"/>
            <a:ext cx="1126374" cy="369332"/>
          </a:xfrm>
          <a:prstGeom prst="rect">
            <a:avLst/>
          </a:prstGeom>
          <a:noFill/>
        </p:spPr>
        <p:txBody>
          <a:bodyPr wrap="square" rtlCol="0">
            <a:spAutoFit/>
          </a:bodyPr>
          <a:lstStyle/>
          <a:p>
            <a:r>
              <a:rPr lang="en-GB" dirty="0"/>
              <a:t>IETF</a:t>
            </a:r>
            <a:endParaRPr lang="en-US" dirty="0"/>
          </a:p>
        </p:txBody>
      </p:sp>
      <p:cxnSp>
        <p:nvCxnSpPr>
          <p:cNvPr id="32" name="Straight Connector 31">
            <a:extLst>
              <a:ext uri="{FF2B5EF4-FFF2-40B4-BE49-F238E27FC236}">
                <a16:creationId xmlns:a16="http://schemas.microsoft.com/office/drawing/2014/main" id="{B602F5D9-8422-A296-6649-41DFF4FECBD3}"/>
              </a:ext>
            </a:extLst>
          </p:cNvPr>
          <p:cNvCxnSpPr>
            <a:endCxn id="4" idx="2"/>
          </p:cNvCxnSpPr>
          <p:nvPr/>
        </p:nvCxnSpPr>
        <p:spPr>
          <a:xfrm flipV="1">
            <a:off x="5112327" y="2635135"/>
            <a:ext cx="960120" cy="2053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F9CDA-861A-4527-049A-C16AE6E7BC5A}"/>
              </a:ext>
            </a:extLst>
          </p:cNvPr>
          <p:cNvCxnSpPr>
            <a:cxnSpLocks/>
          </p:cNvCxnSpPr>
          <p:nvPr/>
        </p:nvCxnSpPr>
        <p:spPr>
          <a:xfrm flipV="1">
            <a:off x="5798126" y="2635135"/>
            <a:ext cx="536170"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3CE549-13B4-7B75-A1C4-A90919601274}"/>
              </a:ext>
            </a:extLst>
          </p:cNvPr>
          <p:cNvSpPr txBox="1"/>
          <p:nvPr/>
        </p:nvSpPr>
        <p:spPr>
          <a:xfrm>
            <a:off x="5885410" y="3971697"/>
            <a:ext cx="1126374" cy="369332"/>
          </a:xfrm>
          <a:prstGeom prst="rect">
            <a:avLst/>
          </a:prstGeom>
          <a:noFill/>
        </p:spPr>
        <p:txBody>
          <a:bodyPr wrap="square" rtlCol="0">
            <a:spAutoFit/>
          </a:bodyPr>
          <a:lstStyle/>
          <a:p>
            <a:r>
              <a:rPr lang="en-GB" dirty="0"/>
              <a:t>TAPI</a:t>
            </a:r>
            <a:endParaRPr lang="en-US" dirty="0"/>
          </a:p>
        </p:txBody>
      </p:sp>
      <p:sp>
        <p:nvSpPr>
          <p:cNvPr id="40" name="Rectangle 39">
            <a:extLst>
              <a:ext uri="{FF2B5EF4-FFF2-40B4-BE49-F238E27FC236}">
                <a16:creationId xmlns:a16="http://schemas.microsoft.com/office/drawing/2014/main" id="{7C069CC7-C27C-79F7-C582-6E82C1A08F5C}"/>
              </a:ext>
            </a:extLst>
          </p:cNvPr>
          <p:cNvSpPr/>
          <p:nvPr/>
        </p:nvSpPr>
        <p:spPr>
          <a:xfrm>
            <a:off x="9466809" y="4688378"/>
            <a:ext cx="566653"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en-US" dirty="0"/>
          </a:p>
        </p:txBody>
      </p:sp>
      <p:cxnSp>
        <p:nvCxnSpPr>
          <p:cNvPr id="42" name="Straight Connector 41">
            <a:extLst>
              <a:ext uri="{FF2B5EF4-FFF2-40B4-BE49-F238E27FC236}">
                <a16:creationId xmlns:a16="http://schemas.microsoft.com/office/drawing/2014/main" id="{2214108C-A540-EF9A-2FE5-C2ECAD07CC2C}"/>
              </a:ext>
            </a:extLst>
          </p:cNvPr>
          <p:cNvCxnSpPr>
            <a:stCxn id="40" idx="2"/>
            <a:endCxn id="9" idx="0"/>
          </p:cNvCxnSpPr>
          <p:nvPr/>
        </p:nvCxnSpPr>
        <p:spPr>
          <a:xfrm>
            <a:off x="9750136" y="5220393"/>
            <a:ext cx="12468" cy="665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CA1490-8F00-F24F-A1B9-6BEA21F71B3E}"/>
              </a:ext>
            </a:extLst>
          </p:cNvPr>
          <p:cNvCxnSpPr>
            <a:endCxn id="40" idx="0"/>
          </p:cNvCxnSpPr>
          <p:nvPr/>
        </p:nvCxnSpPr>
        <p:spPr>
          <a:xfrm>
            <a:off x="6417425" y="2635135"/>
            <a:ext cx="3332711"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66A67EC-4ED3-3505-398F-7ABA60B57DAA}"/>
              </a:ext>
            </a:extLst>
          </p:cNvPr>
          <p:cNvSpPr txBox="1"/>
          <p:nvPr/>
        </p:nvSpPr>
        <p:spPr>
          <a:xfrm>
            <a:off x="9367287" y="3971697"/>
            <a:ext cx="1126374" cy="369332"/>
          </a:xfrm>
          <a:prstGeom prst="rect">
            <a:avLst/>
          </a:prstGeom>
          <a:noFill/>
        </p:spPr>
        <p:txBody>
          <a:bodyPr wrap="square" rtlCol="0">
            <a:spAutoFit/>
          </a:bodyPr>
          <a:lstStyle/>
          <a:p>
            <a:r>
              <a:rPr lang="en-GB" dirty="0"/>
              <a:t>TAPI</a:t>
            </a:r>
            <a:endParaRPr lang="en-US" dirty="0"/>
          </a:p>
        </p:txBody>
      </p:sp>
      <p:sp>
        <p:nvSpPr>
          <p:cNvPr id="55" name="Rectangle 54">
            <a:extLst>
              <a:ext uri="{FF2B5EF4-FFF2-40B4-BE49-F238E27FC236}">
                <a16:creationId xmlns:a16="http://schemas.microsoft.com/office/drawing/2014/main" id="{B7A6E3C4-3029-326C-AFB2-02D34F7E5781}"/>
              </a:ext>
            </a:extLst>
          </p:cNvPr>
          <p:cNvSpPr/>
          <p:nvPr/>
        </p:nvSpPr>
        <p:spPr>
          <a:xfrm>
            <a:off x="4653279" y="4688378"/>
            <a:ext cx="76477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IP (2)</a:t>
            </a:r>
            <a:endParaRPr lang="en-US" dirty="0"/>
          </a:p>
        </p:txBody>
      </p:sp>
      <p:cxnSp>
        <p:nvCxnSpPr>
          <p:cNvPr id="57" name="Straight Connector 56">
            <a:extLst>
              <a:ext uri="{FF2B5EF4-FFF2-40B4-BE49-F238E27FC236}">
                <a16:creationId xmlns:a16="http://schemas.microsoft.com/office/drawing/2014/main" id="{46E13413-F8F5-A089-EA95-5B19907F4A3E}"/>
              </a:ext>
            </a:extLst>
          </p:cNvPr>
          <p:cNvCxnSpPr>
            <a:stCxn id="6" idx="0"/>
            <a:endCxn id="55" idx="2"/>
          </p:cNvCxnSpPr>
          <p:nvPr/>
        </p:nvCxnSpPr>
        <p:spPr>
          <a:xfrm flipV="1">
            <a:off x="3753196" y="5220393"/>
            <a:ext cx="1282469" cy="689956"/>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61">
            <a:extLst>
              <a:ext uri="{FF2B5EF4-FFF2-40B4-BE49-F238E27FC236}">
                <a16:creationId xmlns:a16="http://schemas.microsoft.com/office/drawing/2014/main" id="{916425EA-2948-6D66-35F4-60CAA962915E}"/>
              </a:ext>
            </a:extLst>
          </p:cNvPr>
          <p:cNvSpPr>
            <a:spLocks noGrp="1"/>
          </p:cNvSpPr>
          <p:nvPr>
            <p:ph type="title"/>
          </p:nvPr>
        </p:nvSpPr>
        <p:spPr>
          <a:xfrm>
            <a:off x="0" y="282950"/>
            <a:ext cx="2759825" cy="1325563"/>
          </a:xfrm>
        </p:spPr>
        <p:txBody>
          <a:bodyPr>
            <a:noAutofit/>
          </a:bodyPr>
          <a:lstStyle/>
          <a:p>
            <a:r>
              <a:rPr lang="en-GB" sz="2800" dirty="0"/>
              <a:t>Solution Architecture Option C</a:t>
            </a:r>
            <a:endParaRPr lang="en-US" sz="2800" dirty="0"/>
          </a:p>
        </p:txBody>
      </p:sp>
      <p:sp>
        <p:nvSpPr>
          <p:cNvPr id="3" name="TextBox 2">
            <a:extLst>
              <a:ext uri="{FF2B5EF4-FFF2-40B4-BE49-F238E27FC236}">
                <a16:creationId xmlns:a16="http://schemas.microsoft.com/office/drawing/2014/main" id="{B76A6882-DD11-4ACD-E3F3-10009BFC4F94}"/>
              </a:ext>
            </a:extLst>
          </p:cNvPr>
          <p:cNvSpPr txBox="1"/>
          <p:nvPr/>
        </p:nvSpPr>
        <p:spPr>
          <a:xfrm>
            <a:off x="9367288" y="1008668"/>
            <a:ext cx="2180548" cy="646331"/>
          </a:xfrm>
          <a:prstGeom prst="rect">
            <a:avLst/>
          </a:prstGeom>
          <a:noFill/>
        </p:spPr>
        <p:txBody>
          <a:bodyPr wrap="square" rtlCol="0">
            <a:spAutoFit/>
          </a:bodyPr>
          <a:lstStyle/>
          <a:p>
            <a:r>
              <a:rPr lang="en-GB" dirty="0">
                <a:solidFill>
                  <a:srgbClr val="FF0000"/>
                </a:solidFill>
              </a:rPr>
              <a:t>Partly covered by the proposal in this .pptx</a:t>
            </a:r>
            <a:endParaRPr lang="en-US" dirty="0">
              <a:solidFill>
                <a:srgbClr val="FF0000"/>
              </a:solidFill>
            </a:endParaRPr>
          </a:p>
        </p:txBody>
      </p:sp>
      <p:sp>
        <p:nvSpPr>
          <p:cNvPr id="18" name="Rectangle 17">
            <a:extLst>
              <a:ext uri="{FF2B5EF4-FFF2-40B4-BE49-F238E27FC236}">
                <a16:creationId xmlns:a16="http://schemas.microsoft.com/office/drawing/2014/main" id="{B90CC372-D832-AFF5-73DC-0D190C0A1244}"/>
              </a:ext>
            </a:extLst>
          </p:cNvPr>
          <p:cNvSpPr/>
          <p:nvPr/>
        </p:nvSpPr>
        <p:spPr>
          <a:xfrm>
            <a:off x="4231178"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cxnSp>
        <p:nvCxnSpPr>
          <p:cNvPr id="22" name="Straight Connector 21">
            <a:extLst>
              <a:ext uri="{FF2B5EF4-FFF2-40B4-BE49-F238E27FC236}">
                <a16:creationId xmlns:a16="http://schemas.microsoft.com/office/drawing/2014/main" id="{15BE9D10-54E6-F7E6-9449-7AF4ABDE9165}"/>
              </a:ext>
            </a:extLst>
          </p:cNvPr>
          <p:cNvCxnSpPr>
            <a:stCxn id="6" idx="3"/>
            <a:endCxn id="18" idx="1"/>
          </p:cNvCxnSpPr>
          <p:nvPr/>
        </p:nvCxnSpPr>
        <p:spPr>
          <a:xfrm>
            <a:off x="4006734" y="6059978"/>
            <a:ext cx="224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80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07632-C0CF-D34D-53C8-F797ABCA18AD}"/>
              </a:ext>
            </a:extLst>
          </p:cNvPr>
          <p:cNvSpPr/>
          <p:nvPr/>
        </p:nvSpPr>
        <p:spPr>
          <a:xfrm>
            <a:off x="3707476" y="856211"/>
            <a:ext cx="4729942" cy="177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Orchestrator</a:t>
            </a:r>
            <a:endParaRPr lang="en-US" dirty="0"/>
          </a:p>
        </p:txBody>
      </p:sp>
      <p:sp>
        <p:nvSpPr>
          <p:cNvPr id="5" name="Rectangle 4">
            <a:extLst>
              <a:ext uri="{FF2B5EF4-FFF2-40B4-BE49-F238E27FC236}">
                <a16:creationId xmlns:a16="http://schemas.microsoft.com/office/drawing/2014/main" id="{55A5E616-539D-2134-09A4-2E6FD7D0767D}"/>
              </a:ext>
            </a:extLst>
          </p:cNvPr>
          <p:cNvSpPr/>
          <p:nvPr/>
        </p:nvSpPr>
        <p:spPr>
          <a:xfrm>
            <a:off x="2252749"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6" name="Rectangle 5">
            <a:extLst>
              <a:ext uri="{FF2B5EF4-FFF2-40B4-BE49-F238E27FC236}">
                <a16:creationId xmlns:a16="http://schemas.microsoft.com/office/drawing/2014/main" id="{F8FE3C16-C007-4E82-6F00-2139A7FF1125}"/>
              </a:ext>
            </a:extLst>
          </p:cNvPr>
          <p:cNvSpPr/>
          <p:nvPr/>
        </p:nvSpPr>
        <p:spPr>
          <a:xfrm>
            <a:off x="3499658"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7" name="Rectangle 6">
            <a:extLst>
              <a:ext uri="{FF2B5EF4-FFF2-40B4-BE49-F238E27FC236}">
                <a16:creationId xmlns:a16="http://schemas.microsoft.com/office/drawing/2014/main" id="{3B39463F-AAFC-0157-F866-9A2A2039FC86}"/>
              </a:ext>
            </a:extLst>
          </p:cNvPr>
          <p:cNvSpPr/>
          <p:nvPr/>
        </p:nvSpPr>
        <p:spPr>
          <a:xfrm>
            <a:off x="5394960" y="5910349"/>
            <a:ext cx="507076" cy="299258"/>
          </a:xfrm>
          <a:prstGeom prst="rect">
            <a:avLst/>
          </a:prstGeom>
          <a:solidFill>
            <a:schemeClr val="accent4">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8" name="Rectangle 7">
            <a:extLst>
              <a:ext uri="{FF2B5EF4-FFF2-40B4-BE49-F238E27FC236}">
                <a16:creationId xmlns:a16="http://schemas.microsoft.com/office/drawing/2014/main" id="{CE6E783D-7817-25BE-C2B5-2D53DE1F6BDE}"/>
              </a:ext>
            </a:extLst>
          </p:cNvPr>
          <p:cNvSpPr/>
          <p:nvPr/>
        </p:nvSpPr>
        <p:spPr>
          <a:xfrm>
            <a:off x="7581207" y="5910349"/>
            <a:ext cx="507076" cy="299258"/>
          </a:xfrm>
          <a:prstGeom prst="rect">
            <a:avLst/>
          </a:prstGeom>
          <a:solidFill>
            <a:schemeClr val="accent4">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8DA148B4-8F56-6636-AFFC-ACA5E1626DA5}"/>
              </a:ext>
            </a:extLst>
          </p:cNvPr>
          <p:cNvSpPr/>
          <p:nvPr/>
        </p:nvSpPr>
        <p:spPr>
          <a:xfrm>
            <a:off x="9466810"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10" name="Rectangle 9">
            <a:extLst>
              <a:ext uri="{FF2B5EF4-FFF2-40B4-BE49-F238E27FC236}">
                <a16:creationId xmlns:a16="http://schemas.microsoft.com/office/drawing/2014/main" id="{97E37785-CCE6-3EC9-607C-AA10C13A746A}"/>
              </a:ext>
            </a:extLst>
          </p:cNvPr>
          <p:cNvSpPr/>
          <p:nvPr/>
        </p:nvSpPr>
        <p:spPr>
          <a:xfrm>
            <a:off x="10480962"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11" name="Rectangle 10">
            <a:extLst>
              <a:ext uri="{FF2B5EF4-FFF2-40B4-BE49-F238E27FC236}">
                <a16:creationId xmlns:a16="http://schemas.microsoft.com/office/drawing/2014/main" id="{E703D008-FC7F-58C4-CCCA-63931FC6FDC4}"/>
              </a:ext>
            </a:extLst>
          </p:cNvPr>
          <p:cNvSpPr/>
          <p:nvPr/>
        </p:nvSpPr>
        <p:spPr>
          <a:xfrm>
            <a:off x="5573683" y="4688378"/>
            <a:ext cx="764772" cy="5320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 (3)</a:t>
            </a:r>
            <a:endParaRPr lang="en-US" dirty="0"/>
          </a:p>
        </p:txBody>
      </p:sp>
      <p:cxnSp>
        <p:nvCxnSpPr>
          <p:cNvPr id="13" name="Straight Connector 12">
            <a:extLst>
              <a:ext uri="{FF2B5EF4-FFF2-40B4-BE49-F238E27FC236}">
                <a16:creationId xmlns:a16="http://schemas.microsoft.com/office/drawing/2014/main" id="{D547BC6B-37F1-0673-7E0E-FB9E42AD3161}"/>
              </a:ext>
            </a:extLst>
          </p:cNvPr>
          <p:cNvCxnSpPr>
            <a:cxnSpLocks/>
            <a:stCxn id="11" idx="2"/>
            <a:endCxn id="6" idx="0"/>
          </p:cNvCxnSpPr>
          <p:nvPr/>
        </p:nvCxnSpPr>
        <p:spPr>
          <a:xfrm flipH="1">
            <a:off x="3753196" y="5220393"/>
            <a:ext cx="2202873"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B30271-04B5-CE98-140A-41E78DA41C97}"/>
              </a:ext>
            </a:extLst>
          </p:cNvPr>
          <p:cNvCxnSpPr>
            <a:cxnSpLocks/>
            <a:stCxn id="11" idx="2"/>
            <a:endCxn id="7" idx="0"/>
          </p:cNvCxnSpPr>
          <p:nvPr/>
        </p:nvCxnSpPr>
        <p:spPr>
          <a:xfrm flipH="1">
            <a:off x="5648498" y="5220393"/>
            <a:ext cx="307571"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4D3C4-0F6B-1317-73D3-E5C1E6358FBF}"/>
              </a:ext>
            </a:extLst>
          </p:cNvPr>
          <p:cNvCxnSpPr>
            <a:cxnSpLocks/>
            <a:stCxn id="11" idx="2"/>
            <a:endCxn id="8" idx="0"/>
          </p:cNvCxnSpPr>
          <p:nvPr/>
        </p:nvCxnSpPr>
        <p:spPr>
          <a:xfrm>
            <a:off x="5956069" y="5220393"/>
            <a:ext cx="1878676" cy="68995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91CFE83-97E7-06F6-7681-FECCA7A4FE40}"/>
              </a:ext>
            </a:extLst>
          </p:cNvPr>
          <p:cNvSpPr/>
          <p:nvPr/>
        </p:nvSpPr>
        <p:spPr>
          <a:xfrm>
            <a:off x="320040" y="4688378"/>
            <a:ext cx="344978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cxnSp>
        <p:nvCxnSpPr>
          <p:cNvPr id="26" name="Straight Connector 25">
            <a:extLst>
              <a:ext uri="{FF2B5EF4-FFF2-40B4-BE49-F238E27FC236}">
                <a16:creationId xmlns:a16="http://schemas.microsoft.com/office/drawing/2014/main" id="{E61115BF-C020-C93B-C573-EF3F8FFA9CEC}"/>
              </a:ext>
            </a:extLst>
          </p:cNvPr>
          <p:cNvCxnSpPr>
            <a:stCxn id="24" idx="2"/>
            <a:endCxn id="5" idx="0"/>
          </p:cNvCxnSpPr>
          <p:nvPr/>
        </p:nvCxnSpPr>
        <p:spPr>
          <a:xfrm>
            <a:off x="2044931" y="5220393"/>
            <a:ext cx="461356"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A2032-D173-2EFE-A3A8-BE562C2E02A0}"/>
              </a:ext>
            </a:extLst>
          </p:cNvPr>
          <p:cNvCxnSpPr>
            <a:stCxn id="24" idx="0"/>
            <a:endCxn id="4" idx="2"/>
          </p:cNvCxnSpPr>
          <p:nvPr/>
        </p:nvCxnSpPr>
        <p:spPr>
          <a:xfrm flipV="1">
            <a:off x="2044931" y="2635135"/>
            <a:ext cx="402751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AA5EFD-D1BE-63A8-D38A-8DD96E499DDD}"/>
              </a:ext>
            </a:extLst>
          </p:cNvPr>
          <p:cNvSpPr txBox="1"/>
          <p:nvPr/>
        </p:nvSpPr>
        <p:spPr>
          <a:xfrm>
            <a:off x="2187232" y="3614250"/>
            <a:ext cx="572593" cy="369332"/>
          </a:xfrm>
          <a:prstGeom prst="rect">
            <a:avLst/>
          </a:prstGeom>
          <a:noFill/>
        </p:spPr>
        <p:txBody>
          <a:bodyPr wrap="none" rtlCol="0">
            <a:spAutoFit/>
          </a:bodyPr>
          <a:lstStyle/>
          <a:p>
            <a:r>
              <a:rPr lang="en-GB" dirty="0"/>
              <a:t>IETF</a:t>
            </a:r>
            <a:endParaRPr lang="en-US" dirty="0"/>
          </a:p>
        </p:txBody>
      </p:sp>
      <p:sp>
        <p:nvSpPr>
          <p:cNvPr id="30" name="TextBox 29">
            <a:extLst>
              <a:ext uri="{FF2B5EF4-FFF2-40B4-BE49-F238E27FC236}">
                <a16:creationId xmlns:a16="http://schemas.microsoft.com/office/drawing/2014/main" id="{B29ACA3C-C4C4-1851-FD28-600C0CD5B09C}"/>
              </a:ext>
            </a:extLst>
          </p:cNvPr>
          <p:cNvSpPr txBox="1"/>
          <p:nvPr/>
        </p:nvSpPr>
        <p:spPr>
          <a:xfrm>
            <a:off x="4522123" y="3971697"/>
            <a:ext cx="1126374" cy="369332"/>
          </a:xfrm>
          <a:prstGeom prst="rect">
            <a:avLst/>
          </a:prstGeom>
          <a:noFill/>
        </p:spPr>
        <p:txBody>
          <a:bodyPr wrap="square" rtlCol="0">
            <a:spAutoFit/>
          </a:bodyPr>
          <a:lstStyle/>
          <a:p>
            <a:r>
              <a:rPr lang="en-GB" dirty="0"/>
              <a:t>IETF</a:t>
            </a:r>
            <a:endParaRPr lang="en-US" dirty="0"/>
          </a:p>
        </p:txBody>
      </p:sp>
      <p:cxnSp>
        <p:nvCxnSpPr>
          <p:cNvPr id="32" name="Straight Connector 31">
            <a:extLst>
              <a:ext uri="{FF2B5EF4-FFF2-40B4-BE49-F238E27FC236}">
                <a16:creationId xmlns:a16="http://schemas.microsoft.com/office/drawing/2014/main" id="{B602F5D9-8422-A296-6649-41DFF4FECBD3}"/>
              </a:ext>
            </a:extLst>
          </p:cNvPr>
          <p:cNvCxnSpPr>
            <a:endCxn id="4" idx="2"/>
          </p:cNvCxnSpPr>
          <p:nvPr/>
        </p:nvCxnSpPr>
        <p:spPr>
          <a:xfrm flipV="1">
            <a:off x="5112327" y="2635135"/>
            <a:ext cx="960120" cy="2053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F9CDA-861A-4527-049A-C16AE6E7BC5A}"/>
              </a:ext>
            </a:extLst>
          </p:cNvPr>
          <p:cNvCxnSpPr>
            <a:cxnSpLocks/>
          </p:cNvCxnSpPr>
          <p:nvPr/>
        </p:nvCxnSpPr>
        <p:spPr>
          <a:xfrm flipV="1">
            <a:off x="6247014" y="2635135"/>
            <a:ext cx="87282"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3CE549-13B4-7B75-A1C4-A90919601274}"/>
              </a:ext>
            </a:extLst>
          </p:cNvPr>
          <p:cNvSpPr txBox="1"/>
          <p:nvPr/>
        </p:nvSpPr>
        <p:spPr>
          <a:xfrm>
            <a:off x="5885410" y="3971697"/>
            <a:ext cx="1126374" cy="369332"/>
          </a:xfrm>
          <a:prstGeom prst="rect">
            <a:avLst/>
          </a:prstGeom>
          <a:noFill/>
        </p:spPr>
        <p:txBody>
          <a:bodyPr wrap="square" rtlCol="0">
            <a:spAutoFit/>
          </a:bodyPr>
          <a:lstStyle/>
          <a:p>
            <a:r>
              <a:rPr lang="en-GB" dirty="0"/>
              <a:t>TAPI</a:t>
            </a:r>
            <a:endParaRPr lang="en-US" dirty="0"/>
          </a:p>
        </p:txBody>
      </p:sp>
      <p:sp>
        <p:nvSpPr>
          <p:cNvPr id="40" name="Rectangle 39">
            <a:extLst>
              <a:ext uri="{FF2B5EF4-FFF2-40B4-BE49-F238E27FC236}">
                <a16:creationId xmlns:a16="http://schemas.microsoft.com/office/drawing/2014/main" id="{7C069CC7-C27C-79F7-C582-6E82C1A08F5C}"/>
              </a:ext>
            </a:extLst>
          </p:cNvPr>
          <p:cNvSpPr/>
          <p:nvPr/>
        </p:nvSpPr>
        <p:spPr>
          <a:xfrm>
            <a:off x="9466809" y="4688378"/>
            <a:ext cx="566653"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en-US" dirty="0"/>
          </a:p>
        </p:txBody>
      </p:sp>
      <p:cxnSp>
        <p:nvCxnSpPr>
          <p:cNvPr id="42" name="Straight Connector 41">
            <a:extLst>
              <a:ext uri="{FF2B5EF4-FFF2-40B4-BE49-F238E27FC236}">
                <a16:creationId xmlns:a16="http://schemas.microsoft.com/office/drawing/2014/main" id="{2214108C-A540-EF9A-2FE5-C2ECAD07CC2C}"/>
              </a:ext>
            </a:extLst>
          </p:cNvPr>
          <p:cNvCxnSpPr>
            <a:stCxn id="40" idx="2"/>
            <a:endCxn id="9" idx="0"/>
          </p:cNvCxnSpPr>
          <p:nvPr/>
        </p:nvCxnSpPr>
        <p:spPr>
          <a:xfrm>
            <a:off x="9750136" y="5220393"/>
            <a:ext cx="12468" cy="665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CA1490-8F00-F24F-A1B9-6BEA21F71B3E}"/>
              </a:ext>
            </a:extLst>
          </p:cNvPr>
          <p:cNvCxnSpPr>
            <a:endCxn id="40" idx="0"/>
          </p:cNvCxnSpPr>
          <p:nvPr/>
        </p:nvCxnSpPr>
        <p:spPr>
          <a:xfrm>
            <a:off x="6417425" y="2635135"/>
            <a:ext cx="3332711"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66A67EC-4ED3-3505-398F-7ABA60B57DAA}"/>
              </a:ext>
            </a:extLst>
          </p:cNvPr>
          <p:cNvSpPr txBox="1"/>
          <p:nvPr/>
        </p:nvSpPr>
        <p:spPr>
          <a:xfrm>
            <a:off x="9367287" y="3971697"/>
            <a:ext cx="1126374" cy="369332"/>
          </a:xfrm>
          <a:prstGeom prst="rect">
            <a:avLst/>
          </a:prstGeom>
          <a:noFill/>
        </p:spPr>
        <p:txBody>
          <a:bodyPr wrap="square" rtlCol="0">
            <a:spAutoFit/>
          </a:bodyPr>
          <a:lstStyle/>
          <a:p>
            <a:r>
              <a:rPr lang="en-GB" dirty="0"/>
              <a:t>TAPI</a:t>
            </a:r>
            <a:endParaRPr lang="en-US" dirty="0"/>
          </a:p>
        </p:txBody>
      </p:sp>
      <p:sp>
        <p:nvSpPr>
          <p:cNvPr id="55" name="Rectangle 54">
            <a:extLst>
              <a:ext uri="{FF2B5EF4-FFF2-40B4-BE49-F238E27FC236}">
                <a16:creationId xmlns:a16="http://schemas.microsoft.com/office/drawing/2014/main" id="{B7A6E3C4-3029-326C-AFB2-02D34F7E5781}"/>
              </a:ext>
            </a:extLst>
          </p:cNvPr>
          <p:cNvSpPr/>
          <p:nvPr/>
        </p:nvSpPr>
        <p:spPr>
          <a:xfrm>
            <a:off x="4653279" y="4688378"/>
            <a:ext cx="764772" cy="53201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IP (2)</a:t>
            </a:r>
            <a:endParaRPr lang="en-US" dirty="0"/>
          </a:p>
        </p:txBody>
      </p:sp>
      <p:cxnSp>
        <p:nvCxnSpPr>
          <p:cNvPr id="57" name="Straight Connector 56">
            <a:extLst>
              <a:ext uri="{FF2B5EF4-FFF2-40B4-BE49-F238E27FC236}">
                <a16:creationId xmlns:a16="http://schemas.microsoft.com/office/drawing/2014/main" id="{46E13413-F8F5-A089-EA95-5B19907F4A3E}"/>
              </a:ext>
            </a:extLst>
          </p:cNvPr>
          <p:cNvCxnSpPr>
            <a:stCxn id="6" idx="0"/>
            <a:endCxn id="55" idx="2"/>
          </p:cNvCxnSpPr>
          <p:nvPr/>
        </p:nvCxnSpPr>
        <p:spPr>
          <a:xfrm flipV="1">
            <a:off x="3753196" y="5220393"/>
            <a:ext cx="1282469"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87D2EA-C93F-388A-FAA5-7B5F177EFB04}"/>
              </a:ext>
            </a:extLst>
          </p:cNvPr>
          <p:cNvCxnSpPr>
            <a:cxnSpLocks/>
            <a:endCxn id="4" idx="2"/>
          </p:cNvCxnSpPr>
          <p:nvPr/>
        </p:nvCxnSpPr>
        <p:spPr>
          <a:xfrm flipV="1">
            <a:off x="5827221" y="2635135"/>
            <a:ext cx="24522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DF6D1A-1ECF-6954-200E-7017B655ADE9}"/>
              </a:ext>
            </a:extLst>
          </p:cNvPr>
          <p:cNvSpPr txBox="1"/>
          <p:nvPr/>
        </p:nvSpPr>
        <p:spPr>
          <a:xfrm>
            <a:off x="5727468" y="3466407"/>
            <a:ext cx="1126374" cy="369332"/>
          </a:xfrm>
          <a:prstGeom prst="rect">
            <a:avLst/>
          </a:prstGeom>
          <a:noFill/>
        </p:spPr>
        <p:txBody>
          <a:bodyPr wrap="square" rtlCol="0">
            <a:spAutoFit/>
          </a:bodyPr>
          <a:lstStyle/>
          <a:p>
            <a:r>
              <a:rPr lang="en-GB" dirty="0"/>
              <a:t>IETF</a:t>
            </a:r>
            <a:endParaRPr lang="en-US" dirty="0"/>
          </a:p>
        </p:txBody>
      </p:sp>
      <p:sp>
        <p:nvSpPr>
          <p:cNvPr id="18" name="Rectangle 17">
            <a:extLst>
              <a:ext uri="{FF2B5EF4-FFF2-40B4-BE49-F238E27FC236}">
                <a16:creationId xmlns:a16="http://schemas.microsoft.com/office/drawing/2014/main" id="{EC00A2A6-2D81-62BC-146B-C79F11E45176}"/>
              </a:ext>
            </a:extLst>
          </p:cNvPr>
          <p:cNvSpPr/>
          <p:nvPr/>
        </p:nvSpPr>
        <p:spPr>
          <a:xfrm>
            <a:off x="3858953" y="6001789"/>
            <a:ext cx="507076" cy="299258"/>
          </a:xfrm>
          <a:prstGeom prst="rect">
            <a:avLst/>
          </a:prstGeom>
          <a:solidFill>
            <a:schemeClr val="accent4">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IP&amp;P</a:t>
            </a:r>
          </a:p>
          <a:p>
            <a:pPr algn="ctr"/>
            <a:r>
              <a:rPr lang="en-GB" sz="900" dirty="0"/>
              <a:t>(</a:t>
            </a:r>
            <a:r>
              <a:rPr lang="en-GB" sz="900"/>
              <a:t>plug)</a:t>
            </a:r>
            <a:endParaRPr lang="en-US" sz="900" dirty="0"/>
          </a:p>
        </p:txBody>
      </p:sp>
      <p:cxnSp>
        <p:nvCxnSpPr>
          <p:cNvPr id="34" name="Straight Connector 33">
            <a:extLst>
              <a:ext uri="{FF2B5EF4-FFF2-40B4-BE49-F238E27FC236}">
                <a16:creationId xmlns:a16="http://schemas.microsoft.com/office/drawing/2014/main" id="{3901D79A-5D60-22DC-D110-D5C0CF622987}"/>
              </a:ext>
            </a:extLst>
          </p:cNvPr>
          <p:cNvCxnSpPr>
            <a:stCxn id="18" idx="0"/>
            <a:endCxn id="6" idx="0"/>
          </p:cNvCxnSpPr>
          <p:nvPr/>
        </p:nvCxnSpPr>
        <p:spPr>
          <a:xfrm flipH="1" flipV="1">
            <a:off x="3753196" y="5910349"/>
            <a:ext cx="359295" cy="914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Title 61">
            <a:extLst>
              <a:ext uri="{FF2B5EF4-FFF2-40B4-BE49-F238E27FC236}">
                <a16:creationId xmlns:a16="http://schemas.microsoft.com/office/drawing/2014/main" id="{661696F5-47E2-004E-7B54-558DFC536B15}"/>
              </a:ext>
            </a:extLst>
          </p:cNvPr>
          <p:cNvSpPr>
            <a:spLocks noGrp="1"/>
          </p:cNvSpPr>
          <p:nvPr>
            <p:ph type="title"/>
          </p:nvPr>
        </p:nvSpPr>
        <p:spPr>
          <a:xfrm>
            <a:off x="0" y="282950"/>
            <a:ext cx="2759825" cy="1325563"/>
          </a:xfrm>
        </p:spPr>
        <p:txBody>
          <a:bodyPr>
            <a:noAutofit/>
          </a:bodyPr>
          <a:lstStyle/>
          <a:p>
            <a:r>
              <a:rPr lang="en-GB" sz="2800" dirty="0"/>
              <a:t>Solution Architecture Option D</a:t>
            </a:r>
            <a:endParaRPr lang="en-US" sz="2800" dirty="0"/>
          </a:p>
        </p:txBody>
      </p:sp>
      <p:sp>
        <p:nvSpPr>
          <p:cNvPr id="41" name="TextBox 40">
            <a:extLst>
              <a:ext uri="{FF2B5EF4-FFF2-40B4-BE49-F238E27FC236}">
                <a16:creationId xmlns:a16="http://schemas.microsoft.com/office/drawing/2014/main" id="{DF6DB0C0-1F7F-1450-06B4-4CBD3AE74EB6}"/>
              </a:ext>
            </a:extLst>
          </p:cNvPr>
          <p:cNvSpPr txBox="1"/>
          <p:nvPr/>
        </p:nvSpPr>
        <p:spPr>
          <a:xfrm>
            <a:off x="9367288" y="1008668"/>
            <a:ext cx="2180548" cy="646331"/>
          </a:xfrm>
          <a:prstGeom prst="rect">
            <a:avLst/>
          </a:prstGeom>
          <a:noFill/>
        </p:spPr>
        <p:txBody>
          <a:bodyPr wrap="square" rtlCol="0">
            <a:spAutoFit/>
          </a:bodyPr>
          <a:lstStyle/>
          <a:p>
            <a:r>
              <a:rPr lang="en-GB" dirty="0">
                <a:solidFill>
                  <a:srgbClr val="FF0000"/>
                </a:solidFill>
              </a:rPr>
              <a:t>Covered by the proposal in this .pptx</a:t>
            </a:r>
            <a:endParaRPr lang="en-US" dirty="0">
              <a:solidFill>
                <a:srgbClr val="FF0000"/>
              </a:solidFill>
            </a:endParaRPr>
          </a:p>
        </p:txBody>
      </p:sp>
    </p:spTree>
    <p:extLst>
      <p:ext uri="{BB962C8B-B14F-4D97-AF65-F5344CB8AC3E}">
        <p14:creationId xmlns:p14="http://schemas.microsoft.com/office/powerpoint/2010/main" val="396327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07632-C0CF-D34D-53C8-F797ABCA18AD}"/>
              </a:ext>
            </a:extLst>
          </p:cNvPr>
          <p:cNvSpPr/>
          <p:nvPr/>
        </p:nvSpPr>
        <p:spPr>
          <a:xfrm>
            <a:off x="3707476" y="856211"/>
            <a:ext cx="4729942" cy="177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Orchestrator</a:t>
            </a:r>
            <a:endParaRPr lang="en-US" dirty="0"/>
          </a:p>
        </p:txBody>
      </p:sp>
      <p:sp>
        <p:nvSpPr>
          <p:cNvPr id="5" name="Rectangle 4">
            <a:extLst>
              <a:ext uri="{FF2B5EF4-FFF2-40B4-BE49-F238E27FC236}">
                <a16:creationId xmlns:a16="http://schemas.microsoft.com/office/drawing/2014/main" id="{55A5E616-539D-2134-09A4-2E6FD7D0767D}"/>
              </a:ext>
            </a:extLst>
          </p:cNvPr>
          <p:cNvSpPr/>
          <p:nvPr/>
        </p:nvSpPr>
        <p:spPr>
          <a:xfrm>
            <a:off x="2252749"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6" name="Rectangle 5">
            <a:extLst>
              <a:ext uri="{FF2B5EF4-FFF2-40B4-BE49-F238E27FC236}">
                <a16:creationId xmlns:a16="http://schemas.microsoft.com/office/drawing/2014/main" id="{F8FE3C16-C007-4E82-6F00-2139A7FF1125}"/>
              </a:ext>
            </a:extLst>
          </p:cNvPr>
          <p:cNvSpPr/>
          <p:nvPr/>
        </p:nvSpPr>
        <p:spPr>
          <a:xfrm>
            <a:off x="3499658"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IP&amp;P</a:t>
            </a:r>
            <a:endParaRPr lang="en-US" sz="900" dirty="0"/>
          </a:p>
        </p:txBody>
      </p:sp>
      <p:sp>
        <p:nvSpPr>
          <p:cNvPr id="7" name="Rectangle 6">
            <a:extLst>
              <a:ext uri="{FF2B5EF4-FFF2-40B4-BE49-F238E27FC236}">
                <a16:creationId xmlns:a16="http://schemas.microsoft.com/office/drawing/2014/main" id="{3B39463F-AAFC-0157-F866-9A2A2039FC86}"/>
              </a:ext>
            </a:extLst>
          </p:cNvPr>
          <p:cNvSpPr/>
          <p:nvPr/>
        </p:nvSpPr>
        <p:spPr>
          <a:xfrm>
            <a:off x="5394960"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8" name="Rectangle 7">
            <a:extLst>
              <a:ext uri="{FF2B5EF4-FFF2-40B4-BE49-F238E27FC236}">
                <a16:creationId xmlns:a16="http://schemas.microsoft.com/office/drawing/2014/main" id="{CE6E783D-7817-25BE-C2B5-2D53DE1F6BDE}"/>
              </a:ext>
            </a:extLst>
          </p:cNvPr>
          <p:cNvSpPr/>
          <p:nvPr/>
        </p:nvSpPr>
        <p:spPr>
          <a:xfrm>
            <a:off x="7581207"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8DA148B4-8F56-6636-AFFC-ACA5E1626DA5}"/>
              </a:ext>
            </a:extLst>
          </p:cNvPr>
          <p:cNvSpPr/>
          <p:nvPr/>
        </p:nvSpPr>
        <p:spPr>
          <a:xfrm>
            <a:off x="9466810"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10" name="Rectangle 9">
            <a:extLst>
              <a:ext uri="{FF2B5EF4-FFF2-40B4-BE49-F238E27FC236}">
                <a16:creationId xmlns:a16="http://schemas.microsoft.com/office/drawing/2014/main" id="{97E37785-CCE6-3EC9-607C-AA10C13A746A}"/>
              </a:ext>
            </a:extLst>
          </p:cNvPr>
          <p:cNvSpPr/>
          <p:nvPr/>
        </p:nvSpPr>
        <p:spPr>
          <a:xfrm>
            <a:off x="10480962"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11" name="Rectangle 10">
            <a:extLst>
              <a:ext uri="{FF2B5EF4-FFF2-40B4-BE49-F238E27FC236}">
                <a16:creationId xmlns:a16="http://schemas.microsoft.com/office/drawing/2014/main" id="{E703D008-FC7F-58C4-CCCA-63931FC6FDC4}"/>
              </a:ext>
            </a:extLst>
          </p:cNvPr>
          <p:cNvSpPr/>
          <p:nvPr/>
        </p:nvSpPr>
        <p:spPr>
          <a:xfrm>
            <a:off x="5573683" y="4688378"/>
            <a:ext cx="76477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P(3)</a:t>
            </a:r>
            <a:endParaRPr lang="en-US" dirty="0"/>
          </a:p>
        </p:txBody>
      </p:sp>
      <p:cxnSp>
        <p:nvCxnSpPr>
          <p:cNvPr id="15" name="Straight Connector 14">
            <a:extLst>
              <a:ext uri="{FF2B5EF4-FFF2-40B4-BE49-F238E27FC236}">
                <a16:creationId xmlns:a16="http://schemas.microsoft.com/office/drawing/2014/main" id="{88B30271-04B5-CE98-140A-41E78DA41C97}"/>
              </a:ext>
            </a:extLst>
          </p:cNvPr>
          <p:cNvCxnSpPr>
            <a:cxnSpLocks/>
            <a:stCxn id="11" idx="2"/>
            <a:endCxn id="7" idx="0"/>
          </p:cNvCxnSpPr>
          <p:nvPr/>
        </p:nvCxnSpPr>
        <p:spPr>
          <a:xfrm flipH="1">
            <a:off x="5648498" y="5220393"/>
            <a:ext cx="307571"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4D3C4-0F6B-1317-73D3-E5C1E6358FBF}"/>
              </a:ext>
            </a:extLst>
          </p:cNvPr>
          <p:cNvCxnSpPr>
            <a:cxnSpLocks/>
            <a:stCxn id="11" idx="2"/>
            <a:endCxn id="8" idx="0"/>
          </p:cNvCxnSpPr>
          <p:nvPr/>
        </p:nvCxnSpPr>
        <p:spPr>
          <a:xfrm>
            <a:off x="5956069" y="5220393"/>
            <a:ext cx="1878676" cy="68995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91CFE83-97E7-06F6-7681-FECCA7A4FE40}"/>
              </a:ext>
            </a:extLst>
          </p:cNvPr>
          <p:cNvSpPr/>
          <p:nvPr/>
        </p:nvSpPr>
        <p:spPr>
          <a:xfrm>
            <a:off x="320040" y="4688378"/>
            <a:ext cx="344978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IP (1)</a:t>
            </a:r>
            <a:endParaRPr lang="en-US" dirty="0"/>
          </a:p>
        </p:txBody>
      </p:sp>
      <p:cxnSp>
        <p:nvCxnSpPr>
          <p:cNvPr id="26" name="Straight Connector 25">
            <a:extLst>
              <a:ext uri="{FF2B5EF4-FFF2-40B4-BE49-F238E27FC236}">
                <a16:creationId xmlns:a16="http://schemas.microsoft.com/office/drawing/2014/main" id="{E61115BF-C020-C93B-C573-EF3F8FFA9CEC}"/>
              </a:ext>
            </a:extLst>
          </p:cNvPr>
          <p:cNvCxnSpPr>
            <a:cxnSpLocks/>
            <a:stCxn id="24" idx="2"/>
            <a:endCxn id="5" idx="0"/>
          </p:cNvCxnSpPr>
          <p:nvPr/>
        </p:nvCxnSpPr>
        <p:spPr>
          <a:xfrm>
            <a:off x="2044931" y="5220393"/>
            <a:ext cx="461356"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A2032-D173-2EFE-A3A8-BE562C2E02A0}"/>
              </a:ext>
            </a:extLst>
          </p:cNvPr>
          <p:cNvCxnSpPr>
            <a:cxnSpLocks/>
            <a:stCxn id="24" idx="0"/>
            <a:endCxn id="4" idx="2"/>
          </p:cNvCxnSpPr>
          <p:nvPr/>
        </p:nvCxnSpPr>
        <p:spPr>
          <a:xfrm flipV="1">
            <a:off x="2044931" y="2635135"/>
            <a:ext cx="402751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AA5EFD-D1BE-63A8-D38A-8DD96E499DDD}"/>
              </a:ext>
            </a:extLst>
          </p:cNvPr>
          <p:cNvSpPr txBox="1"/>
          <p:nvPr/>
        </p:nvSpPr>
        <p:spPr>
          <a:xfrm>
            <a:off x="2187232" y="3614250"/>
            <a:ext cx="572593" cy="369332"/>
          </a:xfrm>
          <a:prstGeom prst="rect">
            <a:avLst/>
          </a:prstGeom>
          <a:noFill/>
        </p:spPr>
        <p:txBody>
          <a:bodyPr wrap="none" rtlCol="0">
            <a:spAutoFit/>
          </a:bodyPr>
          <a:lstStyle/>
          <a:p>
            <a:r>
              <a:rPr lang="en-GB" dirty="0"/>
              <a:t>IETF</a:t>
            </a:r>
            <a:endParaRPr lang="en-US" dirty="0"/>
          </a:p>
        </p:txBody>
      </p:sp>
      <p:sp>
        <p:nvSpPr>
          <p:cNvPr id="30" name="TextBox 29">
            <a:extLst>
              <a:ext uri="{FF2B5EF4-FFF2-40B4-BE49-F238E27FC236}">
                <a16:creationId xmlns:a16="http://schemas.microsoft.com/office/drawing/2014/main" id="{B29ACA3C-C4C4-1851-FD28-600C0CD5B09C}"/>
              </a:ext>
            </a:extLst>
          </p:cNvPr>
          <p:cNvSpPr txBox="1"/>
          <p:nvPr/>
        </p:nvSpPr>
        <p:spPr>
          <a:xfrm>
            <a:off x="4522123" y="3971697"/>
            <a:ext cx="1126374" cy="369332"/>
          </a:xfrm>
          <a:prstGeom prst="rect">
            <a:avLst/>
          </a:prstGeom>
          <a:noFill/>
        </p:spPr>
        <p:txBody>
          <a:bodyPr wrap="square" rtlCol="0">
            <a:spAutoFit/>
          </a:bodyPr>
          <a:lstStyle/>
          <a:p>
            <a:r>
              <a:rPr lang="en-GB" dirty="0"/>
              <a:t>IETF</a:t>
            </a:r>
            <a:endParaRPr lang="en-US" dirty="0"/>
          </a:p>
        </p:txBody>
      </p:sp>
      <p:cxnSp>
        <p:nvCxnSpPr>
          <p:cNvPr id="32" name="Straight Connector 31">
            <a:extLst>
              <a:ext uri="{FF2B5EF4-FFF2-40B4-BE49-F238E27FC236}">
                <a16:creationId xmlns:a16="http://schemas.microsoft.com/office/drawing/2014/main" id="{B602F5D9-8422-A296-6649-41DFF4FECBD3}"/>
              </a:ext>
            </a:extLst>
          </p:cNvPr>
          <p:cNvCxnSpPr>
            <a:cxnSpLocks/>
            <a:endCxn id="4" idx="2"/>
          </p:cNvCxnSpPr>
          <p:nvPr/>
        </p:nvCxnSpPr>
        <p:spPr>
          <a:xfrm flipV="1">
            <a:off x="5112327" y="2635135"/>
            <a:ext cx="960120" cy="2053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F9CDA-861A-4527-049A-C16AE6E7BC5A}"/>
              </a:ext>
            </a:extLst>
          </p:cNvPr>
          <p:cNvCxnSpPr>
            <a:cxnSpLocks/>
          </p:cNvCxnSpPr>
          <p:nvPr/>
        </p:nvCxnSpPr>
        <p:spPr>
          <a:xfrm flipV="1">
            <a:off x="5264034" y="2635135"/>
            <a:ext cx="1152351"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3CE549-13B4-7B75-A1C4-A90919601274}"/>
              </a:ext>
            </a:extLst>
          </p:cNvPr>
          <p:cNvSpPr txBox="1"/>
          <p:nvPr/>
        </p:nvSpPr>
        <p:spPr>
          <a:xfrm>
            <a:off x="5592387" y="3743098"/>
            <a:ext cx="1126374" cy="369332"/>
          </a:xfrm>
          <a:prstGeom prst="rect">
            <a:avLst/>
          </a:prstGeom>
          <a:noFill/>
        </p:spPr>
        <p:txBody>
          <a:bodyPr wrap="square" rtlCol="0">
            <a:spAutoFit/>
          </a:bodyPr>
          <a:lstStyle/>
          <a:p>
            <a:r>
              <a:rPr lang="en-GB" dirty="0"/>
              <a:t>TAPI</a:t>
            </a:r>
            <a:endParaRPr lang="en-US" dirty="0"/>
          </a:p>
        </p:txBody>
      </p:sp>
      <p:sp>
        <p:nvSpPr>
          <p:cNvPr id="40" name="Rectangle 39">
            <a:extLst>
              <a:ext uri="{FF2B5EF4-FFF2-40B4-BE49-F238E27FC236}">
                <a16:creationId xmlns:a16="http://schemas.microsoft.com/office/drawing/2014/main" id="{7C069CC7-C27C-79F7-C582-6E82C1A08F5C}"/>
              </a:ext>
            </a:extLst>
          </p:cNvPr>
          <p:cNvSpPr/>
          <p:nvPr/>
        </p:nvSpPr>
        <p:spPr>
          <a:xfrm>
            <a:off x="9466809" y="4688378"/>
            <a:ext cx="566653"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en-US" dirty="0"/>
          </a:p>
        </p:txBody>
      </p:sp>
      <p:cxnSp>
        <p:nvCxnSpPr>
          <p:cNvPr id="42" name="Straight Connector 41">
            <a:extLst>
              <a:ext uri="{FF2B5EF4-FFF2-40B4-BE49-F238E27FC236}">
                <a16:creationId xmlns:a16="http://schemas.microsoft.com/office/drawing/2014/main" id="{2214108C-A540-EF9A-2FE5-C2ECAD07CC2C}"/>
              </a:ext>
            </a:extLst>
          </p:cNvPr>
          <p:cNvCxnSpPr>
            <a:stCxn id="40" idx="2"/>
            <a:endCxn id="9" idx="0"/>
          </p:cNvCxnSpPr>
          <p:nvPr/>
        </p:nvCxnSpPr>
        <p:spPr>
          <a:xfrm>
            <a:off x="9750136" y="5220393"/>
            <a:ext cx="12468" cy="665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CA1490-8F00-F24F-A1B9-6BEA21F71B3E}"/>
              </a:ext>
            </a:extLst>
          </p:cNvPr>
          <p:cNvCxnSpPr>
            <a:endCxn id="40" idx="0"/>
          </p:cNvCxnSpPr>
          <p:nvPr/>
        </p:nvCxnSpPr>
        <p:spPr>
          <a:xfrm>
            <a:off x="6417425" y="2635135"/>
            <a:ext cx="3332711"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66A67EC-4ED3-3505-398F-7ABA60B57DAA}"/>
              </a:ext>
            </a:extLst>
          </p:cNvPr>
          <p:cNvSpPr txBox="1"/>
          <p:nvPr/>
        </p:nvSpPr>
        <p:spPr>
          <a:xfrm>
            <a:off x="9367287" y="3971697"/>
            <a:ext cx="1126374" cy="369332"/>
          </a:xfrm>
          <a:prstGeom prst="rect">
            <a:avLst/>
          </a:prstGeom>
          <a:noFill/>
        </p:spPr>
        <p:txBody>
          <a:bodyPr wrap="square" rtlCol="0">
            <a:spAutoFit/>
          </a:bodyPr>
          <a:lstStyle/>
          <a:p>
            <a:r>
              <a:rPr lang="en-GB" dirty="0"/>
              <a:t>TAPI</a:t>
            </a:r>
            <a:endParaRPr lang="en-US" dirty="0"/>
          </a:p>
        </p:txBody>
      </p:sp>
      <p:sp>
        <p:nvSpPr>
          <p:cNvPr id="55" name="Rectangle 54">
            <a:extLst>
              <a:ext uri="{FF2B5EF4-FFF2-40B4-BE49-F238E27FC236}">
                <a16:creationId xmlns:a16="http://schemas.microsoft.com/office/drawing/2014/main" id="{B7A6E3C4-3029-326C-AFB2-02D34F7E5781}"/>
              </a:ext>
            </a:extLst>
          </p:cNvPr>
          <p:cNvSpPr/>
          <p:nvPr/>
        </p:nvSpPr>
        <p:spPr>
          <a:xfrm>
            <a:off x="4653279" y="4688378"/>
            <a:ext cx="76477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IP&amp;P (2)</a:t>
            </a:r>
            <a:endParaRPr lang="en-US" dirty="0"/>
          </a:p>
        </p:txBody>
      </p:sp>
      <p:cxnSp>
        <p:nvCxnSpPr>
          <p:cNvPr id="57" name="Straight Connector 56">
            <a:extLst>
              <a:ext uri="{FF2B5EF4-FFF2-40B4-BE49-F238E27FC236}">
                <a16:creationId xmlns:a16="http://schemas.microsoft.com/office/drawing/2014/main" id="{46E13413-F8F5-A089-EA95-5B19907F4A3E}"/>
              </a:ext>
            </a:extLst>
          </p:cNvPr>
          <p:cNvCxnSpPr>
            <a:cxnSpLocks/>
            <a:stCxn id="6" idx="0"/>
            <a:endCxn id="55" idx="2"/>
          </p:cNvCxnSpPr>
          <p:nvPr/>
        </p:nvCxnSpPr>
        <p:spPr>
          <a:xfrm flipV="1">
            <a:off x="3753196" y="5220393"/>
            <a:ext cx="1282469"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A325A0-8A3A-E494-587A-D61D53FAC0DB}"/>
              </a:ext>
            </a:extLst>
          </p:cNvPr>
          <p:cNvCxnSpPr>
            <a:stCxn id="11" idx="0"/>
          </p:cNvCxnSpPr>
          <p:nvPr/>
        </p:nvCxnSpPr>
        <p:spPr>
          <a:xfrm flipV="1">
            <a:off x="5956069" y="2635135"/>
            <a:ext cx="46031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43" name="Title 61">
            <a:extLst>
              <a:ext uri="{FF2B5EF4-FFF2-40B4-BE49-F238E27FC236}">
                <a16:creationId xmlns:a16="http://schemas.microsoft.com/office/drawing/2014/main" id="{7E79F51F-7BD4-53FB-2C20-7325E8AE8FC4}"/>
              </a:ext>
            </a:extLst>
          </p:cNvPr>
          <p:cNvSpPr>
            <a:spLocks noGrp="1"/>
          </p:cNvSpPr>
          <p:nvPr>
            <p:ph type="title"/>
          </p:nvPr>
        </p:nvSpPr>
        <p:spPr>
          <a:xfrm>
            <a:off x="0" y="282950"/>
            <a:ext cx="2759825" cy="1325563"/>
          </a:xfrm>
        </p:spPr>
        <p:txBody>
          <a:bodyPr>
            <a:noAutofit/>
          </a:bodyPr>
          <a:lstStyle/>
          <a:p>
            <a:r>
              <a:rPr lang="en-GB" sz="2800" dirty="0"/>
              <a:t>Solution Architecture Option E</a:t>
            </a:r>
            <a:endParaRPr lang="en-US" sz="2800" dirty="0"/>
          </a:p>
        </p:txBody>
      </p:sp>
      <p:sp>
        <p:nvSpPr>
          <p:cNvPr id="46" name="TextBox 45">
            <a:extLst>
              <a:ext uri="{FF2B5EF4-FFF2-40B4-BE49-F238E27FC236}">
                <a16:creationId xmlns:a16="http://schemas.microsoft.com/office/drawing/2014/main" id="{A29C0644-E05D-11D1-C1BA-F090CFC1890B}"/>
              </a:ext>
            </a:extLst>
          </p:cNvPr>
          <p:cNvSpPr txBox="1"/>
          <p:nvPr/>
        </p:nvSpPr>
        <p:spPr>
          <a:xfrm>
            <a:off x="9367288" y="1008668"/>
            <a:ext cx="2180548" cy="646331"/>
          </a:xfrm>
          <a:prstGeom prst="rect">
            <a:avLst/>
          </a:prstGeom>
          <a:noFill/>
        </p:spPr>
        <p:txBody>
          <a:bodyPr wrap="square" rtlCol="0">
            <a:spAutoFit/>
          </a:bodyPr>
          <a:lstStyle/>
          <a:p>
            <a:r>
              <a:rPr lang="en-GB" dirty="0">
                <a:solidFill>
                  <a:srgbClr val="FF0000"/>
                </a:solidFill>
              </a:rPr>
              <a:t>Covered by the proposal in this .pptx</a:t>
            </a:r>
            <a:endParaRPr lang="en-US" dirty="0">
              <a:solidFill>
                <a:srgbClr val="FF0000"/>
              </a:solidFill>
            </a:endParaRPr>
          </a:p>
        </p:txBody>
      </p:sp>
    </p:spTree>
    <p:extLst>
      <p:ext uri="{BB962C8B-B14F-4D97-AF65-F5344CB8AC3E}">
        <p14:creationId xmlns:p14="http://schemas.microsoft.com/office/powerpoint/2010/main" val="101904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07632-C0CF-D34D-53C8-F797ABCA18AD}"/>
              </a:ext>
            </a:extLst>
          </p:cNvPr>
          <p:cNvSpPr/>
          <p:nvPr/>
        </p:nvSpPr>
        <p:spPr>
          <a:xfrm>
            <a:off x="3707476" y="856211"/>
            <a:ext cx="4729942" cy="177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Orchestrator</a:t>
            </a:r>
            <a:endParaRPr lang="en-US" dirty="0"/>
          </a:p>
        </p:txBody>
      </p:sp>
      <p:sp>
        <p:nvSpPr>
          <p:cNvPr id="5" name="Rectangle 4">
            <a:extLst>
              <a:ext uri="{FF2B5EF4-FFF2-40B4-BE49-F238E27FC236}">
                <a16:creationId xmlns:a16="http://schemas.microsoft.com/office/drawing/2014/main" id="{55A5E616-539D-2134-09A4-2E6FD7D0767D}"/>
              </a:ext>
            </a:extLst>
          </p:cNvPr>
          <p:cNvSpPr/>
          <p:nvPr/>
        </p:nvSpPr>
        <p:spPr>
          <a:xfrm>
            <a:off x="2252749"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6" name="Rectangle 5">
            <a:extLst>
              <a:ext uri="{FF2B5EF4-FFF2-40B4-BE49-F238E27FC236}">
                <a16:creationId xmlns:a16="http://schemas.microsoft.com/office/drawing/2014/main" id="{F8FE3C16-C007-4E82-6F00-2139A7FF1125}"/>
              </a:ext>
            </a:extLst>
          </p:cNvPr>
          <p:cNvSpPr/>
          <p:nvPr/>
        </p:nvSpPr>
        <p:spPr>
          <a:xfrm>
            <a:off x="3499658"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IP&amp;P</a:t>
            </a:r>
            <a:endParaRPr lang="en-US" sz="900" dirty="0"/>
          </a:p>
        </p:txBody>
      </p:sp>
      <p:sp>
        <p:nvSpPr>
          <p:cNvPr id="7" name="Rectangle 6">
            <a:extLst>
              <a:ext uri="{FF2B5EF4-FFF2-40B4-BE49-F238E27FC236}">
                <a16:creationId xmlns:a16="http://schemas.microsoft.com/office/drawing/2014/main" id="{3B39463F-AAFC-0157-F866-9A2A2039FC86}"/>
              </a:ext>
            </a:extLst>
          </p:cNvPr>
          <p:cNvSpPr/>
          <p:nvPr/>
        </p:nvSpPr>
        <p:spPr>
          <a:xfrm>
            <a:off x="5394960"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8" name="Rectangle 7">
            <a:extLst>
              <a:ext uri="{FF2B5EF4-FFF2-40B4-BE49-F238E27FC236}">
                <a16:creationId xmlns:a16="http://schemas.microsoft.com/office/drawing/2014/main" id="{CE6E783D-7817-25BE-C2B5-2D53DE1F6BDE}"/>
              </a:ext>
            </a:extLst>
          </p:cNvPr>
          <p:cNvSpPr/>
          <p:nvPr/>
        </p:nvSpPr>
        <p:spPr>
          <a:xfrm>
            <a:off x="7581207"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8DA148B4-8F56-6636-AFFC-ACA5E1626DA5}"/>
              </a:ext>
            </a:extLst>
          </p:cNvPr>
          <p:cNvSpPr/>
          <p:nvPr/>
        </p:nvSpPr>
        <p:spPr>
          <a:xfrm>
            <a:off x="9466810"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10" name="Rectangle 9">
            <a:extLst>
              <a:ext uri="{FF2B5EF4-FFF2-40B4-BE49-F238E27FC236}">
                <a16:creationId xmlns:a16="http://schemas.microsoft.com/office/drawing/2014/main" id="{97E37785-CCE6-3EC9-607C-AA10C13A746A}"/>
              </a:ext>
            </a:extLst>
          </p:cNvPr>
          <p:cNvSpPr/>
          <p:nvPr/>
        </p:nvSpPr>
        <p:spPr>
          <a:xfrm>
            <a:off x="10480962"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11" name="Rectangle 10">
            <a:extLst>
              <a:ext uri="{FF2B5EF4-FFF2-40B4-BE49-F238E27FC236}">
                <a16:creationId xmlns:a16="http://schemas.microsoft.com/office/drawing/2014/main" id="{E703D008-FC7F-58C4-CCCA-63931FC6FDC4}"/>
              </a:ext>
            </a:extLst>
          </p:cNvPr>
          <p:cNvSpPr/>
          <p:nvPr/>
        </p:nvSpPr>
        <p:spPr>
          <a:xfrm>
            <a:off x="5573683" y="4688378"/>
            <a:ext cx="764772"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
            </a:r>
            <a:endParaRPr lang="en-US" dirty="0"/>
          </a:p>
        </p:txBody>
      </p:sp>
      <p:cxnSp>
        <p:nvCxnSpPr>
          <p:cNvPr id="15" name="Straight Connector 14">
            <a:extLst>
              <a:ext uri="{FF2B5EF4-FFF2-40B4-BE49-F238E27FC236}">
                <a16:creationId xmlns:a16="http://schemas.microsoft.com/office/drawing/2014/main" id="{88B30271-04B5-CE98-140A-41E78DA41C97}"/>
              </a:ext>
            </a:extLst>
          </p:cNvPr>
          <p:cNvCxnSpPr>
            <a:cxnSpLocks/>
            <a:stCxn id="11" idx="2"/>
            <a:endCxn id="7" idx="0"/>
          </p:cNvCxnSpPr>
          <p:nvPr/>
        </p:nvCxnSpPr>
        <p:spPr>
          <a:xfrm flipH="1">
            <a:off x="5648498" y="5220393"/>
            <a:ext cx="307571"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4D3C4-0F6B-1317-73D3-E5C1E6358FBF}"/>
              </a:ext>
            </a:extLst>
          </p:cNvPr>
          <p:cNvCxnSpPr>
            <a:cxnSpLocks/>
            <a:stCxn id="11" idx="2"/>
            <a:endCxn id="8" idx="0"/>
          </p:cNvCxnSpPr>
          <p:nvPr/>
        </p:nvCxnSpPr>
        <p:spPr>
          <a:xfrm>
            <a:off x="5956069" y="5220393"/>
            <a:ext cx="1878676"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1115BF-C020-C93B-C573-EF3F8FFA9CEC}"/>
              </a:ext>
            </a:extLst>
          </p:cNvPr>
          <p:cNvCxnSpPr>
            <a:cxnSpLocks/>
            <a:stCxn id="55" idx="2"/>
            <a:endCxn id="5" idx="0"/>
          </p:cNvCxnSpPr>
          <p:nvPr/>
        </p:nvCxnSpPr>
        <p:spPr>
          <a:xfrm flipH="1">
            <a:off x="2506287" y="5220393"/>
            <a:ext cx="528705"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A2032-D173-2EFE-A3A8-BE562C2E02A0}"/>
              </a:ext>
            </a:extLst>
          </p:cNvPr>
          <p:cNvCxnSpPr>
            <a:cxnSpLocks/>
            <a:endCxn id="4" idx="2"/>
          </p:cNvCxnSpPr>
          <p:nvPr/>
        </p:nvCxnSpPr>
        <p:spPr>
          <a:xfrm flipV="1">
            <a:off x="2044931" y="2635135"/>
            <a:ext cx="402751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AA5EFD-D1BE-63A8-D38A-8DD96E499DDD}"/>
              </a:ext>
            </a:extLst>
          </p:cNvPr>
          <p:cNvSpPr txBox="1"/>
          <p:nvPr/>
        </p:nvSpPr>
        <p:spPr>
          <a:xfrm>
            <a:off x="2187232" y="3614250"/>
            <a:ext cx="572593" cy="369332"/>
          </a:xfrm>
          <a:prstGeom prst="rect">
            <a:avLst/>
          </a:prstGeom>
          <a:noFill/>
        </p:spPr>
        <p:txBody>
          <a:bodyPr wrap="none" rtlCol="0">
            <a:spAutoFit/>
          </a:bodyPr>
          <a:lstStyle/>
          <a:p>
            <a:r>
              <a:rPr lang="en-GB" dirty="0"/>
              <a:t>IETF</a:t>
            </a:r>
            <a:endParaRPr lang="en-US" dirty="0"/>
          </a:p>
        </p:txBody>
      </p:sp>
      <p:cxnSp>
        <p:nvCxnSpPr>
          <p:cNvPr id="33" name="Straight Connector 32">
            <a:extLst>
              <a:ext uri="{FF2B5EF4-FFF2-40B4-BE49-F238E27FC236}">
                <a16:creationId xmlns:a16="http://schemas.microsoft.com/office/drawing/2014/main" id="{73CF9CDA-861A-4527-049A-C16AE6E7BC5A}"/>
              </a:ext>
            </a:extLst>
          </p:cNvPr>
          <p:cNvCxnSpPr>
            <a:cxnSpLocks/>
          </p:cNvCxnSpPr>
          <p:nvPr/>
        </p:nvCxnSpPr>
        <p:spPr>
          <a:xfrm flipV="1">
            <a:off x="5264034" y="2635135"/>
            <a:ext cx="1152351"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3CE549-13B4-7B75-A1C4-A90919601274}"/>
              </a:ext>
            </a:extLst>
          </p:cNvPr>
          <p:cNvSpPr txBox="1"/>
          <p:nvPr/>
        </p:nvSpPr>
        <p:spPr>
          <a:xfrm>
            <a:off x="5592387" y="3743098"/>
            <a:ext cx="1126374" cy="369332"/>
          </a:xfrm>
          <a:prstGeom prst="rect">
            <a:avLst/>
          </a:prstGeom>
          <a:noFill/>
        </p:spPr>
        <p:txBody>
          <a:bodyPr wrap="square" rtlCol="0">
            <a:spAutoFit/>
          </a:bodyPr>
          <a:lstStyle/>
          <a:p>
            <a:r>
              <a:rPr lang="en-GB" dirty="0"/>
              <a:t>TAPI</a:t>
            </a:r>
            <a:endParaRPr lang="en-US" dirty="0"/>
          </a:p>
        </p:txBody>
      </p:sp>
      <p:sp>
        <p:nvSpPr>
          <p:cNvPr id="40" name="Rectangle 39">
            <a:extLst>
              <a:ext uri="{FF2B5EF4-FFF2-40B4-BE49-F238E27FC236}">
                <a16:creationId xmlns:a16="http://schemas.microsoft.com/office/drawing/2014/main" id="{7C069CC7-C27C-79F7-C582-6E82C1A08F5C}"/>
              </a:ext>
            </a:extLst>
          </p:cNvPr>
          <p:cNvSpPr/>
          <p:nvPr/>
        </p:nvSpPr>
        <p:spPr>
          <a:xfrm>
            <a:off x="9466809" y="4688378"/>
            <a:ext cx="566653"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214108C-A540-EF9A-2FE5-C2ECAD07CC2C}"/>
              </a:ext>
            </a:extLst>
          </p:cNvPr>
          <p:cNvCxnSpPr>
            <a:stCxn id="40" idx="2"/>
            <a:endCxn id="9" idx="0"/>
          </p:cNvCxnSpPr>
          <p:nvPr/>
        </p:nvCxnSpPr>
        <p:spPr>
          <a:xfrm>
            <a:off x="9750136" y="5220393"/>
            <a:ext cx="12468" cy="665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CA1490-8F00-F24F-A1B9-6BEA21F71B3E}"/>
              </a:ext>
            </a:extLst>
          </p:cNvPr>
          <p:cNvCxnSpPr>
            <a:endCxn id="40" idx="0"/>
          </p:cNvCxnSpPr>
          <p:nvPr/>
        </p:nvCxnSpPr>
        <p:spPr>
          <a:xfrm>
            <a:off x="6417425" y="2635135"/>
            <a:ext cx="3332711"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66A67EC-4ED3-3505-398F-7ABA60B57DAA}"/>
              </a:ext>
            </a:extLst>
          </p:cNvPr>
          <p:cNvSpPr txBox="1"/>
          <p:nvPr/>
        </p:nvSpPr>
        <p:spPr>
          <a:xfrm>
            <a:off x="9367287" y="3971697"/>
            <a:ext cx="1126374" cy="369332"/>
          </a:xfrm>
          <a:prstGeom prst="rect">
            <a:avLst/>
          </a:prstGeom>
          <a:noFill/>
        </p:spPr>
        <p:txBody>
          <a:bodyPr wrap="square" rtlCol="0">
            <a:spAutoFit/>
          </a:bodyPr>
          <a:lstStyle/>
          <a:p>
            <a:r>
              <a:rPr lang="en-GB" dirty="0"/>
              <a:t>TAPI</a:t>
            </a:r>
            <a:endParaRPr lang="en-US" dirty="0"/>
          </a:p>
        </p:txBody>
      </p:sp>
      <p:sp>
        <p:nvSpPr>
          <p:cNvPr id="55" name="Rectangle 54">
            <a:extLst>
              <a:ext uri="{FF2B5EF4-FFF2-40B4-BE49-F238E27FC236}">
                <a16:creationId xmlns:a16="http://schemas.microsoft.com/office/drawing/2014/main" id="{B7A6E3C4-3029-326C-AFB2-02D34F7E5781}"/>
              </a:ext>
            </a:extLst>
          </p:cNvPr>
          <p:cNvSpPr/>
          <p:nvPr/>
        </p:nvSpPr>
        <p:spPr>
          <a:xfrm>
            <a:off x="651933" y="4688378"/>
            <a:ext cx="4766118"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IP&amp;P</a:t>
            </a:r>
            <a:endParaRPr lang="en-US" dirty="0"/>
          </a:p>
        </p:txBody>
      </p:sp>
      <p:cxnSp>
        <p:nvCxnSpPr>
          <p:cNvPr id="57" name="Straight Connector 56">
            <a:extLst>
              <a:ext uri="{FF2B5EF4-FFF2-40B4-BE49-F238E27FC236}">
                <a16:creationId xmlns:a16="http://schemas.microsoft.com/office/drawing/2014/main" id="{46E13413-F8F5-A089-EA95-5B19907F4A3E}"/>
              </a:ext>
            </a:extLst>
          </p:cNvPr>
          <p:cNvCxnSpPr>
            <a:cxnSpLocks/>
            <a:stCxn id="6" idx="0"/>
            <a:endCxn id="55" idx="2"/>
          </p:cNvCxnSpPr>
          <p:nvPr/>
        </p:nvCxnSpPr>
        <p:spPr>
          <a:xfrm flipH="1" flipV="1">
            <a:off x="3034992" y="5220393"/>
            <a:ext cx="718204"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A325A0-8A3A-E494-587A-D61D53FAC0DB}"/>
              </a:ext>
            </a:extLst>
          </p:cNvPr>
          <p:cNvCxnSpPr>
            <a:stCxn id="11" idx="0"/>
          </p:cNvCxnSpPr>
          <p:nvPr/>
        </p:nvCxnSpPr>
        <p:spPr>
          <a:xfrm flipV="1">
            <a:off x="5956069" y="2635135"/>
            <a:ext cx="460316" cy="2053243"/>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61">
            <a:extLst>
              <a:ext uri="{FF2B5EF4-FFF2-40B4-BE49-F238E27FC236}">
                <a16:creationId xmlns:a16="http://schemas.microsoft.com/office/drawing/2014/main" id="{8D92A310-E4B4-66E1-1148-BF89024D63D3}"/>
              </a:ext>
            </a:extLst>
          </p:cNvPr>
          <p:cNvSpPr>
            <a:spLocks noGrp="1"/>
          </p:cNvSpPr>
          <p:nvPr>
            <p:ph type="title"/>
          </p:nvPr>
        </p:nvSpPr>
        <p:spPr>
          <a:xfrm>
            <a:off x="0" y="282950"/>
            <a:ext cx="2759825" cy="1325563"/>
          </a:xfrm>
        </p:spPr>
        <p:txBody>
          <a:bodyPr>
            <a:noAutofit/>
          </a:bodyPr>
          <a:lstStyle/>
          <a:p>
            <a:r>
              <a:rPr lang="en-GB" sz="2800" dirty="0"/>
              <a:t>Solution Architecture Option F</a:t>
            </a:r>
            <a:endParaRPr lang="en-US" sz="2800" dirty="0"/>
          </a:p>
        </p:txBody>
      </p:sp>
      <p:sp>
        <p:nvSpPr>
          <p:cNvPr id="13" name="TextBox 12">
            <a:extLst>
              <a:ext uri="{FF2B5EF4-FFF2-40B4-BE49-F238E27FC236}">
                <a16:creationId xmlns:a16="http://schemas.microsoft.com/office/drawing/2014/main" id="{B8FC1320-2266-DB95-7C96-1095EF24069A}"/>
              </a:ext>
            </a:extLst>
          </p:cNvPr>
          <p:cNvSpPr txBox="1"/>
          <p:nvPr/>
        </p:nvSpPr>
        <p:spPr>
          <a:xfrm>
            <a:off x="9367288" y="1008668"/>
            <a:ext cx="2180548" cy="646331"/>
          </a:xfrm>
          <a:prstGeom prst="rect">
            <a:avLst/>
          </a:prstGeom>
          <a:noFill/>
        </p:spPr>
        <p:txBody>
          <a:bodyPr wrap="square" rtlCol="0">
            <a:spAutoFit/>
          </a:bodyPr>
          <a:lstStyle/>
          <a:p>
            <a:r>
              <a:rPr lang="en-GB" dirty="0">
                <a:solidFill>
                  <a:srgbClr val="FF0000"/>
                </a:solidFill>
              </a:rPr>
              <a:t>Covered by the proposal in this .pptx</a:t>
            </a:r>
            <a:endParaRPr lang="en-US" dirty="0">
              <a:solidFill>
                <a:srgbClr val="FF0000"/>
              </a:solidFill>
            </a:endParaRPr>
          </a:p>
        </p:txBody>
      </p:sp>
    </p:spTree>
    <p:extLst>
      <p:ext uri="{BB962C8B-B14F-4D97-AF65-F5344CB8AC3E}">
        <p14:creationId xmlns:p14="http://schemas.microsoft.com/office/powerpoint/2010/main" val="299525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07632-C0CF-D34D-53C8-F797ABCA18AD}"/>
              </a:ext>
            </a:extLst>
          </p:cNvPr>
          <p:cNvSpPr/>
          <p:nvPr/>
        </p:nvSpPr>
        <p:spPr>
          <a:xfrm>
            <a:off x="3848792" y="2635135"/>
            <a:ext cx="4729942" cy="177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Controller</a:t>
            </a:r>
            <a:endParaRPr lang="en-US" dirty="0"/>
          </a:p>
        </p:txBody>
      </p:sp>
      <p:sp>
        <p:nvSpPr>
          <p:cNvPr id="5" name="Rectangle 4">
            <a:extLst>
              <a:ext uri="{FF2B5EF4-FFF2-40B4-BE49-F238E27FC236}">
                <a16:creationId xmlns:a16="http://schemas.microsoft.com/office/drawing/2014/main" id="{55A5E616-539D-2134-09A4-2E6FD7D0767D}"/>
              </a:ext>
            </a:extLst>
          </p:cNvPr>
          <p:cNvSpPr/>
          <p:nvPr/>
        </p:nvSpPr>
        <p:spPr>
          <a:xfrm>
            <a:off x="2252749"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sp>
        <p:nvSpPr>
          <p:cNvPr id="6" name="Rectangle 5">
            <a:extLst>
              <a:ext uri="{FF2B5EF4-FFF2-40B4-BE49-F238E27FC236}">
                <a16:creationId xmlns:a16="http://schemas.microsoft.com/office/drawing/2014/main" id="{F8FE3C16-C007-4E82-6F00-2139A7FF1125}"/>
              </a:ext>
            </a:extLst>
          </p:cNvPr>
          <p:cNvSpPr/>
          <p:nvPr/>
        </p:nvSpPr>
        <p:spPr>
          <a:xfrm>
            <a:off x="3499658"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IP&amp;P</a:t>
            </a:r>
            <a:endParaRPr lang="en-US" sz="900" dirty="0"/>
          </a:p>
        </p:txBody>
      </p:sp>
      <p:sp>
        <p:nvSpPr>
          <p:cNvPr id="7" name="Rectangle 6">
            <a:extLst>
              <a:ext uri="{FF2B5EF4-FFF2-40B4-BE49-F238E27FC236}">
                <a16:creationId xmlns:a16="http://schemas.microsoft.com/office/drawing/2014/main" id="{3B39463F-AAFC-0157-F866-9A2A2039FC86}"/>
              </a:ext>
            </a:extLst>
          </p:cNvPr>
          <p:cNvSpPr/>
          <p:nvPr/>
        </p:nvSpPr>
        <p:spPr>
          <a:xfrm>
            <a:off x="5394960"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8" name="Rectangle 7">
            <a:extLst>
              <a:ext uri="{FF2B5EF4-FFF2-40B4-BE49-F238E27FC236}">
                <a16:creationId xmlns:a16="http://schemas.microsoft.com/office/drawing/2014/main" id="{CE6E783D-7817-25BE-C2B5-2D53DE1F6BDE}"/>
              </a:ext>
            </a:extLst>
          </p:cNvPr>
          <p:cNvSpPr/>
          <p:nvPr/>
        </p:nvSpPr>
        <p:spPr>
          <a:xfrm>
            <a:off x="7581207"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8DA148B4-8F56-6636-AFFC-ACA5E1626DA5}"/>
              </a:ext>
            </a:extLst>
          </p:cNvPr>
          <p:cNvSpPr/>
          <p:nvPr/>
        </p:nvSpPr>
        <p:spPr>
          <a:xfrm>
            <a:off x="9466810"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P</a:t>
            </a:r>
            <a:endParaRPr lang="en-US" sz="900" dirty="0"/>
          </a:p>
        </p:txBody>
      </p:sp>
      <p:sp>
        <p:nvSpPr>
          <p:cNvPr id="10" name="Rectangle 9">
            <a:extLst>
              <a:ext uri="{FF2B5EF4-FFF2-40B4-BE49-F238E27FC236}">
                <a16:creationId xmlns:a16="http://schemas.microsoft.com/office/drawing/2014/main" id="{97E37785-CCE6-3EC9-607C-AA10C13A746A}"/>
              </a:ext>
            </a:extLst>
          </p:cNvPr>
          <p:cNvSpPr/>
          <p:nvPr/>
        </p:nvSpPr>
        <p:spPr>
          <a:xfrm>
            <a:off x="10480962" y="5885411"/>
            <a:ext cx="591588" cy="349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00" dirty="0"/>
              <a:t>IP</a:t>
            </a:r>
            <a:endParaRPr lang="en-US" sz="900" dirty="0"/>
          </a:p>
        </p:txBody>
      </p:sp>
      <p:cxnSp>
        <p:nvCxnSpPr>
          <p:cNvPr id="15" name="Straight Connector 14">
            <a:extLst>
              <a:ext uri="{FF2B5EF4-FFF2-40B4-BE49-F238E27FC236}">
                <a16:creationId xmlns:a16="http://schemas.microsoft.com/office/drawing/2014/main" id="{88B30271-04B5-CE98-140A-41E78DA41C97}"/>
              </a:ext>
            </a:extLst>
          </p:cNvPr>
          <p:cNvCxnSpPr>
            <a:cxnSpLocks/>
            <a:stCxn id="4" idx="2"/>
            <a:endCxn id="7" idx="0"/>
          </p:cNvCxnSpPr>
          <p:nvPr/>
        </p:nvCxnSpPr>
        <p:spPr>
          <a:xfrm flipH="1">
            <a:off x="5648498" y="4414059"/>
            <a:ext cx="565265" cy="1496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4D3C4-0F6B-1317-73D3-E5C1E6358FBF}"/>
              </a:ext>
            </a:extLst>
          </p:cNvPr>
          <p:cNvCxnSpPr>
            <a:cxnSpLocks/>
            <a:stCxn id="4" idx="2"/>
            <a:endCxn id="8" idx="0"/>
          </p:cNvCxnSpPr>
          <p:nvPr/>
        </p:nvCxnSpPr>
        <p:spPr>
          <a:xfrm>
            <a:off x="6213763" y="4414059"/>
            <a:ext cx="1620982" cy="1496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1115BF-C020-C93B-C573-EF3F8FFA9CEC}"/>
              </a:ext>
            </a:extLst>
          </p:cNvPr>
          <p:cNvCxnSpPr>
            <a:cxnSpLocks/>
            <a:stCxn id="4" idx="2"/>
            <a:endCxn id="5" idx="0"/>
          </p:cNvCxnSpPr>
          <p:nvPr/>
        </p:nvCxnSpPr>
        <p:spPr>
          <a:xfrm flipH="1">
            <a:off x="2506287" y="4414059"/>
            <a:ext cx="3707476" cy="1496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14108C-A540-EF9A-2FE5-C2ECAD07CC2C}"/>
              </a:ext>
            </a:extLst>
          </p:cNvPr>
          <p:cNvCxnSpPr>
            <a:cxnSpLocks/>
            <a:stCxn id="4" idx="2"/>
            <a:endCxn id="9" idx="0"/>
          </p:cNvCxnSpPr>
          <p:nvPr/>
        </p:nvCxnSpPr>
        <p:spPr>
          <a:xfrm>
            <a:off x="6213763" y="4414059"/>
            <a:ext cx="3548841" cy="147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6E13413-F8F5-A089-EA95-5B19907F4A3E}"/>
              </a:ext>
            </a:extLst>
          </p:cNvPr>
          <p:cNvCxnSpPr>
            <a:cxnSpLocks/>
            <a:stCxn id="6" idx="0"/>
            <a:endCxn id="4" idx="2"/>
          </p:cNvCxnSpPr>
          <p:nvPr/>
        </p:nvCxnSpPr>
        <p:spPr>
          <a:xfrm flipV="1">
            <a:off x="3753196" y="4414059"/>
            <a:ext cx="2460567" cy="149629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A48C2B9-00DC-1B68-F5FA-59E6D632A17F}"/>
              </a:ext>
            </a:extLst>
          </p:cNvPr>
          <p:cNvSpPr txBox="1"/>
          <p:nvPr/>
        </p:nvSpPr>
        <p:spPr>
          <a:xfrm>
            <a:off x="5394960" y="5095702"/>
            <a:ext cx="460382" cy="369332"/>
          </a:xfrm>
          <a:prstGeom prst="rect">
            <a:avLst/>
          </a:prstGeom>
          <a:noFill/>
        </p:spPr>
        <p:txBody>
          <a:bodyPr wrap="none" rtlCol="0">
            <a:spAutoFit/>
          </a:bodyPr>
          <a:lstStyle/>
          <a:p>
            <a:r>
              <a:rPr lang="en-GB" dirty="0"/>
              <a:t>OC</a:t>
            </a:r>
            <a:endParaRPr lang="en-US" dirty="0"/>
          </a:p>
        </p:txBody>
      </p:sp>
      <p:sp>
        <p:nvSpPr>
          <p:cNvPr id="25" name="Rectangle 24">
            <a:extLst>
              <a:ext uri="{FF2B5EF4-FFF2-40B4-BE49-F238E27FC236}">
                <a16:creationId xmlns:a16="http://schemas.microsoft.com/office/drawing/2014/main" id="{06808FF4-6BBE-C024-C7F8-0AF727A39565}"/>
              </a:ext>
            </a:extLst>
          </p:cNvPr>
          <p:cNvSpPr/>
          <p:nvPr/>
        </p:nvSpPr>
        <p:spPr>
          <a:xfrm>
            <a:off x="3499658" y="648393"/>
            <a:ext cx="1837113" cy="67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a:t>
            </a:r>
            <a:endParaRPr lang="en-US" dirty="0"/>
          </a:p>
        </p:txBody>
      </p:sp>
      <p:cxnSp>
        <p:nvCxnSpPr>
          <p:cNvPr id="30" name="Straight Connector 29">
            <a:extLst>
              <a:ext uri="{FF2B5EF4-FFF2-40B4-BE49-F238E27FC236}">
                <a16:creationId xmlns:a16="http://schemas.microsoft.com/office/drawing/2014/main" id="{EFD173C7-FF4E-2960-0962-70C8F54C33BD}"/>
              </a:ext>
            </a:extLst>
          </p:cNvPr>
          <p:cNvCxnSpPr>
            <a:stCxn id="25" idx="2"/>
            <a:endCxn id="4" idx="0"/>
          </p:cNvCxnSpPr>
          <p:nvPr/>
        </p:nvCxnSpPr>
        <p:spPr>
          <a:xfrm>
            <a:off x="4418215" y="1321724"/>
            <a:ext cx="1795548" cy="1313411"/>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9FF083C-6F12-9390-174E-C1DDD3339329}"/>
              </a:ext>
            </a:extLst>
          </p:cNvPr>
          <p:cNvSpPr/>
          <p:nvPr/>
        </p:nvSpPr>
        <p:spPr>
          <a:xfrm>
            <a:off x="6916188" y="648393"/>
            <a:ext cx="1837113" cy="67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 - J</a:t>
            </a:r>
            <a:endParaRPr lang="en-US" dirty="0"/>
          </a:p>
        </p:txBody>
      </p:sp>
      <p:cxnSp>
        <p:nvCxnSpPr>
          <p:cNvPr id="37" name="Straight Connector 36">
            <a:extLst>
              <a:ext uri="{FF2B5EF4-FFF2-40B4-BE49-F238E27FC236}">
                <a16:creationId xmlns:a16="http://schemas.microsoft.com/office/drawing/2014/main" id="{FBD16B85-68D3-A725-9A2F-F18FFDE9B5F9}"/>
              </a:ext>
            </a:extLst>
          </p:cNvPr>
          <p:cNvCxnSpPr>
            <a:stCxn id="34" idx="2"/>
            <a:endCxn id="4" idx="0"/>
          </p:cNvCxnSpPr>
          <p:nvPr/>
        </p:nvCxnSpPr>
        <p:spPr>
          <a:xfrm flipH="1">
            <a:off x="6213763" y="1321724"/>
            <a:ext cx="1620982" cy="1313411"/>
          </a:xfrm>
          <a:prstGeom prst="line">
            <a:avLst/>
          </a:prstGeom>
        </p:spPr>
        <p:style>
          <a:lnRef idx="1">
            <a:schemeClr val="accent1"/>
          </a:lnRef>
          <a:fillRef idx="0">
            <a:schemeClr val="accent1"/>
          </a:fillRef>
          <a:effectRef idx="0">
            <a:schemeClr val="accent1"/>
          </a:effectRef>
          <a:fontRef idx="minor">
            <a:schemeClr val="tx1"/>
          </a:fontRef>
        </p:style>
      </p:cxnSp>
      <p:sp>
        <p:nvSpPr>
          <p:cNvPr id="38" name="Title 61">
            <a:extLst>
              <a:ext uri="{FF2B5EF4-FFF2-40B4-BE49-F238E27FC236}">
                <a16:creationId xmlns:a16="http://schemas.microsoft.com/office/drawing/2014/main" id="{7359C8F5-9B85-565F-ADBD-10ECA0A79830}"/>
              </a:ext>
            </a:extLst>
          </p:cNvPr>
          <p:cNvSpPr>
            <a:spLocks noGrp="1"/>
          </p:cNvSpPr>
          <p:nvPr>
            <p:ph type="title"/>
          </p:nvPr>
        </p:nvSpPr>
        <p:spPr>
          <a:xfrm>
            <a:off x="0" y="282950"/>
            <a:ext cx="2759825" cy="1325563"/>
          </a:xfrm>
        </p:spPr>
        <p:txBody>
          <a:bodyPr>
            <a:noAutofit/>
          </a:bodyPr>
          <a:lstStyle/>
          <a:p>
            <a:r>
              <a:rPr lang="en-GB" sz="2800" dirty="0"/>
              <a:t>Solution Architecture Option G</a:t>
            </a:r>
            <a:endParaRPr lang="en-US" sz="2800" dirty="0"/>
          </a:p>
        </p:txBody>
      </p:sp>
    </p:spTree>
    <p:extLst>
      <p:ext uri="{BB962C8B-B14F-4D97-AF65-F5344CB8AC3E}">
        <p14:creationId xmlns:p14="http://schemas.microsoft.com/office/powerpoint/2010/main" val="4284879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19537</TotalTime>
  <Words>1809</Words>
  <Application>Microsoft Office PowerPoint</Application>
  <PresentationFormat>Widescreen</PresentationFormat>
  <Paragraphs>296</Paragraphs>
  <Slides>15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SFMono-Regular</vt:lpstr>
      <vt:lpstr>Office Theme</vt:lpstr>
      <vt:lpstr>Slide</vt:lpstr>
      <vt:lpstr>Brief analysis of TAPI-IETF model linkage</vt:lpstr>
      <vt:lpstr>Content</vt:lpstr>
      <vt:lpstr>Solution Architecture Option A</vt:lpstr>
      <vt:lpstr>Solution Architecture Option B</vt:lpstr>
      <vt:lpstr>Solution Architecture Option C</vt:lpstr>
      <vt:lpstr>Solution Architecture Option D</vt:lpstr>
      <vt:lpstr>Solution Architecture Option E</vt:lpstr>
      <vt:lpstr>Solution Architecture Option F</vt:lpstr>
      <vt:lpstr>Solution Architecture Option G</vt:lpstr>
      <vt:lpstr>RFC8345 Model sketch</vt:lpstr>
      <vt:lpstr>Diagram Key and rough notes</vt:lpstr>
      <vt:lpstr>Pictorial view of IETF/TAPI controlled network fragment</vt:lpstr>
      <vt:lpstr>Focus on the key association with yang sketch</vt:lpstr>
      <vt:lpstr>Alternative using shared value</vt:lpstr>
      <vt:lpstr>Further notes working towards additional associations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analysis of TAPI-IETF model linkage</dc:title>
  <dc:creator>Davis, Nigel</dc:creator>
  <cp:lastModifiedBy>Davis, Nigel</cp:lastModifiedBy>
  <cp:revision>5</cp:revision>
  <dcterms:created xsi:type="dcterms:W3CDTF">2023-01-24T12:29:02Z</dcterms:created>
  <dcterms:modified xsi:type="dcterms:W3CDTF">2023-11-21T14:20:03Z</dcterms:modified>
</cp:coreProperties>
</file>