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591" r:id="rId3"/>
    <p:sldId id="584" r:id="rId4"/>
    <p:sldId id="593" r:id="rId5"/>
    <p:sldId id="592" r:id="rId6"/>
    <p:sldId id="594" r:id="rId7"/>
    <p:sldId id="596" r:id="rId8"/>
    <p:sldId id="597" r:id="rId9"/>
    <p:sldId id="5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AEF04C-D11E-4A23-B5F0-90D14A82B379}" v="93" dt="2023-06-20T10:46:18.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59" autoAdjust="0"/>
    <p:restoredTop sz="94660"/>
  </p:normalViewPr>
  <p:slideViewPr>
    <p:cSldViewPr snapToGrid="0">
      <p:cViewPr varScale="1">
        <p:scale>
          <a:sx n="115" d="100"/>
          <a:sy n="115"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Nigel" userId="c29b3813-a1f4-40e2-a213-c1c0b0befa0c" providerId="ADAL" clId="{AFAEF04C-D11E-4A23-B5F0-90D14A82B379}"/>
    <pc:docChg chg="undo custSel modSld">
      <pc:chgData name="Davis, Nigel" userId="c29b3813-a1f4-40e2-a213-c1c0b0befa0c" providerId="ADAL" clId="{AFAEF04C-D11E-4A23-B5F0-90D14A82B379}" dt="2023-06-20T10:46:18.677" v="18"/>
      <pc:docMkLst>
        <pc:docMk/>
      </pc:docMkLst>
      <pc:sldChg chg="addSp delSp modSp mod">
        <pc:chgData name="Davis, Nigel" userId="c29b3813-a1f4-40e2-a213-c1c0b0befa0c" providerId="ADAL" clId="{AFAEF04C-D11E-4A23-B5F0-90D14A82B379}" dt="2023-06-20T10:46:18.677" v="18"/>
        <pc:sldMkLst>
          <pc:docMk/>
          <pc:sldMk cId="704482285" sldId="592"/>
        </pc:sldMkLst>
        <pc:spChg chg="add del">
          <ac:chgData name="Davis, Nigel" userId="c29b3813-a1f4-40e2-a213-c1c0b0befa0c" providerId="ADAL" clId="{AFAEF04C-D11E-4A23-B5F0-90D14A82B379}" dt="2023-05-09T13:06:35.271" v="14" actId="22"/>
          <ac:spMkLst>
            <pc:docMk/>
            <pc:sldMk cId="704482285" sldId="592"/>
            <ac:spMk id="8" creationId="{608A234E-7DD3-D043-8E96-27A37D73A9E6}"/>
          </ac:spMkLst>
        </pc:spChg>
        <pc:spChg chg="mod">
          <ac:chgData name="Davis, Nigel" userId="c29b3813-a1f4-40e2-a213-c1c0b0befa0c" providerId="ADAL" clId="{AFAEF04C-D11E-4A23-B5F0-90D14A82B379}" dt="2023-05-09T11:52:42.777" v="7" actId="1076"/>
          <ac:spMkLst>
            <pc:docMk/>
            <pc:sldMk cId="704482285" sldId="592"/>
            <ac:spMk id="13" creationId="{5D6A6657-3B69-162F-F260-99FC094780FB}"/>
          </ac:spMkLst>
        </pc:spChg>
        <pc:graphicFrameChg chg="add mod">
          <ac:chgData name="Davis, Nigel" userId="c29b3813-a1f4-40e2-a213-c1c0b0befa0c" providerId="ADAL" clId="{AFAEF04C-D11E-4A23-B5F0-90D14A82B379}" dt="2023-05-09T11:54:17.565" v="10" actId="1076"/>
          <ac:graphicFrameMkLst>
            <pc:docMk/>
            <pc:sldMk cId="704482285" sldId="592"/>
            <ac:graphicFrameMk id="6" creationId="{01580613-3E4A-7F5D-7201-2F9A58BA624B}"/>
          </ac:graphicFrameMkLst>
        </pc:graphicFrameChg>
        <pc:graphicFrameChg chg="del">
          <ac:chgData name="Davis, Nigel" userId="c29b3813-a1f4-40e2-a213-c1c0b0befa0c" providerId="ADAL" clId="{AFAEF04C-D11E-4A23-B5F0-90D14A82B379}" dt="2023-05-09T11:52:52.871" v="8" actId="478"/>
          <ac:graphicFrameMkLst>
            <pc:docMk/>
            <pc:sldMk cId="704482285" sldId="592"/>
            <ac:graphicFrameMk id="10" creationId="{1B5E2784-B3AB-9392-9A6F-33C1A6600ED9}"/>
          </ac:graphicFrameMkLst>
        </pc:graphicFrameChg>
        <pc:graphicFrameChg chg="mod">
          <ac:chgData name="Davis, Nigel" userId="c29b3813-a1f4-40e2-a213-c1c0b0befa0c" providerId="ADAL" clId="{AFAEF04C-D11E-4A23-B5F0-90D14A82B379}" dt="2023-06-20T10:46:18.677" v="18"/>
          <ac:graphicFrameMkLst>
            <pc:docMk/>
            <pc:sldMk cId="704482285" sldId="592"/>
            <ac:graphicFrameMk id="12" creationId="{CDEEF1EC-4D31-28C9-2CC3-71F9C78A8069}"/>
          </ac:graphicFrameMkLst>
        </pc:graphicFrameChg>
        <pc:picChg chg="add del mod ord">
          <ac:chgData name="Davis, Nigel" userId="c29b3813-a1f4-40e2-a213-c1c0b0befa0c" providerId="ADAL" clId="{AFAEF04C-D11E-4A23-B5F0-90D14A82B379}" dt="2023-05-09T13:06:31.454" v="12" actId="478"/>
          <ac:picMkLst>
            <pc:docMk/>
            <pc:sldMk cId="704482285" sldId="592"/>
            <ac:picMk id="5" creationId="{73294077-08FA-2170-D59B-F2A94E528AD9}"/>
          </ac:picMkLst>
        </pc:picChg>
        <pc:picChg chg="del mod">
          <ac:chgData name="Davis, Nigel" userId="c29b3813-a1f4-40e2-a213-c1c0b0befa0c" providerId="ADAL" clId="{AFAEF04C-D11E-4A23-B5F0-90D14A82B379}" dt="2023-05-09T11:52:15.506" v="1" actId="478"/>
          <ac:picMkLst>
            <pc:docMk/>
            <pc:sldMk cId="704482285" sldId="592"/>
            <ac:picMk id="9" creationId="{FF2C9A93-0858-4072-B984-C88656140757}"/>
          </ac:picMkLst>
        </pc:picChg>
        <pc:picChg chg="add mod ord">
          <ac:chgData name="Davis, Nigel" userId="c29b3813-a1f4-40e2-a213-c1c0b0befa0c" providerId="ADAL" clId="{AFAEF04C-D11E-4A23-B5F0-90D14A82B379}" dt="2023-05-09T13:06:58.989" v="17" actId="167"/>
          <ac:picMkLst>
            <pc:docMk/>
            <pc:sldMk cId="704482285" sldId="592"/>
            <ac:picMk id="14" creationId="{C7C430AF-4647-248C-62B8-AA1066CC24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EC2EA-7FA9-4163-AA1D-62F2075F6429}"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FFE7E-3640-4CBD-867A-106E1456100E}" type="slidenum">
              <a:rPr lang="en-US" smtClean="0"/>
              <a:t>‹#›</a:t>
            </a:fld>
            <a:endParaRPr lang="en-US"/>
          </a:p>
        </p:txBody>
      </p:sp>
    </p:spTree>
    <p:extLst>
      <p:ext uri="{BB962C8B-B14F-4D97-AF65-F5344CB8AC3E}">
        <p14:creationId xmlns:p14="http://schemas.microsoft.com/office/powerpoint/2010/main" val="140544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3E54-B3C6-D7FB-28F7-7EC1F198A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0D4D1-1EE2-4707-EB4B-7D913622A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FA12B0-A6C6-37EE-7821-EB0370014136}"/>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5" name="Footer Placeholder 4">
            <a:extLst>
              <a:ext uri="{FF2B5EF4-FFF2-40B4-BE49-F238E27FC236}">
                <a16:creationId xmlns:a16="http://schemas.microsoft.com/office/drawing/2014/main" id="{37A8DE82-05ED-E7A8-0255-AA4405969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93416-124B-A601-5F1B-2DD0B9728CCE}"/>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90716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FB52-DF92-04F1-2637-55AAAEDFB7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F94E4E-6357-F4AA-DCEA-C7A95B26FB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6DB6A-48C8-F23E-1F09-00F344C58382}"/>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5" name="Footer Placeholder 4">
            <a:extLst>
              <a:ext uri="{FF2B5EF4-FFF2-40B4-BE49-F238E27FC236}">
                <a16:creationId xmlns:a16="http://schemas.microsoft.com/office/drawing/2014/main" id="{7B5B573D-B3F2-737F-E963-26F254F0F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05043-DA28-C84A-E70E-1C835E230A32}"/>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233010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DC1CB1-54F1-7F9F-094A-AE5BC25580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7B4FA7-532B-80CE-6BEE-161C5905C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DEEEA-54D7-4856-08EE-CF4685A4EDE7}"/>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5" name="Footer Placeholder 4">
            <a:extLst>
              <a:ext uri="{FF2B5EF4-FFF2-40B4-BE49-F238E27FC236}">
                <a16:creationId xmlns:a16="http://schemas.microsoft.com/office/drawing/2014/main" id="{AA5853A7-E934-0ED1-AF13-8317F92084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03A45-41B5-4E21-2A0F-2025EE7C61A9}"/>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47830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6C7-2C4C-A92A-CA02-7C4FB02BF3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BA994-49DB-D554-D488-C6A056B52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DADC1-04D9-72F9-6DB6-FB07D86FBD4D}"/>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5" name="Footer Placeholder 4">
            <a:extLst>
              <a:ext uri="{FF2B5EF4-FFF2-40B4-BE49-F238E27FC236}">
                <a16:creationId xmlns:a16="http://schemas.microsoft.com/office/drawing/2014/main" id="{A37BD08E-CF04-CA85-1DFD-E2831C3B6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6AA5D-8974-9F01-E15C-FC23D35B11BD}"/>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305497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A13-67BA-BC7A-EFDA-76DA59E41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F0B4D6-9BDA-9F33-8964-33E738528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B82D0-13E1-FAB0-84BF-AC2E1A8CAAC4}"/>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5" name="Footer Placeholder 4">
            <a:extLst>
              <a:ext uri="{FF2B5EF4-FFF2-40B4-BE49-F238E27FC236}">
                <a16:creationId xmlns:a16="http://schemas.microsoft.com/office/drawing/2014/main" id="{E412812F-D558-3DD2-5850-4B532E0CF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6F76E-3CD3-EECF-F38B-0B4726EE4CEA}"/>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122170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CCB8-4ADF-FEBB-B48F-6FD1AE12E6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95439-2929-351E-DB06-7AC6A41948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688D72-4055-00CF-ED81-4692CFDFA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8540C0-4829-E198-31D1-0BF13B7E6842}"/>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6" name="Footer Placeholder 5">
            <a:extLst>
              <a:ext uri="{FF2B5EF4-FFF2-40B4-BE49-F238E27FC236}">
                <a16:creationId xmlns:a16="http://schemas.microsoft.com/office/drawing/2014/main" id="{5446157B-2D13-207F-3541-2A914489A5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FC026-52AC-ABB2-302A-80FFF809D5F5}"/>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215239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3AE8-2EA9-F368-24D0-AD5736F1A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62DBD3-2EB4-7C76-C780-2386CFD74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06458-C44D-652A-D148-04C245FFFA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8E7410-C6F7-9AEC-72D1-696BD213C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07CF8-1068-1123-BBA0-9910B407C5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003FD5-F610-2A94-7730-8041783B074F}"/>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8" name="Footer Placeholder 7">
            <a:extLst>
              <a:ext uri="{FF2B5EF4-FFF2-40B4-BE49-F238E27FC236}">
                <a16:creationId xmlns:a16="http://schemas.microsoft.com/office/drawing/2014/main" id="{139A3884-1C25-EF78-2690-39E16F8728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D1D857-8716-E482-12EF-8880932FF108}"/>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15255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AC751-DC99-ADE5-EB2F-651B6F14CA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B8F7EC-D00B-39D9-C8AD-F4BC9C2FA744}"/>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4" name="Footer Placeholder 3">
            <a:extLst>
              <a:ext uri="{FF2B5EF4-FFF2-40B4-BE49-F238E27FC236}">
                <a16:creationId xmlns:a16="http://schemas.microsoft.com/office/drawing/2014/main" id="{85964F3C-FA77-5523-AFE4-F8D3701CD0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80CC7-BBE7-A892-15AF-394704522106}"/>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379711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AD837-B14E-37CF-5C65-C11539BF1A6C}"/>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3" name="Footer Placeholder 2">
            <a:extLst>
              <a:ext uri="{FF2B5EF4-FFF2-40B4-BE49-F238E27FC236}">
                <a16:creationId xmlns:a16="http://schemas.microsoft.com/office/drawing/2014/main" id="{8D323C5A-4E74-1F47-C65D-0EFF9E12AB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FB0C43-DBB1-2C0A-5EF3-8E6853C7F3C8}"/>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328335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2CFC-F3E6-0350-BD4C-D4E74BA87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6D329C-9F5A-A78E-E2FA-5518D2E881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C88A2C-1DE2-3539-2692-650605B95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C4EF4-6B4D-C448-6AF2-697435FCECD2}"/>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6" name="Footer Placeholder 5">
            <a:extLst>
              <a:ext uri="{FF2B5EF4-FFF2-40B4-BE49-F238E27FC236}">
                <a16:creationId xmlns:a16="http://schemas.microsoft.com/office/drawing/2014/main" id="{D89B7B76-EDB6-D4A6-0BB6-B33160678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0D264-5B6D-F3E0-E93B-A8A1BA000358}"/>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425700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919D-47A1-D58C-F852-FEB8EB9F5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3F569D-AFDC-655E-8F56-40FD26740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639030-6FD0-8805-845B-D1F10FC27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379E8-5169-01FC-1A66-760366F67066}"/>
              </a:ext>
            </a:extLst>
          </p:cNvPr>
          <p:cNvSpPr>
            <a:spLocks noGrp="1"/>
          </p:cNvSpPr>
          <p:nvPr>
            <p:ph type="dt" sz="half" idx="10"/>
          </p:nvPr>
        </p:nvSpPr>
        <p:spPr/>
        <p:txBody>
          <a:bodyPr/>
          <a:lstStyle/>
          <a:p>
            <a:fld id="{54BC1F64-14F1-4AD6-8159-443A50AD65E3}" type="datetimeFigureOut">
              <a:rPr lang="en-US" smtClean="0"/>
              <a:t>6/20/2023</a:t>
            </a:fld>
            <a:endParaRPr lang="en-US"/>
          </a:p>
        </p:txBody>
      </p:sp>
      <p:sp>
        <p:nvSpPr>
          <p:cNvPr id="6" name="Footer Placeholder 5">
            <a:extLst>
              <a:ext uri="{FF2B5EF4-FFF2-40B4-BE49-F238E27FC236}">
                <a16:creationId xmlns:a16="http://schemas.microsoft.com/office/drawing/2014/main" id="{3E6DFDEB-B61E-1E91-BE65-3C7870352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908B7-DA11-400F-8CB9-9D6232DB0DF6}"/>
              </a:ext>
            </a:extLst>
          </p:cNvPr>
          <p:cNvSpPr>
            <a:spLocks noGrp="1"/>
          </p:cNvSpPr>
          <p:nvPr>
            <p:ph type="sldNum" sz="quarter" idx="12"/>
          </p:nvPr>
        </p:nvSpPr>
        <p:spPr/>
        <p:txBody>
          <a:bodyPr/>
          <a:lstStyle/>
          <a:p>
            <a:fld id="{16117655-10D7-4A25-9F1A-665A18043F7F}" type="slidenum">
              <a:rPr lang="en-US" smtClean="0"/>
              <a:t>‹#›</a:t>
            </a:fld>
            <a:endParaRPr lang="en-US"/>
          </a:p>
        </p:txBody>
      </p:sp>
    </p:spTree>
    <p:extLst>
      <p:ext uri="{BB962C8B-B14F-4D97-AF65-F5344CB8AC3E}">
        <p14:creationId xmlns:p14="http://schemas.microsoft.com/office/powerpoint/2010/main" val="108191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0992CE-E473-5853-7C62-05B91A83E3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AB49BC-0522-B1E3-D004-32E0D90637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683CD-45EB-AA33-0A65-169CA9A49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C1F64-14F1-4AD6-8159-443A50AD65E3}" type="datetimeFigureOut">
              <a:rPr lang="en-US" smtClean="0"/>
              <a:t>6/20/2023</a:t>
            </a:fld>
            <a:endParaRPr lang="en-US"/>
          </a:p>
        </p:txBody>
      </p:sp>
      <p:sp>
        <p:nvSpPr>
          <p:cNvPr id="5" name="Footer Placeholder 4">
            <a:extLst>
              <a:ext uri="{FF2B5EF4-FFF2-40B4-BE49-F238E27FC236}">
                <a16:creationId xmlns:a16="http://schemas.microsoft.com/office/drawing/2014/main" id="{57E71B06-DCD7-7F61-5D34-3FC57789B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D4DE2A-1C08-0F7F-F96D-C5851123A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17655-10D7-4A25-9F1A-665A18043F7F}" type="slidenum">
              <a:rPr lang="en-US" smtClean="0"/>
              <a:t>‹#›</a:t>
            </a:fld>
            <a:endParaRPr lang="en-US"/>
          </a:p>
        </p:txBody>
      </p:sp>
    </p:spTree>
    <p:extLst>
      <p:ext uri="{BB962C8B-B14F-4D97-AF65-F5344CB8AC3E}">
        <p14:creationId xmlns:p14="http://schemas.microsoft.com/office/powerpoint/2010/main" val="1959923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0780-78A6-1EA7-0317-730536E7BEDE}"/>
              </a:ext>
            </a:extLst>
          </p:cNvPr>
          <p:cNvSpPr>
            <a:spLocks noGrp="1"/>
          </p:cNvSpPr>
          <p:nvPr>
            <p:ph type="ctrTitle"/>
          </p:nvPr>
        </p:nvSpPr>
        <p:spPr/>
        <p:txBody>
          <a:bodyPr/>
          <a:lstStyle/>
          <a:p>
            <a:r>
              <a:rPr lang="en-GB" dirty="0"/>
              <a:t>Brief Overview of TAPI PM via GNMI Stream</a:t>
            </a:r>
            <a:endParaRPr lang="en-US" dirty="0"/>
          </a:p>
        </p:txBody>
      </p:sp>
      <p:sp>
        <p:nvSpPr>
          <p:cNvPr id="3" name="Subtitle 2">
            <a:extLst>
              <a:ext uri="{FF2B5EF4-FFF2-40B4-BE49-F238E27FC236}">
                <a16:creationId xmlns:a16="http://schemas.microsoft.com/office/drawing/2014/main" id="{15A99DF9-968C-FFC8-8437-AAB24BBFF909}"/>
              </a:ext>
            </a:extLst>
          </p:cNvPr>
          <p:cNvSpPr>
            <a:spLocks noGrp="1"/>
          </p:cNvSpPr>
          <p:nvPr>
            <p:ph type="subTitle" idx="1"/>
          </p:nvPr>
        </p:nvSpPr>
        <p:spPr/>
        <p:txBody>
          <a:bodyPr>
            <a:normAutofit fontScale="77500" lnSpcReduction="20000"/>
          </a:bodyPr>
          <a:lstStyle/>
          <a:p>
            <a:r>
              <a:rPr lang="en-GB" dirty="0"/>
              <a:t>Use of GNMI streaming with </a:t>
            </a:r>
            <a:r>
              <a:rPr lang="en-GB" dirty="0" err="1"/>
              <a:t>protobuf</a:t>
            </a:r>
            <a:r>
              <a:rPr lang="en-GB" dirty="0"/>
              <a:t> encoding to optimise the transfer of measurement data including performance metrics, power values, counter values, statistical data etc.</a:t>
            </a:r>
          </a:p>
          <a:p>
            <a:endParaRPr lang="en-GB" dirty="0"/>
          </a:p>
          <a:p>
            <a:r>
              <a:rPr lang="en-GB" dirty="0"/>
              <a:t>Nigel Davis</a:t>
            </a:r>
          </a:p>
          <a:p>
            <a:r>
              <a:rPr lang="en-GB" dirty="0"/>
              <a:t>20230328</a:t>
            </a:r>
          </a:p>
        </p:txBody>
      </p:sp>
    </p:spTree>
    <p:extLst>
      <p:ext uri="{BB962C8B-B14F-4D97-AF65-F5344CB8AC3E}">
        <p14:creationId xmlns:p14="http://schemas.microsoft.com/office/powerpoint/2010/main" val="149170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486B-7839-ED55-2E7B-25451C4601CC}"/>
              </a:ext>
            </a:extLst>
          </p:cNvPr>
          <p:cNvSpPr>
            <a:spLocks noGrp="1"/>
          </p:cNvSpPr>
          <p:nvPr>
            <p:ph type="title"/>
          </p:nvPr>
        </p:nvSpPr>
        <p:spPr/>
        <p:txBody>
          <a:bodyPr/>
          <a:lstStyle/>
          <a:p>
            <a:r>
              <a:rPr lang="en-GB" dirty="0"/>
              <a:t>Content</a:t>
            </a:r>
            <a:endParaRPr lang="en-US" dirty="0"/>
          </a:p>
        </p:txBody>
      </p:sp>
      <p:sp>
        <p:nvSpPr>
          <p:cNvPr id="3" name="Content Placeholder 2">
            <a:extLst>
              <a:ext uri="{FF2B5EF4-FFF2-40B4-BE49-F238E27FC236}">
                <a16:creationId xmlns:a16="http://schemas.microsoft.com/office/drawing/2014/main" id="{17B067AF-5C7D-C9E4-B7D5-654336345E03}"/>
              </a:ext>
            </a:extLst>
          </p:cNvPr>
          <p:cNvSpPr>
            <a:spLocks noGrp="1"/>
          </p:cNvSpPr>
          <p:nvPr>
            <p:ph idx="1"/>
          </p:nvPr>
        </p:nvSpPr>
        <p:spPr/>
        <p:txBody>
          <a:bodyPr/>
          <a:lstStyle/>
          <a:p>
            <a:r>
              <a:rPr lang="en-GB" dirty="0"/>
              <a:t>Solution architecture </a:t>
            </a:r>
          </a:p>
          <a:p>
            <a:r>
              <a:rPr lang="en-GB" dirty="0"/>
              <a:t>Identification</a:t>
            </a:r>
          </a:p>
          <a:p>
            <a:r>
              <a:rPr lang="en-GB" dirty="0"/>
              <a:t>Model </a:t>
            </a:r>
            <a:r>
              <a:rPr lang="en-GB" u="sng" dirty="0"/>
              <a:t>sketch</a:t>
            </a:r>
            <a:r>
              <a:rPr lang="en-US" dirty="0"/>
              <a:t>, Yang and TAPI </a:t>
            </a:r>
            <a:r>
              <a:rPr lang="en-US" dirty="0" err="1"/>
              <a:t>Protobuf</a:t>
            </a:r>
            <a:r>
              <a:rPr lang="en-US" dirty="0"/>
              <a:t> </a:t>
            </a:r>
            <a:r>
              <a:rPr lang="en-US" u="sng" dirty="0"/>
              <a:t>sketch</a:t>
            </a:r>
            <a:endParaRPr lang="en-US" dirty="0"/>
          </a:p>
          <a:p>
            <a:r>
              <a:rPr lang="en-US" dirty="0"/>
              <a:t>Standard </a:t>
            </a:r>
            <a:r>
              <a:rPr lang="en-US" dirty="0" err="1"/>
              <a:t>Protobuf</a:t>
            </a:r>
            <a:endParaRPr lang="en-US" dirty="0"/>
          </a:p>
          <a:p>
            <a:r>
              <a:rPr lang="en-US" dirty="0"/>
              <a:t>Requirements and Use Cases sketch</a:t>
            </a:r>
          </a:p>
          <a:p>
            <a:r>
              <a:rPr lang="en-US" dirty="0"/>
              <a:t>Some challenges</a:t>
            </a:r>
          </a:p>
          <a:p>
            <a:endParaRPr lang="en-US" dirty="0"/>
          </a:p>
        </p:txBody>
      </p:sp>
      <p:sp>
        <p:nvSpPr>
          <p:cNvPr id="4" name="TextBox 3">
            <a:extLst>
              <a:ext uri="{FF2B5EF4-FFF2-40B4-BE49-F238E27FC236}">
                <a16:creationId xmlns:a16="http://schemas.microsoft.com/office/drawing/2014/main" id="{3B0F0A72-2A35-5B80-E6E5-94D3D443598C}"/>
              </a:ext>
            </a:extLst>
          </p:cNvPr>
          <p:cNvSpPr txBox="1"/>
          <p:nvPr/>
        </p:nvSpPr>
        <p:spPr>
          <a:xfrm>
            <a:off x="4223208" y="537327"/>
            <a:ext cx="6627043" cy="369332"/>
          </a:xfrm>
          <a:prstGeom prst="rect">
            <a:avLst/>
          </a:prstGeom>
          <a:solidFill>
            <a:srgbClr val="FFFF00"/>
          </a:solidFill>
        </p:spPr>
        <p:txBody>
          <a:bodyPr wrap="square" rtlCol="0">
            <a:spAutoFit/>
          </a:bodyPr>
          <a:lstStyle/>
          <a:p>
            <a:r>
              <a:rPr lang="en-GB" b="1" dirty="0">
                <a:solidFill>
                  <a:srgbClr val="0070C0"/>
                </a:solidFill>
              </a:rPr>
              <a:t>Purpose:</a:t>
            </a:r>
            <a:r>
              <a:rPr lang="en-GB" dirty="0">
                <a:solidFill>
                  <a:srgbClr val="0070C0"/>
                </a:solidFill>
              </a:rPr>
              <a:t> Expose initial design of GNMI </a:t>
            </a:r>
            <a:r>
              <a:rPr lang="en-GB" dirty="0" err="1">
                <a:solidFill>
                  <a:srgbClr val="0070C0"/>
                </a:solidFill>
              </a:rPr>
              <a:t>Protobuf</a:t>
            </a:r>
            <a:r>
              <a:rPr lang="en-GB" dirty="0">
                <a:solidFill>
                  <a:srgbClr val="0070C0"/>
                </a:solidFill>
              </a:rPr>
              <a:t> stream structure.</a:t>
            </a:r>
            <a:endParaRPr lang="en-US" dirty="0">
              <a:solidFill>
                <a:srgbClr val="0070C0"/>
              </a:solidFill>
            </a:endParaRPr>
          </a:p>
        </p:txBody>
      </p:sp>
    </p:spTree>
    <p:extLst>
      <p:ext uri="{BB962C8B-B14F-4D97-AF65-F5344CB8AC3E}">
        <p14:creationId xmlns:p14="http://schemas.microsoft.com/office/powerpoint/2010/main" val="188050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F07632-C0CF-D34D-53C8-F797ABCA18AD}"/>
              </a:ext>
            </a:extLst>
          </p:cNvPr>
          <p:cNvSpPr/>
          <p:nvPr/>
        </p:nvSpPr>
        <p:spPr>
          <a:xfrm>
            <a:off x="681643" y="1008668"/>
            <a:ext cx="4846320" cy="1778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High-Level </a:t>
            </a:r>
          </a:p>
          <a:p>
            <a:r>
              <a:rPr lang="en-GB" dirty="0"/>
              <a:t>Controller</a:t>
            </a:r>
            <a:endParaRPr lang="en-US" dirty="0"/>
          </a:p>
        </p:txBody>
      </p:sp>
      <p:sp>
        <p:nvSpPr>
          <p:cNvPr id="6" name="Rectangle 5">
            <a:extLst>
              <a:ext uri="{FF2B5EF4-FFF2-40B4-BE49-F238E27FC236}">
                <a16:creationId xmlns:a16="http://schemas.microsoft.com/office/drawing/2014/main" id="{F8FE3C16-C007-4E82-6F00-2139A7FF1125}"/>
              </a:ext>
            </a:extLst>
          </p:cNvPr>
          <p:cNvSpPr/>
          <p:nvPr/>
        </p:nvSpPr>
        <p:spPr>
          <a:xfrm>
            <a:off x="955963"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dirty="0"/>
          </a:p>
        </p:txBody>
      </p:sp>
      <p:sp>
        <p:nvSpPr>
          <p:cNvPr id="7" name="Rectangle 6">
            <a:extLst>
              <a:ext uri="{FF2B5EF4-FFF2-40B4-BE49-F238E27FC236}">
                <a16:creationId xmlns:a16="http://schemas.microsoft.com/office/drawing/2014/main" id="{3B39463F-AAFC-0157-F866-9A2A2039FC86}"/>
              </a:ext>
            </a:extLst>
          </p:cNvPr>
          <p:cNvSpPr/>
          <p:nvPr/>
        </p:nvSpPr>
        <p:spPr>
          <a:xfrm>
            <a:off x="2851265"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dirty="0"/>
          </a:p>
        </p:txBody>
      </p:sp>
      <p:sp>
        <p:nvSpPr>
          <p:cNvPr id="8" name="Rectangle 7">
            <a:extLst>
              <a:ext uri="{FF2B5EF4-FFF2-40B4-BE49-F238E27FC236}">
                <a16:creationId xmlns:a16="http://schemas.microsoft.com/office/drawing/2014/main" id="{CE6E783D-7817-25BE-C2B5-2D53DE1F6BDE}"/>
              </a:ext>
            </a:extLst>
          </p:cNvPr>
          <p:cNvSpPr/>
          <p:nvPr/>
        </p:nvSpPr>
        <p:spPr>
          <a:xfrm>
            <a:off x="5037512" y="5910349"/>
            <a:ext cx="507076" cy="2992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11" name="Rectangle 10">
            <a:extLst>
              <a:ext uri="{FF2B5EF4-FFF2-40B4-BE49-F238E27FC236}">
                <a16:creationId xmlns:a16="http://schemas.microsoft.com/office/drawing/2014/main" id="{E703D008-FC7F-58C4-CCCA-63931FC6FDC4}"/>
              </a:ext>
            </a:extLst>
          </p:cNvPr>
          <p:cNvSpPr/>
          <p:nvPr/>
        </p:nvSpPr>
        <p:spPr>
          <a:xfrm>
            <a:off x="1911929" y="4688378"/>
            <a:ext cx="2385748" cy="532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Lower </a:t>
            </a:r>
          </a:p>
          <a:p>
            <a:r>
              <a:rPr lang="en-GB"/>
              <a:t>Controller</a:t>
            </a:r>
            <a:endParaRPr lang="en-US" dirty="0"/>
          </a:p>
        </p:txBody>
      </p:sp>
      <p:cxnSp>
        <p:nvCxnSpPr>
          <p:cNvPr id="13" name="Straight Connector 12">
            <a:extLst>
              <a:ext uri="{FF2B5EF4-FFF2-40B4-BE49-F238E27FC236}">
                <a16:creationId xmlns:a16="http://schemas.microsoft.com/office/drawing/2014/main" id="{D547BC6B-37F1-0673-7E0E-FB9E42AD3161}"/>
              </a:ext>
            </a:extLst>
          </p:cNvPr>
          <p:cNvCxnSpPr>
            <a:cxnSpLocks/>
            <a:stCxn id="11" idx="2"/>
            <a:endCxn id="6" idx="0"/>
          </p:cNvCxnSpPr>
          <p:nvPr/>
        </p:nvCxnSpPr>
        <p:spPr>
          <a:xfrm flipH="1">
            <a:off x="1209501" y="5220393"/>
            <a:ext cx="1895302"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B30271-04B5-CE98-140A-41E78DA41C97}"/>
              </a:ext>
            </a:extLst>
          </p:cNvPr>
          <p:cNvCxnSpPr>
            <a:cxnSpLocks/>
            <a:stCxn id="11" idx="2"/>
            <a:endCxn id="7" idx="0"/>
          </p:cNvCxnSpPr>
          <p:nvPr/>
        </p:nvCxnSpPr>
        <p:spPr>
          <a:xfrm>
            <a:off x="3104803" y="5220393"/>
            <a:ext cx="0"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0E4D3C4-0F6B-1317-73D3-E5C1E6358FBF}"/>
              </a:ext>
            </a:extLst>
          </p:cNvPr>
          <p:cNvCxnSpPr>
            <a:cxnSpLocks/>
            <a:stCxn id="11" idx="2"/>
            <a:endCxn id="8" idx="0"/>
          </p:cNvCxnSpPr>
          <p:nvPr/>
        </p:nvCxnSpPr>
        <p:spPr>
          <a:xfrm>
            <a:off x="3104803" y="5220393"/>
            <a:ext cx="2186247" cy="689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F9CDA-861A-4527-049A-C16AE6E7BC5A}"/>
              </a:ext>
            </a:extLst>
          </p:cNvPr>
          <p:cNvCxnSpPr>
            <a:cxnSpLocks/>
            <a:stCxn id="11" idx="0"/>
            <a:endCxn id="4" idx="2"/>
          </p:cNvCxnSpPr>
          <p:nvPr/>
        </p:nvCxnSpPr>
        <p:spPr>
          <a:xfrm flipV="1">
            <a:off x="3104803" y="2787592"/>
            <a:ext cx="0" cy="1900786"/>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D3CE549-13B4-7B75-A1C4-A90919601274}"/>
              </a:ext>
            </a:extLst>
          </p:cNvPr>
          <p:cNvSpPr txBox="1"/>
          <p:nvPr/>
        </p:nvSpPr>
        <p:spPr>
          <a:xfrm>
            <a:off x="3341715" y="3971697"/>
            <a:ext cx="1126374" cy="369332"/>
          </a:xfrm>
          <a:prstGeom prst="rect">
            <a:avLst/>
          </a:prstGeom>
          <a:noFill/>
        </p:spPr>
        <p:txBody>
          <a:bodyPr wrap="square" rtlCol="0">
            <a:spAutoFit/>
          </a:bodyPr>
          <a:lstStyle/>
          <a:p>
            <a:r>
              <a:rPr lang="en-GB" dirty="0"/>
              <a:t>TAPI</a:t>
            </a:r>
            <a:endParaRPr lang="en-US" dirty="0"/>
          </a:p>
        </p:txBody>
      </p:sp>
      <p:sp>
        <p:nvSpPr>
          <p:cNvPr id="62" name="Title 61">
            <a:extLst>
              <a:ext uri="{FF2B5EF4-FFF2-40B4-BE49-F238E27FC236}">
                <a16:creationId xmlns:a16="http://schemas.microsoft.com/office/drawing/2014/main" id="{6D94EA32-4E67-6739-93CD-D026BAEF2B2E}"/>
              </a:ext>
            </a:extLst>
          </p:cNvPr>
          <p:cNvSpPr>
            <a:spLocks noGrp="1"/>
          </p:cNvSpPr>
          <p:nvPr>
            <p:ph type="title"/>
          </p:nvPr>
        </p:nvSpPr>
        <p:spPr>
          <a:xfrm>
            <a:off x="0" y="206979"/>
            <a:ext cx="2759825" cy="801689"/>
          </a:xfrm>
        </p:spPr>
        <p:txBody>
          <a:bodyPr>
            <a:noAutofit/>
          </a:bodyPr>
          <a:lstStyle/>
          <a:p>
            <a:r>
              <a:rPr lang="en-GB" sz="2800" dirty="0"/>
              <a:t>Solution Architecture</a:t>
            </a:r>
            <a:endParaRPr lang="en-US" sz="2800" dirty="0"/>
          </a:p>
        </p:txBody>
      </p:sp>
      <p:sp>
        <p:nvSpPr>
          <p:cNvPr id="34" name="Cylinder 33">
            <a:extLst>
              <a:ext uri="{FF2B5EF4-FFF2-40B4-BE49-F238E27FC236}">
                <a16:creationId xmlns:a16="http://schemas.microsoft.com/office/drawing/2014/main" id="{991E4F86-EEBE-A099-C061-945FDE9BE251}"/>
              </a:ext>
            </a:extLst>
          </p:cNvPr>
          <p:cNvSpPr/>
          <p:nvPr/>
        </p:nvSpPr>
        <p:spPr>
          <a:xfrm>
            <a:off x="3900135" y="1151068"/>
            <a:ext cx="1434679" cy="1473798"/>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PM</a:t>
            </a:r>
            <a:endParaRPr lang="en-US" dirty="0">
              <a:solidFill>
                <a:schemeClr val="tx1"/>
              </a:solidFill>
            </a:endParaRPr>
          </a:p>
        </p:txBody>
      </p:sp>
      <p:sp>
        <p:nvSpPr>
          <p:cNvPr id="36" name="Cylinder 35">
            <a:extLst>
              <a:ext uri="{FF2B5EF4-FFF2-40B4-BE49-F238E27FC236}">
                <a16:creationId xmlns:a16="http://schemas.microsoft.com/office/drawing/2014/main" id="{A3BB12AF-0895-9447-FEA0-D5EF73C801E4}"/>
              </a:ext>
            </a:extLst>
          </p:cNvPr>
          <p:cNvSpPr/>
          <p:nvPr/>
        </p:nvSpPr>
        <p:spPr>
          <a:xfrm>
            <a:off x="3540245" y="4856983"/>
            <a:ext cx="276274" cy="128304"/>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881DAADC-4A9E-F022-C3A3-D85774E5D825}"/>
              </a:ext>
            </a:extLst>
          </p:cNvPr>
          <p:cNvSpPr/>
          <p:nvPr/>
        </p:nvSpPr>
        <p:spPr>
          <a:xfrm>
            <a:off x="2340277" y="1226372"/>
            <a:ext cx="1434678" cy="12138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solidFill>
                  <a:sysClr val="windowText" lastClr="000000"/>
                </a:solidFill>
              </a:rPr>
              <a:t>Network PM</a:t>
            </a:r>
          </a:p>
          <a:p>
            <a:pPr algn="ctr"/>
            <a:r>
              <a:rPr lang="en-GB" dirty="0">
                <a:solidFill>
                  <a:sysClr val="windowText" lastClr="000000"/>
                </a:solidFill>
              </a:rPr>
              <a:t>Analysis</a:t>
            </a:r>
            <a:endParaRPr lang="en-US" dirty="0">
              <a:solidFill>
                <a:sysClr val="windowText" lastClr="000000"/>
              </a:solidFill>
            </a:endParaRPr>
          </a:p>
        </p:txBody>
      </p:sp>
      <p:sp>
        <p:nvSpPr>
          <p:cNvPr id="2" name="TextBox 1">
            <a:extLst>
              <a:ext uri="{FF2B5EF4-FFF2-40B4-BE49-F238E27FC236}">
                <a16:creationId xmlns:a16="http://schemas.microsoft.com/office/drawing/2014/main" id="{0D698517-53DB-71A3-5326-9EC6119715CA}"/>
              </a:ext>
            </a:extLst>
          </p:cNvPr>
          <p:cNvSpPr txBox="1"/>
          <p:nvPr/>
        </p:nvSpPr>
        <p:spPr>
          <a:xfrm>
            <a:off x="5902033" y="918471"/>
            <a:ext cx="6118169" cy="1938992"/>
          </a:xfrm>
          <a:prstGeom prst="rect">
            <a:avLst/>
          </a:prstGeom>
          <a:noFill/>
        </p:spPr>
        <p:txBody>
          <a:bodyPr wrap="square" rtlCol="0">
            <a:spAutoFit/>
          </a:bodyPr>
          <a:lstStyle/>
          <a:p>
            <a:r>
              <a:rPr lang="en-GB" sz="1200" dirty="0"/>
              <a:t>Note that the term Orchestrator is not use as it tends to suggest a minimalistic light touch whereas there is a need for a broad and deep understanding of the network detail across the entire network.</a:t>
            </a:r>
          </a:p>
          <a:p>
            <a:endParaRPr lang="en-GB" sz="1200" dirty="0"/>
          </a:p>
          <a:p>
            <a:r>
              <a:rPr lang="en-GB" sz="1200" dirty="0"/>
              <a:t>In this solution the High-Level Controller takes a detailed view of tasks such as network rebalancing and multi-layer analysis of problem. It delegates coordination of provisioning, some restoration and information density improvements to the Lower Controller.</a:t>
            </a:r>
          </a:p>
          <a:p>
            <a:endParaRPr lang="en-GB" sz="1200" dirty="0"/>
          </a:p>
          <a:p>
            <a:r>
              <a:rPr lang="en-GB" sz="1200" dirty="0"/>
              <a:t>The High-Level Controller is assumed to not be a monolith but is instead a system of many components (where TAPI may be used between components).</a:t>
            </a:r>
            <a:endParaRPr lang="en-US" sz="1200" dirty="0"/>
          </a:p>
        </p:txBody>
      </p:sp>
      <p:sp>
        <p:nvSpPr>
          <p:cNvPr id="3" name="TextBox 2">
            <a:extLst>
              <a:ext uri="{FF2B5EF4-FFF2-40B4-BE49-F238E27FC236}">
                <a16:creationId xmlns:a16="http://schemas.microsoft.com/office/drawing/2014/main" id="{08FD5840-1A57-6BFD-D0A0-59B34A8E1DE3}"/>
              </a:ext>
            </a:extLst>
          </p:cNvPr>
          <p:cNvSpPr txBox="1"/>
          <p:nvPr/>
        </p:nvSpPr>
        <p:spPr>
          <a:xfrm>
            <a:off x="5902036" y="4180376"/>
            <a:ext cx="6118164" cy="1384995"/>
          </a:xfrm>
          <a:prstGeom prst="rect">
            <a:avLst/>
          </a:prstGeom>
          <a:noFill/>
        </p:spPr>
        <p:txBody>
          <a:bodyPr wrap="square" rtlCol="0">
            <a:spAutoFit/>
          </a:bodyPr>
          <a:lstStyle/>
          <a:p>
            <a:r>
              <a:rPr lang="en-GB" sz="1200" dirty="0"/>
              <a:t>Note that the term Domain Controller is not use as Domain is ambiguous and use of the term can lead to inappropriate demarcation of the problem space.</a:t>
            </a:r>
          </a:p>
          <a:p>
            <a:endParaRPr lang="en-GB" sz="1200" dirty="0"/>
          </a:p>
          <a:p>
            <a:r>
              <a:rPr lang="en-GB" sz="1200" dirty="0"/>
              <a:t>In this solution the Lower Controller is allocated responsibilities as note above.</a:t>
            </a:r>
          </a:p>
          <a:p>
            <a:endParaRPr lang="en-GB" sz="1200" dirty="0"/>
          </a:p>
          <a:p>
            <a:r>
              <a:rPr lang="en-GB" sz="1200" dirty="0"/>
              <a:t>For measurement data the Lower Controller  collects, cleans, normalizes and consolidates measurement data from a set of network devices and control plane elements.</a:t>
            </a:r>
          </a:p>
        </p:txBody>
      </p:sp>
      <p:sp>
        <p:nvSpPr>
          <p:cNvPr id="9" name="TextBox 8">
            <a:extLst>
              <a:ext uri="{FF2B5EF4-FFF2-40B4-BE49-F238E27FC236}">
                <a16:creationId xmlns:a16="http://schemas.microsoft.com/office/drawing/2014/main" id="{6D39A994-F9B3-E06B-FC95-06F717230FF6}"/>
              </a:ext>
            </a:extLst>
          </p:cNvPr>
          <p:cNvSpPr txBox="1"/>
          <p:nvPr/>
        </p:nvSpPr>
        <p:spPr>
          <a:xfrm>
            <a:off x="5902036" y="5939529"/>
            <a:ext cx="6118164" cy="646331"/>
          </a:xfrm>
          <a:prstGeom prst="rect">
            <a:avLst/>
          </a:prstGeom>
          <a:solidFill>
            <a:srgbClr val="FFFF00"/>
          </a:solidFill>
          <a:ln>
            <a:solidFill>
              <a:schemeClr val="tx1"/>
            </a:solidFill>
          </a:ln>
        </p:spPr>
        <p:txBody>
          <a:bodyPr wrap="square" rtlCol="0">
            <a:spAutoFit/>
          </a:bodyPr>
          <a:lstStyle/>
          <a:p>
            <a:r>
              <a:rPr lang="en-GB" sz="1200" dirty="0"/>
              <a:t>In an ideal formation of this architecture, the High-Level Controller and Lower Controller are actually parts of the same single control fabric where both are collections of components from the overall Control System where components interact using standard interfaces such as TAPI.</a:t>
            </a:r>
            <a:endParaRPr lang="en-US" sz="1200" dirty="0"/>
          </a:p>
        </p:txBody>
      </p:sp>
    </p:spTree>
    <p:extLst>
      <p:ext uri="{BB962C8B-B14F-4D97-AF65-F5344CB8AC3E}">
        <p14:creationId xmlns:p14="http://schemas.microsoft.com/office/powerpoint/2010/main" val="206244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ylinder 57">
            <a:extLst>
              <a:ext uri="{FF2B5EF4-FFF2-40B4-BE49-F238E27FC236}">
                <a16:creationId xmlns:a16="http://schemas.microsoft.com/office/drawing/2014/main" id="{E6E59922-4BDE-4B0E-C394-67786D116B0B}"/>
              </a:ext>
            </a:extLst>
          </p:cNvPr>
          <p:cNvSpPr/>
          <p:nvPr/>
        </p:nvSpPr>
        <p:spPr>
          <a:xfrm>
            <a:off x="633805" y="1432824"/>
            <a:ext cx="2495774" cy="2332354"/>
          </a:xfrm>
          <a:prstGeom prst="can">
            <a:avLst>
              <a:gd name="adj" fmla="val 655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Resources</a:t>
            </a:r>
            <a:endParaRPr lang="en-US" sz="1200" dirty="0">
              <a:solidFill>
                <a:schemeClr val="tx1"/>
              </a:solidFill>
            </a:endParaRPr>
          </a:p>
        </p:txBody>
      </p:sp>
      <p:sp>
        <p:nvSpPr>
          <p:cNvPr id="2" name="Title 1">
            <a:extLst>
              <a:ext uri="{FF2B5EF4-FFF2-40B4-BE49-F238E27FC236}">
                <a16:creationId xmlns:a16="http://schemas.microsoft.com/office/drawing/2014/main" id="{E617A7D9-9A96-5795-BAD4-7F174ACFDC58}"/>
              </a:ext>
            </a:extLst>
          </p:cNvPr>
          <p:cNvSpPr>
            <a:spLocks noGrp="1"/>
          </p:cNvSpPr>
          <p:nvPr>
            <p:ph type="title"/>
          </p:nvPr>
        </p:nvSpPr>
        <p:spPr>
          <a:xfrm>
            <a:off x="838200" y="176867"/>
            <a:ext cx="10515600" cy="796065"/>
          </a:xfrm>
        </p:spPr>
        <p:txBody>
          <a:bodyPr>
            <a:normAutofit/>
          </a:bodyPr>
          <a:lstStyle/>
          <a:p>
            <a:r>
              <a:rPr lang="en-GB" dirty="0"/>
              <a:t>Referencing resources</a:t>
            </a:r>
            <a:endParaRPr lang="en-US" dirty="0"/>
          </a:p>
        </p:txBody>
      </p:sp>
      <p:sp>
        <p:nvSpPr>
          <p:cNvPr id="3" name="Rectangle 2">
            <a:extLst>
              <a:ext uri="{FF2B5EF4-FFF2-40B4-BE49-F238E27FC236}">
                <a16:creationId xmlns:a16="http://schemas.microsoft.com/office/drawing/2014/main" id="{296E5D9C-B118-0466-CFA1-565CF35EAD09}"/>
              </a:ext>
            </a:extLst>
          </p:cNvPr>
          <p:cNvSpPr/>
          <p:nvPr/>
        </p:nvSpPr>
        <p:spPr>
          <a:xfrm>
            <a:off x="838200" y="2815496"/>
            <a:ext cx="2086984" cy="5988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Resource</a:t>
            </a:r>
          </a:p>
          <a:p>
            <a:r>
              <a:rPr lang="en-GB" sz="1200" dirty="0">
                <a:solidFill>
                  <a:schemeClr val="tx1"/>
                </a:solidFill>
              </a:rPr>
              <a:t>UUID</a:t>
            </a:r>
          </a:p>
          <a:p>
            <a:r>
              <a:rPr lang="en-GB" sz="1200" dirty="0">
                <a:solidFill>
                  <a:schemeClr val="tx1"/>
                </a:solidFill>
              </a:rPr>
              <a:t>Abstract Resource Ref list</a:t>
            </a:r>
            <a:endParaRPr lang="en-US" sz="1200" dirty="0">
              <a:solidFill>
                <a:schemeClr val="tx1"/>
              </a:solidFill>
            </a:endParaRPr>
          </a:p>
        </p:txBody>
      </p:sp>
      <p:sp>
        <p:nvSpPr>
          <p:cNvPr id="4" name="Cylinder 3">
            <a:extLst>
              <a:ext uri="{FF2B5EF4-FFF2-40B4-BE49-F238E27FC236}">
                <a16:creationId xmlns:a16="http://schemas.microsoft.com/office/drawing/2014/main" id="{1A51ECC1-57EC-DFA8-17E5-2D7212F7A2A7}"/>
              </a:ext>
            </a:extLst>
          </p:cNvPr>
          <p:cNvSpPr/>
          <p:nvPr/>
        </p:nvSpPr>
        <p:spPr>
          <a:xfrm>
            <a:off x="4303059" y="917365"/>
            <a:ext cx="2495774" cy="876194"/>
          </a:xfrm>
          <a:prstGeom prst="can">
            <a:avLst>
              <a:gd name="adj" fmla="val 16406"/>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Directory</a:t>
            </a:r>
          </a:p>
          <a:p>
            <a:pPr algn="ctr"/>
            <a:r>
              <a:rPr lang="en-GB" sz="1200" dirty="0">
                <a:solidFill>
                  <a:schemeClr val="tx1"/>
                </a:solidFill>
              </a:rPr>
              <a:t>UUID </a:t>
            </a:r>
            <a:r>
              <a:rPr lang="en-GB" sz="1200" dirty="0">
                <a:solidFill>
                  <a:schemeClr val="tx1"/>
                </a:solidFill>
                <a:sym typeface="Wingdings" panose="05000000000000000000" pitchFamily="2" charset="2"/>
              </a:rPr>
              <a:t> Ref</a:t>
            </a:r>
          </a:p>
          <a:p>
            <a:pPr algn="ctr"/>
            <a:r>
              <a:rPr lang="en-GB" sz="1200" dirty="0">
                <a:solidFill>
                  <a:schemeClr val="tx1"/>
                </a:solidFill>
                <a:sym typeface="Wingdings" panose="05000000000000000000" pitchFamily="2" charset="2"/>
              </a:rPr>
              <a:t>UUID  </a:t>
            </a:r>
            <a:r>
              <a:rPr lang="en-GB" sz="1200">
                <a:solidFill>
                  <a:schemeClr val="tx1"/>
                </a:solidFill>
                <a:sym typeface="Wingdings" panose="05000000000000000000" pitchFamily="2" charset="2"/>
              </a:rPr>
              <a:t>foreign id</a:t>
            </a:r>
            <a:endParaRPr lang="en-US" sz="1200" dirty="0">
              <a:solidFill>
                <a:schemeClr val="tx1"/>
              </a:solidFill>
            </a:endParaRPr>
          </a:p>
        </p:txBody>
      </p:sp>
      <p:sp>
        <p:nvSpPr>
          <p:cNvPr id="5" name="Rectangle 4">
            <a:extLst>
              <a:ext uri="{FF2B5EF4-FFF2-40B4-BE49-F238E27FC236}">
                <a16:creationId xmlns:a16="http://schemas.microsoft.com/office/drawing/2014/main" id="{3D1F4C41-8CC8-F726-062B-569F0915FAA0}"/>
              </a:ext>
            </a:extLst>
          </p:cNvPr>
          <p:cNvSpPr/>
          <p:nvPr/>
        </p:nvSpPr>
        <p:spPr>
          <a:xfrm>
            <a:off x="838200" y="1894214"/>
            <a:ext cx="2086984" cy="5988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Resource</a:t>
            </a:r>
          </a:p>
          <a:p>
            <a:r>
              <a:rPr lang="en-GB" sz="1200" dirty="0">
                <a:solidFill>
                  <a:schemeClr val="tx1"/>
                </a:solidFill>
              </a:rPr>
              <a:t>UUID</a:t>
            </a:r>
          </a:p>
        </p:txBody>
      </p:sp>
      <p:sp>
        <p:nvSpPr>
          <p:cNvPr id="6" name="Rectangle 5">
            <a:extLst>
              <a:ext uri="{FF2B5EF4-FFF2-40B4-BE49-F238E27FC236}">
                <a16:creationId xmlns:a16="http://schemas.microsoft.com/office/drawing/2014/main" id="{E7047EFD-E19D-AD65-C43C-3A321528DE25}"/>
              </a:ext>
            </a:extLst>
          </p:cNvPr>
          <p:cNvSpPr/>
          <p:nvPr/>
        </p:nvSpPr>
        <p:spPr>
          <a:xfrm>
            <a:off x="9014011" y="2815496"/>
            <a:ext cx="2086984" cy="5988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Measurement</a:t>
            </a:r>
          </a:p>
          <a:p>
            <a:r>
              <a:rPr lang="en-GB" sz="1200" dirty="0">
                <a:solidFill>
                  <a:schemeClr val="tx1"/>
                </a:solidFill>
              </a:rPr>
              <a:t>Abstract Resource Ref</a:t>
            </a:r>
            <a:endParaRPr lang="en-US" sz="1200" dirty="0">
              <a:solidFill>
                <a:schemeClr val="tx1"/>
              </a:solidFill>
            </a:endParaRPr>
          </a:p>
        </p:txBody>
      </p:sp>
      <p:sp>
        <p:nvSpPr>
          <p:cNvPr id="7" name="Rectangle 6">
            <a:extLst>
              <a:ext uri="{FF2B5EF4-FFF2-40B4-BE49-F238E27FC236}">
                <a16:creationId xmlns:a16="http://schemas.microsoft.com/office/drawing/2014/main" id="{8FEC7717-90C0-8B23-FBE5-643E70B490F5}"/>
              </a:ext>
            </a:extLst>
          </p:cNvPr>
          <p:cNvSpPr/>
          <p:nvPr/>
        </p:nvSpPr>
        <p:spPr>
          <a:xfrm>
            <a:off x="9014011" y="1894214"/>
            <a:ext cx="2086984" cy="5988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Measurement</a:t>
            </a:r>
          </a:p>
          <a:p>
            <a:r>
              <a:rPr lang="en-GB" sz="1200" dirty="0">
                <a:solidFill>
                  <a:schemeClr val="tx1"/>
                </a:solidFill>
              </a:rPr>
              <a:t>Resource UUID</a:t>
            </a:r>
          </a:p>
        </p:txBody>
      </p:sp>
      <p:sp>
        <p:nvSpPr>
          <p:cNvPr id="8" name="Rectangle 7">
            <a:extLst>
              <a:ext uri="{FF2B5EF4-FFF2-40B4-BE49-F238E27FC236}">
                <a16:creationId xmlns:a16="http://schemas.microsoft.com/office/drawing/2014/main" id="{5D198A3B-BBED-8CCC-A08D-4C355E384A08}"/>
              </a:ext>
            </a:extLst>
          </p:cNvPr>
          <p:cNvSpPr/>
          <p:nvPr/>
        </p:nvSpPr>
        <p:spPr>
          <a:xfrm>
            <a:off x="9014011" y="972932"/>
            <a:ext cx="2086984" cy="5988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Measurement</a:t>
            </a:r>
          </a:p>
          <a:p>
            <a:r>
              <a:rPr lang="en-GB" sz="1200" dirty="0">
                <a:solidFill>
                  <a:schemeClr val="tx1"/>
                </a:solidFill>
              </a:rPr>
              <a:t>Resource foreign id</a:t>
            </a:r>
          </a:p>
        </p:txBody>
      </p:sp>
      <p:cxnSp>
        <p:nvCxnSpPr>
          <p:cNvPr id="10" name="Straight Arrow Connector 9">
            <a:extLst>
              <a:ext uri="{FF2B5EF4-FFF2-40B4-BE49-F238E27FC236}">
                <a16:creationId xmlns:a16="http://schemas.microsoft.com/office/drawing/2014/main" id="{2F36311F-F076-2B2C-70A4-E1E27E359CC9}"/>
              </a:ext>
            </a:extLst>
          </p:cNvPr>
          <p:cNvCxnSpPr>
            <a:cxnSpLocks/>
            <a:stCxn id="8" idx="1"/>
            <a:endCxn id="4" idx="4"/>
          </p:cNvCxnSpPr>
          <p:nvPr/>
        </p:nvCxnSpPr>
        <p:spPr>
          <a:xfrm flipH="1">
            <a:off x="6798833" y="1272368"/>
            <a:ext cx="2215178" cy="83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729F998-AE58-C7AE-1792-C220041C52E1}"/>
              </a:ext>
            </a:extLst>
          </p:cNvPr>
          <p:cNvCxnSpPr>
            <a:cxnSpLocks/>
            <a:stCxn id="4" idx="2"/>
            <a:endCxn id="5" idx="0"/>
          </p:cNvCxnSpPr>
          <p:nvPr/>
        </p:nvCxnSpPr>
        <p:spPr>
          <a:xfrm flipH="1">
            <a:off x="1881692" y="1355462"/>
            <a:ext cx="2421367" cy="53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95B021-5F4C-D120-41F7-88271563424A}"/>
              </a:ext>
            </a:extLst>
          </p:cNvPr>
          <p:cNvCxnSpPr>
            <a:stCxn id="7" idx="1"/>
            <a:endCxn id="5" idx="3"/>
          </p:cNvCxnSpPr>
          <p:nvPr/>
        </p:nvCxnSpPr>
        <p:spPr>
          <a:xfrm flipH="1">
            <a:off x="2925184" y="2193650"/>
            <a:ext cx="6088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AC303B-A0AA-F163-563A-E34AAE15D95C}"/>
              </a:ext>
            </a:extLst>
          </p:cNvPr>
          <p:cNvCxnSpPr>
            <a:cxnSpLocks/>
            <a:stCxn id="6" idx="1"/>
            <a:endCxn id="4" idx="4"/>
          </p:cNvCxnSpPr>
          <p:nvPr/>
        </p:nvCxnSpPr>
        <p:spPr>
          <a:xfrm flipH="1" flipV="1">
            <a:off x="6798833" y="1355462"/>
            <a:ext cx="2215178" cy="175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AA667D-8989-11C5-ED69-FBC81F4E351B}"/>
              </a:ext>
            </a:extLst>
          </p:cNvPr>
          <p:cNvCxnSpPr>
            <a:stCxn id="6" idx="1"/>
            <a:endCxn id="3" idx="3"/>
          </p:cNvCxnSpPr>
          <p:nvPr/>
        </p:nvCxnSpPr>
        <p:spPr>
          <a:xfrm flipH="1">
            <a:off x="2925184" y="3114932"/>
            <a:ext cx="6088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29B7AB8-8E11-3057-5ED6-5A757DCC6B1B}"/>
              </a:ext>
            </a:extLst>
          </p:cNvPr>
          <p:cNvSpPr/>
          <p:nvPr/>
        </p:nvSpPr>
        <p:spPr>
          <a:xfrm>
            <a:off x="4905487" y="4991550"/>
            <a:ext cx="1355464" cy="419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Mediation</a:t>
            </a:r>
            <a:endParaRPr lang="en-US" sz="1200" dirty="0"/>
          </a:p>
        </p:txBody>
      </p:sp>
      <p:sp>
        <p:nvSpPr>
          <p:cNvPr id="65" name="Rectangle 64">
            <a:extLst>
              <a:ext uri="{FF2B5EF4-FFF2-40B4-BE49-F238E27FC236}">
                <a16:creationId xmlns:a16="http://schemas.microsoft.com/office/drawing/2014/main" id="{CB882C80-713B-F293-C90E-473CA8921C0B}"/>
              </a:ext>
            </a:extLst>
          </p:cNvPr>
          <p:cNvSpPr/>
          <p:nvPr/>
        </p:nvSpPr>
        <p:spPr>
          <a:xfrm>
            <a:off x="4905487" y="6228721"/>
            <a:ext cx="1355464" cy="419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Device</a:t>
            </a:r>
            <a:endParaRPr lang="en-US" sz="1200" dirty="0"/>
          </a:p>
        </p:txBody>
      </p:sp>
      <p:cxnSp>
        <p:nvCxnSpPr>
          <p:cNvPr id="67" name="Straight Arrow Connector 66">
            <a:extLst>
              <a:ext uri="{FF2B5EF4-FFF2-40B4-BE49-F238E27FC236}">
                <a16:creationId xmlns:a16="http://schemas.microsoft.com/office/drawing/2014/main" id="{55BDFCA1-0395-77D2-7ADE-4479A9BC43A3}"/>
              </a:ext>
            </a:extLst>
          </p:cNvPr>
          <p:cNvCxnSpPr/>
          <p:nvPr/>
        </p:nvCxnSpPr>
        <p:spPr>
          <a:xfrm flipV="1">
            <a:off x="5120640" y="5411098"/>
            <a:ext cx="0" cy="806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A059B3B-BC4F-157C-71B3-26E8BC9A9968}"/>
              </a:ext>
            </a:extLst>
          </p:cNvPr>
          <p:cNvCxnSpPr/>
          <p:nvPr/>
        </p:nvCxnSpPr>
        <p:spPr>
          <a:xfrm flipV="1">
            <a:off x="6096000" y="5411098"/>
            <a:ext cx="0" cy="806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3793658-482B-6572-AF68-D37BF965186C}"/>
              </a:ext>
            </a:extLst>
          </p:cNvPr>
          <p:cNvSpPr txBox="1"/>
          <p:nvPr/>
        </p:nvSpPr>
        <p:spPr>
          <a:xfrm>
            <a:off x="3248812" y="5606764"/>
            <a:ext cx="1656675" cy="415498"/>
          </a:xfrm>
          <a:prstGeom prst="rect">
            <a:avLst/>
          </a:prstGeom>
          <a:noFill/>
        </p:spPr>
        <p:txBody>
          <a:bodyPr wrap="square" rtlCol="0">
            <a:spAutoFit/>
          </a:bodyPr>
          <a:lstStyle/>
          <a:p>
            <a:r>
              <a:rPr lang="en-GB" sz="1050" dirty="0"/>
              <a:t>Resource data with local ids and properties </a:t>
            </a:r>
            <a:endParaRPr lang="en-US" sz="1050" dirty="0"/>
          </a:p>
        </p:txBody>
      </p:sp>
      <p:sp>
        <p:nvSpPr>
          <p:cNvPr id="70" name="TextBox 69">
            <a:extLst>
              <a:ext uri="{FF2B5EF4-FFF2-40B4-BE49-F238E27FC236}">
                <a16:creationId xmlns:a16="http://schemas.microsoft.com/office/drawing/2014/main" id="{F42FA7F2-9730-0E55-8F0E-CD496438D87C}"/>
              </a:ext>
            </a:extLst>
          </p:cNvPr>
          <p:cNvSpPr txBox="1"/>
          <p:nvPr/>
        </p:nvSpPr>
        <p:spPr>
          <a:xfrm>
            <a:off x="6357772" y="5606764"/>
            <a:ext cx="1656675" cy="415498"/>
          </a:xfrm>
          <a:prstGeom prst="rect">
            <a:avLst/>
          </a:prstGeom>
          <a:noFill/>
        </p:spPr>
        <p:txBody>
          <a:bodyPr wrap="square" rtlCol="0">
            <a:spAutoFit/>
          </a:bodyPr>
          <a:lstStyle/>
          <a:p>
            <a:r>
              <a:rPr lang="en-GB" sz="1050" dirty="0"/>
              <a:t>Performance data with </a:t>
            </a:r>
            <a:r>
              <a:rPr lang="en-GB" sz="1050" u="sng" dirty="0"/>
              <a:t>some</a:t>
            </a:r>
            <a:r>
              <a:rPr lang="en-GB" sz="1050" dirty="0"/>
              <a:t> properties</a:t>
            </a:r>
            <a:endParaRPr lang="en-US" sz="1050" dirty="0"/>
          </a:p>
        </p:txBody>
      </p:sp>
      <p:cxnSp>
        <p:nvCxnSpPr>
          <p:cNvPr id="72" name="Straight Arrow Connector 71">
            <a:extLst>
              <a:ext uri="{FF2B5EF4-FFF2-40B4-BE49-F238E27FC236}">
                <a16:creationId xmlns:a16="http://schemas.microsoft.com/office/drawing/2014/main" id="{CEBF20F0-9EC8-C548-FF3D-FBE035FA1525}"/>
              </a:ext>
            </a:extLst>
          </p:cNvPr>
          <p:cNvCxnSpPr>
            <a:cxnSpLocks/>
            <a:endCxn id="6" idx="2"/>
          </p:cNvCxnSpPr>
          <p:nvPr/>
        </p:nvCxnSpPr>
        <p:spPr>
          <a:xfrm flipV="1">
            <a:off x="6096000" y="3414368"/>
            <a:ext cx="3961503" cy="1570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A95130C-E35C-FC3B-3D4A-CC969D7A011F}"/>
              </a:ext>
            </a:extLst>
          </p:cNvPr>
          <p:cNvCxnSpPr>
            <a:endCxn id="58" idx="3"/>
          </p:cNvCxnSpPr>
          <p:nvPr/>
        </p:nvCxnSpPr>
        <p:spPr>
          <a:xfrm flipH="1" flipV="1">
            <a:off x="1881692" y="3765178"/>
            <a:ext cx="3258670" cy="1226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82B6301-67A2-B8DB-5989-FBAB193FA573}"/>
              </a:ext>
            </a:extLst>
          </p:cNvPr>
          <p:cNvSpPr txBox="1"/>
          <p:nvPr/>
        </p:nvSpPr>
        <p:spPr>
          <a:xfrm>
            <a:off x="7278445" y="4587380"/>
            <a:ext cx="1656675" cy="253916"/>
          </a:xfrm>
          <a:prstGeom prst="rect">
            <a:avLst/>
          </a:prstGeom>
          <a:noFill/>
        </p:spPr>
        <p:txBody>
          <a:bodyPr wrap="square" rtlCol="0">
            <a:spAutoFit/>
          </a:bodyPr>
          <a:lstStyle/>
          <a:p>
            <a:r>
              <a:rPr lang="en-GB" sz="1050" dirty="0"/>
              <a:t>Large volumes of data</a:t>
            </a:r>
            <a:endParaRPr lang="en-US" sz="1050" dirty="0"/>
          </a:p>
        </p:txBody>
      </p:sp>
      <p:sp>
        <p:nvSpPr>
          <p:cNvPr id="78" name="TextBox 77">
            <a:extLst>
              <a:ext uri="{FF2B5EF4-FFF2-40B4-BE49-F238E27FC236}">
                <a16:creationId xmlns:a16="http://schemas.microsoft.com/office/drawing/2014/main" id="{026F2B0E-0F7A-007B-BD86-3F49722D6437}"/>
              </a:ext>
            </a:extLst>
          </p:cNvPr>
          <p:cNvSpPr txBox="1"/>
          <p:nvPr/>
        </p:nvSpPr>
        <p:spPr>
          <a:xfrm>
            <a:off x="6450107" y="5060698"/>
            <a:ext cx="2403436" cy="415498"/>
          </a:xfrm>
          <a:prstGeom prst="rect">
            <a:avLst/>
          </a:prstGeom>
          <a:noFill/>
        </p:spPr>
        <p:txBody>
          <a:bodyPr wrap="square" rtlCol="0">
            <a:spAutoFit/>
          </a:bodyPr>
          <a:lstStyle/>
          <a:p>
            <a:r>
              <a:rPr lang="en-GB" sz="1050" dirty="0"/>
              <a:t>Minimal mediation/normalization to maximize “performance”</a:t>
            </a:r>
            <a:endParaRPr lang="en-US" sz="1050" dirty="0"/>
          </a:p>
        </p:txBody>
      </p:sp>
      <p:sp>
        <p:nvSpPr>
          <p:cNvPr id="79" name="TextBox 78">
            <a:extLst>
              <a:ext uri="{FF2B5EF4-FFF2-40B4-BE49-F238E27FC236}">
                <a16:creationId xmlns:a16="http://schemas.microsoft.com/office/drawing/2014/main" id="{198CB228-779D-BB9F-09E1-2898C2DAED7D}"/>
              </a:ext>
            </a:extLst>
          </p:cNvPr>
          <p:cNvSpPr txBox="1"/>
          <p:nvPr/>
        </p:nvSpPr>
        <p:spPr>
          <a:xfrm>
            <a:off x="2444675" y="5060698"/>
            <a:ext cx="2403436" cy="253916"/>
          </a:xfrm>
          <a:prstGeom prst="rect">
            <a:avLst/>
          </a:prstGeom>
          <a:noFill/>
        </p:spPr>
        <p:txBody>
          <a:bodyPr wrap="square" rtlCol="0">
            <a:spAutoFit/>
          </a:bodyPr>
          <a:lstStyle/>
          <a:p>
            <a:r>
              <a:rPr lang="en-GB" sz="1050" dirty="0"/>
              <a:t>Deeper mediation</a:t>
            </a:r>
            <a:endParaRPr lang="en-US" sz="1050" dirty="0"/>
          </a:p>
        </p:txBody>
      </p:sp>
      <p:sp>
        <p:nvSpPr>
          <p:cNvPr id="80" name="TextBox 79">
            <a:extLst>
              <a:ext uri="{FF2B5EF4-FFF2-40B4-BE49-F238E27FC236}">
                <a16:creationId xmlns:a16="http://schemas.microsoft.com/office/drawing/2014/main" id="{E730EAD2-D25A-E207-A66B-649576557205}"/>
              </a:ext>
            </a:extLst>
          </p:cNvPr>
          <p:cNvSpPr txBox="1"/>
          <p:nvPr/>
        </p:nvSpPr>
        <p:spPr>
          <a:xfrm>
            <a:off x="665182" y="2469625"/>
            <a:ext cx="461986" cy="369332"/>
          </a:xfrm>
          <a:prstGeom prst="rect">
            <a:avLst/>
          </a:prstGeom>
          <a:noFill/>
        </p:spPr>
        <p:txBody>
          <a:bodyPr wrap="none" rtlCol="0">
            <a:spAutoFit/>
          </a:bodyPr>
          <a:lstStyle/>
          <a:p>
            <a:r>
              <a:rPr lang="en-GB" dirty="0"/>
              <a:t>OR</a:t>
            </a:r>
            <a:endParaRPr lang="en-US" dirty="0"/>
          </a:p>
        </p:txBody>
      </p:sp>
      <p:sp>
        <p:nvSpPr>
          <p:cNvPr id="81" name="TextBox 80">
            <a:extLst>
              <a:ext uri="{FF2B5EF4-FFF2-40B4-BE49-F238E27FC236}">
                <a16:creationId xmlns:a16="http://schemas.microsoft.com/office/drawing/2014/main" id="{F8C6F66A-9FED-F7DC-3CFD-AD89CAFE4579}"/>
              </a:ext>
            </a:extLst>
          </p:cNvPr>
          <p:cNvSpPr txBox="1"/>
          <p:nvPr/>
        </p:nvSpPr>
        <p:spPr>
          <a:xfrm>
            <a:off x="11395934" y="2235197"/>
            <a:ext cx="461986" cy="369332"/>
          </a:xfrm>
          <a:prstGeom prst="rect">
            <a:avLst/>
          </a:prstGeom>
          <a:noFill/>
        </p:spPr>
        <p:txBody>
          <a:bodyPr wrap="none" rtlCol="0">
            <a:spAutoFit/>
          </a:bodyPr>
          <a:lstStyle/>
          <a:p>
            <a:r>
              <a:rPr lang="en-GB" dirty="0"/>
              <a:t>OR</a:t>
            </a:r>
            <a:endParaRPr lang="en-US" dirty="0"/>
          </a:p>
        </p:txBody>
      </p:sp>
    </p:spTree>
    <p:extLst>
      <p:ext uri="{BB962C8B-B14F-4D97-AF65-F5344CB8AC3E}">
        <p14:creationId xmlns:p14="http://schemas.microsoft.com/office/powerpoint/2010/main" val="403791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7C430AF-4647-248C-62B8-AA1066CC240E}"/>
              </a:ext>
            </a:extLst>
          </p:cNvPr>
          <p:cNvPicPr>
            <a:picLocks noChangeAspect="1"/>
          </p:cNvPicPr>
          <p:nvPr/>
        </p:nvPicPr>
        <p:blipFill>
          <a:blip r:embed="rId2"/>
          <a:stretch>
            <a:fillRect/>
          </a:stretch>
        </p:blipFill>
        <p:spPr>
          <a:xfrm>
            <a:off x="6855154" y="0"/>
            <a:ext cx="5334846" cy="6858000"/>
          </a:xfrm>
          <a:prstGeom prst="rect">
            <a:avLst/>
          </a:prstGeom>
        </p:spPr>
      </p:pic>
      <p:sp>
        <p:nvSpPr>
          <p:cNvPr id="2" name="Title 1">
            <a:extLst>
              <a:ext uri="{FF2B5EF4-FFF2-40B4-BE49-F238E27FC236}">
                <a16:creationId xmlns:a16="http://schemas.microsoft.com/office/drawing/2014/main" id="{8417B59B-D254-2FFE-9D2F-5D61FB6531C8}"/>
              </a:ext>
            </a:extLst>
          </p:cNvPr>
          <p:cNvSpPr>
            <a:spLocks noGrp="1"/>
          </p:cNvSpPr>
          <p:nvPr>
            <p:ph type="title"/>
          </p:nvPr>
        </p:nvSpPr>
        <p:spPr>
          <a:xfrm>
            <a:off x="221511" y="365125"/>
            <a:ext cx="10515600" cy="750905"/>
          </a:xfrm>
        </p:spPr>
        <p:txBody>
          <a:bodyPr/>
          <a:lstStyle/>
          <a:p>
            <a:r>
              <a:rPr lang="en-GB" dirty="0"/>
              <a:t>Model, Yang and </a:t>
            </a:r>
            <a:r>
              <a:rPr lang="en-GB" dirty="0" err="1"/>
              <a:t>Protobuf</a:t>
            </a:r>
            <a:endParaRPr lang="en-US" dirty="0"/>
          </a:p>
        </p:txBody>
      </p:sp>
      <p:graphicFrame>
        <p:nvGraphicFramePr>
          <p:cNvPr id="12" name="Object 11">
            <a:extLst>
              <a:ext uri="{FF2B5EF4-FFF2-40B4-BE49-F238E27FC236}">
                <a16:creationId xmlns:a16="http://schemas.microsoft.com/office/drawing/2014/main" id="{CDEEF1EC-4D31-28C9-2CC3-71F9C78A8069}"/>
              </a:ext>
            </a:extLst>
          </p:cNvPr>
          <p:cNvGraphicFramePr>
            <a:graphicFrameLocks noChangeAspect="1"/>
          </p:cNvGraphicFramePr>
          <p:nvPr>
            <p:extLst>
              <p:ext uri="{D42A27DB-BD31-4B8C-83A1-F6EECF244321}">
                <p14:modId xmlns:p14="http://schemas.microsoft.com/office/powerpoint/2010/main" val="2018071696"/>
              </p:ext>
            </p:extLst>
          </p:nvPr>
        </p:nvGraphicFramePr>
        <p:xfrm>
          <a:off x="4245804" y="1428835"/>
          <a:ext cx="914400" cy="771525"/>
        </p:xfrm>
        <a:graphic>
          <a:graphicData uri="http://schemas.openxmlformats.org/presentationml/2006/ole">
            <mc:AlternateContent xmlns:mc="http://schemas.openxmlformats.org/markup-compatibility/2006">
              <mc:Choice xmlns:v="urn:schemas-microsoft-com:vml" Requires="v">
                <p:oleObj name="Document" showAsIcon="1" r:id="rId3" imgW="914400" imgH="771792" progId="Word.Document.12">
                  <p:embed/>
                </p:oleObj>
              </mc:Choice>
              <mc:Fallback>
                <p:oleObj name="Document" showAsIcon="1" r:id="rId3" imgW="914400" imgH="771792" progId="Word.Document.12">
                  <p:embed/>
                  <p:pic>
                    <p:nvPicPr>
                      <p:cNvPr id="12" name="Object 11">
                        <a:extLst>
                          <a:ext uri="{FF2B5EF4-FFF2-40B4-BE49-F238E27FC236}">
                            <a16:creationId xmlns:a16="http://schemas.microsoft.com/office/drawing/2014/main" id="{CDEEF1EC-4D31-28C9-2CC3-71F9C78A8069}"/>
                          </a:ext>
                        </a:extLst>
                      </p:cNvPr>
                      <p:cNvPicPr/>
                      <p:nvPr/>
                    </p:nvPicPr>
                    <p:blipFill>
                      <a:blip r:embed="rId4"/>
                      <a:stretch>
                        <a:fillRect/>
                      </a:stretch>
                    </p:blipFill>
                    <p:spPr>
                      <a:xfrm>
                        <a:off x="4245804" y="1428835"/>
                        <a:ext cx="914400" cy="77152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5D6A6657-3B69-162F-F260-99FC094780FB}"/>
              </a:ext>
            </a:extLst>
          </p:cNvPr>
          <p:cNvSpPr txBox="1"/>
          <p:nvPr/>
        </p:nvSpPr>
        <p:spPr>
          <a:xfrm>
            <a:off x="9923720" y="2197759"/>
            <a:ext cx="1626781" cy="646331"/>
          </a:xfrm>
          <a:prstGeom prst="rect">
            <a:avLst/>
          </a:prstGeom>
          <a:solidFill>
            <a:srgbClr val="FFFF00"/>
          </a:solidFill>
          <a:ln>
            <a:solidFill>
              <a:srgbClr val="4472C4"/>
            </a:solidFill>
          </a:ln>
        </p:spPr>
        <p:txBody>
          <a:bodyPr wrap="square" rtlCol="0">
            <a:spAutoFit/>
          </a:bodyPr>
          <a:lstStyle/>
          <a:p>
            <a:r>
              <a:rPr lang="en-GB" dirty="0">
                <a:solidFill>
                  <a:srgbClr val="FF0000"/>
                </a:solidFill>
              </a:rPr>
              <a:t>Zoom to 400% to view detail</a:t>
            </a:r>
            <a:endParaRPr lang="en-US" dirty="0">
              <a:solidFill>
                <a:srgbClr val="FF0000"/>
              </a:solidFill>
            </a:endParaRPr>
          </a:p>
        </p:txBody>
      </p:sp>
      <p:sp>
        <p:nvSpPr>
          <p:cNvPr id="3" name="TextBox 2">
            <a:extLst>
              <a:ext uri="{FF2B5EF4-FFF2-40B4-BE49-F238E27FC236}">
                <a16:creationId xmlns:a16="http://schemas.microsoft.com/office/drawing/2014/main" id="{1FAF90C1-DBB8-7737-5EED-2A5756191310}"/>
              </a:ext>
            </a:extLst>
          </p:cNvPr>
          <p:cNvSpPr txBox="1"/>
          <p:nvPr/>
        </p:nvSpPr>
        <p:spPr>
          <a:xfrm>
            <a:off x="787327" y="2349317"/>
            <a:ext cx="4929447" cy="3139321"/>
          </a:xfrm>
          <a:prstGeom prst="rect">
            <a:avLst/>
          </a:prstGeom>
          <a:noFill/>
        </p:spPr>
        <p:txBody>
          <a:bodyPr wrap="square" rtlCol="0">
            <a:spAutoFit/>
          </a:bodyPr>
          <a:lstStyle/>
          <a:p>
            <a:r>
              <a:rPr lang="en-GB" dirty="0"/>
              <a:t>Actions:</a:t>
            </a:r>
          </a:p>
          <a:p>
            <a:pPr marL="285750" indent="-285750">
              <a:buFont typeface="Arial" panose="020B0604020202020204" pitchFamily="34" charset="0"/>
              <a:buChar char="•"/>
            </a:pPr>
            <a:r>
              <a:rPr lang="en-GB" dirty="0"/>
              <a:t>Consider adjustments to UML/YANG model</a:t>
            </a:r>
          </a:p>
          <a:p>
            <a:pPr marL="742950" lvl="1" indent="-285750">
              <a:buFont typeface="Arial" panose="020B0604020202020204" pitchFamily="34" charset="0"/>
              <a:buChar char="•"/>
            </a:pPr>
            <a:r>
              <a:rPr lang="en-GB" dirty="0"/>
              <a:t>Replace </a:t>
            </a:r>
            <a:r>
              <a:rPr lang="en-GB" dirty="0" err="1"/>
              <a:t>ValueSubsetForTheMultiplicity</a:t>
            </a:r>
            <a:r>
              <a:rPr lang="en-GB" dirty="0"/>
              <a:t> augmentation with a composition</a:t>
            </a:r>
          </a:p>
          <a:p>
            <a:pPr marL="285750" indent="-285750">
              <a:buFont typeface="Arial" panose="020B0604020202020204" pitchFamily="34" charset="0"/>
              <a:buChar char="•"/>
            </a:pPr>
            <a:r>
              <a:rPr lang="en-GB" dirty="0"/>
              <a:t>Investigate how augment standard GNMI YANG typed value</a:t>
            </a:r>
          </a:p>
          <a:p>
            <a:pPr marL="742950" lvl="1" indent="-285750">
              <a:buFont typeface="Arial" panose="020B0604020202020204" pitchFamily="34" charset="0"/>
              <a:buChar char="•"/>
            </a:pPr>
            <a:r>
              <a:rPr lang="en-GB" dirty="0"/>
              <a:t>The standard approach may be some kind of substitute (as opposed to augmentation)</a:t>
            </a:r>
          </a:p>
          <a:p>
            <a:pPr marL="285750" indent="-285750">
              <a:buFont typeface="Arial" panose="020B0604020202020204" pitchFamily="34" charset="0"/>
              <a:buChar char="•"/>
            </a:pPr>
            <a:r>
              <a:rPr lang="en-GB" dirty="0"/>
              <a:t>Consider capability </a:t>
            </a:r>
          </a:p>
          <a:p>
            <a:pPr marL="742950" lvl="1" indent="-285750">
              <a:buFont typeface="Arial" panose="020B0604020202020204" pitchFamily="34" charset="0"/>
              <a:buChar char="•"/>
            </a:pPr>
            <a:endParaRPr lang="en-US" dirty="0"/>
          </a:p>
        </p:txBody>
      </p:sp>
      <p:graphicFrame>
        <p:nvGraphicFramePr>
          <p:cNvPr id="6" name="Object 5">
            <a:extLst>
              <a:ext uri="{FF2B5EF4-FFF2-40B4-BE49-F238E27FC236}">
                <a16:creationId xmlns:a16="http://schemas.microsoft.com/office/drawing/2014/main" id="{01580613-3E4A-7F5D-7201-2F9A58BA624B}"/>
              </a:ext>
            </a:extLst>
          </p:cNvPr>
          <p:cNvGraphicFramePr>
            <a:graphicFrameLocks noChangeAspect="1"/>
          </p:cNvGraphicFramePr>
          <p:nvPr>
            <p:extLst>
              <p:ext uri="{D42A27DB-BD31-4B8C-83A1-F6EECF244321}">
                <p14:modId xmlns:p14="http://schemas.microsoft.com/office/powerpoint/2010/main" val="3590099865"/>
              </p:ext>
            </p:extLst>
          </p:nvPr>
        </p:nvGraphicFramePr>
        <p:xfrm>
          <a:off x="2794850" y="1428835"/>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5" imgW="914400" imgH="771792" progId="Package">
                  <p:embed/>
                </p:oleObj>
              </mc:Choice>
              <mc:Fallback>
                <p:oleObj name="Packager Shell Object" showAsIcon="1" r:id="rId5" imgW="914400" imgH="771792" progId="Package">
                  <p:embed/>
                  <p:pic>
                    <p:nvPicPr>
                      <p:cNvPr id="6" name="Object 5">
                        <a:extLst>
                          <a:ext uri="{FF2B5EF4-FFF2-40B4-BE49-F238E27FC236}">
                            <a16:creationId xmlns:a16="http://schemas.microsoft.com/office/drawing/2014/main" id="{01580613-3E4A-7F5D-7201-2F9A58BA624B}"/>
                          </a:ext>
                        </a:extLst>
                      </p:cNvPr>
                      <p:cNvPicPr/>
                      <p:nvPr/>
                    </p:nvPicPr>
                    <p:blipFill>
                      <a:blip r:embed="rId6"/>
                      <a:stretch>
                        <a:fillRect/>
                      </a:stretch>
                    </p:blipFill>
                    <p:spPr>
                      <a:xfrm>
                        <a:off x="2794850" y="142883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0448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9085F1-6A14-7FEB-3E19-1EE6703B3CE5}"/>
              </a:ext>
            </a:extLst>
          </p:cNvPr>
          <p:cNvSpPr>
            <a:spLocks noGrp="1"/>
          </p:cNvSpPr>
          <p:nvPr>
            <p:ph type="title"/>
          </p:nvPr>
        </p:nvSpPr>
        <p:spPr>
          <a:xfrm>
            <a:off x="838200" y="174567"/>
            <a:ext cx="10515600" cy="673331"/>
          </a:xfrm>
        </p:spPr>
        <p:txBody>
          <a:bodyPr>
            <a:normAutofit fontScale="90000"/>
          </a:bodyPr>
          <a:lstStyle/>
          <a:p>
            <a:r>
              <a:rPr lang="en-GB" dirty="0"/>
              <a:t>Standard </a:t>
            </a:r>
            <a:r>
              <a:rPr lang="en-GB" dirty="0" err="1"/>
              <a:t>Protobuf</a:t>
            </a:r>
            <a:r>
              <a:rPr lang="en-GB" dirty="0"/>
              <a:t> notification structure</a:t>
            </a:r>
            <a:endParaRPr lang="en-US" dirty="0"/>
          </a:p>
        </p:txBody>
      </p:sp>
      <p:sp>
        <p:nvSpPr>
          <p:cNvPr id="4" name="Content Placeholder 3">
            <a:extLst>
              <a:ext uri="{FF2B5EF4-FFF2-40B4-BE49-F238E27FC236}">
                <a16:creationId xmlns:a16="http://schemas.microsoft.com/office/drawing/2014/main" id="{D2EBC38D-34C5-B87E-3827-FC47046CE5AD}"/>
              </a:ext>
            </a:extLst>
          </p:cNvPr>
          <p:cNvSpPr>
            <a:spLocks noGrp="1"/>
          </p:cNvSpPr>
          <p:nvPr>
            <p:ph sz="half" idx="1"/>
          </p:nvPr>
        </p:nvSpPr>
        <p:spPr>
          <a:xfrm>
            <a:off x="181494" y="1064030"/>
            <a:ext cx="3334790" cy="5112934"/>
          </a:xfrm>
        </p:spPr>
        <p:txBody>
          <a:bodyPr>
            <a:normAutofit fontScale="25000" lnSpcReduction="20000"/>
          </a:bodyPr>
          <a:lstStyle/>
          <a:p>
            <a:pPr marL="0" indent="0">
              <a:lnSpc>
                <a:spcPct val="120000"/>
              </a:lnSpc>
              <a:spcBef>
                <a:spcPts val="200"/>
              </a:spcBef>
              <a:buNone/>
            </a:pPr>
            <a:r>
              <a:rPr lang="en-US" dirty="0"/>
              <a:t>message </a:t>
            </a:r>
            <a:r>
              <a:rPr lang="en-US" dirty="0" err="1"/>
              <a:t>SubscribeResponse</a:t>
            </a:r>
            <a:r>
              <a:rPr lang="en-US" dirty="0"/>
              <a:t> {</a:t>
            </a:r>
          </a:p>
          <a:p>
            <a:pPr marL="0" indent="0">
              <a:lnSpc>
                <a:spcPct val="120000"/>
              </a:lnSpc>
              <a:spcBef>
                <a:spcPts val="200"/>
              </a:spcBef>
              <a:buNone/>
            </a:pPr>
            <a:r>
              <a:rPr lang="en-US" dirty="0"/>
              <a:t>  </a:t>
            </a:r>
            <a:r>
              <a:rPr lang="en-US" dirty="0" err="1"/>
              <a:t>oneof</a:t>
            </a:r>
            <a:r>
              <a:rPr lang="en-US" dirty="0"/>
              <a:t> response {</a:t>
            </a:r>
          </a:p>
          <a:p>
            <a:pPr marL="0" indent="0">
              <a:lnSpc>
                <a:spcPct val="120000"/>
              </a:lnSpc>
              <a:spcBef>
                <a:spcPts val="200"/>
              </a:spcBef>
              <a:buNone/>
            </a:pPr>
            <a:r>
              <a:rPr lang="en-US" dirty="0"/>
              <a:t>    Notification update = 1;  // Changed or sampled value for a path.</a:t>
            </a:r>
          </a:p>
          <a:p>
            <a:pPr marL="0" indent="0">
              <a:lnSpc>
                <a:spcPct val="120000"/>
              </a:lnSpc>
              <a:spcBef>
                <a:spcPts val="200"/>
              </a:spcBef>
              <a:buNone/>
            </a:pPr>
            <a:r>
              <a:rPr lang="en-US" dirty="0">
                <a:solidFill>
                  <a:schemeClr val="bg1">
                    <a:lumMod val="65000"/>
                  </a:schemeClr>
                </a:solidFill>
              </a:rPr>
              <a:t>    // Indicate target has sent all values associated with the subscription</a:t>
            </a:r>
          </a:p>
          <a:p>
            <a:pPr marL="0" indent="0">
              <a:lnSpc>
                <a:spcPct val="120000"/>
              </a:lnSpc>
              <a:spcBef>
                <a:spcPts val="200"/>
              </a:spcBef>
              <a:buNone/>
            </a:pPr>
            <a:r>
              <a:rPr lang="en-US" dirty="0">
                <a:solidFill>
                  <a:schemeClr val="bg1">
                    <a:lumMod val="65000"/>
                  </a:schemeClr>
                </a:solidFill>
              </a:rPr>
              <a:t>    // at least once.</a:t>
            </a:r>
          </a:p>
          <a:p>
            <a:pPr marL="0" indent="0">
              <a:lnSpc>
                <a:spcPct val="120000"/>
              </a:lnSpc>
              <a:spcBef>
                <a:spcPts val="200"/>
              </a:spcBef>
              <a:buNone/>
            </a:pPr>
            <a:r>
              <a:rPr lang="en-US" dirty="0">
                <a:solidFill>
                  <a:schemeClr val="bg1">
                    <a:lumMod val="65000"/>
                  </a:schemeClr>
                </a:solidFill>
              </a:rPr>
              <a:t>    bool </a:t>
            </a:r>
            <a:r>
              <a:rPr lang="en-US" dirty="0" err="1">
                <a:solidFill>
                  <a:schemeClr val="bg1">
                    <a:lumMod val="65000"/>
                  </a:schemeClr>
                </a:solidFill>
              </a:rPr>
              <a:t>sync_response</a:t>
            </a:r>
            <a:r>
              <a:rPr lang="en-US" dirty="0">
                <a:solidFill>
                  <a:schemeClr val="bg1">
                    <a:lumMod val="65000"/>
                  </a:schemeClr>
                </a:solidFill>
              </a:rPr>
              <a:t> = 3;</a:t>
            </a:r>
          </a:p>
          <a:p>
            <a:pPr marL="0" indent="0">
              <a:lnSpc>
                <a:spcPct val="120000"/>
              </a:lnSpc>
              <a:spcBef>
                <a:spcPts val="200"/>
              </a:spcBef>
              <a:buNone/>
            </a:pPr>
            <a:r>
              <a:rPr lang="en-US" dirty="0">
                <a:solidFill>
                  <a:schemeClr val="bg1">
                    <a:lumMod val="65000"/>
                  </a:schemeClr>
                </a:solidFill>
              </a:rPr>
              <a:t>    // Deprecated in </a:t>
            </a:r>
            <a:r>
              <a:rPr lang="en-US" dirty="0" err="1">
                <a:solidFill>
                  <a:schemeClr val="bg1">
                    <a:lumMod val="65000"/>
                  </a:schemeClr>
                </a:solidFill>
              </a:rPr>
              <a:t>favour</a:t>
            </a:r>
            <a:r>
              <a:rPr lang="en-US" dirty="0">
                <a:solidFill>
                  <a:schemeClr val="bg1">
                    <a:lumMod val="65000"/>
                  </a:schemeClr>
                </a:solidFill>
              </a:rPr>
              <a:t> of google.golang.org/</a:t>
            </a:r>
            <a:r>
              <a:rPr lang="en-US" dirty="0" err="1">
                <a:solidFill>
                  <a:schemeClr val="bg1">
                    <a:lumMod val="65000"/>
                  </a:schemeClr>
                </a:solidFill>
              </a:rPr>
              <a:t>genproto</a:t>
            </a:r>
            <a:r>
              <a:rPr lang="en-US" dirty="0">
                <a:solidFill>
                  <a:schemeClr val="bg1">
                    <a:lumMod val="65000"/>
                  </a:schemeClr>
                </a:solidFill>
              </a:rPr>
              <a:t>/</a:t>
            </a:r>
            <a:r>
              <a:rPr lang="en-US" dirty="0" err="1">
                <a:solidFill>
                  <a:schemeClr val="bg1">
                    <a:lumMod val="65000"/>
                  </a:schemeClr>
                </a:solidFill>
              </a:rPr>
              <a:t>googleapis</a:t>
            </a:r>
            <a:r>
              <a:rPr lang="en-US" dirty="0">
                <a:solidFill>
                  <a:schemeClr val="bg1">
                    <a:lumMod val="65000"/>
                  </a:schemeClr>
                </a:solidFill>
              </a:rPr>
              <a:t>/</a:t>
            </a:r>
            <a:r>
              <a:rPr lang="en-US" dirty="0" err="1">
                <a:solidFill>
                  <a:schemeClr val="bg1">
                    <a:lumMod val="65000"/>
                  </a:schemeClr>
                </a:solidFill>
              </a:rPr>
              <a:t>rpc</a:t>
            </a:r>
            <a:r>
              <a:rPr lang="en-US" dirty="0">
                <a:solidFill>
                  <a:schemeClr val="bg1">
                    <a:lumMod val="65000"/>
                  </a:schemeClr>
                </a:solidFill>
              </a:rPr>
              <a:t>/status</a:t>
            </a:r>
          </a:p>
          <a:p>
            <a:pPr marL="0" indent="0">
              <a:lnSpc>
                <a:spcPct val="120000"/>
              </a:lnSpc>
              <a:spcBef>
                <a:spcPts val="200"/>
              </a:spcBef>
              <a:buNone/>
            </a:pPr>
            <a:r>
              <a:rPr lang="en-US" dirty="0">
                <a:solidFill>
                  <a:schemeClr val="bg1">
                    <a:lumMod val="65000"/>
                  </a:schemeClr>
                </a:solidFill>
              </a:rPr>
              <a:t>    Error </a:t>
            </a:r>
            <a:r>
              <a:rPr lang="en-US" dirty="0" err="1">
                <a:solidFill>
                  <a:schemeClr val="bg1">
                    <a:lumMod val="65000"/>
                  </a:schemeClr>
                </a:solidFill>
              </a:rPr>
              <a:t>error</a:t>
            </a:r>
            <a:r>
              <a:rPr lang="en-US" dirty="0">
                <a:solidFill>
                  <a:schemeClr val="bg1">
                    <a:lumMod val="65000"/>
                  </a:schemeClr>
                </a:solidFill>
              </a:rPr>
              <a:t> = 4 [deprecated = true];</a:t>
            </a:r>
          </a:p>
          <a:p>
            <a:pPr marL="0" indent="0">
              <a:lnSpc>
                <a:spcPct val="120000"/>
              </a:lnSpc>
              <a:spcBef>
                <a:spcPts val="200"/>
              </a:spcBef>
              <a:buNone/>
            </a:pPr>
            <a:r>
              <a:rPr lang="en-US" dirty="0">
                <a:solidFill>
                  <a:schemeClr val="bg1">
                    <a:lumMod val="65000"/>
                  </a:schemeClr>
                </a:solidFill>
              </a:rPr>
              <a:t>  }</a:t>
            </a:r>
          </a:p>
          <a:p>
            <a:pPr marL="0" indent="0">
              <a:lnSpc>
                <a:spcPct val="120000"/>
              </a:lnSpc>
              <a:spcBef>
                <a:spcPts val="200"/>
              </a:spcBef>
              <a:buNone/>
            </a:pPr>
            <a:r>
              <a:rPr lang="en-US" dirty="0">
                <a:solidFill>
                  <a:schemeClr val="bg1">
                    <a:lumMod val="65000"/>
                  </a:schemeClr>
                </a:solidFill>
              </a:rPr>
              <a:t>  // Extension messages associated with the </a:t>
            </a:r>
            <a:r>
              <a:rPr lang="en-US" dirty="0" err="1">
                <a:solidFill>
                  <a:schemeClr val="bg1">
                    <a:lumMod val="65000"/>
                  </a:schemeClr>
                </a:solidFill>
              </a:rPr>
              <a:t>SubscribeResponse</a:t>
            </a:r>
            <a:r>
              <a:rPr lang="en-US" dirty="0">
                <a:solidFill>
                  <a:schemeClr val="bg1">
                    <a:lumMod val="65000"/>
                  </a:schemeClr>
                </a:solidFill>
              </a:rPr>
              <a:t>. See the</a:t>
            </a:r>
          </a:p>
          <a:p>
            <a:pPr marL="0" indent="0">
              <a:lnSpc>
                <a:spcPct val="120000"/>
              </a:lnSpc>
              <a:spcBef>
                <a:spcPts val="200"/>
              </a:spcBef>
              <a:buNone/>
            </a:pPr>
            <a:r>
              <a:rPr lang="en-US" dirty="0">
                <a:solidFill>
                  <a:schemeClr val="bg1">
                    <a:lumMod val="65000"/>
                  </a:schemeClr>
                </a:solidFill>
              </a:rPr>
              <a:t>  // </a:t>
            </a:r>
            <a:r>
              <a:rPr lang="en-US" dirty="0" err="1">
                <a:solidFill>
                  <a:schemeClr val="bg1">
                    <a:lumMod val="65000"/>
                  </a:schemeClr>
                </a:solidFill>
              </a:rPr>
              <a:t>gNMI</a:t>
            </a:r>
            <a:r>
              <a:rPr lang="en-US" dirty="0">
                <a:solidFill>
                  <a:schemeClr val="bg1">
                    <a:lumMod val="65000"/>
                  </a:schemeClr>
                </a:solidFill>
              </a:rPr>
              <a:t> extension specification for further definition.</a:t>
            </a:r>
          </a:p>
          <a:p>
            <a:pPr marL="0" indent="0">
              <a:lnSpc>
                <a:spcPct val="120000"/>
              </a:lnSpc>
              <a:spcBef>
                <a:spcPts val="200"/>
              </a:spcBef>
              <a:buNone/>
            </a:pPr>
            <a:r>
              <a:rPr lang="en-US" dirty="0">
                <a:solidFill>
                  <a:schemeClr val="bg1">
                    <a:lumMod val="65000"/>
                  </a:schemeClr>
                </a:solidFill>
              </a:rPr>
              <a:t>  repeated </a:t>
            </a:r>
            <a:r>
              <a:rPr lang="en-US" dirty="0" err="1">
                <a:solidFill>
                  <a:schemeClr val="bg1">
                    <a:lumMod val="65000"/>
                  </a:schemeClr>
                </a:solidFill>
              </a:rPr>
              <a:t>gnmi_ext.Extension</a:t>
            </a:r>
            <a:r>
              <a:rPr lang="en-US" dirty="0">
                <a:solidFill>
                  <a:schemeClr val="bg1">
                    <a:lumMod val="65000"/>
                  </a:schemeClr>
                </a:solidFill>
              </a:rPr>
              <a:t> extension = 5;</a:t>
            </a:r>
          </a:p>
          <a:p>
            <a:pPr marL="0" indent="0">
              <a:lnSpc>
                <a:spcPct val="120000"/>
              </a:lnSpc>
              <a:spcBef>
                <a:spcPts val="200"/>
              </a:spcBef>
              <a:buNone/>
            </a:pPr>
            <a:r>
              <a:rPr lang="en-US" dirty="0"/>
              <a:t>}</a:t>
            </a:r>
          </a:p>
          <a:p>
            <a:pPr marL="0" indent="0">
              <a:lnSpc>
                <a:spcPct val="120000"/>
              </a:lnSpc>
              <a:spcBef>
                <a:spcPts val="200"/>
              </a:spcBef>
              <a:buNone/>
            </a:pPr>
            <a:endParaRPr lang="en-US" dirty="0"/>
          </a:p>
          <a:p>
            <a:pPr marL="0" indent="0">
              <a:lnSpc>
                <a:spcPct val="120000"/>
              </a:lnSpc>
              <a:spcBef>
                <a:spcPts val="200"/>
              </a:spcBef>
              <a:buNone/>
            </a:pPr>
            <a:r>
              <a:rPr lang="en-US" dirty="0"/>
              <a:t>message Notification {</a:t>
            </a:r>
          </a:p>
          <a:p>
            <a:pPr marL="0" indent="0">
              <a:lnSpc>
                <a:spcPct val="120000"/>
              </a:lnSpc>
              <a:spcBef>
                <a:spcPts val="200"/>
              </a:spcBef>
              <a:buNone/>
            </a:pPr>
            <a:r>
              <a:rPr lang="en-US" dirty="0">
                <a:solidFill>
                  <a:srgbClr val="FF0000"/>
                </a:solidFill>
              </a:rPr>
              <a:t>  int64 timestamp = 1;         // Timestamp in nanoseconds since Epoch.</a:t>
            </a:r>
          </a:p>
          <a:p>
            <a:pPr marL="0" indent="0">
              <a:lnSpc>
                <a:spcPct val="120000"/>
              </a:lnSpc>
              <a:spcBef>
                <a:spcPts val="200"/>
              </a:spcBef>
              <a:buNone/>
            </a:pPr>
            <a:r>
              <a:rPr lang="en-US" dirty="0">
                <a:solidFill>
                  <a:srgbClr val="0070C0"/>
                </a:solidFill>
              </a:rPr>
              <a:t>  Path prefix = 2;             // Prefix used for paths in the message.</a:t>
            </a:r>
          </a:p>
          <a:p>
            <a:pPr marL="0" indent="0">
              <a:lnSpc>
                <a:spcPct val="120000"/>
              </a:lnSpc>
              <a:spcBef>
                <a:spcPts val="200"/>
              </a:spcBef>
              <a:buNone/>
            </a:pPr>
            <a:r>
              <a:rPr lang="en-US" dirty="0"/>
              <a:t>  repeated Update </a:t>
            </a:r>
            <a:r>
              <a:rPr lang="en-US" dirty="0" err="1"/>
              <a:t>update</a:t>
            </a:r>
            <a:r>
              <a:rPr lang="en-US" dirty="0"/>
              <a:t> = 4;  // Data elements that have changed values.</a:t>
            </a:r>
          </a:p>
          <a:p>
            <a:pPr marL="0" indent="0">
              <a:lnSpc>
                <a:spcPct val="120000"/>
              </a:lnSpc>
              <a:spcBef>
                <a:spcPts val="200"/>
              </a:spcBef>
              <a:buNone/>
            </a:pPr>
            <a:r>
              <a:rPr lang="en-US" dirty="0">
                <a:solidFill>
                  <a:schemeClr val="bg1">
                    <a:lumMod val="65000"/>
                  </a:schemeClr>
                </a:solidFill>
              </a:rPr>
              <a:t>  repeated Path delete = 5;    // Data elements that have been deleted.</a:t>
            </a:r>
          </a:p>
          <a:p>
            <a:pPr marL="0" indent="0">
              <a:lnSpc>
                <a:spcPct val="120000"/>
              </a:lnSpc>
              <a:spcBef>
                <a:spcPts val="200"/>
              </a:spcBef>
              <a:buNone/>
            </a:pPr>
            <a:r>
              <a:rPr lang="en-US" dirty="0">
                <a:solidFill>
                  <a:schemeClr val="bg1">
                    <a:lumMod val="65000"/>
                  </a:schemeClr>
                </a:solidFill>
              </a:rPr>
              <a:t>  // This notification contains a set of paths that are always updated together</a:t>
            </a:r>
          </a:p>
          <a:p>
            <a:pPr marL="0" indent="0">
              <a:lnSpc>
                <a:spcPct val="120000"/>
              </a:lnSpc>
              <a:spcBef>
                <a:spcPts val="200"/>
              </a:spcBef>
              <a:buNone/>
            </a:pPr>
            <a:r>
              <a:rPr lang="en-US" dirty="0">
                <a:solidFill>
                  <a:schemeClr val="bg1">
                    <a:lumMod val="65000"/>
                  </a:schemeClr>
                </a:solidFill>
              </a:rPr>
              <a:t>  // referenced by a globally unique prefix.</a:t>
            </a:r>
          </a:p>
          <a:p>
            <a:pPr marL="0" indent="0">
              <a:lnSpc>
                <a:spcPct val="120000"/>
              </a:lnSpc>
              <a:spcBef>
                <a:spcPts val="200"/>
              </a:spcBef>
              <a:buNone/>
            </a:pPr>
            <a:r>
              <a:rPr lang="en-US" dirty="0">
                <a:solidFill>
                  <a:schemeClr val="bg1">
                    <a:lumMod val="65000"/>
                  </a:schemeClr>
                </a:solidFill>
              </a:rPr>
              <a:t>  bool atomic = 6;</a:t>
            </a:r>
          </a:p>
          <a:p>
            <a:pPr marL="0" indent="0">
              <a:lnSpc>
                <a:spcPct val="120000"/>
              </a:lnSpc>
              <a:spcBef>
                <a:spcPts val="200"/>
              </a:spcBef>
              <a:buNone/>
            </a:pPr>
            <a:r>
              <a:rPr lang="en-US" dirty="0">
                <a:solidFill>
                  <a:schemeClr val="bg1">
                    <a:lumMod val="65000"/>
                  </a:schemeClr>
                </a:solidFill>
              </a:rPr>
              <a:t>  // Reserved field numbers and identifiers.</a:t>
            </a:r>
          </a:p>
          <a:p>
            <a:pPr marL="0" indent="0">
              <a:lnSpc>
                <a:spcPct val="120000"/>
              </a:lnSpc>
              <a:spcBef>
                <a:spcPts val="200"/>
              </a:spcBef>
              <a:buNone/>
            </a:pPr>
            <a:r>
              <a:rPr lang="en-US" dirty="0">
                <a:solidFill>
                  <a:schemeClr val="bg1">
                    <a:lumMod val="65000"/>
                  </a:schemeClr>
                </a:solidFill>
              </a:rPr>
              <a:t>  reserved "alias";</a:t>
            </a:r>
          </a:p>
          <a:p>
            <a:pPr marL="0" indent="0">
              <a:lnSpc>
                <a:spcPct val="120000"/>
              </a:lnSpc>
              <a:spcBef>
                <a:spcPts val="200"/>
              </a:spcBef>
              <a:buNone/>
            </a:pPr>
            <a:r>
              <a:rPr lang="en-US" dirty="0">
                <a:solidFill>
                  <a:schemeClr val="bg1">
                    <a:lumMod val="65000"/>
                  </a:schemeClr>
                </a:solidFill>
              </a:rPr>
              <a:t>  reserved 3;</a:t>
            </a:r>
          </a:p>
          <a:p>
            <a:pPr marL="0" indent="0">
              <a:lnSpc>
                <a:spcPct val="120000"/>
              </a:lnSpc>
              <a:spcBef>
                <a:spcPts val="200"/>
              </a:spcBef>
              <a:buNone/>
            </a:pPr>
            <a:r>
              <a:rPr lang="en-US" dirty="0"/>
              <a:t>}</a:t>
            </a:r>
          </a:p>
          <a:p>
            <a:pPr marL="0" indent="0">
              <a:lnSpc>
                <a:spcPct val="120000"/>
              </a:lnSpc>
              <a:spcBef>
                <a:spcPts val="200"/>
              </a:spcBef>
              <a:buNone/>
            </a:pPr>
            <a:endParaRPr lang="en-US" dirty="0"/>
          </a:p>
          <a:p>
            <a:pPr marL="0" indent="0">
              <a:buNone/>
            </a:pPr>
            <a:r>
              <a:rPr lang="en-US" dirty="0"/>
              <a:t>message Update {</a:t>
            </a:r>
          </a:p>
          <a:p>
            <a:pPr marL="0" indent="0">
              <a:buNone/>
            </a:pPr>
            <a:r>
              <a:rPr lang="en-US" dirty="0"/>
              <a:t>  </a:t>
            </a:r>
            <a:r>
              <a:rPr lang="en-US" dirty="0">
                <a:solidFill>
                  <a:srgbClr val="0070C0"/>
                </a:solidFill>
              </a:rPr>
              <a:t>Path </a:t>
            </a:r>
            <a:r>
              <a:rPr lang="en-US" dirty="0" err="1">
                <a:solidFill>
                  <a:srgbClr val="0070C0"/>
                </a:solidFill>
              </a:rPr>
              <a:t>path</a:t>
            </a:r>
            <a:r>
              <a:rPr lang="en-US" dirty="0">
                <a:solidFill>
                  <a:srgbClr val="0070C0"/>
                </a:solidFill>
              </a:rPr>
              <a:t> = 1;                        </a:t>
            </a:r>
            <a:r>
              <a:rPr lang="en-US" dirty="0"/>
              <a:t>// The path (key) for the update.</a:t>
            </a:r>
          </a:p>
          <a:p>
            <a:pPr marL="0" indent="0">
              <a:buNone/>
            </a:pPr>
            <a:r>
              <a:rPr lang="en-US" dirty="0">
                <a:solidFill>
                  <a:schemeClr val="bg1">
                    <a:lumMod val="65000"/>
                  </a:schemeClr>
                </a:solidFill>
              </a:rPr>
              <a:t>  Value </a:t>
            </a:r>
            <a:r>
              <a:rPr lang="en-US" dirty="0" err="1">
                <a:solidFill>
                  <a:schemeClr val="bg1">
                    <a:lumMod val="65000"/>
                  </a:schemeClr>
                </a:solidFill>
              </a:rPr>
              <a:t>value</a:t>
            </a:r>
            <a:r>
              <a:rPr lang="en-US" dirty="0">
                <a:solidFill>
                  <a:schemeClr val="bg1">
                    <a:lumMod val="65000"/>
                  </a:schemeClr>
                </a:solidFill>
              </a:rPr>
              <a:t> = 2 [deprecated = true];  // The value (value) for the update.</a:t>
            </a:r>
          </a:p>
          <a:p>
            <a:pPr marL="0" indent="0">
              <a:buNone/>
            </a:pPr>
            <a:r>
              <a:rPr lang="en-US" dirty="0"/>
              <a:t>  </a:t>
            </a:r>
            <a:r>
              <a:rPr lang="en-US" dirty="0" err="1"/>
              <a:t>TypedValue</a:t>
            </a:r>
            <a:r>
              <a:rPr lang="en-US" dirty="0"/>
              <a:t> </a:t>
            </a:r>
            <a:r>
              <a:rPr lang="en-US" dirty="0" err="1"/>
              <a:t>val</a:t>
            </a:r>
            <a:r>
              <a:rPr lang="en-US" dirty="0"/>
              <a:t> = 3;                   // The explicitly typed update value.</a:t>
            </a:r>
          </a:p>
          <a:p>
            <a:pPr marL="0" indent="0">
              <a:buNone/>
            </a:pPr>
            <a:r>
              <a:rPr lang="en-US" dirty="0">
                <a:solidFill>
                  <a:schemeClr val="bg1">
                    <a:lumMod val="65000"/>
                  </a:schemeClr>
                </a:solidFill>
              </a:rPr>
              <a:t>  uint32 duplicates = 4;                // Number of coalesced duplicates.</a:t>
            </a:r>
          </a:p>
          <a:p>
            <a:pPr marL="0" indent="0">
              <a:buNone/>
            </a:pPr>
            <a:r>
              <a:rPr lang="en-US" dirty="0"/>
              <a:t>}</a:t>
            </a:r>
          </a:p>
          <a:p>
            <a:pPr marL="0" indent="0">
              <a:lnSpc>
                <a:spcPct val="120000"/>
              </a:lnSpc>
              <a:spcBef>
                <a:spcPts val="200"/>
              </a:spcBef>
              <a:buNone/>
            </a:pPr>
            <a:endParaRPr lang="en-US" dirty="0"/>
          </a:p>
          <a:p>
            <a:pPr marL="0" indent="0">
              <a:lnSpc>
                <a:spcPct val="120000"/>
              </a:lnSpc>
              <a:spcBef>
                <a:spcPts val="200"/>
              </a:spcBef>
              <a:buNone/>
            </a:pPr>
            <a:endParaRPr lang="en-US" dirty="0"/>
          </a:p>
        </p:txBody>
      </p:sp>
      <p:sp>
        <p:nvSpPr>
          <p:cNvPr id="7" name="Content Placeholder 6">
            <a:extLst>
              <a:ext uri="{FF2B5EF4-FFF2-40B4-BE49-F238E27FC236}">
                <a16:creationId xmlns:a16="http://schemas.microsoft.com/office/drawing/2014/main" id="{058E2F27-8EA7-CEE9-1168-4364F2045799}"/>
              </a:ext>
            </a:extLst>
          </p:cNvPr>
          <p:cNvSpPr>
            <a:spLocks noGrp="1"/>
          </p:cNvSpPr>
          <p:nvPr>
            <p:ph sz="half" idx="2"/>
          </p:nvPr>
        </p:nvSpPr>
        <p:spPr>
          <a:xfrm>
            <a:off x="3846024" y="1064030"/>
            <a:ext cx="3203170" cy="5112934"/>
          </a:xfrm>
        </p:spPr>
        <p:txBody>
          <a:bodyPr>
            <a:normAutofit fontScale="25000" lnSpcReduction="20000"/>
          </a:bodyPr>
          <a:lstStyle/>
          <a:p>
            <a:pPr marL="0" indent="0">
              <a:buNone/>
            </a:pPr>
            <a:r>
              <a:rPr lang="en-US" dirty="0"/>
              <a:t>// Path encodes a data tree path as a series of repeated strings, with</a:t>
            </a:r>
          </a:p>
          <a:p>
            <a:pPr marL="0" indent="0">
              <a:buNone/>
            </a:pPr>
            <a:r>
              <a:rPr lang="en-US" dirty="0"/>
              <a:t>// each element of the path representing a data tree node name and the</a:t>
            </a:r>
          </a:p>
          <a:p>
            <a:pPr marL="0" indent="0">
              <a:buNone/>
            </a:pPr>
            <a:r>
              <a:rPr lang="en-US" dirty="0"/>
              <a:t>// associated attributes.</a:t>
            </a:r>
          </a:p>
          <a:p>
            <a:pPr marL="0" indent="0">
              <a:buNone/>
            </a:pPr>
            <a:r>
              <a:rPr lang="en-US" dirty="0"/>
              <a:t>// Reference: </a:t>
            </a:r>
            <a:r>
              <a:rPr lang="en-US" dirty="0" err="1"/>
              <a:t>gNMI</a:t>
            </a:r>
            <a:r>
              <a:rPr lang="en-US" dirty="0"/>
              <a:t> Specification Section 2.2.2.</a:t>
            </a:r>
          </a:p>
          <a:p>
            <a:pPr marL="0" indent="0">
              <a:buNone/>
            </a:pPr>
            <a:r>
              <a:rPr lang="en-US" dirty="0"/>
              <a:t>message Path {</a:t>
            </a:r>
          </a:p>
          <a:p>
            <a:pPr marL="0" indent="0">
              <a:buNone/>
            </a:pPr>
            <a:r>
              <a:rPr lang="en-US" dirty="0"/>
              <a:t>  // Elements of the path are no longer encoded as a string, but rather within</a:t>
            </a:r>
          </a:p>
          <a:p>
            <a:pPr marL="0" indent="0">
              <a:buNone/>
            </a:pPr>
            <a:r>
              <a:rPr lang="en-US" dirty="0"/>
              <a:t>  // the </a:t>
            </a:r>
            <a:r>
              <a:rPr lang="en-US" dirty="0" err="1"/>
              <a:t>elem</a:t>
            </a:r>
            <a:r>
              <a:rPr lang="en-US" dirty="0"/>
              <a:t> field as a </a:t>
            </a:r>
            <a:r>
              <a:rPr lang="en-US" dirty="0" err="1"/>
              <a:t>PathElem</a:t>
            </a:r>
            <a:r>
              <a:rPr lang="en-US" dirty="0"/>
              <a:t> message.</a:t>
            </a:r>
          </a:p>
          <a:p>
            <a:pPr marL="0" indent="0">
              <a:buNone/>
            </a:pPr>
            <a:r>
              <a:rPr lang="en-US" dirty="0">
                <a:solidFill>
                  <a:schemeClr val="bg1">
                    <a:lumMod val="65000"/>
                  </a:schemeClr>
                </a:solidFill>
              </a:rPr>
              <a:t>  repeated string element = 1 [deprecated = true];</a:t>
            </a:r>
          </a:p>
          <a:p>
            <a:pPr marL="0" indent="0">
              <a:buNone/>
            </a:pPr>
            <a:r>
              <a:rPr lang="en-US" dirty="0"/>
              <a:t>  string origin = 2;           // Label to disambiguate path.</a:t>
            </a:r>
          </a:p>
          <a:p>
            <a:pPr marL="0" indent="0">
              <a:buNone/>
            </a:pPr>
            <a:r>
              <a:rPr lang="en-US" dirty="0"/>
              <a:t>  repeated </a:t>
            </a:r>
            <a:r>
              <a:rPr lang="en-US" dirty="0" err="1"/>
              <a:t>PathElem</a:t>
            </a:r>
            <a:r>
              <a:rPr lang="en-US" dirty="0"/>
              <a:t> </a:t>
            </a:r>
            <a:r>
              <a:rPr lang="en-US" dirty="0" err="1"/>
              <a:t>elem</a:t>
            </a:r>
            <a:r>
              <a:rPr lang="en-US" dirty="0"/>
              <a:t> = 3;  // Elements of the path.</a:t>
            </a:r>
          </a:p>
          <a:p>
            <a:pPr marL="0" indent="0">
              <a:buNone/>
            </a:pPr>
            <a:r>
              <a:rPr lang="en-US" dirty="0">
                <a:solidFill>
                  <a:srgbClr val="FF0000"/>
                </a:solidFill>
              </a:rPr>
              <a:t>  string target = 4;           // The name of the target (Sec. 2.2.2.1)</a:t>
            </a:r>
          </a:p>
          <a:p>
            <a:pPr marL="0" indent="0">
              <a:buNone/>
            </a:pPr>
            <a:r>
              <a:rPr lang="en-US" dirty="0"/>
              <a:t>}</a:t>
            </a:r>
          </a:p>
          <a:p>
            <a:pPr marL="0" indent="0">
              <a:buNone/>
            </a:pPr>
            <a:endParaRPr lang="en-US" dirty="0"/>
          </a:p>
          <a:p>
            <a:pPr marL="0" indent="0">
              <a:buNone/>
            </a:pPr>
            <a:r>
              <a:rPr lang="en-US" dirty="0"/>
              <a:t>// </a:t>
            </a:r>
            <a:r>
              <a:rPr lang="en-US" dirty="0" err="1"/>
              <a:t>PathElem</a:t>
            </a:r>
            <a:r>
              <a:rPr lang="en-US" dirty="0"/>
              <a:t> encodes an element of a </a:t>
            </a:r>
            <a:r>
              <a:rPr lang="en-US" dirty="0" err="1"/>
              <a:t>gNMI</a:t>
            </a:r>
            <a:r>
              <a:rPr lang="en-US" dirty="0"/>
              <a:t> path, along with any attributes (keys)</a:t>
            </a:r>
          </a:p>
          <a:p>
            <a:pPr marL="0" indent="0">
              <a:buNone/>
            </a:pPr>
            <a:r>
              <a:rPr lang="en-US" dirty="0"/>
              <a:t>// that may be associated with it.</a:t>
            </a:r>
          </a:p>
          <a:p>
            <a:pPr marL="0" indent="0">
              <a:buNone/>
            </a:pPr>
            <a:r>
              <a:rPr lang="en-US" dirty="0"/>
              <a:t>// Reference: </a:t>
            </a:r>
            <a:r>
              <a:rPr lang="en-US" dirty="0" err="1"/>
              <a:t>gNMI</a:t>
            </a:r>
            <a:r>
              <a:rPr lang="en-US" dirty="0"/>
              <a:t> Specification Section 2.2.2.</a:t>
            </a:r>
          </a:p>
          <a:p>
            <a:pPr marL="0" indent="0">
              <a:buNone/>
            </a:pPr>
            <a:r>
              <a:rPr lang="en-US" dirty="0"/>
              <a:t>message </a:t>
            </a:r>
            <a:r>
              <a:rPr lang="en-US" dirty="0" err="1"/>
              <a:t>PathElem</a:t>
            </a:r>
            <a:r>
              <a:rPr lang="en-US" dirty="0"/>
              <a:t> {</a:t>
            </a:r>
          </a:p>
          <a:p>
            <a:pPr marL="0" indent="0">
              <a:buNone/>
            </a:pPr>
            <a:r>
              <a:rPr lang="en-US" dirty="0"/>
              <a:t>  string name = 1;              // The name of the element in the path.</a:t>
            </a:r>
          </a:p>
          <a:p>
            <a:pPr marL="0" indent="0">
              <a:buNone/>
            </a:pPr>
            <a:r>
              <a:rPr lang="en-US" dirty="0"/>
              <a:t>  map&lt;string, string&gt; key = 2;  // Map of key (attribute) name to value.</a:t>
            </a:r>
          </a:p>
          <a:p>
            <a:pPr marL="0" indent="0">
              <a:buNone/>
            </a:pPr>
            <a:r>
              <a:rPr lang="en-US" dirty="0"/>
              <a:t>}</a:t>
            </a:r>
          </a:p>
        </p:txBody>
      </p:sp>
      <p:sp>
        <p:nvSpPr>
          <p:cNvPr id="9" name="Content Placeholder 6">
            <a:extLst>
              <a:ext uri="{FF2B5EF4-FFF2-40B4-BE49-F238E27FC236}">
                <a16:creationId xmlns:a16="http://schemas.microsoft.com/office/drawing/2014/main" id="{A0A28907-8098-A3BA-A841-2190B0103217}"/>
              </a:ext>
            </a:extLst>
          </p:cNvPr>
          <p:cNvSpPr txBox="1">
            <a:spLocks/>
          </p:cNvSpPr>
          <p:nvPr/>
        </p:nvSpPr>
        <p:spPr>
          <a:xfrm>
            <a:off x="7387245" y="1064030"/>
            <a:ext cx="3203170" cy="511293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message </a:t>
            </a:r>
            <a:r>
              <a:rPr lang="en-US" dirty="0" err="1"/>
              <a:t>TypedValue</a:t>
            </a:r>
            <a:r>
              <a:rPr lang="en-US" dirty="0"/>
              <a:t> {</a:t>
            </a:r>
          </a:p>
          <a:p>
            <a:pPr marL="0" indent="0">
              <a:buFont typeface="Arial" panose="020B0604020202020204" pitchFamily="34" charset="0"/>
              <a:buNone/>
            </a:pPr>
            <a:r>
              <a:rPr lang="en-US" dirty="0"/>
              <a:t>  // One of the fields within the </a:t>
            </a:r>
            <a:r>
              <a:rPr lang="en-US" dirty="0" err="1"/>
              <a:t>val</a:t>
            </a:r>
            <a:r>
              <a:rPr lang="en-US" dirty="0"/>
              <a:t> </a:t>
            </a:r>
            <a:r>
              <a:rPr lang="en-US" dirty="0" err="1"/>
              <a:t>oneof</a:t>
            </a:r>
            <a:r>
              <a:rPr lang="en-US" dirty="0"/>
              <a:t> is populated with the value</a:t>
            </a:r>
          </a:p>
          <a:p>
            <a:pPr marL="0" indent="0">
              <a:buFont typeface="Arial" panose="020B0604020202020204" pitchFamily="34" charset="0"/>
              <a:buNone/>
            </a:pPr>
            <a:r>
              <a:rPr lang="en-US" dirty="0"/>
              <a:t>  // of the update. The type of the value being included in the Update</a:t>
            </a:r>
          </a:p>
          <a:p>
            <a:pPr marL="0" indent="0">
              <a:buFont typeface="Arial" panose="020B0604020202020204" pitchFamily="34" charset="0"/>
              <a:buNone/>
            </a:pPr>
            <a:r>
              <a:rPr lang="en-US" dirty="0"/>
              <a:t>  // determines which field should be populated. In the case that the</a:t>
            </a:r>
          </a:p>
          <a:p>
            <a:pPr marL="0" indent="0">
              <a:buFont typeface="Arial" panose="020B0604020202020204" pitchFamily="34" charset="0"/>
              <a:buNone/>
            </a:pPr>
            <a:r>
              <a:rPr lang="en-US" dirty="0"/>
              <a:t>  // encoding is a particular form of the base </a:t>
            </a:r>
            <a:r>
              <a:rPr lang="en-US" dirty="0" err="1"/>
              <a:t>protobuf</a:t>
            </a:r>
            <a:r>
              <a:rPr lang="en-US" dirty="0"/>
              <a:t> type, a specific</a:t>
            </a:r>
          </a:p>
          <a:p>
            <a:pPr marL="0" indent="0">
              <a:buFont typeface="Arial" panose="020B0604020202020204" pitchFamily="34" charset="0"/>
              <a:buNone/>
            </a:pPr>
            <a:r>
              <a:rPr lang="en-US" dirty="0"/>
              <a:t>  // field is used to store the value (e.g., </a:t>
            </a:r>
            <a:r>
              <a:rPr lang="en-US" dirty="0" err="1"/>
              <a:t>json_val</a:t>
            </a:r>
            <a:r>
              <a:rPr lang="en-US" dirty="0"/>
              <a:t>).</a:t>
            </a:r>
          </a:p>
          <a:p>
            <a:pPr marL="0" indent="0">
              <a:buFont typeface="Arial" panose="020B0604020202020204" pitchFamily="34" charset="0"/>
              <a:buNone/>
            </a:pPr>
            <a:r>
              <a:rPr lang="en-US" dirty="0"/>
              <a:t>  </a:t>
            </a:r>
            <a:r>
              <a:rPr lang="en-US" dirty="0" err="1"/>
              <a:t>oneof</a:t>
            </a:r>
            <a:r>
              <a:rPr lang="en-US" dirty="0"/>
              <a:t> value {</a:t>
            </a:r>
          </a:p>
          <a:p>
            <a:pPr marL="0" indent="0">
              <a:buFont typeface="Arial" panose="020B0604020202020204" pitchFamily="34" charset="0"/>
              <a:buNone/>
            </a:pPr>
            <a:r>
              <a:rPr lang="en-US" dirty="0">
                <a:solidFill>
                  <a:schemeClr val="bg1">
                    <a:lumMod val="65000"/>
                  </a:schemeClr>
                </a:solidFill>
              </a:rPr>
              <a:t>    string </a:t>
            </a:r>
            <a:r>
              <a:rPr lang="en-US" dirty="0" err="1">
                <a:solidFill>
                  <a:schemeClr val="bg1">
                    <a:lumMod val="65000"/>
                  </a:schemeClr>
                </a:solidFill>
              </a:rPr>
              <a:t>string_val</a:t>
            </a:r>
            <a:r>
              <a:rPr lang="en-US" dirty="0">
                <a:solidFill>
                  <a:schemeClr val="bg1">
                    <a:lumMod val="65000"/>
                  </a:schemeClr>
                </a:solidFill>
              </a:rPr>
              <a:t> = 1;                    // String value.</a:t>
            </a:r>
          </a:p>
          <a:p>
            <a:pPr marL="0" indent="0">
              <a:buFont typeface="Arial" panose="020B0604020202020204" pitchFamily="34" charset="0"/>
              <a:buNone/>
            </a:pPr>
            <a:r>
              <a:rPr lang="en-US" dirty="0">
                <a:solidFill>
                  <a:schemeClr val="bg1">
                    <a:lumMod val="65000"/>
                  </a:schemeClr>
                </a:solidFill>
              </a:rPr>
              <a:t>    int64 </a:t>
            </a:r>
            <a:r>
              <a:rPr lang="en-US" dirty="0" err="1">
                <a:solidFill>
                  <a:schemeClr val="bg1">
                    <a:lumMod val="65000"/>
                  </a:schemeClr>
                </a:solidFill>
              </a:rPr>
              <a:t>int_val</a:t>
            </a:r>
            <a:r>
              <a:rPr lang="en-US" dirty="0">
                <a:solidFill>
                  <a:schemeClr val="bg1">
                    <a:lumMod val="65000"/>
                  </a:schemeClr>
                </a:solidFill>
              </a:rPr>
              <a:t> = 2;                        // Integer value.</a:t>
            </a:r>
          </a:p>
          <a:p>
            <a:pPr marL="0" indent="0">
              <a:buFont typeface="Arial" panose="020B0604020202020204" pitchFamily="34" charset="0"/>
              <a:buNone/>
            </a:pPr>
            <a:r>
              <a:rPr lang="en-US" dirty="0">
                <a:solidFill>
                  <a:schemeClr val="bg1">
                    <a:lumMod val="65000"/>
                  </a:schemeClr>
                </a:solidFill>
              </a:rPr>
              <a:t>    uint64 </a:t>
            </a:r>
            <a:r>
              <a:rPr lang="en-US" dirty="0" err="1">
                <a:solidFill>
                  <a:schemeClr val="bg1">
                    <a:lumMod val="65000"/>
                  </a:schemeClr>
                </a:solidFill>
              </a:rPr>
              <a:t>uint_val</a:t>
            </a:r>
            <a:r>
              <a:rPr lang="en-US" dirty="0">
                <a:solidFill>
                  <a:schemeClr val="bg1">
                    <a:lumMod val="65000"/>
                  </a:schemeClr>
                </a:solidFill>
              </a:rPr>
              <a:t> = 3;                      // Unsigned integer value.</a:t>
            </a:r>
          </a:p>
          <a:p>
            <a:pPr marL="0" indent="0">
              <a:buFont typeface="Arial" panose="020B0604020202020204" pitchFamily="34" charset="0"/>
              <a:buNone/>
            </a:pPr>
            <a:r>
              <a:rPr lang="en-US" dirty="0">
                <a:solidFill>
                  <a:schemeClr val="bg1">
                    <a:lumMod val="65000"/>
                  </a:schemeClr>
                </a:solidFill>
              </a:rPr>
              <a:t>    bool </a:t>
            </a:r>
            <a:r>
              <a:rPr lang="en-US" dirty="0" err="1">
                <a:solidFill>
                  <a:schemeClr val="bg1">
                    <a:lumMod val="65000"/>
                  </a:schemeClr>
                </a:solidFill>
              </a:rPr>
              <a:t>bool_val</a:t>
            </a:r>
            <a:r>
              <a:rPr lang="en-US" dirty="0">
                <a:solidFill>
                  <a:schemeClr val="bg1">
                    <a:lumMod val="65000"/>
                  </a:schemeClr>
                </a:solidFill>
              </a:rPr>
              <a:t> = 4;                        // Bool value.</a:t>
            </a:r>
          </a:p>
          <a:p>
            <a:pPr marL="0" indent="0">
              <a:buFont typeface="Arial" panose="020B0604020202020204" pitchFamily="34" charset="0"/>
              <a:buNone/>
            </a:pPr>
            <a:r>
              <a:rPr lang="en-US" dirty="0">
                <a:solidFill>
                  <a:schemeClr val="bg1">
                    <a:lumMod val="65000"/>
                  </a:schemeClr>
                </a:solidFill>
              </a:rPr>
              <a:t>    bytes </a:t>
            </a:r>
            <a:r>
              <a:rPr lang="en-US" dirty="0" err="1">
                <a:solidFill>
                  <a:schemeClr val="bg1">
                    <a:lumMod val="65000"/>
                  </a:schemeClr>
                </a:solidFill>
              </a:rPr>
              <a:t>bytes_val</a:t>
            </a:r>
            <a:r>
              <a:rPr lang="en-US" dirty="0">
                <a:solidFill>
                  <a:schemeClr val="bg1">
                    <a:lumMod val="65000"/>
                  </a:schemeClr>
                </a:solidFill>
              </a:rPr>
              <a:t> = 5;                      // Arbitrary byte sequence value.</a:t>
            </a:r>
          </a:p>
          <a:p>
            <a:pPr marL="0" indent="0">
              <a:buFont typeface="Arial" panose="020B0604020202020204" pitchFamily="34" charset="0"/>
              <a:buNone/>
            </a:pPr>
            <a:r>
              <a:rPr lang="en-US" dirty="0">
                <a:solidFill>
                  <a:schemeClr val="bg1">
                    <a:lumMod val="65000"/>
                  </a:schemeClr>
                </a:solidFill>
              </a:rPr>
              <a:t>    float </a:t>
            </a:r>
            <a:r>
              <a:rPr lang="en-US" dirty="0" err="1">
                <a:solidFill>
                  <a:schemeClr val="bg1">
                    <a:lumMod val="65000"/>
                  </a:schemeClr>
                </a:solidFill>
              </a:rPr>
              <a:t>float_val</a:t>
            </a:r>
            <a:r>
              <a:rPr lang="en-US" dirty="0">
                <a:solidFill>
                  <a:schemeClr val="bg1">
                    <a:lumMod val="65000"/>
                  </a:schemeClr>
                </a:solidFill>
              </a:rPr>
              <a:t> = 6 [deprecated = true];  // Deprecated - use </a:t>
            </a:r>
            <a:r>
              <a:rPr lang="en-US" dirty="0" err="1">
                <a:solidFill>
                  <a:schemeClr val="bg1">
                    <a:lumMod val="65000"/>
                  </a:schemeClr>
                </a:solidFill>
              </a:rPr>
              <a:t>double_val</a:t>
            </a:r>
            <a:r>
              <a:rPr lang="en-US" dirty="0">
                <a:solidFill>
                  <a:schemeClr val="bg1">
                    <a:lumMod val="65000"/>
                  </a:schemeClr>
                </a:solidFill>
              </a:rPr>
              <a:t>.</a:t>
            </a:r>
          </a:p>
          <a:p>
            <a:pPr marL="0" indent="0">
              <a:buFont typeface="Arial" panose="020B0604020202020204" pitchFamily="34" charset="0"/>
              <a:buNone/>
            </a:pPr>
            <a:r>
              <a:rPr lang="en-US" dirty="0">
                <a:solidFill>
                  <a:schemeClr val="bg1">
                    <a:lumMod val="65000"/>
                  </a:schemeClr>
                </a:solidFill>
              </a:rPr>
              <a:t>    double </a:t>
            </a:r>
            <a:r>
              <a:rPr lang="en-US" dirty="0" err="1">
                <a:solidFill>
                  <a:schemeClr val="bg1">
                    <a:lumMod val="65000"/>
                  </a:schemeClr>
                </a:solidFill>
              </a:rPr>
              <a:t>double_val</a:t>
            </a:r>
            <a:r>
              <a:rPr lang="en-US" dirty="0">
                <a:solidFill>
                  <a:schemeClr val="bg1">
                    <a:lumMod val="65000"/>
                  </a:schemeClr>
                </a:solidFill>
              </a:rPr>
              <a:t> = 14;                   // Floating point value.</a:t>
            </a:r>
          </a:p>
          <a:p>
            <a:pPr marL="0" indent="0">
              <a:buFont typeface="Arial" panose="020B0604020202020204" pitchFamily="34" charset="0"/>
              <a:buNone/>
            </a:pPr>
            <a:r>
              <a:rPr lang="en-US" dirty="0">
                <a:solidFill>
                  <a:schemeClr val="bg1">
                    <a:lumMod val="65000"/>
                  </a:schemeClr>
                </a:solidFill>
              </a:rPr>
              <a:t>    Decimal64 </a:t>
            </a:r>
            <a:r>
              <a:rPr lang="en-US" dirty="0" err="1">
                <a:solidFill>
                  <a:schemeClr val="bg1">
                    <a:lumMod val="65000"/>
                  </a:schemeClr>
                </a:solidFill>
              </a:rPr>
              <a:t>decimal_val</a:t>
            </a:r>
            <a:r>
              <a:rPr lang="en-US" dirty="0">
                <a:solidFill>
                  <a:schemeClr val="bg1">
                    <a:lumMod val="65000"/>
                  </a:schemeClr>
                </a:solidFill>
              </a:rPr>
              <a:t> = 7</a:t>
            </a:r>
          </a:p>
          <a:p>
            <a:pPr marL="0" indent="0">
              <a:buFont typeface="Arial" panose="020B0604020202020204" pitchFamily="34" charset="0"/>
              <a:buNone/>
            </a:pPr>
            <a:r>
              <a:rPr lang="en-US" dirty="0">
                <a:solidFill>
                  <a:schemeClr val="bg1">
                    <a:lumMod val="65000"/>
                  </a:schemeClr>
                </a:solidFill>
              </a:rPr>
              <a:t>        [deprecated = true];          // Deprecated - use </a:t>
            </a:r>
            <a:r>
              <a:rPr lang="en-US" dirty="0" err="1">
                <a:solidFill>
                  <a:schemeClr val="bg1">
                    <a:lumMod val="65000"/>
                  </a:schemeClr>
                </a:solidFill>
              </a:rPr>
              <a:t>double_val</a:t>
            </a:r>
            <a:r>
              <a:rPr lang="en-US" dirty="0">
                <a:solidFill>
                  <a:schemeClr val="bg1">
                    <a:lumMod val="65000"/>
                  </a:schemeClr>
                </a:solidFill>
              </a:rPr>
              <a:t>.</a:t>
            </a:r>
          </a:p>
          <a:p>
            <a:pPr marL="0" indent="0">
              <a:buFont typeface="Arial" panose="020B0604020202020204" pitchFamily="34" charset="0"/>
              <a:buNone/>
            </a:pPr>
            <a:r>
              <a:rPr lang="en-US" dirty="0">
                <a:solidFill>
                  <a:schemeClr val="bg1">
                    <a:lumMod val="65000"/>
                  </a:schemeClr>
                </a:solidFill>
              </a:rPr>
              <a:t>    </a:t>
            </a:r>
            <a:r>
              <a:rPr lang="en-US" dirty="0" err="1">
                <a:solidFill>
                  <a:schemeClr val="bg1">
                    <a:lumMod val="65000"/>
                  </a:schemeClr>
                </a:solidFill>
              </a:rPr>
              <a:t>ScalarArray</a:t>
            </a:r>
            <a:r>
              <a:rPr lang="en-US" dirty="0">
                <a:solidFill>
                  <a:schemeClr val="bg1">
                    <a:lumMod val="65000"/>
                  </a:schemeClr>
                </a:solidFill>
              </a:rPr>
              <a:t> </a:t>
            </a:r>
            <a:r>
              <a:rPr lang="en-US" dirty="0" err="1">
                <a:solidFill>
                  <a:schemeClr val="bg1">
                    <a:lumMod val="65000"/>
                  </a:schemeClr>
                </a:solidFill>
              </a:rPr>
              <a:t>leaflist_val</a:t>
            </a:r>
            <a:r>
              <a:rPr lang="en-US" dirty="0">
                <a:solidFill>
                  <a:schemeClr val="bg1">
                    <a:lumMod val="65000"/>
                  </a:schemeClr>
                </a:solidFill>
              </a:rPr>
              <a:t> = 8;     // Mixed type scalar array value.</a:t>
            </a:r>
          </a:p>
          <a:p>
            <a:pPr marL="0" indent="0">
              <a:buFont typeface="Arial" panose="020B0604020202020204" pitchFamily="34" charset="0"/>
              <a:buNone/>
            </a:pPr>
            <a:r>
              <a:rPr lang="en-US" dirty="0">
                <a:solidFill>
                  <a:schemeClr val="bg1">
                    <a:lumMod val="65000"/>
                  </a:schemeClr>
                </a:solidFill>
              </a:rPr>
              <a:t>    </a:t>
            </a:r>
            <a:r>
              <a:rPr lang="en-US" dirty="0" err="1">
                <a:solidFill>
                  <a:schemeClr val="bg1">
                    <a:lumMod val="65000"/>
                  </a:schemeClr>
                </a:solidFill>
              </a:rPr>
              <a:t>google.protobuf.Any</a:t>
            </a:r>
            <a:r>
              <a:rPr lang="en-US" dirty="0">
                <a:solidFill>
                  <a:schemeClr val="bg1">
                    <a:lumMod val="65000"/>
                  </a:schemeClr>
                </a:solidFill>
              </a:rPr>
              <a:t> </a:t>
            </a:r>
            <a:r>
              <a:rPr lang="en-US" dirty="0" err="1">
                <a:solidFill>
                  <a:schemeClr val="bg1">
                    <a:lumMod val="65000"/>
                  </a:schemeClr>
                </a:solidFill>
              </a:rPr>
              <a:t>any_val</a:t>
            </a:r>
            <a:r>
              <a:rPr lang="en-US" dirty="0">
                <a:solidFill>
                  <a:schemeClr val="bg1">
                    <a:lumMod val="65000"/>
                  </a:schemeClr>
                </a:solidFill>
              </a:rPr>
              <a:t> = 9;  // </a:t>
            </a:r>
            <a:r>
              <a:rPr lang="en-US" dirty="0" err="1">
                <a:solidFill>
                  <a:schemeClr val="bg1">
                    <a:lumMod val="65000"/>
                  </a:schemeClr>
                </a:solidFill>
              </a:rPr>
              <a:t>protobuf.Any</a:t>
            </a:r>
            <a:r>
              <a:rPr lang="en-US" dirty="0">
                <a:solidFill>
                  <a:schemeClr val="bg1">
                    <a:lumMod val="65000"/>
                  </a:schemeClr>
                </a:solidFill>
              </a:rPr>
              <a:t> encoded bytes.</a:t>
            </a:r>
          </a:p>
          <a:p>
            <a:pPr marL="0" indent="0">
              <a:buFont typeface="Arial" panose="020B0604020202020204" pitchFamily="34" charset="0"/>
              <a:buNone/>
            </a:pPr>
            <a:r>
              <a:rPr lang="en-US" dirty="0">
                <a:solidFill>
                  <a:schemeClr val="bg1">
                    <a:lumMod val="65000"/>
                  </a:schemeClr>
                </a:solidFill>
              </a:rPr>
              <a:t>    bytes </a:t>
            </a:r>
            <a:r>
              <a:rPr lang="en-US" dirty="0" err="1">
                <a:solidFill>
                  <a:schemeClr val="bg1">
                    <a:lumMod val="65000"/>
                  </a:schemeClr>
                </a:solidFill>
              </a:rPr>
              <a:t>json_val</a:t>
            </a:r>
            <a:r>
              <a:rPr lang="en-US" dirty="0">
                <a:solidFill>
                  <a:schemeClr val="bg1">
                    <a:lumMod val="65000"/>
                  </a:schemeClr>
                </a:solidFill>
              </a:rPr>
              <a:t> = 10;              // JSON-encoded text.</a:t>
            </a:r>
          </a:p>
          <a:p>
            <a:pPr marL="0" indent="0">
              <a:buFont typeface="Arial" panose="020B0604020202020204" pitchFamily="34" charset="0"/>
              <a:buNone/>
            </a:pPr>
            <a:r>
              <a:rPr lang="en-US" dirty="0">
                <a:solidFill>
                  <a:schemeClr val="bg1">
                    <a:lumMod val="65000"/>
                  </a:schemeClr>
                </a:solidFill>
              </a:rPr>
              <a:t>    bytes </a:t>
            </a:r>
            <a:r>
              <a:rPr lang="en-US" dirty="0" err="1">
                <a:solidFill>
                  <a:schemeClr val="bg1">
                    <a:lumMod val="65000"/>
                  </a:schemeClr>
                </a:solidFill>
              </a:rPr>
              <a:t>json_ietf_val</a:t>
            </a:r>
            <a:r>
              <a:rPr lang="en-US" dirty="0">
                <a:solidFill>
                  <a:schemeClr val="bg1">
                    <a:lumMod val="65000"/>
                  </a:schemeClr>
                </a:solidFill>
              </a:rPr>
              <a:t> = 11;         // JSON-encoded text per RFC7951.</a:t>
            </a:r>
          </a:p>
          <a:p>
            <a:pPr marL="0" indent="0">
              <a:buFont typeface="Arial" panose="020B0604020202020204" pitchFamily="34" charset="0"/>
              <a:buNone/>
            </a:pPr>
            <a:r>
              <a:rPr lang="en-US" dirty="0">
                <a:solidFill>
                  <a:schemeClr val="bg1">
                    <a:lumMod val="65000"/>
                  </a:schemeClr>
                </a:solidFill>
              </a:rPr>
              <a:t>    string </a:t>
            </a:r>
            <a:r>
              <a:rPr lang="en-US" dirty="0" err="1">
                <a:solidFill>
                  <a:schemeClr val="bg1">
                    <a:lumMod val="65000"/>
                  </a:schemeClr>
                </a:solidFill>
              </a:rPr>
              <a:t>ascii_val</a:t>
            </a:r>
            <a:r>
              <a:rPr lang="en-US" dirty="0">
                <a:solidFill>
                  <a:schemeClr val="bg1">
                    <a:lumMod val="65000"/>
                  </a:schemeClr>
                </a:solidFill>
              </a:rPr>
              <a:t> = 12;            // Arbitrary ASCII text.</a:t>
            </a:r>
          </a:p>
          <a:p>
            <a:pPr marL="0" indent="0">
              <a:buFont typeface="Arial" panose="020B0604020202020204" pitchFamily="34" charset="0"/>
              <a:buNone/>
            </a:pPr>
            <a:r>
              <a:rPr lang="en-US" dirty="0">
                <a:solidFill>
                  <a:schemeClr val="bg1">
                    <a:lumMod val="65000"/>
                  </a:schemeClr>
                </a:solidFill>
              </a:rPr>
              <a:t>    // </a:t>
            </a:r>
            <a:r>
              <a:rPr lang="en-US" dirty="0" err="1">
                <a:solidFill>
                  <a:schemeClr val="bg1">
                    <a:lumMod val="65000"/>
                  </a:schemeClr>
                </a:solidFill>
              </a:rPr>
              <a:t>Protobuf</a:t>
            </a:r>
            <a:r>
              <a:rPr lang="en-US" dirty="0">
                <a:solidFill>
                  <a:schemeClr val="bg1">
                    <a:lumMod val="65000"/>
                  </a:schemeClr>
                </a:solidFill>
              </a:rPr>
              <a:t> binary encoded bytes. The message type is not included.</a:t>
            </a:r>
          </a:p>
          <a:p>
            <a:pPr marL="0" indent="0">
              <a:buFont typeface="Arial" panose="020B0604020202020204" pitchFamily="34" charset="0"/>
              <a:buNone/>
            </a:pPr>
            <a:r>
              <a:rPr lang="en-US" dirty="0">
                <a:solidFill>
                  <a:schemeClr val="bg1">
                    <a:lumMod val="65000"/>
                  </a:schemeClr>
                </a:solidFill>
              </a:rPr>
              <a:t>    // See the specification at</a:t>
            </a:r>
          </a:p>
          <a:p>
            <a:pPr marL="0" indent="0">
              <a:buFont typeface="Arial" panose="020B0604020202020204" pitchFamily="34" charset="0"/>
              <a:buNone/>
            </a:pPr>
            <a:r>
              <a:rPr lang="en-US" dirty="0">
                <a:solidFill>
                  <a:schemeClr val="bg1">
                    <a:lumMod val="65000"/>
                  </a:schemeClr>
                </a:solidFill>
              </a:rPr>
              <a:t>    // github.com/openconfig/reference/blob/master/rpc/gnmi/protobuf-vals.md</a:t>
            </a:r>
          </a:p>
          <a:p>
            <a:pPr marL="0" indent="0">
              <a:buFont typeface="Arial" panose="020B0604020202020204" pitchFamily="34" charset="0"/>
              <a:buNone/>
            </a:pPr>
            <a:r>
              <a:rPr lang="en-US" dirty="0">
                <a:solidFill>
                  <a:schemeClr val="bg1">
                    <a:lumMod val="65000"/>
                  </a:schemeClr>
                </a:solidFill>
              </a:rPr>
              <a:t>    // for a complete specification. [Experimental]</a:t>
            </a:r>
          </a:p>
          <a:p>
            <a:pPr marL="0" indent="0">
              <a:buFont typeface="Arial" panose="020B0604020202020204" pitchFamily="34" charset="0"/>
              <a:buNone/>
            </a:pPr>
            <a:r>
              <a:rPr lang="en-US" dirty="0"/>
              <a:t>    bytes </a:t>
            </a:r>
            <a:r>
              <a:rPr lang="en-US" dirty="0" err="1"/>
              <a:t>proto_bytes</a:t>
            </a:r>
            <a:r>
              <a:rPr lang="en-US" dirty="0"/>
              <a:t> = 13;</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p:txBody>
      </p:sp>
      <p:cxnSp>
        <p:nvCxnSpPr>
          <p:cNvPr id="14" name="Straight Arrow Connector 13">
            <a:extLst>
              <a:ext uri="{FF2B5EF4-FFF2-40B4-BE49-F238E27FC236}">
                <a16:creationId xmlns:a16="http://schemas.microsoft.com/office/drawing/2014/main" id="{3CD6DCE2-69C4-8324-1A90-BBF45804049A}"/>
              </a:ext>
            </a:extLst>
          </p:cNvPr>
          <p:cNvCxnSpPr>
            <a:cxnSpLocks/>
          </p:cNvCxnSpPr>
          <p:nvPr/>
        </p:nvCxnSpPr>
        <p:spPr>
          <a:xfrm flipV="1">
            <a:off x="415636" y="2053244"/>
            <a:ext cx="3906982" cy="2876203"/>
          </a:xfrm>
          <a:prstGeom prst="straightConnector1">
            <a:avLst/>
          </a:prstGeom>
          <a:ln>
            <a:solidFill>
              <a:srgbClr val="4472C4">
                <a:alpha val="50196"/>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A5DA40-79D6-095E-549F-834B3A2480AB}"/>
              </a:ext>
            </a:extLst>
          </p:cNvPr>
          <p:cNvCxnSpPr>
            <a:cxnSpLocks/>
          </p:cNvCxnSpPr>
          <p:nvPr/>
        </p:nvCxnSpPr>
        <p:spPr>
          <a:xfrm flipV="1">
            <a:off x="573578" y="1238596"/>
            <a:ext cx="7381702" cy="4106488"/>
          </a:xfrm>
          <a:prstGeom prst="straightConnector1">
            <a:avLst/>
          </a:prstGeom>
          <a:ln>
            <a:solidFill>
              <a:srgbClr val="4472C4">
                <a:alpha val="50196"/>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85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1554-C053-380A-BEC7-994A33D2E79C}"/>
              </a:ext>
            </a:extLst>
          </p:cNvPr>
          <p:cNvSpPr>
            <a:spLocks noGrp="1"/>
          </p:cNvSpPr>
          <p:nvPr>
            <p:ph type="title"/>
          </p:nvPr>
        </p:nvSpPr>
        <p:spPr/>
        <p:txBody>
          <a:bodyPr/>
          <a:lstStyle/>
          <a:p>
            <a:r>
              <a:rPr lang="en-GB" dirty="0"/>
              <a:t>Requirements and Use Cases</a:t>
            </a:r>
            <a:endParaRPr lang="en-US" dirty="0"/>
          </a:p>
        </p:txBody>
      </p:sp>
      <p:sp>
        <p:nvSpPr>
          <p:cNvPr id="4" name="Content Placeholder 3">
            <a:extLst>
              <a:ext uri="{FF2B5EF4-FFF2-40B4-BE49-F238E27FC236}">
                <a16:creationId xmlns:a16="http://schemas.microsoft.com/office/drawing/2014/main" id="{48B1BD10-4C7C-EDC5-3810-D6979A964DBB}"/>
              </a:ext>
            </a:extLst>
          </p:cNvPr>
          <p:cNvSpPr>
            <a:spLocks noGrp="1"/>
          </p:cNvSpPr>
          <p:nvPr>
            <p:ph idx="1"/>
          </p:nvPr>
        </p:nvSpPr>
        <p:spPr>
          <a:xfrm>
            <a:off x="838200" y="1311442"/>
            <a:ext cx="10515600" cy="5181433"/>
          </a:xfrm>
        </p:spPr>
        <p:txBody>
          <a:bodyPr>
            <a:normAutofit fontScale="62500" lnSpcReduction="20000"/>
          </a:bodyPr>
          <a:lstStyle/>
          <a:p>
            <a:r>
              <a:rPr lang="en-GB" dirty="0"/>
              <a:t>Requirements</a:t>
            </a:r>
          </a:p>
          <a:p>
            <a:pPr lvl="1"/>
            <a:r>
              <a:rPr lang="en-GB" dirty="0"/>
              <a:t>To enable a client to receive an efficient stream of measurements for analysis</a:t>
            </a:r>
          </a:p>
          <a:p>
            <a:pPr lvl="1"/>
            <a:r>
              <a:rPr lang="en-GB" dirty="0"/>
              <a:t>To enable a client to recover from short comms failures with no loss of measurement data</a:t>
            </a:r>
          </a:p>
          <a:p>
            <a:pPr lvl="1"/>
            <a:r>
              <a:rPr lang="en-GB" dirty="0"/>
              <a:t>To minimise the per record computation required for the provider to deliver the stream</a:t>
            </a:r>
          </a:p>
          <a:p>
            <a:r>
              <a:rPr lang="en-US" dirty="0"/>
              <a:t>Use Cases</a:t>
            </a:r>
          </a:p>
          <a:p>
            <a:pPr lvl="1"/>
            <a:r>
              <a:rPr lang="en-US" dirty="0"/>
              <a:t>Provider prepares the stream</a:t>
            </a:r>
          </a:p>
          <a:p>
            <a:pPr lvl="1"/>
            <a:r>
              <a:rPr lang="en-US" dirty="0"/>
              <a:t>Provider maintains the stream</a:t>
            </a:r>
          </a:p>
          <a:p>
            <a:pPr lvl="2"/>
            <a:r>
              <a:rPr lang="en-US" dirty="0"/>
              <a:t>New measurement point enabled</a:t>
            </a:r>
          </a:p>
          <a:p>
            <a:pPr lvl="2"/>
            <a:r>
              <a:rPr lang="en-US" dirty="0"/>
              <a:t>Measurement point disabled</a:t>
            </a:r>
          </a:p>
          <a:p>
            <a:pPr lvl="2"/>
            <a:r>
              <a:rPr lang="en-US" dirty="0"/>
              <a:t>Measurement data missing</a:t>
            </a:r>
          </a:p>
          <a:p>
            <a:pPr lvl="2"/>
            <a:r>
              <a:rPr lang="en-US" dirty="0"/>
              <a:t>Measurement data delayed</a:t>
            </a:r>
          </a:p>
          <a:p>
            <a:pPr lvl="2"/>
            <a:r>
              <a:rPr lang="en-US" dirty="0"/>
              <a:t>Measurement data appears invalid</a:t>
            </a:r>
          </a:p>
          <a:p>
            <a:pPr lvl="1"/>
            <a:r>
              <a:rPr lang="en-US" dirty="0"/>
              <a:t>Client subscribes to the measurement stream for all measurements</a:t>
            </a:r>
          </a:p>
          <a:p>
            <a:pPr lvl="2"/>
            <a:r>
              <a:rPr lang="en-US" dirty="0"/>
              <a:t>With no suppression</a:t>
            </a:r>
          </a:p>
          <a:p>
            <a:pPr lvl="2"/>
            <a:r>
              <a:rPr lang="en-US" dirty="0"/>
              <a:t>With same value suppression</a:t>
            </a:r>
          </a:p>
          <a:p>
            <a:pPr lvl="1"/>
            <a:r>
              <a:rPr lang="en-US" dirty="0"/>
              <a:t>Client reconnects after a short comms failure</a:t>
            </a:r>
          </a:p>
          <a:p>
            <a:r>
              <a:rPr lang="en-US" dirty="0"/>
              <a:t>Client analysis examples</a:t>
            </a:r>
          </a:p>
          <a:p>
            <a:pPr lvl="1"/>
            <a:r>
              <a:rPr lang="en-US" dirty="0"/>
              <a:t>Trend analysis</a:t>
            </a:r>
          </a:p>
          <a:p>
            <a:pPr lvl="1"/>
            <a:r>
              <a:rPr lang="en-US" dirty="0"/>
              <a:t>Problem location and recovery</a:t>
            </a:r>
          </a:p>
          <a:p>
            <a:pPr lvl="2"/>
            <a:r>
              <a:rPr lang="en-US" dirty="0"/>
              <a:t>Excessive errors</a:t>
            </a:r>
          </a:p>
          <a:p>
            <a:pPr lvl="2"/>
            <a:r>
              <a:rPr lang="en-US" dirty="0"/>
              <a:t>Revenue not as expected </a:t>
            </a:r>
          </a:p>
          <a:p>
            <a:pPr lvl="2"/>
            <a:r>
              <a:rPr lang="en-US" dirty="0"/>
              <a:t>Etc.</a:t>
            </a:r>
          </a:p>
          <a:p>
            <a:pPr lvl="1"/>
            <a:endParaRPr lang="en-US" dirty="0"/>
          </a:p>
          <a:p>
            <a:pPr lvl="1"/>
            <a:endParaRPr lang="en-US" dirty="0"/>
          </a:p>
        </p:txBody>
      </p:sp>
    </p:spTree>
    <p:extLst>
      <p:ext uri="{BB962C8B-B14F-4D97-AF65-F5344CB8AC3E}">
        <p14:creationId xmlns:p14="http://schemas.microsoft.com/office/powerpoint/2010/main" val="21671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4641-D93A-215B-D38D-E60E8637F966}"/>
              </a:ext>
            </a:extLst>
          </p:cNvPr>
          <p:cNvSpPr>
            <a:spLocks noGrp="1"/>
          </p:cNvSpPr>
          <p:nvPr>
            <p:ph type="title"/>
          </p:nvPr>
        </p:nvSpPr>
        <p:spPr/>
        <p:txBody>
          <a:bodyPr/>
          <a:lstStyle/>
          <a:p>
            <a:r>
              <a:rPr lang="en-GB" dirty="0"/>
              <a:t>Recovery from short comms fail</a:t>
            </a:r>
            <a:endParaRPr lang="en-US" dirty="0"/>
          </a:p>
        </p:txBody>
      </p:sp>
      <p:sp>
        <p:nvSpPr>
          <p:cNvPr id="3" name="Content Placeholder 2">
            <a:extLst>
              <a:ext uri="{FF2B5EF4-FFF2-40B4-BE49-F238E27FC236}">
                <a16:creationId xmlns:a16="http://schemas.microsoft.com/office/drawing/2014/main" id="{D4D671C1-9591-7688-B3F0-2338969A9C16}"/>
              </a:ext>
            </a:extLst>
          </p:cNvPr>
          <p:cNvSpPr>
            <a:spLocks noGrp="1"/>
          </p:cNvSpPr>
          <p:nvPr>
            <p:ph idx="1"/>
          </p:nvPr>
        </p:nvSpPr>
        <p:spPr/>
        <p:txBody>
          <a:bodyPr/>
          <a:lstStyle/>
          <a:p>
            <a:r>
              <a:rPr lang="en-GB" dirty="0"/>
              <a:t>Architectural implications</a:t>
            </a:r>
          </a:p>
          <a:p>
            <a:pPr lvl="1"/>
            <a:r>
              <a:rPr lang="en-GB" dirty="0"/>
              <a:t>Provider buffer</a:t>
            </a:r>
          </a:p>
          <a:p>
            <a:pPr lvl="1"/>
            <a:r>
              <a:rPr lang="en-GB" dirty="0"/>
              <a:t>Engineering the client</a:t>
            </a:r>
          </a:p>
          <a:p>
            <a:r>
              <a:rPr lang="en-GB" dirty="0"/>
              <a:t>GNMI challenges</a:t>
            </a:r>
          </a:p>
          <a:p>
            <a:pPr lvl="1"/>
            <a:r>
              <a:rPr lang="en-GB" dirty="0"/>
              <a:t>Does not support “subscribe from where I was” so will need to add</a:t>
            </a:r>
          </a:p>
          <a:p>
            <a:endParaRPr lang="en-US" dirty="0"/>
          </a:p>
        </p:txBody>
      </p:sp>
    </p:spTree>
    <p:extLst>
      <p:ext uri="{BB962C8B-B14F-4D97-AF65-F5344CB8AC3E}">
        <p14:creationId xmlns:p14="http://schemas.microsoft.com/office/powerpoint/2010/main" val="169971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B29E-5A82-1E74-6EC0-464471960155}"/>
              </a:ext>
            </a:extLst>
          </p:cNvPr>
          <p:cNvSpPr>
            <a:spLocks noGrp="1"/>
          </p:cNvSpPr>
          <p:nvPr>
            <p:ph type="title"/>
          </p:nvPr>
        </p:nvSpPr>
        <p:spPr/>
        <p:txBody>
          <a:bodyPr/>
          <a:lstStyle/>
          <a:p>
            <a:r>
              <a:rPr lang="en-GB" dirty="0" err="1"/>
              <a:t>Protobuf</a:t>
            </a:r>
            <a:r>
              <a:rPr lang="en-GB" dirty="0"/>
              <a:t> analysed… initial sketch</a:t>
            </a:r>
            <a:endParaRPr lang="en-US" dirty="0"/>
          </a:p>
        </p:txBody>
      </p:sp>
      <p:sp>
        <p:nvSpPr>
          <p:cNvPr id="3" name="Content Placeholder 2">
            <a:extLst>
              <a:ext uri="{FF2B5EF4-FFF2-40B4-BE49-F238E27FC236}">
                <a16:creationId xmlns:a16="http://schemas.microsoft.com/office/drawing/2014/main" id="{5468E665-889E-B152-533E-BE3151410E23}"/>
              </a:ext>
            </a:extLst>
          </p:cNvPr>
          <p:cNvSpPr>
            <a:spLocks noGrp="1"/>
          </p:cNvSpPr>
          <p:nvPr>
            <p:ph sz="half" idx="1"/>
          </p:nvPr>
        </p:nvSpPr>
        <p:spPr>
          <a:xfrm>
            <a:off x="838200" y="1825624"/>
            <a:ext cx="5062413" cy="2994025"/>
          </a:xfrm>
        </p:spPr>
        <p:txBody>
          <a:bodyPr>
            <a:normAutofit fontScale="55000" lnSpcReduction="20000"/>
          </a:bodyPr>
          <a:lstStyle/>
          <a:p>
            <a:pPr marL="0" indent="0">
              <a:buNone/>
            </a:pPr>
            <a:r>
              <a:rPr lang="en-US" b="1" dirty="0"/>
              <a:t>Textual form of </a:t>
            </a:r>
            <a:r>
              <a:rPr lang="en-US" b="1" dirty="0" err="1"/>
              <a:t>protobuf</a:t>
            </a:r>
            <a:r>
              <a:rPr lang="en-US" b="1" dirty="0"/>
              <a:t> instance</a:t>
            </a:r>
          </a:p>
          <a:p>
            <a:pPr marL="0" indent="0">
              <a:buNone/>
            </a:pPr>
            <a:r>
              <a:rPr lang="en-US" dirty="0" err="1">
                <a:highlight>
                  <a:srgbClr val="FFFF00"/>
                </a:highlight>
              </a:rPr>
              <a:t>time_measurement_was_sampled</a:t>
            </a:r>
            <a:r>
              <a:rPr lang="en-US" dirty="0">
                <a:highlight>
                  <a:srgbClr val="FFFF00"/>
                </a:highlight>
              </a:rPr>
              <a:t>: 1680004800000</a:t>
            </a:r>
          </a:p>
          <a:p>
            <a:pPr marL="0" indent="0">
              <a:buNone/>
            </a:pPr>
            <a:r>
              <a:rPr lang="en-US" dirty="0" err="1">
                <a:highlight>
                  <a:srgbClr val="FFFF00"/>
                </a:highlight>
              </a:rPr>
              <a:t>measured_value</a:t>
            </a:r>
            <a:r>
              <a:rPr lang="en-US" dirty="0">
                <a:highlight>
                  <a:srgbClr val="FFFF00"/>
                </a:highlight>
              </a:rPr>
              <a:t> {</a:t>
            </a:r>
          </a:p>
          <a:p>
            <a:pPr marL="0" indent="0">
              <a:buNone/>
            </a:pPr>
            <a:r>
              <a:rPr lang="en-US" dirty="0">
                <a:highlight>
                  <a:srgbClr val="FFFF00"/>
                </a:highlight>
              </a:rPr>
              <a:t>      value: 1.0</a:t>
            </a:r>
          </a:p>
          <a:p>
            <a:pPr marL="0" indent="0">
              <a:buNone/>
            </a:pPr>
            <a:r>
              <a:rPr lang="en-US" dirty="0">
                <a:highlight>
                  <a:srgbClr val="FFFF00"/>
                </a:highlight>
              </a:rPr>
              <a:t>}</a:t>
            </a:r>
          </a:p>
          <a:p>
            <a:pPr marL="0" indent="0">
              <a:buNone/>
            </a:pPr>
            <a:r>
              <a:rPr lang="en-US" dirty="0" err="1"/>
              <a:t>native_resource_id</a:t>
            </a:r>
            <a:r>
              <a:rPr lang="en-US" dirty="0"/>
              <a:t>: "Port-1-1"</a:t>
            </a:r>
          </a:p>
          <a:p>
            <a:pPr marL="0" indent="0">
              <a:buNone/>
            </a:pPr>
            <a:r>
              <a:rPr lang="en-US" dirty="0" err="1"/>
              <a:t>relative_position_of_measurement</a:t>
            </a:r>
            <a:r>
              <a:rPr lang="en-US" dirty="0"/>
              <a:t>: NOT_APPLICABLE</a:t>
            </a:r>
          </a:p>
          <a:p>
            <a:pPr marL="0" indent="0">
              <a:buNone/>
            </a:pPr>
            <a:r>
              <a:rPr lang="en-US" dirty="0" err="1"/>
              <a:t>direction_of_measured_signal</a:t>
            </a:r>
            <a:r>
              <a:rPr lang="en-US" dirty="0"/>
              <a:t>: TRANSMIT</a:t>
            </a:r>
          </a:p>
          <a:p>
            <a:pPr marL="0" indent="0">
              <a:buNone/>
            </a:pPr>
            <a:r>
              <a:rPr lang="en-US" dirty="0" err="1"/>
              <a:t>abstract_resource_ref</a:t>
            </a:r>
            <a:r>
              <a:rPr lang="en-US" dirty="0"/>
              <a:t>: "Port-1-1"</a:t>
            </a:r>
          </a:p>
          <a:p>
            <a:pPr marL="0" indent="0">
              <a:buNone/>
            </a:pPr>
            <a:r>
              <a:rPr lang="en-US" dirty="0" err="1"/>
              <a:t>native_measurement_type</a:t>
            </a:r>
            <a:r>
              <a:rPr lang="en-US" dirty="0"/>
              <a:t>: "</a:t>
            </a:r>
            <a:r>
              <a:rPr lang="en-US" dirty="0" err="1"/>
              <a:t>otufar</a:t>
            </a:r>
            <a:r>
              <a:rPr lang="en-US" dirty="0"/>
              <a:t>-end-unavailable-seconds"</a:t>
            </a:r>
          </a:p>
        </p:txBody>
      </p:sp>
      <p:sp>
        <p:nvSpPr>
          <p:cNvPr id="6" name="Content Placeholder 5">
            <a:extLst>
              <a:ext uri="{FF2B5EF4-FFF2-40B4-BE49-F238E27FC236}">
                <a16:creationId xmlns:a16="http://schemas.microsoft.com/office/drawing/2014/main" id="{E0C11A93-4A81-A9AC-3DF6-4B4CCC484848}"/>
              </a:ext>
            </a:extLst>
          </p:cNvPr>
          <p:cNvSpPr>
            <a:spLocks noGrp="1"/>
          </p:cNvSpPr>
          <p:nvPr>
            <p:ph sz="half" idx="2"/>
          </p:nvPr>
        </p:nvSpPr>
        <p:spPr>
          <a:xfrm>
            <a:off x="5900613" y="1825625"/>
            <a:ext cx="2932043" cy="4351338"/>
          </a:xfrm>
        </p:spPr>
        <p:txBody>
          <a:bodyPr>
            <a:normAutofit fontScale="55000" lnSpcReduction="20000"/>
          </a:bodyPr>
          <a:lstStyle/>
          <a:p>
            <a:pPr marL="0" indent="0">
              <a:buNone/>
            </a:pPr>
            <a:r>
              <a:rPr lang="pt-BR" b="1" dirty="0"/>
              <a:t>In hex</a:t>
            </a:r>
            <a:endParaRPr lang="en-US" b="1" dirty="0"/>
          </a:p>
          <a:p>
            <a:pPr marL="0" indent="0">
              <a:buNone/>
            </a:pPr>
            <a:r>
              <a:rPr lang="en-US" dirty="0">
                <a:highlight>
                  <a:srgbClr val="FFFF00"/>
                </a:highlight>
              </a:rPr>
              <a:t>08 80 BC DB C0 F2 30 12 09 09 00 00 00 00 00 00 F0 3F </a:t>
            </a:r>
          </a:p>
          <a:p>
            <a:pPr marL="0" indent="0">
              <a:buNone/>
            </a:pPr>
            <a:r>
              <a:rPr lang="en-US" dirty="0"/>
              <a:t>1A </a:t>
            </a:r>
            <a:r>
              <a:rPr lang="en-US" dirty="0">
                <a:solidFill>
                  <a:schemeClr val="accent4">
                    <a:lumMod val="75000"/>
                  </a:schemeClr>
                </a:solidFill>
              </a:rPr>
              <a:t>08</a:t>
            </a:r>
            <a:r>
              <a:rPr lang="en-US" dirty="0"/>
              <a:t> </a:t>
            </a:r>
            <a:r>
              <a:rPr lang="en-US" dirty="0">
                <a:solidFill>
                  <a:srgbClr val="FF0000"/>
                </a:solidFill>
              </a:rPr>
              <a:t>50 6F 72 74 2D 31 2D 31</a:t>
            </a:r>
            <a:r>
              <a:rPr lang="en-US" dirty="0"/>
              <a:t> </a:t>
            </a:r>
          </a:p>
          <a:p>
            <a:pPr marL="0" indent="0">
              <a:buNone/>
            </a:pPr>
            <a:r>
              <a:rPr lang="en-US" dirty="0"/>
              <a:t>28 </a:t>
            </a:r>
            <a:r>
              <a:rPr lang="en-US" dirty="0">
                <a:solidFill>
                  <a:srgbClr val="0070C0"/>
                </a:solidFill>
              </a:rPr>
              <a:t>02</a:t>
            </a:r>
            <a:r>
              <a:rPr lang="en-US" dirty="0"/>
              <a:t> </a:t>
            </a:r>
          </a:p>
          <a:p>
            <a:pPr marL="0" indent="0">
              <a:buNone/>
            </a:pPr>
            <a:r>
              <a:rPr lang="en-US" dirty="0"/>
              <a:t>30 </a:t>
            </a:r>
            <a:r>
              <a:rPr lang="en-US" dirty="0">
                <a:solidFill>
                  <a:srgbClr val="0070C0"/>
                </a:solidFill>
              </a:rPr>
              <a:t>02 </a:t>
            </a:r>
          </a:p>
          <a:p>
            <a:pPr marL="0" indent="0">
              <a:buNone/>
            </a:pPr>
            <a:r>
              <a:rPr lang="en-US" dirty="0"/>
              <a:t>42 </a:t>
            </a:r>
            <a:r>
              <a:rPr lang="en-US" dirty="0">
                <a:solidFill>
                  <a:schemeClr val="accent4">
                    <a:lumMod val="75000"/>
                  </a:schemeClr>
                </a:solidFill>
              </a:rPr>
              <a:t>08</a:t>
            </a:r>
            <a:r>
              <a:rPr lang="en-US" dirty="0"/>
              <a:t> </a:t>
            </a:r>
            <a:r>
              <a:rPr lang="en-US" dirty="0">
                <a:solidFill>
                  <a:srgbClr val="FF0000"/>
                </a:solidFill>
              </a:rPr>
              <a:t>50 6F 72 74 2D 31 2D 31 </a:t>
            </a:r>
          </a:p>
          <a:p>
            <a:pPr marL="0" indent="0">
              <a:buNone/>
            </a:pPr>
            <a:r>
              <a:rPr lang="en-US" dirty="0"/>
              <a:t>4A </a:t>
            </a:r>
            <a:r>
              <a:rPr lang="en-US" dirty="0">
                <a:solidFill>
                  <a:schemeClr val="accent4">
                    <a:lumMod val="75000"/>
                  </a:schemeClr>
                </a:solidFill>
              </a:rPr>
              <a:t>1E</a:t>
            </a:r>
            <a:r>
              <a:rPr lang="en-US" dirty="0"/>
              <a:t> </a:t>
            </a:r>
            <a:r>
              <a:rPr lang="en-US" dirty="0">
                <a:solidFill>
                  <a:srgbClr val="FF0000"/>
                </a:solidFill>
              </a:rPr>
              <a:t>6F 74 75 66 61 72 2D 65 6E 64 2D 75 6E 61 76 61 69 6C 61 62 6C 65 2D 73 65 63 6F 6E 64 73</a:t>
            </a:r>
          </a:p>
          <a:p>
            <a:pPr marL="0" indent="0">
              <a:buNone/>
            </a:pPr>
            <a:endParaRPr lang="en-US" dirty="0">
              <a:solidFill>
                <a:srgbClr val="FF0000"/>
              </a:solidFill>
            </a:endParaRPr>
          </a:p>
          <a:p>
            <a:pPr marL="0" indent="0">
              <a:buNone/>
            </a:pPr>
            <a:r>
              <a:rPr lang="en-US" dirty="0">
                <a:solidFill>
                  <a:srgbClr val="0070C0"/>
                </a:solidFill>
              </a:rPr>
              <a:t>74 bytes</a:t>
            </a:r>
            <a:r>
              <a:rPr lang="en-US" dirty="0">
                <a:solidFill>
                  <a:srgbClr val="FF0000"/>
                </a:solidFill>
              </a:rPr>
              <a:t> </a:t>
            </a:r>
          </a:p>
          <a:p>
            <a:pPr marL="0" indent="0">
              <a:buNone/>
            </a:pPr>
            <a:endParaRPr lang="en-US" dirty="0"/>
          </a:p>
        </p:txBody>
      </p:sp>
      <p:sp>
        <p:nvSpPr>
          <p:cNvPr id="9" name="Content Placeholder 5">
            <a:extLst>
              <a:ext uri="{FF2B5EF4-FFF2-40B4-BE49-F238E27FC236}">
                <a16:creationId xmlns:a16="http://schemas.microsoft.com/office/drawing/2014/main" id="{EF24356A-D90D-3B97-98CF-AC2B06C62439}"/>
              </a:ext>
            </a:extLst>
          </p:cNvPr>
          <p:cNvSpPr txBox="1">
            <a:spLocks/>
          </p:cNvSpPr>
          <p:nvPr/>
        </p:nvSpPr>
        <p:spPr>
          <a:xfrm>
            <a:off x="8832656" y="1825625"/>
            <a:ext cx="31593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t>In mix of hex/ASCII</a:t>
            </a:r>
          </a:p>
          <a:p>
            <a:pPr marL="0" indent="0">
              <a:buNone/>
            </a:pPr>
            <a:r>
              <a:rPr lang="en-US" sz="1500" dirty="0">
                <a:highlight>
                  <a:srgbClr val="FFFF00"/>
                </a:highlight>
              </a:rPr>
              <a:t>08 80 BC DB C0 F2 30 12 09 09 00 00 00 00 00 00 F0 3F </a:t>
            </a:r>
          </a:p>
          <a:p>
            <a:pPr marL="0" indent="0">
              <a:buNone/>
            </a:pPr>
            <a:r>
              <a:rPr lang="en-US" sz="1500" dirty="0"/>
              <a:t>1A </a:t>
            </a:r>
            <a:r>
              <a:rPr lang="en-US" sz="1500" dirty="0">
                <a:solidFill>
                  <a:schemeClr val="accent4">
                    <a:lumMod val="75000"/>
                  </a:schemeClr>
                </a:solidFill>
              </a:rPr>
              <a:t>{8 char}</a:t>
            </a:r>
            <a:r>
              <a:rPr lang="en-US" sz="1500" dirty="0"/>
              <a:t> </a:t>
            </a:r>
            <a:r>
              <a:rPr lang="en-US" sz="1500" dirty="0">
                <a:solidFill>
                  <a:srgbClr val="FF0000"/>
                </a:solidFill>
              </a:rPr>
              <a:t>Port-1-1</a:t>
            </a:r>
            <a:r>
              <a:rPr lang="en-US" sz="1500" dirty="0"/>
              <a:t> </a:t>
            </a:r>
          </a:p>
          <a:p>
            <a:pPr marL="0" indent="0">
              <a:buNone/>
            </a:pPr>
            <a:r>
              <a:rPr lang="en-US" sz="1500" dirty="0"/>
              <a:t>28 </a:t>
            </a:r>
            <a:r>
              <a:rPr lang="en-US" sz="1500" dirty="0">
                <a:solidFill>
                  <a:srgbClr val="0070C0"/>
                </a:solidFill>
              </a:rPr>
              <a:t>NOT_APPLICABLE</a:t>
            </a:r>
            <a:r>
              <a:rPr lang="en-US" sz="1500" dirty="0"/>
              <a:t> </a:t>
            </a:r>
          </a:p>
          <a:p>
            <a:pPr marL="0" indent="0">
              <a:buNone/>
            </a:pPr>
            <a:r>
              <a:rPr lang="en-US" sz="1500" dirty="0"/>
              <a:t>30 </a:t>
            </a:r>
            <a:r>
              <a:rPr lang="en-US" sz="1500" dirty="0">
                <a:solidFill>
                  <a:srgbClr val="0070C0"/>
                </a:solidFill>
              </a:rPr>
              <a:t>TRANSMIT</a:t>
            </a:r>
            <a:r>
              <a:rPr lang="en-US" sz="1500" dirty="0"/>
              <a:t> </a:t>
            </a:r>
          </a:p>
          <a:p>
            <a:pPr marL="0" indent="0">
              <a:buNone/>
            </a:pPr>
            <a:r>
              <a:rPr lang="en-US" sz="1500" dirty="0"/>
              <a:t>42 </a:t>
            </a:r>
            <a:r>
              <a:rPr lang="en-US" sz="1500" dirty="0">
                <a:solidFill>
                  <a:schemeClr val="accent4">
                    <a:lumMod val="75000"/>
                  </a:schemeClr>
                </a:solidFill>
              </a:rPr>
              <a:t>{8 char}</a:t>
            </a:r>
            <a:r>
              <a:rPr lang="en-US" sz="1500" dirty="0"/>
              <a:t> </a:t>
            </a:r>
            <a:r>
              <a:rPr lang="en-US" sz="1500" dirty="0">
                <a:solidFill>
                  <a:srgbClr val="FF0000"/>
                </a:solidFill>
              </a:rPr>
              <a:t>Port-1-1</a:t>
            </a:r>
          </a:p>
          <a:p>
            <a:pPr marL="0" indent="0">
              <a:buNone/>
            </a:pPr>
            <a:r>
              <a:rPr lang="en-US" sz="1500" dirty="0"/>
              <a:t>4A </a:t>
            </a:r>
            <a:r>
              <a:rPr lang="en-US" sz="1500" dirty="0">
                <a:solidFill>
                  <a:schemeClr val="accent4">
                    <a:lumMod val="75000"/>
                  </a:schemeClr>
                </a:solidFill>
              </a:rPr>
              <a:t>{30 char}</a:t>
            </a:r>
            <a:r>
              <a:rPr lang="en-US" sz="1500" dirty="0"/>
              <a:t> </a:t>
            </a:r>
            <a:r>
              <a:rPr lang="en-US" sz="1500" dirty="0" err="1">
                <a:solidFill>
                  <a:srgbClr val="FF0000"/>
                </a:solidFill>
              </a:rPr>
              <a:t>otufar</a:t>
            </a:r>
            <a:r>
              <a:rPr lang="en-US" sz="1500" dirty="0">
                <a:solidFill>
                  <a:srgbClr val="FF0000"/>
                </a:solidFill>
              </a:rPr>
              <a:t>-end-unavailable-seconds </a:t>
            </a:r>
          </a:p>
        </p:txBody>
      </p:sp>
    </p:spTree>
    <p:extLst>
      <p:ext uri="{BB962C8B-B14F-4D97-AF65-F5344CB8AC3E}">
        <p14:creationId xmlns:p14="http://schemas.microsoft.com/office/powerpoint/2010/main" val="3291731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40075</TotalTime>
  <Words>1579</Words>
  <Application>Microsoft Office PowerPoint</Application>
  <PresentationFormat>Widescreen</PresentationFormat>
  <Paragraphs>203</Paragraphs>
  <Slides>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5" baseType="lpstr">
      <vt:lpstr>Arial</vt:lpstr>
      <vt:lpstr>Calibri</vt:lpstr>
      <vt:lpstr>Calibri Light</vt:lpstr>
      <vt:lpstr>Office Theme</vt:lpstr>
      <vt:lpstr>Microsoft Word Document</vt:lpstr>
      <vt:lpstr>Packager Shell Object</vt:lpstr>
      <vt:lpstr>Brief Overview of TAPI PM via GNMI Stream</vt:lpstr>
      <vt:lpstr>Content</vt:lpstr>
      <vt:lpstr>Solution Architecture</vt:lpstr>
      <vt:lpstr>Referencing resources</vt:lpstr>
      <vt:lpstr>Model, Yang and Protobuf</vt:lpstr>
      <vt:lpstr>Standard Protobuf notification structure</vt:lpstr>
      <vt:lpstr>Requirements and Use Cases</vt:lpstr>
      <vt:lpstr>Recovery from short comms fail</vt:lpstr>
      <vt:lpstr>Protobuf analysed… initial sketch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analysis of TAPI-IETF model linkage</dc:title>
  <dc:creator>Davis, Nigel</dc:creator>
  <cp:lastModifiedBy>Davis, Nigel</cp:lastModifiedBy>
  <cp:revision>7</cp:revision>
  <dcterms:created xsi:type="dcterms:W3CDTF">2023-01-24T12:29:02Z</dcterms:created>
  <dcterms:modified xsi:type="dcterms:W3CDTF">2023-06-20T10:46:29Z</dcterms:modified>
</cp:coreProperties>
</file>