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88" r:id="rId4"/>
    <p:sldId id="258" r:id="rId5"/>
    <p:sldId id="267" r:id="rId6"/>
    <p:sldId id="268" r:id="rId7"/>
    <p:sldId id="286" r:id="rId8"/>
    <p:sldId id="289" r:id="rId9"/>
    <p:sldId id="281" r:id="rId10"/>
    <p:sldId id="283" r:id="rId11"/>
    <p:sldId id="284" r:id="rId12"/>
    <p:sldId id="295" r:id="rId13"/>
    <p:sldId id="296" r:id="rId14"/>
    <p:sldId id="259" r:id="rId15"/>
    <p:sldId id="270" r:id="rId16"/>
    <p:sldId id="276" r:id="rId17"/>
    <p:sldId id="298" r:id="rId18"/>
    <p:sldId id="275" r:id="rId19"/>
    <p:sldId id="294" r:id="rId20"/>
    <p:sldId id="277" r:id="rId21"/>
    <p:sldId id="278" r:id="rId22"/>
    <p:sldId id="280" r:id="rId23"/>
    <p:sldId id="279" r:id="rId24"/>
    <p:sldId id="290" r:id="rId25"/>
    <p:sldId id="257" r:id="rId26"/>
    <p:sldId id="299" r:id="rId27"/>
    <p:sldId id="262" r:id="rId28"/>
    <p:sldId id="263" r:id="rId29"/>
    <p:sldId id="264" r:id="rId30"/>
    <p:sldId id="265" r:id="rId31"/>
    <p:sldId id="26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192"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A639-23CB-4387-B006-C16B0C550057}" type="datetimeFigureOut">
              <a:rPr lang="en-US" smtClean="0"/>
              <a:t>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04005-2DBB-4683-A921-2E875AD5E045}" type="slidenum">
              <a:rPr lang="en-US" smtClean="0"/>
              <a:t>‹#›</a:t>
            </a:fld>
            <a:endParaRPr lang="en-US"/>
          </a:p>
        </p:txBody>
      </p:sp>
    </p:spTree>
    <p:extLst>
      <p:ext uri="{BB962C8B-B14F-4D97-AF65-F5344CB8AC3E}">
        <p14:creationId xmlns:p14="http://schemas.microsoft.com/office/powerpoint/2010/main" val="260384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7C1646-F469-4A13-894E-27B39ACAED08}" type="slidenum">
              <a:rPr lang="en-US" smtClean="0"/>
              <a:t>28</a:t>
            </a:fld>
            <a:endParaRPr lang="en-US"/>
          </a:p>
        </p:txBody>
      </p:sp>
    </p:spTree>
    <p:extLst>
      <p:ext uri="{BB962C8B-B14F-4D97-AF65-F5344CB8AC3E}">
        <p14:creationId xmlns:p14="http://schemas.microsoft.com/office/powerpoint/2010/main" val="265414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86EEDC-EED4-458C-9477-6F6844368214}"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208495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86EEDC-EED4-458C-9477-6F6844368214}"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386427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86EEDC-EED4-458C-9477-6F6844368214}"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3960790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667001"/>
            <a:ext cx="9144000" cy="2277547"/>
          </a:xfrm>
          <a:prstGeom prst="rect">
            <a:avLst/>
          </a:prstGeom>
          <a:solidFill>
            <a:srgbClr val="4FC440"/>
          </a:solidFill>
        </p:spPr>
        <p:txBody>
          <a:bodyPr wrap="square" rtlCol="0">
            <a:spAutoFit/>
          </a:bodyPr>
          <a:lstStyle/>
          <a:p>
            <a:pPr defTabSz="457200"/>
            <a:endParaRPr lang="en-US" dirty="0" smtClean="0">
              <a:solidFill>
                <a:srgbClr val="141313"/>
              </a:solidFill>
            </a:endParaRPr>
          </a:p>
          <a:p>
            <a:pPr defTabSz="457200"/>
            <a:endParaRPr lang="en-US" dirty="0">
              <a:solidFill>
                <a:srgbClr val="141313"/>
              </a:solidFill>
            </a:endParaRPr>
          </a:p>
          <a:p>
            <a:pPr defTabSz="457200"/>
            <a:endParaRPr lang="en-US" dirty="0" smtClean="0">
              <a:solidFill>
                <a:srgbClr val="141313"/>
              </a:solidFill>
            </a:endParaRPr>
          </a:p>
          <a:p>
            <a:pPr defTabSz="457200"/>
            <a:endParaRPr lang="en-US" dirty="0">
              <a:solidFill>
                <a:srgbClr val="141313"/>
              </a:solidFill>
            </a:endParaRPr>
          </a:p>
          <a:p>
            <a:pPr defTabSz="457200"/>
            <a:endParaRPr lang="en-US" dirty="0" smtClean="0">
              <a:solidFill>
                <a:srgbClr val="141313"/>
              </a:solidFill>
            </a:endParaRPr>
          </a:p>
          <a:p>
            <a:pPr defTabSz="457200"/>
            <a:endParaRPr lang="en-US" dirty="0">
              <a:solidFill>
                <a:srgbClr val="141313"/>
              </a:solidFill>
            </a:endParaRPr>
          </a:p>
          <a:p>
            <a:pPr defTabSz="457200"/>
            <a:endParaRPr lang="en-US" sz="1600" dirty="0">
              <a:solidFill>
                <a:srgbClr val="141313"/>
              </a:solidFill>
            </a:endParaRPr>
          </a:p>
          <a:p>
            <a:pPr defTabSz="457200"/>
            <a:endParaRPr lang="en-US" dirty="0" smtClean="0">
              <a:solidFill>
                <a:srgbClr val="141313"/>
              </a:solidFill>
            </a:endParaRPr>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21520430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7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2952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7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246940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7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Tree>
    <p:extLst>
      <p:ext uri="{BB962C8B-B14F-4D97-AF65-F5344CB8AC3E}">
        <p14:creationId xmlns:p14="http://schemas.microsoft.com/office/powerpoint/2010/main" val="4019973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7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80261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TextBox 8"/>
          <p:cNvSpPr txBox="1"/>
          <p:nvPr userDrawn="1"/>
        </p:nvSpPr>
        <p:spPr>
          <a:xfrm>
            <a:off x="457200" y="6356350"/>
            <a:ext cx="2590800" cy="230832"/>
          </a:xfrm>
          <a:prstGeom prst="rect">
            <a:avLst/>
          </a:prstGeom>
          <a:noFill/>
        </p:spPr>
        <p:txBody>
          <a:bodyPr wrap="square" rtlCol="0">
            <a:spAutoFit/>
          </a:bodyPr>
          <a:lstStyle/>
          <a:p>
            <a:pPr defTabSz="457200"/>
            <a:r>
              <a:rPr lang="en-US" sz="900" dirty="0" smtClean="0">
                <a:solidFill>
                  <a:srgbClr val="FFFFFF"/>
                </a:solidFill>
              </a:rPr>
              <a:t>Revision #.#</a:t>
            </a:r>
          </a:p>
        </p:txBody>
      </p:sp>
      <p:sp>
        <p:nvSpPr>
          <p:cNvPr id="10" name="Slide Number Placeholder 5"/>
          <p:cNvSpPr>
            <a:spLocks noGrp="1"/>
          </p:cNvSpPr>
          <p:nvPr>
            <p:ph type="sldNum" sz="quarter" idx="4"/>
          </p:nvPr>
        </p:nvSpPr>
        <p:spPr>
          <a:xfrm>
            <a:off x="3505200" y="635637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662327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BABCA9C-0EDA-419C-B0C5-EAE473F385AB}" type="slidenum">
              <a:rPr lang="en-US" smtClean="0"/>
              <a:pPr/>
              <a:t>‹#›</a:t>
            </a:fld>
            <a:endParaRPr lang="en-US"/>
          </a:p>
        </p:txBody>
      </p:sp>
    </p:spTree>
    <p:extLst>
      <p:ext uri="{BB962C8B-B14F-4D97-AF65-F5344CB8AC3E}">
        <p14:creationId xmlns:p14="http://schemas.microsoft.com/office/powerpoint/2010/main" val="107825741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BBABCA9C-0EDA-419C-B0C5-EAE473F385AB}" type="slidenum">
              <a:rPr lang="en-US" smtClean="0"/>
              <a:pPr/>
              <a:t>‹#›</a:t>
            </a:fld>
            <a:endParaRPr lang="en-US"/>
          </a:p>
        </p:txBody>
      </p:sp>
    </p:spTree>
    <p:extLst>
      <p:ext uri="{BB962C8B-B14F-4D97-AF65-F5344CB8AC3E}">
        <p14:creationId xmlns:p14="http://schemas.microsoft.com/office/powerpoint/2010/main" val="155476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86EEDC-EED4-458C-9477-6F6844368214}"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387786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54" y="274588"/>
            <a:ext cx="6257479"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5E8CF445-B826-7E4D-83B9-DF78E81D7E9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7314483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86EEDC-EED4-458C-9477-6F6844368214}"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109104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86EEDC-EED4-458C-9477-6F6844368214}"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269126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86EEDC-EED4-458C-9477-6F6844368214}"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54420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86EEDC-EED4-458C-9477-6F6844368214}"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21304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86EEDC-EED4-458C-9477-6F6844368214}"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124654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86EEDC-EED4-458C-9477-6F6844368214}"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345502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86EEDC-EED4-458C-9477-6F6844368214}"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566A6-19D8-4F43-B490-CCAD139418F1}" type="slidenum">
              <a:rPr lang="en-US" smtClean="0"/>
              <a:t>‹#›</a:t>
            </a:fld>
            <a:endParaRPr lang="en-US"/>
          </a:p>
        </p:txBody>
      </p:sp>
    </p:spTree>
    <p:extLst>
      <p:ext uri="{BB962C8B-B14F-4D97-AF65-F5344CB8AC3E}">
        <p14:creationId xmlns:p14="http://schemas.microsoft.com/office/powerpoint/2010/main" val="351446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gif"/><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6EEDC-EED4-458C-9477-6F6844368214}" type="datetimeFigureOut">
              <a:rPr lang="en-US" smtClean="0"/>
              <a:t>1/22/2016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566A6-19D8-4F43-B490-CCAD139418F1}" type="slidenum">
              <a:rPr lang="en-US" smtClean="0"/>
              <a:t>‹#›</a:t>
            </a:fld>
            <a:endParaRPr lang="en-US"/>
          </a:p>
        </p:txBody>
      </p:sp>
    </p:spTree>
    <p:extLst>
      <p:ext uri="{BB962C8B-B14F-4D97-AF65-F5344CB8AC3E}">
        <p14:creationId xmlns:p14="http://schemas.microsoft.com/office/powerpoint/2010/main" val="3617121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70"/>
            <a:ext cx="2133600" cy="365125"/>
          </a:xfrm>
          <a:prstGeom prst="rect">
            <a:avLst/>
          </a:prstGeom>
        </p:spPr>
        <p:txBody>
          <a:bodyPr vert="horz" lIns="91440" tIns="45720" rIns="91440" bIns="45720" rtlCol="0" anchor="b"/>
          <a:lstStyle>
            <a:lvl1pPr algn="ctr">
              <a:defRPr sz="900">
                <a:solidFill>
                  <a:srgbClr val="FFFFFF"/>
                </a:solidFill>
              </a:defRPr>
            </a:lvl1pPr>
          </a:lstStyle>
          <a:p>
            <a:pPr defTabSz="457200"/>
            <a:fld id="{95FB27F1-C2FE-E646-9E41-8F3092BBAFAE}" type="slidenum">
              <a:rPr lang="en-US" smtClean="0"/>
              <a:pPr defTabSz="457200"/>
              <a:t>‹#›</a:t>
            </a:fld>
            <a:endParaRPr lang="en-US" dirty="0"/>
          </a:p>
        </p:txBody>
      </p:sp>
      <p:sp>
        <p:nvSpPr>
          <p:cNvPr id="8" name="TextBox 7"/>
          <p:cNvSpPr txBox="1"/>
          <p:nvPr/>
        </p:nvSpPr>
        <p:spPr>
          <a:xfrm>
            <a:off x="457200" y="6356350"/>
            <a:ext cx="2590800" cy="230832"/>
          </a:xfrm>
          <a:prstGeom prst="rect">
            <a:avLst/>
          </a:prstGeom>
          <a:noFill/>
        </p:spPr>
        <p:txBody>
          <a:bodyPr wrap="square" rtlCol="0">
            <a:spAutoFit/>
          </a:bodyPr>
          <a:lstStyle/>
          <a:p>
            <a:pPr defTabSz="457200"/>
            <a:r>
              <a:rPr lang="en-US" sz="900" dirty="0" smtClean="0">
                <a:solidFill>
                  <a:srgbClr val="FFFFFF"/>
                </a:solidFill>
              </a:rPr>
              <a:t>© 2016 Open Networking Foundation</a:t>
            </a:r>
          </a:p>
        </p:txBody>
      </p:sp>
    </p:spTree>
    <p:extLst>
      <p:ext uri="{BB962C8B-B14F-4D97-AF65-F5344CB8AC3E}">
        <p14:creationId xmlns:p14="http://schemas.microsoft.com/office/powerpoint/2010/main" val="1071441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Pruning and Refactoring guidelines</a:t>
            </a:r>
            <a:endParaRPr lang="en-US" dirty="0"/>
          </a:p>
        </p:txBody>
      </p:sp>
      <p:sp>
        <p:nvSpPr>
          <p:cNvPr id="3" name="Subtitle 2"/>
          <p:cNvSpPr>
            <a:spLocks noGrp="1"/>
          </p:cNvSpPr>
          <p:nvPr>
            <p:ph type="subTitle" idx="1"/>
          </p:nvPr>
        </p:nvSpPr>
        <p:spPr/>
        <p:txBody>
          <a:bodyPr/>
          <a:lstStyle/>
          <a:p>
            <a:r>
              <a:rPr lang="en-GB" dirty="0" smtClean="0"/>
              <a:t>20160121</a:t>
            </a:r>
          </a:p>
          <a:p>
            <a:endParaRPr lang="en-GB" dirty="0"/>
          </a:p>
          <a:p>
            <a:r>
              <a:rPr lang="en-US" dirty="0" smtClean="0"/>
              <a:t>ONF2016.023</a:t>
            </a:r>
            <a:endParaRPr lang="en-US" dirty="0"/>
          </a:p>
        </p:txBody>
      </p:sp>
    </p:spTree>
    <p:extLst>
      <p:ext uri="{BB962C8B-B14F-4D97-AF65-F5344CB8AC3E}">
        <p14:creationId xmlns:p14="http://schemas.microsoft.com/office/powerpoint/2010/main" val="102931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Linking the view to the core</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Stereotype</a:t>
            </a:r>
          </a:p>
          <a:p>
            <a:pPr lvl="1"/>
            <a:r>
              <a:rPr lang="en-GB" dirty="0" smtClean="0"/>
              <a:t>Realization association with the &lt;&lt;</a:t>
            </a:r>
            <a:r>
              <a:rPr lang="en-GB" dirty="0" err="1" smtClean="0"/>
              <a:t>PruneAndRefactor</a:t>
            </a:r>
            <a:r>
              <a:rPr lang="en-GB" dirty="0" smtClean="0"/>
              <a:t>&gt;&gt; Stereotype</a:t>
            </a:r>
          </a:p>
          <a:p>
            <a:r>
              <a:rPr lang="en-GB" dirty="0" smtClean="0"/>
              <a:t>Rule</a:t>
            </a:r>
          </a:p>
          <a:p>
            <a:pPr lvl="1"/>
            <a:r>
              <a:rPr lang="en-GB" dirty="0"/>
              <a:t>For the tooled approach it is intended that the </a:t>
            </a:r>
            <a:r>
              <a:rPr lang="en-GB" dirty="0" err="1"/>
              <a:t>PruneAndRefactor</a:t>
            </a:r>
            <a:r>
              <a:rPr lang="en-GB" dirty="0"/>
              <a:t> association carries a rule statement explaining the pruning</a:t>
            </a:r>
            <a:endParaRPr lang="en-US" dirty="0"/>
          </a:p>
          <a:p>
            <a:r>
              <a:rPr lang="en-GB" dirty="0" smtClean="0"/>
              <a:t>Maintenance </a:t>
            </a:r>
            <a:r>
              <a:rPr lang="en-GB" dirty="0" smtClean="0">
                <a:solidFill>
                  <a:srgbClr val="FF0000"/>
                </a:solidFill>
              </a:rPr>
              <a:t>(to be covered after discussion)</a:t>
            </a:r>
            <a:endParaRPr lang="en-GB" dirty="0" smtClean="0"/>
          </a:p>
          <a:p>
            <a:pPr lvl="1"/>
            <a:r>
              <a:rPr lang="en-GB" dirty="0" smtClean="0"/>
              <a:t>Core change</a:t>
            </a:r>
          </a:p>
          <a:p>
            <a:pPr lvl="1"/>
            <a:r>
              <a:rPr lang="en-GB" dirty="0" smtClean="0"/>
              <a:t>View change</a:t>
            </a:r>
          </a:p>
          <a:p>
            <a:pPr lvl="1"/>
            <a:endParaRPr lang="en-US" dirty="0"/>
          </a:p>
        </p:txBody>
      </p:sp>
    </p:spTree>
    <p:extLst>
      <p:ext uri="{BB962C8B-B14F-4D97-AF65-F5344CB8AC3E}">
        <p14:creationId xmlns:p14="http://schemas.microsoft.com/office/powerpoint/2010/main" val="1711347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66800"/>
            <a:ext cx="237692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smtClean="0"/>
              <a:t>Transforming the Core Model into the </a:t>
            </a:r>
            <a:r>
              <a:rPr lang="en-GB" dirty="0" err="1" smtClean="0"/>
              <a:t>Tapi</a:t>
            </a:r>
            <a:r>
              <a:rPr lang="en-GB" dirty="0" smtClean="0"/>
              <a:t> (Transport API) Model</a:t>
            </a:r>
            <a:endParaRPr lang="en-US" dirty="0"/>
          </a:p>
        </p:txBody>
      </p:sp>
      <p:sp>
        <p:nvSpPr>
          <p:cNvPr id="5" name="Slide Number Placeholder 4"/>
          <p:cNvSpPr>
            <a:spLocks noGrp="1"/>
          </p:cNvSpPr>
          <p:nvPr>
            <p:ph type="sldNum" sz="quarter" idx="12"/>
          </p:nvPr>
        </p:nvSpPr>
        <p:spPr/>
        <p:txBody>
          <a:bodyPr/>
          <a:lstStyle/>
          <a:p>
            <a:fld id="{BBABCA9C-0EDA-419C-B0C5-EAE473F385AB}" type="slidenum">
              <a:rPr lang="en-US" smtClean="0"/>
              <a:pPr/>
              <a:t>11</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769" y="1085860"/>
            <a:ext cx="6009298" cy="2909437"/>
          </a:xfrm>
          <a:prstGeom prst="rect">
            <a:avLst/>
          </a:prstGeom>
          <a:noFill/>
          <a:ln>
            <a:noFill/>
          </a:ln>
          <a:effectLst/>
        </p:spPr>
      </p:pic>
      <p:sp>
        <p:nvSpPr>
          <p:cNvPr id="7" name="Rectangle 6"/>
          <p:cNvSpPr/>
          <p:nvPr/>
        </p:nvSpPr>
        <p:spPr>
          <a:xfrm>
            <a:off x="139212" y="2971803"/>
            <a:ext cx="2066192" cy="923925"/>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sp>
        <p:nvSpPr>
          <p:cNvPr id="10" name="Rectangle 9"/>
          <p:cNvSpPr/>
          <p:nvPr/>
        </p:nvSpPr>
        <p:spPr>
          <a:xfrm>
            <a:off x="2813539" y="1085860"/>
            <a:ext cx="6126529" cy="2909437"/>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cxnSp>
        <p:nvCxnSpPr>
          <p:cNvPr id="9" name="Straight Arrow Connector 8"/>
          <p:cNvCxnSpPr>
            <a:stCxn id="7" idx="3"/>
          </p:cNvCxnSpPr>
          <p:nvPr/>
        </p:nvCxnSpPr>
        <p:spPr>
          <a:xfrm flipV="1">
            <a:off x="2205406" y="2971815"/>
            <a:ext cx="608135" cy="461963"/>
          </a:xfrm>
          <a:prstGeom prst="straightConnector1">
            <a:avLst/>
          </a:prstGeom>
          <a:noFill/>
          <a:ln w="19050">
            <a:solidFill>
              <a:srgbClr val="FF0000"/>
            </a:solidFill>
            <a:prstDash val="dash"/>
            <a:tailEnd type="triangle" w="lg" len="lg"/>
          </a:ln>
        </p:spPr>
        <p:style>
          <a:lnRef idx="1">
            <a:schemeClr val="accent1"/>
          </a:lnRef>
          <a:fillRef idx="3">
            <a:schemeClr val="accent1"/>
          </a:fillRef>
          <a:effectRef idx="2">
            <a:schemeClr val="accent1"/>
          </a:effectRef>
          <a:fontRef idx="minor">
            <a:schemeClr val="lt1"/>
          </a:fontRef>
        </p:style>
      </p:cxnSp>
      <p:sp>
        <p:nvSpPr>
          <p:cNvPr id="11" name="Content Placeholder 10"/>
          <p:cNvSpPr>
            <a:spLocks noGrp="1"/>
          </p:cNvSpPr>
          <p:nvPr>
            <p:ph idx="1"/>
          </p:nvPr>
        </p:nvSpPr>
        <p:spPr>
          <a:xfrm>
            <a:off x="2872154" y="4114800"/>
            <a:ext cx="6067914" cy="2057400"/>
          </a:xfrm>
        </p:spPr>
        <p:txBody>
          <a:bodyPr>
            <a:normAutofit fontScale="55000" lnSpcReduction="20000"/>
          </a:bodyPr>
          <a:lstStyle/>
          <a:p>
            <a:r>
              <a:rPr lang="en-GB" dirty="0" smtClean="0"/>
              <a:t>TAPI model is derived from the CIM by Pruning and Refactoring</a:t>
            </a:r>
          </a:p>
          <a:p>
            <a:pPr lvl="1"/>
            <a:r>
              <a:rPr lang="en-GB" dirty="0"/>
              <a:t>R</a:t>
            </a:r>
            <a:r>
              <a:rPr lang="en-GB" dirty="0" smtClean="0"/>
              <a:t>ules are being developed as the work progresses</a:t>
            </a:r>
            <a:endParaRPr lang="en-US" strike="sngStrike" dirty="0" smtClean="0"/>
          </a:p>
          <a:p>
            <a:r>
              <a:rPr lang="en-GB" dirty="0" err="1" smtClean="0"/>
              <a:t>Tapi</a:t>
            </a:r>
            <a:r>
              <a:rPr lang="en-GB" dirty="0" smtClean="0"/>
              <a:t> use the same approach as the core so the </a:t>
            </a:r>
            <a:r>
              <a:rPr lang="en-GB" dirty="0" err="1" smtClean="0"/>
              <a:t>LogicalTerminationPoint</a:t>
            </a:r>
            <a:r>
              <a:rPr lang="en-GB" dirty="0" smtClean="0"/>
              <a:t> (LTP) derivatives are generally applicable</a:t>
            </a:r>
          </a:p>
          <a:p>
            <a:pPr lvl="1"/>
            <a:r>
              <a:rPr lang="en-GB" dirty="0" smtClean="0"/>
              <a:t>Conditional composition is used to extend LTP to cover any case</a:t>
            </a:r>
          </a:p>
          <a:p>
            <a:pPr lvl="1"/>
            <a:r>
              <a:rPr lang="en-GB" dirty="0" smtClean="0"/>
              <a:t>Specification classes (not shown) are used to explain the capabilities of a particular case </a:t>
            </a:r>
          </a:p>
          <a:p>
            <a:r>
              <a:rPr lang="en-GB" dirty="0" smtClean="0"/>
              <a:t>As illustrated by </a:t>
            </a:r>
            <a:r>
              <a:rPr lang="en-GB" dirty="0" err="1" smtClean="0"/>
              <a:t>Tapi</a:t>
            </a:r>
            <a:r>
              <a:rPr lang="en-GB" dirty="0" smtClean="0"/>
              <a:t>, for a specific view LTP may need to be specialized to match current terminology</a:t>
            </a:r>
            <a:endParaRPr lang="en-GB" strike="sngStrike" dirty="0" smtClean="0">
              <a:solidFill>
                <a:srgbClr val="FF0000"/>
              </a:solidFill>
            </a:endParaRPr>
          </a:p>
          <a:p>
            <a:pPr lvl="1"/>
            <a:r>
              <a:rPr lang="en-GB" dirty="0" smtClean="0"/>
              <a:t>The LTP brings all necessary attributes and the derivation process (Pruning and Refactoring) narrows content and adjust names</a:t>
            </a:r>
          </a:p>
        </p:txBody>
      </p:sp>
    </p:spTree>
    <p:extLst>
      <p:ext uri="{BB962C8B-B14F-4D97-AF65-F5344CB8AC3E}">
        <p14:creationId xmlns:p14="http://schemas.microsoft.com/office/powerpoint/2010/main" val="189099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Building the model and evolving</a:t>
            </a:r>
            <a:endParaRPr lang="en-US" dirty="0"/>
          </a:p>
        </p:txBody>
      </p:sp>
      <p:sp>
        <p:nvSpPr>
          <p:cNvPr id="7" name="Content Placeholder 6"/>
          <p:cNvSpPr>
            <a:spLocks noGrp="1"/>
          </p:cNvSpPr>
          <p:nvPr>
            <p:ph idx="1"/>
          </p:nvPr>
        </p:nvSpPr>
        <p:spPr/>
        <p:txBody>
          <a:bodyPr>
            <a:normAutofit fontScale="55000" lnSpcReduction="20000"/>
          </a:bodyPr>
          <a:lstStyle/>
          <a:p>
            <a:pPr marL="0" indent="0">
              <a:buNone/>
            </a:pPr>
            <a:r>
              <a:rPr lang="en-GB" dirty="0" smtClean="0">
                <a:solidFill>
                  <a:srgbClr val="FF0000"/>
                </a:solidFill>
              </a:rPr>
              <a:t>Rough</a:t>
            </a:r>
          </a:p>
          <a:p>
            <a:r>
              <a:rPr lang="en-GB" dirty="0" smtClean="0"/>
              <a:t>Start-up</a:t>
            </a:r>
          </a:p>
          <a:p>
            <a:pPr lvl="1"/>
            <a:r>
              <a:rPr lang="en-GB" dirty="0" smtClean="0"/>
              <a:t>Create project in Papyrus</a:t>
            </a:r>
          </a:p>
          <a:p>
            <a:pPr lvl="1"/>
            <a:r>
              <a:rPr lang="en-GB" dirty="0" smtClean="0"/>
              <a:t>Import Core </a:t>
            </a:r>
            <a:r>
              <a:rPr lang="en-GB" dirty="0" err="1" smtClean="0"/>
              <a:t>etc</a:t>
            </a:r>
            <a:r>
              <a:rPr lang="en-GB" dirty="0" smtClean="0"/>
              <a:t> (note that import does not copy)</a:t>
            </a:r>
          </a:p>
          <a:p>
            <a:pPr lvl="1"/>
            <a:r>
              <a:rPr lang="en-GB" dirty="0" smtClean="0"/>
              <a:t>Carry out process as described</a:t>
            </a:r>
          </a:p>
          <a:p>
            <a:r>
              <a:rPr lang="en-GB" dirty="0" smtClean="0"/>
              <a:t>Dealing with core upgrades</a:t>
            </a:r>
          </a:p>
          <a:p>
            <a:pPr lvl="1"/>
            <a:r>
              <a:rPr lang="en-GB" dirty="0" smtClean="0"/>
              <a:t>The core model name and place does not change through version changes and hence simple replacement of the old model with the new model will maintain linkages from the view</a:t>
            </a:r>
          </a:p>
          <a:p>
            <a:pPr lvl="2"/>
            <a:r>
              <a:rPr lang="en-GB" dirty="0" smtClean="0"/>
              <a:t>Stereotype change on entity in the core</a:t>
            </a:r>
          </a:p>
          <a:p>
            <a:pPr lvl="2"/>
            <a:r>
              <a:rPr lang="en-GB" dirty="0" smtClean="0"/>
              <a:t>Deleted entity in the core</a:t>
            </a:r>
          </a:p>
          <a:p>
            <a:pPr lvl="2"/>
            <a:r>
              <a:rPr lang="en-GB" dirty="0" smtClean="0"/>
              <a:t>Added entity in the core</a:t>
            </a:r>
          </a:p>
          <a:p>
            <a:pPr lvl="1"/>
            <a:r>
              <a:rPr lang="en-GB" dirty="0" smtClean="0"/>
              <a:t>Tooling</a:t>
            </a:r>
          </a:p>
          <a:p>
            <a:pPr lvl="2"/>
            <a:r>
              <a:rPr lang="en-GB" dirty="0" smtClean="0"/>
              <a:t>Highlights all modifications and propose changes to the view. This depends upon the view selection</a:t>
            </a:r>
          </a:p>
          <a:p>
            <a:pPr lvl="3"/>
            <a:r>
              <a:rPr lang="en-GB" dirty="0" smtClean="0"/>
              <a:t>If the entity is in the view and has changed then the view may need updating</a:t>
            </a:r>
          </a:p>
          <a:p>
            <a:pPr lvl="3"/>
            <a:r>
              <a:rPr lang="en-GB" dirty="0" smtClean="0"/>
              <a:t>If the entity is not in the view and is new then it may need adding</a:t>
            </a:r>
          </a:p>
          <a:p>
            <a:pPr lvl="3"/>
            <a:r>
              <a:rPr lang="en-GB" dirty="0" smtClean="0"/>
              <a:t>If the entity is not in the view and it has been deleted it would appear to have no impact </a:t>
            </a:r>
          </a:p>
          <a:p>
            <a:pPr lvl="3"/>
            <a:r>
              <a:rPr lang="en-GB" dirty="0" smtClean="0"/>
              <a:t>If the entity is not in the view and it has been upgraded from experimental to preliminary or preliminary/experimental to approved then it may need to be included in the view</a:t>
            </a:r>
          </a:p>
          <a:p>
            <a:pPr lvl="3"/>
            <a:r>
              <a:rPr lang="en-GB" dirty="0" err="1" smtClean="0"/>
              <a:t>etc</a:t>
            </a:r>
            <a:endParaRPr lang="en-GB" dirty="0" smtClean="0"/>
          </a:p>
          <a:p>
            <a:pPr lvl="3"/>
            <a:endParaRPr lang="en-GB" dirty="0" smtClean="0"/>
          </a:p>
          <a:p>
            <a:pPr lvl="2"/>
            <a:endParaRPr lang="en-US" dirty="0"/>
          </a:p>
        </p:txBody>
      </p:sp>
      <p:sp>
        <p:nvSpPr>
          <p:cNvPr id="4" name="Slide Number Placeholder 3"/>
          <p:cNvSpPr>
            <a:spLocks noGrp="1"/>
          </p:cNvSpPr>
          <p:nvPr>
            <p:ph type="sldNum" sz="quarter" idx="12"/>
          </p:nvPr>
        </p:nvSpPr>
        <p:spPr/>
        <p:txBody>
          <a:bodyPr/>
          <a:lstStyle/>
          <a:p>
            <a:fld id="{BBABCA9C-0EDA-419C-B0C5-EAE473F385AB}" type="slidenum">
              <a:rPr lang="en-US" smtClean="0"/>
              <a:pPr/>
              <a:t>12</a:t>
            </a:fld>
            <a:endParaRPr lang="en-US"/>
          </a:p>
        </p:txBody>
      </p:sp>
    </p:spTree>
    <p:extLst>
      <p:ext uri="{BB962C8B-B14F-4D97-AF65-F5344CB8AC3E}">
        <p14:creationId xmlns:p14="http://schemas.microsoft.com/office/powerpoint/2010/main" val="1388678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GB" dirty="0" smtClean="0"/>
              <a:t>Process (1)</a:t>
            </a:r>
            <a:endParaRPr lang="en-US" dirty="0"/>
          </a:p>
        </p:txBody>
      </p:sp>
      <p:sp>
        <p:nvSpPr>
          <p:cNvPr id="3" name="Content Placeholder 2"/>
          <p:cNvSpPr>
            <a:spLocks noGrp="1"/>
          </p:cNvSpPr>
          <p:nvPr>
            <p:ph idx="1"/>
          </p:nvPr>
        </p:nvSpPr>
        <p:spPr>
          <a:xfrm>
            <a:off x="457200" y="692696"/>
            <a:ext cx="8229600" cy="5904656"/>
          </a:xfrm>
        </p:spPr>
        <p:txBody>
          <a:bodyPr>
            <a:normAutofit fontScale="47500" lnSpcReduction="20000"/>
          </a:bodyPr>
          <a:lstStyle/>
          <a:p>
            <a:r>
              <a:rPr lang="en-GB" dirty="0" smtClean="0"/>
              <a:t>Clone entire model of interest</a:t>
            </a:r>
          </a:p>
          <a:p>
            <a:pPr lvl="1"/>
            <a:r>
              <a:rPr lang="en-GB" dirty="0" smtClean="0"/>
              <a:t>Take all classes </a:t>
            </a:r>
            <a:r>
              <a:rPr lang="en-GB" dirty="0" err="1" smtClean="0"/>
              <a:t>etc</a:t>
            </a:r>
            <a:r>
              <a:rPr lang="en-GB" dirty="0" smtClean="0"/>
              <a:t> (including all classes in inheritance tree)</a:t>
            </a:r>
          </a:p>
          <a:p>
            <a:pPr lvl="2"/>
            <a:r>
              <a:rPr lang="en-GB" dirty="0" smtClean="0"/>
              <a:t>Tooled approach:</a:t>
            </a:r>
          </a:p>
          <a:p>
            <a:pPr lvl="3"/>
            <a:r>
              <a:rPr lang="en-GB" dirty="0" smtClean="0"/>
              <a:t>Creates </a:t>
            </a:r>
            <a:r>
              <a:rPr lang="en-GB" dirty="0" err="1" smtClean="0"/>
              <a:t>PruneAndRefactor</a:t>
            </a:r>
            <a:r>
              <a:rPr lang="en-GB" dirty="0" smtClean="0"/>
              <a:t> associations from clone to original for all attributes, classes, associations </a:t>
            </a:r>
            <a:r>
              <a:rPr lang="en-GB" dirty="0" err="1" smtClean="0"/>
              <a:t>etc</a:t>
            </a:r>
            <a:endParaRPr lang="en-GB" dirty="0" smtClean="0"/>
          </a:p>
          <a:p>
            <a:pPr lvl="4"/>
            <a:r>
              <a:rPr lang="en-GB" dirty="0" smtClean="0"/>
              <a:t>Association has null </a:t>
            </a:r>
            <a:r>
              <a:rPr lang="en-GB" dirty="0" err="1" smtClean="0"/>
              <a:t>PruneAndRefactor</a:t>
            </a:r>
            <a:r>
              <a:rPr lang="en-GB" dirty="0" smtClean="0"/>
              <a:t> rule</a:t>
            </a:r>
          </a:p>
          <a:p>
            <a:r>
              <a:rPr lang="en-GB" dirty="0" smtClean="0"/>
              <a:t>Prune classes to create structure of view model</a:t>
            </a:r>
          </a:p>
          <a:p>
            <a:pPr lvl="1"/>
            <a:r>
              <a:rPr lang="en-GB" dirty="0" smtClean="0"/>
              <a:t>Irrelevant Class: Some classes are outside the scope of the view not needing to be conveyed or referenced</a:t>
            </a:r>
          </a:p>
          <a:p>
            <a:pPr lvl="2"/>
            <a:r>
              <a:rPr lang="en-GB" dirty="0" smtClean="0"/>
              <a:t>Remove classes and their associations where the class is not relevant</a:t>
            </a:r>
          </a:p>
          <a:p>
            <a:pPr lvl="2"/>
            <a:r>
              <a:rPr lang="en-GB" dirty="0" smtClean="0"/>
              <a:t>Tooled approach: </a:t>
            </a:r>
          </a:p>
          <a:p>
            <a:pPr lvl="3"/>
            <a:r>
              <a:rPr lang="en-GB" dirty="0" smtClean="0"/>
              <a:t>Move the </a:t>
            </a:r>
            <a:r>
              <a:rPr lang="en-GB" dirty="0" err="1" smtClean="0"/>
              <a:t>PruneAndRefactor</a:t>
            </a:r>
            <a:r>
              <a:rPr lang="en-GB" dirty="0" smtClean="0"/>
              <a:t> association of the class to be removed to a dummy “removed” class</a:t>
            </a:r>
          </a:p>
          <a:p>
            <a:pPr lvl="4"/>
            <a:r>
              <a:rPr lang="en-GB" dirty="0" smtClean="0">
                <a:solidFill>
                  <a:srgbClr val="FF0000"/>
                </a:solidFill>
              </a:rPr>
              <a:t>Note that we may want to create a </a:t>
            </a:r>
            <a:r>
              <a:rPr lang="en-GB" dirty="0" err="1" smtClean="0">
                <a:solidFill>
                  <a:srgbClr val="FF0000"/>
                </a:solidFill>
              </a:rPr>
              <a:t>submodel</a:t>
            </a:r>
            <a:r>
              <a:rPr lang="en-GB" dirty="0" smtClean="0">
                <a:solidFill>
                  <a:srgbClr val="FF0000"/>
                </a:solidFill>
              </a:rPr>
              <a:t> unit for the view minus the “removed” class prior to Yang mapping </a:t>
            </a:r>
            <a:r>
              <a:rPr lang="en-GB" dirty="0" err="1" smtClean="0">
                <a:solidFill>
                  <a:srgbClr val="FF0000"/>
                </a:solidFill>
              </a:rPr>
              <a:t>etc</a:t>
            </a:r>
            <a:r>
              <a:rPr lang="en-GB" dirty="0" smtClean="0">
                <a:solidFill>
                  <a:srgbClr val="FF0000"/>
                </a:solidFill>
              </a:rPr>
              <a:t> </a:t>
            </a:r>
          </a:p>
          <a:p>
            <a:pPr lvl="3"/>
            <a:r>
              <a:rPr lang="en-GB" dirty="0" smtClean="0"/>
              <a:t>For each attribute of the class to be removed move the </a:t>
            </a:r>
            <a:r>
              <a:rPr lang="en-GB" dirty="0" err="1" smtClean="0"/>
              <a:t>PruneAndRefactor</a:t>
            </a:r>
            <a:r>
              <a:rPr lang="en-GB" dirty="0" smtClean="0"/>
              <a:t> association to a dummy “removed” attribute in the dummy “removed” class</a:t>
            </a:r>
          </a:p>
          <a:p>
            <a:pPr lvl="3"/>
            <a:r>
              <a:rPr lang="en-GB" dirty="0"/>
              <a:t>R</a:t>
            </a:r>
            <a:r>
              <a:rPr lang="en-GB" dirty="0" smtClean="0"/>
              <a:t>emove the class to be removed</a:t>
            </a:r>
          </a:p>
          <a:p>
            <a:pPr lvl="1"/>
            <a:r>
              <a:rPr lang="en-GB" dirty="0" smtClean="0"/>
              <a:t>“Association End” Class: Some classes are only relevant to preserve association ends (simply required for reference). </a:t>
            </a:r>
          </a:p>
          <a:p>
            <a:pPr lvl="2"/>
            <a:r>
              <a:rPr lang="en-GB" dirty="0" smtClean="0"/>
              <a:t>Remove all attributes from the association end classes (leave name and identifier attributes in an “</a:t>
            </a:r>
            <a:r>
              <a:rPr lang="en-GB" dirty="0" err="1" smtClean="0"/>
              <a:t>empty“class</a:t>
            </a:r>
            <a:r>
              <a:rPr lang="en-GB" dirty="0" smtClean="0"/>
              <a:t>)</a:t>
            </a:r>
          </a:p>
          <a:p>
            <a:pPr lvl="3"/>
            <a:r>
              <a:rPr lang="en-GB" dirty="0" smtClean="0">
                <a:solidFill>
                  <a:srgbClr val="FF0000"/>
                </a:solidFill>
              </a:rPr>
              <a:t>Note that an instance may be referenced via an id, name, address or some other filter referencing a contextually unique instance (we need to determine how to convey this)</a:t>
            </a:r>
          </a:p>
          <a:p>
            <a:pPr lvl="2"/>
            <a:r>
              <a:rPr lang="en-GB" dirty="0" smtClean="0"/>
              <a:t>Tooled approach: </a:t>
            </a:r>
          </a:p>
          <a:p>
            <a:pPr lvl="3"/>
            <a:r>
              <a:rPr lang="en-GB" dirty="0" smtClean="0"/>
              <a:t>For each attribute removed move the </a:t>
            </a:r>
            <a:r>
              <a:rPr lang="en-GB" dirty="0" err="1" smtClean="0"/>
              <a:t>PruneAndRefactor</a:t>
            </a:r>
            <a:r>
              <a:rPr lang="en-GB" dirty="0" smtClean="0"/>
              <a:t> association to a dummy “removed” attribute in the dummy “removed” class</a:t>
            </a:r>
          </a:p>
          <a:p>
            <a:pPr lvl="2"/>
            <a:r>
              <a:rPr lang="en-GB" dirty="0" smtClean="0">
                <a:solidFill>
                  <a:srgbClr val="FF0000"/>
                </a:solidFill>
              </a:rPr>
              <a:t>Note: This will eventually result in an attribute in the schema that has a ref value in it where the referenced thing is NOT in the schema. The reference will only be navigable in the application that has a view of instances in this data schema and instances in the data schema from another interface where the pruned class is defined</a:t>
            </a:r>
          </a:p>
          <a:p>
            <a:pPr lvl="3"/>
            <a:r>
              <a:rPr lang="en-GB" dirty="0" smtClean="0">
                <a:solidFill>
                  <a:srgbClr val="FF0000"/>
                </a:solidFill>
              </a:rPr>
              <a:t>An alternative to the “empty” class is to simply convert that attribute type from class to “reference” which would then be encoded as a NVP List or similar</a:t>
            </a:r>
          </a:p>
          <a:p>
            <a:pPr lvl="1"/>
            <a:r>
              <a:rPr lang="en-GB" dirty="0" smtClean="0"/>
              <a:t>Manual approach</a:t>
            </a:r>
          </a:p>
          <a:p>
            <a:pPr lvl="2"/>
            <a:r>
              <a:rPr lang="en-GB" dirty="0" smtClean="0"/>
              <a:t>Add </a:t>
            </a:r>
            <a:r>
              <a:rPr lang="en-GB" dirty="0" err="1" smtClean="0"/>
              <a:t>PruneAndRefactor</a:t>
            </a:r>
            <a:r>
              <a:rPr lang="en-GB" dirty="0" smtClean="0"/>
              <a:t> associations to all classes in the view model (including “Association End” Classes)</a:t>
            </a:r>
          </a:p>
          <a:p>
            <a:pPr lvl="1"/>
            <a:endParaRPr lang="en-GB" dirty="0" smtClean="0"/>
          </a:p>
        </p:txBody>
      </p:sp>
    </p:spTree>
    <p:extLst>
      <p:ext uri="{BB962C8B-B14F-4D97-AF65-F5344CB8AC3E}">
        <p14:creationId xmlns:p14="http://schemas.microsoft.com/office/powerpoint/2010/main" val="3583475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GB" dirty="0" smtClean="0"/>
              <a:t>Process (2)</a:t>
            </a:r>
            <a:endParaRPr lang="en-US" dirty="0"/>
          </a:p>
        </p:txBody>
      </p:sp>
      <p:sp>
        <p:nvSpPr>
          <p:cNvPr id="3" name="Content Placeholder 2"/>
          <p:cNvSpPr>
            <a:spLocks noGrp="1"/>
          </p:cNvSpPr>
          <p:nvPr>
            <p:ph idx="1"/>
          </p:nvPr>
        </p:nvSpPr>
        <p:spPr/>
        <p:txBody>
          <a:bodyPr>
            <a:normAutofit fontScale="47500" lnSpcReduction="20000"/>
          </a:bodyPr>
          <a:lstStyle/>
          <a:p>
            <a:r>
              <a:rPr lang="en-GB" dirty="0" smtClean="0"/>
              <a:t>Prune associations</a:t>
            </a:r>
          </a:p>
          <a:p>
            <a:pPr lvl="1"/>
            <a:r>
              <a:rPr lang="en-GB" dirty="0" smtClean="0"/>
              <a:t>Irrelevant Associations: Some associations between classes in a view are not relevant in the view </a:t>
            </a:r>
          </a:p>
          <a:p>
            <a:pPr lvl="2"/>
            <a:r>
              <a:rPr lang="en-GB" dirty="0" smtClean="0"/>
              <a:t>Remove associations not relevant</a:t>
            </a:r>
          </a:p>
          <a:p>
            <a:pPr lvl="2"/>
            <a:r>
              <a:rPr lang="en-GB" dirty="0" smtClean="0"/>
              <a:t>Tooled approach: </a:t>
            </a:r>
          </a:p>
          <a:p>
            <a:pPr lvl="3"/>
            <a:r>
              <a:rPr lang="en-GB" dirty="0" smtClean="0"/>
              <a:t>Move the </a:t>
            </a:r>
            <a:r>
              <a:rPr lang="en-GB" dirty="0" err="1" smtClean="0"/>
              <a:t>PruneAndRefactor</a:t>
            </a:r>
            <a:r>
              <a:rPr lang="en-GB" dirty="0" smtClean="0"/>
              <a:t> association of the association to be removed to a dummy “removed” </a:t>
            </a:r>
            <a:r>
              <a:rPr lang="en-GB" u="sng" dirty="0" smtClean="0"/>
              <a:t>class</a:t>
            </a:r>
          </a:p>
          <a:p>
            <a:pPr lvl="4"/>
            <a:r>
              <a:rPr lang="en-GB" dirty="0" smtClean="0">
                <a:solidFill>
                  <a:srgbClr val="FF0000"/>
                </a:solidFill>
              </a:rPr>
              <a:t>The association is considered as a class in this context</a:t>
            </a:r>
          </a:p>
          <a:p>
            <a:pPr lvl="3"/>
            <a:r>
              <a:rPr lang="en-GB" dirty="0" smtClean="0"/>
              <a:t>For each attribute of the association to be removed move the </a:t>
            </a:r>
            <a:r>
              <a:rPr lang="en-GB" dirty="0" err="1" smtClean="0"/>
              <a:t>PruneAndRefactor</a:t>
            </a:r>
            <a:r>
              <a:rPr lang="en-GB" dirty="0" smtClean="0"/>
              <a:t> association to a dummy “removed” attribute in the dummy “removed” class</a:t>
            </a:r>
          </a:p>
          <a:p>
            <a:pPr lvl="3"/>
            <a:r>
              <a:rPr lang="en-GB" dirty="0" smtClean="0"/>
              <a:t>Remove the association to be removed</a:t>
            </a:r>
          </a:p>
          <a:p>
            <a:pPr lvl="1"/>
            <a:r>
              <a:rPr lang="en-GB" dirty="0" smtClean="0"/>
              <a:t>Reduced multiplicity: Some associations between classes in a view have a narrower range of multiplicity in the view</a:t>
            </a:r>
          </a:p>
          <a:p>
            <a:pPr lvl="2"/>
            <a:r>
              <a:rPr lang="en-GB" dirty="0" smtClean="0"/>
              <a:t>Reduce the end role multiplicity as follows</a:t>
            </a:r>
          </a:p>
          <a:p>
            <a:pPr lvl="3"/>
            <a:r>
              <a:rPr lang="en-GB" dirty="0" smtClean="0"/>
              <a:t>General case [</a:t>
            </a:r>
            <a:r>
              <a:rPr lang="en-GB" dirty="0" err="1" smtClean="0"/>
              <a:t>p..n</a:t>
            </a:r>
            <a:r>
              <a:rPr lang="en-GB" dirty="0" smtClean="0"/>
              <a:t>] </a:t>
            </a:r>
            <a:r>
              <a:rPr lang="en-GB" dirty="0" smtClean="0">
                <a:sym typeface="Wingdings" panose="05000000000000000000" pitchFamily="2" charset="2"/>
              </a:rPr>
              <a:t> [</a:t>
            </a:r>
            <a:r>
              <a:rPr lang="en-GB" dirty="0" err="1" smtClean="0">
                <a:sym typeface="Wingdings" panose="05000000000000000000" pitchFamily="2" charset="2"/>
              </a:rPr>
              <a:t>q..m</a:t>
            </a:r>
            <a:r>
              <a:rPr lang="en-GB" dirty="0" smtClean="0">
                <a:sym typeface="Wingdings" panose="05000000000000000000" pitchFamily="2" charset="2"/>
              </a:rPr>
              <a:t>] (where q &gt;= p and m &lt;= n and where q &lt;= m)</a:t>
            </a:r>
            <a:endParaRPr lang="en-GB" dirty="0" smtClean="0"/>
          </a:p>
          <a:p>
            <a:pPr lvl="4"/>
            <a:r>
              <a:rPr lang="en-GB" dirty="0" err="1" smtClean="0"/>
              <a:t>E.g</a:t>
            </a:r>
            <a:r>
              <a:rPr lang="en-GB" dirty="0" smtClean="0"/>
              <a:t> * </a:t>
            </a:r>
            <a:r>
              <a:rPr lang="en-GB" dirty="0" smtClean="0">
                <a:sym typeface="Wingdings" panose="05000000000000000000" pitchFamily="2" charset="2"/>
              </a:rPr>
              <a:t> 0..n (where n is an explicit numeral), 1..*, 1..n, 1</a:t>
            </a:r>
            <a:endParaRPr lang="en-US" dirty="0" smtClean="0">
              <a:sym typeface="Wingdings" panose="05000000000000000000" pitchFamily="2" charset="2"/>
            </a:endParaRPr>
          </a:p>
          <a:p>
            <a:pPr lvl="3"/>
            <a:r>
              <a:rPr lang="en-GB" dirty="0" smtClean="0">
                <a:sym typeface="Wingdings" panose="05000000000000000000" pitchFamily="2" charset="2"/>
              </a:rPr>
              <a:t>Where q=m there is no opportunity to modify the multiplicity, where q=m=1 there is an opportunity to fold the classes during refactoring</a:t>
            </a:r>
          </a:p>
          <a:p>
            <a:pPr lvl="1"/>
            <a:r>
              <a:rPr lang="en-GB" dirty="0" smtClean="0">
                <a:sym typeface="Wingdings" panose="05000000000000000000" pitchFamily="2" charset="2"/>
              </a:rPr>
              <a:t>Reduced flexibility: An association end with owner as classifier  (i.e. appears in the class associated) may not be adjustable in the view</a:t>
            </a:r>
          </a:p>
          <a:p>
            <a:pPr lvl="2"/>
            <a:r>
              <a:rPr lang="en-GB" dirty="0" smtClean="0">
                <a:sym typeface="Wingdings" panose="05000000000000000000" pitchFamily="2" charset="2"/>
              </a:rPr>
              <a:t>Reduce the end role attribute in the class to </a:t>
            </a:r>
          </a:p>
          <a:p>
            <a:pPr lvl="3"/>
            <a:r>
              <a:rPr lang="en-GB" dirty="0" err="1" smtClean="0">
                <a:sym typeface="Wingdings" panose="05000000000000000000" pitchFamily="2" charset="2"/>
              </a:rPr>
              <a:t>ReadOnly</a:t>
            </a:r>
            <a:r>
              <a:rPr lang="en-GB" dirty="0" smtClean="0">
                <a:sym typeface="Wingdings" panose="05000000000000000000" pitchFamily="2" charset="2"/>
              </a:rPr>
              <a:t> (UML property) if it is not settable by the controller but can be read from the controlled system</a:t>
            </a:r>
          </a:p>
          <a:p>
            <a:pPr lvl="3"/>
            <a:r>
              <a:rPr lang="en-GB" dirty="0" err="1">
                <a:sym typeface="Wingdings" panose="05000000000000000000" pitchFamily="2" charset="2"/>
              </a:rPr>
              <a:t>I</a:t>
            </a:r>
            <a:r>
              <a:rPr lang="en-GB" dirty="0" err="1" smtClean="0">
                <a:sym typeface="Wingdings" panose="05000000000000000000" pitchFamily="2" charset="2"/>
              </a:rPr>
              <a:t>sInvariant</a:t>
            </a:r>
            <a:r>
              <a:rPr lang="en-GB" dirty="0" smtClean="0">
                <a:sym typeface="Wingdings" panose="05000000000000000000" pitchFamily="2" charset="2"/>
              </a:rPr>
              <a:t> (stereotype property) if it is settable on creation by the controller but not adjustable by the controller or the controlled system through the life of the entity</a:t>
            </a:r>
          </a:p>
          <a:p>
            <a:pPr lvl="3"/>
            <a:r>
              <a:rPr lang="en-GB" dirty="0" err="1" smtClean="0">
                <a:sym typeface="Wingdings" panose="05000000000000000000" pitchFamily="2" charset="2"/>
              </a:rPr>
              <a:t>ReadOnly</a:t>
            </a:r>
            <a:r>
              <a:rPr lang="en-GB" dirty="0" smtClean="0">
                <a:sym typeface="Wingdings" panose="05000000000000000000" pitchFamily="2" charset="2"/>
              </a:rPr>
              <a:t> and </a:t>
            </a:r>
            <a:r>
              <a:rPr lang="en-GB" dirty="0" err="1" smtClean="0">
                <a:sym typeface="Wingdings" panose="05000000000000000000" pitchFamily="2" charset="2"/>
              </a:rPr>
              <a:t>IsInvariant</a:t>
            </a:r>
            <a:r>
              <a:rPr lang="en-GB" dirty="0" smtClean="0">
                <a:sym typeface="Wingdings" panose="05000000000000000000" pitchFamily="2" charset="2"/>
              </a:rPr>
              <a:t> if it is set by the controlled system on creation and does not change through the life of the entity</a:t>
            </a:r>
          </a:p>
          <a:p>
            <a:pPr lvl="1"/>
            <a:r>
              <a:rPr lang="en-GB" dirty="0" smtClean="0">
                <a:sym typeface="Wingdings" panose="05000000000000000000" pitchFamily="2" charset="2"/>
              </a:rPr>
              <a:t>Adjusted Aggregation (strengthening the dependency)</a:t>
            </a:r>
          </a:p>
          <a:p>
            <a:pPr lvl="2"/>
            <a:r>
              <a:rPr lang="en-GB" dirty="0" smtClean="0">
                <a:sym typeface="Wingdings" panose="05000000000000000000" pitchFamily="2" charset="2"/>
              </a:rPr>
              <a:t>None  Shared</a:t>
            </a:r>
          </a:p>
          <a:p>
            <a:pPr lvl="2"/>
            <a:r>
              <a:rPr lang="en-GB" dirty="0" smtClean="0">
                <a:sym typeface="Wingdings" panose="05000000000000000000" pitchFamily="2" charset="2"/>
              </a:rPr>
              <a:t>None  Composite</a:t>
            </a:r>
          </a:p>
          <a:p>
            <a:pPr lvl="2"/>
            <a:r>
              <a:rPr lang="en-GB" dirty="0" smtClean="0">
                <a:sym typeface="Wingdings" panose="05000000000000000000" pitchFamily="2" charset="2"/>
              </a:rPr>
              <a:t>Shared  Composite</a:t>
            </a:r>
          </a:p>
        </p:txBody>
      </p:sp>
    </p:spTree>
    <p:extLst>
      <p:ext uri="{BB962C8B-B14F-4D97-AF65-F5344CB8AC3E}">
        <p14:creationId xmlns:p14="http://schemas.microsoft.com/office/powerpoint/2010/main" val="634593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GB" dirty="0" smtClean="0"/>
              <a:t>Process (3)</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Prune data types</a:t>
            </a:r>
            <a:endParaRPr lang="en-US" dirty="0" smtClean="0"/>
          </a:p>
          <a:p>
            <a:pPr lvl="1"/>
            <a:r>
              <a:rPr lang="en-GB" dirty="0" smtClean="0"/>
              <a:t>Irrelevant </a:t>
            </a:r>
            <a:r>
              <a:rPr lang="en-GB" dirty="0" err="1" smtClean="0"/>
              <a:t>DataTypes</a:t>
            </a:r>
            <a:r>
              <a:rPr lang="en-GB" dirty="0" smtClean="0"/>
              <a:t>: Some </a:t>
            </a:r>
            <a:r>
              <a:rPr lang="en-GB" dirty="0" err="1" smtClean="0"/>
              <a:t>DataTypes</a:t>
            </a:r>
            <a:r>
              <a:rPr lang="en-GB" dirty="0" smtClean="0"/>
              <a:t> are outside the scope of the view not needing to be conveyed or referenced</a:t>
            </a:r>
          </a:p>
          <a:p>
            <a:pPr lvl="2"/>
            <a:r>
              <a:rPr lang="en-GB" dirty="0" smtClean="0"/>
              <a:t>Remove </a:t>
            </a:r>
            <a:r>
              <a:rPr lang="en-GB" dirty="0" err="1" smtClean="0"/>
              <a:t>DataTypes</a:t>
            </a:r>
            <a:r>
              <a:rPr lang="en-GB" dirty="0" smtClean="0"/>
              <a:t> that are not relevant</a:t>
            </a:r>
          </a:p>
          <a:p>
            <a:pPr lvl="2"/>
            <a:r>
              <a:rPr lang="en-GB" dirty="0" smtClean="0"/>
              <a:t>Tooled approach: </a:t>
            </a:r>
          </a:p>
          <a:p>
            <a:pPr lvl="3"/>
            <a:r>
              <a:rPr lang="en-GB" dirty="0" smtClean="0"/>
              <a:t>Move the </a:t>
            </a:r>
            <a:r>
              <a:rPr lang="en-GB" dirty="0" err="1" smtClean="0"/>
              <a:t>PruneAndRefactor</a:t>
            </a:r>
            <a:r>
              <a:rPr lang="en-GB" dirty="0" smtClean="0"/>
              <a:t> association of the </a:t>
            </a:r>
            <a:r>
              <a:rPr lang="en-GB" dirty="0" err="1" smtClean="0"/>
              <a:t>DataType</a:t>
            </a:r>
            <a:r>
              <a:rPr lang="en-GB" dirty="0" smtClean="0"/>
              <a:t> to be removed to a dummy “removed” class</a:t>
            </a:r>
          </a:p>
          <a:p>
            <a:pPr lvl="4"/>
            <a:r>
              <a:rPr lang="en-GB" dirty="0" smtClean="0">
                <a:solidFill>
                  <a:srgbClr val="FF0000"/>
                </a:solidFill>
              </a:rPr>
              <a:t>The </a:t>
            </a:r>
            <a:r>
              <a:rPr lang="en-GB" dirty="0" err="1" smtClean="0">
                <a:solidFill>
                  <a:srgbClr val="FF0000"/>
                </a:solidFill>
              </a:rPr>
              <a:t>DataType</a:t>
            </a:r>
            <a:r>
              <a:rPr lang="en-GB" dirty="0" smtClean="0">
                <a:solidFill>
                  <a:srgbClr val="FF0000"/>
                </a:solidFill>
              </a:rPr>
              <a:t> is considered as a class in this context</a:t>
            </a:r>
          </a:p>
          <a:p>
            <a:pPr lvl="3"/>
            <a:r>
              <a:rPr lang="en-GB" dirty="0" smtClean="0"/>
              <a:t>For each attribute of the </a:t>
            </a:r>
            <a:r>
              <a:rPr lang="en-GB" dirty="0" err="1" smtClean="0"/>
              <a:t>DataType</a:t>
            </a:r>
            <a:r>
              <a:rPr lang="en-GB" dirty="0" smtClean="0"/>
              <a:t> to be removed move the </a:t>
            </a:r>
            <a:r>
              <a:rPr lang="en-GB" dirty="0" err="1" smtClean="0"/>
              <a:t>PruneAndRefactor</a:t>
            </a:r>
            <a:r>
              <a:rPr lang="en-GB" dirty="0" smtClean="0"/>
              <a:t> association to a dummy “removed” attribute in the dummy “removed” class</a:t>
            </a:r>
          </a:p>
          <a:p>
            <a:pPr lvl="3"/>
            <a:r>
              <a:rPr lang="en-GB" dirty="0" smtClean="0"/>
              <a:t>Remove the </a:t>
            </a:r>
            <a:r>
              <a:rPr lang="en-GB" dirty="0" err="1" smtClean="0"/>
              <a:t>DataType</a:t>
            </a:r>
            <a:r>
              <a:rPr lang="en-GB" dirty="0" smtClean="0"/>
              <a:t> to be removed</a:t>
            </a:r>
          </a:p>
          <a:p>
            <a:pPr lvl="1"/>
            <a:r>
              <a:rPr lang="en-GB" dirty="0" smtClean="0"/>
              <a:t>Manual approach</a:t>
            </a:r>
          </a:p>
          <a:p>
            <a:pPr lvl="2"/>
            <a:r>
              <a:rPr lang="en-GB" dirty="0" smtClean="0"/>
              <a:t>Add </a:t>
            </a:r>
            <a:r>
              <a:rPr lang="en-GB" dirty="0" err="1" smtClean="0"/>
              <a:t>PruneAndRefactor</a:t>
            </a:r>
            <a:r>
              <a:rPr lang="en-GB" dirty="0" smtClean="0"/>
              <a:t> associations to all </a:t>
            </a:r>
            <a:r>
              <a:rPr lang="en-GB" dirty="0" err="1" smtClean="0"/>
              <a:t>DataTypes</a:t>
            </a:r>
            <a:r>
              <a:rPr lang="en-GB" dirty="0" smtClean="0"/>
              <a:t> in the view model</a:t>
            </a:r>
          </a:p>
          <a:p>
            <a:pPr lvl="1"/>
            <a:r>
              <a:rPr lang="en-GB" dirty="0" smtClean="0">
                <a:solidFill>
                  <a:srgbClr val="FF0000"/>
                </a:solidFill>
                <a:sym typeface="Wingdings" panose="05000000000000000000" pitchFamily="2" charset="2"/>
              </a:rPr>
              <a:t>Specific valid pruning depends upon </a:t>
            </a:r>
            <a:r>
              <a:rPr lang="en-GB" dirty="0" err="1" smtClean="0">
                <a:solidFill>
                  <a:srgbClr val="FF0000"/>
                </a:solidFill>
                <a:sym typeface="Wingdings" panose="05000000000000000000" pitchFamily="2" charset="2"/>
              </a:rPr>
              <a:t>DataType</a:t>
            </a:r>
            <a:r>
              <a:rPr lang="en-GB" dirty="0" smtClean="0">
                <a:solidFill>
                  <a:srgbClr val="FF0000"/>
                </a:solidFill>
                <a:sym typeface="Wingdings" panose="05000000000000000000" pitchFamily="2" charset="2"/>
              </a:rPr>
              <a:t> </a:t>
            </a:r>
          </a:p>
          <a:p>
            <a:pPr lvl="2"/>
            <a:r>
              <a:rPr lang="en-GB" dirty="0" smtClean="0">
                <a:solidFill>
                  <a:srgbClr val="FF0000"/>
                </a:solidFill>
                <a:sym typeface="Wingdings" panose="05000000000000000000" pitchFamily="2" charset="2"/>
              </a:rPr>
              <a:t>See next</a:t>
            </a:r>
          </a:p>
        </p:txBody>
      </p:sp>
    </p:spTree>
    <p:extLst>
      <p:ext uri="{BB962C8B-B14F-4D97-AF65-F5344CB8AC3E}">
        <p14:creationId xmlns:p14="http://schemas.microsoft.com/office/powerpoint/2010/main" val="1083867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and Value pruning example</a:t>
            </a:r>
            <a:endParaRPr lang="en-US" dirty="0"/>
          </a:p>
        </p:txBody>
      </p:sp>
      <p:sp>
        <p:nvSpPr>
          <p:cNvPr id="3" name="Content Placeholder 2"/>
          <p:cNvSpPr>
            <a:spLocks noGrp="1"/>
          </p:cNvSpPr>
          <p:nvPr>
            <p:ph idx="1"/>
          </p:nvPr>
        </p:nvSpPr>
        <p:spPr/>
        <p:txBody>
          <a:bodyPr/>
          <a:lstStyle/>
          <a:p>
            <a:r>
              <a:rPr lang="en-GB" dirty="0" smtClean="0"/>
              <a:t>0/1..* List multiplicity goes to 1..1 (or 0..1)</a:t>
            </a:r>
          </a:p>
          <a:p>
            <a:pPr lvl="1"/>
            <a:r>
              <a:rPr lang="en-GB" dirty="0" smtClean="0"/>
              <a:t>Attribute (named) with </a:t>
            </a:r>
            <a:r>
              <a:rPr lang="en-GB" smtClean="0"/>
              <a:t>Named Value List </a:t>
            </a:r>
            <a:r>
              <a:rPr lang="en-GB" dirty="0" smtClean="0"/>
              <a:t>goes to Attribute (named) </a:t>
            </a:r>
            <a:r>
              <a:rPr lang="en-GB" smtClean="0"/>
              <a:t>with Named Value</a:t>
            </a:r>
            <a:endParaRPr lang="en-GB" dirty="0" smtClean="0"/>
          </a:p>
          <a:p>
            <a:r>
              <a:rPr lang="en-GB" dirty="0" smtClean="0"/>
              <a:t>Subsume name of value into name of attribute</a:t>
            </a:r>
          </a:p>
          <a:p>
            <a:pPr lvl="1"/>
            <a:r>
              <a:rPr lang="en-GB" dirty="0" smtClean="0"/>
              <a:t>Attribute (named) with value</a:t>
            </a:r>
            <a:endParaRPr lang="en-GB" dirty="0"/>
          </a:p>
        </p:txBody>
      </p:sp>
    </p:spTree>
    <p:extLst>
      <p:ext uri="{BB962C8B-B14F-4D97-AF65-F5344CB8AC3E}">
        <p14:creationId xmlns:p14="http://schemas.microsoft.com/office/powerpoint/2010/main" val="1004384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GB" dirty="0" smtClean="0"/>
              <a:t>Process (4)</a:t>
            </a:r>
            <a:endParaRPr lang="en-US" dirty="0"/>
          </a:p>
        </p:txBody>
      </p:sp>
      <p:sp>
        <p:nvSpPr>
          <p:cNvPr id="3" name="Content Placeholder 2"/>
          <p:cNvSpPr>
            <a:spLocks noGrp="1"/>
          </p:cNvSpPr>
          <p:nvPr>
            <p:ph idx="1"/>
          </p:nvPr>
        </p:nvSpPr>
        <p:spPr/>
        <p:txBody>
          <a:bodyPr>
            <a:normAutofit fontScale="55000" lnSpcReduction="20000"/>
          </a:bodyPr>
          <a:lstStyle/>
          <a:p>
            <a:r>
              <a:rPr lang="en-GB" dirty="0" smtClean="0"/>
              <a:t>Prune attributes (associations, </a:t>
            </a:r>
            <a:r>
              <a:rPr lang="en-GB" dirty="0" err="1" smtClean="0"/>
              <a:t>DataTypes</a:t>
            </a:r>
            <a:r>
              <a:rPr lang="en-GB" dirty="0" smtClean="0"/>
              <a:t> and classes)</a:t>
            </a:r>
          </a:p>
          <a:p>
            <a:pPr lvl="1"/>
            <a:r>
              <a:rPr lang="en-GB" dirty="0" smtClean="0"/>
              <a:t>Multiplicity: May be reduced as </a:t>
            </a:r>
            <a:r>
              <a:rPr lang="en-GB" dirty="0"/>
              <a:t>follows</a:t>
            </a:r>
          </a:p>
          <a:p>
            <a:pPr lvl="2"/>
            <a:r>
              <a:rPr lang="en-GB" dirty="0">
                <a:solidFill>
                  <a:srgbClr val="0070C0"/>
                </a:solidFill>
              </a:rPr>
              <a:t>General case [</a:t>
            </a:r>
            <a:r>
              <a:rPr lang="en-GB" dirty="0" err="1">
                <a:solidFill>
                  <a:srgbClr val="0070C0"/>
                </a:solidFill>
              </a:rPr>
              <a:t>p..n</a:t>
            </a:r>
            <a:r>
              <a:rPr lang="en-GB" dirty="0">
                <a:solidFill>
                  <a:srgbClr val="0070C0"/>
                </a:solidFill>
              </a:rPr>
              <a:t>] </a:t>
            </a:r>
            <a:r>
              <a:rPr lang="en-GB" dirty="0">
                <a:solidFill>
                  <a:srgbClr val="0070C0"/>
                </a:solidFill>
                <a:sym typeface="Wingdings" panose="05000000000000000000" pitchFamily="2" charset="2"/>
              </a:rPr>
              <a:t> [</a:t>
            </a:r>
            <a:r>
              <a:rPr lang="en-GB" dirty="0" err="1">
                <a:solidFill>
                  <a:srgbClr val="0070C0"/>
                </a:solidFill>
                <a:sym typeface="Wingdings" panose="05000000000000000000" pitchFamily="2" charset="2"/>
              </a:rPr>
              <a:t>q..m</a:t>
            </a:r>
            <a:r>
              <a:rPr lang="en-GB" dirty="0">
                <a:solidFill>
                  <a:srgbClr val="0070C0"/>
                </a:solidFill>
                <a:sym typeface="Wingdings" panose="05000000000000000000" pitchFamily="2" charset="2"/>
              </a:rPr>
              <a:t>] (where q &gt;= p and m &lt;= n and where q &lt;= m)</a:t>
            </a:r>
            <a:endParaRPr lang="en-GB" dirty="0">
              <a:solidFill>
                <a:srgbClr val="0070C0"/>
              </a:solidFill>
            </a:endParaRPr>
          </a:p>
          <a:p>
            <a:pPr lvl="3"/>
            <a:r>
              <a:rPr lang="en-GB" dirty="0" err="1">
                <a:solidFill>
                  <a:srgbClr val="0070C0"/>
                </a:solidFill>
              </a:rPr>
              <a:t>E.g</a:t>
            </a:r>
            <a:r>
              <a:rPr lang="en-GB" dirty="0">
                <a:solidFill>
                  <a:srgbClr val="0070C0"/>
                </a:solidFill>
              </a:rPr>
              <a:t> * </a:t>
            </a:r>
            <a:r>
              <a:rPr lang="en-GB" dirty="0">
                <a:solidFill>
                  <a:srgbClr val="0070C0"/>
                </a:solidFill>
                <a:sym typeface="Wingdings" panose="05000000000000000000" pitchFamily="2" charset="2"/>
              </a:rPr>
              <a:t> 0..n (where n is an explicit numeral), 1..*, 1..n, 1</a:t>
            </a:r>
            <a:endParaRPr lang="en-US" dirty="0">
              <a:solidFill>
                <a:srgbClr val="0070C0"/>
              </a:solidFill>
              <a:sym typeface="Wingdings" panose="05000000000000000000" pitchFamily="2" charset="2"/>
            </a:endParaRPr>
          </a:p>
          <a:p>
            <a:pPr lvl="2"/>
            <a:r>
              <a:rPr lang="en-GB" dirty="0">
                <a:solidFill>
                  <a:srgbClr val="0070C0"/>
                </a:solidFill>
                <a:sym typeface="Wingdings" panose="05000000000000000000" pitchFamily="2" charset="2"/>
              </a:rPr>
              <a:t>Where q=m there is no opportunity to modify the multiplicity, where q=m=1 there is an opportunity to fold the classes during refactoring</a:t>
            </a:r>
            <a:endParaRPr lang="en-GB" dirty="0" smtClean="0">
              <a:solidFill>
                <a:srgbClr val="0070C0"/>
              </a:solidFill>
            </a:endParaRPr>
          </a:p>
          <a:p>
            <a:pPr lvl="1"/>
            <a:r>
              <a:rPr lang="en-GB" dirty="0" smtClean="0"/>
              <a:t>Type: </a:t>
            </a:r>
            <a:r>
              <a:rPr lang="en-GB" dirty="0" smtClean="0">
                <a:solidFill>
                  <a:srgbClr val="FF0000"/>
                </a:solidFill>
              </a:rPr>
              <a:t>Any changes to type appear to be refactoring not pruning</a:t>
            </a:r>
            <a:endParaRPr lang="en-GB" dirty="0" smtClean="0"/>
          </a:p>
          <a:p>
            <a:pPr lvl="1"/>
            <a:r>
              <a:rPr lang="en-GB" dirty="0" smtClean="0"/>
              <a:t>Type range: May be reduced (e.g. enumeration literal list, integer range, string legal values, string size)</a:t>
            </a:r>
          </a:p>
          <a:p>
            <a:pPr lvl="1"/>
            <a:r>
              <a:rPr lang="en-GB" dirty="0" smtClean="0"/>
              <a:t>Default: May be added (this is very much related to an interface context and hence is not specified in the Core)</a:t>
            </a:r>
          </a:p>
          <a:p>
            <a:pPr lvl="1"/>
            <a:r>
              <a:rPr lang="en-GB" dirty="0" smtClean="0"/>
              <a:t>Read/Write: May be reduced to read only</a:t>
            </a:r>
          </a:p>
          <a:p>
            <a:pPr lvl="1"/>
            <a:r>
              <a:rPr lang="en-GB" dirty="0" smtClean="0"/>
              <a:t>Unique: </a:t>
            </a:r>
            <a:r>
              <a:rPr lang="en-GB" dirty="0" smtClean="0">
                <a:solidFill>
                  <a:srgbClr val="FF0000"/>
                </a:solidFill>
              </a:rPr>
              <a:t>Not sure what we should allow here. Making something unique, that was not, feels like a narrowing in a way but…</a:t>
            </a:r>
            <a:endParaRPr lang="en-GB" dirty="0" smtClean="0"/>
          </a:p>
          <a:p>
            <a:pPr lvl="1"/>
            <a:r>
              <a:rPr lang="en-GB" dirty="0" smtClean="0"/>
              <a:t>Ordered: </a:t>
            </a:r>
            <a:r>
              <a:rPr lang="en-GB" dirty="0">
                <a:solidFill>
                  <a:srgbClr val="FF0000"/>
                </a:solidFill>
              </a:rPr>
              <a:t>Not sure what we should allow </a:t>
            </a:r>
            <a:r>
              <a:rPr lang="en-GB" dirty="0" smtClean="0">
                <a:solidFill>
                  <a:srgbClr val="FF0000"/>
                </a:solidFill>
              </a:rPr>
              <a:t>here. I feel that this is not “</a:t>
            </a:r>
            <a:r>
              <a:rPr lang="en-GB" dirty="0" err="1" smtClean="0">
                <a:solidFill>
                  <a:srgbClr val="FF0000"/>
                </a:solidFill>
              </a:rPr>
              <a:t>prunable</a:t>
            </a:r>
            <a:r>
              <a:rPr lang="en-GB" dirty="0" smtClean="0">
                <a:solidFill>
                  <a:srgbClr val="FF0000"/>
                </a:solidFill>
              </a:rPr>
              <a:t>”</a:t>
            </a:r>
            <a:endParaRPr lang="en-GB" dirty="0" smtClean="0"/>
          </a:p>
          <a:p>
            <a:pPr lvl="1"/>
            <a:r>
              <a:rPr lang="en-GB" dirty="0" smtClean="0"/>
              <a:t>Invariant: May be reduced from not invariant to invariant</a:t>
            </a:r>
          </a:p>
          <a:p>
            <a:pPr lvl="1"/>
            <a:r>
              <a:rPr lang="en-GB" dirty="0" smtClean="0"/>
              <a:t>Support: </a:t>
            </a:r>
          </a:p>
          <a:p>
            <a:pPr lvl="1"/>
            <a:r>
              <a:rPr lang="en-GB" dirty="0" smtClean="0"/>
              <a:t>Condition: May be made more complex based upon case rules refining and narrowing condition</a:t>
            </a:r>
          </a:p>
          <a:p>
            <a:pPr lvl="1"/>
            <a:r>
              <a:rPr lang="en-GB" dirty="0" smtClean="0"/>
              <a:t>Inter-attribute constraints: Adding constraints is allowed </a:t>
            </a:r>
            <a:r>
              <a:rPr lang="en-GB" dirty="0" smtClean="0">
                <a:solidFill>
                  <a:srgbClr val="FF0000"/>
                </a:solidFill>
              </a:rPr>
              <a:t>(as this appears to be a narrowing of behaviour)</a:t>
            </a:r>
            <a:endParaRPr lang="en-US" dirty="0" smtClean="0">
              <a:solidFill>
                <a:srgbClr val="FF0000"/>
              </a:solidFill>
            </a:endParaRPr>
          </a:p>
          <a:p>
            <a:pPr lvl="1"/>
            <a:endParaRPr lang="en-GB" dirty="0" smtClean="0">
              <a:sym typeface="Wingdings" panose="05000000000000000000" pitchFamily="2" charset="2"/>
            </a:endParaRPr>
          </a:p>
          <a:p>
            <a:pPr lvl="2"/>
            <a:endParaRPr lang="en-GB" dirty="0" smtClean="0">
              <a:sym typeface="Wingdings" panose="05000000000000000000" pitchFamily="2" charset="2"/>
            </a:endParaRPr>
          </a:p>
        </p:txBody>
      </p:sp>
    </p:spTree>
    <p:extLst>
      <p:ext uri="{BB962C8B-B14F-4D97-AF65-F5344CB8AC3E}">
        <p14:creationId xmlns:p14="http://schemas.microsoft.com/office/powerpoint/2010/main" val="1468739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(5)</a:t>
            </a:r>
            <a:endParaRPr lang="en-US" dirty="0"/>
          </a:p>
        </p:txBody>
      </p:sp>
      <p:sp>
        <p:nvSpPr>
          <p:cNvPr id="3" name="Content Placeholder 2"/>
          <p:cNvSpPr>
            <a:spLocks noGrp="1"/>
          </p:cNvSpPr>
          <p:nvPr>
            <p:ph idx="1"/>
          </p:nvPr>
        </p:nvSpPr>
        <p:spPr/>
        <p:txBody>
          <a:bodyPr/>
          <a:lstStyle/>
          <a:p>
            <a:r>
              <a:rPr lang="en-GB" dirty="0" smtClean="0"/>
              <a:t>Pruning constraints</a:t>
            </a:r>
          </a:p>
          <a:p>
            <a:pPr lvl="1"/>
            <a:r>
              <a:rPr lang="en-GB" dirty="0" smtClean="0">
                <a:solidFill>
                  <a:srgbClr val="FF0000"/>
                </a:solidFill>
              </a:rPr>
              <a:t>TBD</a:t>
            </a:r>
            <a:endParaRPr lang="en-US" dirty="0">
              <a:solidFill>
                <a:srgbClr val="FF0000"/>
              </a:solidFill>
            </a:endParaRPr>
          </a:p>
        </p:txBody>
      </p:sp>
    </p:spTree>
    <p:extLst>
      <p:ext uri="{BB962C8B-B14F-4D97-AF65-F5344CB8AC3E}">
        <p14:creationId xmlns:p14="http://schemas.microsoft.com/office/powerpoint/2010/main" val="12757133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GB" dirty="0" smtClean="0"/>
              <a:t>Process (6)</a:t>
            </a:r>
            <a:endParaRPr lang="en-US" dirty="0"/>
          </a:p>
        </p:txBody>
      </p:sp>
      <p:sp>
        <p:nvSpPr>
          <p:cNvPr id="3" name="Content Placeholder 2"/>
          <p:cNvSpPr>
            <a:spLocks noGrp="1"/>
          </p:cNvSpPr>
          <p:nvPr>
            <p:ph idx="1"/>
          </p:nvPr>
        </p:nvSpPr>
        <p:spPr>
          <a:xfrm>
            <a:off x="457200" y="1057003"/>
            <a:ext cx="8229600" cy="5612358"/>
          </a:xfrm>
        </p:spPr>
        <p:txBody>
          <a:bodyPr>
            <a:normAutofit fontScale="55000" lnSpcReduction="20000"/>
          </a:bodyPr>
          <a:lstStyle/>
          <a:p>
            <a:r>
              <a:rPr lang="en-GB" dirty="0" smtClean="0"/>
              <a:t>Refactor classes</a:t>
            </a:r>
          </a:p>
          <a:p>
            <a:pPr lvl="1"/>
            <a:r>
              <a:rPr lang="en-GB" dirty="0" smtClean="0"/>
              <a:t>Merge into class</a:t>
            </a:r>
          </a:p>
          <a:p>
            <a:pPr lvl="2"/>
            <a:r>
              <a:rPr lang="en-GB" dirty="0" smtClean="0"/>
              <a:t>Where there is a composition association</a:t>
            </a:r>
          </a:p>
          <a:p>
            <a:pPr lvl="3"/>
            <a:r>
              <a:rPr lang="en-GB" dirty="0"/>
              <a:t>M</a:t>
            </a:r>
            <a:r>
              <a:rPr lang="en-GB" dirty="0" smtClean="0"/>
              <a:t>andatory to a single instance (i.e. [1])</a:t>
            </a:r>
          </a:p>
          <a:p>
            <a:pPr lvl="4"/>
            <a:r>
              <a:rPr lang="en-GB" dirty="0" smtClean="0"/>
              <a:t>Simply fold in the attributes and associations of the child into the parent</a:t>
            </a:r>
          </a:p>
          <a:p>
            <a:pPr lvl="3"/>
            <a:r>
              <a:rPr lang="en-GB" dirty="0" smtClean="0"/>
              <a:t>Optional to a single instance (i.e. [0..1])</a:t>
            </a:r>
          </a:p>
          <a:p>
            <a:pPr lvl="4"/>
            <a:r>
              <a:rPr lang="en-GB" dirty="0" smtClean="0"/>
              <a:t>Where the child has one attribute only`</a:t>
            </a:r>
          </a:p>
          <a:p>
            <a:pPr lvl="5"/>
            <a:r>
              <a:rPr lang="en-GB" dirty="0" smtClean="0"/>
              <a:t>Make the attribute optional and then fold it into the parent </a:t>
            </a:r>
          </a:p>
          <a:p>
            <a:pPr lvl="4"/>
            <a:r>
              <a:rPr lang="en-GB" dirty="0" smtClean="0"/>
              <a:t>Where the child has several attributes</a:t>
            </a:r>
          </a:p>
          <a:p>
            <a:pPr lvl="5"/>
            <a:r>
              <a:rPr lang="en-GB" dirty="0" smtClean="0"/>
              <a:t>That are all [0..1]</a:t>
            </a:r>
          </a:p>
          <a:p>
            <a:pPr lvl="5"/>
            <a:r>
              <a:rPr lang="en-GB" dirty="0" smtClean="0"/>
              <a:t>Where two or more attributes are [1]</a:t>
            </a:r>
          </a:p>
          <a:p>
            <a:pPr lvl="6"/>
            <a:r>
              <a:rPr lang="en-GB" dirty="0" smtClean="0"/>
              <a:t>Complexity here is that the rule on the mandatory attributes must be the same as the rule on the original class</a:t>
            </a:r>
          </a:p>
          <a:p>
            <a:pPr lvl="4"/>
            <a:r>
              <a:rPr lang="en-GB" dirty="0" smtClean="0"/>
              <a:t>Where the child has associations</a:t>
            </a:r>
          </a:p>
          <a:p>
            <a:pPr lvl="5"/>
            <a:r>
              <a:rPr lang="en-GB" dirty="0" err="1" smtClean="0"/>
              <a:t>etc</a:t>
            </a:r>
            <a:endParaRPr lang="en-GB" dirty="0" smtClean="0"/>
          </a:p>
          <a:p>
            <a:pPr lvl="3"/>
            <a:r>
              <a:rPr lang="en-GB" dirty="0" smtClean="0"/>
              <a:t>Mandatory to multiple instances (i.e. [n])</a:t>
            </a:r>
          </a:p>
          <a:p>
            <a:pPr lvl="3"/>
            <a:r>
              <a:rPr lang="en-GB" dirty="0" smtClean="0"/>
              <a:t>Optional to multiple instances (i.e. [</a:t>
            </a:r>
            <a:r>
              <a:rPr lang="en-GB" dirty="0" err="1" smtClean="0"/>
              <a:t>n..m</a:t>
            </a:r>
            <a:r>
              <a:rPr lang="en-GB" dirty="0" smtClean="0"/>
              <a:t>)</a:t>
            </a:r>
          </a:p>
          <a:p>
            <a:pPr lvl="1"/>
            <a:r>
              <a:rPr lang="en-GB" dirty="0" smtClean="0"/>
              <a:t>Split</a:t>
            </a:r>
          </a:p>
          <a:p>
            <a:pPr lvl="2"/>
            <a:r>
              <a:rPr lang="en-GB" dirty="0" smtClean="0"/>
              <a:t>Only allowed to partition into two parts where the parts are joined by a single composition (with NO other associations between the parts of single instance of the original) and  where the composition is [1] or [0..1]</a:t>
            </a:r>
          </a:p>
          <a:p>
            <a:pPr lvl="3"/>
            <a:r>
              <a:rPr lang="en-GB" dirty="0" smtClean="0"/>
              <a:t>Attributes and associations not pruned must be in one part or the other (and not both)</a:t>
            </a:r>
          </a:p>
          <a:p>
            <a:pPr lvl="1"/>
            <a:r>
              <a:rPr lang="en-GB" dirty="0" smtClean="0"/>
              <a:t>Fold inheritance hierarchy</a:t>
            </a:r>
          </a:p>
          <a:p>
            <a:pPr lvl="1"/>
            <a:r>
              <a:rPr lang="en-GB" dirty="0" smtClean="0"/>
              <a:t>Merge class into association</a:t>
            </a:r>
          </a:p>
          <a:p>
            <a:pPr lvl="1"/>
            <a:r>
              <a:rPr lang="en-GB" dirty="0" smtClean="0"/>
              <a:t>Changing name</a:t>
            </a:r>
          </a:p>
          <a:p>
            <a:pPr lvl="1"/>
            <a:r>
              <a:rPr lang="en-GB" dirty="0" smtClean="0"/>
              <a:t>“Replicating” class (different name per class) and corresponding associations</a:t>
            </a:r>
          </a:p>
          <a:p>
            <a:pPr lvl="2"/>
            <a:r>
              <a:rPr lang="en-GB" dirty="0" smtClean="0"/>
              <a:t>May subsequently further prune and refactor the resultant classes</a:t>
            </a:r>
          </a:p>
          <a:p>
            <a:pPr lvl="1"/>
            <a:r>
              <a:rPr lang="en-GB" dirty="0" smtClean="0">
                <a:solidFill>
                  <a:srgbClr val="FF0000"/>
                </a:solidFill>
              </a:rPr>
              <a:t>Note that it does not appear to make sense to merge via aggregation</a:t>
            </a:r>
          </a:p>
          <a:p>
            <a:pPr lvl="3"/>
            <a:endParaRPr lang="en-US" dirty="0" smtClean="0"/>
          </a:p>
          <a:p>
            <a:pPr lvl="1"/>
            <a:endParaRPr lang="en-GB" dirty="0" smtClean="0">
              <a:sym typeface="Wingdings" panose="05000000000000000000" pitchFamily="2" charset="2"/>
            </a:endParaRPr>
          </a:p>
          <a:p>
            <a:pPr lvl="2"/>
            <a:endParaRPr lang="en-GB" dirty="0" smtClean="0">
              <a:sym typeface="Wingdings" panose="05000000000000000000" pitchFamily="2" charset="2"/>
            </a:endParaRPr>
          </a:p>
        </p:txBody>
      </p:sp>
    </p:spTree>
    <p:extLst>
      <p:ext uri="{BB962C8B-B14F-4D97-AF65-F5344CB8AC3E}">
        <p14:creationId xmlns:p14="http://schemas.microsoft.com/office/powerpoint/2010/main" val="3655705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normAutofit fontScale="55000" lnSpcReduction="20000"/>
          </a:bodyPr>
          <a:lstStyle/>
          <a:p>
            <a:r>
              <a:rPr lang="en-GB" dirty="0"/>
              <a:t>Rationale for Pruning and Refactoring</a:t>
            </a:r>
          </a:p>
          <a:p>
            <a:r>
              <a:rPr lang="en-GB" dirty="0" smtClean="0"/>
              <a:t>Current text form TR513 highlighting issues and corrections</a:t>
            </a:r>
          </a:p>
          <a:p>
            <a:r>
              <a:rPr lang="en-GB" dirty="0" smtClean="0"/>
              <a:t>Forming the operations</a:t>
            </a:r>
          </a:p>
          <a:p>
            <a:r>
              <a:rPr lang="en-GB" dirty="0" smtClean="0"/>
              <a:t>Pruning</a:t>
            </a:r>
          </a:p>
          <a:p>
            <a:r>
              <a:rPr lang="en-GB" dirty="0" smtClean="0"/>
              <a:t>Refactoring </a:t>
            </a:r>
          </a:p>
          <a:p>
            <a:r>
              <a:rPr lang="en-GB" dirty="0" smtClean="0"/>
              <a:t>Linking the views</a:t>
            </a:r>
          </a:p>
          <a:p>
            <a:r>
              <a:rPr lang="en-GB" dirty="0" smtClean="0"/>
              <a:t>Dealing with model upgrades</a:t>
            </a:r>
          </a:p>
          <a:p>
            <a:r>
              <a:rPr lang="en-GB" dirty="0" smtClean="0"/>
              <a:t>Pruning and Refactoring process in detail</a:t>
            </a:r>
          </a:p>
          <a:p>
            <a:r>
              <a:rPr lang="en-GB" dirty="0" smtClean="0"/>
              <a:t>Summary of rules</a:t>
            </a:r>
          </a:p>
          <a:p>
            <a:r>
              <a:rPr lang="en-GB" dirty="0" smtClean="0"/>
              <a:t>Tooling to support Pruning and Refactoring</a:t>
            </a:r>
          </a:p>
          <a:p>
            <a:r>
              <a:rPr lang="en-GB" dirty="0" smtClean="0"/>
              <a:t>Per-operation schema</a:t>
            </a:r>
          </a:p>
          <a:p>
            <a:endParaRPr lang="en-GB" dirty="0" smtClean="0"/>
          </a:p>
          <a:p>
            <a:pPr marL="0" indent="0">
              <a:buNone/>
            </a:pPr>
            <a:r>
              <a:rPr lang="en-GB" dirty="0" smtClean="0"/>
              <a:t>Separate considerations</a:t>
            </a:r>
            <a:endParaRPr lang="en-GB" dirty="0"/>
          </a:p>
          <a:p>
            <a:r>
              <a:rPr lang="en-GB" dirty="0" smtClean="0"/>
              <a:t>Pruning and Refactoring with specification model for technology specifics</a:t>
            </a:r>
          </a:p>
          <a:p>
            <a:r>
              <a:rPr lang="en-GB" dirty="0" smtClean="0"/>
              <a:t>Extending the model with experimental and vendor specifics</a:t>
            </a:r>
            <a:endParaRPr lang="en-US" dirty="0"/>
          </a:p>
        </p:txBody>
      </p:sp>
    </p:spTree>
    <p:extLst>
      <p:ext uri="{BB962C8B-B14F-4D97-AF65-F5344CB8AC3E}">
        <p14:creationId xmlns:p14="http://schemas.microsoft.com/office/powerpoint/2010/main" val="1875754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GB" dirty="0" smtClean="0"/>
              <a:t>Process (7)</a:t>
            </a:r>
            <a:endParaRPr lang="en-US" dirty="0"/>
          </a:p>
        </p:txBody>
      </p:sp>
      <p:sp>
        <p:nvSpPr>
          <p:cNvPr id="3" name="Content Placeholder 2"/>
          <p:cNvSpPr>
            <a:spLocks noGrp="1"/>
          </p:cNvSpPr>
          <p:nvPr>
            <p:ph idx="1"/>
          </p:nvPr>
        </p:nvSpPr>
        <p:spPr/>
        <p:txBody>
          <a:bodyPr>
            <a:normAutofit lnSpcReduction="10000"/>
          </a:bodyPr>
          <a:lstStyle/>
          <a:p>
            <a:r>
              <a:rPr lang="en-GB" dirty="0" smtClean="0"/>
              <a:t>Refactor associations</a:t>
            </a:r>
            <a:endParaRPr lang="en-US" dirty="0" smtClean="0"/>
          </a:p>
          <a:p>
            <a:pPr lvl="1"/>
            <a:r>
              <a:rPr lang="en-GB" dirty="0" smtClean="0">
                <a:sym typeface="Wingdings" panose="05000000000000000000" pitchFamily="2" charset="2"/>
              </a:rPr>
              <a:t>Navigability reversal</a:t>
            </a:r>
          </a:p>
          <a:p>
            <a:pPr lvl="1"/>
            <a:r>
              <a:rPr lang="en-GB" dirty="0" smtClean="0">
                <a:sym typeface="Wingdings" panose="05000000000000000000" pitchFamily="2" charset="2"/>
              </a:rPr>
              <a:t>Two way navigability</a:t>
            </a:r>
          </a:p>
          <a:p>
            <a:pPr lvl="1"/>
            <a:r>
              <a:rPr lang="en-GB" dirty="0" smtClean="0">
                <a:solidFill>
                  <a:srgbClr val="FF0000"/>
                </a:solidFill>
                <a:sym typeface="Wingdings" panose="05000000000000000000" pitchFamily="2" charset="2"/>
              </a:rPr>
              <a:t>Note that changing to not </a:t>
            </a:r>
            <a:r>
              <a:rPr lang="en-GB" dirty="0" err="1" smtClean="0">
                <a:solidFill>
                  <a:srgbClr val="FF0000"/>
                </a:solidFill>
                <a:sym typeface="Wingdings" panose="05000000000000000000" pitchFamily="2" charset="2"/>
              </a:rPr>
              <a:t>navigabile</a:t>
            </a:r>
            <a:r>
              <a:rPr lang="en-GB" dirty="0" smtClean="0">
                <a:solidFill>
                  <a:srgbClr val="FF0000"/>
                </a:solidFill>
                <a:sym typeface="Wingdings" panose="05000000000000000000" pitchFamily="2" charset="2"/>
              </a:rPr>
              <a:t> is essentially a prune</a:t>
            </a:r>
          </a:p>
          <a:p>
            <a:pPr lvl="1"/>
            <a:r>
              <a:rPr lang="en-GB" dirty="0" smtClean="0">
                <a:solidFill>
                  <a:srgbClr val="FF0000"/>
                </a:solidFill>
                <a:sym typeface="Wingdings" panose="05000000000000000000" pitchFamily="2" charset="2"/>
              </a:rPr>
              <a:t>Note that duplicating associations in the interface schema seems not relevant as the two way navigable association becomes separate attributes (one in the each class at either end) so it is essentially split</a:t>
            </a:r>
          </a:p>
          <a:p>
            <a:pPr lvl="1"/>
            <a:endParaRPr lang="en-GB" dirty="0" smtClean="0">
              <a:sym typeface="Wingdings" panose="05000000000000000000" pitchFamily="2" charset="2"/>
            </a:endParaRPr>
          </a:p>
          <a:p>
            <a:pPr lvl="2"/>
            <a:endParaRPr lang="en-GB" dirty="0" smtClean="0">
              <a:sym typeface="Wingdings" panose="05000000000000000000" pitchFamily="2" charset="2"/>
            </a:endParaRPr>
          </a:p>
        </p:txBody>
      </p:sp>
    </p:spTree>
    <p:extLst>
      <p:ext uri="{BB962C8B-B14F-4D97-AF65-F5344CB8AC3E}">
        <p14:creationId xmlns:p14="http://schemas.microsoft.com/office/powerpoint/2010/main" val="2148895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GB" dirty="0" smtClean="0"/>
              <a:t>Process (8)</a:t>
            </a:r>
            <a:endParaRPr lang="en-US" dirty="0"/>
          </a:p>
        </p:txBody>
      </p:sp>
      <p:sp>
        <p:nvSpPr>
          <p:cNvPr id="3" name="Content Placeholder 2"/>
          <p:cNvSpPr>
            <a:spLocks noGrp="1"/>
          </p:cNvSpPr>
          <p:nvPr>
            <p:ph idx="1"/>
          </p:nvPr>
        </p:nvSpPr>
        <p:spPr/>
        <p:txBody>
          <a:bodyPr>
            <a:normAutofit/>
          </a:bodyPr>
          <a:lstStyle/>
          <a:p>
            <a:r>
              <a:rPr lang="en-GB" dirty="0" smtClean="0"/>
              <a:t>Refactor data types</a:t>
            </a:r>
            <a:endParaRPr lang="en-US" dirty="0" smtClean="0"/>
          </a:p>
          <a:p>
            <a:pPr lvl="1"/>
            <a:endParaRPr lang="en-GB" dirty="0" smtClean="0">
              <a:sym typeface="Wingdings" panose="05000000000000000000" pitchFamily="2" charset="2"/>
            </a:endParaRPr>
          </a:p>
          <a:p>
            <a:pPr lvl="2"/>
            <a:endParaRPr lang="en-GB" dirty="0" smtClean="0">
              <a:sym typeface="Wingdings" panose="05000000000000000000" pitchFamily="2" charset="2"/>
            </a:endParaRPr>
          </a:p>
        </p:txBody>
      </p:sp>
    </p:spTree>
    <p:extLst>
      <p:ext uri="{BB962C8B-B14F-4D97-AF65-F5344CB8AC3E}">
        <p14:creationId xmlns:p14="http://schemas.microsoft.com/office/powerpoint/2010/main" val="1914799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418058"/>
          </a:xfrm>
        </p:spPr>
        <p:txBody>
          <a:bodyPr>
            <a:normAutofit fontScale="90000"/>
          </a:bodyPr>
          <a:lstStyle/>
          <a:p>
            <a:r>
              <a:rPr lang="en-GB" dirty="0" smtClean="0"/>
              <a:t>Process (9)</a:t>
            </a:r>
            <a:endParaRPr lang="en-US" dirty="0"/>
          </a:p>
        </p:txBody>
      </p:sp>
      <p:sp>
        <p:nvSpPr>
          <p:cNvPr id="3" name="Content Placeholder 2"/>
          <p:cNvSpPr>
            <a:spLocks noGrp="1"/>
          </p:cNvSpPr>
          <p:nvPr>
            <p:ph idx="1"/>
          </p:nvPr>
        </p:nvSpPr>
        <p:spPr/>
        <p:txBody>
          <a:bodyPr>
            <a:normAutofit/>
          </a:bodyPr>
          <a:lstStyle/>
          <a:p>
            <a:r>
              <a:rPr lang="en-GB" dirty="0" smtClean="0"/>
              <a:t>Refactor attributes</a:t>
            </a:r>
            <a:endParaRPr lang="en-US" dirty="0" smtClean="0"/>
          </a:p>
          <a:p>
            <a:pPr lvl="1"/>
            <a:endParaRPr lang="en-GB" dirty="0" smtClean="0">
              <a:sym typeface="Wingdings" panose="05000000000000000000" pitchFamily="2" charset="2"/>
            </a:endParaRPr>
          </a:p>
          <a:p>
            <a:pPr lvl="2"/>
            <a:endParaRPr lang="en-GB" dirty="0" smtClean="0">
              <a:sym typeface="Wingdings" panose="05000000000000000000" pitchFamily="2" charset="2"/>
            </a:endParaRPr>
          </a:p>
        </p:txBody>
      </p:sp>
    </p:spTree>
    <p:extLst>
      <p:ext uri="{BB962C8B-B14F-4D97-AF65-F5344CB8AC3E}">
        <p14:creationId xmlns:p14="http://schemas.microsoft.com/office/powerpoint/2010/main" val="1304666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Process (10): Entity </a:t>
            </a:r>
            <a:r>
              <a:rPr lang="en-GB" dirty="0" err="1" smtClean="0"/>
              <a:t>nameing</a:t>
            </a:r>
            <a:r>
              <a:rPr lang="en-GB" dirty="0" smtClean="0"/>
              <a:t> in general</a:t>
            </a:r>
            <a:endParaRPr lang="en-US" dirty="0"/>
          </a:p>
        </p:txBody>
      </p:sp>
      <p:sp>
        <p:nvSpPr>
          <p:cNvPr id="3" name="Content Placeholder 2"/>
          <p:cNvSpPr>
            <a:spLocks noGrp="1"/>
          </p:cNvSpPr>
          <p:nvPr>
            <p:ph idx="1"/>
          </p:nvPr>
        </p:nvSpPr>
        <p:spPr/>
        <p:txBody>
          <a:bodyPr/>
          <a:lstStyle/>
          <a:p>
            <a:r>
              <a:rPr lang="en-GB" dirty="0" smtClean="0"/>
              <a:t>May change name to reflect local terminology</a:t>
            </a:r>
          </a:p>
          <a:p>
            <a:r>
              <a:rPr lang="en-GB" dirty="0" smtClean="0"/>
              <a:t>Don’t use :: use “_”</a:t>
            </a:r>
            <a:endParaRPr lang="en-US" dirty="0"/>
          </a:p>
        </p:txBody>
      </p:sp>
    </p:spTree>
    <p:extLst>
      <p:ext uri="{BB962C8B-B14F-4D97-AF65-F5344CB8AC3E}">
        <p14:creationId xmlns:p14="http://schemas.microsoft.com/office/powerpoint/2010/main" val="109138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considerations</a:t>
            </a:r>
            <a:endParaRPr lang="en-US" dirty="0"/>
          </a:p>
        </p:txBody>
      </p:sp>
      <p:sp>
        <p:nvSpPr>
          <p:cNvPr id="3" name="Content Placeholder 2"/>
          <p:cNvSpPr>
            <a:spLocks noGrp="1"/>
          </p:cNvSpPr>
          <p:nvPr>
            <p:ph idx="1"/>
          </p:nvPr>
        </p:nvSpPr>
        <p:spPr/>
        <p:txBody>
          <a:bodyPr/>
          <a:lstStyle/>
          <a:p>
            <a:r>
              <a:rPr lang="en-GB" dirty="0" smtClean="0"/>
              <a:t>Per-operations schema (modulation)</a:t>
            </a:r>
          </a:p>
          <a:p>
            <a:r>
              <a:rPr lang="en-GB" dirty="0" smtClean="0"/>
              <a:t>Tooling detail</a:t>
            </a:r>
            <a:endParaRPr lang="en-US" dirty="0"/>
          </a:p>
          <a:p>
            <a:r>
              <a:rPr lang="en-GB" dirty="0" smtClean="0"/>
              <a:t>Rules</a:t>
            </a:r>
            <a:endParaRPr lang="en-US" dirty="0"/>
          </a:p>
        </p:txBody>
      </p:sp>
    </p:spTree>
    <p:extLst>
      <p:ext uri="{BB962C8B-B14F-4D97-AF65-F5344CB8AC3E}">
        <p14:creationId xmlns:p14="http://schemas.microsoft.com/office/powerpoint/2010/main" val="4276285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Related material</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9971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Approach</a:t>
            </a:r>
            <a:endParaRPr lang="en-US" dirty="0"/>
          </a:p>
        </p:txBody>
      </p:sp>
      <p:sp>
        <p:nvSpPr>
          <p:cNvPr id="5" name="Content Placeholder 4"/>
          <p:cNvSpPr>
            <a:spLocks noGrp="1"/>
          </p:cNvSpPr>
          <p:nvPr>
            <p:ph idx="1"/>
          </p:nvPr>
        </p:nvSpPr>
        <p:spPr/>
        <p:txBody>
          <a:bodyPr>
            <a:normAutofit fontScale="62500" lnSpcReduction="20000"/>
          </a:bodyPr>
          <a:lstStyle/>
          <a:p>
            <a:r>
              <a:rPr lang="en-GB" dirty="0" smtClean="0"/>
              <a:t>First make technology model available in the repository</a:t>
            </a:r>
          </a:p>
          <a:p>
            <a:pPr lvl="1"/>
            <a:r>
              <a:rPr lang="en-GB" dirty="0" smtClean="0"/>
              <a:t>Highlight the essential association between elements of the spec and the elements of the model considering the potential challenges</a:t>
            </a:r>
          </a:p>
          <a:p>
            <a:pPr lvl="2"/>
            <a:r>
              <a:rPr lang="en-GB" dirty="0" smtClean="0"/>
              <a:t>Sub-layering approach</a:t>
            </a:r>
          </a:p>
          <a:p>
            <a:pPr lvl="2"/>
            <a:r>
              <a:rPr lang="en-GB" dirty="0" smtClean="0"/>
              <a:t>Models from bodies that do </a:t>
            </a:r>
            <a:r>
              <a:rPr lang="en-GB" b="1" dirty="0" smtClean="0"/>
              <a:t>not</a:t>
            </a:r>
            <a:r>
              <a:rPr lang="en-GB" dirty="0" smtClean="0"/>
              <a:t> split termination aspects (TTP/CTP for example)</a:t>
            </a:r>
          </a:p>
          <a:p>
            <a:pPr lvl="1"/>
            <a:r>
              <a:rPr lang="en-GB" dirty="0" smtClean="0"/>
              <a:t>Preferable that the model offers extension opportunities but this can be done by reverse association</a:t>
            </a:r>
          </a:p>
          <a:p>
            <a:r>
              <a:rPr lang="en-GB" dirty="0" smtClean="0"/>
              <a:t>Take model </a:t>
            </a:r>
            <a:r>
              <a:rPr lang="en-GB" u="sng" dirty="0" smtClean="0"/>
              <a:t>PER CASE</a:t>
            </a:r>
            <a:r>
              <a:rPr lang="en-GB" dirty="0" smtClean="0"/>
              <a:t> and prune each _Pac (substructure) including the extensions into specific new classes (</a:t>
            </a:r>
            <a:r>
              <a:rPr lang="en-GB" dirty="0" err="1" smtClean="0"/>
              <a:t>PrunedRanged_Pac</a:t>
            </a:r>
            <a:r>
              <a:rPr lang="en-GB" dirty="0" smtClean="0"/>
              <a:t>) </a:t>
            </a:r>
          </a:p>
          <a:p>
            <a:pPr lvl="1"/>
            <a:r>
              <a:rPr lang="en-GB" dirty="0" smtClean="0"/>
              <a:t>Each has a name related to the origin</a:t>
            </a:r>
          </a:p>
          <a:p>
            <a:pPr lvl="1"/>
            <a:r>
              <a:rPr lang="en-GB" dirty="0" smtClean="0"/>
              <a:t>Each has </a:t>
            </a:r>
            <a:r>
              <a:rPr lang="en-GB" u="sng" dirty="0" smtClean="0"/>
              <a:t>ONLY</a:t>
            </a:r>
            <a:r>
              <a:rPr lang="en-GB" dirty="0" smtClean="0"/>
              <a:t> aspects relevant for the case with ranges relevant to the case defined as modified data types and as necessary with OCL</a:t>
            </a:r>
          </a:p>
          <a:p>
            <a:pPr lvl="2"/>
            <a:r>
              <a:rPr lang="en-GB" dirty="0" smtClean="0"/>
              <a:t>Dependencies between items should be modelled explicitly including between attribute values </a:t>
            </a:r>
            <a:r>
              <a:rPr lang="en-GB" dirty="0" err="1" smtClean="0"/>
              <a:t>etc</a:t>
            </a:r>
            <a:r>
              <a:rPr lang="en-GB" dirty="0" smtClean="0"/>
              <a:t> – this should also be in the technology model and extensions</a:t>
            </a:r>
          </a:p>
          <a:p>
            <a:r>
              <a:rPr lang="en-GB" dirty="0" smtClean="0"/>
              <a:t>The spec instance is hence a essentially a “class model” identifying all layering and attributes for a particular case of port </a:t>
            </a:r>
            <a:r>
              <a:rPr lang="en-GB" dirty="0" err="1" smtClean="0"/>
              <a:t>etc</a:t>
            </a:r>
            <a:endParaRPr lang="en-GB" dirty="0" smtClean="0"/>
          </a:p>
          <a:p>
            <a:pPr lvl="1"/>
            <a:r>
              <a:rPr lang="en-GB" dirty="0" smtClean="0"/>
              <a:t>It may reuse other class model fragments as necessary</a:t>
            </a:r>
          </a:p>
        </p:txBody>
      </p:sp>
      <p:sp>
        <p:nvSpPr>
          <p:cNvPr id="2" name="Rectangle 1"/>
          <p:cNvSpPr/>
          <p:nvPr/>
        </p:nvSpPr>
        <p:spPr>
          <a:xfrm rot="19217581">
            <a:off x="1487538" y="2967335"/>
            <a:ext cx="616893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Now in another pack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13133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flow</a:t>
            </a:r>
            <a:endParaRPr lang="en-US" dirty="0"/>
          </a:p>
        </p:txBody>
      </p:sp>
      <p:sp>
        <p:nvSpPr>
          <p:cNvPr id="3" name="Content Placeholder 2"/>
          <p:cNvSpPr>
            <a:spLocks noGrp="1"/>
          </p:cNvSpPr>
          <p:nvPr>
            <p:ph idx="1"/>
          </p:nvPr>
        </p:nvSpPr>
        <p:spPr>
          <a:xfrm>
            <a:off x="457200" y="1600200"/>
            <a:ext cx="8229600" cy="4853136"/>
          </a:xfrm>
        </p:spPr>
        <p:txBody>
          <a:bodyPr>
            <a:normAutofit fontScale="55000" lnSpcReduction="20000"/>
          </a:bodyPr>
          <a:lstStyle/>
          <a:p>
            <a:r>
              <a:rPr lang="en-GB" dirty="0" smtClean="0"/>
              <a:t>ONF</a:t>
            </a:r>
          </a:p>
          <a:p>
            <a:pPr lvl="1"/>
            <a:r>
              <a:rPr lang="en-GB" dirty="0" smtClean="0"/>
              <a:t>Import existing technology model</a:t>
            </a:r>
          </a:p>
          <a:p>
            <a:pPr lvl="2"/>
            <a:r>
              <a:rPr lang="en-GB" dirty="0" smtClean="0"/>
              <a:t>Extend technology model if necessary using appropriate reverse pointers</a:t>
            </a:r>
          </a:p>
          <a:p>
            <a:pPr lvl="1"/>
            <a:r>
              <a:rPr lang="en-GB" dirty="0" smtClean="0"/>
              <a:t>Relate parts of model to spec classes via prune/refactor associations (with rules) making attributes available to the vendor</a:t>
            </a:r>
          </a:p>
          <a:p>
            <a:r>
              <a:rPr lang="en-GB" dirty="0" smtClean="0"/>
              <a:t>Vendor</a:t>
            </a:r>
          </a:p>
          <a:p>
            <a:pPr lvl="1"/>
            <a:r>
              <a:rPr lang="en-GB" dirty="0" smtClean="0"/>
              <a:t>Preparation</a:t>
            </a:r>
          </a:p>
          <a:p>
            <a:pPr lvl="2"/>
            <a:r>
              <a:rPr lang="en-GB" dirty="0" smtClean="0"/>
              <a:t>Clone spec classes and technology model into local model</a:t>
            </a:r>
          </a:p>
          <a:p>
            <a:pPr lvl="2"/>
            <a:r>
              <a:rPr lang="en-GB" dirty="0" smtClean="0"/>
              <a:t>Extend technology model and extend ONF extensions as necessary (as per ONF method)</a:t>
            </a:r>
          </a:p>
          <a:p>
            <a:pPr lvl="3"/>
            <a:r>
              <a:rPr lang="en-GB" dirty="0" smtClean="0"/>
              <a:t>Note that this does not seem to  be spec model change proof… need to explore</a:t>
            </a:r>
          </a:p>
          <a:p>
            <a:pPr lvl="3"/>
            <a:r>
              <a:rPr lang="en-GB" dirty="0" smtClean="0"/>
              <a:t>Note that extension rules should be abided by</a:t>
            </a:r>
          </a:p>
          <a:p>
            <a:pPr lvl="2"/>
            <a:r>
              <a:rPr lang="en-GB" dirty="0" smtClean="0"/>
              <a:t>Relate extension parts to spec classes</a:t>
            </a:r>
          </a:p>
          <a:p>
            <a:pPr lvl="1"/>
            <a:r>
              <a:rPr lang="en-GB" dirty="0" smtClean="0"/>
              <a:t>Specification per case</a:t>
            </a:r>
          </a:p>
          <a:p>
            <a:pPr lvl="2"/>
            <a:r>
              <a:rPr lang="en-GB" dirty="0" smtClean="0"/>
              <a:t>Clone spec classes into specialized classes for each specific case to be described</a:t>
            </a:r>
          </a:p>
          <a:p>
            <a:pPr lvl="2"/>
            <a:r>
              <a:rPr lang="en-GB" dirty="0" smtClean="0"/>
              <a:t>Refine prune/refactor associations to draw in necessary attributes for the case</a:t>
            </a:r>
          </a:p>
          <a:p>
            <a:pPr lvl="2"/>
            <a:r>
              <a:rPr lang="en-GB" dirty="0" smtClean="0"/>
              <a:t>Produce per case specs</a:t>
            </a:r>
          </a:p>
          <a:p>
            <a:pPr lvl="1"/>
            <a:r>
              <a:rPr lang="en-GB" dirty="0" smtClean="0"/>
              <a:t>Instantiation</a:t>
            </a:r>
          </a:p>
          <a:p>
            <a:pPr lvl="2"/>
            <a:r>
              <a:rPr lang="en-GB" dirty="0" smtClean="0"/>
              <a:t>LTP instance references specific specification</a:t>
            </a:r>
          </a:p>
          <a:p>
            <a:pPr lvl="2"/>
            <a:r>
              <a:rPr lang="en-GB" dirty="0" smtClean="0"/>
              <a:t>LTP instance has attributes as described in specification</a:t>
            </a:r>
          </a:p>
          <a:p>
            <a:r>
              <a:rPr lang="en-GB" dirty="0" smtClean="0"/>
              <a:t>Notes:</a:t>
            </a:r>
          </a:p>
          <a:p>
            <a:pPr lvl="1"/>
            <a:r>
              <a:rPr lang="en-GB" dirty="0" smtClean="0"/>
              <a:t>Spec is a class model</a:t>
            </a:r>
            <a:r>
              <a:rPr lang="en-GB" dirty="0"/>
              <a:t> </a:t>
            </a:r>
            <a:r>
              <a:rPr lang="en-GB" dirty="0" smtClean="0"/>
              <a:t>with specialized classes to constrain each specific case</a:t>
            </a:r>
          </a:p>
          <a:p>
            <a:pPr lvl="1"/>
            <a:r>
              <a:rPr lang="en-GB" dirty="0" smtClean="0"/>
              <a:t>Instantiation uses generalized classes that are flexibly composed abiding by the spec</a:t>
            </a:r>
          </a:p>
        </p:txBody>
      </p:sp>
      <p:sp>
        <p:nvSpPr>
          <p:cNvPr id="4" name="Rectangle 3"/>
          <p:cNvSpPr/>
          <p:nvPr/>
        </p:nvSpPr>
        <p:spPr>
          <a:xfrm rot="19217581">
            <a:off x="1487538" y="2967335"/>
            <a:ext cx="616893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Now in another pack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182574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7101007" y="180175"/>
            <a:ext cx="1998770" cy="30328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51520" y="180175"/>
            <a:ext cx="3384376" cy="1628645"/>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3923928" y="180175"/>
            <a:ext cx="1728192" cy="66778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7544" y="692696"/>
            <a:ext cx="1152128" cy="8640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LTP/LP</a:t>
            </a:r>
            <a:endParaRPr lang="en-US" sz="1600" dirty="0">
              <a:solidFill>
                <a:schemeClr val="tx1"/>
              </a:solidFill>
            </a:endParaRPr>
          </a:p>
        </p:txBody>
      </p:sp>
      <p:sp>
        <p:nvSpPr>
          <p:cNvPr id="5" name="Rectangle 4"/>
          <p:cNvSpPr/>
          <p:nvPr/>
        </p:nvSpPr>
        <p:spPr>
          <a:xfrm>
            <a:off x="2195736" y="692696"/>
            <a:ext cx="1152128" cy="864096"/>
          </a:xfrm>
          <a:prstGeom prst="rect">
            <a:avLst/>
          </a:prstGeom>
          <a:solidFill>
            <a:srgbClr val="00FA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LTP/LP Spec</a:t>
            </a:r>
            <a:endParaRPr lang="en-US" sz="1600" dirty="0">
              <a:solidFill>
                <a:schemeClr val="tx1"/>
              </a:solidFill>
            </a:endParaRPr>
          </a:p>
        </p:txBody>
      </p:sp>
      <p:sp>
        <p:nvSpPr>
          <p:cNvPr id="6" name="Rectangle 5"/>
          <p:cNvSpPr/>
          <p:nvPr/>
        </p:nvSpPr>
        <p:spPr>
          <a:xfrm>
            <a:off x="4211960" y="692696"/>
            <a:ext cx="1152128" cy="864096"/>
          </a:xfrm>
          <a:prstGeom prst="rect">
            <a:avLst/>
          </a:prstGeom>
          <a:solidFill>
            <a:srgbClr val="00FA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LTP/LP Spec instances</a:t>
            </a:r>
            <a:endParaRPr lang="en-US" sz="1600" dirty="0">
              <a:solidFill>
                <a:schemeClr val="tx1"/>
              </a:solidFill>
            </a:endParaRPr>
          </a:p>
        </p:txBody>
      </p:sp>
      <p:sp>
        <p:nvSpPr>
          <p:cNvPr id="7" name="Rectangle 6"/>
          <p:cNvSpPr/>
          <p:nvPr/>
        </p:nvSpPr>
        <p:spPr>
          <a:xfrm>
            <a:off x="7524328" y="692696"/>
            <a:ext cx="1152128"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Tech specific</a:t>
            </a:r>
            <a:endParaRPr lang="en-US" sz="1600" dirty="0">
              <a:solidFill>
                <a:schemeClr val="tx1"/>
              </a:solidFill>
            </a:endParaRPr>
          </a:p>
        </p:txBody>
      </p:sp>
      <p:sp>
        <p:nvSpPr>
          <p:cNvPr id="8" name="Rectangle 7"/>
          <p:cNvSpPr/>
          <p:nvPr/>
        </p:nvSpPr>
        <p:spPr>
          <a:xfrm>
            <a:off x="7524328" y="2060848"/>
            <a:ext cx="1152128" cy="864096"/>
          </a:xfrm>
          <a:prstGeom prst="rect">
            <a:avLst/>
          </a:prstGeom>
          <a:solidFill>
            <a:srgbClr val="EBFA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Tech </a:t>
            </a:r>
            <a:r>
              <a:rPr lang="en-GB" sz="1600" dirty="0" smtClean="0">
                <a:solidFill>
                  <a:schemeClr val="tx1"/>
                </a:solidFill>
              </a:rPr>
              <a:t>extensions</a:t>
            </a:r>
            <a:endParaRPr lang="en-US" sz="1600" dirty="0">
              <a:solidFill>
                <a:schemeClr val="tx1"/>
              </a:solidFill>
            </a:endParaRPr>
          </a:p>
        </p:txBody>
      </p:sp>
      <p:sp>
        <p:nvSpPr>
          <p:cNvPr id="9" name="Rectangle 8"/>
          <p:cNvSpPr/>
          <p:nvPr/>
        </p:nvSpPr>
        <p:spPr>
          <a:xfrm>
            <a:off x="4211960" y="3509888"/>
            <a:ext cx="1152128" cy="864096"/>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LTP/LP instances</a:t>
            </a:r>
            <a:endParaRPr lang="en-US" sz="1600" dirty="0">
              <a:solidFill>
                <a:schemeClr val="tx1"/>
              </a:solidFill>
            </a:endParaRPr>
          </a:p>
        </p:txBody>
      </p:sp>
      <p:cxnSp>
        <p:nvCxnSpPr>
          <p:cNvPr id="11" name="Straight Arrow Connector 10"/>
          <p:cNvCxnSpPr>
            <a:stCxn id="4" idx="2"/>
            <a:endCxn id="9" idx="1"/>
          </p:cNvCxnSpPr>
          <p:nvPr/>
        </p:nvCxnSpPr>
        <p:spPr>
          <a:xfrm>
            <a:off x="1043608" y="1556792"/>
            <a:ext cx="3168352" cy="2385144"/>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6" idx="2"/>
          </p:cNvCxnSpPr>
          <p:nvPr/>
        </p:nvCxnSpPr>
        <p:spPr>
          <a:xfrm flipV="1">
            <a:off x="4788024" y="1556792"/>
            <a:ext cx="0" cy="1953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0"/>
            <a:endCxn id="7" idx="2"/>
          </p:cNvCxnSpPr>
          <p:nvPr/>
        </p:nvCxnSpPr>
        <p:spPr>
          <a:xfrm flipV="1">
            <a:off x="8100392" y="155679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1"/>
            <a:endCxn id="6" idx="3"/>
          </p:cNvCxnSpPr>
          <p:nvPr/>
        </p:nvCxnSpPr>
        <p:spPr>
          <a:xfrm flipH="1">
            <a:off x="5364088" y="1124744"/>
            <a:ext cx="2160240"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1"/>
            <a:endCxn id="6" idx="3"/>
          </p:cNvCxnSpPr>
          <p:nvPr/>
        </p:nvCxnSpPr>
        <p:spPr>
          <a:xfrm flipH="1" flipV="1">
            <a:off x="5364088" y="1124744"/>
            <a:ext cx="2160240" cy="136815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5" idx="1"/>
          </p:cNvCxnSpPr>
          <p:nvPr/>
        </p:nvCxnSpPr>
        <p:spPr>
          <a:xfrm>
            <a:off x="1619672" y="1124744"/>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6" idx="1"/>
          </p:cNvCxnSpPr>
          <p:nvPr/>
        </p:nvCxnSpPr>
        <p:spPr>
          <a:xfrm>
            <a:off x="3347864" y="1124744"/>
            <a:ext cx="864096" cy="0"/>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205312" y="4653136"/>
            <a:ext cx="1152128" cy="864096"/>
          </a:xfrm>
          <a:prstGeom prst="rect">
            <a:avLst/>
          </a:prstGeom>
          <a:solidFill>
            <a:schemeClr val="tx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Tech </a:t>
            </a:r>
            <a:r>
              <a:rPr lang="en-GB" sz="1600" dirty="0" smtClean="0">
                <a:solidFill>
                  <a:schemeClr val="tx1"/>
                </a:solidFill>
              </a:rPr>
              <a:t>specific instance</a:t>
            </a:r>
            <a:endParaRPr lang="en-US" sz="1600" dirty="0">
              <a:solidFill>
                <a:schemeClr val="tx1"/>
              </a:solidFill>
            </a:endParaRPr>
          </a:p>
        </p:txBody>
      </p:sp>
      <p:sp>
        <p:nvSpPr>
          <p:cNvPr id="40" name="Rectangle 39"/>
          <p:cNvSpPr/>
          <p:nvPr/>
        </p:nvSpPr>
        <p:spPr>
          <a:xfrm>
            <a:off x="4199963" y="5877272"/>
            <a:ext cx="1152128" cy="864096"/>
          </a:xfrm>
          <a:prstGeom prst="rect">
            <a:avLst/>
          </a:prstGeom>
          <a:solidFill>
            <a:srgbClr val="EBFA9E"/>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Tech </a:t>
            </a:r>
            <a:r>
              <a:rPr lang="en-GB" sz="1600" dirty="0" smtClean="0">
                <a:solidFill>
                  <a:schemeClr val="tx1"/>
                </a:solidFill>
              </a:rPr>
              <a:t>extensions instance</a:t>
            </a:r>
            <a:endParaRPr lang="en-US" sz="1600" dirty="0">
              <a:solidFill>
                <a:schemeClr val="tx1"/>
              </a:solidFill>
            </a:endParaRPr>
          </a:p>
        </p:txBody>
      </p:sp>
      <p:cxnSp>
        <p:nvCxnSpPr>
          <p:cNvPr id="42" name="Straight Arrow Connector 41"/>
          <p:cNvCxnSpPr>
            <a:stCxn id="40" idx="0"/>
            <a:endCxn id="39" idx="2"/>
          </p:cNvCxnSpPr>
          <p:nvPr/>
        </p:nvCxnSpPr>
        <p:spPr>
          <a:xfrm flipV="1">
            <a:off x="4776027" y="5517232"/>
            <a:ext cx="5349"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0"/>
            <a:endCxn id="9" idx="2"/>
          </p:cNvCxnSpPr>
          <p:nvPr/>
        </p:nvCxnSpPr>
        <p:spPr>
          <a:xfrm flipV="1">
            <a:off x="4781376" y="4373984"/>
            <a:ext cx="6648" cy="279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23528" y="3356992"/>
            <a:ext cx="8712968"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67544" y="2924944"/>
            <a:ext cx="1649041" cy="369332"/>
          </a:xfrm>
          <a:prstGeom prst="rect">
            <a:avLst/>
          </a:prstGeom>
          <a:noFill/>
        </p:spPr>
        <p:txBody>
          <a:bodyPr wrap="none" rtlCol="0">
            <a:spAutoFit/>
          </a:bodyPr>
          <a:lstStyle/>
          <a:p>
            <a:r>
              <a:rPr lang="en-GB" dirty="0" smtClean="0"/>
              <a:t>Class structures</a:t>
            </a:r>
            <a:endParaRPr lang="en-US" dirty="0"/>
          </a:p>
        </p:txBody>
      </p:sp>
      <p:sp>
        <p:nvSpPr>
          <p:cNvPr id="57" name="TextBox 56"/>
          <p:cNvSpPr txBox="1"/>
          <p:nvPr/>
        </p:nvSpPr>
        <p:spPr>
          <a:xfrm>
            <a:off x="467544" y="3429000"/>
            <a:ext cx="1969065" cy="369332"/>
          </a:xfrm>
          <a:prstGeom prst="rect">
            <a:avLst/>
          </a:prstGeom>
          <a:noFill/>
        </p:spPr>
        <p:txBody>
          <a:bodyPr wrap="none" rtlCol="0">
            <a:spAutoFit/>
          </a:bodyPr>
          <a:lstStyle/>
          <a:p>
            <a:r>
              <a:rPr lang="en-GB" dirty="0" smtClean="0"/>
              <a:t>Instance structures</a:t>
            </a:r>
            <a:endParaRPr lang="en-US" dirty="0"/>
          </a:p>
        </p:txBody>
      </p:sp>
      <p:sp>
        <p:nvSpPr>
          <p:cNvPr id="58" name="TextBox 57"/>
          <p:cNvSpPr txBox="1"/>
          <p:nvPr/>
        </p:nvSpPr>
        <p:spPr>
          <a:xfrm>
            <a:off x="1234186" y="180175"/>
            <a:ext cx="1347035" cy="369332"/>
          </a:xfrm>
          <a:prstGeom prst="rect">
            <a:avLst/>
          </a:prstGeom>
          <a:noFill/>
        </p:spPr>
        <p:txBody>
          <a:bodyPr wrap="none" rtlCol="0">
            <a:spAutoFit/>
          </a:bodyPr>
          <a:lstStyle/>
          <a:p>
            <a:pPr algn="ctr"/>
            <a:r>
              <a:rPr lang="en-GB" dirty="0" smtClean="0"/>
              <a:t>Core Classes</a:t>
            </a:r>
            <a:endParaRPr lang="en-US" dirty="0"/>
          </a:p>
        </p:txBody>
      </p:sp>
      <p:sp>
        <p:nvSpPr>
          <p:cNvPr id="59" name="TextBox 58"/>
          <p:cNvSpPr txBox="1"/>
          <p:nvPr/>
        </p:nvSpPr>
        <p:spPr>
          <a:xfrm>
            <a:off x="7116632" y="180175"/>
            <a:ext cx="1967526" cy="369332"/>
          </a:xfrm>
          <a:prstGeom prst="rect">
            <a:avLst/>
          </a:prstGeom>
          <a:noFill/>
        </p:spPr>
        <p:txBody>
          <a:bodyPr wrap="none" rtlCol="0">
            <a:spAutoFit/>
          </a:bodyPr>
          <a:lstStyle/>
          <a:p>
            <a:pPr algn="ctr"/>
            <a:r>
              <a:rPr lang="en-GB" dirty="0" smtClean="0"/>
              <a:t>Technology Classes</a:t>
            </a:r>
            <a:endParaRPr lang="en-US" dirty="0"/>
          </a:p>
        </p:txBody>
      </p:sp>
      <p:sp>
        <p:nvSpPr>
          <p:cNvPr id="60" name="TextBox 59"/>
          <p:cNvSpPr txBox="1"/>
          <p:nvPr/>
        </p:nvSpPr>
        <p:spPr>
          <a:xfrm>
            <a:off x="3941802" y="180175"/>
            <a:ext cx="1692451" cy="369332"/>
          </a:xfrm>
          <a:prstGeom prst="rect">
            <a:avLst/>
          </a:prstGeom>
          <a:noFill/>
        </p:spPr>
        <p:txBody>
          <a:bodyPr wrap="none" rtlCol="0">
            <a:spAutoFit/>
          </a:bodyPr>
          <a:lstStyle/>
          <a:p>
            <a:pPr algn="ctr"/>
            <a:r>
              <a:rPr lang="en-GB" dirty="0" smtClean="0">
                <a:solidFill>
                  <a:srgbClr val="FF0000"/>
                </a:solidFill>
              </a:rPr>
              <a:t>Implementation</a:t>
            </a:r>
            <a:endParaRPr lang="en-US" dirty="0">
              <a:solidFill>
                <a:srgbClr val="FF0000"/>
              </a:solidFill>
            </a:endParaRPr>
          </a:p>
        </p:txBody>
      </p:sp>
      <p:cxnSp>
        <p:nvCxnSpPr>
          <p:cNvPr id="62" name="Straight Arrow Connector 61"/>
          <p:cNvCxnSpPr>
            <a:stCxn id="7" idx="1"/>
            <a:endCxn id="39" idx="3"/>
          </p:cNvCxnSpPr>
          <p:nvPr/>
        </p:nvCxnSpPr>
        <p:spPr>
          <a:xfrm flipH="1">
            <a:off x="5357440" y="1124744"/>
            <a:ext cx="2166888" cy="396044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8" idx="1"/>
            <a:endCxn id="40" idx="3"/>
          </p:cNvCxnSpPr>
          <p:nvPr/>
        </p:nvCxnSpPr>
        <p:spPr>
          <a:xfrm flipH="1">
            <a:off x="5352091" y="2492896"/>
            <a:ext cx="2172237" cy="3816424"/>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1898379" y="1124744"/>
            <a:ext cx="2880322" cy="936104"/>
          </a:xfrm>
          <a:prstGeom prst="bentConnector3">
            <a:avLst>
              <a:gd name="adj1" fmla="val -559"/>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796136" y="855997"/>
            <a:ext cx="1108124" cy="276999"/>
          </a:xfrm>
          <a:prstGeom prst="rect">
            <a:avLst/>
          </a:prstGeom>
          <a:noFill/>
        </p:spPr>
        <p:txBody>
          <a:bodyPr wrap="none" rtlCol="0">
            <a:spAutoFit/>
          </a:bodyPr>
          <a:lstStyle/>
          <a:p>
            <a:r>
              <a:rPr lang="en-GB" sz="1200" dirty="0" smtClean="0"/>
              <a:t>Prune/refactor</a:t>
            </a:r>
            <a:endParaRPr lang="en-US" sz="1200" dirty="0"/>
          </a:p>
        </p:txBody>
      </p:sp>
      <p:sp>
        <p:nvSpPr>
          <p:cNvPr id="72" name="TextBox 71"/>
          <p:cNvSpPr txBox="1"/>
          <p:nvPr/>
        </p:nvSpPr>
        <p:spPr>
          <a:xfrm>
            <a:off x="5796136" y="1196752"/>
            <a:ext cx="1108124" cy="276999"/>
          </a:xfrm>
          <a:prstGeom prst="rect">
            <a:avLst/>
          </a:prstGeom>
          <a:noFill/>
        </p:spPr>
        <p:txBody>
          <a:bodyPr wrap="none" rtlCol="0">
            <a:spAutoFit/>
          </a:bodyPr>
          <a:lstStyle/>
          <a:p>
            <a:r>
              <a:rPr lang="en-GB" sz="1200" dirty="0" smtClean="0"/>
              <a:t>Prune/refactor</a:t>
            </a:r>
            <a:endParaRPr lang="en-US" sz="1200" dirty="0"/>
          </a:p>
        </p:txBody>
      </p:sp>
      <p:sp>
        <p:nvSpPr>
          <p:cNvPr id="73" name="TextBox 72"/>
          <p:cNvSpPr txBox="1"/>
          <p:nvPr/>
        </p:nvSpPr>
        <p:spPr>
          <a:xfrm>
            <a:off x="2555776" y="1988840"/>
            <a:ext cx="846642" cy="276999"/>
          </a:xfrm>
          <a:prstGeom prst="rect">
            <a:avLst/>
          </a:prstGeom>
          <a:noFill/>
        </p:spPr>
        <p:txBody>
          <a:bodyPr wrap="none" rtlCol="0">
            <a:spAutoFit/>
          </a:bodyPr>
          <a:lstStyle/>
          <a:p>
            <a:r>
              <a:rPr lang="en-GB" sz="1200" dirty="0" smtClean="0"/>
              <a:t>instantiate</a:t>
            </a:r>
            <a:endParaRPr lang="en-US" sz="1200" dirty="0"/>
          </a:p>
        </p:txBody>
      </p:sp>
      <p:sp>
        <p:nvSpPr>
          <p:cNvPr id="74" name="TextBox 73"/>
          <p:cNvSpPr txBox="1"/>
          <p:nvPr/>
        </p:nvSpPr>
        <p:spPr>
          <a:xfrm>
            <a:off x="3346351" y="863852"/>
            <a:ext cx="846642" cy="276999"/>
          </a:xfrm>
          <a:prstGeom prst="rect">
            <a:avLst/>
          </a:prstGeom>
          <a:noFill/>
        </p:spPr>
        <p:txBody>
          <a:bodyPr wrap="none" rtlCol="0">
            <a:spAutoFit/>
          </a:bodyPr>
          <a:lstStyle/>
          <a:p>
            <a:r>
              <a:rPr lang="en-GB" sz="1200" dirty="0" smtClean="0"/>
              <a:t>instantiate</a:t>
            </a:r>
            <a:endParaRPr lang="en-US" sz="1200" dirty="0"/>
          </a:p>
        </p:txBody>
      </p:sp>
      <p:sp>
        <p:nvSpPr>
          <p:cNvPr id="75" name="TextBox 74"/>
          <p:cNvSpPr txBox="1"/>
          <p:nvPr/>
        </p:nvSpPr>
        <p:spPr>
          <a:xfrm>
            <a:off x="2673813" y="2610864"/>
            <a:ext cx="846642" cy="276999"/>
          </a:xfrm>
          <a:prstGeom prst="rect">
            <a:avLst/>
          </a:prstGeom>
          <a:noFill/>
        </p:spPr>
        <p:txBody>
          <a:bodyPr wrap="none" rtlCol="0">
            <a:spAutoFit/>
          </a:bodyPr>
          <a:lstStyle/>
          <a:p>
            <a:r>
              <a:rPr lang="en-GB" sz="1200" dirty="0" smtClean="0"/>
              <a:t>instantiate</a:t>
            </a:r>
            <a:endParaRPr lang="en-US" sz="1200" dirty="0"/>
          </a:p>
        </p:txBody>
      </p:sp>
      <p:sp>
        <p:nvSpPr>
          <p:cNvPr id="76" name="TextBox 75"/>
          <p:cNvSpPr txBox="1"/>
          <p:nvPr/>
        </p:nvSpPr>
        <p:spPr>
          <a:xfrm>
            <a:off x="5769744" y="2564904"/>
            <a:ext cx="846642" cy="461665"/>
          </a:xfrm>
          <a:prstGeom prst="rect">
            <a:avLst/>
          </a:prstGeom>
          <a:noFill/>
        </p:spPr>
        <p:txBody>
          <a:bodyPr wrap="none" rtlCol="0">
            <a:spAutoFit/>
          </a:bodyPr>
          <a:lstStyle/>
          <a:p>
            <a:r>
              <a:rPr lang="en-GB" sz="1200" dirty="0" smtClean="0"/>
              <a:t>Indirectly</a:t>
            </a:r>
            <a:endParaRPr lang="en-GB" sz="1200" dirty="0"/>
          </a:p>
          <a:p>
            <a:r>
              <a:rPr lang="en-GB" sz="1200" dirty="0" smtClean="0"/>
              <a:t>instantiate</a:t>
            </a:r>
            <a:endParaRPr lang="en-US" sz="1200" dirty="0"/>
          </a:p>
        </p:txBody>
      </p:sp>
      <p:sp>
        <p:nvSpPr>
          <p:cNvPr id="77" name="TextBox 76"/>
          <p:cNvSpPr txBox="1"/>
          <p:nvPr/>
        </p:nvSpPr>
        <p:spPr>
          <a:xfrm>
            <a:off x="6677686" y="3759423"/>
            <a:ext cx="846642" cy="461665"/>
          </a:xfrm>
          <a:prstGeom prst="rect">
            <a:avLst/>
          </a:prstGeom>
          <a:noFill/>
        </p:spPr>
        <p:txBody>
          <a:bodyPr wrap="none" rtlCol="0">
            <a:spAutoFit/>
          </a:bodyPr>
          <a:lstStyle/>
          <a:p>
            <a:r>
              <a:rPr lang="en-GB" sz="1200" dirty="0" smtClean="0"/>
              <a:t>Indirectly</a:t>
            </a:r>
            <a:endParaRPr lang="en-GB" sz="1200" dirty="0"/>
          </a:p>
          <a:p>
            <a:r>
              <a:rPr lang="en-GB" sz="1200" dirty="0" smtClean="0"/>
              <a:t>instantiate</a:t>
            </a:r>
            <a:endParaRPr lang="en-US" sz="1200" dirty="0"/>
          </a:p>
        </p:txBody>
      </p:sp>
      <p:cxnSp>
        <p:nvCxnSpPr>
          <p:cNvPr id="3" name="Elbow Connector 2"/>
          <p:cNvCxnSpPr>
            <a:stCxn id="4" idx="0"/>
            <a:endCxn id="6" idx="0"/>
          </p:cNvCxnSpPr>
          <p:nvPr/>
        </p:nvCxnSpPr>
        <p:spPr>
          <a:xfrm rot="5400000" flipH="1" flipV="1">
            <a:off x="2915816" y="-1179512"/>
            <a:ext cx="12700" cy="3744416"/>
          </a:xfrm>
          <a:prstGeom prst="bentConnector3">
            <a:avLst>
              <a:gd name="adj1" fmla="val 1800000"/>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916819" y="422047"/>
            <a:ext cx="1108124" cy="276999"/>
          </a:xfrm>
          <a:prstGeom prst="rect">
            <a:avLst/>
          </a:prstGeom>
          <a:noFill/>
        </p:spPr>
        <p:txBody>
          <a:bodyPr wrap="none" rtlCol="0">
            <a:spAutoFit/>
          </a:bodyPr>
          <a:lstStyle/>
          <a:p>
            <a:r>
              <a:rPr lang="en-GB" sz="1200" dirty="0" smtClean="0"/>
              <a:t>Prune/refactor</a:t>
            </a:r>
            <a:endParaRPr lang="en-US" sz="1200" dirty="0"/>
          </a:p>
        </p:txBody>
      </p:sp>
      <p:graphicFrame>
        <p:nvGraphicFramePr>
          <p:cNvPr id="13" name="Object 12"/>
          <p:cNvGraphicFramePr>
            <a:graphicFrameLocks noChangeAspect="1"/>
          </p:cNvGraphicFramePr>
          <p:nvPr>
            <p:extLst>
              <p:ext uri="{D42A27DB-BD31-4B8C-83A1-F6EECF244321}">
                <p14:modId xmlns:p14="http://schemas.microsoft.com/office/powerpoint/2010/main" val="4056551539"/>
              </p:ext>
            </p:extLst>
          </p:nvPr>
        </p:nvGraphicFramePr>
        <p:xfrm>
          <a:off x="683568" y="4483030"/>
          <a:ext cx="914400" cy="771525"/>
        </p:xfrm>
        <a:graphic>
          <a:graphicData uri="http://schemas.openxmlformats.org/presentationml/2006/ole">
            <mc:AlternateContent xmlns:mc="http://schemas.openxmlformats.org/markup-compatibility/2006">
              <mc:Choice xmlns:v="urn:schemas-microsoft-com:vml" Requires="v">
                <p:oleObj spid="_x0000_s1048"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683568" y="4483030"/>
                        <a:ext cx="914400" cy="771525"/>
                      </a:xfrm>
                      <a:prstGeom prst="rect">
                        <a:avLst/>
                      </a:prstGeom>
                    </p:spPr>
                  </p:pic>
                </p:oleObj>
              </mc:Fallback>
            </mc:AlternateContent>
          </a:graphicData>
        </a:graphic>
      </p:graphicFrame>
      <p:sp>
        <p:nvSpPr>
          <p:cNvPr id="43" name="Rectangle 42"/>
          <p:cNvSpPr/>
          <p:nvPr/>
        </p:nvSpPr>
        <p:spPr>
          <a:xfrm rot="19217581">
            <a:off x="1487538" y="2967335"/>
            <a:ext cx="616893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Now in another pack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45611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Principles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Use a composition approach to extend the model (as opposed to inheritance)</a:t>
            </a:r>
          </a:p>
          <a:p>
            <a:pPr lvl="1"/>
            <a:r>
              <a:rPr lang="en-GB" dirty="0" smtClean="0"/>
              <a:t>Composition is by conditional packages</a:t>
            </a:r>
          </a:p>
          <a:p>
            <a:pPr lvl="1"/>
            <a:r>
              <a:rPr lang="en-GB" dirty="0" smtClean="0"/>
              <a:t>Packages can be grouped and structured to improve readability</a:t>
            </a:r>
          </a:p>
          <a:p>
            <a:r>
              <a:rPr lang="en-GB" dirty="0" smtClean="0"/>
              <a:t>Ensure that the model entities provide data and stereotypes </a:t>
            </a:r>
            <a:r>
              <a:rPr lang="en-GB" dirty="0" err="1" smtClean="0"/>
              <a:t>etc</a:t>
            </a:r>
            <a:r>
              <a:rPr lang="en-GB" dirty="0" smtClean="0"/>
              <a:t> to drive the operations (developed at a later stage)</a:t>
            </a:r>
          </a:p>
          <a:p>
            <a:r>
              <a:rPr lang="en-GB" dirty="0" smtClean="0"/>
              <a:t>Follow the protection modelling approach of the core model (an SNCP style rather than a protection group style)</a:t>
            </a:r>
            <a:endParaRPr lang="en-US" dirty="0"/>
          </a:p>
        </p:txBody>
      </p:sp>
      <p:sp>
        <p:nvSpPr>
          <p:cNvPr id="4" name="Rectangle 3"/>
          <p:cNvSpPr/>
          <p:nvPr/>
        </p:nvSpPr>
        <p:spPr>
          <a:xfrm rot="19217581">
            <a:off x="1487538" y="2967335"/>
            <a:ext cx="616893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Now in another pack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3169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Rationale</a:t>
            </a:r>
            <a:endParaRPr lang="en-US" dirty="0"/>
          </a:p>
        </p:txBody>
      </p:sp>
      <p:sp>
        <p:nvSpPr>
          <p:cNvPr id="3" name="Content Placeholder 2"/>
          <p:cNvSpPr>
            <a:spLocks noGrp="1"/>
          </p:cNvSpPr>
          <p:nvPr>
            <p:ph idx="1"/>
          </p:nvPr>
        </p:nvSpPr>
        <p:spPr>
          <a:xfrm>
            <a:off x="457200" y="1129011"/>
            <a:ext cx="8229600" cy="5468342"/>
          </a:xfrm>
        </p:spPr>
        <p:txBody>
          <a:bodyPr>
            <a:normAutofit fontScale="55000" lnSpcReduction="20000"/>
          </a:bodyPr>
          <a:lstStyle/>
          <a:p>
            <a:r>
              <a:rPr lang="en-US" dirty="0" smtClean="0"/>
              <a:t>The ONF-CIM provides Canonical models for domains of interest relevant to ONF</a:t>
            </a:r>
          </a:p>
          <a:p>
            <a:r>
              <a:rPr lang="en-US" dirty="0" smtClean="0"/>
              <a:t>For any particular purpose, a view of the domains will be required</a:t>
            </a:r>
          </a:p>
          <a:p>
            <a:r>
              <a:rPr lang="en-US" dirty="0" smtClean="0"/>
              <a:t>A view model must abide by the Canonical models but will be a subset of the models covering a narrower scope and capability set</a:t>
            </a:r>
          </a:p>
          <a:p>
            <a:r>
              <a:rPr lang="en-US" dirty="0" smtClean="0"/>
              <a:t>Pruning is the process used to derive a model with the appropriate narrower scope for the view</a:t>
            </a:r>
            <a:endParaRPr lang="en-US" dirty="0"/>
          </a:p>
          <a:p>
            <a:r>
              <a:rPr lang="en-US" dirty="0" smtClean="0"/>
              <a:t>As the view is narrower it could benefit from restructuring</a:t>
            </a:r>
          </a:p>
          <a:p>
            <a:r>
              <a:rPr lang="en-US" dirty="0" smtClean="0"/>
              <a:t>A view may also benefit from relabeling to make it compatible with the viewers terminology</a:t>
            </a:r>
          </a:p>
          <a:p>
            <a:pPr lvl="1"/>
            <a:r>
              <a:rPr lang="en-GB" dirty="0" smtClean="0"/>
              <a:t>This may also include sub-classing (to apply different labels to different cases of a single core model class)</a:t>
            </a:r>
            <a:endParaRPr lang="en-US" dirty="0" smtClean="0"/>
          </a:p>
          <a:p>
            <a:r>
              <a:rPr lang="en-GB" dirty="0" smtClean="0"/>
              <a:t>Refactoring is the process used to restructure and re-label things in the model</a:t>
            </a:r>
          </a:p>
          <a:p>
            <a:r>
              <a:rPr lang="en-GB" dirty="0" smtClean="0"/>
              <a:t>The primary purpose of a view is for presentation over an interface to enable interoperable interaction between controllers and other devices</a:t>
            </a:r>
          </a:p>
          <a:p>
            <a:r>
              <a:rPr lang="en-GB" dirty="0" smtClean="0"/>
              <a:t>The view will be oriented towards a relevant presentation and the preferred encoding of that presentation</a:t>
            </a:r>
          </a:p>
          <a:p>
            <a:r>
              <a:rPr lang="en-GB" dirty="0" smtClean="0"/>
              <a:t>The pruning and refactoring process is also used to select specific technology attributes per case of device/port type and as a consequence</a:t>
            </a:r>
          </a:p>
          <a:p>
            <a:pPr lvl="1"/>
            <a:r>
              <a:rPr lang="en-GB" dirty="0" smtClean="0"/>
              <a:t>This yields per case specifications that can be used to modulate the schema of the view interface</a:t>
            </a:r>
            <a:endParaRPr lang="en-US" dirty="0" smtClean="0"/>
          </a:p>
          <a:p>
            <a:endParaRPr lang="en-US" dirty="0"/>
          </a:p>
        </p:txBody>
      </p:sp>
    </p:spTree>
    <p:extLst>
      <p:ext uri="{BB962C8B-B14F-4D97-AF65-F5344CB8AC3E}">
        <p14:creationId xmlns:p14="http://schemas.microsoft.com/office/powerpoint/2010/main" val="2896179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Develop technology model</a:t>
            </a:r>
          </a:p>
          <a:p>
            <a:pPr lvl="1"/>
            <a:r>
              <a:rPr lang="en-GB" dirty="0" smtClean="0"/>
              <a:t>Technology experts</a:t>
            </a:r>
          </a:p>
          <a:p>
            <a:pPr lvl="1"/>
            <a:r>
              <a:rPr lang="en-GB" dirty="0" smtClean="0"/>
              <a:t>Structure as per technology model focussing on the specific layering of the technology</a:t>
            </a:r>
          </a:p>
          <a:p>
            <a:pPr lvl="1"/>
            <a:r>
              <a:rPr lang="en-GB" dirty="0" smtClean="0"/>
              <a:t>Use an approach:</a:t>
            </a:r>
          </a:p>
          <a:p>
            <a:pPr lvl="2"/>
            <a:r>
              <a:rPr lang="en-GB" dirty="0" smtClean="0"/>
              <a:t>That separates degrees of termination, adaptation and connectivity</a:t>
            </a:r>
          </a:p>
          <a:p>
            <a:pPr lvl="2"/>
            <a:r>
              <a:rPr lang="en-GB" dirty="0" smtClean="0"/>
              <a:t>All aspects will be flattened in the implementation</a:t>
            </a:r>
          </a:p>
          <a:p>
            <a:pPr lvl="1"/>
            <a:r>
              <a:rPr lang="en-GB" dirty="0" smtClean="0"/>
              <a:t>Identify relevant optionality and what the rationale for support is</a:t>
            </a:r>
          </a:p>
          <a:p>
            <a:endParaRPr lang="en-GB" dirty="0" smtClean="0"/>
          </a:p>
          <a:p>
            <a:pPr lvl="1"/>
            <a:endParaRPr lang="en-GB" dirty="0" smtClean="0"/>
          </a:p>
          <a:p>
            <a:pPr lvl="2"/>
            <a:endParaRPr lang="en-US" dirty="0"/>
          </a:p>
        </p:txBody>
      </p:sp>
      <p:sp>
        <p:nvSpPr>
          <p:cNvPr id="4" name="Rectangle 3"/>
          <p:cNvSpPr/>
          <p:nvPr/>
        </p:nvSpPr>
        <p:spPr>
          <a:xfrm rot="19217581">
            <a:off x="1487538" y="2967335"/>
            <a:ext cx="616893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Now in another pack</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9319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Current TR513 text highlighting issues</a:t>
            </a:r>
            <a:br>
              <a:rPr lang="en-GB" dirty="0" smtClean="0"/>
            </a:br>
            <a:r>
              <a:rPr lang="en-GB" dirty="0" smtClean="0"/>
              <a:t>Pruning and Refactoring</a:t>
            </a:r>
            <a:endParaRPr lang="en-US" dirty="0"/>
          </a:p>
        </p:txBody>
      </p:sp>
      <p:sp>
        <p:nvSpPr>
          <p:cNvPr id="3" name="Content Placeholder 2"/>
          <p:cNvSpPr>
            <a:spLocks noGrp="1"/>
          </p:cNvSpPr>
          <p:nvPr>
            <p:ph idx="1"/>
          </p:nvPr>
        </p:nvSpPr>
        <p:spPr>
          <a:xfrm>
            <a:off x="457200" y="1556793"/>
            <a:ext cx="8229600" cy="5040559"/>
          </a:xfrm>
        </p:spPr>
        <p:txBody>
          <a:bodyPr>
            <a:normAutofit fontScale="40000" lnSpcReduction="20000"/>
          </a:bodyPr>
          <a:lstStyle/>
          <a:p>
            <a:r>
              <a:rPr lang="en-US" dirty="0" smtClean="0"/>
              <a:t>Pruning can remove objects/packages/attributes/associations that are not required. Some guidelines for pruning:</a:t>
            </a:r>
          </a:p>
          <a:p>
            <a:pPr lvl="1"/>
            <a:r>
              <a:rPr lang="en-US" dirty="0" smtClean="0"/>
              <a:t>Select the required object classes from the common IM </a:t>
            </a:r>
            <a:r>
              <a:rPr lang="en-US" dirty="0" smtClean="0">
                <a:solidFill>
                  <a:srgbClr val="FF0000"/>
                </a:solidFill>
                <a:sym typeface="Wingdings" panose="05000000000000000000" pitchFamily="2" charset="2"/>
              </a:rPr>
              <a:t> Select the entire model segment </a:t>
            </a:r>
            <a:r>
              <a:rPr lang="en-US" dirty="0" err="1" smtClean="0">
                <a:solidFill>
                  <a:srgbClr val="FF0000"/>
                </a:solidFill>
                <a:sym typeface="Wingdings" panose="05000000000000000000" pitchFamily="2" charset="2"/>
              </a:rPr>
              <a:t>inc</a:t>
            </a:r>
            <a:r>
              <a:rPr lang="en-US" dirty="0" smtClean="0">
                <a:solidFill>
                  <a:srgbClr val="FF0000"/>
                </a:solidFill>
                <a:sym typeface="Wingdings" panose="05000000000000000000" pitchFamily="2" charset="2"/>
              </a:rPr>
              <a:t> associations </a:t>
            </a:r>
            <a:endParaRPr lang="en-US" dirty="0" smtClean="0"/>
          </a:p>
          <a:p>
            <a:pPr lvl="2"/>
            <a:r>
              <a:rPr lang="en-US" dirty="0" smtClean="0"/>
              <a:t>All mandatory (non-optional) attributes and packages must be included </a:t>
            </a:r>
            <a:r>
              <a:rPr lang="en-US" dirty="0" smtClean="0">
                <a:solidFill>
                  <a:srgbClr val="FF0000"/>
                </a:solidFill>
              </a:rPr>
              <a:t> </a:t>
            </a:r>
            <a:r>
              <a:rPr lang="en-US" dirty="0" smtClean="0">
                <a:solidFill>
                  <a:srgbClr val="FF0000"/>
                </a:solidFill>
                <a:sym typeface="Wingdings" panose="05000000000000000000" pitchFamily="2" charset="2"/>
              </a:rPr>
              <a:t> Need to think about this more – Suggest not true…</a:t>
            </a:r>
            <a:endParaRPr lang="en-US" dirty="0" smtClean="0"/>
          </a:p>
          <a:p>
            <a:pPr lvl="1"/>
            <a:r>
              <a:rPr lang="en-US" dirty="0" smtClean="0"/>
              <a:t>Select the required conditional packages and optional attributes</a:t>
            </a:r>
          </a:p>
          <a:p>
            <a:pPr lvl="2"/>
            <a:r>
              <a:rPr lang="en-US" dirty="0" smtClean="0"/>
              <a:t>Where appropriate, conditional packages and optional attributes in the common IM may be declared mandatory in the purpose specific IM </a:t>
            </a:r>
          </a:p>
          <a:p>
            <a:pPr lvl="1"/>
            <a:r>
              <a:rPr lang="en-US" dirty="0" smtClean="0"/>
              <a:t>Remove any optional associations that are not required </a:t>
            </a:r>
          </a:p>
          <a:p>
            <a:pPr lvl="1"/>
            <a:r>
              <a:rPr lang="en-US" dirty="0" smtClean="0"/>
              <a:t>Where appropriate, convert attributes defined as read/write in the CIM to read only in the purpose specific IM </a:t>
            </a:r>
          </a:p>
          <a:p>
            <a:pPr lvl="1"/>
            <a:r>
              <a:rPr lang="en-US" dirty="0" smtClean="0"/>
              <a:t>Narrowing capability, e.g., remove the right to create/delete some or all object instances </a:t>
            </a:r>
            <a:r>
              <a:rPr lang="en-US" dirty="0" smtClean="0">
                <a:solidFill>
                  <a:srgbClr val="FF0000"/>
                </a:solidFill>
              </a:rPr>
              <a:t>by making role attributes read only</a:t>
            </a:r>
            <a:endParaRPr lang="en-US" dirty="0" smtClean="0"/>
          </a:p>
          <a:p>
            <a:pPr lvl="1"/>
            <a:r>
              <a:rPr lang="en-US" dirty="0" smtClean="0"/>
              <a:t>Narrowing multiplicity. For example, from [0..*] to [1]. </a:t>
            </a:r>
          </a:p>
          <a:p>
            <a:pPr lvl="2"/>
            <a:r>
              <a:rPr lang="en-US" dirty="0" smtClean="0"/>
              <a:t>Note that enlarging multiplicity is not allowed. The CIM should be updated if semantics are missing. </a:t>
            </a:r>
          </a:p>
          <a:p>
            <a:pPr lvl="1"/>
            <a:r>
              <a:rPr lang="en-US" dirty="0">
                <a:solidFill>
                  <a:srgbClr val="FF0000"/>
                </a:solidFill>
              </a:rPr>
              <a:t>Constraining attribute definitions </a:t>
            </a:r>
          </a:p>
          <a:p>
            <a:pPr lvl="2"/>
            <a:r>
              <a:rPr lang="en-US" dirty="0">
                <a:solidFill>
                  <a:srgbClr val="FF0000"/>
                </a:solidFill>
              </a:rPr>
              <a:t>Reducing legal value ranges </a:t>
            </a:r>
          </a:p>
          <a:p>
            <a:pPr lvl="2"/>
            <a:r>
              <a:rPr lang="en-US" dirty="0">
                <a:solidFill>
                  <a:srgbClr val="FF0000"/>
                </a:solidFill>
              </a:rPr>
              <a:t>Defining which (if any) attributes should be read only (for all users) </a:t>
            </a:r>
          </a:p>
          <a:p>
            <a:pPr lvl="2"/>
            <a:r>
              <a:rPr lang="en-US" dirty="0">
                <a:solidFill>
                  <a:srgbClr val="FF0000"/>
                </a:solidFill>
              </a:rPr>
              <a:t>Defining constraints between attributes </a:t>
            </a:r>
          </a:p>
          <a:p>
            <a:r>
              <a:rPr lang="en-US" dirty="0" smtClean="0"/>
              <a:t>Refactoring should be done as little as possible. For example, where the refactored view benefits from compressing the class model, or where there is some prior terminology and structure that is in force in the area of application and there is no opportunity to change that (at this point). Some guidelines for refactoring:</a:t>
            </a:r>
          </a:p>
          <a:p>
            <a:pPr lvl="1"/>
            <a:r>
              <a:rPr lang="en-US" dirty="0" smtClean="0"/>
              <a:t>Collapsing of classes when reducing multiplicity (for example from [1..*] to [1])</a:t>
            </a:r>
          </a:p>
          <a:p>
            <a:pPr lvl="2"/>
            <a:r>
              <a:rPr lang="en-US" dirty="0" smtClean="0"/>
              <a:t>When this results in a composition association of multiplicity [1] between a subordinate and superior object class, they can be combined into a single object class by moving the attributes of the superior class into the subordinate class </a:t>
            </a:r>
          </a:p>
          <a:p>
            <a:pPr lvl="1"/>
            <a:r>
              <a:rPr lang="en-US" dirty="0" smtClean="0"/>
              <a:t>Splitting of a class along a view boundary where the two parts are related by a specific multiplicity. </a:t>
            </a:r>
          </a:p>
          <a:p>
            <a:pPr lvl="1"/>
            <a:r>
              <a:rPr lang="en-US" dirty="0" smtClean="0"/>
              <a:t>Where beneficial, reducing the depth of the inheritance (i.e. combining object classes by moving the attributes of the super class into the subclass) </a:t>
            </a:r>
          </a:p>
          <a:p>
            <a:pPr lvl="1"/>
            <a:r>
              <a:rPr lang="en-US" dirty="0" smtClean="0"/>
              <a:t>Adding reverse association navigability </a:t>
            </a:r>
            <a:r>
              <a:rPr lang="en-US" dirty="0" smtClean="0">
                <a:solidFill>
                  <a:srgbClr val="FF0000"/>
                </a:solidFill>
              </a:rPr>
              <a:t>or reversing the association navigability</a:t>
            </a:r>
            <a:r>
              <a:rPr lang="en-US" dirty="0" smtClean="0"/>
              <a:t> (if useful for the client)</a:t>
            </a:r>
          </a:p>
          <a:p>
            <a:pPr lvl="2"/>
            <a:r>
              <a:rPr lang="en-US" dirty="0" smtClean="0">
                <a:solidFill>
                  <a:srgbClr val="FF0000"/>
                </a:solidFill>
              </a:rPr>
              <a:t>In the </a:t>
            </a:r>
            <a:r>
              <a:rPr lang="en-US" dirty="0">
                <a:solidFill>
                  <a:srgbClr val="FF0000"/>
                </a:solidFill>
              </a:rPr>
              <a:t>ONF CIM, there is only support for one way </a:t>
            </a:r>
            <a:r>
              <a:rPr lang="en-US" dirty="0" smtClean="0">
                <a:solidFill>
                  <a:srgbClr val="FF0000"/>
                </a:solidFill>
              </a:rPr>
              <a:t>navigation.</a:t>
            </a:r>
          </a:p>
          <a:p>
            <a:pPr lvl="2"/>
            <a:r>
              <a:rPr lang="en-US" sz="2500" dirty="0" smtClean="0"/>
              <a:t>In many places in the ONF </a:t>
            </a:r>
            <a:r>
              <a:rPr lang="en-US" dirty="0" smtClean="0"/>
              <a:t>CIM, there is only support for navigation from a subordinate object class to a superior object class. This allows new subordinate object classes to be added without any impact on the superior object class. In a purpose specific implementation it is frequently useful to be able to navigate the relationship between superior and subordinate object classes in both directions. </a:t>
            </a:r>
          </a:p>
          <a:p>
            <a:pPr lvl="1"/>
            <a:r>
              <a:rPr lang="en-US" dirty="0" smtClean="0"/>
              <a:t>Use the Realization association with a specific stereotype &lt;&gt; to maintain the traceability from the pruned/refactored model to the CIM. </a:t>
            </a:r>
            <a:endParaRPr lang="en-US" dirty="0"/>
          </a:p>
        </p:txBody>
      </p:sp>
    </p:spTree>
    <p:extLst>
      <p:ext uri="{BB962C8B-B14F-4D97-AF65-F5344CB8AC3E}">
        <p14:creationId xmlns:p14="http://schemas.microsoft.com/office/powerpoint/2010/main" val="2886811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Current TR513 text highlighting issues</a:t>
            </a:r>
            <a:br>
              <a:rPr lang="en-GB" dirty="0" smtClean="0"/>
            </a:br>
            <a:r>
              <a:rPr lang="en-GB" dirty="0" smtClean="0"/>
              <a:t>Data Schema</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 Data Schema (DS) is developed in the context of either a specific protocol that is used to implement a purpose specific interface or, a programming language that is used to invoke a purpose specific API. Note that it is possible to map directly from the purpose specific information model to interface encoding. Data schemas should be developed by the relevant technology/application or interface project team. The DS is constructed by mapping the purpose specific information model into the DS together with the operations patterns from the ONF-CIM to provide the interface protocol specific operations and notifications. The operations should include data structures taken directly from the purpose specific information model view with no further adjustment. The development of the DS should consider the following: </a:t>
            </a:r>
          </a:p>
          <a:p>
            <a:pPr lvl="1"/>
            <a:r>
              <a:rPr lang="en-US" dirty="0" smtClean="0"/>
              <a:t>The operations should act on the information in a way consistent with the modeled object lifecycle interdependency rules as defined in the ONF-CIM</a:t>
            </a:r>
          </a:p>
          <a:p>
            <a:pPr lvl="2"/>
            <a:r>
              <a:rPr lang="en-US" dirty="0" smtClean="0"/>
              <a:t>Instance lifecycle dependencies should ensure sensible interface operation structuring and interface flow rules</a:t>
            </a:r>
          </a:p>
          <a:p>
            <a:pPr lvl="2"/>
            <a:r>
              <a:rPr lang="en-US" dirty="0" smtClean="0"/>
              <a:t>Some form of Transaction should be used over the interface to account for instance lifecycle dependencies of the model </a:t>
            </a:r>
          </a:p>
          <a:p>
            <a:pPr lvl="1"/>
            <a:r>
              <a:rPr lang="en-US" dirty="0" smtClean="0"/>
              <a:t>The operations should abide by the attribute properties</a:t>
            </a:r>
          </a:p>
          <a:p>
            <a:pPr lvl="2"/>
            <a:r>
              <a:rPr lang="en-US" dirty="0" smtClean="0"/>
              <a:t>Read only attributes </a:t>
            </a:r>
            <a:r>
              <a:rPr lang="en-US" strike="sngStrike" dirty="0" smtClean="0">
                <a:solidFill>
                  <a:srgbClr val="FF0000"/>
                </a:solidFill>
              </a:rPr>
              <a:t>(except those which are defined as “</a:t>
            </a:r>
            <a:r>
              <a:rPr lang="en-US" strike="sngStrike" dirty="0" err="1" smtClean="0">
                <a:solidFill>
                  <a:srgbClr val="FF0000"/>
                </a:solidFill>
              </a:rPr>
              <a:t>isInvariant</a:t>
            </a:r>
            <a:r>
              <a:rPr lang="en-US" strike="sngStrike" dirty="0" smtClean="0">
                <a:solidFill>
                  <a:srgbClr val="FF0000"/>
                </a:solidFill>
              </a:rPr>
              <a:t>”)</a:t>
            </a:r>
            <a:r>
              <a:rPr lang="en-US" dirty="0" smtClean="0"/>
              <a:t> should not be included in data related to creation of an object (e.g. not in </a:t>
            </a:r>
            <a:r>
              <a:rPr lang="en-US" dirty="0" err="1" smtClean="0"/>
              <a:t>createData</a:t>
            </a:r>
            <a:r>
              <a:rPr lang="en-US" dirty="0" smtClean="0"/>
              <a:t>) or in a specification of a desired object structure outcome. </a:t>
            </a:r>
          </a:p>
          <a:p>
            <a:pPr lvl="2"/>
            <a:r>
              <a:rPr lang="en-US" dirty="0" smtClean="0">
                <a:solidFill>
                  <a:srgbClr val="FF0000"/>
                </a:solidFill>
              </a:rPr>
              <a:t>Attributes defined </a:t>
            </a:r>
            <a:r>
              <a:rPr lang="en-US" dirty="0">
                <a:solidFill>
                  <a:srgbClr val="FF0000"/>
                </a:solidFill>
              </a:rPr>
              <a:t>as “</a:t>
            </a:r>
            <a:r>
              <a:rPr lang="en-US" dirty="0" err="1">
                <a:solidFill>
                  <a:srgbClr val="FF0000"/>
                </a:solidFill>
              </a:rPr>
              <a:t>isInvariant</a:t>
            </a:r>
            <a:r>
              <a:rPr lang="en-US" dirty="0" smtClean="0">
                <a:solidFill>
                  <a:srgbClr val="FF0000"/>
                </a:solidFill>
              </a:rPr>
              <a:t>” (and NOT read only) should be provided in create data</a:t>
            </a:r>
          </a:p>
          <a:p>
            <a:pPr lvl="3"/>
            <a:r>
              <a:rPr lang="en-GB" dirty="0" smtClean="0">
                <a:solidFill>
                  <a:srgbClr val="FF0000"/>
                </a:solidFill>
              </a:rPr>
              <a:t>If there is a default then the attribute need not be provided if the required value is the default</a:t>
            </a:r>
          </a:p>
          <a:p>
            <a:pPr lvl="2"/>
            <a:r>
              <a:rPr lang="en-GB" dirty="0" smtClean="0">
                <a:solidFill>
                  <a:srgbClr val="FF0000"/>
                </a:solidFill>
              </a:rPr>
              <a:t>Attributes that are not read only and are not “</a:t>
            </a:r>
            <a:r>
              <a:rPr lang="en-GB" dirty="0" err="1" smtClean="0">
                <a:solidFill>
                  <a:srgbClr val="FF0000"/>
                </a:solidFill>
              </a:rPr>
              <a:t>inInvariant</a:t>
            </a:r>
            <a:r>
              <a:rPr lang="en-GB" dirty="0" smtClean="0">
                <a:solidFill>
                  <a:srgbClr val="FF0000"/>
                </a:solidFill>
              </a:rPr>
              <a:t>” should be provided in create data </a:t>
            </a:r>
          </a:p>
          <a:p>
            <a:pPr lvl="3"/>
            <a:r>
              <a:rPr lang="en-GB" dirty="0">
                <a:solidFill>
                  <a:srgbClr val="FF0000"/>
                </a:solidFill>
              </a:rPr>
              <a:t>If there is a default then the attribute need not be provided if the required value is the </a:t>
            </a:r>
            <a:r>
              <a:rPr lang="en-GB" dirty="0" smtClean="0">
                <a:solidFill>
                  <a:srgbClr val="FF0000"/>
                </a:solidFill>
              </a:rPr>
              <a:t>default</a:t>
            </a:r>
          </a:p>
          <a:p>
            <a:pPr lvl="2"/>
            <a:r>
              <a:rPr lang="en-GB" dirty="0">
                <a:solidFill>
                  <a:srgbClr val="FF0000"/>
                </a:solidFill>
              </a:rPr>
              <a:t>Attributes that are not read only and are not “</a:t>
            </a:r>
            <a:r>
              <a:rPr lang="en-GB" dirty="0" err="1">
                <a:solidFill>
                  <a:srgbClr val="FF0000"/>
                </a:solidFill>
              </a:rPr>
              <a:t>inInvariant</a:t>
            </a:r>
            <a:r>
              <a:rPr lang="en-GB" dirty="0">
                <a:solidFill>
                  <a:srgbClr val="FF0000"/>
                </a:solidFill>
              </a:rPr>
              <a:t>” </a:t>
            </a:r>
            <a:r>
              <a:rPr lang="en-GB" dirty="0" smtClean="0">
                <a:solidFill>
                  <a:srgbClr val="FF0000"/>
                </a:solidFill>
              </a:rPr>
              <a:t>may be modified through the life of the entity</a:t>
            </a:r>
            <a:endParaRPr lang="en-US" dirty="0">
              <a:solidFill>
                <a:srgbClr val="FF0000"/>
              </a:solidFill>
            </a:endParaRPr>
          </a:p>
          <a:p>
            <a:pPr lvl="1"/>
            <a:r>
              <a:rPr lang="en-US" dirty="0" smtClean="0"/>
              <a:t>Use of attribute value ranges, etc. to allow “effort” statement, optionality and negotiation to be supported by the interface</a:t>
            </a:r>
            <a:endParaRPr lang="en-US" dirty="0"/>
          </a:p>
        </p:txBody>
      </p:sp>
    </p:spTree>
    <p:extLst>
      <p:ext uri="{BB962C8B-B14F-4D97-AF65-F5344CB8AC3E}">
        <p14:creationId xmlns:p14="http://schemas.microsoft.com/office/powerpoint/2010/main" val="212920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Forming the operations in a view</a:t>
            </a:r>
            <a:endParaRPr lang="en-US" dirty="0"/>
          </a:p>
        </p:txBody>
      </p:sp>
      <p:sp>
        <p:nvSpPr>
          <p:cNvPr id="3" name="Content Placeholder 2"/>
          <p:cNvSpPr>
            <a:spLocks noGrp="1"/>
          </p:cNvSpPr>
          <p:nvPr>
            <p:ph idx="1"/>
          </p:nvPr>
        </p:nvSpPr>
        <p:spPr>
          <a:xfrm>
            <a:off x="457200" y="1201018"/>
            <a:ext cx="8229600" cy="5540349"/>
          </a:xfrm>
        </p:spPr>
        <p:txBody>
          <a:bodyPr>
            <a:normAutofit fontScale="40000" lnSpcReduction="20000"/>
          </a:bodyPr>
          <a:lstStyle/>
          <a:p>
            <a:r>
              <a:rPr lang="en-GB" dirty="0" smtClean="0"/>
              <a:t>Intention is to form a CIM package to capture all relevant common operation patterns</a:t>
            </a:r>
          </a:p>
          <a:p>
            <a:pPr lvl="1"/>
            <a:r>
              <a:rPr lang="en-GB" dirty="0" smtClean="0">
                <a:solidFill>
                  <a:srgbClr val="FF0000"/>
                </a:solidFill>
              </a:rPr>
              <a:t>Note that there are intentionally NO operations in the object classes of the CIM</a:t>
            </a:r>
          </a:p>
          <a:p>
            <a:r>
              <a:rPr lang="en-GB" dirty="0" smtClean="0"/>
              <a:t>Create/modify/delete relevance and structure</a:t>
            </a:r>
          </a:p>
          <a:p>
            <a:pPr lvl="1"/>
            <a:r>
              <a:rPr lang="en-GB" dirty="0" smtClean="0"/>
              <a:t>Legality identified by properties of the core model</a:t>
            </a:r>
          </a:p>
          <a:p>
            <a:pPr lvl="2"/>
            <a:r>
              <a:rPr lang="en-GB" dirty="0" smtClean="0"/>
              <a:t>Global class can be created/deleted</a:t>
            </a:r>
          </a:p>
          <a:p>
            <a:pPr lvl="2"/>
            <a:r>
              <a:rPr lang="en-GB" dirty="0" smtClean="0"/>
              <a:t>Local class can be created/deleted in context of parent assuming that the multiplicity is [</a:t>
            </a:r>
            <a:r>
              <a:rPr lang="en-GB" dirty="0" err="1" smtClean="0"/>
              <a:t>n..m</a:t>
            </a:r>
            <a:r>
              <a:rPr lang="en-GB" dirty="0" smtClean="0"/>
              <a:t>] where m &gt; n</a:t>
            </a:r>
          </a:p>
          <a:p>
            <a:pPr lvl="1"/>
            <a:r>
              <a:rPr lang="en-GB" dirty="0" smtClean="0"/>
              <a:t>Create data is defined by a combination of</a:t>
            </a:r>
          </a:p>
          <a:p>
            <a:pPr lvl="2"/>
            <a:r>
              <a:rPr lang="en-GB" dirty="0" smtClean="0"/>
              <a:t>Not “read only”</a:t>
            </a:r>
          </a:p>
          <a:p>
            <a:pPr lvl="2"/>
            <a:r>
              <a:rPr lang="en-GB" dirty="0" smtClean="0"/>
              <a:t>Other attribute properties</a:t>
            </a:r>
          </a:p>
          <a:p>
            <a:pPr lvl="1"/>
            <a:r>
              <a:rPr lang="en-GB" dirty="0" smtClean="0"/>
              <a:t>Modify data is defined by a combination of </a:t>
            </a:r>
          </a:p>
          <a:p>
            <a:pPr lvl="2"/>
            <a:r>
              <a:rPr lang="en-GB" dirty="0" smtClean="0"/>
              <a:t>Not “read only”</a:t>
            </a:r>
          </a:p>
          <a:p>
            <a:pPr lvl="2"/>
            <a:r>
              <a:rPr lang="en-GB" dirty="0" smtClean="0"/>
              <a:t>Not “invariant”</a:t>
            </a:r>
          </a:p>
          <a:p>
            <a:pPr lvl="2"/>
            <a:r>
              <a:rPr lang="en-GB" dirty="0" smtClean="0"/>
              <a:t>Other attribute properties</a:t>
            </a:r>
          </a:p>
          <a:p>
            <a:pPr lvl="1"/>
            <a:r>
              <a:rPr lang="en-GB" dirty="0" smtClean="0">
                <a:solidFill>
                  <a:srgbClr val="FF0000"/>
                </a:solidFill>
              </a:rPr>
              <a:t>Aspects to be documents</a:t>
            </a:r>
          </a:p>
          <a:p>
            <a:pPr lvl="2"/>
            <a:r>
              <a:rPr lang="en-GB" dirty="0">
                <a:solidFill>
                  <a:srgbClr val="FF0000"/>
                </a:solidFill>
              </a:rPr>
              <a:t>Create-Set-Delete interdependencies and complex transactional operations</a:t>
            </a:r>
          </a:p>
          <a:p>
            <a:pPr lvl="2"/>
            <a:r>
              <a:rPr lang="en-GB" dirty="0" smtClean="0">
                <a:solidFill>
                  <a:srgbClr val="FF0000"/>
                </a:solidFill>
              </a:rPr>
              <a:t>Directives, entry conditions and outcomes</a:t>
            </a:r>
          </a:p>
          <a:p>
            <a:r>
              <a:rPr lang="en-GB" dirty="0" smtClean="0"/>
              <a:t>Special actions</a:t>
            </a:r>
          </a:p>
          <a:p>
            <a:pPr lvl="1"/>
            <a:r>
              <a:rPr lang="en-GB" dirty="0" smtClean="0"/>
              <a:t>Add appropriate attributes/entities to the core</a:t>
            </a:r>
          </a:p>
          <a:p>
            <a:pPr lvl="1"/>
            <a:r>
              <a:rPr lang="en-GB" dirty="0" smtClean="0">
                <a:solidFill>
                  <a:srgbClr val="FF0000"/>
                </a:solidFill>
              </a:rPr>
              <a:t>Note that a “kick” action has been identified. The cases need to be identified in the model</a:t>
            </a:r>
          </a:p>
          <a:p>
            <a:r>
              <a:rPr lang="en-GB" dirty="0" smtClean="0"/>
              <a:t>Get/Query</a:t>
            </a:r>
          </a:p>
          <a:p>
            <a:r>
              <a:rPr lang="en-GB" dirty="0"/>
              <a:t>Conveying expectation via </a:t>
            </a:r>
            <a:r>
              <a:rPr lang="en-GB" dirty="0" smtClean="0"/>
              <a:t>constraints</a:t>
            </a:r>
          </a:p>
          <a:p>
            <a:r>
              <a:rPr lang="en-GB" dirty="0" smtClean="0"/>
              <a:t>Identification – what is a reference?</a:t>
            </a:r>
          </a:p>
          <a:p>
            <a:pPr lvl="1"/>
            <a:r>
              <a:rPr lang="en-GB" dirty="0" smtClean="0"/>
              <a:t>Thing</a:t>
            </a:r>
          </a:p>
          <a:p>
            <a:pPr lvl="2"/>
            <a:r>
              <a:rPr lang="en-GB" dirty="0" smtClean="0"/>
              <a:t>UUID (direct)</a:t>
            </a:r>
          </a:p>
          <a:p>
            <a:pPr lvl="2"/>
            <a:r>
              <a:rPr lang="en-GB" dirty="0" err="1" smtClean="0"/>
              <a:t>LocalId</a:t>
            </a:r>
            <a:r>
              <a:rPr lang="en-GB" dirty="0" smtClean="0"/>
              <a:t> in context via an address</a:t>
            </a:r>
          </a:p>
          <a:p>
            <a:pPr lvl="2"/>
            <a:r>
              <a:rPr lang="en-GB" dirty="0" smtClean="0"/>
              <a:t>Name in context via an address</a:t>
            </a:r>
          </a:p>
          <a:p>
            <a:pPr lvl="2"/>
            <a:r>
              <a:rPr lang="en-GB" dirty="0" smtClean="0"/>
              <a:t>Scope via other properties</a:t>
            </a:r>
          </a:p>
          <a:p>
            <a:pPr lvl="1"/>
            <a:r>
              <a:rPr lang="en-GB" dirty="0" smtClean="0"/>
              <a:t>In context via address</a:t>
            </a:r>
          </a:p>
          <a:p>
            <a:pPr lvl="2"/>
            <a:r>
              <a:rPr lang="en-GB" dirty="0" err="1" smtClean="0"/>
              <a:t>LocalIds</a:t>
            </a:r>
            <a:r>
              <a:rPr lang="en-GB" dirty="0" smtClean="0"/>
              <a:t> in context of next level of address</a:t>
            </a:r>
          </a:p>
          <a:p>
            <a:pPr lvl="2"/>
            <a:r>
              <a:rPr lang="en-GB" dirty="0" smtClean="0"/>
              <a:t>Name in context of next level of address</a:t>
            </a:r>
          </a:p>
          <a:p>
            <a:pPr lvl="2"/>
            <a:r>
              <a:rPr lang="en-GB" dirty="0" smtClean="0"/>
              <a:t>UUID to provide outer context</a:t>
            </a:r>
          </a:p>
          <a:p>
            <a:pPr lvl="1"/>
            <a:r>
              <a:rPr lang="en-GB" dirty="0" smtClean="0"/>
              <a:t>Scope via other properties</a:t>
            </a:r>
          </a:p>
          <a:p>
            <a:endParaRPr lang="en-US" dirty="0"/>
          </a:p>
        </p:txBody>
      </p:sp>
    </p:spTree>
    <p:extLst>
      <p:ext uri="{BB962C8B-B14F-4D97-AF65-F5344CB8AC3E}">
        <p14:creationId xmlns:p14="http://schemas.microsoft.com/office/powerpoint/2010/main" val="3914646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Forming the operations in a view</a:t>
            </a:r>
            <a:endParaRPr lang="en-US" dirty="0"/>
          </a:p>
        </p:txBody>
      </p:sp>
      <p:sp>
        <p:nvSpPr>
          <p:cNvPr id="3" name="Content Placeholder 2"/>
          <p:cNvSpPr>
            <a:spLocks noGrp="1"/>
          </p:cNvSpPr>
          <p:nvPr>
            <p:ph idx="1"/>
          </p:nvPr>
        </p:nvSpPr>
        <p:spPr/>
        <p:txBody>
          <a:bodyPr/>
          <a:lstStyle/>
          <a:p>
            <a:r>
              <a:rPr lang="en-GB" dirty="0" smtClean="0"/>
              <a:t>Interaction patterns </a:t>
            </a:r>
          </a:p>
          <a:p>
            <a:r>
              <a:rPr lang="en-GB" dirty="0" smtClean="0"/>
              <a:t>Flaws in CRUD</a:t>
            </a:r>
          </a:p>
          <a:p>
            <a:r>
              <a:rPr lang="en-GB" dirty="0" smtClean="0"/>
              <a:t>Transactional integrity</a:t>
            </a:r>
          </a:p>
          <a:p>
            <a:r>
              <a:rPr lang="en-GB" dirty="0" smtClean="0"/>
              <a:t>Long lived controller activities</a:t>
            </a:r>
          </a:p>
        </p:txBody>
      </p:sp>
    </p:spTree>
    <p:extLst>
      <p:ext uri="{BB962C8B-B14F-4D97-AF65-F5344CB8AC3E}">
        <p14:creationId xmlns:p14="http://schemas.microsoft.com/office/powerpoint/2010/main" val="4130982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Pruning</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Pruning is the process of reducing capability to match that required in the view</a:t>
            </a:r>
          </a:p>
          <a:p>
            <a:r>
              <a:rPr lang="en-GB" dirty="0" smtClean="0"/>
              <a:t>Removal of model entities (classes, attributes </a:t>
            </a:r>
            <a:r>
              <a:rPr lang="en-GB" dirty="0" err="1" smtClean="0"/>
              <a:t>etc</a:t>
            </a:r>
            <a:r>
              <a:rPr lang="en-GB" dirty="0" smtClean="0"/>
              <a:t>)</a:t>
            </a:r>
          </a:p>
          <a:p>
            <a:pPr lvl="1"/>
            <a:r>
              <a:rPr lang="en-GB" dirty="0" smtClean="0"/>
              <a:t>A view will cover a narrow subset of the overall problem so many things will not be relevant</a:t>
            </a:r>
          </a:p>
          <a:p>
            <a:r>
              <a:rPr lang="en-GB" dirty="0" smtClean="0"/>
              <a:t>Reduction of ranged including multiplicity</a:t>
            </a:r>
          </a:p>
          <a:p>
            <a:pPr lvl="1"/>
            <a:r>
              <a:rPr lang="en-GB" dirty="0" smtClean="0"/>
              <a:t>A view may be constrained to in terms of ranges of possibilities </a:t>
            </a:r>
          </a:p>
          <a:p>
            <a:r>
              <a:rPr lang="en-GB" dirty="0" smtClean="0"/>
              <a:t>Reduction of flexibility and independence</a:t>
            </a:r>
          </a:p>
          <a:p>
            <a:pPr lvl="1"/>
            <a:r>
              <a:rPr lang="en-GB" dirty="0" smtClean="0"/>
              <a:t>A view may not allow control of change or may force certain change combinations to be lock-step</a:t>
            </a:r>
          </a:p>
          <a:p>
            <a:r>
              <a:rPr lang="en-GB" dirty="0" smtClean="0"/>
              <a:t>Enforcing order</a:t>
            </a:r>
          </a:p>
          <a:p>
            <a:pPr lvl="1"/>
            <a:r>
              <a:rPr lang="en-GB" dirty="0" smtClean="0"/>
              <a:t>A view may enforce the order of activities but this order must abide by the core definitions (e.g. an </a:t>
            </a:r>
            <a:r>
              <a:rPr lang="en-GB" dirty="0" err="1" smtClean="0"/>
              <a:t>FcPort</a:t>
            </a:r>
            <a:r>
              <a:rPr lang="en-GB" dirty="0" smtClean="0"/>
              <a:t> cannot exist without an FC and an FC must have 2 or more </a:t>
            </a:r>
            <a:r>
              <a:rPr lang="en-GB" dirty="0" err="1" smtClean="0"/>
              <a:t>FcPorts</a:t>
            </a:r>
            <a:r>
              <a:rPr lang="en-GB" dirty="0"/>
              <a:t> </a:t>
            </a:r>
            <a:r>
              <a:rPr lang="en-GB" dirty="0" smtClean="0"/>
              <a:t>so a creation of an FC must include the creation of 2 </a:t>
            </a:r>
            <a:r>
              <a:rPr lang="en-GB" dirty="0" err="1" smtClean="0"/>
              <a:t>FcPorts</a:t>
            </a:r>
            <a:r>
              <a:rPr lang="en-GB" dirty="0" smtClean="0"/>
              <a:t>)</a:t>
            </a:r>
            <a:endParaRPr lang="en-US" dirty="0" smtClean="0"/>
          </a:p>
          <a:p>
            <a:pPr lvl="2"/>
            <a:endParaRPr lang="en-US" dirty="0" smtClean="0"/>
          </a:p>
        </p:txBody>
      </p:sp>
    </p:spTree>
    <p:extLst>
      <p:ext uri="{BB962C8B-B14F-4D97-AF65-F5344CB8AC3E}">
        <p14:creationId xmlns:p14="http://schemas.microsoft.com/office/powerpoint/2010/main" val="2375794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Refactoring</a:t>
            </a:r>
            <a:br>
              <a:rPr lang="en-GB" dirty="0" smtClean="0"/>
            </a:br>
            <a:endParaRPr lang="en-US" dirty="0"/>
          </a:p>
        </p:txBody>
      </p:sp>
      <p:sp>
        <p:nvSpPr>
          <p:cNvPr id="3" name="Content Placeholder 2"/>
          <p:cNvSpPr>
            <a:spLocks noGrp="1"/>
          </p:cNvSpPr>
          <p:nvPr>
            <p:ph idx="1"/>
          </p:nvPr>
        </p:nvSpPr>
        <p:spPr>
          <a:xfrm>
            <a:off x="457200" y="980729"/>
            <a:ext cx="8229600" cy="5361458"/>
          </a:xfrm>
        </p:spPr>
        <p:txBody>
          <a:bodyPr>
            <a:normAutofit fontScale="55000" lnSpcReduction="20000"/>
          </a:bodyPr>
          <a:lstStyle/>
          <a:p>
            <a:pPr marL="0" indent="0">
              <a:buNone/>
            </a:pPr>
            <a:r>
              <a:rPr lang="en-GB" dirty="0" smtClean="0"/>
              <a:t>Refactoring is the reorganization of the parts of the model whilst still abiding by the constraints of the model. Refactoring should only be used where specifically beneficial and within constraints of the core</a:t>
            </a:r>
          </a:p>
          <a:p>
            <a:r>
              <a:rPr lang="en-GB" dirty="0" smtClean="0"/>
              <a:t>Collapsing for simplification</a:t>
            </a:r>
          </a:p>
          <a:p>
            <a:pPr lvl="1"/>
            <a:r>
              <a:rPr lang="en-GB" dirty="0" smtClean="0"/>
              <a:t>One class folds into another where  …… </a:t>
            </a:r>
            <a:r>
              <a:rPr lang="en-US" dirty="0" smtClean="0"/>
              <a:t>for example from [1..*] to [1]…. </a:t>
            </a:r>
          </a:p>
          <a:p>
            <a:pPr lvl="2"/>
            <a:r>
              <a:rPr lang="en-US" dirty="0" smtClean="0"/>
              <a:t>When this results in a composition association of multiplicity [1] between a subordinate and superior object class, they can be combined into a single object class by moving the attributes of the superior class into the subordinate class </a:t>
            </a:r>
          </a:p>
          <a:p>
            <a:r>
              <a:rPr lang="en-US" dirty="0" smtClean="0"/>
              <a:t>Splitting of a class along a view boundary where the two parts are related by a </a:t>
            </a:r>
            <a:r>
              <a:rPr lang="en-US" smtClean="0"/>
              <a:t>specific multiplicity  of 0..1 </a:t>
            </a:r>
            <a:endParaRPr lang="en-US" dirty="0" smtClean="0"/>
          </a:p>
          <a:p>
            <a:r>
              <a:rPr lang="en-US" dirty="0" smtClean="0"/>
              <a:t>Reducing the depth of the inheritance (i.e. combining object classes by moving the attributes of the super class into the subclass) </a:t>
            </a:r>
          </a:p>
          <a:p>
            <a:r>
              <a:rPr lang="en-GB" dirty="0" smtClean="0"/>
              <a:t>Segregating named cases via “</a:t>
            </a:r>
            <a:r>
              <a:rPr lang="en-GB" dirty="0" err="1" smtClean="0"/>
              <a:t>subclassing</a:t>
            </a:r>
            <a:r>
              <a:rPr lang="en-GB" dirty="0" smtClean="0"/>
              <a:t>”</a:t>
            </a:r>
          </a:p>
          <a:p>
            <a:pPr lvl="1"/>
            <a:r>
              <a:rPr lang="en-GB" dirty="0" smtClean="0">
                <a:solidFill>
                  <a:srgbClr val="FF0000"/>
                </a:solidFill>
              </a:rPr>
              <a:t>Note that the entities in the view derived from a single entity in the core may be formed via inheritance in the view but need not be</a:t>
            </a:r>
          </a:p>
          <a:p>
            <a:r>
              <a:rPr lang="en-GB" dirty="0" smtClean="0"/>
              <a:t>Changing navigability</a:t>
            </a:r>
            <a:endParaRPr lang="en-US" dirty="0" smtClean="0"/>
          </a:p>
          <a:p>
            <a:pPr lvl="1"/>
            <a:r>
              <a:rPr lang="en-US" dirty="0" smtClean="0"/>
              <a:t>Adding reverse association navigability</a:t>
            </a:r>
          </a:p>
          <a:p>
            <a:pPr lvl="1"/>
            <a:r>
              <a:rPr lang="en-GB" dirty="0" smtClean="0"/>
              <a:t>Swapping the navigability</a:t>
            </a:r>
            <a:endParaRPr lang="en-US" dirty="0" smtClean="0"/>
          </a:p>
          <a:p>
            <a:pPr lvl="2"/>
            <a:endParaRPr lang="en-US" dirty="0" smtClean="0">
              <a:solidFill>
                <a:srgbClr val="FF0000"/>
              </a:solidFill>
            </a:endParaRPr>
          </a:p>
          <a:p>
            <a:pPr lvl="2"/>
            <a:r>
              <a:rPr lang="en-US" dirty="0" smtClean="0">
                <a:solidFill>
                  <a:srgbClr val="FF0000"/>
                </a:solidFill>
              </a:rPr>
              <a:t>In many places in the ONF CIM, there is only support for navigation from a subordinate object class to a superior object class. This allows new subordinate object classes to be added without any impact on the superior object class. In a purpose specific implementation it is frequently useful to be able to navigate the relationship between superior and subordinate object classes in both directions. </a:t>
            </a:r>
          </a:p>
        </p:txBody>
      </p:sp>
    </p:spTree>
    <p:extLst>
      <p:ext uri="{BB962C8B-B14F-4D97-AF65-F5344CB8AC3E}">
        <p14:creationId xmlns:p14="http://schemas.microsoft.com/office/powerpoint/2010/main" val="345028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47249</TotalTime>
  <Words>4044</Words>
  <Application>Microsoft Office PowerPoint</Application>
  <PresentationFormat>On-screen Show (4:3)</PresentationFormat>
  <Paragraphs>373</Paragraphs>
  <Slides>30</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Office Theme</vt:lpstr>
      <vt:lpstr>ONF</vt:lpstr>
      <vt:lpstr>Packager Shell Object</vt:lpstr>
      <vt:lpstr>Pruning and Refactoring guidelines</vt:lpstr>
      <vt:lpstr>Contents</vt:lpstr>
      <vt:lpstr>Rationale</vt:lpstr>
      <vt:lpstr>Current TR513 text highlighting issues Pruning and Refactoring</vt:lpstr>
      <vt:lpstr>Current TR513 text highlighting issues Data Schema</vt:lpstr>
      <vt:lpstr>Forming the operations in a view</vt:lpstr>
      <vt:lpstr>Forming the operations in a view</vt:lpstr>
      <vt:lpstr>Pruning</vt:lpstr>
      <vt:lpstr>Refactoring </vt:lpstr>
      <vt:lpstr>Linking the view to the core</vt:lpstr>
      <vt:lpstr>Transforming the Core Model into the Tapi (Transport API) Model</vt:lpstr>
      <vt:lpstr>Building the model and evolving</vt:lpstr>
      <vt:lpstr>Process (1)</vt:lpstr>
      <vt:lpstr>Process (2)</vt:lpstr>
      <vt:lpstr>Process (3)</vt:lpstr>
      <vt:lpstr>Name and Value pruning example</vt:lpstr>
      <vt:lpstr>Process (4)</vt:lpstr>
      <vt:lpstr>Process (5)</vt:lpstr>
      <vt:lpstr>Process (6)</vt:lpstr>
      <vt:lpstr>Process (7)</vt:lpstr>
      <vt:lpstr>Process (8)</vt:lpstr>
      <vt:lpstr>Process (9)</vt:lpstr>
      <vt:lpstr>Process (10): Entity nameing in general</vt:lpstr>
      <vt:lpstr>Further considerations</vt:lpstr>
      <vt:lpstr>Related material</vt:lpstr>
      <vt:lpstr>Approach</vt:lpstr>
      <vt:lpstr>Basic flow</vt:lpstr>
      <vt:lpstr>PowerPoint Presentation</vt:lpstr>
      <vt:lpstr>Principles</vt:lpstr>
      <vt:lpstr>PowerPoint Presentation</vt:lpstr>
    </vt:vector>
  </TitlesOfParts>
  <Company>CIENA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Pruning and Refactoring guidelines</dc:title>
  <dc:creator>ndavis</dc:creator>
  <cp:lastModifiedBy>ndavis</cp:lastModifiedBy>
  <cp:revision>65</cp:revision>
  <dcterms:created xsi:type="dcterms:W3CDTF">2015-12-18T12:20:56Z</dcterms:created>
  <dcterms:modified xsi:type="dcterms:W3CDTF">2016-02-01T09:05:57Z</dcterms:modified>
</cp:coreProperties>
</file>