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1" r:id="rId1"/>
  </p:sldMasterIdLst>
  <p:notesMasterIdLst>
    <p:notesMasterId r:id="rId12"/>
  </p:notesMasterIdLst>
  <p:sldIdLst>
    <p:sldId id="256" r:id="rId2"/>
    <p:sldId id="257" r:id="rId3"/>
    <p:sldId id="263" r:id="rId4"/>
    <p:sldId id="258" r:id="rId5"/>
    <p:sldId id="274" r:id="rId6"/>
    <p:sldId id="260" r:id="rId7"/>
    <p:sldId id="261" r:id="rId8"/>
    <p:sldId id="273" r:id="rId9"/>
    <p:sldId id="264"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0"/>
    <p:restoredTop sz="80695"/>
  </p:normalViewPr>
  <p:slideViewPr>
    <p:cSldViewPr snapToGrid="0" snapToObjects="1">
      <p:cViewPr varScale="1">
        <p:scale>
          <a:sx n="99" d="100"/>
          <a:sy n="99" d="100"/>
        </p:scale>
        <p:origin x="200" y="9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DFE74F-0CA2-254E-8684-2DDB5E8B7D63}" type="datetimeFigureOut">
              <a:rPr lang="en-US" smtClean="0"/>
              <a:t>10/6/20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7D59A0-03FE-F141-889B-D63C0005F76B}" type="slidenum">
              <a:rPr lang="en-US" smtClean="0"/>
              <a:t>‹#›</a:t>
            </a:fld>
            <a:endParaRPr lang="en-US"/>
          </a:p>
        </p:txBody>
      </p:sp>
    </p:spTree>
    <p:extLst>
      <p:ext uri="{BB962C8B-B14F-4D97-AF65-F5344CB8AC3E}">
        <p14:creationId xmlns:p14="http://schemas.microsoft.com/office/powerpoint/2010/main" val="764611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7D59A0-03FE-F141-889B-D63C0005F76B}" type="slidenum">
              <a:rPr lang="en-US" smtClean="0"/>
              <a:t>2</a:t>
            </a:fld>
            <a:endParaRPr lang="en-US"/>
          </a:p>
        </p:txBody>
      </p:sp>
    </p:spTree>
    <p:extLst>
      <p:ext uri="{BB962C8B-B14F-4D97-AF65-F5344CB8AC3E}">
        <p14:creationId xmlns:p14="http://schemas.microsoft.com/office/powerpoint/2010/main" val="3403300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7D59A0-03FE-F141-889B-D63C0005F76B}" type="slidenum">
              <a:rPr lang="en-US" smtClean="0"/>
              <a:t>8</a:t>
            </a:fld>
            <a:endParaRPr lang="en-US"/>
          </a:p>
        </p:txBody>
      </p:sp>
    </p:spTree>
    <p:extLst>
      <p:ext uri="{BB962C8B-B14F-4D97-AF65-F5344CB8AC3E}">
        <p14:creationId xmlns:p14="http://schemas.microsoft.com/office/powerpoint/2010/main" val="27223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Tuesday, October 6, 2020</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130804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Tuesday, October 6, 2020</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055289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Tuesday, October 6, 2020</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3358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Tuesday, October 6, 2020</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909964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Tuesday, October 6, 2020</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856263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Tuesday, October 6, 2020</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99099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Tuesday, October 6, 2020</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863847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Tuesday, October 6, 2020</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180414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Tuesday, October 6, 2020</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550559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Tuesday, October 6, 2020</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847926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Tuesday, October 6, 2020</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523384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Tuesday, October 6, 2020</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2893512761"/>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800" r:id="rId6"/>
    <p:sldLayoutId id="2147483795" r:id="rId7"/>
    <p:sldLayoutId id="2147483796" r:id="rId8"/>
    <p:sldLayoutId id="2147483797" r:id="rId9"/>
    <p:sldLayoutId id="2147483799" r:id="rId10"/>
    <p:sldLayoutId id="2147483798"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0" name="Rectangle 139">
            <a:extLst>
              <a:ext uri="{FF2B5EF4-FFF2-40B4-BE49-F238E27FC236}">
                <a16:creationId xmlns:a16="http://schemas.microsoft.com/office/drawing/2014/main" id="{ACE9E2ED-2BB1-46AE-A037-86EC1BF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3D1DD7-237E-3A47-9233-1E1F748CB058}"/>
              </a:ext>
            </a:extLst>
          </p:cNvPr>
          <p:cNvSpPr>
            <a:spLocks noGrp="1"/>
          </p:cNvSpPr>
          <p:nvPr>
            <p:ph type="ctrTitle"/>
          </p:nvPr>
        </p:nvSpPr>
        <p:spPr>
          <a:xfrm>
            <a:off x="40097" y="1280378"/>
            <a:ext cx="6549889" cy="2460250"/>
          </a:xfrm>
        </p:spPr>
        <p:txBody>
          <a:bodyPr anchor="t">
            <a:normAutofit/>
          </a:bodyPr>
          <a:lstStyle/>
          <a:p>
            <a:r>
              <a:rPr lang="en-US" dirty="0">
                <a:solidFill>
                  <a:schemeClr val="tx1">
                    <a:lumMod val="85000"/>
                    <a:lumOff val="15000"/>
                  </a:schemeClr>
                </a:solidFill>
              </a:rPr>
              <a:t>Title of presentation</a:t>
            </a:r>
            <a:br>
              <a:rPr lang="en-US" dirty="0">
                <a:solidFill>
                  <a:schemeClr val="tx1">
                    <a:lumMod val="85000"/>
                    <a:lumOff val="15000"/>
                  </a:schemeClr>
                </a:solidFill>
              </a:rPr>
            </a:br>
            <a:endParaRPr lang="en-US" dirty="0">
              <a:solidFill>
                <a:schemeClr val="bg2">
                  <a:lumMod val="25000"/>
                </a:schemeClr>
              </a:solidFill>
            </a:endParaRPr>
          </a:p>
        </p:txBody>
      </p:sp>
      <p:sp>
        <p:nvSpPr>
          <p:cNvPr id="3" name="Subtitle 2">
            <a:extLst>
              <a:ext uri="{FF2B5EF4-FFF2-40B4-BE49-F238E27FC236}">
                <a16:creationId xmlns:a16="http://schemas.microsoft.com/office/drawing/2014/main" id="{FBE83002-AF0E-CD49-87A6-EF9B6E180748}"/>
              </a:ext>
            </a:extLst>
          </p:cNvPr>
          <p:cNvSpPr>
            <a:spLocks noGrp="1"/>
          </p:cNvSpPr>
          <p:nvPr>
            <p:ph type="subTitle" idx="1"/>
          </p:nvPr>
        </p:nvSpPr>
        <p:spPr>
          <a:xfrm>
            <a:off x="457201" y="4056160"/>
            <a:ext cx="5465380" cy="1932516"/>
          </a:xfrm>
        </p:spPr>
        <p:txBody>
          <a:bodyPr anchor="b">
            <a:noAutofit/>
          </a:bodyPr>
          <a:lstStyle/>
          <a:p>
            <a:r>
              <a:rPr lang="en-US" sz="2000" dirty="0">
                <a:solidFill>
                  <a:schemeClr val="bg2">
                    <a:lumMod val="25000"/>
                  </a:schemeClr>
                </a:solidFill>
              </a:rPr>
              <a:t>Open Science Student Support Group</a:t>
            </a:r>
          </a:p>
          <a:p>
            <a:r>
              <a:rPr lang="en-US" sz="2000" dirty="0">
                <a:solidFill>
                  <a:schemeClr val="bg2">
                    <a:lumMod val="25000"/>
                  </a:schemeClr>
                </a:solidFill>
              </a:rPr>
              <a:t>Date</a:t>
            </a:r>
          </a:p>
          <a:p>
            <a:r>
              <a:rPr lang="en-US" sz="2000" dirty="0">
                <a:solidFill>
                  <a:schemeClr val="bg2">
                    <a:lumMod val="25000"/>
                  </a:schemeClr>
                </a:solidFill>
              </a:rPr>
              <a:t>Your name</a:t>
            </a:r>
            <a:endParaRPr lang="en-US" sz="2000" dirty="0">
              <a:solidFill>
                <a:schemeClr val="tx1">
                  <a:lumMod val="85000"/>
                  <a:lumOff val="15000"/>
                </a:schemeClr>
              </a:solidFill>
            </a:endParaRPr>
          </a:p>
        </p:txBody>
      </p:sp>
      <p:sp>
        <p:nvSpPr>
          <p:cNvPr id="142" name="Rectangle 141">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7" y="-3"/>
            <a:ext cx="3611463" cy="6858000"/>
          </a:xfrm>
          <a:prstGeom prst="rect">
            <a:avLst/>
          </a:prstGeom>
          <a:gradFill>
            <a:gsLst>
              <a:gs pos="0">
                <a:schemeClr val="accent5">
                  <a:alpha val="77000"/>
                </a:schemeClr>
              </a:gs>
              <a:gs pos="100000">
                <a:schemeClr val="tx2">
                  <a:lumMod val="50000"/>
                  <a:lumOff val="50000"/>
                  <a:alpha val="52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Rectangle 143">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2000">
                <a:schemeClr val="accent2">
                  <a:alpha val="69000"/>
                </a:schemeClr>
              </a:gs>
              <a:gs pos="99000">
                <a:schemeClr val="accent4">
                  <a:alpha val="7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Rectangle 145">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426853" y="-345671"/>
            <a:ext cx="3429002" cy="4120348"/>
          </a:xfrm>
          <a:prstGeom prst="rect">
            <a:avLst/>
          </a:prstGeom>
          <a:gradFill>
            <a:gsLst>
              <a:gs pos="0">
                <a:schemeClr val="accent5">
                  <a:alpha val="26000"/>
                </a:schemeClr>
              </a:gs>
              <a:gs pos="49000">
                <a:schemeClr val="tx2">
                  <a:lumMod val="75000"/>
                  <a:lumOff val="25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4D28E829-C43E-5A4D-BC39-8793C037F03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3"/>
          <a:stretch/>
        </p:blipFill>
        <p:spPr bwMode="auto">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AB42FC3-8064-234A-95B5-96080A2377B9}"/>
              </a:ext>
            </a:extLst>
          </p:cNvPr>
          <p:cNvSpPr txBox="1"/>
          <p:nvPr/>
        </p:nvSpPr>
        <p:spPr>
          <a:xfrm>
            <a:off x="40097" y="6461768"/>
            <a:ext cx="5418471" cy="369332"/>
          </a:xfrm>
          <a:prstGeom prst="rect">
            <a:avLst/>
          </a:prstGeom>
          <a:noFill/>
        </p:spPr>
        <p:txBody>
          <a:bodyPr wrap="none" rtlCol="0">
            <a:spAutoFit/>
          </a:bodyPr>
          <a:lstStyle/>
          <a:p>
            <a:r>
              <a:rPr lang="en-US" dirty="0"/>
              <a:t>©️ 2020 This work is licensed under a </a:t>
            </a:r>
            <a:r>
              <a:rPr lang="en-US" dirty="0">
                <a:hlinkClick r:id="rId3"/>
              </a:rPr>
              <a:t>CC BY 4.0 license</a:t>
            </a:r>
            <a:endParaRPr lang="en-US" dirty="0"/>
          </a:p>
        </p:txBody>
      </p:sp>
      <p:sp>
        <p:nvSpPr>
          <p:cNvPr id="10" name="TextBox 9">
            <a:extLst>
              <a:ext uri="{FF2B5EF4-FFF2-40B4-BE49-F238E27FC236}">
                <a16:creationId xmlns:a16="http://schemas.microsoft.com/office/drawing/2014/main" id="{395C4FA5-2B73-6F44-833A-6E3148D46069}"/>
              </a:ext>
            </a:extLst>
          </p:cNvPr>
          <p:cNvSpPr txBox="1"/>
          <p:nvPr/>
        </p:nvSpPr>
        <p:spPr>
          <a:xfrm>
            <a:off x="7270706" y="5214702"/>
            <a:ext cx="2406749" cy="369332"/>
          </a:xfrm>
          <a:prstGeom prst="rect">
            <a:avLst/>
          </a:prstGeom>
          <a:noFill/>
        </p:spPr>
        <p:txBody>
          <a:bodyPr wrap="none" rtlCol="0">
            <a:spAutoFit/>
          </a:bodyPr>
          <a:lstStyle/>
          <a:p>
            <a:r>
              <a:rPr lang="en-US" dirty="0"/>
              <a:t>Image by Adam Douglas</a:t>
            </a:r>
          </a:p>
        </p:txBody>
      </p:sp>
    </p:spTree>
    <p:extLst>
      <p:ext uri="{BB962C8B-B14F-4D97-AF65-F5344CB8AC3E}">
        <p14:creationId xmlns:p14="http://schemas.microsoft.com/office/powerpoint/2010/main" val="3210837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194F-CF50-7243-93E2-C559EF7DE68B}"/>
              </a:ext>
            </a:extLst>
          </p:cNvPr>
          <p:cNvSpPr>
            <a:spLocks noGrp="1"/>
          </p:cNvSpPr>
          <p:nvPr>
            <p:ph type="title"/>
          </p:nvPr>
        </p:nvSpPr>
        <p:spPr>
          <a:xfrm>
            <a:off x="385872" y="-186612"/>
            <a:ext cx="11673869" cy="1112168"/>
          </a:xfrm>
        </p:spPr>
        <p:txBody>
          <a:bodyPr/>
          <a:lstStyle/>
          <a:p>
            <a:r>
              <a:rPr lang="en-US" sz="4400" dirty="0"/>
              <a:t>resources</a:t>
            </a:r>
            <a:endParaRPr lang="en-US" dirty="0"/>
          </a:p>
        </p:txBody>
      </p:sp>
      <p:sp>
        <p:nvSpPr>
          <p:cNvPr id="3" name="Content Placeholder 2">
            <a:extLst>
              <a:ext uri="{FF2B5EF4-FFF2-40B4-BE49-F238E27FC236}">
                <a16:creationId xmlns:a16="http://schemas.microsoft.com/office/drawing/2014/main" id="{7C6B6CDB-BDEE-B147-BA18-5023125F8469}"/>
              </a:ext>
            </a:extLst>
          </p:cNvPr>
          <p:cNvSpPr>
            <a:spLocks noGrp="1"/>
          </p:cNvSpPr>
          <p:nvPr>
            <p:ph idx="1"/>
          </p:nvPr>
        </p:nvSpPr>
        <p:spPr>
          <a:xfrm>
            <a:off x="385872" y="1272728"/>
            <a:ext cx="10875686" cy="4285861"/>
          </a:xfrm>
        </p:spPr>
        <p:txBody>
          <a:bodyPr/>
          <a:lstStyle/>
          <a:p>
            <a:r>
              <a:rPr lang="en-US" sz="2400" dirty="0"/>
              <a:t>If there are resources you would recommend to participants to read/watch/listen to more about the practice, please list them here </a:t>
            </a:r>
          </a:p>
        </p:txBody>
      </p:sp>
      <p:pic>
        <p:nvPicPr>
          <p:cNvPr id="4" name="Picture 3" descr="Shape&#10;&#10;Description automatically generated">
            <a:extLst>
              <a:ext uri="{FF2B5EF4-FFF2-40B4-BE49-F238E27FC236}">
                <a16:creationId xmlns:a16="http://schemas.microsoft.com/office/drawing/2014/main" id="{55E47950-7388-9445-8993-33ED5BE2AB07}"/>
              </a:ext>
            </a:extLst>
          </p:cNvPr>
          <p:cNvPicPr>
            <a:picLocks noChangeAspect="1"/>
          </p:cNvPicPr>
          <p:nvPr/>
        </p:nvPicPr>
        <p:blipFill>
          <a:blip r:embed="rId2"/>
          <a:stretch>
            <a:fillRect/>
          </a:stretch>
        </p:blipFill>
        <p:spPr>
          <a:xfrm>
            <a:off x="10693849" y="5245658"/>
            <a:ext cx="1667940" cy="1667940"/>
          </a:xfrm>
          <a:prstGeom prst="rect">
            <a:avLst/>
          </a:prstGeom>
        </p:spPr>
      </p:pic>
    </p:spTree>
    <p:extLst>
      <p:ext uri="{BB962C8B-B14F-4D97-AF65-F5344CB8AC3E}">
        <p14:creationId xmlns:p14="http://schemas.microsoft.com/office/powerpoint/2010/main" val="74730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21FCE60-ECDB-49B1-A5CA-E834A33FE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1" y="3587283"/>
            <a:ext cx="2501979" cy="4038601"/>
          </a:xfrm>
          <a:prstGeom prst="rect">
            <a:avLst/>
          </a:prstGeom>
          <a:gradFill>
            <a:gsLst>
              <a:gs pos="0">
                <a:schemeClr val="accent5">
                  <a:lumMod val="60000"/>
                  <a:lumOff val="40000"/>
                  <a:alpha val="0"/>
                </a:schemeClr>
              </a:gs>
              <a:gs pos="99000">
                <a:schemeClr val="accent2">
                  <a:alpha val="74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489" y="1757117"/>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B12EB06-D097-1143-9680-6879B153896A}"/>
              </a:ext>
            </a:extLst>
          </p:cNvPr>
          <p:cNvSpPr>
            <a:spLocks noGrp="1"/>
          </p:cNvSpPr>
          <p:nvPr>
            <p:ph type="title"/>
          </p:nvPr>
        </p:nvSpPr>
        <p:spPr>
          <a:xfrm>
            <a:off x="431714" y="4483797"/>
            <a:ext cx="3131093" cy="758005"/>
          </a:xfrm>
        </p:spPr>
        <p:txBody>
          <a:bodyPr anchor="b">
            <a:normAutofit fontScale="90000"/>
          </a:bodyPr>
          <a:lstStyle/>
          <a:p>
            <a:pPr algn="ctr"/>
            <a:r>
              <a:rPr lang="en-US" sz="3000" dirty="0">
                <a:solidFill>
                  <a:schemeClr val="bg1"/>
                </a:solidFill>
              </a:rPr>
              <a:t>Name and pronouns  </a:t>
            </a:r>
          </a:p>
        </p:txBody>
      </p:sp>
      <p:sp>
        <p:nvSpPr>
          <p:cNvPr id="3" name="Content Placeholder 2">
            <a:extLst>
              <a:ext uri="{FF2B5EF4-FFF2-40B4-BE49-F238E27FC236}">
                <a16:creationId xmlns:a16="http://schemas.microsoft.com/office/drawing/2014/main" id="{003A81AC-B04A-5143-968E-AA79D78FFBAE}"/>
              </a:ext>
            </a:extLst>
          </p:cNvPr>
          <p:cNvSpPr>
            <a:spLocks noGrp="1"/>
          </p:cNvSpPr>
          <p:nvPr>
            <p:ph idx="1"/>
          </p:nvPr>
        </p:nvSpPr>
        <p:spPr>
          <a:xfrm>
            <a:off x="4478695" y="833535"/>
            <a:ext cx="5825318" cy="5361991"/>
          </a:xfrm>
        </p:spPr>
        <p:txBody>
          <a:bodyPr>
            <a:normAutofit/>
          </a:bodyPr>
          <a:lstStyle/>
          <a:p>
            <a:pPr fontAlgn="base"/>
            <a:r>
              <a:rPr lang="en-CA" sz="2400" dirty="0"/>
              <a:t>Lab, Supervisor, and Research Specialization</a:t>
            </a:r>
          </a:p>
          <a:p>
            <a:pPr fontAlgn="base"/>
            <a:r>
              <a:rPr lang="en-CA" sz="2400" dirty="0"/>
              <a:t>What motivated you to join our group and introduce an aspect of open science today?</a:t>
            </a:r>
          </a:p>
          <a:p>
            <a:pPr fontAlgn="base"/>
            <a:r>
              <a:rPr lang="en-CA" sz="2400" dirty="0"/>
              <a:t>Any personal details you feel comfortable sharing</a:t>
            </a:r>
          </a:p>
          <a:p>
            <a:endParaRPr lang="en-US" sz="1600" dirty="0"/>
          </a:p>
        </p:txBody>
      </p:sp>
      <p:pic>
        <p:nvPicPr>
          <p:cNvPr id="6" name="Picture 5">
            <a:extLst>
              <a:ext uri="{FF2B5EF4-FFF2-40B4-BE49-F238E27FC236}">
                <a16:creationId xmlns:a16="http://schemas.microsoft.com/office/drawing/2014/main" id="{76EA83CC-362F-C54C-A699-7E403B035F96}"/>
              </a:ext>
            </a:extLst>
          </p:cNvPr>
          <p:cNvPicPr>
            <a:picLocks noChangeAspect="1"/>
          </p:cNvPicPr>
          <p:nvPr/>
        </p:nvPicPr>
        <p:blipFill>
          <a:blip r:embed="rId3"/>
          <a:stretch>
            <a:fillRect/>
          </a:stretch>
        </p:blipFill>
        <p:spPr>
          <a:xfrm>
            <a:off x="431714" y="985757"/>
            <a:ext cx="3033156" cy="3033156"/>
          </a:xfrm>
          <a:prstGeom prst="rect">
            <a:avLst/>
          </a:prstGeom>
        </p:spPr>
      </p:pic>
      <p:sp>
        <p:nvSpPr>
          <p:cNvPr id="7" name="TextBox 6">
            <a:extLst>
              <a:ext uri="{FF2B5EF4-FFF2-40B4-BE49-F238E27FC236}">
                <a16:creationId xmlns:a16="http://schemas.microsoft.com/office/drawing/2014/main" id="{CA607BDB-F995-0746-8DC2-8843687C8054}"/>
              </a:ext>
            </a:extLst>
          </p:cNvPr>
          <p:cNvSpPr txBox="1"/>
          <p:nvPr/>
        </p:nvSpPr>
        <p:spPr>
          <a:xfrm>
            <a:off x="893714" y="1763671"/>
            <a:ext cx="2249640" cy="1477328"/>
          </a:xfrm>
          <a:prstGeom prst="rect">
            <a:avLst/>
          </a:prstGeom>
          <a:noFill/>
        </p:spPr>
        <p:txBody>
          <a:bodyPr wrap="square" rtlCol="0">
            <a:spAutoFit/>
          </a:bodyPr>
          <a:lstStyle/>
          <a:p>
            <a:pPr algn="ctr"/>
            <a:r>
              <a:rPr lang="en-US" dirty="0">
                <a:solidFill>
                  <a:schemeClr val="bg1"/>
                </a:solidFill>
              </a:rPr>
              <a:t>Picture Here (optional)</a:t>
            </a:r>
          </a:p>
          <a:p>
            <a:pPr algn="ctr"/>
            <a:r>
              <a:rPr lang="en-US" dirty="0">
                <a:solidFill>
                  <a:schemeClr val="bg1"/>
                </a:solidFill>
              </a:rPr>
              <a:t>*delete if you don’t feel comfortable sharing*</a:t>
            </a:r>
          </a:p>
        </p:txBody>
      </p:sp>
      <p:pic>
        <p:nvPicPr>
          <p:cNvPr id="9" name="Picture 8" descr="Shape&#10;&#10;Description automatically generated">
            <a:extLst>
              <a:ext uri="{FF2B5EF4-FFF2-40B4-BE49-F238E27FC236}">
                <a16:creationId xmlns:a16="http://schemas.microsoft.com/office/drawing/2014/main" id="{987708D7-A347-AC4A-94C4-38F5F574DB8D}"/>
              </a:ext>
            </a:extLst>
          </p:cNvPr>
          <p:cNvPicPr>
            <a:picLocks noChangeAspect="1"/>
          </p:cNvPicPr>
          <p:nvPr/>
        </p:nvPicPr>
        <p:blipFill>
          <a:blip r:embed="rId4"/>
          <a:stretch>
            <a:fillRect/>
          </a:stretch>
        </p:blipFill>
        <p:spPr>
          <a:xfrm>
            <a:off x="10693849" y="5245658"/>
            <a:ext cx="1667940" cy="1667940"/>
          </a:xfrm>
          <a:prstGeom prst="rect">
            <a:avLst/>
          </a:prstGeom>
        </p:spPr>
      </p:pic>
    </p:spTree>
    <p:extLst>
      <p:ext uri="{BB962C8B-B14F-4D97-AF65-F5344CB8AC3E}">
        <p14:creationId xmlns:p14="http://schemas.microsoft.com/office/powerpoint/2010/main" val="1073733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194F-CF50-7243-93E2-C559EF7DE68B}"/>
              </a:ext>
            </a:extLst>
          </p:cNvPr>
          <p:cNvSpPr>
            <a:spLocks noGrp="1"/>
          </p:cNvSpPr>
          <p:nvPr>
            <p:ph type="title"/>
          </p:nvPr>
        </p:nvSpPr>
        <p:spPr>
          <a:xfrm>
            <a:off x="385872" y="-186612"/>
            <a:ext cx="11673869" cy="1112168"/>
          </a:xfrm>
        </p:spPr>
        <p:txBody>
          <a:bodyPr>
            <a:normAutofit/>
          </a:bodyPr>
          <a:lstStyle/>
          <a:p>
            <a:r>
              <a:rPr lang="en-US" sz="4400" dirty="0"/>
              <a:t>open science practice </a:t>
            </a:r>
            <a:endParaRPr lang="en-US" dirty="0"/>
          </a:p>
        </p:txBody>
      </p:sp>
      <p:sp>
        <p:nvSpPr>
          <p:cNvPr id="3" name="Content Placeholder 2">
            <a:extLst>
              <a:ext uri="{FF2B5EF4-FFF2-40B4-BE49-F238E27FC236}">
                <a16:creationId xmlns:a16="http://schemas.microsoft.com/office/drawing/2014/main" id="{7C6B6CDB-BDEE-B147-BA18-5023125F8469}"/>
              </a:ext>
            </a:extLst>
          </p:cNvPr>
          <p:cNvSpPr>
            <a:spLocks noGrp="1"/>
          </p:cNvSpPr>
          <p:nvPr>
            <p:ph idx="1"/>
          </p:nvPr>
        </p:nvSpPr>
        <p:spPr>
          <a:xfrm>
            <a:off x="385872" y="1272728"/>
            <a:ext cx="10875686" cy="4285861"/>
          </a:xfrm>
        </p:spPr>
        <p:txBody>
          <a:bodyPr/>
          <a:lstStyle/>
          <a:p>
            <a:r>
              <a:rPr lang="en-US" sz="2400" dirty="0"/>
              <a:t>Briefly introduce the practice and define the basic concepts</a:t>
            </a:r>
          </a:p>
          <a:p>
            <a:endParaRPr lang="en-US" sz="2400" dirty="0"/>
          </a:p>
          <a:p>
            <a:endParaRPr lang="en-US" sz="2400" dirty="0"/>
          </a:p>
          <a:p>
            <a:pPr marL="0" indent="0">
              <a:buNone/>
            </a:pPr>
            <a:endParaRPr lang="en-US" sz="2400" dirty="0"/>
          </a:p>
        </p:txBody>
      </p:sp>
      <p:pic>
        <p:nvPicPr>
          <p:cNvPr id="4" name="Picture 3" descr="Shape&#10;&#10;Description automatically generated">
            <a:extLst>
              <a:ext uri="{FF2B5EF4-FFF2-40B4-BE49-F238E27FC236}">
                <a16:creationId xmlns:a16="http://schemas.microsoft.com/office/drawing/2014/main" id="{55E47950-7388-9445-8993-33ED5BE2AB07}"/>
              </a:ext>
            </a:extLst>
          </p:cNvPr>
          <p:cNvPicPr>
            <a:picLocks noChangeAspect="1"/>
          </p:cNvPicPr>
          <p:nvPr/>
        </p:nvPicPr>
        <p:blipFill>
          <a:blip r:embed="rId2"/>
          <a:stretch>
            <a:fillRect/>
          </a:stretch>
        </p:blipFill>
        <p:spPr>
          <a:xfrm>
            <a:off x="10693849" y="5245658"/>
            <a:ext cx="1667940" cy="1667940"/>
          </a:xfrm>
          <a:prstGeom prst="rect">
            <a:avLst/>
          </a:prstGeom>
        </p:spPr>
      </p:pic>
    </p:spTree>
    <p:extLst>
      <p:ext uri="{BB962C8B-B14F-4D97-AF65-F5344CB8AC3E}">
        <p14:creationId xmlns:p14="http://schemas.microsoft.com/office/powerpoint/2010/main" val="897847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194F-CF50-7243-93E2-C559EF7DE68B}"/>
              </a:ext>
            </a:extLst>
          </p:cNvPr>
          <p:cNvSpPr>
            <a:spLocks noGrp="1"/>
          </p:cNvSpPr>
          <p:nvPr>
            <p:ph type="title"/>
          </p:nvPr>
        </p:nvSpPr>
        <p:spPr>
          <a:xfrm>
            <a:off x="385872" y="-186612"/>
            <a:ext cx="11673869" cy="1112168"/>
          </a:xfrm>
        </p:spPr>
        <p:txBody>
          <a:bodyPr/>
          <a:lstStyle/>
          <a:p>
            <a:r>
              <a:rPr lang="en-US" sz="4400" dirty="0"/>
              <a:t>Importance </a:t>
            </a:r>
            <a:endParaRPr lang="en-US" dirty="0"/>
          </a:p>
        </p:txBody>
      </p:sp>
      <p:sp>
        <p:nvSpPr>
          <p:cNvPr id="3" name="Content Placeholder 2">
            <a:extLst>
              <a:ext uri="{FF2B5EF4-FFF2-40B4-BE49-F238E27FC236}">
                <a16:creationId xmlns:a16="http://schemas.microsoft.com/office/drawing/2014/main" id="{7C6B6CDB-BDEE-B147-BA18-5023125F8469}"/>
              </a:ext>
            </a:extLst>
          </p:cNvPr>
          <p:cNvSpPr>
            <a:spLocks noGrp="1"/>
          </p:cNvSpPr>
          <p:nvPr>
            <p:ph idx="1"/>
          </p:nvPr>
        </p:nvSpPr>
        <p:spPr>
          <a:xfrm>
            <a:off x="385872" y="1272728"/>
            <a:ext cx="10875686" cy="4285861"/>
          </a:xfrm>
        </p:spPr>
        <p:txBody>
          <a:bodyPr/>
          <a:lstStyle/>
          <a:p>
            <a:r>
              <a:rPr lang="en-US" sz="2400" dirty="0"/>
              <a:t>Why is this open science practice important? </a:t>
            </a:r>
          </a:p>
          <a:p>
            <a:pPr lvl="1"/>
            <a:r>
              <a:rPr lang="en-US" dirty="0"/>
              <a:t>Specifically, highlight what issues the practice relates to:</a:t>
            </a:r>
          </a:p>
          <a:p>
            <a:pPr lvl="1"/>
            <a:r>
              <a:rPr lang="en-US" dirty="0"/>
              <a:t>Why are these issues important to address?</a:t>
            </a:r>
          </a:p>
          <a:p>
            <a:r>
              <a:rPr lang="en-US" sz="2400" dirty="0"/>
              <a:t>E.g. How do these issues limit the advancement and use of scientific findings?</a:t>
            </a:r>
          </a:p>
          <a:p>
            <a:r>
              <a:rPr lang="en-US" sz="2400" dirty="0"/>
              <a:t>E.g. How do these issues exclude certain people? i.e. creating/perpetuating existing inequalities in society</a:t>
            </a:r>
            <a:r>
              <a:rPr lang="en-US" dirty="0"/>
              <a:t>.</a:t>
            </a:r>
          </a:p>
          <a:p>
            <a:pPr lvl="1"/>
            <a:endParaRPr lang="en-US" dirty="0"/>
          </a:p>
          <a:p>
            <a:pPr lvl="1"/>
            <a:endParaRPr lang="en-US" dirty="0"/>
          </a:p>
        </p:txBody>
      </p:sp>
      <p:pic>
        <p:nvPicPr>
          <p:cNvPr id="4" name="Picture 3" descr="Shape&#10;&#10;Description automatically generated">
            <a:extLst>
              <a:ext uri="{FF2B5EF4-FFF2-40B4-BE49-F238E27FC236}">
                <a16:creationId xmlns:a16="http://schemas.microsoft.com/office/drawing/2014/main" id="{55E47950-7388-9445-8993-33ED5BE2AB07}"/>
              </a:ext>
            </a:extLst>
          </p:cNvPr>
          <p:cNvPicPr>
            <a:picLocks noChangeAspect="1"/>
          </p:cNvPicPr>
          <p:nvPr/>
        </p:nvPicPr>
        <p:blipFill>
          <a:blip r:embed="rId2"/>
          <a:stretch>
            <a:fillRect/>
          </a:stretch>
        </p:blipFill>
        <p:spPr>
          <a:xfrm>
            <a:off x="10693849" y="5245658"/>
            <a:ext cx="1667940" cy="1667940"/>
          </a:xfrm>
          <a:prstGeom prst="rect">
            <a:avLst/>
          </a:prstGeom>
        </p:spPr>
      </p:pic>
    </p:spTree>
    <p:extLst>
      <p:ext uri="{BB962C8B-B14F-4D97-AF65-F5344CB8AC3E}">
        <p14:creationId xmlns:p14="http://schemas.microsoft.com/office/powerpoint/2010/main" val="3233724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194F-CF50-7243-93E2-C559EF7DE68B}"/>
              </a:ext>
            </a:extLst>
          </p:cNvPr>
          <p:cNvSpPr>
            <a:spLocks noGrp="1"/>
          </p:cNvSpPr>
          <p:nvPr>
            <p:ph type="title"/>
          </p:nvPr>
        </p:nvSpPr>
        <p:spPr>
          <a:xfrm>
            <a:off x="385872" y="-186612"/>
            <a:ext cx="11673869" cy="1112168"/>
          </a:xfrm>
        </p:spPr>
        <p:txBody>
          <a:bodyPr>
            <a:normAutofit/>
          </a:bodyPr>
          <a:lstStyle/>
          <a:p>
            <a:r>
              <a:rPr lang="en-US" sz="4400" dirty="0"/>
              <a:t>How does it work?</a:t>
            </a:r>
            <a:endParaRPr lang="en-US" dirty="0"/>
          </a:p>
        </p:txBody>
      </p:sp>
      <p:sp>
        <p:nvSpPr>
          <p:cNvPr id="3" name="Content Placeholder 2">
            <a:extLst>
              <a:ext uri="{FF2B5EF4-FFF2-40B4-BE49-F238E27FC236}">
                <a16:creationId xmlns:a16="http://schemas.microsoft.com/office/drawing/2014/main" id="{7C6B6CDB-BDEE-B147-BA18-5023125F8469}"/>
              </a:ext>
            </a:extLst>
          </p:cNvPr>
          <p:cNvSpPr>
            <a:spLocks noGrp="1"/>
          </p:cNvSpPr>
          <p:nvPr>
            <p:ph idx="1"/>
          </p:nvPr>
        </p:nvSpPr>
        <p:spPr>
          <a:xfrm>
            <a:off x="385872" y="1272728"/>
            <a:ext cx="10875686" cy="4285861"/>
          </a:xfrm>
        </p:spPr>
        <p:txBody>
          <a:bodyPr/>
          <a:lstStyle/>
          <a:p>
            <a:r>
              <a:rPr lang="en-US" sz="2400" dirty="0"/>
              <a:t>Briefly explain how the practice works</a:t>
            </a:r>
          </a:p>
          <a:p>
            <a:r>
              <a:rPr lang="en-US" sz="2400" dirty="0"/>
              <a:t>Introduce the tools/practical steps participants can use to move towards implementing the practice</a:t>
            </a:r>
          </a:p>
          <a:p>
            <a:r>
              <a:rPr lang="en-US" sz="2400" dirty="0"/>
              <a:t>(do not worry about sharing too much detail, if there is interest in a workshop we can organize that as a follow-up session)</a:t>
            </a:r>
          </a:p>
          <a:p>
            <a:endParaRPr lang="en-US" sz="2400" dirty="0"/>
          </a:p>
        </p:txBody>
      </p:sp>
      <p:pic>
        <p:nvPicPr>
          <p:cNvPr id="4" name="Picture 3" descr="Shape&#10;&#10;Description automatically generated">
            <a:extLst>
              <a:ext uri="{FF2B5EF4-FFF2-40B4-BE49-F238E27FC236}">
                <a16:creationId xmlns:a16="http://schemas.microsoft.com/office/drawing/2014/main" id="{55E47950-7388-9445-8993-33ED5BE2AB07}"/>
              </a:ext>
            </a:extLst>
          </p:cNvPr>
          <p:cNvPicPr>
            <a:picLocks noChangeAspect="1"/>
          </p:cNvPicPr>
          <p:nvPr/>
        </p:nvPicPr>
        <p:blipFill>
          <a:blip r:embed="rId2"/>
          <a:stretch>
            <a:fillRect/>
          </a:stretch>
        </p:blipFill>
        <p:spPr>
          <a:xfrm>
            <a:off x="10693849" y="5245658"/>
            <a:ext cx="1667940" cy="1667940"/>
          </a:xfrm>
          <a:prstGeom prst="rect">
            <a:avLst/>
          </a:prstGeom>
        </p:spPr>
      </p:pic>
    </p:spTree>
    <p:extLst>
      <p:ext uri="{BB962C8B-B14F-4D97-AF65-F5344CB8AC3E}">
        <p14:creationId xmlns:p14="http://schemas.microsoft.com/office/powerpoint/2010/main" val="3552686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194F-CF50-7243-93E2-C559EF7DE68B}"/>
              </a:ext>
            </a:extLst>
          </p:cNvPr>
          <p:cNvSpPr>
            <a:spLocks noGrp="1"/>
          </p:cNvSpPr>
          <p:nvPr>
            <p:ph type="title"/>
          </p:nvPr>
        </p:nvSpPr>
        <p:spPr>
          <a:xfrm>
            <a:off x="385872" y="-186612"/>
            <a:ext cx="11673869" cy="1112168"/>
          </a:xfrm>
        </p:spPr>
        <p:txBody>
          <a:bodyPr/>
          <a:lstStyle/>
          <a:p>
            <a:r>
              <a:rPr lang="en-US" sz="4400"/>
              <a:t>benefits</a:t>
            </a:r>
            <a:endParaRPr lang="en-US" dirty="0"/>
          </a:p>
        </p:txBody>
      </p:sp>
      <p:sp>
        <p:nvSpPr>
          <p:cNvPr id="3" name="Content Placeholder 2">
            <a:extLst>
              <a:ext uri="{FF2B5EF4-FFF2-40B4-BE49-F238E27FC236}">
                <a16:creationId xmlns:a16="http://schemas.microsoft.com/office/drawing/2014/main" id="{7C6B6CDB-BDEE-B147-BA18-5023125F8469}"/>
              </a:ext>
            </a:extLst>
          </p:cNvPr>
          <p:cNvSpPr>
            <a:spLocks noGrp="1"/>
          </p:cNvSpPr>
          <p:nvPr>
            <p:ph idx="1"/>
          </p:nvPr>
        </p:nvSpPr>
        <p:spPr>
          <a:xfrm>
            <a:off x="385872" y="1272728"/>
            <a:ext cx="10875686" cy="4285861"/>
          </a:xfrm>
        </p:spPr>
        <p:txBody>
          <a:bodyPr/>
          <a:lstStyle/>
          <a:p>
            <a:r>
              <a:rPr lang="en-US" sz="2400" dirty="0"/>
              <a:t>What are the benefits of this practice?</a:t>
            </a:r>
          </a:p>
          <a:p>
            <a:pPr lvl="1"/>
            <a:r>
              <a:rPr lang="en-US" dirty="0"/>
              <a:t>How does this practice address the issues you highlighted before?</a:t>
            </a:r>
          </a:p>
          <a:p>
            <a:pPr lvl="1"/>
            <a:r>
              <a:rPr lang="en-US" dirty="0"/>
              <a:t>What additional benefits does this practice have?</a:t>
            </a:r>
          </a:p>
          <a:p>
            <a:pPr lvl="1"/>
            <a:r>
              <a:rPr lang="en-US" dirty="0"/>
              <a:t>(Optional) How might students get credit for their efforts for this practice? (like open sourcing, on CV’s)</a:t>
            </a:r>
          </a:p>
          <a:p>
            <a:pPr lvl="1"/>
            <a:endParaRPr lang="en-US" dirty="0"/>
          </a:p>
        </p:txBody>
      </p:sp>
      <p:pic>
        <p:nvPicPr>
          <p:cNvPr id="4" name="Picture 3" descr="Shape&#10;&#10;Description automatically generated">
            <a:extLst>
              <a:ext uri="{FF2B5EF4-FFF2-40B4-BE49-F238E27FC236}">
                <a16:creationId xmlns:a16="http://schemas.microsoft.com/office/drawing/2014/main" id="{55E47950-7388-9445-8993-33ED5BE2AB07}"/>
              </a:ext>
            </a:extLst>
          </p:cNvPr>
          <p:cNvPicPr>
            <a:picLocks noChangeAspect="1"/>
          </p:cNvPicPr>
          <p:nvPr/>
        </p:nvPicPr>
        <p:blipFill>
          <a:blip r:embed="rId2"/>
          <a:stretch>
            <a:fillRect/>
          </a:stretch>
        </p:blipFill>
        <p:spPr>
          <a:xfrm>
            <a:off x="10693849" y="5245658"/>
            <a:ext cx="1667940" cy="1667940"/>
          </a:xfrm>
          <a:prstGeom prst="rect">
            <a:avLst/>
          </a:prstGeom>
        </p:spPr>
      </p:pic>
    </p:spTree>
    <p:extLst>
      <p:ext uri="{BB962C8B-B14F-4D97-AF65-F5344CB8AC3E}">
        <p14:creationId xmlns:p14="http://schemas.microsoft.com/office/powerpoint/2010/main" val="1260176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194F-CF50-7243-93E2-C559EF7DE68B}"/>
              </a:ext>
            </a:extLst>
          </p:cNvPr>
          <p:cNvSpPr>
            <a:spLocks noGrp="1"/>
          </p:cNvSpPr>
          <p:nvPr>
            <p:ph type="title"/>
          </p:nvPr>
        </p:nvSpPr>
        <p:spPr>
          <a:xfrm>
            <a:off x="385872" y="-186612"/>
            <a:ext cx="11673869" cy="1112168"/>
          </a:xfrm>
        </p:spPr>
        <p:txBody>
          <a:bodyPr/>
          <a:lstStyle/>
          <a:p>
            <a:r>
              <a:rPr lang="en-US" sz="4400" dirty="0"/>
              <a:t>barriers</a:t>
            </a:r>
            <a:endParaRPr lang="en-US" dirty="0"/>
          </a:p>
        </p:txBody>
      </p:sp>
      <p:sp>
        <p:nvSpPr>
          <p:cNvPr id="3" name="Content Placeholder 2">
            <a:extLst>
              <a:ext uri="{FF2B5EF4-FFF2-40B4-BE49-F238E27FC236}">
                <a16:creationId xmlns:a16="http://schemas.microsoft.com/office/drawing/2014/main" id="{7C6B6CDB-BDEE-B147-BA18-5023125F8469}"/>
              </a:ext>
            </a:extLst>
          </p:cNvPr>
          <p:cNvSpPr>
            <a:spLocks noGrp="1"/>
          </p:cNvSpPr>
          <p:nvPr>
            <p:ph idx="1"/>
          </p:nvPr>
        </p:nvSpPr>
        <p:spPr>
          <a:xfrm>
            <a:off x="385872" y="1272728"/>
            <a:ext cx="10875686" cy="4285861"/>
          </a:xfrm>
        </p:spPr>
        <p:txBody>
          <a:bodyPr/>
          <a:lstStyle/>
          <a:p>
            <a:r>
              <a:rPr lang="en-US" sz="2400" dirty="0"/>
              <a:t>Open science practices are not all equally easy to engage with for all researchers. Please highlight the barriers to the practice your presenting on (and if you know of any, alternatives/workarounds)</a:t>
            </a:r>
          </a:p>
          <a:p>
            <a:pPr lvl="1"/>
            <a:r>
              <a:rPr lang="en-US" dirty="0"/>
              <a:t>Things you may include: barriers for people early in career, no stable employment, limited financial resources, live or originate in poorer countries, belong to historically disadvantaged group (race, gender, ability, sexual orientation, and ethnicity).</a:t>
            </a:r>
          </a:p>
          <a:p>
            <a:pPr lvl="1"/>
            <a:r>
              <a:rPr lang="en-US" dirty="0"/>
              <a:t>We encourage you to read </a:t>
            </a:r>
            <a:r>
              <a:rPr lang="en-CA" dirty="0"/>
              <a:t>Christie </a:t>
            </a:r>
            <a:r>
              <a:rPr lang="en-CA" dirty="0" err="1"/>
              <a:t>Bahlai</a:t>
            </a:r>
            <a:r>
              <a:rPr lang="en-CA" dirty="0"/>
              <a:t> and colleagues (2019) for ideas.</a:t>
            </a:r>
            <a:endParaRPr lang="en-US" dirty="0"/>
          </a:p>
        </p:txBody>
      </p:sp>
      <p:pic>
        <p:nvPicPr>
          <p:cNvPr id="4" name="Picture 3" descr="Shape&#10;&#10;Description automatically generated">
            <a:extLst>
              <a:ext uri="{FF2B5EF4-FFF2-40B4-BE49-F238E27FC236}">
                <a16:creationId xmlns:a16="http://schemas.microsoft.com/office/drawing/2014/main" id="{55E47950-7388-9445-8993-33ED5BE2AB07}"/>
              </a:ext>
            </a:extLst>
          </p:cNvPr>
          <p:cNvPicPr>
            <a:picLocks noChangeAspect="1"/>
          </p:cNvPicPr>
          <p:nvPr/>
        </p:nvPicPr>
        <p:blipFill>
          <a:blip r:embed="rId2"/>
          <a:stretch>
            <a:fillRect/>
          </a:stretch>
        </p:blipFill>
        <p:spPr>
          <a:xfrm>
            <a:off x="10693849" y="5245658"/>
            <a:ext cx="1667940" cy="1667940"/>
          </a:xfrm>
          <a:prstGeom prst="rect">
            <a:avLst/>
          </a:prstGeom>
        </p:spPr>
      </p:pic>
    </p:spTree>
    <p:extLst>
      <p:ext uri="{BB962C8B-B14F-4D97-AF65-F5344CB8AC3E}">
        <p14:creationId xmlns:p14="http://schemas.microsoft.com/office/powerpoint/2010/main" val="283723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194F-CF50-7243-93E2-C559EF7DE68B}"/>
              </a:ext>
            </a:extLst>
          </p:cNvPr>
          <p:cNvSpPr>
            <a:spLocks noGrp="1"/>
          </p:cNvSpPr>
          <p:nvPr>
            <p:ph type="title"/>
          </p:nvPr>
        </p:nvSpPr>
        <p:spPr>
          <a:xfrm>
            <a:off x="385872" y="-186612"/>
            <a:ext cx="11673869" cy="1112168"/>
          </a:xfrm>
        </p:spPr>
        <p:txBody>
          <a:bodyPr/>
          <a:lstStyle/>
          <a:p>
            <a:r>
              <a:rPr lang="en-US" sz="4400" dirty="0"/>
              <a:t>Challenges</a:t>
            </a:r>
            <a:endParaRPr lang="en-US" dirty="0"/>
          </a:p>
        </p:txBody>
      </p:sp>
      <p:sp>
        <p:nvSpPr>
          <p:cNvPr id="3" name="Content Placeholder 2">
            <a:extLst>
              <a:ext uri="{FF2B5EF4-FFF2-40B4-BE49-F238E27FC236}">
                <a16:creationId xmlns:a16="http://schemas.microsoft.com/office/drawing/2014/main" id="{7C6B6CDB-BDEE-B147-BA18-5023125F8469}"/>
              </a:ext>
            </a:extLst>
          </p:cNvPr>
          <p:cNvSpPr>
            <a:spLocks noGrp="1"/>
          </p:cNvSpPr>
          <p:nvPr>
            <p:ph idx="1"/>
          </p:nvPr>
        </p:nvSpPr>
        <p:spPr>
          <a:xfrm>
            <a:off x="385872" y="1104900"/>
            <a:ext cx="10875686" cy="5168900"/>
          </a:xfrm>
          <a:ln>
            <a:noFill/>
          </a:ln>
        </p:spPr>
        <p:txBody>
          <a:bodyPr>
            <a:normAutofit/>
          </a:bodyPr>
          <a:lstStyle/>
          <a:p>
            <a:pPr fontAlgn="base"/>
            <a:r>
              <a:rPr lang="en-CA" sz="2400" dirty="0"/>
              <a:t>Learn more about it!</a:t>
            </a:r>
          </a:p>
          <a:p>
            <a:pPr lvl="1" fontAlgn="base"/>
            <a:r>
              <a:rPr lang="en-CA" dirty="0"/>
              <a:t>E.g. provide (a) resource(s) students can check out</a:t>
            </a:r>
          </a:p>
          <a:p>
            <a:pPr fontAlgn="base"/>
            <a:r>
              <a:rPr lang="en-CA" sz="2400" dirty="0"/>
              <a:t>Talk about it!</a:t>
            </a:r>
          </a:p>
          <a:p>
            <a:pPr lvl="1" fontAlgn="base"/>
            <a:r>
              <a:rPr lang="en-CA" dirty="0"/>
              <a:t>E.g. challenge participants to talk about (specific aspects of) the practice on Slack, with their labs/collaborators/supervisors or on social media</a:t>
            </a:r>
          </a:p>
          <a:p>
            <a:pPr fontAlgn="base"/>
            <a:r>
              <a:rPr lang="en-CA" sz="2400" dirty="0"/>
              <a:t>Try it out!</a:t>
            </a:r>
          </a:p>
          <a:p>
            <a:pPr lvl="1" fontAlgn="base"/>
            <a:r>
              <a:rPr lang="en-CA" dirty="0"/>
              <a:t>E.g. provide practical steps that give participants a taste of the practice (should be easy and not take too long, i.e. couple hours max.)</a:t>
            </a:r>
          </a:p>
          <a:p>
            <a:pPr fontAlgn="base"/>
            <a:r>
              <a:rPr lang="en-CA" sz="2400" dirty="0"/>
              <a:t>Implement it!</a:t>
            </a:r>
          </a:p>
          <a:p>
            <a:pPr lvl="1" fontAlgn="base"/>
            <a:r>
              <a:rPr lang="en-CA" dirty="0"/>
              <a:t>E.g. provide practical steps that participants can take now to start implementing the practice into their own projects</a:t>
            </a:r>
          </a:p>
        </p:txBody>
      </p:sp>
      <p:pic>
        <p:nvPicPr>
          <p:cNvPr id="4" name="Picture 3" descr="Shape&#10;&#10;Description automatically generated">
            <a:extLst>
              <a:ext uri="{FF2B5EF4-FFF2-40B4-BE49-F238E27FC236}">
                <a16:creationId xmlns:a16="http://schemas.microsoft.com/office/drawing/2014/main" id="{55E47950-7388-9445-8993-33ED5BE2AB07}"/>
              </a:ext>
            </a:extLst>
          </p:cNvPr>
          <p:cNvPicPr>
            <a:picLocks noChangeAspect="1"/>
          </p:cNvPicPr>
          <p:nvPr/>
        </p:nvPicPr>
        <p:blipFill>
          <a:blip r:embed="rId3"/>
          <a:stretch>
            <a:fillRect/>
          </a:stretch>
        </p:blipFill>
        <p:spPr>
          <a:xfrm>
            <a:off x="10693849" y="5245658"/>
            <a:ext cx="1667940" cy="1667940"/>
          </a:xfrm>
          <a:prstGeom prst="rect">
            <a:avLst/>
          </a:prstGeom>
        </p:spPr>
      </p:pic>
    </p:spTree>
    <p:extLst>
      <p:ext uri="{BB962C8B-B14F-4D97-AF65-F5344CB8AC3E}">
        <p14:creationId xmlns:p14="http://schemas.microsoft.com/office/powerpoint/2010/main" val="3634378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194F-CF50-7243-93E2-C559EF7DE68B}"/>
              </a:ext>
            </a:extLst>
          </p:cNvPr>
          <p:cNvSpPr>
            <a:spLocks noGrp="1"/>
          </p:cNvSpPr>
          <p:nvPr>
            <p:ph type="title"/>
          </p:nvPr>
        </p:nvSpPr>
        <p:spPr>
          <a:xfrm>
            <a:off x="385872" y="-186612"/>
            <a:ext cx="11673869" cy="1112168"/>
          </a:xfrm>
        </p:spPr>
        <p:txBody>
          <a:bodyPr/>
          <a:lstStyle/>
          <a:p>
            <a:r>
              <a:rPr lang="en-US" sz="4400" dirty="0"/>
              <a:t>References</a:t>
            </a:r>
            <a:endParaRPr lang="en-US" dirty="0"/>
          </a:p>
        </p:txBody>
      </p:sp>
      <p:sp>
        <p:nvSpPr>
          <p:cNvPr id="3" name="Content Placeholder 2">
            <a:extLst>
              <a:ext uri="{FF2B5EF4-FFF2-40B4-BE49-F238E27FC236}">
                <a16:creationId xmlns:a16="http://schemas.microsoft.com/office/drawing/2014/main" id="{7C6B6CDB-BDEE-B147-BA18-5023125F8469}"/>
              </a:ext>
            </a:extLst>
          </p:cNvPr>
          <p:cNvSpPr>
            <a:spLocks noGrp="1"/>
          </p:cNvSpPr>
          <p:nvPr>
            <p:ph idx="1"/>
          </p:nvPr>
        </p:nvSpPr>
        <p:spPr>
          <a:xfrm>
            <a:off x="385872" y="1272728"/>
            <a:ext cx="10875686" cy="4285861"/>
          </a:xfrm>
        </p:spPr>
        <p:txBody>
          <a:bodyPr/>
          <a:lstStyle/>
          <a:p>
            <a:r>
              <a:rPr lang="en-US" dirty="0"/>
              <a:t>Include references for all the sources you’ve used to prepare your presentation</a:t>
            </a:r>
          </a:p>
          <a:p>
            <a:pPr lvl="1"/>
            <a:endParaRPr lang="en-US" dirty="0"/>
          </a:p>
        </p:txBody>
      </p:sp>
      <p:pic>
        <p:nvPicPr>
          <p:cNvPr id="4" name="Picture 3" descr="Shape&#10;&#10;Description automatically generated">
            <a:extLst>
              <a:ext uri="{FF2B5EF4-FFF2-40B4-BE49-F238E27FC236}">
                <a16:creationId xmlns:a16="http://schemas.microsoft.com/office/drawing/2014/main" id="{55E47950-7388-9445-8993-33ED5BE2AB07}"/>
              </a:ext>
            </a:extLst>
          </p:cNvPr>
          <p:cNvPicPr>
            <a:picLocks noChangeAspect="1"/>
          </p:cNvPicPr>
          <p:nvPr/>
        </p:nvPicPr>
        <p:blipFill>
          <a:blip r:embed="rId2"/>
          <a:stretch>
            <a:fillRect/>
          </a:stretch>
        </p:blipFill>
        <p:spPr>
          <a:xfrm>
            <a:off x="10693849" y="5245658"/>
            <a:ext cx="1667940" cy="1667940"/>
          </a:xfrm>
          <a:prstGeom prst="rect">
            <a:avLst/>
          </a:prstGeom>
        </p:spPr>
      </p:pic>
    </p:spTree>
    <p:extLst>
      <p:ext uri="{BB962C8B-B14F-4D97-AF65-F5344CB8AC3E}">
        <p14:creationId xmlns:p14="http://schemas.microsoft.com/office/powerpoint/2010/main" val="3316019728"/>
      </p:ext>
    </p:extLst>
  </p:cSld>
  <p:clrMapOvr>
    <a:masterClrMapping/>
  </p:clrMapOvr>
</p:sld>
</file>

<file path=ppt/theme/theme1.xml><?xml version="1.0" encoding="utf-8"?>
<a:theme xmlns:a="http://schemas.openxmlformats.org/drawingml/2006/main" name="GradientRiseVTI">
  <a:themeElements>
    <a:clrScheme name="Custom 5">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10585</TotalTime>
  <Words>515</Words>
  <Application>Microsoft Macintosh PowerPoint</Application>
  <PresentationFormat>Widescreen</PresentationFormat>
  <Paragraphs>49</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Gill Sans Nova</vt:lpstr>
      <vt:lpstr>GradientRiseVTI</vt:lpstr>
      <vt:lpstr>Title of presentation </vt:lpstr>
      <vt:lpstr>Name and pronouns  </vt:lpstr>
      <vt:lpstr>open science practice </vt:lpstr>
      <vt:lpstr>Importance </vt:lpstr>
      <vt:lpstr>How does it work?</vt:lpstr>
      <vt:lpstr>benefits</vt:lpstr>
      <vt:lpstr>barriers</vt:lpstr>
      <vt:lpstr>Challenges</vt:lpstr>
      <vt:lpstr>References</vt:lpstr>
      <vt:lpstr>resources</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Science Student Support committee</dc:title>
  <dc:creator>Jassleen Parmar</dc:creator>
  <cp:lastModifiedBy>Gwen van der Wijk</cp:lastModifiedBy>
  <cp:revision>21</cp:revision>
  <dcterms:created xsi:type="dcterms:W3CDTF">2020-10-06T05:18:05Z</dcterms:created>
  <dcterms:modified xsi:type="dcterms:W3CDTF">2020-10-14T03:03:55Z</dcterms:modified>
</cp:coreProperties>
</file>