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Pacifico"/>
      <p:regular r:id="rId19"/>
    </p:embeddedFont>
    <p:embeddedFont>
      <p:font typeface="Quattrocento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hjvrIQn0QwpJ4ekeQ+WXfeprSl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regular.fntdata"/><Relationship Id="rId11" Type="http://schemas.openxmlformats.org/officeDocument/2006/relationships/slide" Target="slides/slide7.xml"/><Relationship Id="rId22" Type="http://schemas.openxmlformats.org/officeDocument/2006/relationships/font" Target="fonts/QuattrocentoSans-italic.fntdata"/><Relationship Id="rId10" Type="http://schemas.openxmlformats.org/officeDocument/2006/relationships/slide" Target="slides/slide6.xml"/><Relationship Id="rId21" Type="http://schemas.openxmlformats.org/officeDocument/2006/relationships/font" Target="fonts/QuattrocentoSans-bold.fntdata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font" Target="fonts/QuattrocentoSa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Pacifico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p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p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jpg"/><Relationship Id="rId5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>
            <p:ph type="ctrTitle"/>
          </p:nvPr>
        </p:nvSpPr>
        <p:spPr>
          <a:xfrm>
            <a:off x="1524000" y="1350371"/>
            <a:ext cx="91440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acifico"/>
              <a:buNone/>
            </a:pPr>
            <a:r>
              <a:rPr lang="en-US" sz="5400">
                <a:solidFill>
                  <a:schemeClr val="lt1"/>
                </a:solidFill>
                <a:latin typeface="Pacifico"/>
                <a:ea typeface="Pacifico"/>
                <a:cs typeface="Pacifico"/>
                <a:sym typeface="Pacifico"/>
              </a:rPr>
              <a:t>Open Source Community 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524000" y="3594781"/>
            <a:ext cx="91440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</a:pPr>
            <a:r>
              <a:rPr lang="en-US" sz="6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CLI  </a:t>
            </a:r>
            <a:endParaRPr/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3915" y="4603817"/>
            <a:ext cx="1647249" cy="1946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94521" y="140015"/>
            <a:ext cx="802959" cy="101383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1"/>
          <p:cNvCxnSpPr/>
          <p:nvPr/>
        </p:nvCxnSpPr>
        <p:spPr>
          <a:xfrm>
            <a:off x="3749040" y="2550160"/>
            <a:ext cx="4856400" cy="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8838" y="0"/>
            <a:ext cx="10194324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1"/>
          <p:cNvSpPr txBox="1"/>
          <p:nvPr/>
        </p:nvSpPr>
        <p:spPr>
          <a:xfrm>
            <a:off x="277800" y="1809500"/>
            <a:ext cx="76284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</a:rPr>
              <a:t>Linux filesystem hierarchy </a:t>
            </a:r>
            <a:endParaRPr b="1" i="0" sz="2400" u="none" cap="none" strike="noStrike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1"/>
          <p:cNvSpPr txBox="1"/>
          <p:nvPr/>
        </p:nvSpPr>
        <p:spPr>
          <a:xfrm>
            <a:off x="277800" y="2987625"/>
            <a:ext cx="7628400" cy="21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-"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From the previous we can see that everything in linux is a file even devices and processes 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Note: C:\ and D:\ here are not accessed as C:\ or D:\, but instead as directories under ‘/’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2"/>
          <p:cNvSpPr txBox="1"/>
          <p:nvPr/>
        </p:nvSpPr>
        <p:spPr>
          <a:xfrm>
            <a:off x="277800" y="1504700"/>
            <a:ext cx="7419000" cy="3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. and ..</a:t>
            </a:r>
            <a:endParaRPr b="1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alibri"/>
              <a:buChar char="-"/>
            </a:pPr>
            <a:r>
              <a:rPr b="0" i="0" lang="en-US" sz="2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 → refers to the directory itself</a:t>
            </a:r>
            <a:endParaRPr b="0" i="0" sz="2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alibri"/>
              <a:buChar char="-"/>
            </a:pPr>
            <a:r>
              <a:rPr b="0" i="0" lang="en-US" sz="2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.. → refers to the parent directory</a:t>
            </a:r>
            <a:endParaRPr b="0" i="0" sz="2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 : pwd → /home/osc/Pictures</a:t>
            </a:r>
            <a:endParaRPr b="0" i="0" sz="2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then . refers to /home/osc/Pictures and .. refers to /home/osc</a:t>
            </a:r>
            <a:endParaRPr b="0" i="0" sz="2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71013" y="1346825"/>
            <a:ext cx="6791325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3"/>
          <p:cNvSpPr txBox="1"/>
          <p:nvPr/>
        </p:nvSpPr>
        <p:spPr>
          <a:xfrm>
            <a:off x="277800" y="1809500"/>
            <a:ext cx="76284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</a:rPr>
              <a:t>Relative and absolute path</a:t>
            </a:r>
            <a:endParaRPr b="1" i="0" sz="2400" u="none" cap="none" strike="noStrike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277800" y="2759025"/>
            <a:ext cx="7628400" cy="21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-"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Relative path → is a path relative to the working directory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-"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Absolute path → is the total path leading to the directory (starting from the root to the directory)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119375" y="5040700"/>
            <a:ext cx="11951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 : if the current working directory is home (/home/osc) and you want to go to Pictures 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relative path : cd Pictures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absolute path : cd /home/osc/Pictures </a:t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4"/>
          <p:cNvSpPr txBox="1"/>
          <p:nvPr>
            <p:ph type="ctrTitle"/>
          </p:nvPr>
        </p:nvSpPr>
        <p:spPr>
          <a:xfrm>
            <a:off x="1524000" y="2922082"/>
            <a:ext cx="91440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acifico"/>
              <a:buNone/>
            </a:pPr>
            <a:r>
              <a:rPr lang="en-US" sz="5400">
                <a:solidFill>
                  <a:schemeClr val="lt1"/>
                </a:solidFill>
                <a:latin typeface="Pacifico"/>
                <a:ea typeface="Pacifico"/>
                <a:cs typeface="Pacifico"/>
                <a:sym typeface="Pacifico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 txBox="1"/>
          <p:nvPr>
            <p:ph idx="1" type="subTitle"/>
          </p:nvPr>
        </p:nvSpPr>
        <p:spPr>
          <a:xfrm>
            <a:off x="1281125" y="1279306"/>
            <a:ext cx="91440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</a:pPr>
            <a:r>
              <a:rPr lang="en-US" sz="29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Agenda;</a:t>
            </a:r>
            <a:r>
              <a:rPr lang="en-US" sz="3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sz="3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721" y="4742108"/>
            <a:ext cx="1647249" cy="1946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94521" y="140015"/>
            <a:ext cx="802958" cy="10138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2"/>
          <p:cNvCxnSpPr/>
          <p:nvPr/>
        </p:nvCxnSpPr>
        <p:spPr>
          <a:xfrm>
            <a:off x="3749040" y="2550160"/>
            <a:ext cx="4856480" cy="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3" name="Google Shape;103;p2"/>
          <p:cNvSpPr txBox="1"/>
          <p:nvPr/>
        </p:nvSpPr>
        <p:spPr>
          <a:xfrm>
            <a:off x="2085975" y="2675600"/>
            <a:ext cx="3086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b="0" i="0" lang="en-US" sz="2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shell</a:t>
            </a:r>
            <a:endParaRPr b="0" i="0" sz="2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2085975" y="3167400"/>
            <a:ext cx="1861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b="0" i="0" lang="en-US" sz="2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terminal</a:t>
            </a:r>
            <a:endParaRPr b="0" i="0" sz="2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2136825" y="3690600"/>
            <a:ext cx="3557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b="0" i="0" lang="en-US" sz="2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Linux filesystem Hierarchy</a:t>
            </a:r>
            <a:endParaRPr b="0" i="0" sz="2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2136825" y="4277825"/>
            <a:ext cx="3829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-. and ..</a:t>
            </a:r>
            <a:endParaRPr b="0" i="0" sz="2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2136825" y="4811225"/>
            <a:ext cx="3829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elative and absolute path</a:t>
            </a:r>
            <a:endParaRPr b="0" i="0" sz="2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3"/>
          <p:cNvSpPr txBox="1"/>
          <p:nvPr/>
        </p:nvSpPr>
        <p:spPr>
          <a:xfrm>
            <a:off x="59900" y="2827500"/>
            <a:ext cx="6638400" cy="30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-"/>
            </a:pPr>
            <a:r>
              <a:rPr b="0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shell is command interpret</a:t>
            </a:r>
            <a:r>
              <a:rPr lang="en-US" sz="2200">
                <a:solidFill>
                  <a:srgbClr val="FFFFFF"/>
                </a:solidFill>
              </a:rPr>
              <a:t>e</a:t>
            </a:r>
            <a:r>
              <a:rPr b="0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endParaRPr b="0" i="0" sz="2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-"/>
            </a:pPr>
            <a:r>
              <a:rPr b="0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open it press CTRL+ALT+any function key 2-7 , </a:t>
            </a:r>
            <a:r>
              <a:rPr b="0" i="0" lang="en-US" sz="1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you may need to press fn key</a:t>
            </a:r>
            <a:endParaRPr b="0" i="0" sz="1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37175" y="826875"/>
            <a:ext cx="281940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3"/>
          <p:cNvSpPr txBox="1"/>
          <p:nvPr/>
        </p:nvSpPr>
        <p:spPr>
          <a:xfrm>
            <a:off x="370300" y="1722100"/>
            <a:ext cx="48228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Shell</a:t>
            </a:r>
            <a:endParaRPr b="1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4"/>
          <p:cNvSpPr txBox="1"/>
          <p:nvPr/>
        </p:nvSpPr>
        <p:spPr>
          <a:xfrm>
            <a:off x="302650" y="2343700"/>
            <a:ext cx="4593900" cy="42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ore convenient way to connect to the shell</a:t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eyboard shortcut for it is CTRL+ALT+T or just right click and choose open terminal</a:t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 txBox="1"/>
          <p:nvPr/>
        </p:nvSpPr>
        <p:spPr>
          <a:xfrm>
            <a:off x="502400" y="1702025"/>
            <a:ext cx="34512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Terminal</a:t>
            </a:r>
            <a:endParaRPr b="1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21275" y="1268549"/>
            <a:ext cx="6322225" cy="403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5"/>
          <p:cNvSpPr txBox="1"/>
          <p:nvPr/>
        </p:nvSpPr>
        <p:spPr>
          <a:xfrm>
            <a:off x="304425" y="2418000"/>
            <a:ext cx="5741700" cy="44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b="0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 default the command line prompt is like this</a:t>
            </a:r>
            <a:endParaRPr b="0" i="0" sz="2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-"/>
            </a:pPr>
            <a:r>
              <a:rPr b="0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username → osc</a:t>
            </a:r>
            <a:endParaRPr b="0" i="0" sz="2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-"/>
            </a:pPr>
            <a:r>
              <a:rPr b="0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@ → Defines that you are connected to the machine next to it</a:t>
            </a:r>
            <a:endParaRPr b="0" i="0" sz="2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-"/>
            </a:pPr>
            <a:r>
              <a:rPr b="0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mint → machine name that you are connected to (host name)</a:t>
            </a:r>
            <a:endParaRPr b="0" i="0" sz="2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-"/>
            </a:pPr>
            <a:r>
              <a:rPr b="0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~ → the working directory</a:t>
            </a:r>
            <a:endParaRPr b="0" i="0" sz="2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-"/>
            </a:pPr>
            <a:r>
              <a:rPr b="0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$ → for user (changes to # if you are the root)</a:t>
            </a:r>
            <a:endParaRPr b="0" i="0" sz="2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14125" y="1504700"/>
            <a:ext cx="5022675" cy="129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14125" y="2943225"/>
            <a:ext cx="5022675" cy="146375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5"/>
          <p:cNvSpPr txBox="1"/>
          <p:nvPr/>
        </p:nvSpPr>
        <p:spPr>
          <a:xfrm>
            <a:off x="177050" y="6094250"/>
            <a:ext cx="6408900" cy="554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username@hostname:working_directory($/#)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304425" y="1774800"/>
            <a:ext cx="7670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Command line prompt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6"/>
          <p:cNvSpPr txBox="1"/>
          <p:nvPr/>
        </p:nvSpPr>
        <p:spPr>
          <a:xfrm>
            <a:off x="371025" y="3140400"/>
            <a:ext cx="5251500" cy="3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command → The order you want to do </a:t>
            </a:r>
            <a:endParaRPr b="0" i="0" sz="2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option → modifies the action of the command (optional) and we can combine more than one option</a:t>
            </a:r>
            <a:endParaRPr b="0" i="0" sz="2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argument → what you are going to apply the command to</a:t>
            </a:r>
            <a:endParaRPr b="0" i="0" sz="2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89988" y="1894138"/>
            <a:ext cx="6753225" cy="88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6"/>
          <p:cNvSpPr txBox="1"/>
          <p:nvPr/>
        </p:nvSpPr>
        <p:spPr>
          <a:xfrm>
            <a:off x="371025" y="2060013"/>
            <a:ext cx="364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Command line syntax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7"/>
          <p:cNvSpPr txBox="1"/>
          <p:nvPr/>
        </p:nvSpPr>
        <p:spPr>
          <a:xfrm>
            <a:off x="264475" y="1853875"/>
            <a:ext cx="6806700" cy="54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FFFFFF"/>
                </a:solidFill>
              </a:rPr>
              <a:t>C</a:t>
            </a:r>
            <a:r>
              <a:rPr b="1" i="0" lang="en-US" sz="2400" u="none" cap="none" strike="noStrike">
                <a:solidFill>
                  <a:srgbClr val="FFFFFF"/>
                </a:solidFill>
              </a:rPr>
              <a:t>ommands</a:t>
            </a:r>
            <a:endParaRPr b="1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alibri"/>
              <a:buChar char="-"/>
            </a:pPr>
            <a:r>
              <a:rPr b="0" i="0" lang="en-US" sz="2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ls → lists the content of a directory</a:t>
            </a:r>
            <a:endParaRPr b="0" i="0" sz="2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alibri"/>
              <a:buChar char="-"/>
            </a:pPr>
            <a:r>
              <a:rPr b="0" i="0" lang="en-US" sz="2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ls -l → gives more details for each file/directory like the date and permissions</a:t>
            </a:r>
            <a:endParaRPr b="0" i="0" sz="2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alibri"/>
              <a:buChar char="-"/>
            </a:pPr>
            <a:r>
              <a:rPr b="0" i="0" lang="en-US" sz="2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ls -a → prints all files including hidden ones</a:t>
            </a:r>
            <a:endParaRPr b="0" i="0" sz="2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alibri"/>
              <a:buChar char="-"/>
            </a:pPr>
            <a:r>
              <a:rPr b="0" i="0" lang="en-US" sz="2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ls -la OR ls -l -a → prints all files including hidden ones with more details</a:t>
            </a:r>
            <a:endParaRPr b="0" i="0" sz="2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alibri"/>
              <a:buChar char="-"/>
            </a:pPr>
            <a:r>
              <a:rPr b="0" i="0" lang="en-US" sz="2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pwd → prints the current working directory</a:t>
            </a:r>
            <a:endParaRPr b="0" i="0" sz="2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alibri"/>
              <a:buChar char="-"/>
            </a:pPr>
            <a:r>
              <a:rPr b="0" i="0" lang="en-US" sz="2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cd → changes the current working directory</a:t>
            </a:r>
            <a:endParaRPr b="0" i="0" sz="2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8"/>
          <p:cNvSpPr txBox="1"/>
          <p:nvPr/>
        </p:nvSpPr>
        <p:spPr>
          <a:xfrm>
            <a:off x="277800" y="1504700"/>
            <a:ext cx="5251500" cy="3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Filesystem</a:t>
            </a:r>
            <a:r>
              <a:rPr b="0" i="0" lang="en-US" sz="2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Char char="-"/>
            </a:pPr>
            <a:r>
              <a:rPr b="0" i="0" lang="en-US" sz="2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It is the way the files are stored in a storage device</a:t>
            </a:r>
            <a:endParaRPr b="0" i="0" sz="2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alibri"/>
              <a:buChar char="-"/>
            </a:pPr>
            <a:r>
              <a:rPr b="0" i="0" lang="en-US" sz="2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it is different according to the operating system</a:t>
            </a:r>
            <a:endParaRPr b="0" i="0" sz="2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29300" y="1589876"/>
            <a:ext cx="6501975" cy="199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8"/>
          <p:cNvSpPr txBox="1"/>
          <p:nvPr/>
        </p:nvSpPr>
        <p:spPr>
          <a:xfrm>
            <a:off x="434250" y="5136000"/>
            <a:ext cx="8729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Note :</a:t>
            </a:r>
            <a:r>
              <a:rPr b="0" i="0" lang="en-US" sz="2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Linux supports NTFS and FAT32 but Windows doesn’t support EXT4 or XFS that’s why we can’t see Linux partitions on windows</a:t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9"/>
          <p:cNvSpPr txBox="1"/>
          <p:nvPr/>
        </p:nvSpPr>
        <p:spPr>
          <a:xfrm>
            <a:off x="277800" y="1733300"/>
            <a:ext cx="76284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</a:rPr>
              <a:t>Windows Directory structure</a:t>
            </a:r>
            <a:endParaRPr b="1" i="0" sz="2400" u="none" cap="none" strike="noStrike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294670"/>
            <a:ext cx="12192001" cy="3831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