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8288000" cy="10287000"/>
  <p:notesSz cx="6858000" cy="9144000"/>
  <p:embeddedFontLst>
    <p:embeddedFont>
      <p:font typeface="Arial Bold" panose="020B0704020202020204" pitchFamily="34" charset="0"/>
      <p:regular r:id="rId17"/>
      <p:bold r:id="rId18"/>
    </p:embeddedFont>
    <p:embeddedFont>
      <p:font typeface="Open Sans 1" panose="020B0604020202020204" charset="0"/>
      <p:regular r:id="rId19"/>
    </p:embeddedFont>
    <p:embeddedFont>
      <p:font typeface="Open Sans 1 Bold" panose="020B0604020202020204" charset="0"/>
      <p:regular r:id="rId20"/>
    </p:embeddedFont>
    <p:embeddedFont>
      <p:font typeface="Open Sans 2 Bold" panose="020B0604020202020204" charset="0"/>
      <p:regular r:id="rId21"/>
    </p:embeddedFont>
    <p:embeddedFont>
      <p:font typeface="Public Sans Heavy"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593"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8T18:33:10.7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7961 202,'-344'0,"320"1,0 2,-32 6,-23 4,-59-11,5 0,113 0,-32 9,33-7,-37 5,-10-7,39-2,0 1,-51 9,-31 10,-39 9,118-21,0-1,-1-2,1-1,-49-1,38 0,0 1,-69 16,-18 3,31-8,50-7,-50 3,-269-10,180-2,-813 1,971 1,0 2,-1 2,-51 14,49-10,0-2,-56 6,57-10,-39 8,39-5,-41 3,30-7,-91 8,61 0,-74-1,-74-10,93 0,-1653 1,1760-2,0 0,0-2,0 0,0-1,0-1,-30-14,26 11,0 0,-1 2,-36-8,-52 9,82 7,0-3,-46-7,20 1,43 7,-1 0,1-1,0-1,0 0,1-1,-19-8,17 5,1 1,-1 0,0 1,-1 1,1 0,-1 1,0 0,0 1,0 1,-17 1,-198 2,219-2,-1 1,1 0,0 0,0 1,0 1,0 0,-19 8,30-11,0 0,0 0,0 0,0 0,0 0,0 0,-1 0,1 0,0 0,0 0,0 0,0 0,0 0,0 0,0 0,0 0,0 0,0 0,0 0,0 1,0-1,0 0,0 0,0 0,0 0,0 0,0 0,-1 0,1 0,0 0,0 0,0 0,0 0,0 0,0 0,0 0,0 1,0-1,0 0,0 0,0 0,0 0,0 0,0 0,0 0,1 0,-1 0,0 0,0 0,0 0,0 0,0 0,0 1,0-1,0 0,0 0,0 0,0 0,0 0,0 0,0 0,0 0,0 0,8 2,8 0,315-1,-154-3,-81 4,123-5,-172-4,85-23,19-4,143-15,-232 39,80-2,64 10,-157 1,0-2,-1-3,64-15,88-12,-129 23,18 2,161 5,-134 5,349-2,-424-2,58-10,17-2,248 12,-186 4,2889-2,-2792-15,-6 0,97 16,-360-1,-1 0,1 1,0-1,-1 1,0 0,1 0,-1 1,7 2,-11-3,1 0,0 0,-1 0,1 0,-1 0,1 1,-1-1,1 0,-1 1,0-1,0 1,0 0,0-1,0 1,0 0,0 0,-1-1,1 1,0 0,-1 0,0 0,1 0,-1 0,0 0,0 0,-1 3,1 2,-1 0,-1 0,0 0,0 0,0-1,0 1,-1-1,0 0,-1 0,0 0,-6 9,-7 5,-33 31,49-51,-18 16,-1-2,0 0,-1-1,-30 13,29-15,8-5,1 0,-1-1,0 0,-1-1,1-1,-29 3,-91-5,82-3,37 2,0-2,0 0,0-1,0 0,0-1,-16-7,-83-44,7 4,49 28,2-3,-70-44,115 64,0 0,0 1,0 1,-1 0,0 0,0 1,1 1,-24-2,-7 2,-52 4,25 1,-3-3,-17-1,0 5,-94 15,-270 35,-110-43,355-13,-2987 2,3174-2,1 0,0-2,0 0,0-2,1 0,-29-13,25 10,1 1,-1 0,-1 2,-29-4,-181 7,124 5,-460-2,533 2,0 2,0 2,-58 17,-206 78,266-88,-32 7,53-16,58-4,-24-3,1-1,-1-1,-1-2,38-15,70-46,-114 61,-1 1,1 1,0 0,0 1,1 1,-1 0,1 0,16 0,18 1,49 4,-29 1,416-3,-471 0,0-1,-1-1,1 0,0-1,14-4,59-28,-35 13,35-17,28-11,-89 41,0 1,1 1,-1 1,1 2,46-3,402 8,-177 0,303-1,-589 0,1 1,0 0,-1 1,1 1,-1-1,0 2,0 0,0 0,18 10,-11-4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The client initiates the requests via the APIs URI (Uniform Resource Identifier)</a:t>
            </a:r>
          </a:p>
          <a:p>
            <a:endParaRPr lang="en-US"/>
          </a:p>
          <a:p>
            <a:r>
              <a:rPr lang="en-US"/>
              <a:t>- The API makes a call to the server after receiving the request</a:t>
            </a:r>
          </a:p>
          <a:p>
            <a:r>
              <a:rPr lang="en-US"/>
              <a:t>- Then the server sends the response back to the API with the information</a:t>
            </a:r>
          </a:p>
          <a:p>
            <a:r>
              <a:rPr lang="en-US"/>
              <a:t>- Finally, the API transfers the data to the client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Headers </a:t>
            </a:r>
          </a:p>
          <a:p>
            <a:r>
              <a:rPr lang="en-US"/>
              <a:t>     داتا ببعتها مع كل ريكوست زي لغة اللي يوزر بيستخدمها </a:t>
            </a:r>
          </a:p>
          <a:p>
            <a:r>
              <a:rPr lang="en-US"/>
              <a:t>	</a:t>
            </a:r>
          </a:p>
          <a:p>
            <a:r>
              <a:rPr lang="en-US"/>
              <a:t>4- Body</a:t>
            </a:r>
          </a:p>
          <a:p>
            <a:r>
              <a:rPr lang="en-US"/>
              <a:t>	ببعت داتا اللي مفروض</a:t>
            </a:r>
          </a:p>
          <a:p>
            <a:r>
              <a:rPr lang="en-US"/>
              <a:t>	Backend</a:t>
            </a:r>
          </a:p>
          <a:p>
            <a:r>
              <a:rPr lang="en-US"/>
              <a:t>	يتعامل معاها </a:t>
            </a:r>
          </a:p>
          <a:p>
            <a:r>
              <a:rPr lang="en-US"/>
              <a:t>	زي ببعت POST request </a:t>
            </a:r>
          </a:p>
          <a:p>
            <a:r>
              <a:rPr lang="en-US"/>
              <a:t>ف انا بستخدم endPoint معينه </a:t>
            </a:r>
          </a:p>
          <a:p>
            <a:r>
              <a:rPr lang="en-US"/>
              <a:t>	ال endPoint </a:t>
            </a:r>
          </a:p>
          <a:p>
            <a:r>
              <a:rPr lang="en-US"/>
              <a:t>	دي مستنيه مني body </a:t>
            </a:r>
          </a:p>
          <a:p>
            <a:r>
              <a:rPr lang="en-US"/>
              <a:t>شايل داتا اللي هبدأ اخزنها </a:t>
            </a:r>
          </a:p>
          <a:p>
            <a:endParaRPr lang="en-US"/>
          </a:p>
          <a:p>
            <a:r>
              <a:rPr lang="en-US"/>
              <a:t>5- QueryParameters </a:t>
            </a:r>
          </a:p>
          <a:p>
            <a:r>
              <a:rPr lang="en-US"/>
              <a:t>مثلا انا عملت get request باليوزرز ولكن اللي نيم بتاعهم احمد</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facebook.com/marmar.nasser.79/about" TargetMode="External"/><Relationship Id="rId5" Type="http://schemas.openxmlformats.org/officeDocument/2006/relationships/hyperlink" Target="https://www.linkedin.com/in/amira-nasser-sayed/"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amira-nasser-sayed/" TargetMode="External"/><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hyperlink" Target="https://www.facebook.com/marmar.nasser.79/abou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mira-nasser-sayed/"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facebook.com/marmar.nasser.79/abou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www.facebook.com/marmar.nasser.79/about" TargetMode="External"/><Relationship Id="rId4" Type="http://schemas.openxmlformats.org/officeDocument/2006/relationships/hyperlink" Target="https://www.linkedin.com/in/amira-nasser-saye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amira-nasser-sayed/"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www.facebook.com/marmar.nasser.79/abou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grpSp>
        <p:nvGrpSpPr>
          <p:cNvPr id="2" name="Group 2"/>
          <p:cNvGrpSpPr/>
          <p:nvPr/>
        </p:nvGrpSpPr>
        <p:grpSpPr>
          <a:xfrm>
            <a:off x="2800657" y="1915164"/>
            <a:ext cx="13520962" cy="6456672"/>
            <a:chOff x="0" y="0"/>
            <a:chExt cx="7846157" cy="3746779"/>
          </a:xfrm>
        </p:grpSpPr>
        <p:sp>
          <p:nvSpPr>
            <p:cNvPr id="3" name="Freeform 3"/>
            <p:cNvSpPr/>
            <p:nvPr/>
          </p:nvSpPr>
          <p:spPr>
            <a:xfrm>
              <a:off x="0" y="0"/>
              <a:ext cx="7846157" cy="3746779"/>
            </a:xfrm>
            <a:custGeom>
              <a:avLst/>
              <a:gdLst/>
              <a:ahLst/>
              <a:cxnLst/>
              <a:rect l="l" t="t" r="r" b="b"/>
              <a:pathLst>
                <a:path w="7846157" h="3746779">
                  <a:moveTo>
                    <a:pt x="57259" y="0"/>
                  </a:moveTo>
                  <a:lnTo>
                    <a:pt x="7788898" y="0"/>
                  </a:lnTo>
                  <a:cubicBezTo>
                    <a:pt x="7820521" y="0"/>
                    <a:pt x="7846157" y="25636"/>
                    <a:pt x="7846157" y="57259"/>
                  </a:cubicBezTo>
                  <a:lnTo>
                    <a:pt x="7846157" y="3689521"/>
                  </a:lnTo>
                  <a:cubicBezTo>
                    <a:pt x="7846157" y="3721143"/>
                    <a:pt x="7820521" y="3746779"/>
                    <a:pt x="7788898" y="3746779"/>
                  </a:cubicBezTo>
                  <a:lnTo>
                    <a:pt x="57259" y="3746779"/>
                  </a:lnTo>
                  <a:cubicBezTo>
                    <a:pt x="25636" y="3746779"/>
                    <a:pt x="0" y="3721143"/>
                    <a:pt x="0" y="3689521"/>
                  </a:cubicBezTo>
                  <a:lnTo>
                    <a:pt x="0" y="57259"/>
                  </a:lnTo>
                  <a:cubicBezTo>
                    <a:pt x="0" y="25636"/>
                    <a:pt x="25636" y="0"/>
                    <a:pt x="57259" y="0"/>
                  </a:cubicBezTo>
                  <a:close/>
                </a:path>
              </a:pathLst>
            </a:custGeom>
            <a:solidFill>
              <a:srgbClr val="F5F5EF"/>
            </a:solidFill>
            <a:ln w="28575" cap="rnd">
              <a:solidFill>
                <a:srgbClr val="000000"/>
              </a:solidFill>
              <a:prstDash val="solid"/>
              <a:round/>
            </a:ln>
          </p:spPr>
          <p:txBody>
            <a:bodyPr/>
            <a:lstStyle/>
            <a:p>
              <a:endParaRPr lang="en-AS"/>
            </a:p>
          </p:txBody>
        </p:sp>
        <p:sp>
          <p:nvSpPr>
            <p:cNvPr id="4" name="TextBox 4"/>
            <p:cNvSpPr txBox="1"/>
            <p:nvPr/>
          </p:nvSpPr>
          <p:spPr>
            <a:xfrm>
              <a:off x="0" y="-266700"/>
              <a:ext cx="7846157" cy="4013479"/>
            </a:xfrm>
            <a:prstGeom prst="rect">
              <a:avLst/>
            </a:prstGeom>
          </p:spPr>
          <p:txBody>
            <a:bodyPr lIns="38907" tIns="38907" rIns="38907" bIns="38907" rtlCol="0" anchor="ctr"/>
            <a:lstStyle/>
            <a:p>
              <a:pPr algn="ctr">
                <a:lnSpc>
                  <a:spcPts val="9799"/>
                </a:lnSpc>
              </a:pPr>
              <a:endParaRPr/>
            </a:p>
          </p:txBody>
        </p:sp>
      </p:grpSp>
      <p:sp>
        <p:nvSpPr>
          <p:cNvPr id="5" name="TextBox 5"/>
          <p:cNvSpPr txBox="1"/>
          <p:nvPr/>
        </p:nvSpPr>
        <p:spPr>
          <a:xfrm>
            <a:off x="3574769" y="3154389"/>
            <a:ext cx="11972739" cy="1819010"/>
          </a:xfrm>
          <a:prstGeom prst="rect">
            <a:avLst/>
          </a:prstGeom>
        </p:spPr>
        <p:txBody>
          <a:bodyPr lIns="0" tIns="0" rIns="0" bIns="0" rtlCol="0" anchor="t">
            <a:spAutoFit/>
          </a:bodyPr>
          <a:lstStyle/>
          <a:p>
            <a:pPr algn="ctr">
              <a:lnSpc>
                <a:spcPts val="11989"/>
              </a:lnSpc>
            </a:pPr>
            <a:r>
              <a:rPr lang="en-US" sz="11989">
                <a:solidFill>
                  <a:srgbClr val="000000"/>
                </a:solidFill>
                <a:latin typeface="Arial Bold"/>
              </a:rPr>
              <a:t>API </a:t>
            </a:r>
          </a:p>
        </p:txBody>
      </p:sp>
      <p:sp>
        <p:nvSpPr>
          <p:cNvPr id="6" name="Freeform 6"/>
          <p:cNvSpPr/>
          <p:nvPr/>
        </p:nvSpPr>
        <p:spPr>
          <a:xfrm>
            <a:off x="519368" y="549404"/>
            <a:ext cx="5276526" cy="2370403"/>
          </a:xfrm>
          <a:custGeom>
            <a:avLst/>
            <a:gdLst/>
            <a:ahLst/>
            <a:cxnLst/>
            <a:rect l="l" t="t" r="r" b="b"/>
            <a:pathLst>
              <a:path w="5276526" h="2370403">
                <a:moveTo>
                  <a:pt x="0" y="0"/>
                </a:moveTo>
                <a:lnTo>
                  <a:pt x="5276525" y="0"/>
                </a:lnTo>
                <a:lnTo>
                  <a:pt x="5276525" y="2370403"/>
                </a:lnTo>
                <a:lnTo>
                  <a:pt x="0" y="23704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S"/>
          </a:p>
        </p:txBody>
      </p:sp>
      <p:sp>
        <p:nvSpPr>
          <p:cNvPr id="7" name="Freeform 7"/>
          <p:cNvSpPr/>
          <p:nvPr/>
        </p:nvSpPr>
        <p:spPr>
          <a:xfrm>
            <a:off x="13246484" y="6345424"/>
            <a:ext cx="1901776" cy="1901776"/>
          </a:xfrm>
          <a:custGeom>
            <a:avLst/>
            <a:gdLst/>
            <a:ahLst/>
            <a:cxnLst/>
            <a:rect l="l" t="t" r="r" b="b"/>
            <a:pathLst>
              <a:path w="1901776" h="1901776">
                <a:moveTo>
                  <a:pt x="0" y="0"/>
                </a:moveTo>
                <a:lnTo>
                  <a:pt x="1901776" y="0"/>
                </a:lnTo>
                <a:lnTo>
                  <a:pt x="1901776" y="1901776"/>
                </a:lnTo>
                <a:lnTo>
                  <a:pt x="0" y="1901776"/>
                </a:lnTo>
                <a:lnTo>
                  <a:pt x="0" y="0"/>
                </a:lnTo>
                <a:close/>
              </a:path>
            </a:pathLst>
          </a:custGeom>
          <a:blipFill>
            <a:blip r:embed="rId4"/>
            <a:stretch>
              <a:fillRect/>
            </a:stretch>
          </a:blipFill>
        </p:spPr>
        <p:txBody>
          <a:bodyPr/>
          <a:lstStyle/>
          <a:p>
            <a:endParaRPr lang="en-AS"/>
          </a:p>
        </p:txBody>
      </p:sp>
      <p:sp>
        <p:nvSpPr>
          <p:cNvPr id="8" name="TextBox 8"/>
          <p:cNvSpPr txBox="1"/>
          <p:nvPr/>
        </p:nvSpPr>
        <p:spPr>
          <a:xfrm>
            <a:off x="5875793" y="5704074"/>
            <a:ext cx="7370691" cy="641350"/>
          </a:xfrm>
          <a:prstGeom prst="rect">
            <a:avLst/>
          </a:prstGeom>
        </p:spPr>
        <p:txBody>
          <a:bodyPr lIns="0" tIns="0" rIns="0" bIns="0" rtlCol="0" anchor="t">
            <a:spAutoFit/>
          </a:bodyPr>
          <a:lstStyle/>
          <a:p>
            <a:pPr algn="ctr">
              <a:lnSpc>
                <a:spcPts val="4399"/>
              </a:lnSpc>
            </a:pPr>
            <a:r>
              <a:rPr lang="en-US" sz="3999">
                <a:solidFill>
                  <a:srgbClr val="000000"/>
                </a:solidFill>
                <a:latin typeface="Arial"/>
              </a:rPr>
              <a:t>Prepared by Amira Nasser</a:t>
            </a:r>
          </a:p>
        </p:txBody>
      </p:sp>
      <p:sp>
        <p:nvSpPr>
          <p:cNvPr id="9" name="TextBox 14">
            <a:extLst>
              <a:ext uri="{FF2B5EF4-FFF2-40B4-BE49-F238E27FC236}">
                <a16:creationId xmlns:a16="http://schemas.microsoft.com/office/drawing/2014/main" id="{BDEC9B85-5388-EC32-5BF3-AEBB32F271C8}"/>
              </a:ext>
            </a:extLst>
          </p:cNvPr>
          <p:cNvSpPr txBox="1"/>
          <p:nvPr/>
        </p:nvSpPr>
        <p:spPr>
          <a:xfrm>
            <a:off x="1371600" y="9476627"/>
            <a:ext cx="4876800" cy="521938"/>
          </a:xfrm>
          <a:prstGeom prst="rect">
            <a:avLst/>
          </a:prstGeom>
        </p:spPr>
        <p:txBody>
          <a:bodyPr wrap="square" lIns="0" tIns="0" rIns="0" bIns="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4320"/>
              </a:lnSpc>
            </a:pPr>
            <a:r>
              <a:rPr lang="en-US" sz="3200" dirty="0">
                <a:solidFill>
                  <a:schemeClr val="bg1">
                    <a:lumMod val="10000"/>
                    <a:lumOff val="90000"/>
                  </a:schemeClr>
                </a:solidFill>
                <a:latin typeface="Codec Pro"/>
              </a:rPr>
              <a:t>amira20nasser@gmail.com</a:t>
            </a:r>
          </a:p>
        </p:txBody>
      </p:sp>
      <p:sp>
        <p:nvSpPr>
          <p:cNvPr id="10" name="TextBox 8">
            <a:extLst>
              <a:ext uri="{FF2B5EF4-FFF2-40B4-BE49-F238E27FC236}">
                <a16:creationId xmlns:a16="http://schemas.microsoft.com/office/drawing/2014/main" id="{E01BC1D3-8E25-1552-E226-D9DCFC4E1545}"/>
              </a:ext>
            </a:extLst>
          </p:cNvPr>
          <p:cNvSpPr txBox="1"/>
          <p:nvPr/>
        </p:nvSpPr>
        <p:spPr>
          <a:xfrm>
            <a:off x="7970166" y="9445208"/>
            <a:ext cx="2347667" cy="58477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bg1">
                    <a:lumMod val="10000"/>
                    <a:lumOff val="90000"/>
                  </a:schemeClr>
                </a:solidFill>
                <a:latin typeface="Codec Pro"/>
                <a:hlinkClick r:id="rId5">
                  <a:extLst>
                    <a:ext uri="{A12FA001-AC4F-418D-AE19-62706E023703}">
                      <ahyp:hlinkClr xmlns:ahyp="http://schemas.microsoft.com/office/drawing/2018/hyperlinkcolor" val="tx"/>
                    </a:ext>
                  </a:extLst>
                </a:hlinkClick>
              </a:rPr>
              <a:t>LinkedIn</a:t>
            </a:r>
            <a:endParaRPr lang="en-AS" sz="3200" dirty="0">
              <a:solidFill>
                <a:schemeClr val="bg1">
                  <a:lumMod val="10000"/>
                  <a:lumOff val="90000"/>
                </a:schemeClr>
              </a:solidFill>
              <a:latin typeface="Codec Pro"/>
            </a:endParaRPr>
          </a:p>
        </p:txBody>
      </p:sp>
      <p:sp>
        <p:nvSpPr>
          <p:cNvPr id="11" name="TextBox 13">
            <a:extLst>
              <a:ext uri="{FF2B5EF4-FFF2-40B4-BE49-F238E27FC236}">
                <a16:creationId xmlns:a16="http://schemas.microsoft.com/office/drawing/2014/main" id="{6D5C00A3-7CFB-8221-7788-04C5B6777492}"/>
              </a:ext>
            </a:extLst>
          </p:cNvPr>
          <p:cNvSpPr txBox="1"/>
          <p:nvPr/>
        </p:nvSpPr>
        <p:spPr>
          <a:xfrm>
            <a:off x="11506200" y="9413790"/>
            <a:ext cx="4481909" cy="58477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bg1">
                    <a:lumMod val="10000"/>
                    <a:lumOff val="90000"/>
                  </a:schemeClr>
                </a:solidFill>
                <a:latin typeface="Codec Pro"/>
                <a:hlinkClick r:id="rId6">
                  <a:extLst>
                    <a:ext uri="{A12FA001-AC4F-418D-AE19-62706E023703}">
                      <ahyp:hlinkClr xmlns:ahyp="http://schemas.microsoft.com/office/drawing/2018/hyperlinkcolor" val="tx"/>
                    </a:ext>
                  </a:extLst>
                </a:hlinkClick>
              </a:rPr>
              <a:t>Amira Nasser | Facebook</a:t>
            </a:r>
            <a:endParaRPr lang="en-AS" sz="3200" dirty="0">
              <a:solidFill>
                <a:schemeClr val="bg1">
                  <a:lumMod val="10000"/>
                  <a:lumOff val="90000"/>
                </a:schemeClr>
              </a:solidFill>
              <a:latin typeface="Codec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342799" y="2265041"/>
            <a:ext cx="6533369" cy="7668203"/>
          </a:xfrm>
          <a:custGeom>
            <a:avLst/>
            <a:gdLst/>
            <a:ahLst/>
            <a:cxnLst/>
            <a:rect l="l" t="t" r="r" b="b"/>
            <a:pathLst>
              <a:path w="6533369" h="7668203">
                <a:moveTo>
                  <a:pt x="0" y="0"/>
                </a:moveTo>
                <a:lnTo>
                  <a:pt x="6533368" y="0"/>
                </a:lnTo>
                <a:lnTo>
                  <a:pt x="6533368" y="7668204"/>
                </a:lnTo>
                <a:lnTo>
                  <a:pt x="0" y="7668204"/>
                </a:lnTo>
                <a:lnTo>
                  <a:pt x="0" y="0"/>
                </a:lnTo>
                <a:close/>
              </a:path>
            </a:pathLst>
          </a:custGeom>
          <a:blipFill>
            <a:blip r:embed="rId3"/>
            <a:stretch>
              <a:fillRect t="-513" b="-513"/>
            </a:stretch>
          </a:blipFill>
        </p:spPr>
        <p:txBody>
          <a:bodyPr/>
          <a:lstStyle/>
          <a:p>
            <a:endParaRPr lang="en-AS"/>
          </a:p>
        </p:txBody>
      </p:sp>
      <p:sp>
        <p:nvSpPr>
          <p:cNvPr id="3" name="Freeform 3"/>
          <p:cNvSpPr/>
          <p:nvPr/>
        </p:nvSpPr>
        <p:spPr>
          <a:xfrm>
            <a:off x="7650572" y="2960680"/>
            <a:ext cx="10405258" cy="4079904"/>
          </a:xfrm>
          <a:custGeom>
            <a:avLst/>
            <a:gdLst/>
            <a:ahLst/>
            <a:cxnLst/>
            <a:rect l="l" t="t" r="r" b="b"/>
            <a:pathLst>
              <a:path w="10405258" h="4079904">
                <a:moveTo>
                  <a:pt x="0" y="0"/>
                </a:moveTo>
                <a:lnTo>
                  <a:pt x="10405258" y="0"/>
                </a:lnTo>
                <a:lnTo>
                  <a:pt x="10405258" y="4079904"/>
                </a:lnTo>
                <a:lnTo>
                  <a:pt x="0" y="4079904"/>
                </a:lnTo>
                <a:lnTo>
                  <a:pt x="0" y="0"/>
                </a:lnTo>
                <a:close/>
              </a:path>
            </a:pathLst>
          </a:custGeom>
          <a:blipFill>
            <a:blip r:embed="rId4"/>
            <a:stretch>
              <a:fillRect r="-15783"/>
            </a:stretch>
          </a:blipFill>
        </p:spPr>
        <p:txBody>
          <a:bodyPr/>
          <a:lstStyle/>
          <a:p>
            <a:endParaRPr lang="en-AS"/>
          </a:p>
        </p:txBody>
      </p:sp>
      <p:sp>
        <p:nvSpPr>
          <p:cNvPr id="4" name="TextBox 4"/>
          <p:cNvSpPr txBox="1"/>
          <p:nvPr/>
        </p:nvSpPr>
        <p:spPr>
          <a:xfrm>
            <a:off x="2923754" y="468312"/>
            <a:ext cx="12440492" cy="872491"/>
          </a:xfrm>
          <a:prstGeom prst="rect">
            <a:avLst/>
          </a:prstGeom>
        </p:spPr>
        <p:txBody>
          <a:bodyPr lIns="0" tIns="0" rIns="0" bIns="0" rtlCol="0" anchor="t">
            <a:spAutoFit/>
          </a:bodyPr>
          <a:lstStyle/>
          <a:p>
            <a:pPr algn="ctr">
              <a:lnSpc>
                <a:spcPts val="6239"/>
              </a:lnSpc>
              <a:spcBef>
                <a:spcPct val="0"/>
              </a:spcBef>
            </a:pPr>
            <a:r>
              <a:rPr lang="en-US" sz="4799">
                <a:solidFill>
                  <a:srgbClr val="000000"/>
                </a:solidFill>
                <a:latin typeface="Arial Bold"/>
                <a:cs typeface="Arial Bold"/>
              </a:rPr>
              <a:t>‍cont.’s REST API integration in the Flutter </a:t>
            </a:r>
          </a:p>
        </p:txBody>
      </p:sp>
      <p:sp>
        <p:nvSpPr>
          <p:cNvPr id="5" name="TextBox 5"/>
          <p:cNvSpPr txBox="1"/>
          <p:nvPr/>
        </p:nvSpPr>
        <p:spPr>
          <a:xfrm>
            <a:off x="673100" y="1483678"/>
            <a:ext cx="15476110" cy="1477002"/>
          </a:xfrm>
          <a:prstGeom prst="rect">
            <a:avLst/>
          </a:prstGeom>
        </p:spPr>
        <p:txBody>
          <a:bodyPr lIns="0" tIns="0" rIns="0" bIns="0" rtlCol="0" anchor="t">
            <a:spAutoFit/>
          </a:bodyPr>
          <a:lstStyle/>
          <a:p>
            <a:pPr>
              <a:lnSpc>
                <a:spcPts val="3802"/>
              </a:lnSpc>
            </a:pPr>
            <a:r>
              <a:rPr lang="en-US" sz="2925">
                <a:solidFill>
                  <a:srgbClr val="000000"/>
                </a:solidFill>
                <a:latin typeface="Arial Bold"/>
              </a:rPr>
              <a:t>2- Design a model class that represents the data structure returned by the API.</a:t>
            </a:r>
          </a:p>
          <a:p>
            <a:pPr>
              <a:lnSpc>
                <a:spcPts val="3802"/>
              </a:lnSpc>
            </a:pPr>
            <a:r>
              <a:rPr lang="en-US" sz="2925">
                <a:solidFill>
                  <a:srgbClr val="000000"/>
                </a:solidFill>
                <a:latin typeface="Arial Bold"/>
              </a:rPr>
              <a:t>   </a:t>
            </a:r>
          </a:p>
          <a:p>
            <a:pPr>
              <a:lnSpc>
                <a:spcPts val="3802"/>
              </a:lnSpc>
              <a:spcBef>
                <a:spcPct val="0"/>
              </a:spcBef>
            </a:pPr>
            <a:endParaRPr lang="en-US" sz="2925">
              <a:solidFill>
                <a:srgbClr val="000000"/>
              </a:solidFill>
              <a:latin typeface="Arial Bold"/>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383599" y="2674003"/>
            <a:ext cx="11323203" cy="2469497"/>
          </a:xfrm>
          <a:custGeom>
            <a:avLst/>
            <a:gdLst/>
            <a:ahLst/>
            <a:cxnLst/>
            <a:rect l="l" t="t" r="r" b="b"/>
            <a:pathLst>
              <a:path w="11323203" h="2469497">
                <a:moveTo>
                  <a:pt x="0" y="0"/>
                </a:moveTo>
                <a:lnTo>
                  <a:pt x="11323203" y="0"/>
                </a:lnTo>
                <a:lnTo>
                  <a:pt x="11323203" y="2469497"/>
                </a:lnTo>
                <a:lnTo>
                  <a:pt x="0" y="2469497"/>
                </a:lnTo>
                <a:lnTo>
                  <a:pt x="0" y="0"/>
                </a:lnTo>
                <a:close/>
              </a:path>
            </a:pathLst>
          </a:custGeom>
          <a:blipFill>
            <a:blip r:embed="rId3"/>
            <a:stretch>
              <a:fillRect/>
            </a:stretch>
          </a:blipFill>
        </p:spPr>
        <p:txBody>
          <a:bodyPr/>
          <a:lstStyle/>
          <a:p>
            <a:endParaRPr lang="en-AS"/>
          </a:p>
        </p:txBody>
      </p:sp>
      <p:sp>
        <p:nvSpPr>
          <p:cNvPr id="3" name="Freeform 3"/>
          <p:cNvSpPr/>
          <p:nvPr/>
        </p:nvSpPr>
        <p:spPr>
          <a:xfrm>
            <a:off x="6045200" y="6045686"/>
            <a:ext cx="10996730" cy="2970828"/>
          </a:xfrm>
          <a:custGeom>
            <a:avLst/>
            <a:gdLst/>
            <a:ahLst/>
            <a:cxnLst/>
            <a:rect l="l" t="t" r="r" b="b"/>
            <a:pathLst>
              <a:path w="10996730" h="2970828">
                <a:moveTo>
                  <a:pt x="0" y="0"/>
                </a:moveTo>
                <a:lnTo>
                  <a:pt x="10996730" y="0"/>
                </a:lnTo>
                <a:lnTo>
                  <a:pt x="10996730" y="2970828"/>
                </a:lnTo>
                <a:lnTo>
                  <a:pt x="0" y="2970828"/>
                </a:lnTo>
                <a:lnTo>
                  <a:pt x="0" y="0"/>
                </a:lnTo>
                <a:close/>
              </a:path>
            </a:pathLst>
          </a:custGeom>
          <a:blipFill>
            <a:blip r:embed="rId4"/>
            <a:stretch>
              <a:fillRect/>
            </a:stretch>
          </a:blipFill>
        </p:spPr>
        <p:txBody>
          <a:bodyPr/>
          <a:lstStyle/>
          <a:p>
            <a:endParaRPr lang="en-AS"/>
          </a:p>
        </p:txBody>
      </p:sp>
      <p:sp>
        <p:nvSpPr>
          <p:cNvPr id="4" name="TextBox 4"/>
          <p:cNvSpPr txBox="1"/>
          <p:nvPr/>
        </p:nvSpPr>
        <p:spPr>
          <a:xfrm>
            <a:off x="2923754" y="496887"/>
            <a:ext cx="12440492" cy="720725"/>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Arial Bold"/>
                <a:cs typeface="Arial Bold"/>
              </a:rPr>
              <a:t>‍cont.’s REST API integration in the Flutter </a:t>
            </a:r>
          </a:p>
        </p:txBody>
      </p:sp>
      <p:sp>
        <p:nvSpPr>
          <p:cNvPr id="5" name="TextBox 5"/>
          <p:cNvSpPr txBox="1"/>
          <p:nvPr/>
        </p:nvSpPr>
        <p:spPr>
          <a:xfrm>
            <a:off x="1028700" y="1534478"/>
            <a:ext cx="15476110" cy="1953144"/>
          </a:xfrm>
          <a:prstGeom prst="rect">
            <a:avLst/>
          </a:prstGeom>
        </p:spPr>
        <p:txBody>
          <a:bodyPr lIns="0" tIns="0" rIns="0" bIns="0" rtlCol="0" anchor="t">
            <a:spAutoFit/>
          </a:bodyPr>
          <a:lstStyle/>
          <a:p>
            <a:pPr>
              <a:lnSpc>
                <a:spcPts val="3802"/>
              </a:lnSpc>
            </a:pPr>
            <a:r>
              <a:rPr lang="en-US" sz="2925">
                <a:solidFill>
                  <a:srgbClr val="000000"/>
                </a:solidFill>
                <a:latin typeface="Arial Bold"/>
              </a:rPr>
              <a:t>2- Creating class for endpoints and an instance of the Dio class, configuring it with options like base URL</a:t>
            </a:r>
          </a:p>
          <a:p>
            <a:pPr>
              <a:lnSpc>
                <a:spcPts val="3802"/>
              </a:lnSpc>
            </a:pPr>
            <a:r>
              <a:rPr lang="en-US" sz="2925">
                <a:solidFill>
                  <a:srgbClr val="000000"/>
                </a:solidFill>
                <a:latin typeface="Arial Bold"/>
              </a:rPr>
              <a:t>   </a:t>
            </a:r>
          </a:p>
          <a:p>
            <a:pPr>
              <a:lnSpc>
                <a:spcPts val="3802"/>
              </a:lnSpc>
              <a:spcBef>
                <a:spcPct val="0"/>
              </a:spcBef>
            </a:pPr>
            <a:endParaRPr lang="en-US" sz="2925">
              <a:solidFill>
                <a:srgbClr val="000000"/>
              </a:solidFill>
              <a:latin typeface="Arial Bold"/>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488839" y="3073244"/>
            <a:ext cx="9420145" cy="3262971"/>
          </a:xfrm>
          <a:custGeom>
            <a:avLst/>
            <a:gdLst/>
            <a:ahLst/>
            <a:cxnLst/>
            <a:rect l="l" t="t" r="r" b="b"/>
            <a:pathLst>
              <a:path w="9420145" h="3262971">
                <a:moveTo>
                  <a:pt x="0" y="0"/>
                </a:moveTo>
                <a:lnTo>
                  <a:pt x="9420145" y="0"/>
                </a:lnTo>
                <a:lnTo>
                  <a:pt x="9420145" y="3262970"/>
                </a:lnTo>
                <a:lnTo>
                  <a:pt x="0" y="3262970"/>
                </a:lnTo>
                <a:lnTo>
                  <a:pt x="0" y="0"/>
                </a:lnTo>
                <a:close/>
              </a:path>
            </a:pathLst>
          </a:custGeom>
          <a:blipFill>
            <a:blip r:embed="rId3"/>
            <a:stretch>
              <a:fillRect t="-577" b="-577"/>
            </a:stretch>
          </a:blipFill>
        </p:spPr>
        <p:txBody>
          <a:bodyPr/>
          <a:lstStyle/>
          <a:p>
            <a:endParaRPr lang="en-AS"/>
          </a:p>
        </p:txBody>
      </p:sp>
      <p:sp>
        <p:nvSpPr>
          <p:cNvPr id="3" name="Freeform 3"/>
          <p:cNvSpPr/>
          <p:nvPr/>
        </p:nvSpPr>
        <p:spPr>
          <a:xfrm>
            <a:off x="10497939" y="2042076"/>
            <a:ext cx="7337726" cy="6202848"/>
          </a:xfrm>
          <a:custGeom>
            <a:avLst/>
            <a:gdLst/>
            <a:ahLst/>
            <a:cxnLst/>
            <a:rect l="l" t="t" r="r" b="b"/>
            <a:pathLst>
              <a:path w="7337726" h="6202848">
                <a:moveTo>
                  <a:pt x="0" y="0"/>
                </a:moveTo>
                <a:lnTo>
                  <a:pt x="7337726" y="0"/>
                </a:lnTo>
                <a:lnTo>
                  <a:pt x="7337726" y="6202848"/>
                </a:lnTo>
                <a:lnTo>
                  <a:pt x="0" y="6202848"/>
                </a:lnTo>
                <a:lnTo>
                  <a:pt x="0" y="0"/>
                </a:lnTo>
                <a:close/>
              </a:path>
            </a:pathLst>
          </a:custGeom>
          <a:blipFill>
            <a:blip r:embed="rId4"/>
            <a:stretch>
              <a:fillRect/>
            </a:stretch>
          </a:blipFill>
        </p:spPr>
        <p:txBody>
          <a:bodyPr/>
          <a:lstStyle/>
          <a:p>
            <a:endParaRPr lang="en-AS"/>
          </a:p>
        </p:txBody>
      </p:sp>
      <p:sp>
        <p:nvSpPr>
          <p:cNvPr id="4" name="TextBox 4"/>
          <p:cNvSpPr txBox="1"/>
          <p:nvPr/>
        </p:nvSpPr>
        <p:spPr>
          <a:xfrm>
            <a:off x="2923754" y="76496"/>
            <a:ext cx="12440492" cy="685165"/>
          </a:xfrm>
          <a:prstGeom prst="rect">
            <a:avLst/>
          </a:prstGeom>
        </p:spPr>
        <p:txBody>
          <a:bodyPr lIns="0" tIns="0" rIns="0" bIns="0" rtlCol="0" anchor="t">
            <a:spAutoFit/>
          </a:bodyPr>
          <a:lstStyle/>
          <a:p>
            <a:pPr algn="ctr">
              <a:lnSpc>
                <a:spcPts val="4939"/>
              </a:lnSpc>
              <a:spcBef>
                <a:spcPct val="0"/>
              </a:spcBef>
            </a:pPr>
            <a:r>
              <a:rPr lang="en-US" sz="3799">
                <a:solidFill>
                  <a:srgbClr val="000000"/>
                </a:solidFill>
                <a:latin typeface="Arial Bold"/>
                <a:cs typeface="Arial Bold"/>
              </a:rPr>
              <a:t>‍cont.’s REST API integration in the Flutter </a:t>
            </a:r>
          </a:p>
        </p:txBody>
      </p:sp>
      <p:sp>
        <p:nvSpPr>
          <p:cNvPr id="5" name="TextBox 5"/>
          <p:cNvSpPr txBox="1"/>
          <p:nvPr/>
        </p:nvSpPr>
        <p:spPr>
          <a:xfrm>
            <a:off x="698500" y="666411"/>
            <a:ext cx="15476110" cy="1625917"/>
          </a:xfrm>
          <a:prstGeom prst="rect">
            <a:avLst/>
          </a:prstGeom>
        </p:spPr>
        <p:txBody>
          <a:bodyPr lIns="0" tIns="0" rIns="0" bIns="0" rtlCol="0" anchor="t">
            <a:spAutoFit/>
          </a:bodyPr>
          <a:lstStyle/>
          <a:p>
            <a:pPr>
              <a:lnSpc>
                <a:spcPts val="4192"/>
              </a:lnSpc>
            </a:pPr>
            <a:r>
              <a:rPr lang="en-US" sz="3225">
                <a:solidFill>
                  <a:srgbClr val="000000"/>
                </a:solidFill>
                <a:latin typeface="Arial Bold"/>
              </a:rPr>
              <a:t>2- then making requests using methods like get ,post,put, or delete</a:t>
            </a:r>
          </a:p>
          <a:p>
            <a:pPr>
              <a:lnSpc>
                <a:spcPts val="4192"/>
              </a:lnSpc>
            </a:pPr>
            <a:r>
              <a:rPr lang="en-US" sz="3225">
                <a:solidFill>
                  <a:srgbClr val="000000"/>
                </a:solidFill>
                <a:latin typeface="Arial Bold"/>
              </a:rPr>
              <a:t>   </a:t>
            </a:r>
          </a:p>
          <a:p>
            <a:pPr>
              <a:lnSpc>
                <a:spcPts val="4192"/>
              </a:lnSpc>
              <a:spcBef>
                <a:spcPct val="0"/>
              </a:spcBef>
            </a:pPr>
            <a:endParaRPr lang="en-US" sz="3225">
              <a:solidFill>
                <a:srgbClr val="000000"/>
              </a:solidFill>
              <a:latin typeface="Arial Bold"/>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2923754" y="468312"/>
            <a:ext cx="12440492" cy="872491"/>
          </a:xfrm>
          <a:prstGeom prst="rect">
            <a:avLst/>
          </a:prstGeom>
        </p:spPr>
        <p:txBody>
          <a:bodyPr lIns="0" tIns="0" rIns="0" bIns="0" rtlCol="0" anchor="t">
            <a:spAutoFit/>
          </a:bodyPr>
          <a:lstStyle/>
          <a:p>
            <a:pPr algn="ctr">
              <a:lnSpc>
                <a:spcPts val="6239"/>
              </a:lnSpc>
              <a:spcBef>
                <a:spcPct val="0"/>
              </a:spcBef>
            </a:pPr>
            <a:r>
              <a:rPr lang="en-US" sz="4799">
                <a:solidFill>
                  <a:srgbClr val="000000"/>
                </a:solidFill>
                <a:latin typeface="Arial Bold"/>
                <a:cs typeface="Arial Bold"/>
              </a:rPr>
              <a:t>‍Steps REST API integration in the Flutter </a:t>
            </a:r>
          </a:p>
        </p:txBody>
      </p:sp>
      <p:sp>
        <p:nvSpPr>
          <p:cNvPr id="3" name="TextBox 3"/>
          <p:cNvSpPr txBox="1"/>
          <p:nvPr/>
        </p:nvSpPr>
        <p:spPr>
          <a:xfrm>
            <a:off x="661793" y="942975"/>
            <a:ext cx="16408400" cy="8909669"/>
          </a:xfrm>
          <a:prstGeom prst="rect">
            <a:avLst/>
          </a:prstGeom>
        </p:spPr>
        <p:txBody>
          <a:bodyPr lIns="0" tIns="0" rIns="0" bIns="0" rtlCol="0" anchor="t">
            <a:spAutoFit/>
          </a:bodyPr>
          <a:lstStyle/>
          <a:p>
            <a:pPr>
              <a:lnSpc>
                <a:spcPts val="3511"/>
              </a:lnSpc>
              <a:spcBef>
                <a:spcPct val="0"/>
              </a:spcBef>
            </a:pPr>
            <a:endParaRPr/>
          </a:p>
          <a:p>
            <a:pPr>
              <a:lnSpc>
                <a:spcPts val="3641"/>
              </a:lnSpc>
              <a:spcBef>
                <a:spcPct val="0"/>
              </a:spcBef>
            </a:pPr>
            <a:r>
              <a:rPr lang="en-US" sz="2801">
                <a:solidFill>
                  <a:srgbClr val="000000"/>
                </a:solidFill>
                <a:latin typeface="Arial Bold"/>
              </a:rPr>
              <a:t>1- Get the API URL and Endpoints</a:t>
            </a:r>
          </a:p>
          <a:p>
            <a:pPr>
              <a:lnSpc>
                <a:spcPts val="3641"/>
              </a:lnSpc>
              <a:spcBef>
                <a:spcPct val="0"/>
              </a:spcBef>
            </a:pPr>
            <a:r>
              <a:rPr lang="en-US" sz="2801">
                <a:solidFill>
                  <a:srgbClr val="000000"/>
                </a:solidFill>
                <a:latin typeface="Arial Bold"/>
              </a:rPr>
              <a:t>2- Add Relevant Packages to Your Flutter App: </a:t>
            </a:r>
          </a:p>
          <a:p>
            <a:pPr>
              <a:lnSpc>
                <a:spcPts val="3511"/>
              </a:lnSpc>
              <a:spcBef>
                <a:spcPct val="0"/>
              </a:spcBef>
            </a:pPr>
            <a:r>
              <a:rPr lang="en-US" sz="2701">
                <a:solidFill>
                  <a:srgbClr val="000000"/>
                </a:solidFill>
                <a:latin typeface="Arial"/>
              </a:rPr>
              <a:t>                   To make HTTP requests and handle API communication</a:t>
            </a:r>
          </a:p>
          <a:p>
            <a:pPr marL="2332841" lvl="4" indent="-466568">
              <a:lnSpc>
                <a:spcPts val="3511"/>
              </a:lnSpc>
              <a:buFont typeface="Arial"/>
              <a:buChar char="•"/>
            </a:pPr>
            <a:r>
              <a:rPr lang="en-US" sz="2701">
                <a:solidFill>
                  <a:srgbClr val="000000"/>
                </a:solidFill>
                <a:latin typeface="Arial"/>
              </a:rPr>
              <a:t>http: A package for making HTTP requests.</a:t>
            </a:r>
          </a:p>
          <a:p>
            <a:pPr marL="2332841" lvl="4" indent="-466568">
              <a:lnSpc>
                <a:spcPts val="3511"/>
              </a:lnSpc>
              <a:buFont typeface="Arial"/>
              <a:buChar char="•"/>
            </a:pPr>
            <a:r>
              <a:rPr lang="en-US" sz="2701">
                <a:solidFill>
                  <a:srgbClr val="000000"/>
                </a:solidFill>
                <a:latin typeface="Arial"/>
              </a:rPr>
              <a:t>dio: An alternative package for handling HTTP requests with additional features.</a:t>
            </a:r>
          </a:p>
          <a:p>
            <a:pPr>
              <a:lnSpc>
                <a:spcPts val="3641"/>
              </a:lnSpc>
              <a:spcBef>
                <a:spcPct val="0"/>
              </a:spcBef>
            </a:pPr>
            <a:r>
              <a:rPr lang="en-US" sz="2801">
                <a:solidFill>
                  <a:srgbClr val="000000"/>
                </a:solidFill>
                <a:latin typeface="Arial Bold"/>
              </a:rPr>
              <a:t>3- Create a Constant File for URLs and Endpoints</a:t>
            </a:r>
          </a:p>
          <a:p>
            <a:pPr>
              <a:lnSpc>
                <a:spcPts val="3511"/>
              </a:lnSpc>
            </a:pPr>
            <a:r>
              <a:rPr lang="en-US" sz="2701">
                <a:solidFill>
                  <a:srgbClr val="000000"/>
                </a:solidFill>
                <a:latin typeface="Arial"/>
              </a:rPr>
              <a:t>     Define a separate file (e.g., api_constants.dart) where you store the API URLs and endpoints as                   constants. This ensures consistency and makes it easier to manage changes in the future.</a:t>
            </a:r>
          </a:p>
          <a:p>
            <a:pPr>
              <a:lnSpc>
                <a:spcPts val="3641"/>
              </a:lnSpc>
              <a:spcBef>
                <a:spcPct val="0"/>
              </a:spcBef>
            </a:pPr>
            <a:r>
              <a:rPr lang="en-US" sz="2801">
                <a:solidFill>
                  <a:srgbClr val="000000"/>
                </a:solidFill>
                <a:latin typeface="Arial Bold"/>
              </a:rPr>
              <a:t>4-Create a Model Class to Parse API Responses:</a:t>
            </a:r>
          </a:p>
          <a:p>
            <a:pPr>
              <a:lnSpc>
                <a:spcPts val="3511"/>
              </a:lnSpc>
              <a:spcBef>
                <a:spcPct val="0"/>
              </a:spcBef>
            </a:pPr>
            <a:r>
              <a:rPr lang="en-US" sz="2701">
                <a:solidFill>
                  <a:srgbClr val="000000"/>
                </a:solidFill>
                <a:latin typeface="Arial"/>
              </a:rPr>
              <a:t>        Design a model class that represents the data structure returned by the API.  </a:t>
            </a:r>
          </a:p>
          <a:p>
            <a:pPr>
              <a:lnSpc>
                <a:spcPts val="3511"/>
              </a:lnSpc>
              <a:spcBef>
                <a:spcPct val="0"/>
              </a:spcBef>
            </a:pPr>
            <a:r>
              <a:rPr lang="en-US" sz="2701">
                <a:solidFill>
                  <a:srgbClr val="000000"/>
                </a:solidFill>
                <a:latin typeface="Arial"/>
              </a:rPr>
              <a:t>       For example, if your API returns a list of user profiles, create a UserProfile class with relevant properties     (e.g., name, email, profile picture URL).</a:t>
            </a:r>
          </a:p>
          <a:p>
            <a:pPr>
              <a:lnSpc>
                <a:spcPts val="3641"/>
              </a:lnSpc>
              <a:spcBef>
                <a:spcPct val="0"/>
              </a:spcBef>
            </a:pPr>
            <a:r>
              <a:rPr lang="en-US" sz="2801">
                <a:solidFill>
                  <a:srgbClr val="000000"/>
                </a:solidFill>
                <a:latin typeface="Arial Bold"/>
              </a:rPr>
              <a:t>5-Make an HTTP Request to the API:</a:t>
            </a:r>
          </a:p>
          <a:p>
            <a:pPr>
              <a:lnSpc>
                <a:spcPts val="3511"/>
              </a:lnSpc>
              <a:spcBef>
                <a:spcPct val="0"/>
              </a:spcBef>
            </a:pPr>
            <a:r>
              <a:rPr lang="en-US" sz="2701">
                <a:solidFill>
                  <a:srgbClr val="000000"/>
                </a:solidFill>
                <a:latin typeface="Arial"/>
              </a:rPr>
              <a:t>In your Flutter code, use the chosen package (e.g., http) to make an HTTP request to the API endpoint.</a:t>
            </a:r>
          </a:p>
          <a:p>
            <a:pPr>
              <a:lnSpc>
                <a:spcPts val="3511"/>
              </a:lnSpc>
              <a:spcBef>
                <a:spcPct val="0"/>
              </a:spcBef>
            </a:pPr>
            <a:r>
              <a:rPr lang="en-US" sz="2701">
                <a:solidFill>
                  <a:srgbClr val="000000"/>
                </a:solidFill>
                <a:latin typeface="Arial"/>
              </a:rPr>
              <a:t>Handle different types of requests (GET, POST, PUT, DELETE) based on your app’s requirements.</a:t>
            </a:r>
          </a:p>
          <a:p>
            <a:pPr>
              <a:lnSpc>
                <a:spcPts val="3511"/>
              </a:lnSpc>
              <a:spcBef>
                <a:spcPct val="0"/>
              </a:spcBef>
            </a:pPr>
            <a:r>
              <a:rPr lang="en-US" sz="2701">
                <a:solidFill>
                  <a:srgbClr val="000000"/>
                </a:solidFill>
                <a:latin typeface="Arial"/>
              </a:rPr>
              <a:t>Parse the JSON Response:</a:t>
            </a:r>
          </a:p>
          <a:p>
            <a:pPr>
              <a:lnSpc>
                <a:spcPts val="3511"/>
              </a:lnSpc>
              <a:spcBef>
                <a:spcPct val="0"/>
              </a:spcBef>
            </a:pPr>
            <a:r>
              <a:rPr lang="en-US" sz="2701">
                <a:solidFill>
                  <a:srgbClr val="000000"/>
                </a:solidFill>
                <a:latin typeface="Arial"/>
              </a:rPr>
              <a:t>Once you receive the API response, parse the JSON data using the model class you created. Extract relevant information and update your app’s state accordingly.</a:t>
            </a:r>
          </a:p>
          <a:p>
            <a:pPr>
              <a:lnSpc>
                <a:spcPts val="3511"/>
              </a:lnSpc>
              <a:spcBef>
                <a:spcPct val="0"/>
              </a:spcBef>
            </a:pPr>
            <a:endParaRPr lang="en-US" sz="2701">
              <a:solidFill>
                <a:srgbClr val="000000"/>
              </a:solidFill>
              <a:latin typeface="Arial"/>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131" t="-12989" b="-7752"/>
            </a:stretch>
          </a:blipFill>
        </p:spPr>
        <p:txBody>
          <a:bodyPr/>
          <a:lstStyle/>
          <a:p>
            <a:endParaRPr lang="en-AS"/>
          </a:p>
        </p:txBody>
      </p:sp>
      <p:sp>
        <p:nvSpPr>
          <p:cNvPr id="3" name="TextBox 14">
            <a:extLst>
              <a:ext uri="{FF2B5EF4-FFF2-40B4-BE49-F238E27FC236}">
                <a16:creationId xmlns:a16="http://schemas.microsoft.com/office/drawing/2014/main" id="{70675D6B-6404-5E96-D5C5-AEC72BA2A427}"/>
              </a:ext>
            </a:extLst>
          </p:cNvPr>
          <p:cNvSpPr txBox="1"/>
          <p:nvPr/>
        </p:nvSpPr>
        <p:spPr>
          <a:xfrm>
            <a:off x="1371600" y="9476627"/>
            <a:ext cx="4876800" cy="521938"/>
          </a:xfrm>
          <a:prstGeom prst="rect">
            <a:avLst/>
          </a:prstGeom>
        </p:spPr>
        <p:txBody>
          <a:bodyPr wrap="square" lIns="0" tIns="0" rIns="0" bIns="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4320"/>
              </a:lnSpc>
            </a:pPr>
            <a:r>
              <a:rPr lang="en-US" sz="3200" dirty="0">
                <a:solidFill>
                  <a:schemeClr val="tx1"/>
                </a:solidFill>
                <a:latin typeface="Codec Pro"/>
              </a:rPr>
              <a:t>amira20nasser@gmail.com</a:t>
            </a:r>
          </a:p>
        </p:txBody>
      </p:sp>
      <p:sp>
        <p:nvSpPr>
          <p:cNvPr id="4" name="TextBox 8">
            <a:extLst>
              <a:ext uri="{FF2B5EF4-FFF2-40B4-BE49-F238E27FC236}">
                <a16:creationId xmlns:a16="http://schemas.microsoft.com/office/drawing/2014/main" id="{FDE422FD-3405-97D1-0772-B3B6792A4241}"/>
              </a:ext>
            </a:extLst>
          </p:cNvPr>
          <p:cNvSpPr txBox="1"/>
          <p:nvPr/>
        </p:nvSpPr>
        <p:spPr>
          <a:xfrm>
            <a:off x="7970166" y="9445208"/>
            <a:ext cx="2347667" cy="58477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tx1"/>
                </a:solidFill>
                <a:latin typeface="Codec Pro"/>
                <a:hlinkClick r:id="rId3">
                  <a:extLst>
                    <a:ext uri="{A12FA001-AC4F-418D-AE19-62706E023703}">
                      <ahyp:hlinkClr xmlns:ahyp="http://schemas.microsoft.com/office/drawing/2018/hyperlinkcolor" val="tx"/>
                    </a:ext>
                  </a:extLst>
                </a:hlinkClick>
              </a:rPr>
              <a:t>LinkedIn</a:t>
            </a:r>
            <a:endParaRPr lang="en-AS" sz="3200" dirty="0">
              <a:solidFill>
                <a:schemeClr val="tx1"/>
              </a:solidFill>
              <a:latin typeface="Codec Pro"/>
            </a:endParaRPr>
          </a:p>
        </p:txBody>
      </p:sp>
      <p:sp>
        <p:nvSpPr>
          <p:cNvPr id="5" name="TextBox 13">
            <a:extLst>
              <a:ext uri="{FF2B5EF4-FFF2-40B4-BE49-F238E27FC236}">
                <a16:creationId xmlns:a16="http://schemas.microsoft.com/office/drawing/2014/main" id="{FBBC33C0-2517-D26F-3736-A0C08A10201F}"/>
              </a:ext>
            </a:extLst>
          </p:cNvPr>
          <p:cNvSpPr txBox="1"/>
          <p:nvPr/>
        </p:nvSpPr>
        <p:spPr>
          <a:xfrm>
            <a:off x="11506200" y="9413790"/>
            <a:ext cx="4481909" cy="58477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tx1"/>
                </a:solidFill>
                <a:latin typeface="Codec Pro"/>
                <a:hlinkClick r:id="rId4">
                  <a:extLst>
                    <a:ext uri="{A12FA001-AC4F-418D-AE19-62706E023703}">
                      <ahyp:hlinkClr xmlns:ahyp="http://schemas.microsoft.com/office/drawing/2018/hyperlinkcolor" val="tx"/>
                    </a:ext>
                  </a:extLst>
                </a:hlinkClick>
              </a:rPr>
              <a:t>Amira Nasser | Facebook</a:t>
            </a:r>
            <a:endParaRPr lang="en-AS" sz="3200" dirty="0">
              <a:solidFill>
                <a:schemeClr val="tx1"/>
              </a:solidFill>
              <a:latin typeface="Codec Pro"/>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grpSp>
        <p:nvGrpSpPr>
          <p:cNvPr id="2" name="Group 2"/>
          <p:cNvGrpSpPr/>
          <p:nvPr/>
        </p:nvGrpSpPr>
        <p:grpSpPr>
          <a:xfrm>
            <a:off x="4506381" y="1028700"/>
            <a:ext cx="10037239" cy="8229600"/>
            <a:chOff x="0" y="0"/>
            <a:chExt cx="5824567" cy="4775602"/>
          </a:xfrm>
        </p:grpSpPr>
        <p:sp>
          <p:nvSpPr>
            <p:cNvPr id="3" name="Freeform 3"/>
            <p:cNvSpPr/>
            <p:nvPr/>
          </p:nvSpPr>
          <p:spPr>
            <a:xfrm>
              <a:off x="0" y="0"/>
              <a:ext cx="5824567" cy="4775602"/>
            </a:xfrm>
            <a:custGeom>
              <a:avLst/>
              <a:gdLst/>
              <a:ahLst/>
              <a:cxnLst/>
              <a:rect l="l" t="t" r="r" b="b"/>
              <a:pathLst>
                <a:path w="5824567" h="4775602">
                  <a:moveTo>
                    <a:pt x="77132" y="0"/>
                  </a:moveTo>
                  <a:lnTo>
                    <a:pt x="5747435" y="0"/>
                  </a:lnTo>
                  <a:cubicBezTo>
                    <a:pt x="5767892" y="0"/>
                    <a:pt x="5787510" y="8126"/>
                    <a:pt x="5801976" y="22591"/>
                  </a:cubicBezTo>
                  <a:cubicBezTo>
                    <a:pt x="5816441" y="37056"/>
                    <a:pt x="5824567" y="56675"/>
                    <a:pt x="5824567" y="77132"/>
                  </a:cubicBezTo>
                  <a:lnTo>
                    <a:pt x="5824567" y="4698470"/>
                  </a:lnTo>
                  <a:cubicBezTo>
                    <a:pt x="5824567" y="4741069"/>
                    <a:pt x="5790034" y="4775602"/>
                    <a:pt x="5747435" y="4775602"/>
                  </a:cubicBezTo>
                  <a:lnTo>
                    <a:pt x="77132" y="4775602"/>
                  </a:lnTo>
                  <a:cubicBezTo>
                    <a:pt x="34533" y="4775602"/>
                    <a:pt x="0" y="4741069"/>
                    <a:pt x="0" y="4698470"/>
                  </a:cubicBezTo>
                  <a:lnTo>
                    <a:pt x="0" y="77132"/>
                  </a:lnTo>
                  <a:cubicBezTo>
                    <a:pt x="0" y="34533"/>
                    <a:pt x="34533" y="0"/>
                    <a:pt x="77132" y="0"/>
                  </a:cubicBezTo>
                  <a:close/>
                </a:path>
              </a:pathLst>
            </a:custGeom>
            <a:solidFill>
              <a:srgbClr val="F6F4E7"/>
            </a:solidFill>
            <a:ln w="19050" cap="rnd">
              <a:solidFill>
                <a:srgbClr val="000000"/>
              </a:solidFill>
              <a:prstDash val="solid"/>
              <a:round/>
            </a:ln>
          </p:spPr>
          <p:txBody>
            <a:bodyPr/>
            <a:lstStyle/>
            <a:p>
              <a:endParaRPr lang="en-AS"/>
            </a:p>
          </p:txBody>
        </p:sp>
        <p:sp>
          <p:nvSpPr>
            <p:cNvPr id="4" name="TextBox 4"/>
            <p:cNvSpPr txBox="1"/>
            <p:nvPr/>
          </p:nvSpPr>
          <p:spPr>
            <a:xfrm>
              <a:off x="0" y="-133350"/>
              <a:ext cx="5824567" cy="4908952"/>
            </a:xfrm>
            <a:prstGeom prst="rect">
              <a:avLst/>
            </a:prstGeom>
          </p:spPr>
          <p:txBody>
            <a:bodyPr lIns="38907" tIns="38907" rIns="38907" bIns="38907" rtlCol="0" anchor="ctr"/>
            <a:lstStyle/>
            <a:p>
              <a:pPr algn="ctr">
                <a:lnSpc>
                  <a:spcPts val="9882"/>
                </a:lnSpc>
              </a:pPr>
              <a:endParaRPr/>
            </a:p>
          </p:txBody>
        </p:sp>
      </p:grpSp>
      <p:grpSp>
        <p:nvGrpSpPr>
          <p:cNvPr id="5" name="Group 5"/>
          <p:cNvGrpSpPr/>
          <p:nvPr/>
        </p:nvGrpSpPr>
        <p:grpSpPr>
          <a:xfrm>
            <a:off x="7471303" y="3114450"/>
            <a:ext cx="4107393" cy="752170"/>
            <a:chOff x="0" y="0"/>
            <a:chExt cx="825756" cy="151217"/>
          </a:xfrm>
        </p:grpSpPr>
        <p:sp>
          <p:nvSpPr>
            <p:cNvPr id="6" name="Freeform 6"/>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7" name="TextBox 7"/>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a:solidFill>
                    <a:srgbClr val="000000"/>
                  </a:solidFill>
                  <a:latin typeface="Open Sans 1"/>
                </a:rPr>
                <a:t>What’s API</a:t>
              </a:r>
            </a:p>
          </p:txBody>
        </p:sp>
      </p:grpSp>
      <p:grpSp>
        <p:nvGrpSpPr>
          <p:cNvPr id="8" name="Group 8"/>
          <p:cNvGrpSpPr/>
          <p:nvPr/>
        </p:nvGrpSpPr>
        <p:grpSpPr>
          <a:xfrm>
            <a:off x="7471303" y="4276195"/>
            <a:ext cx="4107393" cy="752170"/>
            <a:chOff x="0" y="0"/>
            <a:chExt cx="825756" cy="151217"/>
          </a:xfrm>
        </p:grpSpPr>
        <p:sp>
          <p:nvSpPr>
            <p:cNvPr id="9" name="Freeform 9"/>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10" name="TextBox 10"/>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a:solidFill>
                    <a:srgbClr val="000000"/>
                  </a:solidFill>
                  <a:latin typeface="Open Sans 1"/>
                </a:rPr>
                <a:t>What’s JSON</a:t>
              </a:r>
            </a:p>
          </p:txBody>
        </p:sp>
      </p:grpSp>
      <p:grpSp>
        <p:nvGrpSpPr>
          <p:cNvPr id="11" name="Group 11"/>
          <p:cNvGrpSpPr/>
          <p:nvPr/>
        </p:nvGrpSpPr>
        <p:grpSpPr>
          <a:xfrm>
            <a:off x="7407803" y="5438358"/>
            <a:ext cx="4107393" cy="752170"/>
            <a:chOff x="0" y="0"/>
            <a:chExt cx="825756" cy="151217"/>
          </a:xfrm>
        </p:grpSpPr>
        <p:sp>
          <p:nvSpPr>
            <p:cNvPr id="12" name="Freeform 12"/>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13" name="TextBox 13"/>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a:solidFill>
                    <a:srgbClr val="000000"/>
                  </a:solidFill>
                  <a:latin typeface="Open Sans 1"/>
                </a:rPr>
                <a:t>Components of API</a:t>
              </a:r>
            </a:p>
          </p:txBody>
        </p:sp>
      </p:grpSp>
      <p:grpSp>
        <p:nvGrpSpPr>
          <p:cNvPr id="14" name="Group 14"/>
          <p:cNvGrpSpPr/>
          <p:nvPr/>
        </p:nvGrpSpPr>
        <p:grpSpPr>
          <a:xfrm>
            <a:off x="7471302" y="6653554"/>
            <a:ext cx="4107393" cy="752170"/>
            <a:chOff x="0" y="0"/>
            <a:chExt cx="825756" cy="151217"/>
          </a:xfrm>
        </p:grpSpPr>
        <p:sp>
          <p:nvSpPr>
            <p:cNvPr id="15" name="Freeform 15"/>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16" name="TextBox 16"/>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dirty="0">
                  <a:solidFill>
                    <a:srgbClr val="000000"/>
                  </a:solidFill>
                  <a:latin typeface="Open Sans 1"/>
                </a:rPr>
                <a:t>HTTP Requests</a:t>
              </a:r>
            </a:p>
          </p:txBody>
        </p:sp>
      </p:grpSp>
      <p:sp>
        <p:nvSpPr>
          <p:cNvPr id="17" name="Freeform 17"/>
          <p:cNvSpPr/>
          <p:nvPr/>
        </p:nvSpPr>
        <p:spPr>
          <a:xfrm>
            <a:off x="4898584" y="1527380"/>
            <a:ext cx="2070949" cy="1476870"/>
          </a:xfrm>
          <a:custGeom>
            <a:avLst/>
            <a:gdLst/>
            <a:ahLst/>
            <a:cxnLst/>
            <a:rect l="l" t="t" r="r" b="b"/>
            <a:pathLst>
              <a:path w="2070949" h="1476870">
                <a:moveTo>
                  <a:pt x="0" y="0"/>
                </a:moveTo>
                <a:lnTo>
                  <a:pt x="2070950" y="0"/>
                </a:lnTo>
                <a:lnTo>
                  <a:pt x="2070950" y="1476870"/>
                </a:lnTo>
                <a:lnTo>
                  <a:pt x="0" y="1476870"/>
                </a:lnTo>
                <a:lnTo>
                  <a:pt x="0" y="0"/>
                </a:lnTo>
                <a:close/>
              </a:path>
            </a:pathLst>
          </a:custGeom>
          <a:blipFill>
            <a:blip r:embed="rId2"/>
            <a:stretch>
              <a:fillRect/>
            </a:stretch>
          </a:blipFill>
        </p:spPr>
        <p:txBody>
          <a:bodyPr/>
          <a:lstStyle/>
          <a:p>
            <a:endParaRPr lang="en-AS"/>
          </a:p>
        </p:txBody>
      </p:sp>
      <p:sp>
        <p:nvSpPr>
          <p:cNvPr id="18" name="TextBox 18"/>
          <p:cNvSpPr txBox="1"/>
          <p:nvPr/>
        </p:nvSpPr>
        <p:spPr>
          <a:xfrm>
            <a:off x="6231030" y="1342211"/>
            <a:ext cx="6587940" cy="1361829"/>
          </a:xfrm>
          <a:prstGeom prst="rect">
            <a:avLst/>
          </a:prstGeom>
        </p:spPr>
        <p:txBody>
          <a:bodyPr lIns="0" tIns="0" rIns="0" bIns="0" rtlCol="0" anchor="t">
            <a:spAutoFit/>
          </a:bodyPr>
          <a:lstStyle/>
          <a:p>
            <a:pPr algn="ctr">
              <a:lnSpc>
                <a:spcPts val="8990"/>
              </a:lnSpc>
            </a:pPr>
            <a:r>
              <a:rPr lang="en-US" sz="8990">
                <a:solidFill>
                  <a:srgbClr val="000000"/>
                </a:solidFill>
                <a:latin typeface="Arial Bold"/>
              </a:rPr>
              <a:t>Agenda</a:t>
            </a:r>
          </a:p>
        </p:txBody>
      </p:sp>
      <p:grpSp>
        <p:nvGrpSpPr>
          <p:cNvPr id="19" name="Group 19"/>
          <p:cNvGrpSpPr/>
          <p:nvPr/>
        </p:nvGrpSpPr>
        <p:grpSpPr>
          <a:xfrm>
            <a:off x="7471303" y="7876566"/>
            <a:ext cx="4107393" cy="752170"/>
            <a:chOff x="0" y="0"/>
            <a:chExt cx="825756" cy="151217"/>
          </a:xfrm>
        </p:grpSpPr>
        <p:sp>
          <p:nvSpPr>
            <p:cNvPr id="20" name="Freeform 20"/>
            <p:cNvSpPr/>
            <p:nvPr/>
          </p:nvSpPr>
          <p:spPr>
            <a:xfrm>
              <a:off x="0" y="0"/>
              <a:ext cx="825756" cy="151217"/>
            </a:xfrm>
            <a:custGeom>
              <a:avLst/>
              <a:gdLst/>
              <a:ahLst/>
              <a:cxnLst/>
              <a:rect l="l" t="t" r="r" b="b"/>
              <a:pathLst>
                <a:path w="825756" h="151217">
                  <a:moveTo>
                    <a:pt x="73510" y="0"/>
                  </a:moveTo>
                  <a:lnTo>
                    <a:pt x="752246" y="0"/>
                  </a:lnTo>
                  <a:cubicBezTo>
                    <a:pt x="771742" y="0"/>
                    <a:pt x="790440" y="7745"/>
                    <a:pt x="804226" y="21531"/>
                  </a:cubicBezTo>
                  <a:cubicBezTo>
                    <a:pt x="818012" y="35316"/>
                    <a:pt x="825756" y="54014"/>
                    <a:pt x="825756" y="73510"/>
                  </a:cubicBezTo>
                  <a:lnTo>
                    <a:pt x="825756" y="77707"/>
                  </a:lnTo>
                  <a:cubicBezTo>
                    <a:pt x="825756" y="118306"/>
                    <a:pt x="792845" y="151217"/>
                    <a:pt x="752246" y="151217"/>
                  </a:cubicBezTo>
                  <a:lnTo>
                    <a:pt x="73510" y="151217"/>
                  </a:lnTo>
                  <a:cubicBezTo>
                    <a:pt x="32912" y="151217"/>
                    <a:pt x="0" y="118306"/>
                    <a:pt x="0" y="77707"/>
                  </a:cubicBezTo>
                  <a:lnTo>
                    <a:pt x="0" y="73510"/>
                  </a:lnTo>
                  <a:cubicBezTo>
                    <a:pt x="0" y="32912"/>
                    <a:pt x="32912" y="0"/>
                    <a:pt x="73510" y="0"/>
                  </a:cubicBezTo>
                  <a:close/>
                </a:path>
              </a:pathLst>
            </a:custGeom>
            <a:solidFill>
              <a:srgbClr val="FFFFFF"/>
            </a:solidFill>
            <a:ln w="19050" cap="rnd">
              <a:solidFill>
                <a:srgbClr val="000000"/>
              </a:solidFill>
              <a:prstDash val="solid"/>
              <a:round/>
            </a:ln>
          </p:spPr>
          <p:txBody>
            <a:bodyPr/>
            <a:lstStyle/>
            <a:p>
              <a:endParaRPr lang="en-AS"/>
            </a:p>
          </p:txBody>
        </p:sp>
        <p:sp>
          <p:nvSpPr>
            <p:cNvPr id="21" name="TextBox 21"/>
            <p:cNvSpPr txBox="1"/>
            <p:nvPr/>
          </p:nvSpPr>
          <p:spPr>
            <a:xfrm>
              <a:off x="0" y="-38100"/>
              <a:ext cx="825756" cy="189317"/>
            </a:xfrm>
            <a:prstGeom prst="rect">
              <a:avLst/>
            </a:prstGeom>
          </p:spPr>
          <p:txBody>
            <a:bodyPr lIns="50800" tIns="50800" rIns="50800" bIns="50800" rtlCol="0" anchor="ctr"/>
            <a:lstStyle/>
            <a:p>
              <a:pPr algn="ctr">
                <a:lnSpc>
                  <a:spcPts val="3509"/>
                </a:lnSpc>
              </a:pPr>
              <a:r>
                <a:rPr lang="en-US" sz="2699">
                  <a:solidFill>
                    <a:srgbClr val="000000"/>
                  </a:solidFill>
                  <a:latin typeface="Open Sans 1"/>
                </a:rPr>
                <a:t>Response </a:t>
              </a:r>
            </a:p>
          </p:txBody>
        </p:sp>
      </p:grpSp>
      <p:sp>
        <p:nvSpPr>
          <p:cNvPr id="22" name="TextBox 14">
            <a:extLst>
              <a:ext uri="{FF2B5EF4-FFF2-40B4-BE49-F238E27FC236}">
                <a16:creationId xmlns:a16="http://schemas.microsoft.com/office/drawing/2014/main" id="{CD3512B7-F4E0-3C8A-1D86-A6E754C14D55}"/>
              </a:ext>
            </a:extLst>
          </p:cNvPr>
          <p:cNvSpPr txBox="1"/>
          <p:nvPr/>
        </p:nvSpPr>
        <p:spPr>
          <a:xfrm>
            <a:off x="1371600" y="9476627"/>
            <a:ext cx="4876800" cy="521938"/>
          </a:xfrm>
          <a:prstGeom prst="rect">
            <a:avLst/>
          </a:prstGeom>
        </p:spPr>
        <p:txBody>
          <a:bodyPr wrap="square" lIns="0" tIns="0" rIns="0" bIns="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4320"/>
              </a:lnSpc>
            </a:pPr>
            <a:r>
              <a:rPr lang="en-US" sz="3200" dirty="0">
                <a:solidFill>
                  <a:schemeClr val="bg1">
                    <a:lumMod val="10000"/>
                    <a:lumOff val="90000"/>
                  </a:schemeClr>
                </a:solidFill>
                <a:latin typeface="Codec Pro"/>
              </a:rPr>
              <a:t>amira20nasser@gmail.com</a:t>
            </a:r>
          </a:p>
        </p:txBody>
      </p:sp>
      <p:sp>
        <p:nvSpPr>
          <p:cNvPr id="23" name="TextBox 8">
            <a:extLst>
              <a:ext uri="{FF2B5EF4-FFF2-40B4-BE49-F238E27FC236}">
                <a16:creationId xmlns:a16="http://schemas.microsoft.com/office/drawing/2014/main" id="{C373937E-36B0-43A5-ACDB-A00B47FE0D14}"/>
              </a:ext>
            </a:extLst>
          </p:cNvPr>
          <p:cNvSpPr txBox="1"/>
          <p:nvPr/>
        </p:nvSpPr>
        <p:spPr>
          <a:xfrm>
            <a:off x="7970166" y="9445208"/>
            <a:ext cx="2347667" cy="58477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bg1">
                    <a:lumMod val="10000"/>
                    <a:lumOff val="90000"/>
                  </a:schemeClr>
                </a:solidFill>
                <a:latin typeface="Codec Pro"/>
                <a:hlinkClick r:id="rId3">
                  <a:extLst>
                    <a:ext uri="{A12FA001-AC4F-418D-AE19-62706E023703}">
                      <ahyp:hlinkClr xmlns:ahyp="http://schemas.microsoft.com/office/drawing/2018/hyperlinkcolor" val="tx"/>
                    </a:ext>
                  </a:extLst>
                </a:hlinkClick>
              </a:rPr>
              <a:t>LinkedIn</a:t>
            </a:r>
            <a:endParaRPr lang="en-AS" sz="3200" dirty="0">
              <a:solidFill>
                <a:schemeClr val="bg1">
                  <a:lumMod val="10000"/>
                  <a:lumOff val="90000"/>
                </a:schemeClr>
              </a:solidFill>
              <a:latin typeface="Codec Pro"/>
            </a:endParaRPr>
          </a:p>
        </p:txBody>
      </p:sp>
      <p:sp>
        <p:nvSpPr>
          <p:cNvPr id="24" name="TextBox 13">
            <a:extLst>
              <a:ext uri="{FF2B5EF4-FFF2-40B4-BE49-F238E27FC236}">
                <a16:creationId xmlns:a16="http://schemas.microsoft.com/office/drawing/2014/main" id="{FA154CE8-11A7-62B7-E451-FE42ADADB2BD}"/>
              </a:ext>
            </a:extLst>
          </p:cNvPr>
          <p:cNvSpPr txBox="1"/>
          <p:nvPr/>
        </p:nvSpPr>
        <p:spPr>
          <a:xfrm>
            <a:off x="11506200" y="9413790"/>
            <a:ext cx="4481909" cy="58477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bg1">
                    <a:lumMod val="10000"/>
                    <a:lumOff val="90000"/>
                  </a:schemeClr>
                </a:solidFill>
                <a:latin typeface="Codec Pro"/>
                <a:hlinkClick r:id="rId4">
                  <a:extLst>
                    <a:ext uri="{A12FA001-AC4F-418D-AE19-62706E023703}">
                      <ahyp:hlinkClr xmlns:ahyp="http://schemas.microsoft.com/office/drawing/2018/hyperlinkcolor" val="tx"/>
                    </a:ext>
                  </a:extLst>
                </a:hlinkClick>
              </a:rPr>
              <a:t>Amira Nasser | Facebook</a:t>
            </a:r>
            <a:endParaRPr lang="en-AS" sz="3200" dirty="0">
              <a:solidFill>
                <a:schemeClr val="bg1">
                  <a:lumMod val="10000"/>
                  <a:lumOff val="90000"/>
                </a:schemeClr>
              </a:solidFill>
              <a:latin typeface="Codec Pro"/>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grpSp>
        <p:nvGrpSpPr>
          <p:cNvPr id="2" name="Group 2"/>
          <p:cNvGrpSpPr/>
          <p:nvPr/>
        </p:nvGrpSpPr>
        <p:grpSpPr>
          <a:xfrm>
            <a:off x="709081" y="556449"/>
            <a:ext cx="16869838" cy="9153376"/>
            <a:chOff x="0" y="0"/>
            <a:chExt cx="9789495" cy="5311665"/>
          </a:xfrm>
        </p:grpSpPr>
        <p:sp>
          <p:nvSpPr>
            <p:cNvPr id="3" name="Freeform 3"/>
            <p:cNvSpPr/>
            <p:nvPr/>
          </p:nvSpPr>
          <p:spPr>
            <a:xfrm>
              <a:off x="0" y="0"/>
              <a:ext cx="9789495" cy="5311665"/>
            </a:xfrm>
            <a:custGeom>
              <a:avLst/>
              <a:gdLst/>
              <a:ahLst/>
              <a:cxnLst/>
              <a:rect l="l" t="t" r="r" b="b"/>
              <a:pathLst>
                <a:path w="9789495" h="5311665">
                  <a:moveTo>
                    <a:pt x="45892" y="0"/>
                  </a:moveTo>
                  <a:lnTo>
                    <a:pt x="9743604" y="0"/>
                  </a:lnTo>
                  <a:cubicBezTo>
                    <a:pt x="9755775" y="0"/>
                    <a:pt x="9767447" y="4835"/>
                    <a:pt x="9776054" y="13441"/>
                  </a:cubicBezTo>
                  <a:cubicBezTo>
                    <a:pt x="9784660" y="22048"/>
                    <a:pt x="9789495" y="33721"/>
                    <a:pt x="9789495" y="45892"/>
                  </a:cubicBezTo>
                  <a:lnTo>
                    <a:pt x="9789495" y="5265773"/>
                  </a:lnTo>
                  <a:cubicBezTo>
                    <a:pt x="9789495" y="5277944"/>
                    <a:pt x="9784660" y="5289617"/>
                    <a:pt x="9776054" y="5298224"/>
                  </a:cubicBezTo>
                  <a:cubicBezTo>
                    <a:pt x="9767447" y="5306830"/>
                    <a:pt x="9755775" y="5311665"/>
                    <a:pt x="9743604" y="5311665"/>
                  </a:cubicBezTo>
                  <a:lnTo>
                    <a:pt x="45892" y="5311665"/>
                  </a:lnTo>
                  <a:cubicBezTo>
                    <a:pt x="33721" y="5311665"/>
                    <a:pt x="22048" y="5306830"/>
                    <a:pt x="13441" y="5298224"/>
                  </a:cubicBezTo>
                  <a:cubicBezTo>
                    <a:pt x="4835" y="5289617"/>
                    <a:pt x="0" y="5277944"/>
                    <a:pt x="0" y="5265773"/>
                  </a:cubicBezTo>
                  <a:lnTo>
                    <a:pt x="0" y="45892"/>
                  </a:lnTo>
                  <a:cubicBezTo>
                    <a:pt x="0" y="33721"/>
                    <a:pt x="4835" y="22048"/>
                    <a:pt x="13441" y="13441"/>
                  </a:cubicBezTo>
                  <a:cubicBezTo>
                    <a:pt x="22048" y="4835"/>
                    <a:pt x="33721" y="0"/>
                    <a:pt x="45892" y="0"/>
                  </a:cubicBezTo>
                  <a:close/>
                </a:path>
              </a:pathLst>
            </a:custGeom>
            <a:solidFill>
              <a:srgbClr val="F5F5EF"/>
            </a:solidFill>
            <a:ln w="19050" cap="rnd">
              <a:solidFill>
                <a:srgbClr val="000000"/>
              </a:solidFill>
              <a:prstDash val="solid"/>
              <a:round/>
            </a:ln>
          </p:spPr>
          <p:txBody>
            <a:bodyPr/>
            <a:lstStyle/>
            <a:p>
              <a:endParaRPr lang="en-AS"/>
            </a:p>
          </p:txBody>
        </p:sp>
        <p:sp>
          <p:nvSpPr>
            <p:cNvPr id="4" name="TextBox 4"/>
            <p:cNvSpPr txBox="1"/>
            <p:nvPr/>
          </p:nvSpPr>
          <p:spPr>
            <a:xfrm>
              <a:off x="0" y="-152400"/>
              <a:ext cx="9789495" cy="5464065"/>
            </a:xfrm>
            <a:prstGeom prst="rect">
              <a:avLst/>
            </a:prstGeom>
          </p:spPr>
          <p:txBody>
            <a:bodyPr lIns="38907" tIns="38907" rIns="38907" bIns="38907" rtlCol="0" anchor="ctr"/>
            <a:lstStyle/>
            <a:p>
              <a:pPr algn="ctr">
                <a:lnSpc>
                  <a:spcPts val="10722"/>
                </a:lnSpc>
              </a:pPr>
              <a:endParaRPr/>
            </a:p>
          </p:txBody>
        </p:sp>
      </p:grpSp>
      <p:sp>
        <p:nvSpPr>
          <p:cNvPr id="5" name="Freeform 5"/>
          <p:cNvSpPr/>
          <p:nvPr/>
        </p:nvSpPr>
        <p:spPr>
          <a:xfrm>
            <a:off x="279400" y="2094083"/>
            <a:ext cx="10088367" cy="5483069"/>
          </a:xfrm>
          <a:custGeom>
            <a:avLst/>
            <a:gdLst/>
            <a:ahLst/>
            <a:cxnLst/>
            <a:rect l="l" t="t" r="r" b="b"/>
            <a:pathLst>
              <a:path w="10088367" h="5483069">
                <a:moveTo>
                  <a:pt x="0" y="0"/>
                </a:moveTo>
                <a:lnTo>
                  <a:pt x="10088367" y="0"/>
                </a:lnTo>
                <a:lnTo>
                  <a:pt x="10088367" y="5483069"/>
                </a:lnTo>
                <a:lnTo>
                  <a:pt x="0" y="5483069"/>
                </a:lnTo>
                <a:lnTo>
                  <a:pt x="0" y="0"/>
                </a:lnTo>
                <a:close/>
              </a:path>
            </a:pathLst>
          </a:custGeom>
          <a:blipFill>
            <a:blip r:embed="rId3"/>
            <a:stretch>
              <a:fillRect t="-5488" r="-1033" b="-99"/>
            </a:stretch>
          </a:blipFill>
        </p:spPr>
        <p:txBody>
          <a:bodyPr/>
          <a:lstStyle/>
          <a:p>
            <a:endParaRPr lang="en-AS"/>
          </a:p>
        </p:txBody>
      </p:sp>
      <p:sp>
        <p:nvSpPr>
          <p:cNvPr id="6" name="TextBox 6"/>
          <p:cNvSpPr txBox="1"/>
          <p:nvPr/>
        </p:nvSpPr>
        <p:spPr>
          <a:xfrm>
            <a:off x="11268828" y="1357204"/>
            <a:ext cx="5122944" cy="2476503"/>
          </a:xfrm>
          <a:prstGeom prst="rect">
            <a:avLst/>
          </a:prstGeom>
        </p:spPr>
        <p:txBody>
          <a:bodyPr lIns="0" tIns="0" rIns="0" bIns="0" rtlCol="0" anchor="t">
            <a:spAutoFit/>
          </a:bodyPr>
          <a:lstStyle/>
          <a:p>
            <a:pPr marL="0" lvl="0" indent="0">
              <a:lnSpc>
                <a:spcPts val="8925"/>
              </a:lnSpc>
            </a:pPr>
            <a:r>
              <a:rPr lang="en-US" sz="8500">
                <a:solidFill>
                  <a:srgbClr val="000000"/>
                </a:solidFill>
                <a:latin typeface="Arial Bold"/>
              </a:rPr>
              <a:t>What’s API?</a:t>
            </a:r>
          </a:p>
        </p:txBody>
      </p:sp>
      <p:sp>
        <p:nvSpPr>
          <p:cNvPr id="7" name="TextBox 7"/>
          <p:cNvSpPr txBox="1"/>
          <p:nvPr/>
        </p:nvSpPr>
        <p:spPr>
          <a:xfrm>
            <a:off x="11245874" y="5451504"/>
            <a:ext cx="5631986" cy="3806796"/>
          </a:xfrm>
          <a:prstGeom prst="rect">
            <a:avLst/>
          </a:prstGeom>
        </p:spPr>
        <p:txBody>
          <a:bodyPr lIns="0" tIns="0" rIns="0" bIns="0" rtlCol="0" anchor="t">
            <a:spAutoFit/>
          </a:bodyPr>
          <a:lstStyle/>
          <a:p>
            <a:pPr marL="0" lvl="0" indent="0">
              <a:lnSpc>
                <a:spcPts val="3359"/>
              </a:lnSpc>
            </a:pPr>
            <a:r>
              <a:rPr lang="en-US" sz="2399">
                <a:solidFill>
                  <a:srgbClr val="000000"/>
                </a:solidFill>
                <a:latin typeface="Open Sans 1"/>
              </a:rPr>
              <a:t>Application Programming Interface, like a bridge between different software programs. It defines how they can communicate and interact with each other, allowing them to share data and functionality. APIs make it possible for software written in different languages to work together smoothly, like speaking a common language.</a:t>
            </a:r>
          </a:p>
        </p:txBody>
      </p:sp>
      <p:sp>
        <p:nvSpPr>
          <p:cNvPr id="8" name="AutoShape 8"/>
          <p:cNvSpPr/>
          <p:nvPr/>
        </p:nvSpPr>
        <p:spPr>
          <a:xfrm>
            <a:off x="11245874" y="4522681"/>
            <a:ext cx="5122944" cy="0"/>
          </a:xfrm>
          <a:prstGeom prst="line">
            <a:avLst/>
          </a:prstGeom>
          <a:ln w="38100" cap="flat">
            <a:solidFill>
              <a:srgbClr val="2E2C2C"/>
            </a:solidFill>
            <a:prstDash val="solid"/>
            <a:headEnd type="none" w="sm" len="sm"/>
            <a:tailEnd type="none" w="sm" len="sm"/>
          </a:ln>
        </p:spPr>
        <p:txBody>
          <a:bodyPr/>
          <a:lstStyle/>
          <a:p>
            <a:endParaRPr lang="en-AS"/>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2C2C"/>
        </a:solidFill>
        <a:effectLst/>
      </p:bgPr>
    </p:bg>
    <p:spTree>
      <p:nvGrpSpPr>
        <p:cNvPr id="1" name=""/>
        <p:cNvGrpSpPr/>
        <p:nvPr/>
      </p:nvGrpSpPr>
      <p:grpSpPr>
        <a:xfrm>
          <a:off x="0" y="0"/>
          <a:ext cx="0" cy="0"/>
          <a:chOff x="0" y="0"/>
          <a:chExt cx="0" cy="0"/>
        </a:xfrm>
      </p:grpSpPr>
      <p:grpSp>
        <p:nvGrpSpPr>
          <p:cNvPr id="2" name="Group 2"/>
          <p:cNvGrpSpPr/>
          <p:nvPr/>
        </p:nvGrpSpPr>
        <p:grpSpPr>
          <a:xfrm>
            <a:off x="416981" y="259995"/>
            <a:ext cx="17301638" cy="9797751"/>
            <a:chOff x="0" y="0"/>
            <a:chExt cx="10040067" cy="5685594"/>
          </a:xfrm>
        </p:grpSpPr>
        <p:sp>
          <p:nvSpPr>
            <p:cNvPr id="3" name="Freeform 3"/>
            <p:cNvSpPr/>
            <p:nvPr/>
          </p:nvSpPr>
          <p:spPr>
            <a:xfrm>
              <a:off x="0" y="0"/>
              <a:ext cx="10040067" cy="5685594"/>
            </a:xfrm>
            <a:custGeom>
              <a:avLst/>
              <a:gdLst/>
              <a:ahLst/>
              <a:cxnLst/>
              <a:rect l="l" t="t" r="r" b="b"/>
              <a:pathLst>
                <a:path w="10040067" h="5685594">
                  <a:moveTo>
                    <a:pt x="44747" y="0"/>
                  </a:moveTo>
                  <a:lnTo>
                    <a:pt x="9995320" y="0"/>
                  </a:lnTo>
                  <a:cubicBezTo>
                    <a:pt x="10020033" y="0"/>
                    <a:pt x="10040067" y="20034"/>
                    <a:pt x="10040067" y="44747"/>
                  </a:cubicBezTo>
                  <a:lnTo>
                    <a:pt x="10040067" y="5640847"/>
                  </a:lnTo>
                  <a:cubicBezTo>
                    <a:pt x="10040067" y="5665560"/>
                    <a:pt x="10020033" y="5685594"/>
                    <a:pt x="9995320" y="5685594"/>
                  </a:cubicBezTo>
                  <a:lnTo>
                    <a:pt x="44747" y="5685594"/>
                  </a:lnTo>
                  <a:cubicBezTo>
                    <a:pt x="20034" y="5685594"/>
                    <a:pt x="0" y="5665560"/>
                    <a:pt x="0" y="5640847"/>
                  </a:cubicBezTo>
                  <a:lnTo>
                    <a:pt x="0" y="44747"/>
                  </a:lnTo>
                  <a:cubicBezTo>
                    <a:pt x="0" y="20034"/>
                    <a:pt x="20034" y="0"/>
                    <a:pt x="44747" y="0"/>
                  </a:cubicBezTo>
                  <a:close/>
                </a:path>
              </a:pathLst>
            </a:custGeom>
            <a:solidFill>
              <a:srgbClr val="F5F5EF"/>
            </a:solidFill>
            <a:ln w="19050" cap="rnd">
              <a:solidFill>
                <a:srgbClr val="000000"/>
              </a:solidFill>
              <a:prstDash val="solid"/>
              <a:round/>
            </a:ln>
          </p:spPr>
          <p:txBody>
            <a:bodyPr/>
            <a:lstStyle/>
            <a:p>
              <a:endParaRPr lang="en-AS"/>
            </a:p>
          </p:txBody>
        </p:sp>
        <p:sp>
          <p:nvSpPr>
            <p:cNvPr id="4" name="TextBox 4"/>
            <p:cNvSpPr txBox="1"/>
            <p:nvPr/>
          </p:nvSpPr>
          <p:spPr>
            <a:xfrm>
              <a:off x="0" y="-304800"/>
              <a:ext cx="10040067" cy="5990394"/>
            </a:xfrm>
            <a:prstGeom prst="rect">
              <a:avLst/>
            </a:prstGeom>
          </p:spPr>
          <p:txBody>
            <a:bodyPr lIns="38907" tIns="38907" rIns="38907" bIns="38907" rtlCol="0" anchor="ctr"/>
            <a:lstStyle/>
            <a:p>
              <a:pPr algn="ctr">
                <a:lnSpc>
                  <a:spcPts val="10722"/>
                </a:lnSpc>
              </a:pPr>
              <a:endParaRPr/>
            </a:p>
          </p:txBody>
        </p:sp>
      </p:grpSp>
      <p:sp>
        <p:nvSpPr>
          <p:cNvPr id="5" name="Freeform 5"/>
          <p:cNvSpPr/>
          <p:nvPr/>
        </p:nvSpPr>
        <p:spPr>
          <a:xfrm>
            <a:off x="1464088" y="1904403"/>
            <a:ext cx="15417428" cy="7246191"/>
          </a:xfrm>
          <a:custGeom>
            <a:avLst/>
            <a:gdLst/>
            <a:ahLst/>
            <a:cxnLst/>
            <a:rect l="l" t="t" r="r" b="b"/>
            <a:pathLst>
              <a:path w="15417428" h="7246191">
                <a:moveTo>
                  <a:pt x="0" y="0"/>
                </a:moveTo>
                <a:lnTo>
                  <a:pt x="15417427" y="0"/>
                </a:lnTo>
                <a:lnTo>
                  <a:pt x="15417427" y="7246192"/>
                </a:lnTo>
                <a:lnTo>
                  <a:pt x="0" y="7246192"/>
                </a:lnTo>
                <a:lnTo>
                  <a:pt x="0" y="0"/>
                </a:lnTo>
                <a:close/>
              </a:path>
            </a:pathLst>
          </a:custGeom>
          <a:blipFill>
            <a:blip r:embed="rId3"/>
            <a:stretch>
              <a:fillRect/>
            </a:stretch>
          </a:blipFill>
        </p:spPr>
        <p:txBody>
          <a:bodyPr/>
          <a:lstStyle/>
          <a:p>
            <a:endParaRPr lang="en-AS"/>
          </a:p>
        </p:txBody>
      </p:sp>
      <p:sp>
        <p:nvSpPr>
          <p:cNvPr id="6" name="TextBox 6"/>
          <p:cNvSpPr txBox="1"/>
          <p:nvPr/>
        </p:nvSpPr>
        <p:spPr>
          <a:xfrm>
            <a:off x="701471" y="713739"/>
            <a:ext cx="7784213" cy="715646"/>
          </a:xfrm>
          <a:prstGeom prst="rect">
            <a:avLst/>
          </a:prstGeom>
        </p:spPr>
        <p:txBody>
          <a:bodyPr lIns="0" tIns="0" rIns="0" bIns="0" rtlCol="0" anchor="t">
            <a:spAutoFit/>
          </a:bodyPr>
          <a:lstStyle/>
          <a:p>
            <a:pPr algn="ctr">
              <a:lnSpc>
                <a:spcPts val="5300"/>
              </a:lnSpc>
            </a:pPr>
            <a:r>
              <a:rPr lang="en-US" sz="5300">
                <a:solidFill>
                  <a:srgbClr val="000000"/>
                </a:solidFill>
                <a:latin typeface="Public Sans Heavy"/>
              </a:rPr>
              <a:t>How does API work?</a:t>
            </a:r>
          </a:p>
        </p:txBody>
      </p:sp>
      <p:sp>
        <p:nvSpPr>
          <p:cNvPr id="7" name="TextBox 14">
            <a:extLst>
              <a:ext uri="{FF2B5EF4-FFF2-40B4-BE49-F238E27FC236}">
                <a16:creationId xmlns:a16="http://schemas.microsoft.com/office/drawing/2014/main" id="{CAB67156-EC07-ACEE-5B9D-41F9EB5B81FB}"/>
              </a:ext>
            </a:extLst>
          </p:cNvPr>
          <p:cNvSpPr txBox="1"/>
          <p:nvPr/>
        </p:nvSpPr>
        <p:spPr>
          <a:xfrm>
            <a:off x="1371600" y="9476627"/>
            <a:ext cx="4876800" cy="508344"/>
          </a:xfrm>
          <a:prstGeom prst="rect">
            <a:avLst/>
          </a:prstGeom>
        </p:spPr>
        <p:txBody>
          <a:bodyPr wrap="square" lIns="0" tIns="0" rIns="0" bIns="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4320"/>
              </a:lnSpc>
            </a:pPr>
            <a:r>
              <a:rPr lang="en-US" sz="2800" dirty="0">
                <a:solidFill>
                  <a:schemeClr val="tx1"/>
                </a:solidFill>
                <a:latin typeface="Codec Pro"/>
              </a:rPr>
              <a:t>amira20nasser@gmail.com</a:t>
            </a:r>
          </a:p>
        </p:txBody>
      </p:sp>
      <p:sp>
        <p:nvSpPr>
          <p:cNvPr id="8" name="TextBox 8">
            <a:extLst>
              <a:ext uri="{FF2B5EF4-FFF2-40B4-BE49-F238E27FC236}">
                <a16:creationId xmlns:a16="http://schemas.microsoft.com/office/drawing/2014/main" id="{5EF1463F-D7C2-F0C8-7DB8-F076360CACD7}"/>
              </a:ext>
            </a:extLst>
          </p:cNvPr>
          <p:cNvSpPr txBox="1"/>
          <p:nvPr/>
        </p:nvSpPr>
        <p:spPr>
          <a:xfrm>
            <a:off x="7970166" y="9445208"/>
            <a:ext cx="2347667" cy="52322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tx1"/>
                </a:solidFill>
                <a:latin typeface="Codec Pro"/>
                <a:hlinkClick r:id="rId4">
                  <a:extLst>
                    <a:ext uri="{A12FA001-AC4F-418D-AE19-62706E023703}">
                      <ahyp:hlinkClr xmlns:ahyp="http://schemas.microsoft.com/office/drawing/2018/hyperlinkcolor" val="tx"/>
                    </a:ext>
                  </a:extLst>
                </a:hlinkClick>
              </a:rPr>
              <a:t>LinkedIn</a:t>
            </a:r>
            <a:endParaRPr lang="en-AS" sz="2800" dirty="0">
              <a:solidFill>
                <a:schemeClr val="tx1"/>
              </a:solidFill>
              <a:latin typeface="Codec Pro"/>
            </a:endParaRPr>
          </a:p>
        </p:txBody>
      </p:sp>
      <p:sp>
        <p:nvSpPr>
          <p:cNvPr id="9" name="TextBox 13">
            <a:extLst>
              <a:ext uri="{FF2B5EF4-FFF2-40B4-BE49-F238E27FC236}">
                <a16:creationId xmlns:a16="http://schemas.microsoft.com/office/drawing/2014/main" id="{A5B9A1BD-19FB-1E86-A290-2CC633AED267}"/>
              </a:ext>
            </a:extLst>
          </p:cNvPr>
          <p:cNvSpPr txBox="1"/>
          <p:nvPr/>
        </p:nvSpPr>
        <p:spPr>
          <a:xfrm>
            <a:off x="11506200" y="9413790"/>
            <a:ext cx="4481909" cy="52322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tx1"/>
                </a:solidFill>
                <a:latin typeface="Codec Pro"/>
                <a:hlinkClick r:id="rId5">
                  <a:extLst>
                    <a:ext uri="{A12FA001-AC4F-418D-AE19-62706E023703}">
                      <ahyp:hlinkClr xmlns:ahyp="http://schemas.microsoft.com/office/drawing/2018/hyperlinkcolor" val="tx"/>
                    </a:ext>
                  </a:extLst>
                </a:hlinkClick>
              </a:rPr>
              <a:t>Amira Nasser | Facebook</a:t>
            </a:r>
            <a:endParaRPr lang="en-AS" sz="2800" dirty="0">
              <a:solidFill>
                <a:schemeClr val="tx1"/>
              </a:solidFill>
              <a:latin typeface="Codec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8051800" y="1028700"/>
            <a:ext cx="10236200" cy="8229600"/>
          </a:xfrm>
          <a:custGeom>
            <a:avLst/>
            <a:gdLst/>
            <a:ahLst/>
            <a:cxnLst/>
            <a:rect l="l" t="t" r="r" b="b"/>
            <a:pathLst>
              <a:path w="10236200" h="8229600">
                <a:moveTo>
                  <a:pt x="0" y="0"/>
                </a:moveTo>
                <a:lnTo>
                  <a:pt x="10236200" y="0"/>
                </a:lnTo>
                <a:lnTo>
                  <a:pt x="10236200" y="8229600"/>
                </a:lnTo>
                <a:lnTo>
                  <a:pt x="0" y="8229600"/>
                </a:lnTo>
                <a:lnTo>
                  <a:pt x="0" y="0"/>
                </a:lnTo>
                <a:close/>
              </a:path>
            </a:pathLst>
          </a:custGeom>
          <a:blipFill>
            <a:blip r:embed="rId2"/>
            <a:stretch>
              <a:fillRect l="-5588" r="-9111"/>
            </a:stretch>
          </a:blipFill>
        </p:spPr>
        <p:txBody>
          <a:bodyPr/>
          <a:lstStyle/>
          <a:p>
            <a:endParaRPr lang="en-AS"/>
          </a:p>
        </p:txBody>
      </p:sp>
      <p:grpSp>
        <p:nvGrpSpPr>
          <p:cNvPr id="3" name="Group 3"/>
          <p:cNvGrpSpPr/>
          <p:nvPr/>
        </p:nvGrpSpPr>
        <p:grpSpPr>
          <a:xfrm>
            <a:off x="1384300" y="1182149"/>
            <a:ext cx="6883400" cy="5556127"/>
            <a:chOff x="0" y="0"/>
            <a:chExt cx="9177867" cy="7408169"/>
          </a:xfrm>
        </p:grpSpPr>
        <p:sp>
          <p:nvSpPr>
            <p:cNvPr id="4" name="TextBox 4"/>
            <p:cNvSpPr txBox="1"/>
            <p:nvPr/>
          </p:nvSpPr>
          <p:spPr>
            <a:xfrm>
              <a:off x="0" y="5920153"/>
              <a:ext cx="8272638" cy="1488017"/>
            </a:xfrm>
            <a:prstGeom prst="rect">
              <a:avLst/>
            </a:prstGeom>
          </p:spPr>
          <p:txBody>
            <a:bodyPr lIns="0" tIns="0" rIns="0" bIns="0" rtlCol="0" anchor="t">
              <a:spAutoFit/>
            </a:bodyPr>
            <a:lstStyle/>
            <a:p>
              <a:pPr marL="431797" lvl="1" indent="-215899" algn="l">
                <a:lnSpc>
                  <a:spcPts val="2199"/>
                </a:lnSpc>
                <a:spcBef>
                  <a:spcPct val="0"/>
                </a:spcBef>
                <a:buFont typeface="Arial"/>
                <a:buChar char="•"/>
              </a:pPr>
              <a:r>
                <a:rPr lang="en-US" sz="1999" u="none" strike="noStrike">
                  <a:solidFill>
                    <a:srgbClr val="000000"/>
                  </a:solidFill>
                  <a:latin typeface="Open Sans 1"/>
                </a:rPr>
                <a:t>Client makes requests (GET, POST, PUT or DELETE)</a:t>
              </a:r>
            </a:p>
            <a:p>
              <a:pPr marL="431797" lvl="1" indent="-215899" algn="l">
                <a:lnSpc>
                  <a:spcPts val="2199"/>
                </a:lnSpc>
                <a:spcBef>
                  <a:spcPct val="0"/>
                </a:spcBef>
                <a:buFont typeface="Arial"/>
                <a:buChar char="•"/>
              </a:pPr>
              <a:r>
                <a:rPr lang="en-US" sz="1999" u="none" strike="noStrike">
                  <a:solidFill>
                    <a:srgbClr val="000000"/>
                  </a:solidFill>
                  <a:latin typeface="Open Sans 1"/>
                </a:rPr>
                <a:t>REST API sends request to server</a:t>
              </a:r>
            </a:p>
            <a:p>
              <a:pPr marL="431797" lvl="1" indent="-215899" algn="l">
                <a:lnSpc>
                  <a:spcPts val="2199"/>
                </a:lnSpc>
                <a:spcBef>
                  <a:spcPct val="0"/>
                </a:spcBef>
                <a:buFont typeface="Arial"/>
                <a:buChar char="•"/>
              </a:pPr>
              <a:r>
                <a:rPr lang="en-US" sz="1999" u="none" strike="noStrike">
                  <a:solidFill>
                    <a:srgbClr val="000000"/>
                  </a:solidFill>
                  <a:latin typeface="Open Sans 1"/>
                </a:rPr>
                <a:t>The response (XML,JSON,..).</a:t>
              </a:r>
            </a:p>
          </p:txBody>
        </p:sp>
        <p:sp>
          <p:nvSpPr>
            <p:cNvPr id="5" name="TextBox 5"/>
            <p:cNvSpPr txBox="1"/>
            <p:nvPr/>
          </p:nvSpPr>
          <p:spPr>
            <a:xfrm>
              <a:off x="0" y="4710877"/>
              <a:ext cx="9177867" cy="509270"/>
            </a:xfrm>
            <a:prstGeom prst="rect">
              <a:avLst/>
            </a:prstGeom>
          </p:spPr>
          <p:txBody>
            <a:bodyPr lIns="0" tIns="0" rIns="0" bIns="0" rtlCol="0" anchor="t">
              <a:spAutoFit/>
            </a:bodyPr>
            <a:lstStyle/>
            <a:p>
              <a:pPr marL="0" lvl="0" indent="0" algn="l">
                <a:lnSpc>
                  <a:spcPts val="2666"/>
                </a:lnSpc>
                <a:spcBef>
                  <a:spcPct val="0"/>
                </a:spcBef>
              </a:pPr>
              <a:endParaRPr/>
            </a:p>
          </p:txBody>
        </p:sp>
        <p:sp>
          <p:nvSpPr>
            <p:cNvPr id="6" name="TextBox 6"/>
            <p:cNvSpPr txBox="1"/>
            <p:nvPr/>
          </p:nvSpPr>
          <p:spPr>
            <a:xfrm>
              <a:off x="0" y="142875"/>
              <a:ext cx="9177867" cy="3856826"/>
            </a:xfrm>
            <a:prstGeom prst="rect">
              <a:avLst/>
            </a:prstGeom>
          </p:spPr>
          <p:txBody>
            <a:bodyPr lIns="0" tIns="0" rIns="0" bIns="0" rtlCol="0" anchor="t">
              <a:spAutoFit/>
            </a:bodyPr>
            <a:lstStyle/>
            <a:p>
              <a:pPr marL="0" lvl="0" indent="0" algn="l">
                <a:lnSpc>
                  <a:spcPts val="4485"/>
                </a:lnSpc>
                <a:spcBef>
                  <a:spcPct val="0"/>
                </a:spcBef>
              </a:pPr>
              <a:r>
                <a:rPr lang="en-US" sz="4984" u="none" strike="noStrike" dirty="0">
                  <a:solidFill>
                    <a:srgbClr val="000000"/>
                  </a:solidFill>
                  <a:latin typeface="Open Sans 1 Bold"/>
                </a:rPr>
                <a:t>REST API</a:t>
              </a:r>
            </a:p>
            <a:p>
              <a:pPr marL="0" lvl="0" indent="0" algn="l">
                <a:lnSpc>
                  <a:spcPts val="4485"/>
                </a:lnSpc>
                <a:spcBef>
                  <a:spcPct val="0"/>
                </a:spcBef>
              </a:pPr>
              <a:r>
                <a:rPr lang="en-US" sz="4984" u="none" strike="noStrike" dirty="0">
                  <a:solidFill>
                    <a:srgbClr val="000000"/>
                  </a:solidFill>
                  <a:latin typeface="Open Sans 1 Bold"/>
                </a:rPr>
                <a:t>use of HTTPs Requests to communicate with (HTML,XML,JSON,..,).</a:t>
              </a:r>
            </a:p>
          </p:txBody>
        </p:sp>
      </p:grpSp>
      <p:sp>
        <p:nvSpPr>
          <p:cNvPr id="7" name="TextBox 14">
            <a:extLst>
              <a:ext uri="{FF2B5EF4-FFF2-40B4-BE49-F238E27FC236}">
                <a16:creationId xmlns:a16="http://schemas.microsoft.com/office/drawing/2014/main" id="{72A434ED-CDAD-96DB-AEEE-E4C67AD95899}"/>
              </a:ext>
            </a:extLst>
          </p:cNvPr>
          <p:cNvSpPr txBox="1"/>
          <p:nvPr/>
        </p:nvSpPr>
        <p:spPr>
          <a:xfrm>
            <a:off x="1371600" y="9476627"/>
            <a:ext cx="4876800" cy="521938"/>
          </a:xfrm>
          <a:prstGeom prst="rect">
            <a:avLst/>
          </a:prstGeom>
        </p:spPr>
        <p:txBody>
          <a:bodyPr wrap="square" lIns="0" tIns="0" rIns="0" bIns="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4320"/>
              </a:lnSpc>
            </a:pPr>
            <a:r>
              <a:rPr lang="en-US" sz="3200" dirty="0">
                <a:solidFill>
                  <a:schemeClr val="tx1"/>
                </a:solidFill>
                <a:latin typeface="Codec Pro"/>
              </a:rPr>
              <a:t>amira20nasser@gmail.com</a:t>
            </a:r>
          </a:p>
        </p:txBody>
      </p:sp>
      <p:sp>
        <p:nvSpPr>
          <p:cNvPr id="8" name="TextBox 8">
            <a:extLst>
              <a:ext uri="{FF2B5EF4-FFF2-40B4-BE49-F238E27FC236}">
                <a16:creationId xmlns:a16="http://schemas.microsoft.com/office/drawing/2014/main" id="{A11E9C3F-6688-D87E-3CD4-6FEA3A954F47}"/>
              </a:ext>
            </a:extLst>
          </p:cNvPr>
          <p:cNvSpPr txBox="1"/>
          <p:nvPr/>
        </p:nvSpPr>
        <p:spPr>
          <a:xfrm>
            <a:off x="7970166" y="9445208"/>
            <a:ext cx="2347667" cy="58477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tx1"/>
                </a:solidFill>
                <a:latin typeface="Codec Pro"/>
                <a:hlinkClick r:id="rId3">
                  <a:extLst>
                    <a:ext uri="{A12FA001-AC4F-418D-AE19-62706E023703}">
                      <ahyp:hlinkClr xmlns:ahyp="http://schemas.microsoft.com/office/drawing/2018/hyperlinkcolor" val="tx"/>
                    </a:ext>
                  </a:extLst>
                </a:hlinkClick>
              </a:rPr>
              <a:t>LinkedIn</a:t>
            </a:r>
            <a:endParaRPr lang="en-AS" sz="3200" dirty="0">
              <a:solidFill>
                <a:schemeClr val="tx1"/>
              </a:solidFill>
              <a:latin typeface="Codec Pro"/>
            </a:endParaRPr>
          </a:p>
        </p:txBody>
      </p:sp>
      <p:sp>
        <p:nvSpPr>
          <p:cNvPr id="9" name="TextBox 13">
            <a:extLst>
              <a:ext uri="{FF2B5EF4-FFF2-40B4-BE49-F238E27FC236}">
                <a16:creationId xmlns:a16="http://schemas.microsoft.com/office/drawing/2014/main" id="{A1F57FE1-B72B-F48C-EF63-A8E9EA1D7414}"/>
              </a:ext>
            </a:extLst>
          </p:cNvPr>
          <p:cNvSpPr txBox="1"/>
          <p:nvPr/>
        </p:nvSpPr>
        <p:spPr>
          <a:xfrm>
            <a:off x="11506200" y="9413790"/>
            <a:ext cx="4481909" cy="58477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tx1"/>
                </a:solidFill>
                <a:latin typeface="Codec Pro"/>
                <a:hlinkClick r:id="rId4">
                  <a:extLst>
                    <a:ext uri="{A12FA001-AC4F-418D-AE19-62706E023703}">
                      <ahyp:hlinkClr xmlns:ahyp="http://schemas.microsoft.com/office/drawing/2018/hyperlinkcolor" val="tx"/>
                    </a:ext>
                  </a:extLst>
                </a:hlinkClick>
              </a:rPr>
              <a:t>Amira Nasser | Facebook</a:t>
            </a:r>
            <a:endParaRPr lang="en-AS" sz="3200" dirty="0">
              <a:solidFill>
                <a:schemeClr val="tx1"/>
              </a:solidFill>
              <a:latin typeface="Codec Pro"/>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70" b="-9270"/>
            </a:stretch>
          </a:blipFill>
        </p:spPr>
        <p:txBody>
          <a:bodyPr/>
          <a:lstStyle/>
          <a:p>
            <a:endParaRPr lang="en-AS"/>
          </a:p>
        </p:txBody>
      </p:sp>
      <p:grpSp>
        <p:nvGrpSpPr>
          <p:cNvPr id="3" name="Group 3"/>
          <p:cNvGrpSpPr/>
          <p:nvPr/>
        </p:nvGrpSpPr>
        <p:grpSpPr>
          <a:xfrm>
            <a:off x="730259" y="3637934"/>
            <a:ext cx="3781425" cy="4949122"/>
            <a:chOff x="0" y="0"/>
            <a:chExt cx="3525957" cy="4614767"/>
          </a:xfrm>
        </p:grpSpPr>
        <p:sp>
          <p:nvSpPr>
            <p:cNvPr id="4" name="Freeform 4"/>
            <p:cNvSpPr/>
            <p:nvPr/>
          </p:nvSpPr>
          <p:spPr>
            <a:xfrm>
              <a:off x="0" y="0"/>
              <a:ext cx="3525957" cy="4614767"/>
            </a:xfrm>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5F5EF"/>
            </a:solidFill>
          </p:spPr>
          <p:txBody>
            <a:bodyPr/>
            <a:lstStyle/>
            <a:p>
              <a:endParaRPr lang="en-AS"/>
            </a:p>
          </p:txBody>
        </p:sp>
      </p:grpSp>
      <p:sp>
        <p:nvSpPr>
          <p:cNvPr id="5" name="TextBox 5"/>
          <p:cNvSpPr txBox="1"/>
          <p:nvPr/>
        </p:nvSpPr>
        <p:spPr>
          <a:xfrm>
            <a:off x="799601" y="6055345"/>
            <a:ext cx="3642741" cy="585474"/>
          </a:xfrm>
          <a:prstGeom prst="rect">
            <a:avLst/>
          </a:prstGeom>
        </p:spPr>
        <p:txBody>
          <a:bodyPr lIns="0" tIns="0" rIns="0" bIns="0" rtlCol="0" anchor="t">
            <a:spAutoFit/>
          </a:bodyPr>
          <a:lstStyle/>
          <a:p>
            <a:pPr marL="0" lvl="0" indent="0" algn="ctr">
              <a:lnSpc>
                <a:spcPts val="4882"/>
              </a:lnSpc>
              <a:spcBef>
                <a:spcPct val="0"/>
              </a:spcBef>
            </a:pPr>
            <a:r>
              <a:rPr lang="en-US" sz="3487">
                <a:solidFill>
                  <a:srgbClr val="000000"/>
                </a:solidFill>
                <a:latin typeface="Open Sans 2 Bold"/>
              </a:rPr>
              <a:t>Retrieve all data </a:t>
            </a:r>
          </a:p>
        </p:txBody>
      </p:sp>
      <p:sp>
        <p:nvSpPr>
          <p:cNvPr id="6" name="TextBox 6"/>
          <p:cNvSpPr txBox="1"/>
          <p:nvPr/>
        </p:nvSpPr>
        <p:spPr>
          <a:xfrm>
            <a:off x="2053067" y="4794403"/>
            <a:ext cx="1135808" cy="557488"/>
          </a:xfrm>
          <a:prstGeom prst="rect">
            <a:avLst/>
          </a:prstGeom>
        </p:spPr>
        <p:txBody>
          <a:bodyPr lIns="0" tIns="0" rIns="0" bIns="0" rtlCol="0" anchor="t">
            <a:spAutoFit/>
          </a:bodyPr>
          <a:lstStyle/>
          <a:p>
            <a:pPr algn="ctr">
              <a:lnSpc>
                <a:spcPts val="4693"/>
              </a:lnSpc>
            </a:pPr>
            <a:r>
              <a:rPr lang="en-US" sz="2989" spc="-74">
                <a:solidFill>
                  <a:srgbClr val="2E2C2C"/>
                </a:solidFill>
                <a:latin typeface="Open Sans 2 Bold"/>
              </a:rPr>
              <a:t>GET</a:t>
            </a:r>
          </a:p>
        </p:txBody>
      </p:sp>
      <p:grpSp>
        <p:nvGrpSpPr>
          <p:cNvPr id="7" name="Group 7"/>
          <p:cNvGrpSpPr/>
          <p:nvPr/>
        </p:nvGrpSpPr>
        <p:grpSpPr>
          <a:xfrm>
            <a:off x="5361818" y="1181100"/>
            <a:ext cx="7106166" cy="838200"/>
            <a:chOff x="0" y="-34860"/>
            <a:chExt cx="1871583" cy="383458"/>
          </a:xfrm>
        </p:grpSpPr>
        <p:sp>
          <p:nvSpPr>
            <p:cNvPr id="8" name="Freeform 8"/>
            <p:cNvSpPr/>
            <p:nvPr/>
          </p:nvSpPr>
          <p:spPr>
            <a:xfrm>
              <a:off x="0" y="0"/>
              <a:ext cx="1871583" cy="348598"/>
            </a:xfrm>
            <a:custGeom>
              <a:avLst/>
              <a:gdLst/>
              <a:ahLst/>
              <a:cxnLst/>
              <a:rect l="l" t="t" r="r" b="b"/>
              <a:pathLst>
                <a:path w="1871583" h="348598">
                  <a:moveTo>
                    <a:pt x="54473" y="0"/>
                  </a:moveTo>
                  <a:lnTo>
                    <a:pt x="1817110" y="0"/>
                  </a:lnTo>
                  <a:cubicBezTo>
                    <a:pt x="1831557" y="0"/>
                    <a:pt x="1845412" y="5739"/>
                    <a:pt x="1855628" y="15955"/>
                  </a:cubicBezTo>
                  <a:cubicBezTo>
                    <a:pt x="1865844" y="26171"/>
                    <a:pt x="1871583" y="40026"/>
                    <a:pt x="1871583" y="54473"/>
                  </a:cubicBezTo>
                  <a:lnTo>
                    <a:pt x="1871583" y="294125"/>
                  </a:lnTo>
                  <a:cubicBezTo>
                    <a:pt x="1871583" y="308572"/>
                    <a:pt x="1865844" y="322428"/>
                    <a:pt x="1855628" y="332643"/>
                  </a:cubicBezTo>
                  <a:cubicBezTo>
                    <a:pt x="1845412" y="342859"/>
                    <a:pt x="1831557" y="348598"/>
                    <a:pt x="1817110" y="348598"/>
                  </a:cubicBezTo>
                  <a:lnTo>
                    <a:pt x="54473" y="348598"/>
                  </a:lnTo>
                  <a:cubicBezTo>
                    <a:pt x="40026" y="348598"/>
                    <a:pt x="26171" y="342859"/>
                    <a:pt x="15955" y="332643"/>
                  </a:cubicBezTo>
                  <a:cubicBezTo>
                    <a:pt x="5739" y="322428"/>
                    <a:pt x="0" y="308572"/>
                    <a:pt x="0" y="294125"/>
                  </a:cubicBezTo>
                  <a:lnTo>
                    <a:pt x="0" y="54473"/>
                  </a:lnTo>
                  <a:cubicBezTo>
                    <a:pt x="0" y="40026"/>
                    <a:pt x="5739" y="26171"/>
                    <a:pt x="15955" y="15955"/>
                  </a:cubicBezTo>
                  <a:cubicBezTo>
                    <a:pt x="26171" y="5739"/>
                    <a:pt x="40026" y="0"/>
                    <a:pt x="54473" y="0"/>
                  </a:cubicBezTo>
                  <a:close/>
                </a:path>
              </a:pathLst>
            </a:custGeom>
            <a:solidFill>
              <a:srgbClr val="F5F5EF"/>
            </a:solidFill>
            <a:ln w="19050" cap="rnd">
              <a:solidFill>
                <a:srgbClr val="000000"/>
              </a:solidFill>
              <a:prstDash val="solid"/>
              <a:round/>
            </a:ln>
          </p:spPr>
          <p:txBody>
            <a:bodyPr/>
            <a:lstStyle/>
            <a:p>
              <a:endParaRPr lang="en-AS"/>
            </a:p>
          </p:txBody>
        </p:sp>
        <p:sp>
          <p:nvSpPr>
            <p:cNvPr id="9" name="TextBox 9"/>
            <p:cNvSpPr txBox="1"/>
            <p:nvPr/>
          </p:nvSpPr>
          <p:spPr>
            <a:xfrm>
              <a:off x="0" y="-34860"/>
              <a:ext cx="1871583" cy="383458"/>
            </a:xfrm>
            <a:prstGeom prst="rect">
              <a:avLst/>
            </a:prstGeom>
          </p:spPr>
          <p:txBody>
            <a:bodyPr lIns="50800" tIns="50800" rIns="50800" bIns="50800" rtlCol="0" anchor="ctr"/>
            <a:lstStyle/>
            <a:p>
              <a:pPr algn="ctr">
                <a:lnSpc>
                  <a:spcPts val="6629"/>
                </a:lnSpc>
              </a:pPr>
              <a:r>
                <a:rPr lang="en-US" sz="5099" dirty="0">
                  <a:solidFill>
                    <a:srgbClr val="000000"/>
                  </a:solidFill>
                  <a:latin typeface="Arial Bold"/>
                </a:rPr>
                <a:t>HTTP Requests</a:t>
              </a:r>
            </a:p>
          </p:txBody>
        </p:sp>
      </p:grpSp>
      <p:grpSp>
        <p:nvGrpSpPr>
          <p:cNvPr id="10" name="Group 10"/>
          <p:cNvGrpSpPr/>
          <p:nvPr/>
        </p:nvGrpSpPr>
        <p:grpSpPr>
          <a:xfrm>
            <a:off x="5292476" y="3637934"/>
            <a:ext cx="3781425" cy="4949122"/>
            <a:chOff x="0" y="0"/>
            <a:chExt cx="3525957" cy="4614767"/>
          </a:xfrm>
        </p:grpSpPr>
        <p:sp>
          <p:nvSpPr>
            <p:cNvPr id="11" name="Freeform 11"/>
            <p:cNvSpPr/>
            <p:nvPr/>
          </p:nvSpPr>
          <p:spPr>
            <a:xfrm>
              <a:off x="0" y="0"/>
              <a:ext cx="3525957" cy="4614767"/>
            </a:xfrm>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5F5EF"/>
            </a:solidFill>
          </p:spPr>
          <p:txBody>
            <a:bodyPr/>
            <a:lstStyle/>
            <a:p>
              <a:endParaRPr lang="en-AS"/>
            </a:p>
          </p:txBody>
        </p:sp>
      </p:grpSp>
      <p:sp>
        <p:nvSpPr>
          <p:cNvPr id="12" name="TextBox 12"/>
          <p:cNvSpPr txBox="1"/>
          <p:nvPr/>
        </p:nvSpPr>
        <p:spPr>
          <a:xfrm>
            <a:off x="5361818" y="6055345"/>
            <a:ext cx="3642741" cy="1202379"/>
          </a:xfrm>
          <a:prstGeom prst="rect">
            <a:avLst/>
          </a:prstGeom>
        </p:spPr>
        <p:txBody>
          <a:bodyPr lIns="0" tIns="0" rIns="0" bIns="0" rtlCol="0" anchor="t">
            <a:spAutoFit/>
          </a:bodyPr>
          <a:lstStyle/>
          <a:p>
            <a:pPr marL="0" lvl="0" indent="0" algn="ctr">
              <a:lnSpc>
                <a:spcPts val="4882"/>
              </a:lnSpc>
              <a:spcBef>
                <a:spcPct val="0"/>
              </a:spcBef>
            </a:pPr>
            <a:r>
              <a:rPr lang="en-US" sz="3487">
                <a:solidFill>
                  <a:srgbClr val="000000"/>
                </a:solidFill>
                <a:latin typeface="Open Sans 2 Bold"/>
              </a:rPr>
              <a:t>Create new resource</a:t>
            </a:r>
          </a:p>
        </p:txBody>
      </p:sp>
      <p:sp>
        <p:nvSpPr>
          <p:cNvPr id="13" name="TextBox 13"/>
          <p:cNvSpPr txBox="1"/>
          <p:nvPr/>
        </p:nvSpPr>
        <p:spPr>
          <a:xfrm>
            <a:off x="6615284" y="4794403"/>
            <a:ext cx="1135808" cy="557488"/>
          </a:xfrm>
          <a:prstGeom prst="rect">
            <a:avLst/>
          </a:prstGeom>
        </p:spPr>
        <p:txBody>
          <a:bodyPr lIns="0" tIns="0" rIns="0" bIns="0" rtlCol="0" anchor="t">
            <a:spAutoFit/>
          </a:bodyPr>
          <a:lstStyle/>
          <a:p>
            <a:pPr algn="ctr">
              <a:lnSpc>
                <a:spcPts val="4693"/>
              </a:lnSpc>
            </a:pPr>
            <a:r>
              <a:rPr lang="en-US" sz="2989" spc="-74">
                <a:solidFill>
                  <a:srgbClr val="2E2C2C"/>
                </a:solidFill>
                <a:latin typeface="Open Sans 2 Bold"/>
              </a:rPr>
              <a:t>POST</a:t>
            </a:r>
          </a:p>
        </p:txBody>
      </p:sp>
      <p:grpSp>
        <p:nvGrpSpPr>
          <p:cNvPr id="14" name="Group 14"/>
          <p:cNvGrpSpPr/>
          <p:nvPr/>
        </p:nvGrpSpPr>
        <p:grpSpPr>
          <a:xfrm>
            <a:off x="9584861" y="3664449"/>
            <a:ext cx="3761165" cy="4922607"/>
            <a:chOff x="0" y="0"/>
            <a:chExt cx="3525957" cy="4614767"/>
          </a:xfrm>
        </p:grpSpPr>
        <p:sp>
          <p:nvSpPr>
            <p:cNvPr id="15" name="Freeform 15"/>
            <p:cNvSpPr/>
            <p:nvPr/>
          </p:nvSpPr>
          <p:spPr>
            <a:xfrm>
              <a:off x="0" y="0"/>
              <a:ext cx="3525957" cy="4614767"/>
            </a:xfrm>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5F5EF"/>
            </a:solidFill>
          </p:spPr>
          <p:txBody>
            <a:bodyPr/>
            <a:lstStyle/>
            <a:p>
              <a:endParaRPr lang="en-AS"/>
            </a:p>
          </p:txBody>
        </p:sp>
      </p:grpSp>
      <p:sp>
        <p:nvSpPr>
          <p:cNvPr id="16" name="TextBox 16"/>
          <p:cNvSpPr txBox="1"/>
          <p:nvPr/>
        </p:nvSpPr>
        <p:spPr>
          <a:xfrm>
            <a:off x="9743284" y="6108201"/>
            <a:ext cx="3444320" cy="1149523"/>
          </a:xfrm>
          <a:prstGeom prst="rect">
            <a:avLst/>
          </a:prstGeom>
        </p:spPr>
        <p:txBody>
          <a:bodyPr lIns="0" tIns="0" rIns="0" bIns="0" rtlCol="0" anchor="t">
            <a:spAutoFit/>
          </a:bodyPr>
          <a:lstStyle/>
          <a:p>
            <a:pPr marL="0" lvl="0" indent="0" algn="ctr">
              <a:lnSpc>
                <a:spcPts val="4616"/>
              </a:lnSpc>
              <a:spcBef>
                <a:spcPct val="0"/>
              </a:spcBef>
            </a:pPr>
            <a:r>
              <a:rPr lang="en-US" sz="3297">
                <a:solidFill>
                  <a:srgbClr val="000000"/>
                </a:solidFill>
                <a:latin typeface="Open Sans 2 Bold"/>
              </a:rPr>
              <a:t>Update (if exist) or create new</a:t>
            </a:r>
          </a:p>
        </p:txBody>
      </p:sp>
      <p:sp>
        <p:nvSpPr>
          <p:cNvPr id="17" name="TextBox 17"/>
          <p:cNvSpPr txBox="1"/>
          <p:nvPr/>
        </p:nvSpPr>
        <p:spPr>
          <a:xfrm>
            <a:off x="10900583" y="4779492"/>
            <a:ext cx="1129722" cy="555063"/>
          </a:xfrm>
          <a:prstGeom prst="rect">
            <a:avLst/>
          </a:prstGeom>
        </p:spPr>
        <p:txBody>
          <a:bodyPr lIns="0" tIns="0" rIns="0" bIns="0" rtlCol="0" anchor="t">
            <a:spAutoFit/>
          </a:bodyPr>
          <a:lstStyle/>
          <a:p>
            <a:pPr algn="ctr">
              <a:lnSpc>
                <a:spcPts val="4667"/>
              </a:lnSpc>
            </a:pPr>
            <a:r>
              <a:rPr lang="en-US" sz="2973" spc="-74">
                <a:solidFill>
                  <a:srgbClr val="2E2C2C"/>
                </a:solidFill>
                <a:latin typeface="Open Sans 2 Bold"/>
              </a:rPr>
              <a:t>PUT</a:t>
            </a:r>
          </a:p>
        </p:txBody>
      </p:sp>
      <p:grpSp>
        <p:nvGrpSpPr>
          <p:cNvPr id="18" name="Group 18"/>
          <p:cNvGrpSpPr/>
          <p:nvPr/>
        </p:nvGrpSpPr>
        <p:grpSpPr>
          <a:xfrm>
            <a:off x="13796576" y="3664449"/>
            <a:ext cx="3761165" cy="4922607"/>
            <a:chOff x="0" y="0"/>
            <a:chExt cx="3525957" cy="4614767"/>
          </a:xfrm>
        </p:grpSpPr>
        <p:sp>
          <p:nvSpPr>
            <p:cNvPr id="19" name="Freeform 19"/>
            <p:cNvSpPr/>
            <p:nvPr/>
          </p:nvSpPr>
          <p:spPr>
            <a:xfrm>
              <a:off x="0" y="0"/>
              <a:ext cx="3525957" cy="4614767"/>
            </a:xfrm>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olidFill>
              <a:srgbClr val="F5F5EF"/>
            </a:solidFill>
          </p:spPr>
          <p:txBody>
            <a:bodyPr/>
            <a:lstStyle/>
            <a:p>
              <a:endParaRPr lang="en-AS"/>
            </a:p>
          </p:txBody>
        </p:sp>
      </p:grpSp>
      <p:sp>
        <p:nvSpPr>
          <p:cNvPr id="20" name="TextBox 20"/>
          <p:cNvSpPr txBox="1"/>
          <p:nvPr/>
        </p:nvSpPr>
        <p:spPr>
          <a:xfrm>
            <a:off x="14936700" y="4732031"/>
            <a:ext cx="1596474" cy="540003"/>
          </a:xfrm>
          <a:prstGeom prst="rect">
            <a:avLst/>
          </a:prstGeom>
        </p:spPr>
        <p:txBody>
          <a:bodyPr lIns="0" tIns="0" rIns="0" bIns="0" rtlCol="0" anchor="t">
            <a:spAutoFit/>
          </a:bodyPr>
          <a:lstStyle/>
          <a:p>
            <a:pPr algn="ctr">
              <a:lnSpc>
                <a:spcPts val="4553"/>
              </a:lnSpc>
            </a:pPr>
            <a:r>
              <a:rPr lang="en-US" sz="2900" spc="-72">
                <a:solidFill>
                  <a:srgbClr val="2E2C2C"/>
                </a:solidFill>
                <a:latin typeface="Open Sans 2 Bold"/>
              </a:rPr>
              <a:t>DELETE</a:t>
            </a:r>
          </a:p>
        </p:txBody>
      </p:sp>
      <p:sp>
        <p:nvSpPr>
          <p:cNvPr id="21" name="TextBox 21"/>
          <p:cNvSpPr txBox="1"/>
          <p:nvPr/>
        </p:nvSpPr>
        <p:spPr>
          <a:xfrm>
            <a:off x="14012777" y="6108201"/>
            <a:ext cx="3444320" cy="566221"/>
          </a:xfrm>
          <a:prstGeom prst="rect">
            <a:avLst/>
          </a:prstGeom>
        </p:spPr>
        <p:txBody>
          <a:bodyPr lIns="0" tIns="0" rIns="0" bIns="0" rtlCol="0" anchor="t">
            <a:spAutoFit/>
          </a:bodyPr>
          <a:lstStyle/>
          <a:p>
            <a:pPr marL="0" lvl="0" indent="0" algn="ctr">
              <a:lnSpc>
                <a:spcPts val="4616"/>
              </a:lnSpc>
              <a:spcBef>
                <a:spcPct val="0"/>
              </a:spcBef>
            </a:pPr>
            <a:r>
              <a:rPr lang="en-US" sz="3297">
                <a:solidFill>
                  <a:srgbClr val="000000"/>
                </a:solidFill>
                <a:latin typeface="Open Sans 2 Bold"/>
              </a:rPr>
              <a:t>Remove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185193" y="1845713"/>
            <a:ext cx="11241789" cy="604520"/>
          </a:xfrm>
          <a:prstGeom prst="rect">
            <a:avLst/>
          </a:prstGeom>
        </p:spPr>
        <p:txBody>
          <a:bodyPr lIns="0" tIns="0" rIns="0" bIns="0" rtlCol="0" anchor="t">
            <a:spAutoFit/>
          </a:bodyPr>
          <a:lstStyle/>
          <a:p>
            <a:pPr>
              <a:lnSpc>
                <a:spcPts val="4480"/>
              </a:lnSpc>
            </a:pPr>
            <a:r>
              <a:rPr lang="en-US" sz="3200" dirty="0">
                <a:solidFill>
                  <a:srgbClr val="000000"/>
                </a:solidFill>
                <a:latin typeface="Arial"/>
              </a:rPr>
              <a:t>https://www.application.com</a:t>
            </a:r>
            <a:r>
              <a:rPr lang="en-US" sz="3200" dirty="0">
                <a:solidFill>
                  <a:srgbClr val="92B4BE"/>
                </a:solidFill>
                <a:latin typeface="Arial Bold"/>
              </a:rPr>
              <a:t>/users</a:t>
            </a:r>
            <a:r>
              <a:rPr lang="en-US" sz="3200" dirty="0">
                <a:solidFill>
                  <a:srgbClr val="DBAE84"/>
                </a:solidFill>
                <a:latin typeface="Arial Bold"/>
              </a:rPr>
              <a:t>?name=amira</a:t>
            </a:r>
          </a:p>
        </p:txBody>
      </p:sp>
      <p:sp>
        <p:nvSpPr>
          <p:cNvPr id="3" name="TextBox 3"/>
          <p:cNvSpPr txBox="1"/>
          <p:nvPr/>
        </p:nvSpPr>
        <p:spPr>
          <a:xfrm>
            <a:off x="2923754" y="449262"/>
            <a:ext cx="12440492" cy="996951"/>
          </a:xfrm>
          <a:prstGeom prst="rect">
            <a:avLst/>
          </a:prstGeom>
        </p:spPr>
        <p:txBody>
          <a:bodyPr lIns="0" tIns="0" rIns="0" bIns="0" rtlCol="0" anchor="t">
            <a:spAutoFit/>
          </a:bodyPr>
          <a:lstStyle/>
          <a:p>
            <a:pPr algn="ctr">
              <a:lnSpc>
                <a:spcPts val="7149"/>
              </a:lnSpc>
              <a:spcBef>
                <a:spcPct val="0"/>
              </a:spcBef>
            </a:pPr>
            <a:r>
              <a:rPr lang="en-US" sz="5499">
                <a:solidFill>
                  <a:srgbClr val="000000"/>
                </a:solidFill>
                <a:latin typeface="Arial Bold"/>
              </a:rPr>
              <a:t>Components of REST API URL</a:t>
            </a:r>
          </a:p>
        </p:txBody>
      </p:sp>
      <p:sp>
        <p:nvSpPr>
          <p:cNvPr id="4" name="TextBox 4"/>
          <p:cNvSpPr txBox="1"/>
          <p:nvPr/>
        </p:nvSpPr>
        <p:spPr>
          <a:xfrm>
            <a:off x="1185193" y="2698432"/>
            <a:ext cx="2085805" cy="578486"/>
          </a:xfrm>
          <a:prstGeom prst="rect">
            <a:avLst/>
          </a:prstGeom>
        </p:spPr>
        <p:txBody>
          <a:bodyPr lIns="0" tIns="0" rIns="0" bIns="0" rtlCol="0" anchor="t">
            <a:spAutoFit/>
          </a:bodyPr>
          <a:lstStyle/>
          <a:p>
            <a:pPr algn="ctr">
              <a:lnSpc>
                <a:spcPts val="4159"/>
              </a:lnSpc>
              <a:spcBef>
                <a:spcPct val="0"/>
              </a:spcBef>
            </a:pPr>
            <a:r>
              <a:rPr lang="en-US" sz="3199">
                <a:solidFill>
                  <a:srgbClr val="000000"/>
                </a:solidFill>
                <a:latin typeface="Arial"/>
              </a:rPr>
              <a:t>base URL</a:t>
            </a:r>
          </a:p>
        </p:txBody>
      </p:sp>
      <p:sp>
        <p:nvSpPr>
          <p:cNvPr id="5" name="TextBox 5"/>
          <p:cNvSpPr txBox="1"/>
          <p:nvPr/>
        </p:nvSpPr>
        <p:spPr>
          <a:xfrm>
            <a:off x="5960392" y="2698432"/>
            <a:ext cx="2085805" cy="578486"/>
          </a:xfrm>
          <a:prstGeom prst="rect">
            <a:avLst/>
          </a:prstGeom>
        </p:spPr>
        <p:txBody>
          <a:bodyPr lIns="0" tIns="0" rIns="0" bIns="0" rtlCol="0" anchor="t">
            <a:spAutoFit/>
          </a:bodyPr>
          <a:lstStyle/>
          <a:p>
            <a:pPr algn="ctr">
              <a:lnSpc>
                <a:spcPts val="4159"/>
              </a:lnSpc>
              <a:spcBef>
                <a:spcPct val="0"/>
              </a:spcBef>
            </a:pPr>
            <a:r>
              <a:rPr lang="en-US" sz="3199">
                <a:solidFill>
                  <a:srgbClr val="92B4BE"/>
                </a:solidFill>
                <a:latin typeface="Arial Bold"/>
              </a:rPr>
              <a:t>End Point</a:t>
            </a:r>
          </a:p>
        </p:txBody>
      </p:sp>
      <p:sp>
        <p:nvSpPr>
          <p:cNvPr id="6" name="TextBox 6"/>
          <p:cNvSpPr txBox="1"/>
          <p:nvPr/>
        </p:nvSpPr>
        <p:spPr>
          <a:xfrm>
            <a:off x="9338592" y="4400232"/>
            <a:ext cx="5818102" cy="1626236"/>
          </a:xfrm>
          <a:prstGeom prst="rect">
            <a:avLst/>
          </a:prstGeom>
        </p:spPr>
        <p:txBody>
          <a:bodyPr lIns="0" tIns="0" rIns="0" bIns="0" rtlCol="0" anchor="t">
            <a:spAutoFit/>
          </a:bodyPr>
          <a:lstStyle/>
          <a:p>
            <a:pPr algn="just">
              <a:lnSpc>
                <a:spcPts val="4159"/>
              </a:lnSpc>
            </a:pPr>
            <a:r>
              <a:rPr lang="en-US" sz="3199">
                <a:solidFill>
                  <a:srgbClr val="D468C6"/>
                </a:solidFill>
                <a:latin typeface="Arial"/>
              </a:rPr>
              <a:t>headers</a:t>
            </a:r>
          </a:p>
          <a:p>
            <a:pPr algn="just">
              <a:lnSpc>
                <a:spcPts val="4159"/>
              </a:lnSpc>
            </a:pPr>
            <a:r>
              <a:rPr lang="en-US" sz="3199">
                <a:solidFill>
                  <a:srgbClr val="D468C6"/>
                </a:solidFill>
                <a:latin typeface="Arial"/>
              </a:rPr>
              <a:t>Accept-Language: ‘en’</a:t>
            </a:r>
          </a:p>
          <a:p>
            <a:pPr algn="just">
              <a:lnSpc>
                <a:spcPts val="4159"/>
              </a:lnSpc>
              <a:spcBef>
                <a:spcPct val="0"/>
              </a:spcBef>
            </a:pPr>
            <a:endParaRPr lang="en-US" sz="3199">
              <a:solidFill>
                <a:srgbClr val="D468C6"/>
              </a:solidFill>
              <a:latin typeface="Arial"/>
            </a:endParaRPr>
          </a:p>
        </p:txBody>
      </p:sp>
      <p:sp>
        <p:nvSpPr>
          <p:cNvPr id="7" name="TextBox 7"/>
          <p:cNvSpPr txBox="1"/>
          <p:nvPr/>
        </p:nvSpPr>
        <p:spPr>
          <a:xfrm>
            <a:off x="1337593" y="4400232"/>
            <a:ext cx="5818102" cy="3197861"/>
          </a:xfrm>
          <a:prstGeom prst="rect">
            <a:avLst/>
          </a:prstGeom>
        </p:spPr>
        <p:txBody>
          <a:bodyPr lIns="0" tIns="0" rIns="0" bIns="0" rtlCol="0" anchor="t">
            <a:spAutoFit/>
          </a:bodyPr>
          <a:lstStyle/>
          <a:p>
            <a:pPr algn="just">
              <a:lnSpc>
                <a:spcPts val="4159"/>
              </a:lnSpc>
            </a:pPr>
            <a:r>
              <a:rPr lang="en-US" sz="3199" dirty="0">
                <a:solidFill>
                  <a:srgbClr val="ED6B0D"/>
                </a:solidFill>
                <a:latin typeface="Arial"/>
              </a:rPr>
              <a:t>Body</a:t>
            </a:r>
          </a:p>
          <a:p>
            <a:pPr algn="just">
              <a:lnSpc>
                <a:spcPts val="4159"/>
              </a:lnSpc>
            </a:pPr>
            <a:r>
              <a:rPr lang="en-US" sz="3199" dirty="0">
                <a:solidFill>
                  <a:srgbClr val="ED6B0D"/>
                </a:solidFill>
                <a:latin typeface="Arial"/>
              </a:rPr>
              <a:t>{</a:t>
            </a:r>
          </a:p>
          <a:p>
            <a:pPr algn="just">
              <a:lnSpc>
                <a:spcPts val="4159"/>
              </a:lnSpc>
            </a:pPr>
            <a:r>
              <a:rPr lang="en-US" sz="3199" dirty="0">
                <a:solidFill>
                  <a:srgbClr val="ED6B0D"/>
                </a:solidFill>
                <a:latin typeface="Arial"/>
              </a:rPr>
              <a:t>“</a:t>
            </a:r>
            <a:r>
              <a:rPr lang="en-US" sz="3199" dirty="0" err="1">
                <a:solidFill>
                  <a:srgbClr val="ED6B0D"/>
                </a:solidFill>
                <a:latin typeface="Arial"/>
              </a:rPr>
              <a:t>name”:”amira</a:t>
            </a:r>
            <a:r>
              <a:rPr lang="en-US" sz="3199" dirty="0">
                <a:solidFill>
                  <a:srgbClr val="ED6B0D"/>
                </a:solidFill>
                <a:latin typeface="Arial"/>
              </a:rPr>
              <a:t>”</a:t>
            </a:r>
          </a:p>
          <a:p>
            <a:pPr algn="just">
              <a:lnSpc>
                <a:spcPts val="4159"/>
              </a:lnSpc>
            </a:pPr>
            <a:r>
              <a:rPr lang="en-US" sz="3199" dirty="0">
                <a:solidFill>
                  <a:srgbClr val="ED6B0D"/>
                </a:solidFill>
                <a:latin typeface="Arial"/>
              </a:rPr>
              <a:t>“email”:”amira20nasser@gmail.com”</a:t>
            </a:r>
          </a:p>
          <a:p>
            <a:pPr algn="just">
              <a:lnSpc>
                <a:spcPts val="4159"/>
              </a:lnSpc>
              <a:spcBef>
                <a:spcPct val="0"/>
              </a:spcBef>
            </a:pPr>
            <a:r>
              <a:rPr lang="en-US" sz="3199" dirty="0">
                <a:solidFill>
                  <a:srgbClr val="ED6B0D"/>
                </a:solidFill>
                <a:latin typeface="Arial"/>
              </a:rPr>
              <a:t>}</a:t>
            </a:r>
          </a:p>
        </p:txBody>
      </p:sp>
      <p:sp>
        <p:nvSpPr>
          <p:cNvPr id="8" name="TextBox 8"/>
          <p:cNvSpPr txBox="1"/>
          <p:nvPr/>
        </p:nvSpPr>
        <p:spPr>
          <a:xfrm>
            <a:off x="9144000" y="2698432"/>
            <a:ext cx="3736805" cy="578486"/>
          </a:xfrm>
          <a:prstGeom prst="rect">
            <a:avLst/>
          </a:prstGeom>
        </p:spPr>
        <p:txBody>
          <a:bodyPr lIns="0" tIns="0" rIns="0" bIns="0" rtlCol="0" anchor="t">
            <a:spAutoFit/>
          </a:bodyPr>
          <a:lstStyle/>
          <a:p>
            <a:pPr algn="ctr">
              <a:lnSpc>
                <a:spcPts val="4159"/>
              </a:lnSpc>
              <a:spcBef>
                <a:spcPct val="0"/>
              </a:spcBef>
            </a:pPr>
            <a:r>
              <a:rPr lang="en-US" sz="3199">
                <a:solidFill>
                  <a:srgbClr val="DBAE84"/>
                </a:solidFill>
                <a:latin typeface="Arial Bold"/>
              </a:rPr>
              <a:t>QueryParameters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5312939" y="2674092"/>
            <a:ext cx="7662121" cy="6073633"/>
          </a:xfrm>
          <a:custGeom>
            <a:avLst/>
            <a:gdLst/>
            <a:ahLst/>
            <a:cxnLst/>
            <a:rect l="l" t="t" r="r" b="b"/>
            <a:pathLst>
              <a:path w="7662121" h="6073633">
                <a:moveTo>
                  <a:pt x="0" y="0"/>
                </a:moveTo>
                <a:lnTo>
                  <a:pt x="7662122" y="0"/>
                </a:lnTo>
                <a:lnTo>
                  <a:pt x="7662122" y="6073633"/>
                </a:lnTo>
                <a:lnTo>
                  <a:pt x="0" y="6073633"/>
                </a:lnTo>
                <a:lnTo>
                  <a:pt x="0" y="0"/>
                </a:lnTo>
                <a:close/>
              </a:path>
            </a:pathLst>
          </a:custGeom>
          <a:blipFill>
            <a:blip r:embed="rId3"/>
            <a:stretch>
              <a:fillRect/>
            </a:stretch>
          </a:blipFill>
        </p:spPr>
        <p:txBody>
          <a:bodyPr/>
          <a:lstStyle/>
          <a:p>
            <a:endParaRPr lang="en-AS"/>
          </a:p>
        </p:txBody>
      </p:sp>
      <p:sp>
        <p:nvSpPr>
          <p:cNvPr id="3" name="TextBox 3"/>
          <p:cNvSpPr txBox="1"/>
          <p:nvPr/>
        </p:nvSpPr>
        <p:spPr>
          <a:xfrm>
            <a:off x="2923754" y="449262"/>
            <a:ext cx="12440492" cy="996951"/>
          </a:xfrm>
          <a:prstGeom prst="rect">
            <a:avLst/>
          </a:prstGeom>
        </p:spPr>
        <p:txBody>
          <a:bodyPr lIns="0" tIns="0" rIns="0" bIns="0" rtlCol="0" anchor="t">
            <a:spAutoFit/>
          </a:bodyPr>
          <a:lstStyle/>
          <a:p>
            <a:pPr algn="ctr">
              <a:lnSpc>
                <a:spcPts val="7149"/>
              </a:lnSpc>
              <a:spcBef>
                <a:spcPct val="0"/>
              </a:spcBef>
            </a:pPr>
            <a:r>
              <a:rPr lang="en-US" sz="5499">
                <a:solidFill>
                  <a:srgbClr val="000000"/>
                </a:solidFill>
                <a:latin typeface="Arial Bold"/>
              </a:rPr>
              <a:t>API Testing Tool</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Freeform 2"/>
          <p:cNvSpPr/>
          <p:nvPr/>
        </p:nvSpPr>
        <p:spPr>
          <a:xfrm>
            <a:off x="3730579" y="2815891"/>
            <a:ext cx="9404443" cy="5845422"/>
          </a:xfrm>
          <a:custGeom>
            <a:avLst/>
            <a:gdLst/>
            <a:ahLst/>
            <a:cxnLst/>
            <a:rect l="l" t="t" r="r" b="b"/>
            <a:pathLst>
              <a:path w="9404443" h="5845422">
                <a:moveTo>
                  <a:pt x="0" y="0"/>
                </a:moveTo>
                <a:lnTo>
                  <a:pt x="9404442" y="0"/>
                </a:lnTo>
                <a:lnTo>
                  <a:pt x="9404442" y="5845422"/>
                </a:lnTo>
                <a:lnTo>
                  <a:pt x="0" y="5845422"/>
                </a:lnTo>
                <a:lnTo>
                  <a:pt x="0" y="0"/>
                </a:lnTo>
                <a:close/>
              </a:path>
            </a:pathLst>
          </a:custGeom>
          <a:blipFill>
            <a:blip r:embed="rId3"/>
            <a:stretch>
              <a:fillRect/>
            </a:stretch>
          </a:blipFill>
        </p:spPr>
        <p:txBody>
          <a:bodyPr/>
          <a:lstStyle/>
          <a:p>
            <a:endParaRPr lang="en-AS"/>
          </a:p>
        </p:txBody>
      </p:sp>
      <p:sp>
        <p:nvSpPr>
          <p:cNvPr id="3" name="TextBox 3"/>
          <p:cNvSpPr txBox="1"/>
          <p:nvPr/>
        </p:nvSpPr>
        <p:spPr>
          <a:xfrm>
            <a:off x="2923754" y="468312"/>
            <a:ext cx="12440492" cy="872491"/>
          </a:xfrm>
          <a:prstGeom prst="rect">
            <a:avLst/>
          </a:prstGeom>
        </p:spPr>
        <p:txBody>
          <a:bodyPr lIns="0" tIns="0" rIns="0" bIns="0" rtlCol="0" anchor="t">
            <a:spAutoFit/>
          </a:bodyPr>
          <a:lstStyle/>
          <a:p>
            <a:pPr algn="ctr">
              <a:lnSpc>
                <a:spcPts val="6239"/>
              </a:lnSpc>
              <a:spcBef>
                <a:spcPct val="0"/>
              </a:spcBef>
            </a:pPr>
            <a:r>
              <a:rPr lang="en-US" sz="4799">
                <a:solidFill>
                  <a:srgbClr val="000000"/>
                </a:solidFill>
                <a:latin typeface="Arial Bold"/>
                <a:cs typeface="Arial Bold"/>
              </a:rPr>
              <a:t>‍REST API integration in the Flutter </a:t>
            </a:r>
          </a:p>
        </p:txBody>
      </p:sp>
      <p:sp>
        <p:nvSpPr>
          <p:cNvPr id="4" name="TextBox 4"/>
          <p:cNvSpPr txBox="1"/>
          <p:nvPr/>
        </p:nvSpPr>
        <p:spPr>
          <a:xfrm>
            <a:off x="850900" y="1245553"/>
            <a:ext cx="16408400" cy="1570339"/>
          </a:xfrm>
          <a:prstGeom prst="rect">
            <a:avLst/>
          </a:prstGeom>
        </p:spPr>
        <p:txBody>
          <a:bodyPr lIns="0" tIns="0" rIns="0" bIns="0" rtlCol="0" anchor="t">
            <a:spAutoFit/>
          </a:bodyPr>
          <a:lstStyle/>
          <a:p>
            <a:pPr>
              <a:lnSpc>
                <a:spcPts val="4031"/>
              </a:lnSpc>
            </a:pPr>
            <a:r>
              <a:rPr lang="en-US" sz="3101" dirty="0">
                <a:solidFill>
                  <a:srgbClr val="000000"/>
                </a:solidFill>
                <a:latin typeface="Arial Bold"/>
              </a:rPr>
              <a:t>1-Add DIO Package in </a:t>
            </a:r>
            <a:r>
              <a:rPr lang="en-US" sz="3101" dirty="0" err="1">
                <a:solidFill>
                  <a:srgbClr val="000000"/>
                </a:solidFill>
                <a:latin typeface="Arial Bold"/>
              </a:rPr>
              <a:t>pubspec.yaml</a:t>
            </a:r>
            <a:r>
              <a:rPr lang="en-US" sz="3101" dirty="0">
                <a:solidFill>
                  <a:srgbClr val="000000"/>
                </a:solidFill>
                <a:latin typeface="Arial Bold"/>
              </a:rPr>
              <a:t> file</a:t>
            </a:r>
          </a:p>
          <a:p>
            <a:pPr>
              <a:lnSpc>
                <a:spcPts val="4031"/>
              </a:lnSpc>
            </a:pPr>
            <a:r>
              <a:rPr lang="en-US" sz="3101" dirty="0">
                <a:solidFill>
                  <a:srgbClr val="000000"/>
                </a:solidFill>
                <a:latin typeface="Arial Bold"/>
              </a:rPr>
              <a:t>     </a:t>
            </a:r>
            <a:r>
              <a:rPr lang="en-US" sz="3101" dirty="0">
                <a:solidFill>
                  <a:srgbClr val="000000"/>
                </a:solidFill>
                <a:latin typeface="Arial"/>
              </a:rPr>
              <a:t>To make HTTP requests and handle API communication</a:t>
            </a:r>
          </a:p>
          <a:p>
            <a:pPr>
              <a:lnSpc>
                <a:spcPts val="4031"/>
              </a:lnSpc>
              <a:spcBef>
                <a:spcPct val="0"/>
              </a:spcBef>
            </a:pPr>
            <a:endParaRPr lang="en-US" sz="3101" dirty="0">
              <a:solidFill>
                <a:srgbClr val="000000"/>
              </a:solidFill>
              <a:latin typeface="Arial"/>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4B08170-BFEC-CA55-2AF1-68F633AC3386}"/>
                  </a:ext>
                </a:extLst>
              </p14:cNvPr>
              <p14:cNvContentPartPr/>
              <p14:nvPr/>
            </p14:nvContentPartPr>
            <p14:xfrm>
              <a:off x="5815691" y="5454550"/>
              <a:ext cx="2947680" cy="197640"/>
            </p14:xfrm>
          </p:contentPart>
        </mc:Choice>
        <mc:Fallback xmlns="">
          <p:pic>
            <p:nvPicPr>
              <p:cNvPr id="6" name="Ink 5">
                <a:extLst>
                  <a:ext uri="{FF2B5EF4-FFF2-40B4-BE49-F238E27FC236}">
                    <a16:creationId xmlns:a16="http://schemas.microsoft.com/office/drawing/2014/main" id="{04B08170-BFEC-CA55-2AF1-68F633AC3386}"/>
                  </a:ext>
                </a:extLst>
              </p:cNvPr>
              <p:cNvPicPr/>
              <p:nvPr/>
            </p:nvPicPr>
            <p:blipFill>
              <a:blip r:embed="rId5"/>
              <a:stretch>
                <a:fillRect/>
              </a:stretch>
            </p:blipFill>
            <p:spPr>
              <a:xfrm>
                <a:off x="5761691" y="5346550"/>
                <a:ext cx="3055320" cy="413280"/>
              </a:xfrm>
              <a:prstGeom prst="rect">
                <a:avLst/>
              </a:prstGeom>
            </p:spPr>
          </p:pic>
        </mc:Fallback>
      </mc:AlternateContent>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1096</Words>
  <Application>Microsoft Office PowerPoint</Application>
  <PresentationFormat>Custom</PresentationFormat>
  <Paragraphs>210</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Open Sans 2 Bold</vt:lpstr>
      <vt:lpstr>Public Sans Heavy</vt:lpstr>
      <vt:lpstr>Arial Bold</vt:lpstr>
      <vt:lpstr>Open Sans 1</vt:lpstr>
      <vt:lpstr>Open Sans 1 Bold</vt:lpstr>
      <vt:lpstr>Codec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the Flood Education Presentation in Blue Light Green Simple Lined Style</dc:title>
  <cp:lastModifiedBy>اميره ناصر سيد متولى يوسف</cp:lastModifiedBy>
  <cp:revision>5</cp:revision>
  <dcterms:created xsi:type="dcterms:W3CDTF">2006-08-16T00:00:00Z</dcterms:created>
  <dcterms:modified xsi:type="dcterms:W3CDTF">2024-05-04T23:10:46Z</dcterms:modified>
  <dc:identifier>DAGBo_6mZ2g</dc:identifier>
</cp:coreProperties>
</file>