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cx="18288000" cy="10287000"/>
  <p:notesSz cx="6858000" cy="9144000"/>
  <p:embeddedFontLst>
    <p:embeddedFont>
      <p:font typeface="Arial Bold" panose="020B0704020202020204" pitchFamily="34" charset="0"/>
      <p:regular r:id="rId17"/>
      <p:bold r:id="rId18"/>
    </p:embeddedFont>
    <p:embeddedFont>
      <p:font typeface="Open Sans 1" panose="020B0604020202020204" charset="0"/>
      <p:regular r:id="rId19"/>
    </p:embeddedFont>
    <p:embeddedFont>
      <p:font typeface="Open Sans 1 Bold" panose="020B0604020202020204" charset="0"/>
      <p:regular r:id="rId20"/>
    </p:embeddedFont>
    <p:embeddedFont>
      <p:font typeface="Open Sans 2 Bold" panose="020B0604020202020204" charset="0"/>
      <p:regular r:id="rId21"/>
    </p:embeddedFont>
    <p:embeddedFont>
      <p:font typeface="Public Sans Heavy"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3" d="100"/>
          <a:sy n="53" d="100"/>
        </p:scale>
        <p:origin x="593" y="4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18T18:33:10.716"/>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7961 202,'-344'0,"320"1,0 2,-32 6,-23 4,-59-11,5 0,113 0,-32 9,33-7,-37 5,-10-7,39-2,0 1,-51 9,-31 10,-39 9,118-21,0-1,-1-2,1-1,-49-1,38 0,0 1,-69 16,-18 3,31-8,50-7,-50 3,-269-10,180-2,-813 1,971 1,0 2,-1 2,-51 14,49-10,0-2,-56 6,57-10,-39 8,39-5,-41 3,30-7,-91 8,61 0,-74-1,-74-10,93 0,-1653 1,1760-2,0 0,0-2,0 0,0-1,0-1,-30-14,26 11,0 0,-1 2,-36-8,-52 9,82 7,0-3,-46-7,20 1,43 7,-1 0,1-1,0-1,0 0,1-1,-19-8,17 5,1 1,-1 0,0 1,-1 1,1 0,-1 1,0 0,0 1,0 1,-17 1,-198 2,219-2,-1 1,1 0,0 0,0 1,0 1,0 0,-19 8,30-11,0 0,0 0,0 0,0 0,0 0,0 0,-1 0,1 0,0 0,0 0,0 0,0 0,0 0,0 0,0 0,0 0,0 0,0 0,0 0,0 1,0-1,0 0,0 0,0 0,0 0,0 0,0 0,-1 0,1 0,0 0,0 0,0 0,0 0,0 0,0 0,0 0,0 1,0-1,0 0,0 0,0 0,0 0,0 0,0 0,0 0,1 0,-1 0,0 0,0 0,0 0,0 0,0 0,0 1,0-1,0 0,0 0,0 0,0 0,0 0,0 0,0 0,0 0,0 0,8 2,8 0,315-1,-154-3,-81 4,123-5,-172-4,85-23,19-4,143-15,-232 39,80-2,64 10,-157 1,0-2,-1-3,64-15,88-12,-129 23,18 2,161 5,-134 5,349-2,-424-2,58-10,17-2,248 12,-186 4,2889-2,-2792-15,-6 0,97 16,-360-1,-1 0,1 1,0-1,-1 1,0 0,1 0,-1 1,7 2,-11-3,1 0,0 0,-1 0,1 0,-1 0,1 1,-1-1,1 0,-1 1,0-1,0 1,0 0,0-1,0 1,0 0,0 0,-1-1,1 1,0 0,-1 0,0 0,1 0,-1 0,0 0,0 0,-1 3,1 2,-1 0,-1 0,0 0,0 0,0-1,0 1,-1-1,0 0,-1 0,0 0,-6 9,-7 5,-33 31,49-51,-18 16,-1-2,0 0,-1-1,-30 13,29-15,8-5,1 0,-1-1,0 0,-1-1,1-1,-29 3,-91-5,82-3,37 2,0-2,0 0,0-1,0 0,0-1,-16-7,-83-44,7 4,49 28,2-3,-70-44,115 64,0 0,0 1,0 1,-1 0,0 0,0 1,1 1,-24-2,-7 2,-52 4,25 1,-3-3,-17-1,0 5,-94 15,-270 35,-110-43,355-13,-2987 2,3174-2,1 0,0-2,0 0,0-2,1 0,-29-13,25 10,1 1,-1 0,-1 2,-29-4,-181 7,124 5,-460-2,533 2,0 2,0 2,-58 17,-206 78,266-88,-32 7,53-16,58-4,-24-3,1-1,-1-1,-1-2,38-15,70-46,-114 61,-1 1,1 1,0 0,0 1,1 1,-1 0,1 0,16 0,18 1,49 4,-29 1,416-3,-471 0,0-1,-1-1,1 0,0-1,14-4,59-28,-35 13,35-17,28-11,-89 41,0 1,1 1,-1 1,1 2,46-3,402 8,-177 0,303-1,-589 0,1 1,0 0,-1 1,1 1,-1-1,0 2,0 0,0 0,18 10,-11-4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18.04.2024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The client initiates the requests via the APIs URI (Uniform Resource Identifier)</a:t>
            </a:r>
          </a:p>
          <a:p>
            <a:endParaRPr lang="en-US"/>
          </a:p>
          <a:p>
            <a:r>
              <a:rPr lang="en-US"/>
              <a:t>- The API makes a call to the server after receiving the request</a:t>
            </a:r>
          </a:p>
          <a:p>
            <a:r>
              <a:rPr lang="en-US"/>
              <a:t>- Then the server sends the response back to the API with the information</a:t>
            </a:r>
          </a:p>
          <a:p>
            <a:r>
              <a:rPr lang="en-US"/>
              <a:t>- Finally, the API transfers the data to the client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 Headers </a:t>
            </a:r>
          </a:p>
          <a:p>
            <a:r>
              <a:rPr lang="en-US"/>
              <a:t>     داتا ببعتها مع كل ريكوست زي لغة اللي يوزر بيستخدمها </a:t>
            </a:r>
          </a:p>
          <a:p>
            <a:r>
              <a:rPr lang="en-US"/>
              <a:t>	</a:t>
            </a:r>
          </a:p>
          <a:p>
            <a:r>
              <a:rPr lang="en-US"/>
              <a:t>4- Body</a:t>
            </a:r>
          </a:p>
          <a:p>
            <a:r>
              <a:rPr lang="en-US"/>
              <a:t>	ببعت داتا اللي مفروض</a:t>
            </a:r>
          </a:p>
          <a:p>
            <a:r>
              <a:rPr lang="en-US"/>
              <a:t>	Backend</a:t>
            </a:r>
          </a:p>
          <a:p>
            <a:r>
              <a:rPr lang="en-US"/>
              <a:t>	يتعامل معاها </a:t>
            </a:r>
          </a:p>
          <a:p>
            <a:r>
              <a:rPr lang="en-US"/>
              <a:t>	زي ببعت POST request </a:t>
            </a:r>
          </a:p>
          <a:p>
            <a:r>
              <a:rPr lang="en-US"/>
              <a:t>ف انا بستخدم endPoint معينه </a:t>
            </a:r>
          </a:p>
          <a:p>
            <a:r>
              <a:rPr lang="en-US"/>
              <a:t>	ال endPoint </a:t>
            </a:r>
          </a:p>
          <a:p>
            <a:r>
              <a:rPr lang="en-US"/>
              <a:t>	دي مستنيه مني body </a:t>
            </a:r>
          </a:p>
          <a:p>
            <a:r>
              <a:rPr lang="en-US"/>
              <a:t>شايل داتا اللي هبدأ اخزنها </a:t>
            </a:r>
          </a:p>
          <a:p>
            <a:endParaRPr lang="en-US"/>
          </a:p>
          <a:p>
            <a:r>
              <a:rPr lang="en-US"/>
              <a:t>5- QueryParameters </a:t>
            </a:r>
          </a:p>
          <a:p>
            <a:r>
              <a:rPr lang="en-US"/>
              <a:t>مثلا انا عملت get request باليوزرز ولكن اللي نيم بتاعهم احمد</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 Headers </a:t>
            </a:r>
          </a:p>
          <a:p>
            <a:r>
              <a:rPr lang="en-US"/>
              <a:t>     داتا ببعتها مع كل ريكوست زي لغة اللي يوزر بيستخدمها </a:t>
            </a:r>
          </a:p>
          <a:p>
            <a:r>
              <a:rPr lang="en-US"/>
              <a:t>	</a:t>
            </a:r>
          </a:p>
          <a:p>
            <a:r>
              <a:rPr lang="en-US"/>
              <a:t>4- Body</a:t>
            </a:r>
          </a:p>
          <a:p>
            <a:r>
              <a:rPr lang="en-US"/>
              <a:t>	ببعت داتا اللي مفروض</a:t>
            </a:r>
          </a:p>
          <a:p>
            <a:r>
              <a:rPr lang="en-US"/>
              <a:t>	Backend</a:t>
            </a:r>
          </a:p>
          <a:p>
            <a:r>
              <a:rPr lang="en-US"/>
              <a:t>	يتعامل معاها </a:t>
            </a:r>
          </a:p>
          <a:p>
            <a:r>
              <a:rPr lang="en-US"/>
              <a:t>	زي ببعت POST request </a:t>
            </a:r>
          </a:p>
          <a:p>
            <a:r>
              <a:rPr lang="en-US"/>
              <a:t>ف انا بستخدم endPoint معينه </a:t>
            </a:r>
          </a:p>
          <a:p>
            <a:r>
              <a:rPr lang="en-US"/>
              <a:t>	ال endPoint </a:t>
            </a:r>
          </a:p>
          <a:p>
            <a:r>
              <a:rPr lang="en-US"/>
              <a:t>	دي مستنيه مني body </a:t>
            </a:r>
          </a:p>
          <a:p>
            <a:r>
              <a:rPr lang="en-US"/>
              <a:t>شايل داتا اللي هبدأ اخزنها </a:t>
            </a:r>
          </a:p>
          <a:p>
            <a:endParaRPr lang="en-US"/>
          </a:p>
          <a:p>
            <a:r>
              <a:rPr lang="en-US"/>
              <a:t>5- QueryParameters </a:t>
            </a:r>
          </a:p>
          <a:p>
            <a:r>
              <a:rPr lang="en-US"/>
              <a:t>مثلا انا عملت get request باليوزرز ولكن اللي نيم بتاعهم احمد</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 Headers </a:t>
            </a:r>
          </a:p>
          <a:p>
            <a:r>
              <a:rPr lang="en-US"/>
              <a:t>     داتا ببعتها مع كل ريكوست زي لغة اللي يوزر بيستخدمها </a:t>
            </a:r>
          </a:p>
          <a:p>
            <a:r>
              <a:rPr lang="en-US"/>
              <a:t>	</a:t>
            </a:r>
          </a:p>
          <a:p>
            <a:r>
              <a:rPr lang="en-US"/>
              <a:t>4- Body</a:t>
            </a:r>
          </a:p>
          <a:p>
            <a:r>
              <a:rPr lang="en-US"/>
              <a:t>	ببعت داتا اللي مفروض</a:t>
            </a:r>
          </a:p>
          <a:p>
            <a:r>
              <a:rPr lang="en-US"/>
              <a:t>	Backend</a:t>
            </a:r>
          </a:p>
          <a:p>
            <a:r>
              <a:rPr lang="en-US"/>
              <a:t>	يتعامل معاها </a:t>
            </a:r>
          </a:p>
          <a:p>
            <a:r>
              <a:rPr lang="en-US"/>
              <a:t>	زي ببعت POST request </a:t>
            </a:r>
          </a:p>
          <a:p>
            <a:r>
              <a:rPr lang="en-US"/>
              <a:t>ف انا بستخدم endPoint معينه </a:t>
            </a:r>
          </a:p>
          <a:p>
            <a:r>
              <a:rPr lang="en-US"/>
              <a:t>	ال endPoint </a:t>
            </a:r>
          </a:p>
          <a:p>
            <a:r>
              <a:rPr lang="en-US"/>
              <a:t>	دي مستنيه مني body </a:t>
            </a:r>
          </a:p>
          <a:p>
            <a:r>
              <a:rPr lang="en-US"/>
              <a:t>شايل داتا اللي هبدأ اخزنها </a:t>
            </a:r>
          </a:p>
          <a:p>
            <a:endParaRPr lang="en-US"/>
          </a:p>
          <a:p>
            <a:r>
              <a:rPr lang="en-US"/>
              <a:t>5- QueryParameters </a:t>
            </a:r>
          </a:p>
          <a:p>
            <a:r>
              <a:rPr lang="en-US"/>
              <a:t>مثلا انا عملت get request باليوزرز ولكن اللي نيم بتاعهم احمد</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 Headers </a:t>
            </a:r>
          </a:p>
          <a:p>
            <a:r>
              <a:rPr lang="en-US"/>
              <a:t>     داتا ببعتها مع كل ريكوست زي لغة اللي يوزر بيستخدمها </a:t>
            </a:r>
          </a:p>
          <a:p>
            <a:r>
              <a:rPr lang="en-US"/>
              <a:t>	</a:t>
            </a:r>
          </a:p>
          <a:p>
            <a:r>
              <a:rPr lang="en-US"/>
              <a:t>4- Body</a:t>
            </a:r>
          </a:p>
          <a:p>
            <a:r>
              <a:rPr lang="en-US"/>
              <a:t>	ببعت داتا اللي مفروض</a:t>
            </a:r>
          </a:p>
          <a:p>
            <a:r>
              <a:rPr lang="en-US"/>
              <a:t>	Backend</a:t>
            </a:r>
          </a:p>
          <a:p>
            <a:r>
              <a:rPr lang="en-US"/>
              <a:t>	يتعامل معاها </a:t>
            </a:r>
          </a:p>
          <a:p>
            <a:r>
              <a:rPr lang="en-US"/>
              <a:t>	زي ببعت POST request </a:t>
            </a:r>
          </a:p>
          <a:p>
            <a:r>
              <a:rPr lang="en-US"/>
              <a:t>ف انا بستخدم endPoint معينه </a:t>
            </a:r>
          </a:p>
          <a:p>
            <a:r>
              <a:rPr lang="en-US"/>
              <a:t>	ال endPoint </a:t>
            </a:r>
          </a:p>
          <a:p>
            <a:r>
              <a:rPr lang="en-US"/>
              <a:t>	دي مستنيه مني body </a:t>
            </a:r>
          </a:p>
          <a:p>
            <a:r>
              <a:rPr lang="en-US"/>
              <a:t>شايل داتا اللي هبدأ اخزنها </a:t>
            </a:r>
          </a:p>
          <a:p>
            <a:endParaRPr lang="en-US"/>
          </a:p>
          <a:p>
            <a:r>
              <a:rPr lang="en-US"/>
              <a:t>5- QueryParameters </a:t>
            </a:r>
          </a:p>
          <a:p>
            <a:r>
              <a:rPr lang="en-US"/>
              <a:t>مثلا انا عملت get request باليوزرز ولكن اللي نيم بتاعهم احمد</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 Headers </a:t>
            </a:r>
          </a:p>
          <a:p>
            <a:r>
              <a:rPr lang="en-US"/>
              <a:t>     داتا ببعتها مع كل ريكوست زي لغة اللي يوزر بيستخدمها </a:t>
            </a:r>
          </a:p>
          <a:p>
            <a:r>
              <a:rPr lang="en-US"/>
              <a:t>	</a:t>
            </a:r>
          </a:p>
          <a:p>
            <a:r>
              <a:rPr lang="en-US"/>
              <a:t>4- Body</a:t>
            </a:r>
          </a:p>
          <a:p>
            <a:r>
              <a:rPr lang="en-US"/>
              <a:t>	ببعت داتا اللي مفروض</a:t>
            </a:r>
          </a:p>
          <a:p>
            <a:r>
              <a:rPr lang="en-US"/>
              <a:t>	Backend</a:t>
            </a:r>
          </a:p>
          <a:p>
            <a:r>
              <a:rPr lang="en-US"/>
              <a:t>	يتعامل معاها </a:t>
            </a:r>
          </a:p>
          <a:p>
            <a:r>
              <a:rPr lang="en-US"/>
              <a:t>	زي ببعت POST request </a:t>
            </a:r>
          </a:p>
          <a:p>
            <a:r>
              <a:rPr lang="en-US"/>
              <a:t>ف انا بستخدم endPoint معينه </a:t>
            </a:r>
          </a:p>
          <a:p>
            <a:r>
              <a:rPr lang="en-US"/>
              <a:t>	ال endPoint </a:t>
            </a:r>
          </a:p>
          <a:p>
            <a:r>
              <a:rPr lang="en-US"/>
              <a:t>	دي مستنيه مني body </a:t>
            </a:r>
          </a:p>
          <a:p>
            <a:r>
              <a:rPr lang="en-US"/>
              <a:t>شايل داتا اللي هبدأ اخزنها </a:t>
            </a:r>
          </a:p>
          <a:p>
            <a:endParaRPr lang="en-US"/>
          </a:p>
          <a:p>
            <a:r>
              <a:rPr lang="en-US"/>
              <a:t>5- QueryParameters </a:t>
            </a:r>
          </a:p>
          <a:p>
            <a:r>
              <a:rPr lang="en-US"/>
              <a:t>مثلا انا عملت get request باليوزرز ولكن اللي نيم بتاعهم احمد</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 Headers </a:t>
            </a:r>
          </a:p>
          <a:p>
            <a:r>
              <a:rPr lang="en-US"/>
              <a:t>     داتا ببعتها مع كل ريكوست زي لغة اللي يوزر بيستخدمها </a:t>
            </a:r>
          </a:p>
          <a:p>
            <a:r>
              <a:rPr lang="en-US"/>
              <a:t>	</a:t>
            </a:r>
          </a:p>
          <a:p>
            <a:r>
              <a:rPr lang="en-US"/>
              <a:t>4- Body</a:t>
            </a:r>
          </a:p>
          <a:p>
            <a:r>
              <a:rPr lang="en-US"/>
              <a:t>	ببعت داتا اللي مفروض</a:t>
            </a:r>
          </a:p>
          <a:p>
            <a:r>
              <a:rPr lang="en-US"/>
              <a:t>	Backend</a:t>
            </a:r>
          </a:p>
          <a:p>
            <a:r>
              <a:rPr lang="en-US"/>
              <a:t>	يتعامل معاها </a:t>
            </a:r>
          </a:p>
          <a:p>
            <a:r>
              <a:rPr lang="en-US"/>
              <a:t>	زي ببعت POST request </a:t>
            </a:r>
          </a:p>
          <a:p>
            <a:r>
              <a:rPr lang="en-US"/>
              <a:t>ف انا بستخدم endPoint معينه </a:t>
            </a:r>
          </a:p>
          <a:p>
            <a:r>
              <a:rPr lang="en-US"/>
              <a:t>	ال endPoint </a:t>
            </a:r>
          </a:p>
          <a:p>
            <a:r>
              <a:rPr lang="en-US"/>
              <a:t>	دي مستنيه مني body </a:t>
            </a:r>
          </a:p>
          <a:p>
            <a:r>
              <a:rPr lang="en-US"/>
              <a:t>شايل داتا اللي هبدأ اخزنها </a:t>
            </a:r>
          </a:p>
          <a:p>
            <a:endParaRPr lang="en-US"/>
          </a:p>
          <a:p>
            <a:r>
              <a:rPr lang="en-US"/>
              <a:t>5- QueryParameters </a:t>
            </a:r>
          </a:p>
          <a:p>
            <a:r>
              <a:rPr lang="en-US"/>
              <a:t>مثلا انا عملت get request باليوزرز ولكن اللي نيم بتاعهم احمد</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 Headers </a:t>
            </a:r>
          </a:p>
          <a:p>
            <a:r>
              <a:rPr lang="en-US"/>
              <a:t>     داتا ببعتها مع كل ريكوست زي لغة اللي يوزر بيستخدمها </a:t>
            </a:r>
          </a:p>
          <a:p>
            <a:r>
              <a:rPr lang="en-US"/>
              <a:t>	</a:t>
            </a:r>
          </a:p>
          <a:p>
            <a:r>
              <a:rPr lang="en-US"/>
              <a:t>4- Body</a:t>
            </a:r>
          </a:p>
          <a:p>
            <a:r>
              <a:rPr lang="en-US"/>
              <a:t>	ببعت داتا اللي مفروض</a:t>
            </a:r>
          </a:p>
          <a:p>
            <a:r>
              <a:rPr lang="en-US"/>
              <a:t>	Backend</a:t>
            </a:r>
          </a:p>
          <a:p>
            <a:r>
              <a:rPr lang="en-US"/>
              <a:t>	يتعامل معاها </a:t>
            </a:r>
          </a:p>
          <a:p>
            <a:r>
              <a:rPr lang="en-US"/>
              <a:t>	زي ببعت POST request </a:t>
            </a:r>
          </a:p>
          <a:p>
            <a:r>
              <a:rPr lang="en-US"/>
              <a:t>ف انا بستخدم endPoint معينه </a:t>
            </a:r>
          </a:p>
          <a:p>
            <a:r>
              <a:rPr lang="en-US"/>
              <a:t>	ال endPoint </a:t>
            </a:r>
          </a:p>
          <a:p>
            <a:r>
              <a:rPr lang="en-US"/>
              <a:t>	دي مستنيه مني body </a:t>
            </a:r>
          </a:p>
          <a:p>
            <a:r>
              <a:rPr lang="en-US"/>
              <a:t>شايل داتا اللي هبدأ اخزنها </a:t>
            </a:r>
          </a:p>
          <a:p>
            <a:endParaRPr lang="en-US"/>
          </a:p>
          <a:p>
            <a:r>
              <a:rPr lang="en-US"/>
              <a:t>5- QueryParameters </a:t>
            </a:r>
          </a:p>
          <a:p>
            <a:r>
              <a:rPr lang="en-US"/>
              <a:t>مثلا انا عملت get request باليوزرز ولكن اللي نيم بتاعهم احمد</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E2C2C"/>
        </a:solidFill>
        <a:effectLst/>
      </p:bgPr>
    </p:bg>
    <p:spTree>
      <p:nvGrpSpPr>
        <p:cNvPr id="1" name=""/>
        <p:cNvGrpSpPr/>
        <p:nvPr/>
      </p:nvGrpSpPr>
      <p:grpSpPr>
        <a:xfrm>
          <a:off x="0" y="0"/>
          <a:ext cx="0" cy="0"/>
          <a:chOff x="0" y="0"/>
          <a:chExt cx="0" cy="0"/>
        </a:xfrm>
      </p:grpSpPr>
      <p:grpSp>
        <p:nvGrpSpPr>
          <p:cNvPr id="2" name="Group 2"/>
          <p:cNvGrpSpPr/>
          <p:nvPr/>
        </p:nvGrpSpPr>
        <p:grpSpPr>
          <a:xfrm>
            <a:off x="2800657" y="1915164"/>
            <a:ext cx="13520962" cy="6456672"/>
            <a:chOff x="0" y="0"/>
            <a:chExt cx="7846157" cy="3746779"/>
          </a:xfrm>
        </p:grpSpPr>
        <p:sp>
          <p:nvSpPr>
            <p:cNvPr id="3" name="Freeform 3"/>
            <p:cNvSpPr/>
            <p:nvPr/>
          </p:nvSpPr>
          <p:spPr>
            <a:xfrm>
              <a:off x="0" y="0"/>
              <a:ext cx="7846157" cy="3746779"/>
            </a:xfrm>
            <a:custGeom>
              <a:avLst/>
              <a:gdLst/>
              <a:ahLst/>
              <a:cxnLst/>
              <a:rect l="l" t="t" r="r" b="b"/>
              <a:pathLst>
                <a:path w="7846157" h="3746779">
                  <a:moveTo>
                    <a:pt x="57259" y="0"/>
                  </a:moveTo>
                  <a:lnTo>
                    <a:pt x="7788898" y="0"/>
                  </a:lnTo>
                  <a:cubicBezTo>
                    <a:pt x="7820521" y="0"/>
                    <a:pt x="7846157" y="25636"/>
                    <a:pt x="7846157" y="57259"/>
                  </a:cubicBezTo>
                  <a:lnTo>
                    <a:pt x="7846157" y="3689521"/>
                  </a:lnTo>
                  <a:cubicBezTo>
                    <a:pt x="7846157" y="3721143"/>
                    <a:pt x="7820521" y="3746779"/>
                    <a:pt x="7788898" y="3746779"/>
                  </a:cubicBezTo>
                  <a:lnTo>
                    <a:pt x="57259" y="3746779"/>
                  </a:lnTo>
                  <a:cubicBezTo>
                    <a:pt x="25636" y="3746779"/>
                    <a:pt x="0" y="3721143"/>
                    <a:pt x="0" y="3689521"/>
                  </a:cubicBezTo>
                  <a:lnTo>
                    <a:pt x="0" y="57259"/>
                  </a:lnTo>
                  <a:cubicBezTo>
                    <a:pt x="0" y="25636"/>
                    <a:pt x="25636" y="0"/>
                    <a:pt x="57259" y="0"/>
                  </a:cubicBezTo>
                  <a:close/>
                </a:path>
              </a:pathLst>
            </a:custGeom>
            <a:solidFill>
              <a:srgbClr val="F5F5EF"/>
            </a:solidFill>
            <a:ln w="28575" cap="rnd">
              <a:solidFill>
                <a:srgbClr val="000000"/>
              </a:solidFill>
              <a:prstDash val="solid"/>
              <a:round/>
            </a:ln>
          </p:spPr>
          <p:txBody>
            <a:bodyPr/>
            <a:lstStyle/>
            <a:p>
              <a:endParaRPr lang="en-AS"/>
            </a:p>
          </p:txBody>
        </p:sp>
        <p:sp>
          <p:nvSpPr>
            <p:cNvPr id="4" name="TextBox 4"/>
            <p:cNvSpPr txBox="1"/>
            <p:nvPr/>
          </p:nvSpPr>
          <p:spPr>
            <a:xfrm>
              <a:off x="0" y="-266700"/>
              <a:ext cx="7846157" cy="4013479"/>
            </a:xfrm>
            <a:prstGeom prst="rect">
              <a:avLst/>
            </a:prstGeom>
          </p:spPr>
          <p:txBody>
            <a:bodyPr lIns="38907" tIns="38907" rIns="38907" bIns="38907" rtlCol="0" anchor="ctr"/>
            <a:lstStyle/>
            <a:p>
              <a:pPr algn="ctr">
                <a:lnSpc>
                  <a:spcPts val="9799"/>
                </a:lnSpc>
              </a:pPr>
              <a:endParaRPr/>
            </a:p>
          </p:txBody>
        </p:sp>
      </p:grpSp>
      <p:sp>
        <p:nvSpPr>
          <p:cNvPr id="5" name="TextBox 5"/>
          <p:cNvSpPr txBox="1"/>
          <p:nvPr/>
        </p:nvSpPr>
        <p:spPr>
          <a:xfrm>
            <a:off x="3574769" y="3154389"/>
            <a:ext cx="11972739" cy="1819010"/>
          </a:xfrm>
          <a:prstGeom prst="rect">
            <a:avLst/>
          </a:prstGeom>
        </p:spPr>
        <p:txBody>
          <a:bodyPr lIns="0" tIns="0" rIns="0" bIns="0" rtlCol="0" anchor="t">
            <a:spAutoFit/>
          </a:bodyPr>
          <a:lstStyle/>
          <a:p>
            <a:pPr algn="ctr">
              <a:lnSpc>
                <a:spcPts val="11989"/>
              </a:lnSpc>
            </a:pPr>
            <a:r>
              <a:rPr lang="en-US" sz="11989">
                <a:solidFill>
                  <a:srgbClr val="000000"/>
                </a:solidFill>
                <a:latin typeface="Arial Bold"/>
              </a:rPr>
              <a:t>API </a:t>
            </a:r>
          </a:p>
        </p:txBody>
      </p:sp>
      <p:sp>
        <p:nvSpPr>
          <p:cNvPr id="6" name="Freeform 6"/>
          <p:cNvSpPr/>
          <p:nvPr/>
        </p:nvSpPr>
        <p:spPr>
          <a:xfrm>
            <a:off x="519368" y="549404"/>
            <a:ext cx="5276526" cy="2370403"/>
          </a:xfrm>
          <a:custGeom>
            <a:avLst/>
            <a:gdLst/>
            <a:ahLst/>
            <a:cxnLst/>
            <a:rect l="l" t="t" r="r" b="b"/>
            <a:pathLst>
              <a:path w="5276526" h="2370403">
                <a:moveTo>
                  <a:pt x="0" y="0"/>
                </a:moveTo>
                <a:lnTo>
                  <a:pt x="5276525" y="0"/>
                </a:lnTo>
                <a:lnTo>
                  <a:pt x="5276525" y="2370403"/>
                </a:lnTo>
                <a:lnTo>
                  <a:pt x="0" y="23704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S"/>
          </a:p>
        </p:txBody>
      </p:sp>
      <p:sp>
        <p:nvSpPr>
          <p:cNvPr id="7" name="Freeform 7"/>
          <p:cNvSpPr/>
          <p:nvPr/>
        </p:nvSpPr>
        <p:spPr>
          <a:xfrm>
            <a:off x="13246484" y="6345424"/>
            <a:ext cx="1901776" cy="1901776"/>
          </a:xfrm>
          <a:custGeom>
            <a:avLst/>
            <a:gdLst/>
            <a:ahLst/>
            <a:cxnLst/>
            <a:rect l="l" t="t" r="r" b="b"/>
            <a:pathLst>
              <a:path w="1901776" h="1901776">
                <a:moveTo>
                  <a:pt x="0" y="0"/>
                </a:moveTo>
                <a:lnTo>
                  <a:pt x="1901776" y="0"/>
                </a:lnTo>
                <a:lnTo>
                  <a:pt x="1901776" y="1901776"/>
                </a:lnTo>
                <a:lnTo>
                  <a:pt x="0" y="1901776"/>
                </a:lnTo>
                <a:lnTo>
                  <a:pt x="0" y="0"/>
                </a:lnTo>
                <a:close/>
              </a:path>
            </a:pathLst>
          </a:custGeom>
          <a:blipFill>
            <a:blip r:embed="rId4"/>
            <a:stretch>
              <a:fillRect/>
            </a:stretch>
          </a:blipFill>
        </p:spPr>
        <p:txBody>
          <a:bodyPr/>
          <a:lstStyle/>
          <a:p>
            <a:endParaRPr lang="en-AS"/>
          </a:p>
        </p:txBody>
      </p:sp>
      <p:sp>
        <p:nvSpPr>
          <p:cNvPr id="8" name="TextBox 8"/>
          <p:cNvSpPr txBox="1"/>
          <p:nvPr/>
        </p:nvSpPr>
        <p:spPr>
          <a:xfrm>
            <a:off x="5875793" y="5704074"/>
            <a:ext cx="7370691" cy="641350"/>
          </a:xfrm>
          <a:prstGeom prst="rect">
            <a:avLst/>
          </a:prstGeom>
        </p:spPr>
        <p:txBody>
          <a:bodyPr lIns="0" tIns="0" rIns="0" bIns="0" rtlCol="0" anchor="t">
            <a:spAutoFit/>
          </a:bodyPr>
          <a:lstStyle/>
          <a:p>
            <a:pPr algn="ctr">
              <a:lnSpc>
                <a:spcPts val="4399"/>
              </a:lnSpc>
            </a:pPr>
            <a:r>
              <a:rPr lang="en-US" sz="3999">
                <a:solidFill>
                  <a:srgbClr val="000000"/>
                </a:solidFill>
                <a:latin typeface="Arial"/>
              </a:rPr>
              <a:t>Prepared by Amira Nasser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sp>
        <p:nvSpPr>
          <p:cNvPr id="2" name="Freeform 2"/>
          <p:cNvSpPr/>
          <p:nvPr/>
        </p:nvSpPr>
        <p:spPr>
          <a:xfrm>
            <a:off x="342799" y="2265041"/>
            <a:ext cx="6533369" cy="7668203"/>
          </a:xfrm>
          <a:custGeom>
            <a:avLst/>
            <a:gdLst/>
            <a:ahLst/>
            <a:cxnLst/>
            <a:rect l="l" t="t" r="r" b="b"/>
            <a:pathLst>
              <a:path w="6533369" h="7668203">
                <a:moveTo>
                  <a:pt x="0" y="0"/>
                </a:moveTo>
                <a:lnTo>
                  <a:pt x="6533368" y="0"/>
                </a:lnTo>
                <a:lnTo>
                  <a:pt x="6533368" y="7668204"/>
                </a:lnTo>
                <a:lnTo>
                  <a:pt x="0" y="7668204"/>
                </a:lnTo>
                <a:lnTo>
                  <a:pt x="0" y="0"/>
                </a:lnTo>
                <a:close/>
              </a:path>
            </a:pathLst>
          </a:custGeom>
          <a:blipFill>
            <a:blip r:embed="rId3"/>
            <a:stretch>
              <a:fillRect t="-513" b="-513"/>
            </a:stretch>
          </a:blipFill>
        </p:spPr>
        <p:txBody>
          <a:bodyPr/>
          <a:lstStyle/>
          <a:p>
            <a:endParaRPr lang="en-AS"/>
          </a:p>
        </p:txBody>
      </p:sp>
      <p:sp>
        <p:nvSpPr>
          <p:cNvPr id="3" name="Freeform 3"/>
          <p:cNvSpPr/>
          <p:nvPr/>
        </p:nvSpPr>
        <p:spPr>
          <a:xfrm>
            <a:off x="7650572" y="2960680"/>
            <a:ext cx="10405258" cy="4079904"/>
          </a:xfrm>
          <a:custGeom>
            <a:avLst/>
            <a:gdLst/>
            <a:ahLst/>
            <a:cxnLst/>
            <a:rect l="l" t="t" r="r" b="b"/>
            <a:pathLst>
              <a:path w="10405258" h="4079904">
                <a:moveTo>
                  <a:pt x="0" y="0"/>
                </a:moveTo>
                <a:lnTo>
                  <a:pt x="10405258" y="0"/>
                </a:lnTo>
                <a:lnTo>
                  <a:pt x="10405258" y="4079904"/>
                </a:lnTo>
                <a:lnTo>
                  <a:pt x="0" y="4079904"/>
                </a:lnTo>
                <a:lnTo>
                  <a:pt x="0" y="0"/>
                </a:lnTo>
                <a:close/>
              </a:path>
            </a:pathLst>
          </a:custGeom>
          <a:blipFill>
            <a:blip r:embed="rId4"/>
            <a:stretch>
              <a:fillRect r="-15783"/>
            </a:stretch>
          </a:blipFill>
        </p:spPr>
        <p:txBody>
          <a:bodyPr/>
          <a:lstStyle/>
          <a:p>
            <a:endParaRPr lang="en-AS"/>
          </a:p>
        </p:txBody>
      </p:sp>
      <p:sp>
        <p:nvSpPr>
          <p:cNvPr id="4" name="TextBox 4"/>
          <p:cNvSpPr txBox="1"/>
          <p:nvPr/>
        </p:nvSpPr>
        <p:spPr>
          <a:xfrm>
            <a:off x="2923754" y="468312"/>
            <a:ext cx="12440492" cy="872491"/>
          </a:xfrm>
          <a:prstGeom prst="rect">
            <a:avLst/>
          </a:prstGeom>
        </p:spPr>
        <p:txBody>
          <a:bodyPr lIns="0" tIns="0" rIns="0" bIns="0" rtlCol="0" anchor="t">
            <a:spAutoFit/>
          </a:bodyPr>
          <a:lstStyle/>
          <a:p>
            <a:pPr algn="ctr">
              <a:lnSpc>
                <a:spcPts val="6239"/>
              </a:lnSpc>
              <a:spcBef>
                <a:spcPct val="0"/>
              </a:spcBef>
            </a:pPr>
            <a:r>
              <a:rPr lang="en-US" sz="4799">
                <a:solidFill>
                  <a:srgbClr val="000000"/>
                </a:solidFill>
                <a:latin typeface="Arial Bold"/>
                <a:cs typeface="Arial Bold"/>
              </a:rPr>
              <a:t>‍cont.’s REST API integration in the Flutter </a:t>
            </a:r>
          </a:p>
        </p:txBody>
      </p:sp>
      <p:sp>
        <p:nvSpPr>
          <p:cNvPr id="5" name="TextBox 5"/>
          <p:cNvSpPr txBox="1"/>
          <p:nvPr/>
        </p:nvSpPr>
        <p:spPr>
          <a:xfrm>
            <a:off x="673100" y="1483678"/>
            <a:ext cx="15476110" cy="1477002"/>
          </a:xfrm>
          <a:prstGeom prst="rect">
            <a:avLst/>
          </a:prstGeom>
        </p:spPr>
        <p:txBody>
          <a:bodyPr lIns="0" tIns="0" rIns="0" bIns="0" rtlCol="0" anchor="t">
            <a:spAutoFit/>
          </a:bodyPr>
          <a:lstStyle/>
          <a:p>
            <a:pPr>
              <a:lnSpc>
                <a:spcPts val="3802"/>
              </a:lnSpc>
            </a:pPr>
            <a:r>
              <a:rPr lang="en-US" sz="2925">
                <a:solidFill>
                  <a:srgbClr val="000000"/>
                </a:solidFill>
                <a:latin typeface="Arial Bold"/>
              </a:rPr>
              <a:t>2- Design a model class that represents the data structure returned by the API.</a:t>
            </a:r>
          </a:p>
          <a:p>
            <a:pPr>
              <a:lnSpc>
                <a:spcPts val="3802"/>
              </a:lnSpc>
            </a:pPr>
            <a:r>
              <a:rPr lang="en-US" sz="2925">
                <a:solidFill>
                  <a:srgbClr val="000000"/>
                </a:solidFill>
                <a:latin typeface="Arial Bold"/>
              </a:rPr>
              <a:t>   </a:t>
            </a:r>
          </a:p>
          <a:p>
            <a:pPr>
              <a:lnSpc>
                <a:spcPts val="3802"/>
              </a:lnSpc>
              <a:spcBef>
                <a:spcPct val="0"/>
              </a:spcBef>
            </a:pPr>
            <a:endParaRPr lang="en-US" sz="2925">
              <a:solidFill>
                <a:srgbClr val="000000"/>
              </a:solidFill>
              <a:latin typeface="Arial Bold"/>
            </a:endParaRPr>
          </a:p>
        </p:txBody>
      </p:sp>
    </p:spTree>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sp>
        <p:nvSpPr>
          <p:cNvPr id="2" name="Freeform 2"/>
          <p:cNvSpPr/>
          <p:nvPr/>
        </p:nvSpPr>
        <p:spPr>
          <a:xfrm>
            <a:off x="383599" y="2674003"/>
            <a:ext cx="11323203" cy="2469497"/>
          </a:xfrm>
          <a:custGeom>
            <a:avLst/>
            <a:gdLst/>
            <a:ahLst/>
            <a:cxnLst/>
            <a:rect l="l" t="t" r="r" b="b"/>
            <a:pathLst>
              <a:path w="11323203" h="2469497">
                <a:moveTo>
                  <a:pt x="0" y="0"/>
                </a:moveTo>
                <a:lnTo>
                  <a:pt x="11323203" y="0"/>
                </a:lnTo>
                <a:lnTo>
                  <a:pt x="11323203" y="2469497"/>
                </a:lnTo>
                <a:lnTo>
                  <a:pt x="0" y="2469497"/>
                </a:lnTo>
                <a:lnTo>
                  <a:pt x="0" y="0"/>
                </a:lnTo>
                <a:close/>
              </a:path>
            </a:pathLst>
          </a:custGeom>
          <a:blipFill>
            <a:blip r:embed="rId3"/>
            <a:stretch>
              <a:fillRect/>
            </a:stretch>
          </a:blipFill>
        </p:spPr>
        <p:txBody>
          <a:bodyPr/>
          <a:lstStyle/>
          <a:p>
            <a:endParaRPr lang="en-AS"/>
          </a:p>
        </p:txBody>
      </p:sp>
      <p:sp>
        <p:nvSpPr>
          <p:cNvPr id="3" name="Freeform 3"/>
          <p:cNvSpPr/>
          <p:nvPr/>
        </p:nvSpPr>
        <p:spPr>
          <a:xfrm>
            <a:off x="6045200" y="6045686"/>
            <a:ext cx="10996730" cy="2970828"/>
          </a:xfrm>
          <a:custGeom>
            <a:avLst/>
            <a:gdLst/>
            <a:ahLst/>
            <a:cxnLst/>
            <a:rect l="l" t="t" r="r" b="b"/>
            <a:pathLst>
              <a:path w="10996730" h="2970828">
                <a:moveTo>
                  <a:pt x="0" y="0"/>
                </a:moveTo>
                <a:lnTo>
                  <a:pt x="10996730" y="0"/>
                </a:lnTo>
                <a:lnTo>
                  <a:pt x="10996730" y="2970828"/>
                </a:lnTo>
                <a:lnTo>
                  <a:pt x="0" y="2970828"/>
                </a:lnTo>
                <a:lnTo>
                  <a:pt x="0" y="0"/>
                </a:lnTo>
                <a:close/>
              </a:path>
            </a:pathLst>
          </a:custGeom>
          <a:blipFill>
            <a:blip r:embed="rId4"/>
            <a:stretch>
              <a:fillRect/>
            </a:stretch>
          </a:blipFill>
        </p:spPr>
        <p:txBody>
          <a:bodyPr/>
          <a:lstStyle/>
          <a:p>
            <a:endParaRPr lang="en-AS"/>
          </a:p>
        </p:txBody>
      </p:sp>
      <p:sp>
        <p:nvSpPr>
          <p:cNvPr id="4" name="TextBox 4"/>
          <p:cNvSpPr txBox="1"/>
          <p:nvPr/>
        </p:nvSpPr>
        <p:spPr>
          <a:xfrm>
            <a:off x="2923754" y="496887"/>
            <a:ext cx="12440492" cy="720725"/>
          </a:xfrm>
          <a:prstGeom prst="rect">
            <a:avLst/>
          </a:prstGeom>
        </p:spPr>
        <p:txBody>
          <a:bodyPr lIns="0" tIns="0" rIns="0" bIns="0" rtlCol="0" anchor="t">
            <a:spAutoFit/>
          </a:bodyPr>
          <a:lstStyle/>
          <a:p>
            <a:pPr algn="ctr">
              <a:lnSpc>
                <a:spcPts val="5199"/>
              </a:lnSpc>
              <a:spcBef>
                <a:spcPct val="0"/>
              </a:spcBef>
            </a:pPr>
            <a:r>
              <a:rPr lang="en-US" sz="3999">
                <a:solidFill>
                  <a:srgbClr val="000000"/>
                </a:solidFill>
                <a:latin typeface="Arial Bold"/>
                <a:cs typeface="Arial Bold"/>
              </a:rPr>
              <a:t>‍cont.’s REST API integration in the Flutter </a:t>
            </a:r>
          </a:p>
        </p:txBody>
      </p:sp>
      <p:sp>
        <p:nvSpPr>
          <p:cNvPr id="5" name="TextBox 5"/>
          <p:cNvSpPr txBox="1"/>
          <p:nvPr/>
        </p:nvSpPr>
        <p:spPr>
          <a:xfrm>
            <a:off x="1028700" y="1534478"/>
            <a:ext cx="15476110" cy="1953144"/>
          </a:xfrm>
          <a:prstGeom prst="rect">
            <a:avLst/>
          </a:prstGeom>
        </p:spPr>
        <p:txBody>
          <a:bodyPr lIns="0" tIns="0" rIns="0" bIns="0" rtlCol="0" anchor="t">
            <a:spAutoFit/>
          </a:bodyPr>
          <a:lstStyle/>
          <a:p>
            <a:pPr>
              <a:lnSpc>
                <a:spcPts val="3802"/>
              </a:lnSpc>
            </a:pPr>
            <a:r>
              <a:rPr lang="en-US" sz="2925">
                <a:solidFill>
                  <a:srgbClr val="000000"/>
                </a:solidFill>
                <a:latin typeface="Arial Bold"/>
              </a:rPr>
              <a:t>2- Creating class for endpoints and an instance of the Dio class, configuring it with options like base URL</a:t>
            </a:r>
          </a:p>
          <a:p>
            <a:pPr>
              <a:lnSpc>
                <a:spcPts val="3802"/>
              </a:lnSpc>
            </a:pPr>
            <a:r>
              <a:rPr lang="en-US" sz="2925">
                <a:solidFill>
                  <a:srgbClr val="000000"/>
                </a:solidFill>
                <a:latin typeface="Arial Bold"/>
              </a:rPr>
              <a:t>   </a:t>
            </a:r>
          </a:p>
          <a:p>
            <a:pPr>
              <a:lnSpc>
                <a:spcPts val="3802"/>
              </a:lnSpc>
              <a:spcBef>
                <a:spcPct val="0"/>
              </a:spcBef>
            </a:pPr>
            <a:endParaRPr lang="en-US" sz="2925">
              <a:solidFill>
                <a:srgbClr val="000000"/>
              </a:solidFill>
              <a:latin typeface="Arial Bold"/>
            </a:endParaRPr>
          </a:p>
        </p:txBody>
      </p:sp>
    </p:spTree>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sp>
        <p:nvSpPr>
          <p:cNvPr id="2" name="Freeform 2"/>
          <p:cNvSpPr/>
          <p:nvPr/>
        </p:nvSpPr>
        <p:spPr>
          <a:xfrm>
            <a:off x="488839" y="3073244"/>
            <a:ext cx="9420145" cy="3262971"/>
          </a:xfrm>
          <a:custGeom>
            <a:avLst/>
            <a:gdLst/>
            <a:ahLst/>
            <a:cxnLst/>
            <a:rect l="l" t="t" r="r" b="b"/>
            <a:pathLst>
              <a:path w="9420145" h="3262971">
                <a:moveTo>
                  <a:pt x="0" y="0"/>
                </a:moveTo>
                <a:lnTo>
                  <a:pt x="9420145" y="0"/>
                </a:lnTo>
                <a:lnTo>
                  <a:pt x="9420145" y="3262970"/>
                </a:lnTo>
                <a:lnTo>
                  <a:pt x="0" y="3262970"/>
                </a:lnTo>
                <a:lnTo>
                  <a:pt x="0" y="0"/>
                </a:lnTo>
                <a:close/>
              </a:path>
            </a:pathLst>
          </a:custGeom>
          <a:blipFill>
            <a:blip r:embed="rId3"/>
            <a:stretch>
              <a:fillRect t="-577" b="-577"/>
            </a:stretch>
          </a:blipFill>
        </p:spPr>
        <p:txBody>
          <a:bodyPr/>
          <a:lstStyle/>
          <a:p>
            <a:endParaRPr lang="en-AS"/>
          </a:p>
        </p:txBody>
      </p:sp>
      <p:sp>
        <p:nvSpPr>
          <p:cNvPr id="3" name="Freeform 3"/>
          <p:cNvSpPr/>
          <p:nvPr/>
        </p:nvSpPr>
        <p:spPr>
          <a:xfrm>
            <a:off x="10497939" y="2042076"/>
            <a:ext cx="7337726" cy="6202848"/>
          </a:xfrm>
          <a:custGeom>
            <a:avLst/>
            <a:gdLst/>
            <a:ahLst/>
            <a:cxnLst/>
            <a:rect l="l" t="t" r="r" b="b"/>
            <a:pathLst>
              <a:path w="7337726" h="6202848">
                <a:moveTo>
                  <a:pt x="0" y="0"/>
                </a:moveTo>
                <a:lnTo>
                  <a:pt x="7337726" y="0"/>
                </a:lnTo>
                <a:lnTo>
                  <a:pt x="7337726" y="6202848"/>
                </a:lnTo>
                <a:lnTo>
                  <a:pt x="0" y="6202848"/>
                </a:lnTo>
                <a:lnTo>
                  <a:pt x="0" y="0"/>
                </a:lnTo>
                <a:close/>
              </a:path>
            </a:pathLst>
          </a:custGeom>
          <a:blipFill>
            <a:blip r:embed="rId4"/>
            <a:stretch>
              <a:fillRect/>
            </a:stretch>
          </a:blipFill>
        </p:spPr>
        <p:txBody>
          <a:bodyPr/>
          <a:lstStyle/>
          <a:p>
            <a:endParaRPr lang="en-AS"/>
          </a:p>
        </p:txBody>
      </p:sp>
      <p:sp>
        <p:nvSpPr>
          <p:cNvPr id="4" name="TextBox 4"/>
          <p:cNvSpPr txBox="1"/>
          <p:nvPr/>
        </p:nvSpPr>
        <p:spPr>
          <a:xfrm>
            <a:off x="2923754" y="76496"/>
            <a:ext cx="12440492" cy="685165"/>
          </a:xfrm>
          <a:prstGeom prst="rect">
            <a:avLst/>
          </a:prstGeom>
        </p:spPr>
        <p:txBody>
          <a:bodyPr lIns="0" tIns="0" rIns="0" bIns="0" rtlCol="0" anchor="t">
            <a:spAutoFit/>
          </a:bodyPr>
          <a:lstStyle/>
          <a:p>
            <a:pPr algn="ctr">
              <a:lnSpc>
                <a:spcPts val="4939"/>
              </a:lnSpc>
              <a:spcBef>
                <a:spcPct val="0"/>
              </a:spcBef>
            </a:pPr>
            <a:r>
              <a:rPr lang="en-US" sz="3799">
                <a:solidFill>
                  <a:srgbClr val="000000"/>
                </a:solidFill>
                <a:latin typeface="Arial Bold"/>
                <a:cs typeface="Arial Bold"/>
              </a:rPr>
              <a:t>‍cont.’s REST API integration in the Flutter </a:t>
            </a:r>
          </a:p>
        </p:txBody>
      </p:sp>
      <p:sp>
        <p:nvSpPr>
          <p:cNvPr id="5" name="TextBox 5"/>
          <p:cNvSpPr txBox="1"/>
          <p:nvPr/>
        </p:nvSpPr>
        <p:spPr>
          <a:xfrm>
            <a:off x="698500" y="666411"/>
            <a:ext cx="15476110" cy="1625917"/>
          </a:xfrm>
          <a:prstGeom prst="rect">
            <a:avLst/>
          </a:prstGeom>
        </p:spPr>
        <p:txBody>
          <a:bodyPr lIns="0" tIns="0" rIns="0" bIns="0" rtlCol="0" anchor="t">
            <a:spAutoFit/>
          </a:bodyPr>
          <a:lstStyle/>
          <a:p>
            <a:pPr>
              <a:lnSpc>
                <a:spcPts val="4192"/>
              </a:lnSpc>
            </a:pPr>
            <a:r>
              <a:rPr lang="en-US" sz="3225">
                <a:solidFill>
                  <a:srgbClr val="000000"/>
                </a:solidFill>
                <a:latin typeface="Arial Bold"/>
              </a:rPr>
              <a:t>2- then making requests using methods like get ,post,put, or delete</a:t>
            </a:r>
          </a:p>
          <a:p>
            <a:pPr>
              <a:lnSpc>
                <a:spcPts val="4192"/>
              </a:lnSpc>
            </a:pPr>
            <a:r>
              <a:rPr lang="en-US" sz="3225">
                <a:solidFill>
                  <a:srgbClr val="000000"/>
                </a:solidFill>
                <a:latin typeface="Arial Bold"/>
              </a:rPr>
              <a:t>   </a:t>
            </a:r>
          </a:p>
          <a:p>
            <a:pPr>
              <a:lnSpc>
                <a:spcPts val="4192"/>
              </a:lnSpc>
              <a:spcBef>
                <a:spcPct val="0"/>
              </a:spcBef>
            </a:pPr>
            <a:endParaRPr lang="en-US" sz="3225">
              <a:solidFill>
                <a:srgbClr val="000000"/>
              </a:solidFill>
              <a:latin typeface="Arial Bold"/>
            </a:endParaRPr>
          </a:p>
        </p:txBody>
      </p:sp>
    </p:spTree>
  </p:cSld>
  <p:clrMapOvr>
    <a:masterClrMapping/>
  </p:clrMapOvr>
  <p:transition>
    <p:push/>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sp>
        <p:nvSpPr>
          <p:cNvPr id="2" name="TextBox 2"/>
          <p:cNvSpPr txBox="1"/>
          <p:nvPr/>
        </p:nvSpPr>
        <p:spPr>
          <a:xfrm>
            <a:off x="2923754" y="468312"/>
            <a:ext cx="12440492" cy="872491"/>
          </a:xfrm>
          <a:prstGeom prst="rect">
            <a:avLst/>
          </a:prstGeom>
        </p:spPr>
        <p:txBody>
          <a:bodyPr lIns="0" tIns="0" rIns="0" bIns="0" rtlCol="0" anchor="t">
            <a:spAutoFit/>
          </a:bodyPr>
          <a:lstStyle/>
          <a:p>
            <a:pPr algn="ctr">
              <a:lnSpc>
                <a:spcPts val="6239"/>
              </a:lnSpc>
              <a:spcBef>
                <a:spcPct val="0"/>
              </a:spcBef>
            </a:pPr>
            <a:r>
              <a:rPr lang="en-US" sz="4799">
                <a:solidFill>
                  <a:srgbClr val="000000"/>
                </a:solidFill>
                <a:latin typeface="Arial Bold"/>
                <a:cs typeface="Arial Bold"/>
              </a:rPr>
              <a:t>‍Steps REST API integration in the Flutter </a:t>
            </a:r>
          </a:p>
        </p:txBody>
      </p:sp>
      <p:sp>
        <p:nvSpPr>
          <p:cNvPr id="3" name="TextBox 3"/>
          <p:cNvSpPr txBox="1"/>
          <p:nvPr/>
        </p:nvSpPr>
        <p:spPr>
          <a:xfrm>
            <a:off x="661793" y="942975"/>
            <a:ext cx="16408400" cy="8909669"/>
          </a:xfrm>
          <a:prstGeom prst="rect">
            <a:avLst/>
          </a:prstGeom>
        </p:spPr>
        <p:txBody>
          <a:bodyPr lIns="0" tIns="0" rIns="0" bIns="0" rtlCol="0" anchor="t">
            <a:spAutoFit/>
          </a:bodyPr>
          <a:lstStyle/>
          <a:p>
            <a:pPr>
              <a:lnSpc>
                <a:spcPts val="3511"/>
              </a:lnSpc>
              <a:spcBef>
                <a:spcPct val="0"/>
              </a:spcBef>
            </a:pPr>
            <a:endParaRPr/>
          </a:p>
          <a:p>
            <a:pPr>
              <a:lnSpc>
                <a:spcPts val="3641"/>
              </a:lnSpc>
              <a:spcBef>
                <a:spcPct val="0"/>
              </a:spcBef>
            </a:pPr>
            <a:r>
              <a:rPr lang="en-US" sz="2801">
                <a:solidFill>
                  <a:srgbClr val="000000"/>
                </a:solidFill>
                <a:latin typeface="Arial Bold"/>
              </a:rPr>
              <a:t>1- Get the API URL and Endpoints</a:t>
            </a:r>
          </a:p>
          <a:p>
            <a:pPr>
              <a:lnSpc>
                <a:spcPts val="3641"/>
              </a:lnSpc>
              <a:spcBef>
                <a:spcPct val="0"/>
              </a:spcBef>
            </a:pPr>
            <a:r>
              <a:rPr lang="en-US" sz="2801">
                <a:solidFill>
                  <a:srgbClr val="000000"/>
                </a:solidFill>
                <a:latin typeface="Arial Bold"/>
              </a:rPr>
              <a:t>2- Add Relevant Packages to Your Flutter App: </a:t>
            </a:r>
          </a:p>
          <a:p>
            <a:pPr>
              <a:lnSpc>
                <a:spcPts val="3511"/>
              </a:lnSpc>
              <a:spcBef>
                <a:spcPct val="0"/>
              </a:spcBef>
            </a:pPr>
            <a:r>
              <a:rPr lang="en-US" sz="2701">
                <a:solidFill>
                  <a:srgbClr val="000000"/>
                </a:solidFill>
                <a:latin typeface="Arial"/>
              </a:rPr>
              <a:t>                   To make HTTP requests and handle API communication</a:t>
            </a:r>
          </a:p>
          <a:p>
            <a:pPr marL="2332841" lvl="4" indent="-466568">
              <a:lnSpc>
                <a:spcPts val="3511"/>
              </a:lnSpc>
              <a:buFont typeface="Arial"/>
              <a:buChar char="•"/>
            </a:pPr>
            <a:r>
              <a:rPr lang="en-US" sz="2701">
                <a:solidFill>
                  <a:srgbClr val="000000"/>
                </a:solidFill>
                <a:latin typeface="Arial"/>
              </a:rPr>
              <a:t>http: A package for making HTTP requests.</a:t>
            </a:r>
          </a:p>
          <a:p>
            <a:pPr marL="2332841" lvl="4" indent="-466568">
              <a:lnSpc>
                <a:spcPts val="3511"/>
              </a:lnSpc>
              <a:buFont typeface="Arial"/>
              <a:buChar char="•"/>
            </a:pPr>
            <a:r>
              <a:rPr lang="en-US" sz="2701">
                <a:solidFill>
                  <a:srgbClr val="000000"/>
                </a:solidFill>
                <a:latin typeface="Arial"/>
              </a:rPr>
              <a:t>dio: An alternative package for handling HTTP requests with additional features.</a:t>
            </a:r>
          </a:p>
          <a:p>
            <a:pPr>
              <a:lnSpc>
                <a:spcPts val="3641"/>
              </a:lnSpc>
              <a:spcBef>
                <a:spcPct val="0"/>
              </a:spcBef>
            </a:pPr>
            <a:r>
              <a:rPr lang="en-US" sz="2801">
                <a:solidFill>
                  <a:srgbClr val="000000"/>
                </a:solidFill>
                <a:latin typeface="Arial Bold"/>
              </a:rPr>
              <a:t>3- Create a Constant File for URLs and Endpoints</a:t>
            </a:r>
          </a:p>
          <a:p>
            <a:pPr>
              <a:lnSpc>
                <a:spcPts val="3511"/>
              </a:lnSpc>
            </a:pPr>
            <a:r>
              <a:rPr lang="en-US" sz="2701">
                <a:solidFill>
                  <a:srgbClr val="000000"/>
                </a:solidFill>
                <a:latin typeface="Arial"/>
              </a:rPr>
              <a:t>     Define a separate file (e.g., api_constants.dart) where you store the API URLs and endpoints as                   constants. This ensures consistency and makes it easier to manage changes in the future.</a:t>
            </a:r>
          </a:p>
          <a:p>
            <a:pPr>
              <a:lnSpc>
                <a:spcPts val="3641"/>
              </a:lnSpc>
              <a:spcBef>
                <a:spcPct val="0"/>
              </a:spcBef>
            </a:pPr>
            <a:r>
              <a:rPr lang="en-US" sz="2801">
                <a:solidFill>
                  <a:srgbClr val="000000"/>
                </a:solidFill>
                <a:latin typeface="Arial Bold"/>
              </a:rPr>
              <a:t>4-Create a Model Class to Parse API Responses:</a:t>
            </a:r>
          </a:p>
          <a:p>
            <a:pPr>
              <a:lnSpc>
                <a:spcPts val="3511"/>
              </a:lnSpc>
              <a:spcBef>
                <a:spcPct val="0"/>
              </a:spcBef>
            </a:pPr>
            <a:r>
              <a:rPr lang="en-US" sz="2701">
                <a:solidFill>
                  <a:srgbClr val="000000"/>
                </a:solidFill>
                <a:latin typeface="Arial"/>
              </a:rPr>
              <a:t>        Design a model class that represents the data structure returned by the API.  </a:t>
            </a:r>
          </a:p>
          <a:p>
            <a:pPr>
              <a:lnSpc>
                <a:spcPts val="3511"/>
              </a:lnSpc>
              <a:spcBef>
                <a:spcPct val="0"/>
              </a:spcBef>
            </a:pPr>
            <a:r>
              <a:rPr lang="en-US" sz="2701">
                <a:solidFill>
                  <a:srgbClr val="000000"/>
                </a:solidFill>
                <a:latin typeface="Arial"/>
              </a:rPr>
              <a:t>       For example, if your API returns a list of user profiles, create a UserProfile class with relevant properties     (e.g., name, email, profile picture URL).</a:t>
            </a:r>
          </a:p>
          <a:p>
            <a:pPr>
              <a:lnSpc>
                <a:spcPts val="3641"/>
              </a:lnSpc>
              <a:spcBef>
                <a:spcPct val="0"/>
              </a:spcBef>
            </a:pPr>
            <a:r>
              <a:rPr lang="en-US" sz="2801">
                <a:solidFill>
                  <a:srgbClr val="000000"/>
                </a:solidFill>
                <a:latin typeface="Arial Bold"/>
              </a:rPr>
              <a:t>5-Make an HTTP Request to the API:</a:t>
            </a:r>
          </a:p>
          <a:p>
            <a:pPr>
              <a:lnSpc>
                <a:spcPts val="3511"/>
              </a:lnSpc>
              <a:spcBef>
                <a:spcPct val="0"/>
              </a:spcBef>
            </a:pPr>
            <a:r>
              <a:rPr lang="en-US" sz="2701">
                <a:solidFill>
                  <a:srgbClr val="000000"/>
                </a:solidFill>
                <a:latin typeface="Arial"/>
              </a:rPr>
              <a:t>In your Flutter code, use the chosen package (e.g., http) to make an HTTP request to the API endpoint.</a:t>
            </a:r>
          </a:p>
          <a:p>
            <a:pPr>
              <a:lnSpc>
                <a:spcPts val="3511"/>
              </a:lnSpc>
              <a:spcBef>
                <a:spcPct val="0"/>
              </a:spcBef>
            </a:pPr>
            <a:r>
              <a:rPr lang="en-US" sz="2701">
                <a:solidFill>
                  <a:srgbClr val="000000"/>
                </a:solidFill>
                <a:latin typeface="Arial"/>
              </a:rPr>
              <a:t>Handle different types of requests (GET, POST, PUT, DELETE) based on your app’s requirements.</a:t>
            </a:r>
          </a:p>
          <a:p>
            <a:pPr>
              <a:lnSpc>
                <a:spcPts val="3511"/>
              </a:lnSpc>
              <a:spcBef>
                <a:spcPct val="0"/>
              </a:spcBef>
            </a:pPr>
            <a:r>
              <a:rPr lang="en-US" sz="2701">
                <a:solidFill>
                  <a:srgbClr val="000000"/>
                </a:solidFill>
                <a:latin typeface="Arial"/>
              </a:rPr>
              <a:t>Parse the JSON Response:</a:t>
            </a:r>
          </a:p>
          <a:p>
            <a:pPr>
              <a:lnSpc>
                <a:spcPts val="3511"/>
              </a:lnSpc>
              <a:spcBef>
                <a:spcPct val="0"/>
              </a:spcBef>
            </a:pPr>
            <a:r>
              <a:rPr lang="en-US" sz="2701">
                <a:solidFill>
                  <a:srgbClr val="000000"/>
                </a:solidFill>
                <a:latin typeface="Arial"/>
              </a:rPr>
              <a:t>Once you receive the API response, parse the JSON data using the model class you created. Extract relevant information and update your app’s state accordingly.</a:t>
            </a:r>
          </a:p>
          <a:p>
            <a:pPr>
              <a:lnSpc>
                <a:spcPts val="3511"/>
              </a:lnSpc>
              <a:spcBef>
                <a:spcPct val="0"/>
              </a:spcBef>
            </a:pPr>
            <a:endParaRPr lang="en-US" sz="2701">
              <a:solidFill>
                <a:srgbClr val="000000"/>
              </a:solidFill>
              <a:latin typeface="Arial"/>
            </a:endParaRPr>
          </a:p>
        </p:txBody>
      </p:sp>
    </p:spTree>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E2C2C"/>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131" t="-12989" b="-7752"/>
            </a:stretch>
          </a:blipFill>
        </p:spPr>
        <p:txBody>
          <a:bodyPr/>
          <a:lstStyle/>
          <a:p>
            <a:endParaRPr lang="en-AS"/>
          </a:p>
        </p:txBody>
      </p:sp>
    </p:spTree>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E2C2C"/>
        </a:solidFill>
        <a:effectLst/>
      </p:bgPr>
    </p:bg>
    <p:spTree>
      <p:nvGrpSpPr>
        <p:cNvPr id="1" name=""/>
        <p:cNvGrpSpPr/>
        <p:nvPr/>
      </p:nvGrpSpPr>
      <p:grpSpPr>
        <a:xfrm>
          <a:off x="0" y="0"/>
          <a:ext cx="0" cy="0"/>
          <a:chOff x="0" y="0"/>
          <a:chExt cx="0" cy="0"/>
        </a:xfrm>
      </p:grpSpPr>
      <p:grpSp>
        <p:nvGrpSpPr>
          <p:cNvPr id="2" name="Group 2"/>
          <p:cNvGrpSpPr/>
          <p:nvPr/>
        </p:nvGrpSpPr>
        <p:grpSpPr>
          <a:xfrm>
            <a:off x="4506381" y="1028700"/>
            <a:ext cx="10037239" cy="8229600"/>
            <a:chOff x="0" y="0"/>
            <a:chExt cx="5824567" cy="4775602"/>
          </a:xfrm>
        </p:grpSpPr>
        <p:sp>
          <p:nvSpPr>
            <p:cNvPr id="3" name="Freeform 3"/>
            <p:cNvSpPr/>
            <p:nvPr/>
          </p:nvSpPr>
          <p:spPr>
            <a:xfrm>
              <a:off x="0" y="0"/>
              <a:ext cx="5824567" cy="4775602"/>
            </a:xfrm>
            <a:custGeom>
              <a:avLst/>
              <a:gdLst/>
              <a:ahLst/>
              <a:cxnLst/>
              <a:rect l="l" t="t" r="r" b="b"/>
              <a:pathLst>
                <a:path w="5824567" h="4775602">
                  <a:moveTo>
                    <a:pt x="77132" y="0"/>
                  </a:moveTo>
                  <a:lnTo>
                    <a:pt x="5747435" y="0"/>
                  </a:lnTo>
                  <a:cubicBezTo>
                    <a:pt x="5767892" y="0"/>
                    <a:pt x="5787510" y="8126"/>
                    <a:pt x="5801976" y="22591"/>
                  </a:cubicBezTo>
                  <a:cubicBezTo>
                    <a:pt x="5816441" y="37056"/>
                    <a:pt x="5824567" y="56675"/>
                    <a:pt x="5824567" y="77132"/>
                  </a:cubicBezTo>
                  <a:lnTo>
                    <a:pt x="5824567" y="4698470"/>
                  </a:lnTo>
                  <a:cubicBezTo>
                    <a:pt x="5824567" y="4741069"/>
                    <a:pt x="5790034" y="4775602"/>
                    <a:pt x="5747435" y="4775602"/>
                  </a:cubicBezTo>
                  <a:lnTo>
                    <a:pt x="77132" y="4775602"/>
                  </a:lnTo>
                  <a:cubicBezTo>
                    <a:pt x="34533" y="4775602"/>
                    <a:pt x="0" y="4741069"/>
                    <a:pt x="0" y="4698470"/>
                  </a:cubicBezTo>
                  <a:lnTo>
                    <a:pt x="0" y="77132"/>
                  </a:lnTo>
                  <a:cubicBezTo>
                    <a:pt x="0" y="34533"/>
                    <a:pt x="34533" y="0"/>
                    <a:pt x="77132" y="0"/>
                  </a:cubicBezTo>
                  <a:close/>
                </a:path>
              </a:pathLst>
            </a:custGeom>
            <a:solidFill>
              <a:srgbClr val="F6F4E7"/>
            </a:solidFill>
            <a:ln w="19050" cap="rnd">
              <a:solidFill>
                <a:srgbClr val="000000"/>
              </a:solidFill>
              <a:prstDash val="solid"/>
              <a:round/>
            </a:ln>
          </p:spPr>
          <p:txBody>
            <a:bodyPr/>
            <a:lstStyle/>
            <a:p>
              <a:endParaRPr lang="en-AS"/>
            </a:p>
          </p:txBody>
        </p:sp>
        <p:sp>
          <p:nvSpPr>
            <p:cNvPr id="4" name="TextBox 4"/>
            <p:cNvSpPr txBox="1"/>
            <p:nvPr/>
          </p:nvSpPr>
          <p:spPr>
            <a:xfrm>
              <a:off x="0" y="-133350"/>
              <a:ext cx="5824567" cy="4908952"/>
            </a:xfrm>
            <a:prstGeom prst="rect">
              <a:avLst/>
            </a:prstGeom>
          </p:spPr>
          <p:txBody>
            <a:bodyPr lIns="38907" tIns="38907" rIns="38907" bIns="38907" rtlCol="0" anchor="ctr"/>
            <a:lstStyle/>
            <a:p>
              <a:pPr algn="ctr">
                <a:lnSpc>
                  <a:spcPts val="9882"/>
                </a:lnSpc>
              </a:pPr>
              <a:endParaRPr/>
            </a:p>
          </p:txBody>
        </p:sp>
      </p:grpSp>
      <p:grpSp>
        <p:nvGrpSpPr>
          <p:cNvPr id="5" name="Group 5"/>
          <p:cNvGrpSpPr/>
          <p:nvPr/>
        </p:nvGrpSpPr>
        <p:grpSpPr>
          <a:xfrm>
            <a:off x="7471303" y="3114450"/>
            <a:ext cx="4107393" cy="752170"/>
            <a:chOff x="0" y="0"/>
            <a:chExt cx="825756" cy="151217"/>
          </a:xfrm>
        </p:grpSpPr>
        <p:sp>
          <p:nvSpPr>
            <p:cNvPr id="6" name="Freeform 6"/>
            <p:cNvSpPr/>
            <p:nvPr/>
          </p:nvSpPr>
          <p:spPr>
            <a:xfrm>
              <a:off x="0" y="0"/>
              <a:ext cx="825756" cy="151217"/>
            </a:xfrm>
            <a:custGeom>
              <a:avLst/>
              <a:gdLst/>
              <a:ahLst/>
              <a:cxnLst/>
              <a:rect l="l" t="t" r="r" b="b"/>
              <a:pathLst>
                <a:path w="825756" h="151217">
                  <a:moveTo>
                    <a:pt x="73510" y="0"/>
                  </a:moveTo>
                  <a:lnTo>
                    <a:pt x="752246" y="0"/>
                  </a:lnTo>
                  <a:cubicBezTo>
                    <a:pt x="771742" y="0"/>
                    <a:pt x="790440" y="7745"/>
                    <a:pt x="804226" y="21531"/>
                  </a:cubicBezTo>
                  <a:cubicBezTo>
                    <a:pt x="818012" y="35316"/>
                    <a:pt x="825756" y="54014"/>
                    <a:pt x="825756" y="73510"/>
                  </a:cubicBezTo>
                  <a:lnTo>
                    <a:pt x="825756" y="77707"/>
                  </a:lnTo>
                  <a:cubicBezTo>
                    <a:pt x="825756" y="118306"/>
                    <a:pt x="792845" y="151217"/>
                    <a:pt x="752246" y="151217"/>
                  </a:cubicBezTo>
                  <a:lnTo>
                    <a:pt x="73510" y="151217"/>
                  </a:lnTo>
                  <a:cubicBezTo>
                    <a:pt x="32912" y="151217"/>
                    <a:pt x="0" y="118306"/>
                    <a:pt x="0" y="77707"/>
                  </a:cubicBezTo>
                  <a:lnTo>
                    <a:pt x="0" y="73510"/>
                  </a:lnTo>
                  <a:cubicBezTo>
                    <a:pt x="0" y="32912"/>
                    <a:pt x="32912" y="0"/>
                    <a:pt x="73510" y="0"/>
                  </a:cubicBezTo>
                  <a:close/>
                </a:path>
              </a:pathLst>
            </a:custGeom>
            <a:solidFill>
              <a:srgbClr val="FFFFFF"/>
            </a:solidFill>
            <a:ln w="19050" cap="rnd">
              <a:solidFill>
                <a:srgbClr val="000000"/>
              </a:solidFill>
              <a:prstDash val="solid"/>
              <a:round/>
            </a:ln>
          </p:spPr>
          <p:txBody>
            <a:bodyPr/>
            <a:lstStyle/>
            <a:p>
              <a:endParaRPr lang="en-AS"/>
            </a:p>
          </p:txBody>
        </p:sp>
        <p:sp>
          <p:nvSpPr>
            <p:cNvPr id="7" name="TextBox 7"/>
            <p:cNvSpPr txBox="1"/>
            <p:nvPr/>
          </p:nvSpPr>
          <p:spPr>
            <a:xfrm>
              <a:off x="0" y="-38100"/>
              <a:ext cx="825756" cy="189317"/>
            </a:xfrm>
            <a:prstGeom prst="rect">
              <a:avLst/>
            </a:prstGeom>
          </p:spPr>
          <p:txBody>
            <a:bodyPr lIns="50800" tIns="50800" rIns="50800" bIns="50800" rtlCol="0" anchor="ctr"/>
            <a:lstStyle/>
            <a:p>
              <a:pPr algn="ctr">
                <a:lnSpc>
                  <a:spcPts val="3509"/>
                </a:lnSpc>
              </a:pPr>
              <a:r>
                <a:rPr lang="en-US" sz="2699">
                  <a:solidFill>
                    <a:srgbClr val="000000"/>
                  </a:solidFill>
                  <a:latin typeface="Open Sans 1"/>
                </a:rPr>
                <a:t>What’s API</a:t>
              </a:r>
            </a:p>
          </p:txBody>
        </p:sp>
      </p:grpSp>
      <p:grpSp>
        <p:nvGrpSpPr>
          <p:cNvPr id="8" name="Group 8"/>
          <p:cNvGrpSpPr/>
          <p:nvPr/>
        </p:nvGrpSpPr>
        <p:grpSpPr>
          <a:xfrm>
            <a:off x="7471303" y="4276195"/>
            <a:ext cx="4107393" cy="752170"/>
            <a:chOff x="0" y="0"/>
            <a:chExt cx="825756" cy="151217"/>
          </a:xfrm>
        </p:grpSpPr>
        <p:sp>
          <p:nvSpPr>
            <p:cNvPr id="9" name="Freeform 9"/>
            <p:cNvSpPr/>
            <p:nvPr/>
          </p:nvSpPr>
          <p:spPr>
            <a:xfrm>
              <a:off x="0" y="0"/>
              <a:ext cx="825756" cy="151217"/>
            </a:xfrm>
            <a:custGeom>
              <a:avLst/>
              <a:gdLst/>
              <a:ahLst/>
              <a:cxnLst/>
              <a:rect l="l" t="t" r="r" b="b"/>
              <a:pathLst>
                <a:path w="825756" h="151217">
                  <a:moveTo>
                    <a:pt x="73510" y="0"/>
                  </a:moveTo>
                  <a:lnTo>
                    <a:pt x="752246" y="0"/>
                  </a:lnTo>
                  <a:cubicBezTo>
                    <a:pt x="771742" y="0"/>
                    <a:pt x="790440" y="7745"/>
                    <a:pt x="804226" y="21531"/>
                  </a:cubicBezTo>
                  <a:cubicBezTo>
                    <a:pt x="818012" y="35316"/>
                    <a:pt x="825756" y="54014"/>
                    <a:pt x="825756" y="73510"/>
                  </a:cubicBezTo>
                  <a:lnTo>
                    <a:pt x="825756" y="77707"/>
                  </a:lnTo>
                  <a:cubicBezTo>
                    <a:pt x="825756" y="118306"/>
                    <a:pt x="792845" y="151217"/>
                    <a:pt x="752246" y="151217"/>
                  </a:cubicBezTo>
                  <a:lnTo>
                    <a:pt x="73510" y="151217"/>
                  </a:lnTo>
                  <a:cubicBezTo>
                    <a:pt x="32912" y="151217"/>
                    <a:pt x="0" y="118306"/>
                    <a:pt x="0" y="77707"/>
                  </a:cubicBezTo>
                  <a:lnTo>
                    <a:pt x="0" y="73510"/>
                  </a:lnTo>
                  <a:cubicBezTo>
                    <a:pt x="0" y="32912"/>
                    <a:pt x="32912" y="0"/>
                    <a:pt x="73510" y="0"/>
                  </a:cubicBezTo>
                  <a:close/>
                </a:path>
              </a:pathLst>
            </a:custGeom>
            <a:solidFill>
              <a:srgbClr val="FFFFFF"/>
            </a:solidFill>
            <a:ln w="19050" cap="rnd">
              <a:solidFill>
                <a:srgbClr val="000000"/>
              </a:solidFill>
              <a:prstDash val="solid"/>
              <a:round/>
            </a:ln>
          </p:spPr>
          <p:txBody>
            <a:bodyPr/>
            <a:lstStyle/>
            <a:p>
              <a:endParaRPr lang="en-AS"/>
            </a:p>
          </p:txBody>
        </p:sp>
        <p:sp>
          <p:nvSpPr>
            <p:cNvPr id="10" name="TextBox 10"/>
            <p:cNvSpPr txBox="1"/>
            <p:nvPr/>
          </p:nvSpPr>
          <p:spPr>
            <a:xfrm>
              <a:off x="0" y="-38100"/>
              <a:ext cx="825756" cy="189317"/>
            </a:xfrm>
            <a:prstGeom prst="rect">
              <a:avLst/>
            </a:prstGeom>
          </p:spPr>
          <p:txBody>
            <a:bodyPr lIns="50800" tIns="50800" rIns="50800" bIns="50800" rtlCol="0" anchor="ctr"/>
            <a:lstStyle/>
            <a:p>
              <a:pPr algn="ctr">
                <a:lnSpc>
                  <a:spcPts val="3509"/>
                </a:lnSpc>
              </a:pPr>
              <a:r>
                <a:rPr lang="en-US" sz="2699">
                  <a:solidFill>
                    <a:srgbClr val="000000"/>
                  </a:solidFill>
                  <a:latin typeface="Open Sans 1"/>
                </a:rPr>
                <a:t>What’s JSON</a:t>
              </a:r>
            </a:p>
          </p:txBody>
        </p:sp>
      </p:grpSp>
      <p:grpSp>
        <p:nvGrpSpPr>
          <p:cNvPr id="11" name="Group 11"/>
          <p:cNvGrpSpPr/>
          <p:nvPr/>
        </p:nvGrpSpPr>
        <p:grpSpPr>
          <a:xfrm>
            <a:off x="7407803" y="5438358"/>
            <a:ext cx="4107393" cy="752170"/>
            <a:chOff x="0" y="0"/>
            <a:chExt cx="825756" cy="151217"/>
          </a:xfrm>
        </p:grpSpPr>
        <p:sp>
          <p:nvSpPr>
            <p:cNvPr id="12" name="Freeform 12"/>
            <p:cNvSpPr/>
            <p:nvPr/>
          </p:nvSpPr>
          <p:spPr>
            <a:xfrm>
              <a:off x="0" y="0"/>
              <a:ext cx="825756" cy="151217"/>
            </a:xfrm>
            <a:custGeom>
              <a:avLst/>
              <a:gdLst/>
              <a:ahLst/>
              <a:cxnLst/>
              <a:rect l="l" t="t" r="r" b="b"/>
              <a:pathLst>
                <a:path w="825756" h="151217">
                  <a:moveTo>
                    <a:pt x="73510" y="0"/>
                  </a:moveTo>
                  <a:lnTo>
                    <a:pt x="752246" y="0"/>
                  </a:lnTo>
                  <a:cubicBezTo>
                    <a:pt x="771742" y="0"/>
                    <a:pt x="790440" y="7745"/>
                    <a:pt x="804226" y="21531"/>
                  </a:cubicBezTo>
                  <a:cubicBezTo>
                    <a:pt x="818012" y="35316"/>
                    <a:pt x="825756" y="54014"/>
                    <a:pt x="825756" y="73510"/>
                  </a:cubicBezTo>
                  <a:lnTo>
                    <a:pt x="825756" y="77707"/>
                  </a:lnTo>
                  <a:cubicBezTo>
                    <a:pt x="825756" y="118306"/>
                    <a:pt x="792845" y="151217"/>
                    <a:pt x="752246" y="151217"/>
                  </a:cubicBezTo>
                  <a:lnTo>
                    <a:pt x="73510" y="151217"/>
                  </a:lnTo>
                  <a:cubicBezTo>
                    <a:pt x="32912" y="151217"/>
                    <a:pt x="0" y="118306"/>
                    <a:pt x="0" y="77707"/>
                  </a:cubicBezTo>
                  <a:lnTo>
                    <a:pt x="0" y="73510"/>
                  </a:lnTo>
                  <a:cubicBezTo>
                    <a:pt x="0" y="32912"/>
                    <a:pt x="32912" y="0"/>
                    <a:pt x="73510" y="0"/>
                  </a:cubicBezTo>
                  <a:close/>
                </a:path>
              </a:pathLst>
            </a:custGeom>
            <a:solidFill>
              <a:srgbClr val="FFFFFF"/>
            </a:solidFill>
            <a:ln w="19050" cap="rnd">
              <a:solidFill>
                <a:srgbClr val="000000"/>
              </a:solidFill>
              <a:prstDash val="solid"/>
              <a:round/>
            </a:ln>
          </p:spPr>
          <p:txBody>
            <a:bodyPr/>
            <a:lstStyle/>
            <a:p>
              <a:endParaRPr lang="en-AS"/>
            </a:p>
          </p:txBody>
        </p:sp>
        <p:sp>
          <p:nvSpPr>
            <p:cNvPr id="13" name="TextBox 13"/>
            <p:cNvSpPr txBox="1"/>
            <p:nvPr/>
          </p:nvSpPr>
          <p:spPr>
            <a:xfrm>
              <a:off x="0" y="-38100"/>
              <a:ext cx="825756" cy="189317"/>
            </a:xfrm>
            <a:prstGeom prst="rect">
              <a:avLst/>
            </a:prstGeom>
          </p:spPr>
          <p:txBody>
            <a:bodyPr lIns="50800" tIns="50800" rIns="50800" bIns="50800" rtlCol="0" anchor="ctr"/>
            <a:lstStyle/>
            <a:p>
              <a:pPr algn="ctr">
                <a:lnSpc>
                  <a:spcPts val="3509"/>
                </a:lnSpc>
              </a:pPr>
              <a:r>
                <a:rPr lang="en-US" sz="2699">
                  <a:solidFill>
                    <a:srgbClr val="000000"/>
                  </a:solidFill>
                  <a:latin typeface="Open Sans 1"/>
                </a:rPr>
                <a:t>Components of API</a:t>
              </a:r>
            </a:p>
          </p:txBody>
        </p:sp>
      </p:grpSp>
      <p:grpSp>
        <p:nvGrpSpPr>
          <p:cNvPr id="14" name="Group 14"/>
          <p:cNvGrpSpPr/>
          <p:nvPr/>
        </p:nvGrpSpPr>
        <p:grpSpPr>
          <a:xfrm>
            <a:off x="7471302" y="6653554"/>
            <a:ext cx="4107393" cy="752170"/>
            <a:chOff x="0" y="0"/>
            <a:chExt cx="825756" cy="151217"/>
          </a:xfrm>
        </p:grpSpPr>
        <p:sp>
          <p:nvSpPr>
            <p:cNvPr id="15" name="Freeform 15"/>
            <p:cNvSpPr/>
            <p:nvPr/>
          </p:nvSpPr>
          <p:spPr>
            <a:xfrm>
              <a:off x="0" y="0"/>
              <a:ext cx="825756" cy="151217"/>
            </a:xfrm>
            <a:custGeom>
              <a:avLst/>
              <a:gdLst/>
              <a:ahLst/>
              <a:cxnLst/>
              <a:rect l="l" t="t" r="r" b="b"/>
              <a:pathLst>
                <a:path w="825756" h="151217">
                  <a:moveTo>
                    <a:pt x="73510" y="0"/>
                  </a:moveTo>
                  <a:lnTo>
                    <a:pt x="752246" y="0"/>
                  </a:lnTo>
                  <a:cubicBezTo>
                    <a:pt x="771742" y="0"/>
                    <a:pt x="790440" y="7745"/>
                    <a:pt x="804226" y="21531"/>
                  </a:cubicBezTo>
                  <a:cubicBezTo>
                    <a:pt x="818012" y="35316"/>
                    <a:pt x="825756" y="54014"/>
                    <a:pt x="825756" y="73510"/>
                  </a:cubicBezTo>
                  <a:lnTo>
                    <a:pt x="825756" y="77707"/>
                  </a:lnTo>
                  <a:cubicBezTo>
                    <a:pt x="825756" y="118306"/>
                    <a:pt x="792845" y="151217"/>
                    <a:pt x="752246" y="151217"/>
                  </a:cubicBezTo>
                  <a:lnTo>
                    <a:pt x="73510" y="151217"/>
                  </a:lnTo>
                  <a:cubicBezTo>
                    <a:pt x="32912" y="151217"/>
                    <a:pt x="0" y="118306"/>
                    <a:pt x="0" y="77707"/>
                  </a:cubicBezTo>
                  <a:lnTo>
                    <a:pt x="0" y="73510"/>
                  </a:lnTo>
                  <a:cubicBezTo>
                    <a:pt x="0" y="32912"/>
                    <a:pt x="32912" y="0"/>
                    <a:pt x="73510" y="0"/>
                  </a:cubicBezTo>
                  <a:close/>
                </a:path>
              </a:pathLst>
            </a:custGeom>
            <a:solidFill>
              <a:srgbClr val="FFFFFF"/>
            </a:solidFill>
            <a:ln w="19050" cap="rnd">
              <a:solidFill>
                <a:srgbClr val="000000"/>
              </a:solidFill>
              <a:prstDash val="solid"/>
              <a:round/>
            </a:ln>
          </p:spPr>
          <p:txBody>
            <a:bodyPr/>
            <a:lstStyle/>
            <a:p>
              <a:endParaRPr lang="en-AS"/>
            </a:p>
          </p:txBody>
        </p:sp>
        <p:sp>
          <p:nvSpPr>
            <p:cNvPr id="16" name="TextBox 16"/>
            <p:cNvSpPr txBox="1"/>
            <p:nvPr/>
          </p:nvSpPr>
          <p:spPr>
            <a:xfrm>
              <a:off x="0" y="-38100"/>
              <a:ext cx="825756" cy="189317"/>
            </a:xfrm>
            <a:prstGeom prst="rect">
              <a:avLst/>
            </a:prstGeom>
          </p:spPr>
          <p:txBody>
            <a:bodyPr lIns="50800" tIns="50800" rIns="50800" bIns="50800" rtlCol="0" anchor="ctr"/>
            <a:lstStyle/>
            <a:p>
              <a:pPr algn="ctr">
                <a:lnSpc>
                  <a:spcPts val="3509"/>
                </a:lnSpc>
              </a:pPr>
              <a:r>
                <a:rPr lang="en-US" sz="2699" dirty="0">
                  <a:solidFill>
                    <a:srgbClr val="000000"/>
                  </a:solidFill>
                  <a:latin typeface="Open Sans 1"/>
                </a:rPr>
                <a:t>HTTP Requests</a:t>
              </a:r>
            </a:p>
          </p:txBody>
        </p:sp>
      </p:grpSp>
      <p:sp>
        <p:nvSpPr>
          <p:cNvPr id="17" name="Freeform 17"/>
          <p:cNvSpPr/>
          <p:nvPr/>
        </p:nvSpPr>
        <p:spPr>
          <a:xfrm>
            <a:off x="4898584" y="1527380"/>
            <a:ext cx="2070949" cy="1476870"/>
          </a:xfrm>
          <a:custGeom>
            <a:avLst/>
            <a:gdLst/>
            <a:ahLst/>
            <a:cxnLst/>
            <a:rect l="l" t="t" r="r" b="b"/>
            <a:pathLst>
              <a:path w="2070949" h="1476870">
                <a:moveTo>
                  <a:pt x="0" y="0"/>
                </a:moveTo>
                <a:lnTo>
                  <a:pt x="2070950" y="0"/>
                </a:lnTo>
                <a:lnTo>
                  <a:pt x="2070950" y="1476870"/>
                </a:lnTo>
                <a:lnTo>
                  <a:pt x="0" y="1476870"/>
                </a:lnTo>
                <a:lnTo>
                  <a:pt x="0" y="0"/>
                </a:lnTo>
                <a:close/>
              </a:path>
            </a:pathLst>
          </a:custGeom>
          <a:blipFill>
            <a:blip r:embed="rId2"/>
            <a:stretch>
              <a:fillRect/>
            </a:stretch>
          </a:blipFill>
        </p:spPr>
        <p:txBody>
          <a:bodyPr/>
          <a:lstStyle/>
          <a:p>
            <a:endParaRPr lang="en-AS"/>
          </a:p>
        </p:txBody>
      </p:sp>
      <p:sp>
        <p:nvSpPr>
          <p:cNvPr id="18" name="TextBox 18"/>
          <p:cNvSpPr txBox="1"/>
          <p:nvPr/>
        </p:nvSpPr>
        <p:spPr>
          <a:xfrm>
            <a:off x="6231030" y="1342211"/>
            <a:ext cx="6587940" cy="1361829"/>
          </a:xfrm>
          <a:prstGeom prst="rect">
            <a:avLst/>
          </a:prstGeom>
        </p:spPr>
        <p:txBody>
          <a:bodyPr lIns="0" tIns="0" rIns="0" bIns="0" rtlCol="0" anchor="t">
            <a:spAutoFit/>
          </a:bodyPr>
          <a:lstStyle/>
          <a:p>
            <a:pPr algn="ctr">
              <a:lnSpc>
                <a:spcPts val="8990"/>
              </a:lnSpc>
            </a:pPr>
            <a:r>
              <a:rPr lang="en-US" sz="8990">
                <a:solidFill>
                  <a:srgbClr val="000000"/>
                </a:solidFill>
                <a:latin typeface="Arial Bold"/>
              </a:rPr>
              <a:t>Agenda</a:t>
            </a:r>
          </a:p>
        </p:txBody>
      </p:sp>
      <p:grpSp>
        <p:nvGrpSpPr>
          <p:cNvPr id="19" name="Group 19"/>
          <p:cNvGrpSpPr/>
          <p:nvPr/>
        </p:nvGrpSpPr>
        <p:grpSpPr>
          <a:xfrm>
            <a:off x="7471303" y="7876566"/>
            <a:ext cx="4107393" cy="752170"/>
            <a:chOff x="0" y="0"/>
            <a:chExt cx="825756" cy="151217"/>
          </a:xfrm>
        </p:grpSpPr>
        <p:sp>
          <p:nvSpPr>
            <p:cNvPr id="20" name="Freeform 20"/>
            <p:cNvSpPr/>
            <p:nvPr/>
          </p:nvSpPr>
          <p:spPr>
            <a:xfrm>
              <a:off x="0" y="0"/>
              <a:ext cx="825756" cy="151217"/>
            </a:xfrm>
            <a:custGeom>
              <a:avLst/>
              <a:gdLst/>
              <a:ahLst/>
              <a:cxnLst/>
              <a:rect l="l" t="t" r="r" b="b"/>
              <a:pathLst>
                <a:path w="825756" h="151217">
                  <a:moveTo>
                    <a:pt x="73510" y="0"/>
                  </a:moveTo>
                  <a:lnTo>
                    <a:pt x="752246" y="0"/>
                  </a:lnTo>
                  <a:cubicBezTo>
                    <a:pt x="771742" y="0"/>
                    <a:pt x="790440" y="7745"/>
                    <a:pt x="804226" y="21531"/>
                  </a:cubicBezTo>
                  <a:cubicBezTo>
                    <a:pt x="818012" y="35316"/>
                    <a:pt x="825756" y="54014"/>
                    <a:pt x="825756" y="73510"/>
                  </a:cubicBezTo>
                  <a:lnTo>
                    <a:pt x="825756" y="77707"/>
                  </a:lnTo>
                  <a:cubicBezTo>
                    <a:pt x="825756" y="118306"/>
                    <a:pt x="792845" y="151217"/>
                    <a:pt x="752246" y="151217"/>
                  </a:cubicBezTo>
                  <a:lnTo>
                    <a:pt x="73510" y="151217"/>
                  </a:lnTo>
                  <a:cubicBezTo>
                    <a:pt x="32912" y="151217"/>
                    <a:pt x="0" y="118306"/>
                    <a:pt x="0" y="77707"/>
                  </a:cubicBezTo>
                  <a:lnTo>
                    <a:pt x="0" y="73510"/>
                  </a:lnTo>
                  <a:cubicBezTo>
                    <a:pt x="0" y="32912"/>
                    <a:pt x="32912" y="0"/>
                    <a:pt x="73510" y="0"/>
                  </a:cubicBezTo>
                  <a:close/>
                </a:path>
              </a:pathLst>
            </a:custGeom>
            <a:solidFill>
              <a:srgbClr val="FFFFFF"/>
            </a:solidFill>
            <a:ln w="19050" cap="rnd">
              <a:solidFill>
                <a:srgbClr val="000000"/>
              </a:solidFill>
              <a:prstDash val="solid"/>
              <a:round/>
            </a:ln>
          </p:spPr>
          <p:txBody>
            <a:bodyPr/>
            <a:lstStyle/>
            <a:p>
              <a:endParaRPr lang="en-AS"/>
            </a:p>
          </p:txBody>
        </p:sp>
        <p:sp>
          <p:nvSpPr>
            <p:cNvPr id="21" name="TextBox 21"/>
            <p:cNvSpPr txBox="1"/>
            <p:nvPr/>
          </p:nvSpPr>
          <p:spPr>
            <a:xfrm>
              <a:off x="0" y="-38100"/>
              <a:ext cx="825756" cy="189317"/>
            </a:xfrm>
            <a:prstGeom prst="rect">
              <a:avLst/>
            </a:prstGeom>
          </p:spPr>
          <p:txBody>
            <a:bodyPr lIns="50800" tIns="50800" rIns="50800" bIns="50800" rtlCol="0" anchor="ctr"/>
            <a:lstStyle/>
            <a:p>
              <a:pPr algn="ctr">
                <a:lnSpc>
                  <a:spcPts val="3509"/>
                </a:lnSpc>
              </a:pPr>
              <a:r>
                <a:rPr lang="en-US" sz="2699">
                  <a:solidFill>
                    <a:srgbClr val="000000"/>
                  </a:solidFill>
                  <a:latin typeface="Open Sans 1"/>
                </a:rPr>
                <a:t>Response </a:t>
              </a:r>
            </a:p>
          </p:txBody>
        </p:sp>
      </p:grpSp>
    </p:spTree>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E2C2C"/>
        </a:solidFill>
        <a:effectLst/>
      </p:bgPr>
    </p:bg>
    <p:spTree>
      <p:nvGrpSpPr>
        <p:cNvPr id="1" name=""/>
        <p:cNvGrpSpPr/>
        <p:nvPr/>
      </p:nvGrpSpPr>
      <p:grpSpPr>
        <a:xfrm>
          <a:off x="0" y="0"/>
          <a:ext cx="0" cy="0"/>
          <a:chOff x="0" y="0"/>
          <a:chExt cx="0" cy="0"/>
        </a:xfrm>
      </p:grpSpPr>
      <p:grpSp>
        <p:nvGrpSpPr>
          <p:cNvPr id="2" name="Group 2"/>
          <p:cNvGrpSpPr/>
          <p:nvPr/>
        </p:nvGrpSpPr>
        <p:grpSpPr>
          <a:xfrm>
            <a:off x="709081" y="556449"/>
            <a:ext cx="16869838" cy="9153376"/>
            <a:chOff x="0" y="0"/>
            <a:chExt cx="9789495" cy="5311665"/>
          </a:xfrm>
        </p:grpSpPr>
        <p:sp>
          <p:nvSpPr>
            <p:cNvPr id="3" name="Freeform 3"/>
            <p:cNvSpPr/>
            <p:nvPr/>
          </p:nvSpPr>
          <p:spPr>
            <a:xfrm>
              <a:off x="0" y="0"/>
              <a:ext cx="9789495" cy="5311665"/>
            </a:xfrm>
            <a:custGeom>
              <a:avLst/>
              <a:gdLst/>
              <a:ahLst/>
              <a:cxnLst/>
              <a:rect l="l" t="t" r="r" b="b"/>
              <a:pathLst>
                <a:path w="9789495" h="5311665">
                  <a:moveTo>
                    <a:pt x="45892" y="0"/>
                  </a:moveTo>
                  <a:lnTo>
                    <a:pt x="9743604" y="0"/>
                  </a:lnTo>
                  <a:cubicBezTo>
                    <a:pt x="9755775" y="0"/>
                    <a:pt x="9767447" y="4835"/>
                    <a:pt x="9776054" y="13441"/>
                  </a:cubicBezTo>
                  <a:cubicBezTo>
                    <a:pt x="9784660" y="22048"/>
                    <a:pt x="9789495" y="33721"/>
                    <a:pt x="9789495" y="45892"/>
                  </a:cubicBezTo>
                  <a:lnTo>
                    <a:pt x="9789495" y="5265773"/>
                  </a:lnTo>
                  <a:cubicBezTo>
                    <a:pt x="9789495" y="5277944"/>
                    <a:pt x="9784660" y="5289617"/>
                    <a:pt x="9776054" y="5298224"/>
                  </a:cubicBezTo>
                  <a:cubicBezTo>
                    <a:pt x="9767447" y="5306830"/>
                    <a:pt x="9755775" y="5311665"/>
                    <a:pt x="9743604" y="5311665"/>
                  </a:cubicBezTo>
                  <a:lnTo>
                    <a:pt x="45892" y="5311665"/>
                  </a:lnTo>
                  <a:cubicBezTo>
                    <a:pt x="33721" y="5311665"/>
                    <a:pt x="22048" y="5306830"/>
                    <a:pt x="13441" y="5298224"/>
                  </a:cubicBezTo>
                  <a:cubicBezTo>
                    <a:pt x="4835" y="5289617"/>
                    <a:pt x="0" y="5277944"/>
                    <a:pt x="0" y="5265773"/>
                  </a:cubicBezTo>
                  <a:lnTo>
                    <a:pt x="0" y="45892"/>
                  </a:lnTo>
                  <a:cubicBezTo>
                    <a:pt x="0" y="33721"/>
                    <a:pt x="4835" y="22048"/>
                    <a:pt x="13441" y="13441"/>
                  </a:cubicBezTo>
                  <a:cubicBezTo>
                    <a:pt x="22048" y="4835"/>
                    <a:pt x="33721" y="0"/>
                    <a:pt x="45892" y="0"/>
                  </a:cubicBezTo>
                  <a:close/>
                </a:path>
              </a:pathLst>
            </a:custGeom>
            <a:solidFill>
              <a:srgbClr val="F5F5EF"/>
            </a:solidFill>
            <a:ln w="19050" cap="rnd">
              <a:solidFill>
                <a:srgbClr val="000000"/>
              </a:solidFill>
              <a:prstDash val="solid"/>
              <a:round/>
            </a:ln>
          </p:spPr>
          <p:txBody>
            <a:bodyPr/>
            <a:lstStyle/>
            <a:p>
              <a:endParaRPr lang="en-AS"/>
            </a:p>
          </p:txBody>
        </p:sp>
        <p:sp>
          <p:nvSpPr>
            <p:cNvPr id="4" name="TextBox 4"/>
            <p:cNvSpPr txBox="1"/>
            <p:nvPr/>
          </p:nvSpPr>
          <p:spPr>
            <a:xfrm>
              <a:off x="0" y="-152400"/>
              <a:ext cx="9789495" cy="5464065"/>
            </a:xfrm>
            <a:prstGeom prst="rect">
              <a:avLst/>
            </a:prstGeom>
          </p:spPr>
          <p:txBody>
            <a:bodyPr lIns="38907" tIns="38907" rIns="38907" bIns="38907" rtlCol="0" anchor="ctr"/>
            <a:lstStyle/>
            <a:p>
              <a:pPr algn="ctr">
                <a:lnSpc>
                  <a:spcPts val="10722"/>
                </a:lnSpc>
              </a:pPr>
              <a:endParaRPr/>
            </a:p>
          </p:txBody>
        </p:sp>
      </p:grpSp>
      <p:sp>
        <p:nvSpPr>
          <p:cNvPr id="5" name="Freeform 5"/>
          <p:cNvSpPr/>
          <p:nvPr/>
        </p:nvSpPr>
        <p:spPr>
          <a:xfrm>
            <a:off x="279400" y="2094083"/>
            <a:ext cx="10088367" cy="5483069"/>
          </a:xfrm>
          <a:custGeom>
            <a:avLst/>
            <a:gdLst/>
            <a:ahLst/>
            <a:cxnLst/>
            <a:rect l="l" t="t" r="r" b="b"/>
            <a:pathLst>
              <a:path w="10088367" h="5483069">
                <a:moveTo>
                  <a:pt x="0" y="0"/>
                </a:moveTo>
                <a:lnTo>
                  <a:pt x="10088367" y="0"/>
                </a:lnTo>
                <a:lnTo>
                  <a:pt x="10088367" y="5483069"/>
                </a:lnTo>
                <a:lnTo>
                  <a:pt x="0" y="5483069"/>
                </a:lnTo>
                <a:lnTo>
                  <a:pt x="0" y="0"/>
                </a:lnTo>
                <a:close/>
              </a:path>
            </a:pathLst>
          </a:custGeom>
          <a:blipFill>
            <a:blip r:embed="rId3"/>
            <a:stretch>
              <a:fillRect t="-5488" r="-1033" b="-99"/>
            </a:stretch>
          </a:blipFill>
        </p:spPr>
        <p:txBody>
          <a:bodyPr/>
          <a:lstStyle/>
          <a:p>
            <a:endParaRPr lang="en-AS"/>
          </a:p>
        </p:txBody>
      </p:sp>
      <p:sp>
        <p:nvSpPr>
          <p:cNvPr id="6" name="TextBox 6"/>
          <p:cNvSpPr txBox="1"/>
          <p:nvPr/>
        </p:nvSpPr>
        <p:spPr>
          <a:xfrm>
            <a:off x="11268828" y="1357204"/>
            <a:ext cx="5122944" cy="2476503"/>
          </a:xfrm>
          <a:prstGeom prst="rect">
            <a:avLst/>
          </a:prstGeom>
        </p:spPr>
        <p:txBody>
          <a:bodyPr lIns="0" tIns="0" rIns="0" bIns="0" rtlCol="0" anchor="t">
            <a:spAutoFit/>
          </a:bodyPr>
          <a:lstStyle/>
          <a:p>
            <a:pPr marL="0" lvl="0" indent="0">
              <a:lnSpc>
                <a:spcPts val="8925"/>
              </a:lnSpc>
            </a:pPr>
            <a:r>
              <a:rPr lang="en-US" sz="8500">
                <a:solidFill>
                  <a:srgbClr val="000000"/>
                </a:solidFill>
                <a:latin typeface="Arial Bold"/>
              </a:rPr>
              <a:t>What’s API?</a:t>
            </a:r>
          </a:p>
        </p:txBody>
      </p:sp>
      <p:sp>
        <p:nvSpPr>
          <p:cNvPr id="7" name="TextBox 7"/>
          <p:cNvSpPr txBox="1"/>
          <p:nvPr/>
        </p:nvSpPr>
        <p:spPr>
          <a:xfrm>
            <a:off x="11245874" y="5451504"/>
            <a:ext cx="5631986" cy="3806796"/>
          </a:xfrm>
          <a:prstGeom prst="rect">
            <a:avLst/>
          </a:prstGeom>
        </p:spPr>
        <p:txBody>
          <a:bodyPr lIns="0" tIns="0" rIns="0" bIns="0" rtlCol="0" anchor="t">
            <a:spAutoFit/>
          </a:bodyPr>
          <a:lstStyle/>
          <a:p>
            <a:pPr marL="0" lvl="0" indent="0">
              <a:lnSpc>
                <a:spcPts val="3359"/>
              </a:lnSpc>
            </a:pPr>
            <a:r>
              <a:rPr lang="en-US" sz="2399">
                <a:solidFill>
                  <a:srgbClr val="000000"/>
                </a:solidFill>
                <a:latin typeface="Open Sans 1"/>
              </a:rPr>
              <a:t>Application Programming Interface, like a bridge between different software programs. It defines how they can communicate and interact with each other, allowing them to share data and functionality. APIs make it possible for software written in different languages to work together smoothly, like speaking a common language.</a:t>
            </a:r>
          </a:p>
        </p:txBody>
      </p:sp>
      <p:sp>
        <p:nvSpPr>
          <p:cNvPr id="8" name="AutoShape 8"/>
          <p:cNvSpPr/>
          <p:nvPr/>
        </p:nvSpPr>
        <p:spPr>
          <a:xfrm>
            <a:off x="11245874" y="4522681"/>
            <a:ext cx="5122944" cy="0"/>
          </a:xfrm>
          <a:prstGeom prst="line">
            <a:avLst/>
          </a:prstGeom>
          <a:ln w="38100" cap="flat">
            <a:solidFill>
              <a:srgbClr val="2E2C2C"/>
            </a:solidFill>
            <a:prstDash val="solid"/>
            <a:headEnd type="none" w="sm" len="sm"/>
            <a:tailEnd type="none" w="sm" len="sm"/>
          </a:ln>
        </p:spPr>
        <p:txBody>
          <a:bodyPr/>
          <a:lstStyle/>
          <a:p>
            <a:endParaRPr lang="en-AS"/>
          </a:p>
        </p:txBody>
      </p:sp>
    </p:spTree>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E2C2C"/>
        </a:solidFill>
        <a:effectLst/>
      </p:bgPr>
    </p:bg>
    <p:spTree>
      <p:nvGrpSpPr>
        <p:cNvPr id="1" name=""/>
        <p:cNvGrpSpPr/>
        <p:nvPr/>
      </p:nvGrpSpPr>
      <p:grpSpPr>
        <a:xfrm>
          <a:off x="0" y="0"/>
          <a:ext cx="0" cy="0"/>
          <a:chOff x="0" y="0"/>
          <a:chExt cx="0" cy="0"/>
        </a:xfrm>
      </p:grpSpPr>
      <p:grpSp>
        <p:nvGrpSpPr>
          <p:cNvPr id="2" name="Group 2"/>
          <p:cNvGrpSpPr/>
          <p:nvPr/>
        </p:nvGrpSpPr>
        <p:grpSpPr>
          <a:xfrm>
            <a:off x="416981" y="259995"/>
            <a:ext cx="17301638" cy="9797751"/>
            <a:chOff x="0" y="0"/>
            <a:chExt cx="10040067" cy="5685594"/>
          </a:xfrm>
        </p:grpSpPr>
        <p:sp>
          <p:nvSpPr>
            <p:cNvPr id="3" name="Freeform 3"/>
            <p:cNvSpPr/>
            <p:nvPr/>
          </p:nvSpPr>
          <p:spPr>
            <a:xfrm>
              <a:off x="0" y="0"/>
              <a:ext cx="10040067" cy="5685594"/>
            </a:xfrm>
            <a:custGeom>
              <a:avLst/>
              <a:gdLst/>
              <a:ahLst/>
              <a:cxnLst/>
              <a:rect l="l" t="t" r="r" b="b"/>
              <a:pathLst>
                <a:path w="10040067" h="5685594">
                  <a:moveTo>
                    <a:pt x="44747" y="0"/>
                  </a:moveTo>
                  <a:lnTo>
                    <a:pt x="9995320" y="0"/>
                  </a:lnTo>
                  <a:cubicBezTo>
                    <a:pt x="10020033" y="0"/>
                    <a:pt x="10040067" y="20034"/>
                    <a:pt x="10040067" y="44747"/>
                  </a:cubicBezTo>
                  <a:lnTo>
                    <a:pt x="10040067" y="5640847"/>
                  </a:lnTo>
                  <a:cubicBezTo>
                    <a:pt x="10040067" y="5665560"/>
                    <a:pt x="10020033" y="5685594"/>
                    <a:pt x="9995320" y="5685594"/>
                  </a:cubicBezTo>
                  <a:lnTo>
                    <a:pt x="44747" y="5685594"/>
                  </a:lnTo>
                  <a:cubicBezTo>
                    <a:pt x="20034" y="5685594"/>
                    <a:pt x="0" y="5665560"/>
                    <a:pt x="0" y="5640847"/>
                  </a:cubicBezTo>
                  <a:lnTo>
                    <a:pt x="0" y="44747"/>
                  </a:lnTo>
                  <a:cubicBezTo>
                    <a:pt x="0" y="20034"/>
                    <a:pt x="20034" y="0"/>
                    <a:pt x="44747" y="0"/>
                  </a:cubicBezTo>
                  <a:close/>
                </a:path>
              </a:pathLst>
            </a:custGeom>
            <a:solidFill>
              <a:srgbClr val="F5F5EF"/>
            </a:solidFill>
            <a:ln w="19050" cap="rnd">
              <a:solidFill>
                <a:srgbClr val="000000"/>
              </a:solidFill>
              <a:prstDash val="solid"/>
              <a:round/>
            </a:ln>
          </p:spPr>
          <p:txBody>
            <a:bodyPr/>
            <a:lstStyle/>
            <a:p>
              <a:endParaRPr lang="en-AS"/>
            </a:p>
          </p:txBody>
        </p:sp>
        <p:sp>
          <p:nvSpPr>
            <p:cNvPr id="4" name="TextBox 4"/>
            <p:cNvSpPr txBox="1"/>
            <p:nvPr/>
          </p:nvSpPr>
          <p:spPr>
            <a:xfrm>
              <a:off x="0" y="-304800"/>
              <a:ext cx="10040067" cy="5990394"/>
            </a:xfrm>
            <a:prstGeom prst="rect">
              <a:avLst/>
            </a:prstGeom>
          </p:spPr>
          <p:txBody>
            <a:bodyPr lIns="38907" tIns="38907" rIns="38907" bIns="38907" rtlCol="0" anchor="ctr"/>
            <a:lstStyle/>
            <a:p>
              <a:pPr algn="ctr">
                <a:lnSpc>
                  <a:spcPts val="10722"/>
                </a:lnSpc>
              </a:pPr>
              <a:endParaRPr/>
            </a:p>
          </p:txBody>
        </p:sp>
      </p:grpSp>
      <p:sp>
        <p:nvSpPr>
          <p:cNvPr id="5" name="Freeform 5"/>
          <p:cNvSpPr/>
          <p:nvPr/>
        </p:nvSpPr>
        <p:spPr>
          <a:xfrm>
            <a:off x="1464088" y="1904403"/>
            <a:ext cx="15417428" cy="7246191"/>
          </a:xfrm>
          <a:custGeom>
            <a:avLst/>
            <a:gdLst/>
            <a:ahLst/>
            <a:cxnLst/>
            <a:rect l="l" t="t" r="r" b="b"/>
            <a:pathLst>
              <a:path w="15417428" h="7246191">
                <a:moveTo>
                  <a:pt x="0" y="0"/>
                </a:moveTo>
                <a:lnTo>
                  <a:pt x="15417427" y="0"/>
                </a:lnTo>
                <a:lnTo>
                  <a:pt x="15417427" y="7246192"/>
                </a:lnTo>
                <a:lnTo>
                  <a:pt x="0" y="7246192"/>
                </a:lnTo>
                <a:lnTo>
                  <a:pt x="0" y="0"/>
                </a:lnTo>
                <a:close/>
              </a:path>
            </a:pathLst>
          </a:custGeom>
          <a:blipFill>
            <a:blip r:embed="rId3"/>
            <a:stretch>
              <a:fillRect/>
            </a:stretch>
          </a:blipFill>
        </p:spPr>
        <p:txBody>
          <a:bodyPr/>
          <a:lstStyle/>
          <a:p>
            <a:endParaRPr lang="en-AS"/>
          </a:p>
        </p:txBody>
      </p:sp>
      <p:sp>
        <p:nvSpPr>
          <p:cNvPr id="6" name="TextBox 6"/>
          <p:cNvSpPr txBox="1"/>
          <p:nvPr/>
        </p:nvSpPr>
        <p:spPr>
          <a:xfrm>
            <a:off x="701471" y="713739"/>
            <a:ext cx="7784213" cy="715646"/>
          </a:xfrm>
          <a:prstGeom prst="rect">
            <a:avLst/>
          </a:prstGeom>
        </p:spPr>
        <p:txBody>
          <a:bodyPr lIns="0" tIns="0" rIns="0" bIns="0" rtlCol="0" anchor="t">
            <a:spAutoFit/>
          </a:bodyPr>
          <a:lstStyle/>
          <a:p>
            <a:pPr algn="ctr">
              <a:lnSpc>
                <a:spcPts val="5300"/>
              </a:lnSpc>
            </a:pPr>
            <a:r>
              <a:rPr lang="en-US" sz="5300">
                <a:solidFill>
                  <a:srgbClr val="000000"/>
                </a:solidFill>
                <a:latin typeface="Public Sans Heavy"/>
              </a:rPr>
              <a:t>How does API work?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sp>
        <p:nvSpPr>
          <p:cNvPr id="2" name="Freeform 2"/>
          <p:cNvSpPr/>
          <p:nvPr/>
        </p:nvSpPr>
        <p:spPr>
          <a:xfrm>
            <a:off x="8051800" y="1028700"/>
            <a:ext cx="10236200" cy="8229600"/>
          </a:xfrm>
          <a:custGeom>
            <a:avLst/>
            <a:gdLst/>
            <a:ahLst/>
            <a:cxnLst/>
            <a:rect l="l" t="t" r="r" b="b"/>
            <a:pathLst>
              <a:path w="10236200" h="8229600">
                <a:moveTo>
                  <a:pt x="0" y="0"/>
                </a:moveTo>
                <a:lnTo>
                  <a:pt x="10236200" y="0"/>
                </a:lnTo>
                <a:lnTo>
                  <a:pt x="10236200" y="8229600"/>
                </a:lnTo>
                <a:lnTo>
                  <a:pt x="0" y="8229600"/>
                </a:lnTo>
                <a:lnTo>
                  <a:pt x="0" y="0"/>
                </a:lnTo>
                <a:close/>
              </a:path>
            </a:pathLst>
          </a:custGeom>
          <a:blipFill>
            <a:blip r:embed="rId2"/>
            <a:stretch>
              <a:fillRect l="-5588" r="-9111"/>
            </a:stretch>
          </a:blipFill>
        </p:spPr>
        <p:txBody>
          <a:bodyPr/>
          <a:lstStyle/>
          <a:p>
            <a:endParaRPr lang="en-AS"/>
          </a:p>
        </p:txBody>
      </p:sp>
      <p:grpSp>
        <p:nvGrpSpPr>
          <p:cNvPr id="3" name="Group 3"/>
          <p:cNvGrpSpPr/>
          <p:nvPr/>
        </p:nvGrpSpPr>
        <p:grpSpPr>
          <a:xfrm>
            <a:off x="1384300" y="1182149"/>
            <a:ext cx="6883400" cy="5556127"/>
            <a:chOff x="0" y="0"/>
            <a:chExt cx="9177867" cy="7408169"/>
          </a:xfrm>
        </p:grpSpPr>
        <p:sp>
          <p:nvSpPr>
            <p:cNvPr id="4" name="TextBox 4"/>
            <p:cNvSpPr txBox="1"/>
            <p:nvPr/>
          </p:nvSpPr>
          <p:spPr>
            <a:xfrm>
              <a:off x="0" y="5920153"/>
              <a:ext cx="8272638" cy="1488017"/>
            </a:xfrm>
            <a:prstGeom prst="rect">
              <a:avLst/>
            </a:prstGeom>
          </p:spPr>
          <p:txBody>
            <a:bodyPr lIns="0" tIns="0" rIns="0" bIns="0" rtlCol="0" anchor="t">
              <a:spAutoFit/>
            </a:bodyPr>
            <a:lstStyle/>
            <a:p>
              <a:pPr marL="431797" lvl="1" indent="-215899" algn="l">
                <a:lnSpc>
                  <a:spcPts val="2199"/>
                </a:lnSpc>
                <a:spcBef>
                  <a:spcPct val="0"/>
                </a:spcBef>
                <a:buFont typeface="Arial"/>
                <a:buChar char="•"/>
              </a:pPr>
              <a:r>
                <a:rPr lang="en-US" sz="1999" u="none" strike="noStrike">
                  <a:solidFill>
                    <a:srgbClr val="000000"/>
                  </a:solidFill>
                  <a:latin typeface="Open Sans 1"/>
                </a:rPr>
                <a:t>Client makes requests (GET, POST, PUT or DELETE)</a:t>
              </a:r>
            </a:p>
            <a:p>
              <a:pPr marL="431797" lvl="1" indent="-215899" algn="l">
                <a:lnSpc>
                  <a:spcPts val="2199"/>
                </a:lnSpc>
                <a:spcBef>
                  <a:spcPct val="0"/>
                </a:spcBef>
                <a:buFont typeface="Arial"/>
                <a:buChar char="•"/>
              </a:pPr>
              <a:r>
                <a:rPr lang="en-US" sz="1999" u="none" strike="noStrike">
                  <a:solidFill>
                    <a:srgbClr val="000000"/>
                  </a:solidFill>
                  <a:latin typeface="Open Sans 1"/>
                </a:rPr>
                <a:t>REST API sends request to server</a:t>
              </a:r>
            </a:p>
            <a:p>
              <a:pPr marL="431797" lvl="1" indent="-215899" algn="l">
                <a:lnSpc>
                  <a:spcPts val="2199"/>
                </a:lnSpc>
                <a:spcBef>
                  <a:spcPct val="0"/>
                </a:spcBef>
                <a:buFont typeface="Arial"/>
                <a:buChar char="•"/>
              </a:pPr>
              <a:r>
                <a:rPr lang="en-US" sz="1999" u="none" strike="noStrike">
                  <a:solidFill>
                    <a:srgbClr val="000000"/>
                  </a:solidFill>
                  <a:latin typeface="Open Sans 1"/>
                </a:rPr>
                <a:t>The response (XML,JSON,..).</a:t>
              </a:r>
            </a:p>
          </p:txBody>
        </p:sp>
        <p:sp>
          <p:nvSpPr>
            <p:cNvPr id="5" name="TextBox 5"/>
            <p:cNvSpPr txBox="1"/>
            <p:nvPr/>
          </p:nvSpPr>
          <p:spPr>
            <a:xfrm>
              <a:off x="0" y="4710877"/>
              <a:ext cx="9177867" cy="509270"/>
            </a:xfrm>
            <a:prstGeom prst="rect">
              <a:avLst/>
            </a:prstGeom>
          </p:spPr>
          <p:txBody>
            <a:bodyPr lIns="0" tIns="0" rIns="0" bIns="0" rtlCol="0" anchor="t">
              <a:spAutoFit/>
            </a:bodyPr>
            <a:lstStyle/>
            <a:p>
              <a:pPr marL="0" lvl="0" indent="0" algn="l">
                <a:lnSpc>
                  <a:spcPts val="2666"/>
                </a:lnSpc>
                <a:spcBef>
                  <a:spcPct val="0"/>
                </a:spcBef>
              </a:pPr>
              <a:endParaRPr/>
            </a:p>
          </p:txBody>
        </p:sp>
        <p:sp>
          <p:nvSpPr>
            <p:cNvPr id="6" name="TextBox 6"/>
            <p:cNvSpPr txBox="1"/>
            <p:nvPr/>
          </p:nvSpPr>
          <p:spPr>
            <a:xfrm>
              <a:off x="0" y="142875"/>
              <a:ext cx="9177867" cy="3856826"/>
            </a:xfrm>
            <a:prstGeom prst="rect">
              <a:avLst/>
            </a:prstGeom>
          </p:spPr>
          <p:txBody>
            <a:bodyPr lIns="0" tIns="0" rIns="0" bIns="0" rtlCol="0" anchor="t">
              <a:spAutoFit/>
            </a:bodyPr>
            <a:lstStyle/>
            <a:p>
              <a:pPr marL="0" lvl="0" indent="0" algn="l">
                <a:lnSpc>
                  <a:spcPts val="4485"/>
                </a:lnSpc>
                <a:spcBef>
                  <a:spcPct val="0"/>
                </a:spcBef>
              </a:pPr>
              <a:r>
                <a:rPr lang="en-US" sz="4984" u="none" strike="noStrike" dirty="0">
                  <a:solidFill>
                    <a:srgbClr val="000000"/>
                  </a:solidFill>
                  <a:latin typeface="Open Sans 1 Bold"/>
                </a:rPr>
                <a:t>REST API</a:t>
              </a:r>
            </a:p>
            <a:p>
              <a:pPr marL="0" lvl="0" indent="0" algn="l">
                <a:lnSpc>
                  <a:spcPts val="4485"/>
                </a:lnSpc>
                <a:spcBef>
                  <a:spcPct val="0"/>
                </a:spcBef>
              </a:pPr>
              <a:r>
                <a:rPr lang="en-US" sz="4984" u="none" strike="noStrike" dirty="0">
                  <a:solidFill>
                    <a:srgbClr val="000000"/>
                  </a:solidFill>
                  <a:latin typeface="Open Sans 1 Bold"/>
                </a:rPr>
                <a:t>use of HTTPs Requests to communicate with (HTML,XML,JSON,..,).</a:t>
              </a:r>
            </a:p>
          </p:txBody>
        </p:sp>
      </p:grpSp>
    </p:spTree>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3810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70" b="-9270"/>
            </a:stretch>
          </a:blipFill>
        </p:spPr>
        <p:txBody>
          <a:bodyPr/>
          <a:lstStyle/>
          <a:p>
            <a:endParaRPr lang="en-AS"/>
          </a:p>
        </p:txBody>
      </p:sp>
      <p:grpSp>
        <p:nvGrpSpPr>
          <p:cNvPr id="3" name="Group 3"/>
          <p:cNvGrpSpPr/>
          <p:nvPr/>
        </p:nvGrpSpPr>
        <p:grpSpPr>
          <a:xfrm>
            <a:off x="730259" y="3637934"/>
            <a:ext cx="3781425" cy="4949122"/>
            <a:chOff x="0" y="0"/>
            <a:chExt cx="3525957" cy="4614767"/>
          </a:xfrm>
        </p:grpSpPr>
        <p:sp>
          <p:nvSpPr>
            <p:cNvPr id="4" name="Freeform 4"/>
            <p:cNvSpPr/>
            <p:nvPr/>
          </p:nvSpPr>
          <p:spPr>
            <a:xfrm>
              <a:off x="0" y="0"/>
              <a:ext cx="3525957" cy="4614767"/>
            </a:xfrm>
            <a:custGeom>
              <a:avLst/>
              <a:gdLst/>
              <a:ahLst/>
              <a:cxnLst/>
              <a:rect l="l" t="t" r="r" b="b"/>
              <a:pathLst>
                <a:path w="3525957" h="4614767">
                  <a:moveTo>
                    <a:pt x="3401497" y="4614767"/>
                  </a:moveTo>
                  <a:lnTo>
                    <a:pt x="124460" y="4614767"/>
                  </a:lnTo>
                  <a:cubicBezTo>
                    <a:pt x="55880" y="4614767"/>
                    <a:pt x="0" y="4558887"/>
                    <a:pt x="0" y="4490307"/>
                  </a:cubicBezTo>
                  <a:lnTo>
                    <a:pt x="0" y="124460"/>
                  </a:lnTo>
                  <a:cubicBezTo>
                    <a:pt x="0" y="55880"/>
                    <a:pt x="55880" y="0"/>
                    <a:pt x="124460" y="0"/>
                  </a:cubicBezTo>
                  <a:lnTo>
                    <a:pt x="3401497" y="0"/>
                  </a:lnTo>
                  <a:cubicBezTo>
                    <a:pt x="3470077" y="0"/>
                    <a:pt x="3525957" y="55880"/>
                    <a:pt x="3525957" y="124460"/>
                  </a:cubicBezTo>
                  <a:lnTo>
                    <a:pt x="3525957" y="4490307"/>
                  </a:lnTo>
                  <a:cubicBezTo>
                    <a:pt x="3525957" y="4558887"/>
                    <a:pt x="3470077" y="4614767"/>
                    <a:pt x="3401497" y="4614767"/>
                  </a:cubicBezTo>
                  <a:close/>
                </a:path>
              </a:pathLst>
            </a:custGeom>
            <a:solidFill>
              <a:srgbClr val="F5F5EF"/>
            </a:solidFill>
          </p:spPr>
          <p:txBody>
            <a:bodyPr/>
            <a:lstStyle/>
            <a:p>
              <a:endParaRPr lang="en-AS"/>
            </a:p>
          </p:txBody>
        </p:sp>
      </p:grpSp>
      <p:sp>
        <p:nvSpPr>
          <p:cNvPr id="5" name="TextBox 5"/>
          <p:cNvSpPr txBox="1"/>
          <p:nvPr/>
        </p:nvSpPr>
        <p:spPr>
          <a:xfrm>
            <a:off x="799601" y="6055345"/>
            <a:ext cx="3642741" cy="585474"/>
          </a:xfrm>
          <a:prstGeom prst="rect">
            <a:avLst/>
          </a:prstGeom>
        </p:spPr>
        <p:txBody>
          <a:bodyPr lIns="0" tIns="0" rIns="0" bIns="0" rtlCol="0" anchor="t">
            <a:spAutoFit/>
          </a:bodyPr>
          <a:lstStyle/>
          <a:p>
            <a:pPr marL="0" lvl="0" indent="0" algn="ctr">
              <a:lnSpc>
                <a:spcPts val="4882"/>
              </a:lnSpc>
              <a:spcBef>
                <a:spcPct val="0"/>
              </a:spcBef>
            </a:pPr>
            <a:r>
              <a:rPr lang="en-US" sz="3487">
                <a:solidFill>
                  <a:srgbClr val="000000"/>
                </a:solidFill>
                <a:latin typeface="Open Sans 2 Bold"/>
              </a:rPr>
              <a:t>Retrieve all data </a:t>
            </a:r>
          </a:p>
        </p:txBody>
      </p:sp>
      <p:sp>
        <p:nvSpPr>
          <p:cNvPr id="6" name="TextBox 6"/>
          <p:cNvSpPr txBox="1"/>
          <p:nvPr/>
        </p:nvSpPr>
        <p:spPr>
          <a:xfrm>
            <a:off x="2053067" y="4794403"/>
            <a:ext cx="1135808" cy="557488"/>
          </a:xfrm>
          <a:prstGeom prst="rect">
            <a:avLst/>
          </a:prstGeom>
        </p:spPr>
        <p:txBody>
          <a:bodyPr lIns="0" tIns="0" rIns="0" bIns="0" rtlCol="0" anchor="t">
            <a:spAutoFit/>
          </a:bodyPr>
          <a:lstStyle/>
          <a:p>
            <a:pPr algn="ctr">
              <a:lnSpc>
                <a:spcPts val="4693"/>
              </a:lnSpc>
            </a:pPr>
            <a:r>
              <a:rPr lang="en-US" sz="2989" spc="-74">
                <a:solidFill>
                  <a:srgbClr val="2E2C2C"/>
                </a:solidFill>
                <a:latin typeface="Open Sans 2 Bold"/>
              </a:rPr>
              <a:t>GET</a:t>
            </a:r>
          </a:p>
        </p:txBody>
      </p:sp>
      <p:grpSp>
        <p:nvGrpSpPr>
          <p:cNvPr id="7" name="Group 7"/>
          <p:cNvGrpSpPr/>
          <p:nvPr/>
        </p:nvGrpSpPr>
        <p:grpSpPr>
          <a:xfrm>
            <a:off x="5361818" y="1181100"/>
            <a:ext cx="7106166" cy="838200"/>
            <a:chOff x="0" y="-34860"/>
            <a:chExt cx="1871583" cy="383458"/>
          </a:xfrm>
        </p:grpSpPr>
        <p:sp>
          <p:nvSpPr>
            <p:cNvPr id="8" name="Freeform 8"/>
            <p:cNvSpPr/>
            <p:nvPr/>
          </p:nvSpPr>
          <p:spPr>
            <a:xfrm>
              <a:off x="0" y="0"/>
              <a:ext cx="1871583" cy="348598"/>
            </a:xfrm>
            <a:custGeom>
              <a:avLst/>
              <a:gdLst/>
              <a:ahLst/>
              <a:cxnLst/>
              <a:rect l="l" t="t" r="r" b="b"/>
              <a:pathLst>
                <a:path w="1871583" h="348598">
                  <a:moveTo>
                    <a:pt x="54473" y="0"/>
                  </a:moveTo>
                  <a:lnTo>
                    <a:pt x="1817110" y="0"/>
                  </a:lnTo>
                  <a:cubicBezTo>
                    <a:pt x="1831557" y="0"/>
                    <a:pt x="1845412" y="5739"/>
                    <a:pt x="1855628" y="15955"/>
                  </a:cubicBezTo>
                  <a:cubicBezTo>
                    <a:pt x="1865844" y="26171"/>
                    <a:pt x="1871583" y="40026"/>
                    <a:pt x="1871583" y="54473"/>
                  </a:cubicBezTo>
                  <a:lnTo>
                    <a:pt x="1871583" y="294125"/>
                  </a:lnTo>
                  <a:cubicBezTo>
                    <a:pt x="1871583" y="308572"/>
                    <a:pt x="1865844" y="322428"/>
                    <a:pt x="1855628" y="332643"/>
                  </a:cubicBezTo>
                  <a:cubicBezTo>
                    <a:pt x="1845412" y="342859"/>
                    <a:pt x="1831557" y="348598"/>
                    <a:pt x="1817110" y="348598"/>
                  </a:cubicBezTo>
                  <a:lnTo>
                    <a:pt x="54473" y="348598"/>
                  </a:lnTo>
                  <a:cubicBezTo>
                    <a:pt x="40026" y="348598"/>
                    <a:pt x="26171" y="342859"/>
                    <a:pt x="15955" y="332643"/>
                  </a:cubicBezTo>
                  <a:cubicBezTo>
                    <a:pt x="5739" y="322428"/>
                    <a:pt x="0" y="308572"/>
                    <a:pt x="0" y="294125"/>
                  </a:cubicBezTo>
                  <a:lnTo>
                    <a:pt x="0" y="54473"/>
                  </a:lnTo>
                  <a:cubicBezTo>
                    <a:pt x="0" y="40026"/>
                    <a:pt x="5739" y="26171"/>
                    <a:pt x="15955" y="15955"/>
                  </a:cubicBezTo>
                  <a:cubicBezTo>
                    <a:pt x="26171" y="5739"/>
                    <a:pt x="40026" y="0"/>
                    <a:pt x="54473" y="0"/>
                  </a:cubicBezTo>
                  <a:close/>
                </a:path>
              </a:pathLst>
            </a:custGeom>
            <a:solidFill>
              <a:srgbClr val="F5F5EF"/>
            </a:solidFill>
            <a:ln w="19050" cap="rnd">
              <a:solidFill>
                <a:srgbClr val="000000"/>
              </a:solidFill>
              <a:prstDash val="solid"/>
              <a:round/>
            </a:ln>
          </p:spPr>
          <p:txBody>
            <a:bodyPr/>
            <a:lstStyle/>
            <a:p>
              <a:endParaRPr lang="en-AS"/>
            </a:p>
          </p:txBody>
        </p:sp>
        <p:sp>
          <p:nvSpPr>
            <p:cNvPr id="9" name="TextBox 9"/>
            <p:cNvSpPr txBox="1"/>
            <p:nvPr/>
          </p:nvSpPr>
          <p:spPr>
            <a:xfrm>
              <a:off x="0" y="-34860"/>
              <a:ext cx="1871583" cy="383458"/>
            </a:xfrm>
            <a:prstGeom prst="rect">
              <a:avLst/>
            </a:prstGeom>
          </p:spPr>
          <p:txBody>
            <a:bodyPr lIns="50800" tIns="50800" rIns="50800" bIns="50800" rtlCol="0" anchor="ctr"/>
            <a:lstStyle/>
            <a:p>
              <a:pPr algn="ctr">
                <a:lnSpc>
                  <a:spcPts val="6629"/>
                </a:lnSpc>
              </a:pPr>
              <a:r>
                <a:rPr lang="en-US" sz="5099" dirty="0">
                  <a:solidFill>
                    <a:srgbClr val="000000"/>
                  </a:solidFill>
                  <a:latin typeface="Arial Bold"/>
                </a:rPr>
                <a:t>HTTP Requests</a:t>
              </a:r>
            </a:p>
          </p:txBody>
        </p:sp>
      </p:grpSp>
      <p:grpSp>
        <p:nvGrpSpPr>
          <p:cNvPr id="10" name="Group 10"/>
          <p:cNvGrpSpPr/>
          <p:nvPr/>
        </p:nvGrpSpPr>
        <p:grpSpPr>
          <a:xfrm>
            <a:off x="5292476" y="3637934"/>
            <a:ext cx="3781425" cy="4949122"/>
            <a:chOff x="0" y="0"/>
            <a:chExt cx="3525957" cy="4614767"/>
          </a:xfrm>
        </p:grpSpPr>
        <p:sp>
          <p:nvSpPr>
            <p:cNvPr id="11" name="Freeform 11"/>
            <p:cNvSpPr/>
            <p:nvPr/>
          </p:nvSpPr>
          <p:spPr>
            <a:xfrm>
              <a:off x="0" y="0"/>
              <a:ext cx="3525957" cy="4614767"/>
            </a:xfrm>
            <a:custGeom>
              <a:avLst/>
              <a:gdLst/>
              <a:ahLst/>
              <a:cxnLst/>
              <a:rect l="l" t="t" r="r" b="b"/>
              <a:pathLst>
                <a:path w="3525957" h="4614767">
                  <a:moveTo>
                    <a:pt x="3401497" y="4614767"/>
                  </a:moveTo>
                  <a:lnTo>
                    <a:pt x="124460" y="4614767"/>
                  </a:lnTo>
                  <a:cubicBezTo>
                    <a:pt x="55880" y="4614767"/>
                    <a:pt x="0" y="4558887"/>
                    <a:pt x="0" y="4490307"/>
                  </a:cubicBezTo>
                  <a:lnTo>
                    <a:pt x="0" y="124460"/>
                  </a:lnTo>
                  <a:cubicBezTo>
                    <a:pt x="0" y="55880"/>
                    <a:pt x="55880" y="0"/>
                    <a:pt x="124460" y="0"/>
                  </a:cubicBezTo>
                  <a:lnTo>
                    <a:pt x="3401497" y="0"/>
                  </a:lnTo>
                  <a:cubicBezTo>
                    <a:pt x="3470077" y="0"/>
                    <a:pt x="3525957" y="55880"/>
                    <a:pt x="3525957" y="124460"/>
                  </a:cubicBezTo>
                  <a:lnTo>
                    <a:pt x="3525957" y="4490307"/>
                  </a:lnTo>
                  <a:cubicBezTo>
                    <a:pt x="3525957" y="4558887"/>
                    <a:pt x="3470077" y="4614767"/>
                    <a:pt x="3401497" y="4614767"/>
                  </a:cubicBezTo>
                  <a:close/>
                </a:path>
              </a:pathLst>
            </a:custGeom>
            <a:solidFill>
              <a:srgbClr val="F5F5EF"/>
            </a:solidFill>
          </p:spPr>
          <p:txBody>
            <a:bodyPr/>
            <a:lstStyle/>
            <a:p>
              <a:endParaRPr lang="en-AS"/>
            </a:p>
          </p:txBody>
        </p:sp>
      </p:grpSp>
      <p:sp>
        <p:nvSpPr>
          <p:cNvPr id="12" name="TextBox 12"/>
          <p:cNvSpPr txBox="1"/>
          <p:nvPr/>
        </p:nvSpPr>
        <p:spPr>
          <a:xfrm>
            <a:off x="5361818" y="6055345"/>
            <a:ext cx="3642741" cy="1202379"/>
          </a:xfrm>
          <a:prstGeom prst="rect">
            <a:avLst/>
          </a:prstGeom>
        </p:spPr>
        <p:txBody>
          <a:bodyPr lIns="0" tIns="0" rIns="0" bIns="0" rtlCol="0" anchor="t">
            <a:spAutoFit/>
          </a:bodyPr>
          <a:lstStyle/>
          <a:p>
            <a:pPr marL="0" lvl="0" indent="0" algn="ctr">
              <a:lnSpc>
                <a:spcPts val="4882"/>
              </a:lnSpc>
              <a:spcBef>
                <a:spcPct val="0"/>
              </a:spcBef>
            </a:pPr>
            <a:r>
              <a:rPr lang="en-US" sz="3487">
                <a:solidFill>
                  <a:srgbClr val="000000"/>
                </a:solidFill>
                <a:latin typeface="Open Sans 2 Bold"/>
              </a:rPr>
              <a:t>Create new resource</a:t>
            </a:r>
          </a:p>
        </p:txBody>
      </p:sp>
      <p:sp>
        <p:nvSpPr>
          <p:cNvPr id="13" name="TextBox 13"/>
          <p:cNvSpPr txBox="1"/>
          <p:nvPr/>
        </p:nvSpPr>
        <p:spPr>
          <a:xfrm>
            <a:off x="6615284" y="4794403"/>
            <a:ext cx="1135808" cy="557488"/>
          </a:xfrm>
          <a:prstGeom prst="rect">
            <a:avLst/>
          </a:prstGeom>
        </p:spPr>
        <p:txBody>
          <a:bodyPr lIns="0" tIns="0" rIns="0" bIns="0" rtlCol="0" anchor="t">
            <a:spAutoFit/>
          </a:bodyPr>
          <a:lstStyle/>
          <a:p>
            <a:pPr algn="ctr">
              <a:lnSpc>
                <a:spcPts val="4693"/>
              </a:lnSpc>
            </a:pPr>
            <a:r>
              <a:rPr lang="en-US" sz="2989" spc="-74">
                <a:solidFill>
                  <a:srgbClr val="2E2C2C"/>
                </a:solidFill>
                <a:latin typeface="Open Sans 2 Bold"/>
              </a:rPr>
              <a:t>POST</a:t>
            </a:r>
          </a:p>
        </p:txBody>
      </p:sp>
      <p:grpSp>
        <p:nvGrpSpPr>
          <p:cNvPr id="14" name="Group 14"/>
          <p:cNvGrpSpPr/>
          <p:nvPr/>
        </p:nvGrpSpPr>
        <p:grpSpPr>
          <a:xfrm>
            <a:off x="9584861" y="3664449"/>
            <a:ext cx="3761165" cy="4922607"/>
            <a:chOff x="0" y="0"/>
            <a:chExt cx="3525957" cy="4614767"/>
          </a:xfrm>
        </p:grpSpPr>
        <p:sp>
          <p:nvSpPr>
            <p:cNvPr id="15" name="Freeform 15"/>
            <p:cNvSpPr/>
            <p:nvPr/>
          </p:nvSpPr>
          <p:spPr>
            <a:xfrm>
              <a:off x="0" y="0"/>
              <a:ext cx="3525957" cy="4614767"/>
            </a:xfrm>
            <a:custGeom>
              <a:avLst/>
              <a:gdLst/>
              <a:ahLst/>
              <a:cxnLst/>
              <a:rect l="l" t="t" r="r" b="b"/>
              <a:pathLst>
                <a:path w="3525957" h="4614767">
                  <a:moveTo>
                    <a:pt x="3401497" y="4614767"/>
                  </a:moveTo>
                  <a:lnTo>
                    <a:pt x="124460" y="4614767"/>
                  </a:lnTo>
                  <a:cubicBezTo>
                    <a:pt x="55880" y="4614767"/>
                    <a:pt x="0" y="4558887"/>
                    <a:pt x="0" y="4490307"/>
                  </a:cubicBezTo>
                  <a:lnTo>
                    <a:pt x="0" y="124460"/>
                  </a:lnTo>
                  <a:cubicBezTo>
                    <a:pt x="0" y="55880"/>
                    <a:pt x="55880" y="0"/>
                    <a:pt x="124460" y="0"/>
                  </a:cubicBezTo>
                  <a:lnTo>
                    <a:pt x="3401497" y="0"/>
                  </a:lnTo>
                  <a:cubicBezTo>
                    <a:pt x="3470077" y="0"/>
                    <a:pt x="3525957" y="55880"/>
                    <a:pt x="3525957" y="124460"/>
                  </a:cubicBezTo>
                  <a:lnTo>
                    <a:pt x="3525957" y="4490307"/>
                  </a:lnTo>
                  <a:cubicBezTo>
                    <a:pt x="3525957" y="4558887"/>
                    <a:pt x="3470077" y="4614767"/>
                    <a:pt x="3401497" y="4614767"/>
                  </a:cubicBezTo>
                  <a:close/>
                </a:path>
              </a:pathLst>
            </a:custGeom>
            <a:solidFill>
              <a:srgbClr val="F5F5EF"/>
            </a:solidFill>
          </p:spPr>
          <p:txBody>
            <a:bodyPr/>
            <a:lstStyle/>
            <a:p>
              <a:endParaRPr lang="en-AS"/>
            </a:p>
          </p:txBody>
        </p:sp>
      </p:grpSp>
      <p:sp>
        <p:nvSpPr>
          <p:cNvPr id="16" name="TextBox 16"/>
          <p:cNvSpPr txBox="1"/>
          <p:nvPr/>
        </p:nvSpPr>
        <p:spPr>
          <a:xfrm>
            <a:off x="9743284" y="6108201"/>
            <a:ext cx="3444320" cy="1149523"/>
          </a:xfrm>
          <a:prstGeom prst="rect">
            <a:avLst/>
          </a:prstGeom>
        </p:spPr>
        <p:txBody>
          <a:bodyPr lIns="0" tIns="0" rIns="0" bIns="0" rtlCol="0" anchor="t">
            <a:spAutoFit/>
          </a:bodyPr>
          <a:lstStyle/>
          <a:p>
            <a:pPr marL="0" lvl="0" indent="0" algn="ctr">
              <a:lnSpc>
                <a:spcPts val="4616"/>
              </a:lnSpc>
              <a:spcBef>
                <a:spcPct val="0"/>
              </a:spcBef>
            </a:pPr>
            <a:r>
              <a:rPr lang="en-US" sz="3297">
                <a:solidFill>
                  <a:srgbClr val="000000"/>
                </a:solidFill>
                <a:latin typeface="Open Sans 2 Bold"/>
              </a:rPr>
              <a:t>Update (if exist) or create new</a:t>
            </a:r>
          </a:p>
        </p:txBody>
      </p:sp>
      <p:sp>
        <p:nvSpPr>
          <p:cNvPr id="17" name="TextBox 17"/>
          <p:cNvSpPr txBox="1"/>
          <p:nvPr/>
        </p:nvSpPr>
        <p:spPr>
          <a:xfrm>
            <a:off x="10900583" y="4779492"/>
            <a:ext cx="1129722" cy="555063"/>
          </a:xfrm>
          <a:prstGeom prst="rect">
            <a:avLst/>
          </a:prstGeom>
        </p:spPr>
        <p:txBody>
          <a:bodyPr lIns="0" tIns="0" rIns="0" bIns="0" rtlCol="0" anchor="t">
            <a:spAutoFit/>
          </a:bodyPr>
          <a:lstStyle/>
          <a:p>
            <a:pPr algn="ctr">
              <a:lnSpc>
                <a:spcPts val="4667"/>
              </a:lnSpc>
            </a:pPr>
            <a:r>
              <a:rPr lang="en-US" sz="2973" spc="-74">
                <a:solidFill>
                  <a:srgbClr val="2E2C2C"/>
                </a:solidFill>
                <a:latin typeface="Open Sans 2 Bold"/>
              </a:rPr>
              <a:t>PUT</a:t>
            </a:r>
          </a:p>
        </p:txBody>
      </p:sp>
      <p:grpSp>
        <p:nvGrpSpPr>
          <p:cNvPr id="18" name="Group 18"/>
          <p:cNvGrpSpPr/>
          <p:nvPr/>
        </p:nvGrpSpPr>
        <p:grpSpPr>
          <a:xfrm>
            <a:off x="13796576" y="3664449"/>
            <a:ext cx="3761165" cy="4922607"/>
            <a:chOff x="0" y="0"/>
            <a:chExt cx="3525957" cy="4614767"/>
          </a:xfrm>
        </p:grpSpPr>
        <p:sp>
          <p:nvSpPr>
            <p:cNvPr id="19" name="Freeform 19"/>
            <p:cNvSpPr/>
            <p:nvPr/>
          </p:nvSpPr>
          <p:spPr>
            <a:xfrm>
              <a:off x="0" y="0"/>
              <a:ext cx="3525957" cy="4614767"/>
            </a:xfrm>
            <a:custGeom>
              <a:avLst/>
              <a:gdLst/>
              <a:ahLst/>
              <a:cxnLst/>
              <a:rect l="l" t="t" r="r" b="b"/>
              <a:pathLst>
                <a:path w="3525957" h="4614767">
                  <a:moveTo>
                    <a:pt x="3401497" y="4614767"/>
                  </a:moveTo>
                  <a:lnTo>
                    <a:pt x="124460" y="4614767"/>
                  </a:lnTo>
                  <a:cubicBezTo>
                    <a:pt x="55880" y="4614767"/>
                    <a:pt x="0" y="4558887"/>
                    <a:pt x="0" y="4490307"/>
                  </a:cubicBezTo>
                  <a:lnTo>
                    <a:pt x="0" y="124460"/>
                  </a:lnTo>
                  <a:cubicBezTo>
                    <a:pt x="0" y="55880"/>
                    <a:pt x="55880" y="0"/>
                    <a:pt x="124460" y="0"/>
                  </a:cubicBezTo>
                  <a:lnTo>
                    <a:pt x="3401497" y="0"/>
                  </a:lnTo>
                  <a:cubicBezTo>
                    <a:pt x="3470077" y="0"/>
                    <a:pt x="3525957" y="55880"/>
                    <a:pt x="3525957" y="124460"/>
                  </a:cubicBezTo>
                  <a:lnTo>
                    <a:pt x="3525957" y="4490307"/>
                  </a:lnTo>
                  <a:cubicBezTo>
                    <a:pt x="3525957" y="4558887"/>
                    <a:pt x="3470077" y="4614767"/>
                    <a:pt x="3401497" y="4614767"/>
                  </a:cubicBezTo>
                  <a:close/>
                </a:path>
              </a:pathLst>
            </a:custGeom>
            <a:solidFill>
              <a:srgbClr val="F5F5EF"/>
            </a:solidFill>
          </p:spPr>
          <p:txBody>
            <a:bodyPr/>
            <a:lstStyle/>
            <a:p>
              <a:endParaRPr lang="en-AS"/>
            </a:p>
          </p:txBody>
        </p:sp>
      </p:grpSp>
      <p:sp>
        <p:nvSpPr>
          <p:cNvPr id="20" name="TextBox 20"/>
          <p:cNvSpPr txBox="1"/>
          <p:nvPr/>
        </p:nvSpPr>
        <p:spPr>
          <a:xfrm>
            <a:off x="14936700" y="4732031"/>
            <a:ext cx="1596474" cy="540003"/>
          </a:xfrm>
          <a:prstGeom prst="rect">
            <a:avLst/>
          </a:prstGeom>
        </p:spPr>
        <p:txBody>
          <a:bodyPr lIns="0" tIns="0" rIns="0" bIns="0" rtlCol="0" anchor="t">
            <a:spAutoFit/>
          </a:bodyPr>
          <a:lstStyle/>
          <a:p>
            <a:pPr algn="ctr">
              <a:lnSpc>
                <a:spcPts val="4553"/>
              </a:lnSpc>
            </a:pPr>
            <a:r>
              <a:rPr lang="en-US" sz="2900" spc="-72">
                <a:solidFill>
                  <a:srgbClr val="2E2C2C"/>
                </a:solidFill>
                <a:latin typeface="Open Sans 2 Bold"/>
              </a:rPr>
              <a:t>DELETE</a:t>
            </a:r>
          </a:p>
        </p:txBody>
      </p:sp>
      <p:sp>
        <p:nvSpPr>
          <p:cNvPr id="21" name="TextBox 21"/>
          <p:cNvSpPr txBox="1"/>
          <p:nvPr/>
        </p:nvSpPr>
        <p:spPr>
          <a:xfrm>
            <a:off x="14012777" y="6108201"/>
            <a:ext cx="3444320" cy="566221"/>
          </a:xfrm>
          <a:prstGeom prst="rect">
            <a:avLst/>
          </a:prstGeom>
        </p:spPr>
        <p:txBody>
          <a:bodyPr lIns="0" tIns="0" rIns="0" bIns="0" rtlCol="0" anchor="t">
            <a:spAutoFit/>
          </a:bodyPr>
          <a:lstStyle/>
          <a:p>
            <a:pPr marL="0" lvl="0" indent="0" algn="ctr">
              <a:lnSpc>
                <a:spcPts val="4616"/>
              </a:lnSpc>
              <a:spcBef>
                <a:spcPct val="0"/>
              </a:spcBef>
            </a:pPr>
            <a:r>
              <a:rPr lang="en-US" sz="3297">
                <a:solidFill>
                  <a:srgbClr val="000000"/>
                </a:solidFill>
                <a:latin typeface="Open Sans 2 Bold"/>
              </a:rPr>
              <a:t>Remove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sp>
        <p:nvSpPr>
          <p:cNvPr id="2" name="TextBox 2"/>
          <p:cNvSpPr txBox="1"/>
          <p:nvPr/>
        </p:nvSpPr>
        <p:spPr>
          <a:xfrm>
            <a:off x="1185193" y="1845713"/>
            <a:ext cx="11241789" cy="604520"/>
          </a:xfrm>
          <a:prstGeom prst="rect">
            <a:avLst/>
          </a:prstGeom>
        </p:spPr>
        <p:txBody>
          <a:bodyPr lIns="0" tIns="0" rIns="0" bIns="0" rtlCol="0" anchor="t">
            <a:spAutoFit/>
          </a:bodyPr>
          <a:lstStyle/>
          <a:p>
            <a:pPr>
              <a:lnSpc>
                <a:spcPts val="4480"/>
              </a:lnSpc>
            </a:pPr>
            <a:r>
              <a:rPr lang="en-US" sz="3200" dirty="0">
                <a:solidFill>
                  <a:srgbClr val="000000"/>
                </a:solidFill>
                <a:latin typeface="Arial"/>
              </a:rPr>
              <a:t>https://www.application.com</a:t>
            </a:r>
            <a:r>
              <a:rPr lang="en-US" sz="3200" dirty="0">
                <a:solidFill>
                  <a:srgbClr val="92B4BE"/>
                </a:solidFill>
                <a:latin typeface="Arial Bold"/>
              </a:rPr>
              <a:t>/users</a:t>
            </a:r>
            <a:r>
              <a:rPr lang="en-US" sz="3200" dirty="0">
                <a:solidFill>
                  <a:srgbClr val="DBAE84"/>
                </a:solidFill>
                <a:latin typeface="Arial Bold"/>
              </a:rPr>
              <a:t>?name=amira</a:t>
            </a:r>
          </a:p>
        </p:txBody>
      </p:sp>
      <p:sp>
        <p:nvSpPr>
          <p:cNvPr id="3" name="TextBox 3"/>
          <p:cNvSpPr txBox="1"/>
          <p:nvPr/>
        </p:nvSpPr>
        <p:spPr>
          <a:xfrm>
            <a:off x="2923754" y="449262"/>
            <a:ext cx="12440492" cy="996951"/>
          </a:xfrm>
          <a:prstGeom prst="rect">
            <a:avLst/>
          </a:prstGeom>
        </p:spPr>
        <p:txBody>
          <a:bodyPr lIns="0" tIns="0" rIns="0" bIns="0" rtlCol="0" anchor="t">
            <a:spAutoFit/>
          </a:bodyPr>
          <a:lstStyle/>
          <a:p>
            <a:pPr algn="ctr">
              <a:lnSpc>
                <a:spcPts val="7149"/>
              </a:lnSpc>
              <a:spcBef>
                <a:spcPct val="0"/>
              </a:spcBef>
            </a:pPr>
            <a:r>
              <a:rPr lang="en-US" sz="5499">
                <a:solidFill>
                  <a:srgbClr val="000000"/>
                </a:solidFill>
                <a:latin typeface="Arial Bold"/>
              </a:rPr>
              <a:t>Components of REST API URL</a:t>
            </a:r>
          </a:p>
        </p:txBody>
      </p:sp>
      <p:sp>
        <p:nvSpPr>
          <p:cNvPr id="4" name="TextBox 4"/>
          <p:cNvSpPr txBox="1"/>
          <p:nvPr/>
        </p:nvSpPr>
        <p:spPr>
          <a:xfrm>
            <a:off x="1185193" y="2698432"/>
            <a:ext cx="2085805" cy="578486"/>
          </a:xfrm>
          <a:prstGeom prst="rect">
            <a:avLst/>
          </a:prstGeom>
        </p:spPr>
        <p:txBody>
          <a:bodyPr lIns="0" tIns="0" rIns="0" bIns="0" rtlCol="0" anchor="t">
            <a:spAutoFit/>
          </a:bodyPr>
          <a:lstStyle/>
          <a:p>
            <a:pPr algn="ctr">
              <a:lnSpc>
                <a:spcPts val="4159"/>
              </a:lnSpc>
              <a:spcBef>
                <a:spcPct val="0"/>
              </a:spcBef>
            </a:pPr>
            <a:r>
              <a:rPr lang="en-US" sz="3199">
                <a:solidFill>
                  <a:srgbClr val="000000"/>
                </a:solidFill>
                <a:latin typeface="Arial"/>
              </a:rPr>
              <a:t>base URL</a:t>
            </a:r>
          </a:p>
        </p:txBody>
      </p:sp>
      <p:sp>
        <p:nvSpPr>
          <p:cNvPr id="5" name="TextBox 5"/>
          <p:cNvSpPr txBox="1"/>
          <p:nvPr/>
        </p:nvSpPr>
        <p:spPr>
          <a:xfrm>
            <a:off x="5960392" y="2698432"/>
            <a:ext cx="2085805" cy="578486"/>
          </a:xfrm>
          <a:prstGeom prst="rect">
            <a:avLst/>
          </a:prstGeom>
        </p:spPr>
        <p:txBody>
          <a:bodyPr lIns="0" tIns="0" rIns="0" bIns="0" rtlCol="0" anchor="t">
            <a:spAutoFit/>
          </a:bodyPr>
          <a:lstStyle/>
          <a:p>
            <a:pPr algn="ctr">
              <a:lnSpc>
                <a:spcPts val="4159"/>
              </a:lnSpc>
              <a:spcBef>
                <a:spcPct val="0"/>
              </a:spcBef>
            </a:pPr>
            <a:r>
              <a:rPr lang="en-US" sz="3199">
                <a:solidFill>
                  <a:srgbClr val="92B4BE"/>
                </a:solidFill>
                <a:latin typeface="Arial Bold"/>
              </a:rPr>
              <a:t>End Point</a:t>
            </a:r>
          </a:p>
        </p:txBody>
      </p:sp>
      <p:sp>
        <p:nvSpPr>
          <p:cNvPr id="6" name="TextBox 6"/>
          <p:cNvSpPr txBox="1"/>
          <p:nvPr/>
        </p:nvSpPr>
        <p:spPr>
          <a:xfrm>
            <a:off x="9338592" y="4400232"/>
            <a:ext cx="5818102" cy="1626236"/>
          </a:xfrm>
          <a:prstGeom prst="rect">
            <a:avLst/>
          </a:prstGeom>
        </p:spPr>
        <p:txBody>
          <a:bodyPr lIns="0" tIns="0" rIns="0" bIns="0" rtlCol="0" anchor="t">
            <a:spAutoFit/>
          </a:bodyPr>
          <a:lstStyle/>
          <a:p>
            <a:pPr algn="just">
              <a:lnSpc>
                <a:spcPts val="4159"/>
              </a:lnSpc>
            </a:pPr>
            <a:r>
              <a:rPr lang="en-US" sz="3199">
                <a:solidFill>
                  <a:srgbClr val="D468C6"/>
                </a:solidFill>
                <a:latin typeface="Arial"/>
              </a:rPr>
              <a:t>headers</a:t>
            </a:r>
          </a:p>
          <a:p>
            <a:pPr algn="just">
              <a:lnSpc>
                <a:spcPts val="4159"/>
              </a:lnSpc>
            </a:pPr>
            <a:r>
              <a:rPr lang="en-US" sz="3199">
                <a:solidFill>
                  <a:srgbClr val="D468C6"/>
                </a:solidFill>
                <a:latin typeface="Arial"/>
              </a:rPr>
              <a:t>Accept-Language: ‘en’</a:t>
            </a:r>
          </a:p>
          <a:p>
            <a:pPr algn="just">
              <a:lnSpc>
                <a:spcPts val="4159"/>
              </a:lnSpc>
              <a:spcBef>
                <a:spcPct val="0"/>
              </a:spcBef>
            </a:pPr>
            <a:endParaRPr lang="en-US" sz="3199">
              <a:solidFill>
                <a:srgbClr val="D468C6"/>
              </a:solidFill>
              <a:latin typeface="Arial"/>
            </a:endParaRPr>
          </a:p>
        </p:txBody>
      </p:sp>
      <p:sp>
        <p:nvSpPr>
          <p:cNvPr id="7" name="TextBox 7"/>
          <p:cNvSpPr txBox="1"/>
          <p:nvPr/>
        </p:nvSpPr>
        <p:spPr>
          <a:xfrm>
            <a:off x="1337593" y="4400232"/>
            <a:ext cx="5818102" cy="3197861"/>
          </a:xfrm>
          <a:prstGeom prst="rect">
            <a:avLst/>
          </a:prstGeom>
        </p:spPr>
        <p:txBody>
          <a:bodyPr lIns="0" tIns="0" rIns="0" bIns="0" rtlCol="0" anchor="t">
            <a:spAutoFit/>
          </a:bodyPr>
          <a:lstStyle/>
          <a:p>
            <a:pPr algn="just">
              <a:lnSpc>
                <a:spcPts val="4159"/>
              </a:lnSpc>
            </a:pPr>
            <a:r>
              <a:rPr lang="en-US" sz="3199" dirty="0">
                <a:solidFill>
                  <a:srgbClr val="ED6B0D"/>
                </a:solidFill>
                <a:latin typeface="Arial"/>
              </a:rPr>
              <a:t>Body</a:t>
            </a:r>
          </a:p>
          <a:p>
            <a:pPr algn="just">
              <a:lnSpc>
                <a:spcPts val="4159"/>
              </a:lnSpc>
            </a:pPr>
            <a:r>
              <a:rPr lang="en-US" sz="3199" dirty="0">
                <a:solidFill>
                  <a:srgbClr val="ED6B0D"/>
                </a:solidFill>
                <a:latin typeface="Arial"/>
              </a:rPr>
              <a:t>{</a:t>
            </a:r>
          </a:p>
          <a:p>
            <a:pPr algn="just">
              <a:lnSpc>
                <a:spcPts val="4159"/>
              </a:lnSpc>
            </a:pPr>
            <a:r>
              <a:rPr lang="en-US" sz="3199" dirty="0">
                <a:solidFill>
                  <a:srgbClr val="ED6B0D"/>
                </a:solidFill>
                <a:latin typeface="Arial"/>
              </a:rPr>
              <a:t>“</a:t>
            </a:r>
            <a:r>
              <a:rPr lang="en-US" sz="3199" dirty="0" err="1">
                <a:solidFill>
                  <a:srgbClr val="ED6B0D"/>
                </a:solidFill>
                <a:latin typeface="Arial"/>
              </a:rPr>
              <a:t>name”:”amira</a:t>
            </a:r>
            <a:r>
              <a:rPr lang="en-US" sz="3199" dirty="0">
                <a:solidFill>
                  <a:srgbClr val="ED6B0D"/>
                </a:solidFill>
                <a:latin typeface="Arial"/>
              </a:rPr>
              <a:t>”</a:t>
            </a:r>
          </a:p>
          <a:p>
            <a:pPr algn="just">
              <a:lnSpc>
                <a:spcPts val="4159"/>
              </a:lnSpc>
            </a:pPr>
            <a:r>
              <a:rPr lang="en-US" sz="3199" dirty="0">
                <a:solidFill>
                  <a:srgbClr val="ED6B0D"/>
                </a:solidFill>
                <a:latin typeface="Arial"/>
              </a:rPr>
              <a:t>“email”:”amira20nasser@gmail.com”</a:t>
            </a:r>
          </a:p>
          <a:p>
            <a:pPr algn="just">
              <a:lnSpc>
                <a:spcPts val="4159"/>
              </a:lnSpc>
              <a:spcBef>
                <a:spcPct val="0"/>
              </a:spcBef>
            </a:pPr>
            <a:r>
              <a:rPr lang="en-US" sz="3199" dirty="0">
                <a:solidFill>
                  <a:srgbClr val="ED6B0D"/>
                </a:solidFill>
                <a:latin typeface="Arial"/>
              </a:rPr>
              <a:t>}</a:t>
            </a:r>
          </a:p>
        </p:txBody>
      </p:sp>
      <p:sp>
        <p:nvSpPr>
          <p:cNvPr id="8" name="TextBox 8"/>
          <p:cNvSpPr txBox="1"/>
          <p:nvPr/>
        </p:nvSpPr>
        <p:spPr>
          <a:xfrm>
            <a:off x="9144000" y="2698432"/>
            <a:ext cx="3736805" cy="578486"/>
          </a:xfrm>
          <a:prstGeom prst="rect">
            <a:avLst/>
          </a:prstGeom>
        </p:spPr>
        <p:txBody>
          <a:bodyPr lIns="0" tIns="0" rIns="0" bIns="0" rtlCol="0" anchor="t">
            <a:spAutoFit/>
          </a:bodyPr>
          <a:lstStyle/>
          <a:p>
            <a:pPr algn="ctr">
              <a:lnSpc>
                <a:spcPts val="4159"/>
              </a:lnSpc>
              <a:spcBef>
                <a:spcPct val="0"/>
              </a:spcBef>
            </a:pPr>
            <a:r>
              <a:rPr lang="en-US" sz="3199">
                <a:solidFill>
                  <a:srgbClr val="DBAE84"/>
                </a:solidFill>
                <a:latin typeface="Arial Bold"/>
              </a:rPr>
              <a:t>QueryParameters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sp>
        <p:nvSpPr>
          <p:cNvPr id="2" name="Freeform 2"/>
          <p:cNvSpPr/>
          <p:nvPr/>
        </p:nvSpPr>
        <p:spPr>
          <a:xfrm>
            <a:off x="5312939" y="2674092"/>
            <a:ext cx="7662121" cy="6073633"/>
          </a:xfrm>
          <a:custGeom>
            <a:avLst/>
            <a:gdLst/>
            <a:ahLst/>
            <a:cxnLst/>
            <a:rect l="l" t="t" r="r" b="b"/>
            <a:pathLst>
              <a:path w="7662121" h="6073633">
                <a:moveTo>
                  <a:pt x="0" y="0"/>
                </a:moveTo>
                <a:lnTo>
                  <a:pt x="7662122" y="0"/>
                </a:lnTo>
                <a:lnTo>
                  <a:pt x="7662122" y="6073633"/>
                </a:lnTo>
                <a:lnTo>
                  <a:pt x="0" y="6073633"/>
                </a:lnTo>
                <a:lnTo>
                  <a:pt x="0" y="0"/>
                </a:lnTo>
                <a:close/>
              </a:path>
            </a:pathLst>
          </a:custGeom>
          <a:blipFill>
            <a:blip r:embed="rId3"/>
            <a:stretch>
              <a:fillRect/>
            </a:stretch>
          </a:blipFill>
        </p:spPr>
        <p:txBody>
          <a:bodyPr/>
          <a:lstStyle/>
          <a:p>
            <a:endParaRPr lang="en-AS"/>
          </a:p>
        </p:txBody>
      </p:sp>
      <p:sp>
        <p:nvSpPr>
          <p:cNvPr id="3" name="TextBox 3"/>
          <p:cNvSpPr txBox="1"/>
          <p:nvPr/>
        </p:nvSpPr>
        <p:spPr>
          <a:xfrm>
            <a:off x="2923754" y="449262"/>
            <a:ext cx="12440492" cy="996951"/>
          </a:xfrm>
          <a:prstGeom prst="rect">
            <a:avLst/>
          </a:prstGeom>
        </p:spPr>
        <p:txBody>
          <a:bodyPr lIns="0" tIns="0" rIns="0" bIns="0" rtlCol="0" anchor="t">
            <a:spAutoFit/>
          </a:bodyPr>
          <a:lstStyle/>
          <a:p>
            <a:pPr algn="ctr">
              <a:lnSpc>
                <a:spcPts val="7149"/>
              </a:lnSpc>
              <a:spcBef>
                <a:spcPct val="0"/>
              </a:spcBef>
            </a:pPr>
            <a:r>
              <a:rPr lang="en-US" sz="5499">
                <a:solidFill>
                  <a:srgbClr val="000000"/>
                </a:solidFill>
                <a:latin typeface="Arial Bold"/>
              </a:rPr>
              <a:t>API Testing Tool</a:t>
            </a:r>
          </a:p>
        </p:txBody>
      </p:sp>
    </p:spTree>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sp>
        <p:nvSpPr>
          <p:cNvPr id="2" name="Freeform 2"/>
          <p:cNvSpPr/>
          <p:nvPr/>
        </p:nvSpPr>
        <p:spPr>
          <a:xfrm>
            <a:off x="3730579" y="2815891"/>
            <a:ext cx="9404443" cy="5845422"/>
          </a:xfrm>
          <a:custGeom>
            <a:avLst/>
            <a:gdLst/>
            <a:ahLst/>
            <a:cxnLst/>
            <a:rect l="l" t="t" r="r" b="b"/>
            <a:pathLst>
              <a:path w="9404443" h="5845422">
                <a:moveTo>
                  <a:pt x="0" y="0"/>
                </a:moveTo>
                <a:lnTo>
                  <a:pt x="9404442" y="0"/>
                </a:lnTo>
                <a:lnTo>
                  <a:pt x="9404442" y="5845422"/>
                </a:lnTo>
                <a:lnTo>
                  <a:pt x="0" y="5845422"/>
                </a:lnTo>
                <a:lnTo>
                  <a:pt x="0" y="0"/>
                </a:lnTo>
                <a:close/>
              </a:path>
            </a:pathLst>
          </a:custGeom>
          <a:blipFill>
            <a:blip r:embed="rId3"/>
            <a:stretch>
              <a:fillRect/>
            </a:stretch>
          </a:blipFill>
        </p:spPr>
        <p:txBody>
          <a:bodyPr/>
          <a:lstStyle/>
          <a:p>
            <a:endParaRPr lang="en-AS"/>
          </a:p>
        </p:txBody>
      </p:sp>
      <p:sp>
        <p:nvSpPr>
          <p:cNvPr id="3" name="TextBox 3"/>
          <p:cNvSpPr txBox="1"/>
          <p:nvPr/>
        </p:nvSpPr>
        <p:spPr>
          <a:xfrm>
            <a:off x="2923754" y="468312"/>
            <a:ext cx="12440492" cy="872491"/>
          </a:xfrm>
          <a:prstGeom prst="rect">
            <a:avLst/>
          </a:prstGeom>
        </p:spPr>
        <p:txBody>
          <a:bodyPr lIns="0" tIns="0" rIns="0" bIns="0" rtlCol="0" anchor="t">
            <a:spAutoFit/>
          </a:bodyPr>
          <a:lstStyle/>
          <a:p>
            <a:pPr algn="ctr">
              <a:lnSpc>
                <a:spcPts val="6239"/>
              </a:lnSpc>
              <a:spcBef>
                <a:spcPct val="0"/>
              </a:spcBef>
            </a:pPr>
            <a:r>
              <a:rPr lang="en-US" sz="4799">
                <a:solidFill>
                  <a:srgbClr val="000000"/>
                </a:solidFill>
                <a:latin typeface="Arial Bold"/>
                <a:cs typeface="Arial Bold"/>
              </a:rPr>
              <a:t>‍REST API integration in the Flutter </a:t>
            </a:r>
          </a:p>
        </p:txBody>
      </p:sp>
      <p:sp>
        <p:nvSpPr>
          <p:cNvPr id="4" name="TextBox 4"/>
          <p:cNvSpPr txBox="1"/>
          <p:nvPr/>
        </p:nvSpPr>
        <p:spPr>
          <a:xfrm>
            <a:off x="850900" y="1245553"/>
            <a:ext cx="16408400" cy="1570339"/>
          </a:xfrm>
          <a:prstGeom prst="rect">
            <a:avLst/>
          </a:prstGeom>
        </p:spPr>
        <p:txBody>
          <a:bodyPr lIns="0" tIns="0" rIns="0" bIns="0" rtlCol="0" anchor="t">
            <a:spAutoFit/>
          </a:bodyPr>
          <a:lstStyle/>
          <a:p>
            <a:pPr>
              <a:lnSpc>
                <a:spcPts val="4031"/>
              </a:lnSpc>
            </a:pPr>
            <a:r>
              <a:rPr lang="en-US" sz="3101" dirty="0">
                <a:solidFill>
                  <a:srgbClr val="000000"/>
                </a:solidFill>
                <a:latin typeface="Arial Bold"/>
              </a:rPr>
              <a:t>1-Add DIO Package in </a:t>
            </a:r>
            <a:r>
              <a:rPr lang="en-US" sz="3101" dirty="0" err="1">
                <a:solidFill>
                  <a:srgbClr val="000000"/>
                </a:solidFill>
                <a:latin typeface="Arial Bold"/>
              </a:rPr>
              <a:t>pubspec.yaml</a:t>
            </a:r>
            <a:r>
              <a:rPr lang="en-US" sz="3101" dirty="0">
                <a:solidFill>
                  <a:srgbClr val="000000"/>
                </a:solidFill>
                <a:latin typeface="Arial Bold"/>
              </a:rPr>
              <a:t> file</a:t>
            </a:r>
          </a:p>
          <a:p>
            <a:pPr>
              <a:lnSpc>
                <a:spcPts val="4031"/>
              </a:lnSpc>
            </a:pPr>
            <a:r>
              <a:rPr lang="en-US" sz="3101" dirty="0">
                <a:solidFill>
                  <a:srgbClr val="000000"/>
                </a:solidFill>
                <a:latin typeface="Arial Bold"/>
              </a:rPr>
              <a:t>     </a:t>
            </a:r>
            <a:r>
              <a:rPr lang="en-US" sz="3101" dirty="0">
                <a:solidFill>
                  <a:srgbClr val="000000"/>
                </a:solidFill>
                <a:latin typeface="Arial"/>
              </a:rPr>
              <a:t>To make HTTP requests and handle API communication</a:t>
            </a:r>
          </a:p>
          <a:p>
            <a:pPr>
              <a:lnSpc>
                <a:spcPts val="4031"/>
              </a:lnSpc>
              <a:spcBef>
                <a:spcPct val="0"/>
              </a:spcBef>
            </a:pPr>
            <a:endParaRPr lang="en-US" sz="3101" dirty="0">
              <a:solidFill>
                <a:srgbClr val="000000"/>
              </a:solidFill>
              <a:latin typeface="Arial"/>
            </a:endParaRPr>
          </a:p>
        </p:txBody>
      </p:sp>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04B08170-BFEC-CA55-2AF1-68F633AC3386}"/>
                  </a:ext>
                </a:extLst>
              </p14:cNvPr>
              <p14:cNvContentPartPr/>
              <p14:nvPr/>
            </p14:nvContentPartPr>
            <p14:xfrm>
              <a:off x="5815691" y="5454550"/>
              <a:ext cx="2947680" cy="197640"/>
            </p14:xfrm>
          </p:contentPart>
        </mc:Choice>
        <mc:Fallback>
          <p:pic>
            <p:nvPicPr>
              <p:cNvPr id="6" name="Ink 5">
                <a:extLst>
                  <a:ext uri="{FF2B5EF4-FFF2-40B4-BE49-F238E27FC236}">
                    <a16:creationId xmlns:a16="http://schemas.microsoft.com/office/drawing/2014/main" id="{04B08170-BFEC-CA55-2AF1-68F633AC3386}"/>
                  </a:ext>
                </a:extLst>
              </p:cNvPr>
              <p:cNvPicPr/>
              <p:nvPr/>
            </p:nvPicPr>
            <p:blipFill>
              <a:blip r:embed="rId5"/>
              <a:stretch>
                <a:fillRect/>
              </a:stretch>
            </p:blipFill>
            <p:spPr>
              <a:xfrm>
                <a:off x="5761691" y="5346550"/>
                <a:ext cx="3055320" cy="413280"/>
              </a:xfrm>
              <a:prstGeom prst="rect">
                <a:avLst/>
              </a:prstGeom>
            </p:spPr>
          </p:pic>
        </mc:Fallback>
      </mc:AlternateContent>
    </p:spTree>
  </p:cSld>
  <p:clrMapOvr>
    <a:masterClrMapping/>
  </p:clrMapOvr>
  <p:transition>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1046</Words>
  <Application>Microsoft Office PowerPoint</Application>
  <PresentationFormat>Custom</PresentationFormat>
  <Paragraphs>195</Paragraphs>
  <Slides>14</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Open Sans 1</vt:lpstr>
      <vt:lpstr>Arial Bold</vt:lpstr>
      <vt:lpstr>Open Sans 1 Bold</vt:lpstr>
      <vt:lpstr>Public Sans Heavy</vt:lpstr>
      <vt:lpstr>Arial</vt:lpstr>
      <vt:lpstr>Calibri</vt:lpstr>
      <vt:lpstr>Open Sans 2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After the Flood Education Presentation in Blue Light Green Simple Lined Style</dc:title>
  <cp:lastModifiedBy>اميره ناصر سيد متولى يوسف</cp:lastModifiedBy>
  <cp:revision>4</cp:revision>
  <dcterms:created xsi:type="dcterms:W3CDTF">2006-08-16T00:00:00Z</dcterms:created>
  <dcterms:modified xsi:type="dcterms:W3CDTF">2024-04-18T19:58:16Z</dcterms:modified>
  <dc:identifier>DAGBo_6mZ2g</dc:identifier>
</cp:coreProperties>
</file>