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6"/>
  </p:notesMasterIdLst>
  <p:sldIdLst>
    <p:sldId id="256" r:id="rId2"/>
    <p:sldId id="257" r:id="rId3"/>
    <p:sldId id="274" r:id="rId4"/>
    <p:sldId id="273" r:id="rId5"/>
    <p:sldId id="272" r:id="rId6"/>
    <p:sldId id="275" r:id="rId7"/>
    <p:sldId id="276" r:id="rId8"/>
    <p:sldId id="258" r:id="rId9"/>
    <p:sldId id="277" r:id="rId10"/>
    <p:sldId id="278" r:id="rId11"/>
    <p:sldId id="280" r:id="rId12"/>
    <p:sldId id="279" r:id="rId13"/>
    <p:sldId id="281" r:id="rId14"/>
    <p:sldId id="271" r:id="rId15"/>
  </p:sldIdLst>
  <p:sldSz cx="9144000" cy="5143500" type="screen16x9"/>
  <p:notesSz cx="6858000" cy="9144000"/>
  <p:embeddedFontLst>
    <p:embeddedFont>
      <p:font typeface="Nunito Light" pitchFamily="2" charset="0"/>
      <p:regular r:id="rId17"/>
      <p:italic r:id="rId18"/>
    </p:embeddedFont>
    <p:embeddedFont>
      <p:font typeface="Quantico" panose="020B0604020202020204" charset="0"/>
      <p:regular r:id="rId19"/>
      <p:bold r:id="rId20"/>
      <p:italic r:id="rId21"/>
      <p:boldItalic r:id="rId22"/>
    </p:embeddedFont>
    <p:embeddedFont>
      <p:font typeface="Source Code Pro" panose="020B0509030403020204" pitchFamily="49"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49EBDB-BDA8-4309-96D4-A53DFE6EFE18}">
  <a:tblStyle styleId="{4449EBDB-BDA8-4309-96D4-A53DFE6EFE1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2" d="100"/>
          <a:sy n="82" d="100"/>
        </p:scale>
        <p:origin x="8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8736454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f7af2584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5942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5c431c309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5c431c309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1515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D7802650-82E8-C3D2-8F13-4C591232861C}"/>
            </a:ext>
          </a:extLst>
        </p:cNvPr>
        <p:cNvGrpSpPr/>
        <p:nvPr/>
      </p:nvGrpSpPr>
      <p:grpSpPr>
        <a:xfrm>
          <a:off x="0" y="0"/>
          <a:ext cx="0" cy="0"/>
          <a:chOff x="0" y="0"/>
          <a:chExt cx="0" cy="0"/>
        </a:xfrm>
      </p:grpSpPr>
      <p:sp>
        <p:nvSpPr>
          <p:cNvPr id="99" name="Google Shape;99;g25c431c3091_0_21:notes">
            <a:extLst>
              <a:ext uri="{FF2B5EF4-FFF2-40B4-BE49-F238E27FC236}">
                <a16:creationId xmlns:a16="http://schemas.microsoft.com/office/drawing/2014/main" id="{5A70CA03-64E6-1DBB-7611-4E8C60D3F3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5c431c3091_0_21:notes">
            <a:extLst>
              <a:ext uri="{FF2B5EF4-FFF2-40B4-BE49-F238E27FC236}">
                <a16:creationId xmlns:a16="http://schemas.microsoft.com/office/drawing/2014/main" id="{F5B5D6EE-EA24-376F-E6F9-EC991553CFB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6805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5c431c3091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5c431c3091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0820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f7af2584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f7af258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8640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00" y="0"/>
            <a:ext cx="91440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2062200" y="1289175"/>
            <a:ext cx="5019600" cy="18093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5200"/>
              <a:buNone/>
              <a:defRPr sz="3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050100" y="3617700"/>
            <a:ext cx="3043800" cy="71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1"/>
        <p:cNvGrpSpPr/>
        <p:nvPr/>
      </p:nvGrpSpPr>
      <p:grpSpPr>
        <a:xfrm>
          <a:off x="0" y="0"/>
          <a:ext cx="0" cy="0"/>
          <a:chOff x="0" y="0"/>
          <a:chExt cx="0" cy="0"/>
        </a:xfrm>
      </p:grpSpPr>
      <p:sp>
        <p:nvSpPr>
          <p:cNvPr id="62" name="Google Shape;62;p11"/>
          <p:cNvSpPr txBox="1">
            <a:spLocks noGrp="1"/>
          </p:cNvSpPr>
          <p:nvPr>
            <p:ph type="title" hasCustomPrompt="1"/>
          </p:nvPr>
        </p:nvSpPr>
        <p:spPr>
          <a:xfrm>
            <a:off x="3030250" y="1291525"/>
            <a:ext cx="4711500" cy="11982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63" name="Google Shape;63;p11"/>
          <p:cNvSpPr txBox="1">
            <a:spLocks noGrp="1"/>
          </p:cNvSpPr>
          <p:nvPr>
            <p:ph type="subTitle" idx="1"/>
          </p:nvPr>
        </p:nvSpPr>
        <p:spPr>
          <a:xfrm>
            <a:off x="4173275" y="3581850"/>
            <a:ext cx="3169800" cy="67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64" name="Google Shape;64;p11"/>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65" name="Google Shape;65;p11"/>
          <p:cNvSpPr/>
          <p:nvPr/>
        </p:nvSpPr>
        <p:spPr>
          <a:xfrm>
            <a:off x="11575" y="0"/>
            <a:ext cx="30486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1"/>
          <p:cNvSpPr/>
          <p:nvPr/>
        </p:nvSpPr>
        <p:spPr>
          <a:xfrm>
            <a:off x="3059300" y="0"/>
            <a:ext cx="60846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186988" y="1906688"/>
            <a:ext cx="3943500" cy="1115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8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5731913" y="1906688"/>
            <a:ext cx="2225100" cy="1115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9600"/>
              <a:buNone/>
              <a:defRPr sz="9600"/>
            </a:lvl2pPr>
            <a:lvl3pPr lvl="2" rtl="0">
              <a:spcBef>
                <a:spcPts val="0"/>
              </a:spcBef>
              <a:spcAft>
                <a:spcPts val="0"/>
              </a:spcAft>
              <a:buSzPts val="9600"/>
              <a:buNone/>
              <a:defRPr sz="9600"/>
            </a:lvl3pPr>
            <a:lvl4pPr lvl="3" rtl="0">
              <a:spcBef>
                <a:spcPts val="0"/>
              </a:spcBef>
              <a:spcAft>
                <a:spcPts val="0"/>
              </a:spcAft>
              <a:buSzPts val="9600"/>
              <a:buNone/>
              <a:defRPr sz="9600"/>
            </a:lvl4pPr>
            <a:lvl5pPr lvl="4" rtl="0">
              <a:spcBef>
                <a:spcPts val="0"/>
              </a:spcBef>
              <a:spcAft>
                <a:spcPts val="0"/>
              </a:spcAft>
              <a:buSzPts val="9600"/>
              <a:buNone/>
              <a:defRPr sz="9600"/>
            </a:lvl5pPr>
            <a:lvl6pPr lvl="5" rtl="0">
              <a:spcBef>
                <a:spcPts val="0"/>
              </a:spcBef>
              <a:spcAft>
                <a:spcPts val="0"/>
              </a:spcAft>
              <a:buSzPts val="9600"/>
              <a:buNone/>
              <a:defRPr sz="9600"/>
            </a:lvl6pPr>
            <a:lvl7pPr lvl="6" rtl="0">
              <a:spcBef>
                <a:spcPts val="0"/>
              </a:spcBef>
              <a:spcAft>
                <a:spcPts val="0"/>
              </a:spcAft>
              <a:buSzPts val="9600"/>
              <a:buNone/>
              <a:defRPr sz="9600"/>
            </a:lvl7pPr>
            <a:lvl8pPr lvl="7" rtl="0">
              <a:spcBef>
                <a:spcPts val="0"/>
              </a:spcBef>
              <a:spcAft>
                <a:spcPts val="0"/>
              </a:spcAft>
              <a:buSzPts val="9600"/>
              <a:buNone/>
              <a:defRPr sz="9600"/>
            </a:lvl8pPr>
            <a:lvl9pPr lvl="8" rtl="0">
              <a:spcBef>
                <a:spcPts val="0"/>
              </a:spcBef>
              <a:spcAft>
                <a:spcPts val="0"/>
              </a:spcAft>
              <a:buSzPts val="9600"/>
              <a:buNone/>
              <a:defRPr sz="9600"/>
            </a:lvl9pPr>
          </a:lstStyle>
          <a:p>
            <a:r>
              <a:t>xx%</a:t>
            </a:r>
          </a:p>
        </p:txBody>
      </p:sp>
      <p:sp>
        <p:nvSpPr>
          <p:cNvPr id="16" name="Google Shape;16;p3"/>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17" name="Google Shape;17;p3"/>
          <p:cNvSpPr/>
          <p:nvPr/>
        </p:nvSpPr>
        <p:spPr>
          <a:xfrm>
            <a:off x="11575" y="0"/>
            <a:ext cx="3048600" cy="4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3059300" y="0"/>
            <a:ext cx="6084600" cy="414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720000" y="539500"/>
            <a:ext cx="7704000" cy="9966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21" name="Google Shape;21;p4"/>
          <p:cNvSpPr txBox="1">
            <a:spLocks noGrp="1"/>
          </p:cNvSpPr>
          <p:nvPr>
            <p:ph type="body" idx="1"/>
          </p:nvPr>
        </p:nvSpPr>
        <p:spPr>
          <a:xfrm>
            <a:off x="720000" y="1809700"/>
            <a:ext cx="7704000" cy="2581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22" name="Google Shape;22;p4"/>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grpSp>
        <p:nvGrpSpPr>
          <p:cNvPr id="24" name="Google Shape;24;p5"/>
          <p:cNvGrpSpPr/>
          <p:nvPr/>
        </p:nvGrpSpPr>
        <p:grpSpPr>
          <a:xfrm>
            <a:off x="396500" y="170424"/>
            <a:ext cx="8360126" cy="4398447"/>
            <a:chOff x="1054783" y="1029605"/>
            <a:chExt cx="7587010" cy="3902100"/>
          </a:xfrm>
        </p:grpSpPr>
        <p:sp>
          <p:nvSpPr>
            <p:cNvPr id="25" name="Google Shape;25;p5"/>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7;p5"/>
          <p:cNvSpPr txBox="1">
            <a:spLocks noGrp="1"/>
          </p:cNvSpPr>
          <p:nvPr>
            <p:ph type="subTitle" idx="1"/>
          </p:nvPr>
        </p:nvSpPr>
        <p:spPr>
          <a:xfrm>
            <a:off x="807625" y="2775700"/>
            <a:ext cx="3415800" cy="149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 name="Google Shape;28;p5"/>
          <p:cNvSpPr txBox="1">
            <a:spLocks noGrp="1"/>
          </p:cNvSpPr>
          <p:nvPr>
            <p:ph type="subTitle" idx="2"/>
          </p:nvPr>
        </p:nvSpPr>
        <p:spPr>
          <a:xfrm>
            <a:off x="4922022" y="2775700"/>
            <a:ext cx="3415800" cy="149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5"/>
          <p:cNvSpPr txBox="1">
            <a:spLocks noGrp="1"/>
          </p:cNvSpPr>
          <p:nvPr>
            <p:ph type="subTitle" idx="3"/>
          </p:nvPr>
        </p:nvSpPr>
        <p:spPr>
          <a:xfrm>
            <a:off x="807630" y="2403350"/>
            <a:ext cx="3415800" cy="421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200"/>
              <a:buFont typeface="Quantico"/>
              <a:buNone/>
              <a:defRPr sz="2200">
                <a:latin typeface="Quantico"/>
                <a:ea typeface="Quantico"/>
                <a:cs typeface="Quantico"/>
                <a:sym typeface="Quantico"/>
              </a:defRPr>
            </a:lvl1pPr>
            <a:lvl2pPr lvl="1"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2pPr>
            <a:lvl3pPr lvl="2"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3pPr>
            <a:lvl4pPr lvl="3"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4pPr>
            <a:lvl5pPr lvl="4"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5pPr>
            <a:lvl6pPr lvl="5"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6pPr>
            <a:lvl7pPr lvl="6"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7pPr>
            <a:lvl8pPr lvl="7"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8pPr>
            <a:lvl9pPr lvl="8"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9pPr>
          </a:lstStyle>
          <a:p>
            <a:endParaRPr/>
          </a:p>
        </p:txBody>
      </p:sp>
      <p:sp>
        <p:nvSpPr>
          <p:cNvPr id="30" name="Google Shape;30;p5"/>
          <p:cNvSpPr txBox="1">
            <a:spLocks noGrp="1"/>
          </p:cNvSpPr>
          <p:nvPr>
            <p:ph type="subTitle" idx="4"/>
          </p:nvPr>
        </p:nvSpPr>
        <p:spPr>
          <a:xfrm>
            <a:off x="4922022" y="2403350"/>
            <a:ext cx="3415800" cy="421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200"/>
              <a:buFont typeface="Quantico"/>
              <a:buNone/>
              <a:defRPr sz="2200">
                <a:latin typeface="Quantico"/>
                <a:ea typeface="Quantico"/>
                <a:cs typeface="Quantico"/>
                <a:sym typeface="Quantico"/>
              </a:defRPr>
            </a:lvl1pPr>
            <a:lvl2pPr lvl="1"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2pPr>
            <a:lvl3pPr lvl="2"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3pPr>
            <a:lvl4pPr lvl="3"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4pPr>
            <a:lvl5pPr lvl="4"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5pPr>
            <a:lvl6pPr lvl="5"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6pPr>
            <a:lvl7pPr lvl="6"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7pPr>
            <a:lvl8pPr lvl="7"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8pPr>
            <a:lvl9pPr lvl="8" algn="ctr" rtl="0">
              <a:lnSpc>
                <a:spcPct val="100000"/>
              </a:lnSpc>
              <a:spcBef>
                <a:spcPts val="0"/>
              </a:spcBef>
              <a:spcAft>
                <a:spcPts val="0"/>
              </a:spcAft>
              <a:buClr>
                <a:schemeClr val="dk1"/>
              </a:buClr>
              <a:buSzPts val="2200"/>
              <a:buFont typeface="Quantico"/>
              <a:buNone/>
              <a:defRPr sz="2200">
                <a:solidFill>
                  <a:schemeClr val="dk1"/>
                </a:solidFill>
                <a:latin typeface="Quantico"/>
                <a:ea typeface="Quantico"/>
                <a:cs typeface="Quantico"/>
                <a:sym typeface="Quantico"/>
              </a:defRPr>
            </a:lvl9pPr>
          </a:lstStyle>
          <a:p>
            <a:endParaRPr/>
          </a:p>
        </p:txBody>
      </p:sp>
      <p:sp>
        <p:nvSpPr>
          <p:cNvPr id="31" name="Google Shape;31;p5"/>
          <p:cNvSpPr txBox="1">
            <a:spLocks noGrp="1"/>
          </p:cNvSpPr>
          <p:nvPr>
            <p:ph type="title"/>
          </p:nvPr>
        </p:nvSpPr>
        <p:spPr>
          <a:xfrm>
            <a:off x="719988" y="45912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32" name="Google Shape;32;p5"/>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720000" y="539500"/>
            <a:ext cx="7704000" cy="5760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grpSp>
        <p:nvGrpSpPr>
          <p:cNvPr id="36" name="Google Shape;36;p7"/>
          <p:cNvGrpSpPr/>
          <p:nvPr/>
        </p:nvGrpSpPr>
        <p:grpSpPr>
          <a:xfrm>
            <a:off x="396500" y="170424"/>
            <a:ext cx="8360126" cy="4398447"/>
            <a:chOff x="1054783" y="1029605"/>
            <a:chExt cx="7587010" cy="3902100"/>
          </a:xfrm>
        </p:grpSpPr>
        <p:sp>
          <p:nvSpPr>
            <p:cNvPr id="37" name="Google Shape;37;p7"/>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7"/>
          <p:cNvSpPr txBox="1">
            <a:spLocks noGrp="1"/>
          </p:cNvSpPr>
          <p:nvPr>
            <p:ph type="title"/>
          </p:nvPr>
        </p:nvSpPr>
        <p:spPr>
          <a:xfrm>
            <a:off x="720000" y="475500"/>
            <a:ext cx="7704000" cy="557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200"/>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40" name="Google Shape;40;p7"/>
          <p:cNvSpPr txBox="1">
            <a:spLocks noGrp="1"/>
          </p:cNvSpPr>
          <p:nvPr>
            <p:ph type="body" idx="1"/>
          </p:nvPr>
        </p:nvSpPr>
        <p:spPr>
          <a:xfrm>
            <a:off x="720000" y="1244275"/>
            <a:ext cx="3692400" cy="29556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accent4"/>
              </a:buClr>
              <a:buSzPts val="1200"/>
              <a:buAutoNum type="arabicPeriod"/>
              <a:defRPr/>
            </a:lvl1pPr>
            <a:lvl2pPr marL="914400" lvl="1" indent="-304800" rtl="0">
              <a:spcBef>
                <a:spcPts val="0"/>
              </a:spcBef>
              <a:spcAft>
                <a:spcPts val="0"/>
              </a:spcAft>
              <a:buClr>
                <a:srgbClr val="E76A28"/>
              </a:buClr>
              <a:buSzPts val="1200"/>
              <a:buFont typeface="Nunito Light"/>
              <a:buAutoNum type="alphaLcPeriod"/>
              <a:defRPr/>
            </a:lvl2pPr>
            <a:lvl3pPr marL="1371600" lvl="2" indent="-304800" rtl="0">
              <a:spcBef>
                <a:spcPts val="0"/>
              </a:spcBef>
              <a:spcAft>
                <a:spcPts val="0"/>
              </a:spcAft>
              <a:buClr>
                <a:srgbClr val="E76A28"/>
              </a:buClr>
              <a:buSzPts val="1200"/>
              <a:buFont typeface="Nunito Light"/>
              <a:buAutoNum type="romanLcPeriod"/>
              <a:defRPr/>
            </a:lvl3pPr>
            <a:lvl4pPr marL="1828800" lvl="3" indent="-304800" rtl="0">
              <a:spcBef>
                <a:spcPts val="0"/>
              </a:spcBef>
              <a:spcAft>
                <a:spcPts val="0"/>
              </a:spcAft>
              <a:buClr>
                <a:srgbClr val="E76A28"/>
              </a:buClr>
              <a:buSzPts val="1200"/>
              <a:buFont typeface="Nunito Light"/>
              <a:buAutoNum type="arabicPeriod"/>
              <a:defRPr/>
            </a:lvl4pPr>
            <a:lvl5pPr marL="2286000" lvl="4" indent="-304800" rtl="0">
              <a:spcBef>
                <a:spcPts val="0"/>
              </a:spcBef>
              <a:spcAft>
                <a:spcPts val="0"/>
              </a:spcAft>
              <a:buClr>
                <a:srgbClr val="E76A28"/>
              </a:buClr>
              <a:buSzPts val="1200"/>
              <a:buFont typeface="Nunito Light"/>
              <a:buAutoNum type="alphaLcPeriod"/>
              <a:defRPr/>
            </a:lvl5pPr>
            <a:lvl6pPr marL="2743200" lvl="5" indent="-304800" rtl="0">
              <a:spcBef>
                <a:spcPts val="0"/>
              </a:spcBef>
              <a:spcAft>
                <a:spcPts val="0"/>
              </a:spcAft>
              <a:buClr>
                <a:srgbClr val="999999"/>
              </a:buClr>
              <a:buSzPts val="1200"/>
              <a:buFont typeface="Nunito Light"/>
              <a:buAutoNum type="romanLcPeriod"/>
              <a:defRPr/>
            </a:lvl6pPr>
            <a:lvl7pPr marL="3200400" lvl="6" indent="-304800" rtl="0">
              <a:spcBef>
                <a:spcPts val="0"/>
              </a:spcBef>
              <a:spcAft>
                <a:spcPts val="0"/>
              </a:spcAft>
              <a:buClr>
                <a:srgbClr val="999999"/>
              </a:buClr>
              <a:buSzPts val="1200"/>
              <a:buFont typeface="Nunito Light"/>
              <a:buAutoNum type="arabicPeriod"/>
              <a:defRPr/>
            </a:lvl7pPr>
            <a:lvl8pPr marL="3657600" lvl="7" indent="-304800" rtl="0">
              <a:spcBef>
                <a:spcPts val="0"/>
              </a:spcBef>
              <a:spcAft>
                <a:spcPts val="0"/>
              </a:spcAft>
              <a:buClr>
                <a:srgbClr val="999999"/>
              </a:buClr>
              <a:buSzPts val="1200"/>
              <a:buFont typeface="Nunito Light"/>
              <a:buAutoNum type="alphaLcPeriod"/>
              <a:defRPr/>
            </a:lvl8pPr>
            <a:lvl9pPr marL="4114800" lvl="8" indent="-304800" rtl="0">
              <a:spcBef>
                <a:spcPts val="0"/>
              </a:spcBef>
              <a:spcAft>
                <a:spcPts val="0"/>
              </a:spcAft>
              <a:buClr>
                <a:srgbClr val="999999"/>
              </a:buClr>
              <a:buSzPts val="1200"/>
              <a:buFont typeface="Nunito Light"/>
              <a:buAutoNum type="romanLcPeriod"/>
              <a:defRPr/>
            </a:lvl9pPr>
          </a:lstStyle>
          <a:p>
            <a:endParaRPr/>
          </a:p>
        </p:txBody>
      </p:sp>
      <p:sp>
        <p:nvSpPr>
          <p:cNvPr id="41" name="Google Shape;41;p7"/>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grpSp>
        <p:nvGrpSpPr>
          <p:cNvPr id="43" name="Google Shape;43;p8"/>
          <p:cNvGrpSpPr/>
          <p:nvPr/>
        </p:nvGrpSpPr>
        <p:grpSpPr>
          <a:xfrm>
            <a:off x="396500" y="170424"/>
            <a:ext cx="8360126" cy="4398447"/>
            <a:chOff x="1054783" y="1029605"/>
            <a:chExt cx="7587010" cy="3902100"/>
          </a:xfrm>
        </p:grpSpPr>
        <p:sp>
          <p:nvSpPr>
            <p:cNvPr id="44" name="Google Shape;44;p8"/>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8"/>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47" name="Google Shape;47;p8"/>
          <p:cNvSpPr txBox="1">
            <a:spLocks noGrp="1"/>
          </p:cNvSpPr>
          <p:nvPr>
            <p:ph type="title"/>
          </p:nvPr>
        </p:nvSpPr>
        <p:spPr>
          <a:xfrm>
            <a:off x="2801700" y="1918054"/>
            <a:ext cx="5622300" cy="2473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grpSp>
        <p:nvGrpSpPr>
          <p:cNvPr id="49" name="Google Shape;49;p9"/>
          <p:cNvGrpSpPr/>
          <p:nvPr/>
        </p:nvGrpSpPr>
        <p:grpSpPr>
          <a:xfrm>
            <a:off x="396500" y="170424"/>
            <a:ext cx="8360126" cy="4398447"/>
            <a:chOff x="1054783" y="1029605"/>
            <a:chExt cx="7587010" cy="3902100"/>
          </a:xfrm>
        </p:grpSpPr>
        <p:sp>
          <p:nvSpPr>
            <p:cNvPr id="50" name="Google Shape;50;p9"/>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9"/>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53" name="Google Shape;53;p9"/>
          <p:cNvSpPr txBox="1">
            <a:spLocks noGrp="1"/>
          </p:cNvSpPr>
          <p:nvPr>
            <p:ph type="title"/>
          </p:nvPr>
        </p:nvSpPr>
        <p:spPr>
          <a:xfrm rot="515">
            <a:off x="2406900" y="1623064"/>
            <a:ext cx="6006600" cy="603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4" name="Google Shape;54;p9"/>
          <p:cNvSpPr txBox="1">
            <a:spLocks noGrp="1"/>
          </p:cNvSpPr>
          <p:nvPr>
            <p:ph type="subTitle" idx="1"/>
          </p:nvPr>
        </p:nvSpPr>
        <p:spPr>
          <a:xfrm>
            <a:off x="3658200" y="2303046"/>
            <a:ext cx="4755300" cy="1472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grpSp>
        <p:nvGrpSpPr>
          <p:cNvPr id="56" name="Google Shape;56;p10"/>
          <p:cNvGrpSpPr/>
          <p:nvPr/>
        </p:nvGrpSpPr>
        <p:grpSpPr>
          <a:xfrm>
            <a:off x="396500" y="170424"/>
            <a:ext cx="8360126" cy="4398447"/>
            <a:chOff x="1054783" y="1029605"/>
            <a:chExt cx="7587010" cy="3902100"/>
          </a:xfrm>
        </p:grpSpPr>
        <p:sp>
          <p:nvSpPr>
            <p:cNvPr id="57" name="Google Shape;57;p10"/>
            <p:cNvSpPr/>
            <p:nvPr/>
          </p:nvSpPr>
          <p:spPr>
            <a:xfrm>
              <a:off x="1054793" y="1029605"/>
              <a:ext cx="7587000" cy="3902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0"/>
            <p:cNvSpPr/>
            <p:nvPr/>
          </p:nvSpPr>
          <p:spPr>
            <a:xfrm>
              <a:off x="1054783" y="1029605"/>
              <a:ext cx="7587000" cy="226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10"/>
          <p:cNvSpPr txBox="1"/>
          <p:nvPr/>
        </p:nvSpPr>
        <p:spPr>
          <a:xfrm>
            <a:off x="344300" y="4753684"/>
            <a:ext cx="8478600" cy="18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60" name="Google Shape;60;p10"/>
          <p:cNvSpPr txBox="1">
            <a:spLocks noGrp="1"/>
          </p:cNvSpPr>
          <p:nvPr>
            <p:ph type="title"/>
          </p:nvPr>
        </p:nvSpPr>
        <p:spPr>
          <a:xfrm>
            <a:off x="720000" y="2233875"/>
            <a:ext cx="7704000" cy="615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300"/>
              <a:buNone/>
              <a:defRPr/>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395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300"/>
              <a:buFont typeface="Quantico"/>
              <a:buNone/>
              <a:defRPr sz="3300">
                <a:solidFill>
                  <a:schemeClr val="dk1"/>
                </a:solidFill>
                <a:latin typeface="Quantico"/>
                <a:ea typeface="Quantico"/>
                <a:cs typeface="Quantico"/>
                <a:sym typeface="Quantico"/>
              </a:defRPr>
            </a:lvl1pPr>
            <a:lvl2pPr lvl="1">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2pPr>
            <a:lvl3pPr lvl="2">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3pPr>
            <a:lvl4pPr lvl="3">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4pPr>
            <a:lvl5pPr lvl="4">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5pPr>
            <a:lvl6pPr lvl="5">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6pPr>
            <a:lvl7pPr lvl="6">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7pPr>
            <a:lvl8pPr lvl="7">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8pPr>
            <a:lvl9pPr lvl="8">
              <a:spcBef>
                <a:spcPts val="0"/>
              </a:spcBef>
              <a:spcAft>
                <a:spcPts val="0"/>
              </a:spcAft>
              <a:buClr>
                <a:schemeClr val="dk1"/>
              </a:buClr>
              <a:buSzPts val="3300"/>
              <a:buFont typeface="Quantico"/>
              <a:buNone/>
              <a:defRPr sz="3300" b="1">
                <a:solidFill>
                  <a:schemeClr val="dk1"/>
                </a:solidFill>
                <a:latin typeface="Quantico"/>
                <a:ea typeface="Quantico"/>
                <a:cs typeface="Quantico"/>
                <a:sym typeface="Quantico"/>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1pPr>
            <a:lvl2pPr marL="914400" lvl="1"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2pPr>
            <a:lvl3pPr marL="1371600" lvl="2"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3pPr>
            <a:lvl4pPr marL="1828800" lvl="3"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4pPr>
            <a:lvl5pPr marL="2286000" lvl="4"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5pPr>
            <a:lvl6pPr marL="2743200" lvl="5"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6pPr>
            <a:lvl7pPr marL="3200400" lvl="6"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7pPr>
            <a:lvl8pPr marL="3657600" lvl="7"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8pPr>
            <a:lvl9pPr marL="4114800" lvl="8" indent="-30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grpSp>
        <p:nvGrpSpPr>
          <p:cNvPr id="76" name="Google Shape;76;p15"/>
          <p:cNvGrpSpPr/>
          <p:nvPr/>
        </p:nvGrpSpPr>
        <p:grpSpPr>
          <a:xfrm>
            <a:off x="1282950" y="650425"/>
            <a:ext cx="6578100" cy="3438300"/>
            <a:chOff x="772525" y="726625"/>
            <a:chExt cx="6578100" cy="3438300"/>
          </a:xfrm>
        </p:grpSpPr>
        <p:sp>
          <p:nvSpPr>
            <p:cNvPr id="77" name="Google Shape;77;p15"/>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15"/>
          <p:cNvGrpSpPr/>
          <p:nvPr/>
        </p:nvGrpSpPr>
        <p:grpSpPr>
          <a:xfrm>
            <a:off x="2848350" y="3365325"/>
            <a:ext cx="3447300" cy="962400"/>
            <a:chOff x="4924175" y="3441525"/>
            <a:chExt cx="3447300" cy="962400"/>
          </a:xfrm>
        </p:grpSpPr>
        <p:sp>
          <p:nvSpPr>
            <p:cNvPr id="80" name="Google Shape;80;p15"/>
            <p:cNvSpPr/>
            <p:nvPr/>
          </p:nvSpPr>
          <p:spPr>
            <a:xfrm>
              <a:off x="4924175" y="3441525"/>
              <a:ext cx="3447300" cy="962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15"/>
          <p:cNvSpPr txBox="1"/>
          <p:nvPr/>
        </p:nvSpPr>
        <p:spPr>
          <a:xfrm>
            <a:off x="1414871" y="1639888"/>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accent2"/>
                </a:solidFill>
                <a:latin typeface="Quantico"/>
                <a:ea typeface="Quantico"/>
                <a:cs typeface="Quantico"/>
                <a:sym typeface="Quantico"/>
              </a:rPr>
              <a:t>&lt;/</a:t>
            </a:r>
            <a:endParaRPr sz="3600">
              <a:solidFill>
                <a:schemeClr val="accent2"/>
              </a:solidFill>
              <a:latin typeface="Quantico"/>
              <a:ea typeface="Quantico"/>
              <a:cs typeface="Quantico"/>
              <a:sym typeface="Quantico"/>
            </a:endParaRPr>
          </a:p>
        </p:txBody>
      </p:sp>
      <p:sp>
        <p:nvSpPr>
          <p:cNvPr id="83" name="Google Shape;83;p15"/>
          <p:cNvSpPr txBox="1"/>
          <p:nvPr/>
        </p:nvSpPr>
        <p:spPr>
          <a:xfrm>
            <a:off x="7020763" y="2493275"/>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dk1"/>
                </a:solidFill>
                <a:latin typeface="Quantico"/>
                <a:ea typeface="Quantico"/>
                <a:cs typeface="Quantico"/>
                <a:sym typeface="Quantico"/>
              </a:rPr>
              <a:t>/&gt;</a:t>
            </a:r>
            <a:endParaRPr sz="3600">
              <a:solidFill>
                <a:schemeClr val="dk1"/>
              </a:solidFill>
              <a:latin typeface="Quantico"/>
              <a:ea typeface="Quantico"/>
              <a:cs typeface="Quantico"/>
              <a:sym typeface="Quantico"/>
            </a:endParaRPr>
          </a:p>
        </p:txBody>
      </p:sp>
      <p:sp>
        <p:nvSpPr>
          <p:cNvPr id="84" name="Google Shape;84;p15"/>
          <p:cNvSpPr txBox="1">
            <a:spLocks noGrp="1"/>
          </p:cNvSpPr>
          <p:nvPr>
            <p:ph type="ctrTitle"/>
          </p:nvPr>
        </p:nvSpPr>
        <p:spPr>
          <a:xfrm>
            <a:off x="2062200" y="1289175"/>
            <a:ext cx="5019600" cy="1809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S</a:t>
            </a:r>
            <a:r>
              <a:rPr lang="en" dirty="0"/>
              <a:t>panning</a:t>
            </a:r>
            <a:br>
              <a:rPr lang="en" dirty="0"/>
            </a:br>
            <a:r>
              <a:rPr lang="en" dirty="0"/>
              <a:t>tree</a:t>
            </a:r>
            <a:endParaRPr dirty="0">
              <a:solidFill>
                <a:schemeClr val="accent2"/>
              </a:solidFill>
            </a:endParaRPr>
          </a:p>
        </p:txBody>
      </p:sp>
      <p:sp>
        <p:nvSpPr>
          <p:cNvPr id="85" name="Google Shape;85;p15"/>
          <p:cNvSpPr txBox="1">
            <a:spLocks noGrp="1"/>
          </p:cNvSpPr>
          <p:nvPr>
            <p:ph type="subTitle" idx="1"/>
          </p:nvPr>
        </p:nvSpPr>
        <p:spPr>
          <a:xfrm>
            <a:off x="3050100" y="3617700"/>
            <a:ext cx="3043800" cy="71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S&amp;T</a:t>
            </a:r>
          </a:p>
          <a:p>
            <a:pPr marL="0" lvl="0" indent="0" algn="ctr" rtl="0">
              <a:spcBef>
                <a:spcPts val="0"/>
              </a:spcBef>
              <a:spcAft>
                <a:spcPts val="0"/>
              </a:spcAft>
              <a:buNone/>
            </a:pPr>
            <a:r>
              <a:rPr lang="en-US" dirty="0"/>
              <a:t>DS lvl-2</a:t>
            </a:r>
            <a:endParaRPr dirty="0"/>
          </a:p>
        </p:txBody>
      </p:sp>
      <p:grpSp>
        <p:nvGrpSpPr>
          <p:cNvPr id="86" name="Google Shape;86;p15"/>
          <p:cNvGrpSpPr/>
          <p:nvPr/>
        </p:nvGrpSpPr>
        <p:grpSpPr>
          <a:xfrm>
            <a:off x="488525" y="3098476"/>
            <a:ext cx="1864800" cy="718498"/>
            <a:chOff x="488525" y="3093501"/>
            <a:chExt cx="1864800" cy="718498"/>
          </a:xfrm>
        </p:grpSpPr>
        <p:grpSp>
          <p:nvGrpSpPr>
            <p:cNvPr id="87" name="Google Shape;87;p15"/>
            <p:cNvGrpSpPr/>
            <p:nvPr/>
          </p:nvGrpSpPr>
          <p:grpSpPr>
            <a:xfrm>
              <a:off x="488525" y="3093501"/>
              <a:ext cx="1864800" cy="718498"/>
              <a:chOff x="488525" y="3093501"/>
              <a:chExt cx="1864800" cy="718498"/>
            </a:xfrm>
          </p:grpSpPr>
          <p:sp>
            <p:nvSpPr>
              <p:cNvPr id="88" name="Google Shape;88;p15"/>
              <p:cNvSpPr/>
              <p:nvPr/>
            </p:nvSpPr>
            <p:spPr>
              <a:xfrm>
                <a:off x="488525" y="3348799"/>
                <a:ext cx="1864800" cy="463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488525" y="3093501"/>
                <a:ext cx="18648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15"/>
            <p:cNvGrpSpPr/>
            <p:nvPr/>
          </p:nvGrpSpPr>
          <p:grpSpPr>
            <a:xfrm>
              <a:off x="693113" y="3432625"/>
              <a:ext cx="1455642" cy="295547"/>
              <a:chOff x="704072" y="2828928"/>
              <a:chExt cx="1455642" cy="295547"/>
            </a:xfrm>
          </p:grpSpPr>
          <p:sp>
            <p:nvSpPr>
              <p:cNvPr id="91" name="Google Shape;91;p15"/>
              <p:cNvSpPr/>
              <p:nvPr/>
            </p:nvSpPr>
            <p:spPr>
              <a:xfrm>
                <a:off x="704072" y="2828928"/>
                <a:ext cx="295547" cy="295547"/>
              </a:xfrm>
              <a:custGeom>
                <a:avLst/>
                <a:gdLst/>
                <a:ahLst/>
                <a:cxnLst/>
                <a:rect l="l" t="t" r="r" b="b"/>
                <a:pathLst>
                  <a:path w="3170" h="3170" extrusionOk="0">
                    <a:moveTo>
                      <a:pt x="701" y="1"/>
                    </a:moveTo>
                    <a:cubicBezTo>
                      <a:pt x="301" y="1"/>
                      <a:pt x="1" y="334"/>
                      <a:pt x="1" y="701"/>
                    </a:cubicBezTo>
                    <a:lnTo>
                      <a:pt x="1" y="2436"/>
                    </a:lnTo>
                    <a:cubicBezTo>
                      <a:pt x="1" y="2869"/>
                      <a:pt x="334" y="3169"/>
                      <a:pt x="701" y="3169"/>
                    </a:cubicBezTo>
                    <a:lnTo>
                      <a:pt x="2469" y="3169"/>
                    </a:lnTo>
                    <a:cubicBezTo>
                      <a:pt x="2870" y="3169"/>
                      <a:pt x="3170" y="2836"/>
                      <a:pt x="3170" y="2436"/>
                    </a:cubicBezTo>
                    <a:lnTo>
                      <a:pt x="3170" y="701"/>
                    </a:lnTo>
                    <a:cubicBezTo>
                      <a:pt x="3170" y="267"/>
                      <a:pt x="2836" y="1"/>
                      <a:pt x="24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1095931" y="2922255"/>
                <a:ext cx="1063783" cy="21816"/>
              </a:xfrm>
              <a:custGeom>
                <a:avLst/>
                <a:gdLst/>
                <a:ahLst/>
                <a:cxnLst/>
                <a:rect l="l" t="t" r="r" b="b"/>
                <a:pathLst>
                  <a:path w="11410" h="234" extrusionOk="0">
                    <a:moveTo>
                      <a:pt x="134" y="0"/>
                    </a:moveTo>
                    <a:cubicBezTo>
                      <a:pt x="68" y="0"/>
                      <a:pt x="1" y="34"/>
                      <a:pt x="1" y="100"/>
                    </a:cubicBezTo>
                    <a:cubicBezTo>
                      <a:pt x="1" y="200"/>
                      <a:pt x="68" y="234"/>
                      <a:pt x="134" y="234"/>
                    </a:cubicBezTo>
                    <a:lnTo>
                      <a:pt x="11276" y="234"/>
                    </a:lnTo>
                    <a:cubicBezTo>
                      <a:pt x="11342" y="234"/>
                      <a:pt x="11409" y="200"/>
                      <a:pt x="11409" y="100"/>
                    </a:cubicBezTo>
                    <a:cubicBezTo>
                      <a:pt x="11409" y="34"/>
                      <a:pt x="11309" y="0"/>
                      <a:pt x="11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1095931" y="3003088"/>
                <a:ext cx="684327" cy="21910"/>
              </a:xfrm>
              <a:custGeom>
                <a:avLst/>
                <a:gdLst/>
                <a:ahLst/>
                <a:cxnLst/>
                <a:rect l="l" t="t" r="r" b="b"/>
                <a:pathLst>
                  <a:path w="7340" h="235" extrusionOk="0">
                    <a:moveTo>
                      <a:pt x="134" y="1"/>
                    </a:moveTo>
                    <a:cubicBezTo>
                      <a:pt x="68" y="1"/>
                      <a:pt x="1" y="34"/>
                      <a:pt x="1" y="134"/>
                    </a:cubicBezTo>
                    <a:cubicBezTo>
                      <a:pt x="1" y="201"/>
                      <a:pt x="68" y="234"/>
                      <a:pt x="134" y="234"/>
                    </a:cubicBezTo>
                    <a:lnTo>
                      <a:pt x="7239" y="234"/>
                    </a:lnTo>
                    <a:cubicBezTo>
                      <a:pt x="7306" y="234"/>
                      <a:pt x="7339" y="201"/>
                      <a:pt x="7339" y="134"/>
                    </a:cubicBezTo>
                    <a:cubicBezTo>
                      <a:pt x="7339" y="67"/>
                      <a:pt x="7273" y="1"/>
                      <a:pt x="7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94;p15"/>
            <p:cNvGrpSpPr/>
            <p:nvPr/>
          </p:nvGrpSpPr>
          <p:grpSpPr>
            <a:xfrm>
              <a:off x="1892128" y="3177685"/>
              <a:ext cx="361833" cy="86930"/>
              <a:chOff x="2513203" y="3027163"/>
              <a:chExt cx="361833" cy="86930"/>
            </a:xfrm>
          </p:grpSpPr>
          <p:sp>
            <p:nvSpPr>
              <p:cNvPr id="95" name="Google Shape;95;p15"/>
              <p:cNvSpPr/>
              <p:nvPr/>
            </p:nvSpPr>
            <p:spPr>
              <a:xfrm>
                <a:off x="2513203" y="3027163"/>
                <a:ext cx="88213" cy="86930"/>
              </a:xfrm>
              <a:custGeom>
                <a:avLst/>
                <a:gdLst/>
                <a:ahLst/>
                <a:cxnLst/>
                <a:rect l="l" t="t" r="r" b="b"/>
                <a:pathLst>
                  <a:path w="2269" h="2236" extrusionOk="0">
                    <a:moveTo>
                      <a:pt x="1134" y="1"/>
                    </a:moveTo>
                    <a:cubicBezTo>
                      <a:pt x="500" y="1"/>
                      <a:pt x="0" y="501"/>
                      <a:pt x="0" y="1101"/>
                    </a:cubicBezTo>
                    <a:cubicBezTo>
                      <a:pt x="0" y="1735"/>
                      <a:pt x="500" y="2236"/>
                      <a:pt x="1134" y="2236"/>
                    </a:cubicBezTo>
                    <a:cubicBezTo>
                      <a:pt x="1768" y="2236"/>
                      <a:pt x="2268" y="1735"/>
                      <a:pt x="2268" y="1101"/>
                    </a:cubicBezTo>
                    <a:cubicBezTo>
                      <a:pt x="2268" y="501"/>
                      <a:pt x="1768" y="1"/>
                      <a:pt x="1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650635" y="3027163"/>
                <a:ext cx="88252" cy="86930"/>
              </a:xfrm>
              <a:custGeom>
                <a:avLst/>
                <a:gdLst/>
                <a:ahLst/>
                <a:cxnLst/>
                <a:rect l="l" t="t" r="r" b="b"/>
                <a:pathLst>
                  <a:path w="2270" h="2236" extrusionOk="0">
                    <a:moveTo>
                      <a:pt x="1135" y="1"/>
                    </a:moveTo>
                    <a:cubicBezTo>
                      <a:pt x="501" y="1"/>
                      <a:pt x="1" y="501"/>
                      <a:pt x="1" y="1101"/>
                    </a:cubicBezTo>
                    <a:cubicBezTo>
                      <a:pt x="1" y="1735"/>
                      <a:pt x="501" y="2236"/>
                      <a:pt x="1135" y="2236"/>
                    </a:cubicBezTo>
                    <a:cubicBezTo>
                      <a:pt x="1769" y="2236"/>
                      <a:pt x="2269" y="1735"/>
                      <a:pt x="2269" y="1101"/>
                    </a:cubicBezTo>
                    <a:cubicBezTo>
                      <a:pt x="2269" y="501"/>
                      <a:pt x="1736" y="1"/>
                      <a:pt x="1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786822" y="3027163"/>
                <a:ext cx="88213" cy="86930"/>
              </a:xfrm>
              <a:custGeom>
                <a:avLst/>
                <a:gdLst/>
                <a:ahLst/>
                <a:cxnLst/>
                <a:rect l="l" t="t" r="r" b="b"/>
                <a:pathLst>
                  <a:path w="2269" h="2236" extrusionOk="0">
                    <a:moveTo>
                      <a:pt x="1135" y="1"/>
                    </a:moveTo>
                    <a:cubicBezTo>
                      <a:pt x="501" y="1"/>
                      <a:pt x="0" y="501"/>
                      <a:pt x="0" y="1101"/>
                    </a:cubicBezTo>
                    <a:cubicBezTo>
                      <a:pt x="0" y="1735"/>
                      <a:pt x="501" y="2236"/>
                      <a:pt x="1135" y="2236"/>
                    </a:cubicBezTo>
                    <a:cubicBezTo>
                      <a:pt x="1768" y="2236"/>
                      <a:pt x="2269" y="1735"/>
                      <a:pt x="2269" y="1101"/>
                    </a:cubicBezTo>
                    <a:cubicBezTo>
                      <a:pt x="2269" y="501"/>
                      <a:pt x="1768"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02;p16">
            <a:extLst>
              <a:ext uri="{FF2B5EF4-FFF2-40B4-BE49-F238E27FC236}">
                <a16:creationId xmlns:a16="http://schemas.microsoft.com/office/drawing/2014/main" id="{644BB21D-53D1-E870-5EAD-53582C15F086}"/>
              </a:ext>
            </a:extLst>
          </p:cNvPr>
          <p:cNvSpPr txBox="1">
            <a:spLocks/>
          </p:cNvSpPr>
          <p:nvPr/>
        </p:nvSpPr>
        <p:spPr>
          <a:xfrm>
            <a:off x="333214" y="369018"/>
            <a:ext cx="7704000" cy="7981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r>
              <a:rPr lang="en-US" dirty="0">
                <a:solidFill>
                  <a:schemeClr val="accent2"/>
                </a:solidFill>
              </a:rPr>
              <a:t>&lt;/</a:t>
            </a:r>
            <a:r>
              <a:rPr lang="en-US" dirty="0"/>
              <a:t> disjoint set</a:t>
            </a:r>
          </a:p>
        </p:txBody>
      </p:sp>
      <p:sp>
        <p:nvSpPr>
          <p:cNvPr id="2" name="Title 1">
            <a:extLst>
              <a:ext uri="{FF2B5EF4-FFF2-40B4-BE49-F238E27FC236}">
                <a16:creationId xmlns:a16="http://schemas.microsoft.com/office/drawing/2014/main" id="{FFF0C09B-FD81-6C11-46E0-FF5C1A7D7943}"/>
              </a:ext>
            </a:extLst>
          </p:cNvPr>
          <p:cNvSpPr>
            <a:spLocks noGrp="1"/>
          </p:cNvSpPr>
          <p:nvPr>
            <p:ph type="title"/>
          </p:nvPr>
        </p:nvSpPr>
        <p:spPr>
          <a:xfrm>
            <a:off x="449449" y="1167181"/>
            <a:ext cx="7524429" cy="3607302"/>
          </a:xfrm>
        </p:spPr>
        <p:txBody>
          <a:bodyPr/>
          <a:lstStyle/>
          <a:p>
            <a:r>
              <a:rPr lang="en-US" sz="2000" dirty="0"/>
              <a:t>1 – </a:t>
            </a:r>
            <a:r>
              <a:rPr lang="en-US" sz="2000" dirty="0" err="1"/>
              <a:t>dsu</a:t>
            </a:r>
            <a:r>
              <a:rPr lang="en-US" sz="2000" dirty="0"/>
              <a:t> operations</a:t>
            </a:r>
            <a:br>
              <a:rPr lang="en-US" sz="2000" dirty="0"/>
            </a:br>
            <a:r>
              <a:rPr lang="en-US" sz="2000" dirty="0"/>
              <a:t>2 – detecting a cycle (undirected graph)</a:t>
            </a:r>
            <a:br>
              <a:rPr lang="en-US" sz="2000" dirty="0"/>
            </a:br>
            <a:r>
              <a:rPr lang="en-US" sz="2000" dirty="0"/>
              <a:t>3 – graphical representation </a:t>
            </a:r>
            <a:br>
              <a:rPr lang="en-US" sz="2000" dirty="0"/>
            </a:br>
            <a:r>
              <a:rPr lang="en-US" sz="2000" dirty="0"/>
              <a:t>4 – array representation </a:t>
            </a:r>
            <a:br>
              <a:rPr lang="en-US" sz="2000" dirty="0"/>
            </a:br>
            <a:r>
              <a:rPr lang="en-US" sz="2000" dirty="0"/>
              <a:t>5 – collapsing find (Path Compression)</a:t>
            </a:r>
            <a:br>
              <a:rPr lang="en-US" sz="2000" dirty="0"/>
            </a:br>
            <a:endParaRPr lang="en-US" sz="2000" dirty="0"/>
          </a:p>
        </p:txBody>
      </p:sp>
    </p:spTree>
    <p:extLst>
      <p:ext uri="{BB962C8B-B14F-4D97-AF65-F5344CB8AC3E}">
        <p14:creationId xmlns:p14="http://schemas.microsoft.com/office/powerpoint/2010/main" val="2954777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CA6620-3E89-493C-9DE0-7A85369400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FA53D9-C1FD-80A7-2CB2-B7142B0A4077}"/>
              </a:ext>
            </a:extLst>
          </p:cNvPr>
          <p:cNvSpPr>
            <a:spLocks noGrp="1"/>
          </p:cNvSpPr>
          <p:nvPr>
            <p:ph type="title"/>
          </p:nvPr>
        </p:nvSpPr>
        <p:spPr>
          <a:xfrm>
            <a:off x="449449" y="1167181"/>
            <a:ext cx="9128503" cy="3607302"/>
          </a:xfrm>
        </p:spPr>
        <p:txBody>
          <a:bodyPr/>
          <a:lstStyle/>
          <a:p>
            <a:r>
              <a:rPr lang="en-US" sz="2000" dirty="0"/>
              <a:t>Prim's algorithm is also a greedy algorithm, but it builds the MST by starting from an arbitrary vertex and adding the smallest edge that connects a vertex in the MST to a vertex outside the MST.</a:t>
            </a:r>
            <a:br>
              <a:rPr lang="en-US" sz="2000" dirty="0"/>
            </a:br>
            <a:br>
              <a:rPr lang="en-US" sz="2000" dirty="0"/>
            </a:br>
            <a:r>
              <a:rPr lang="en-US" sz="2000" dirty="0"/>
              <a:t>It works by considering the vertices of the graph.</a:t>
            </a:r>
            <a:br>
              <a:rPr lang="en-US" sz="2000" dirty="0"/>
            </a:br>
            <a:br>
              <a:rPr lang="en-US" sz="2000" dirty="0"/>
            </a:br>
            <a:r>
              <a:rPr lang="en-US" sz="2000" dirty="0"/>
              <a:t>Uses a priority queue (min-heap) to efficiently find the smallest edge connecting the MST to a new vertex.</a:t>
            </a:r>
            <a:br>
              <a:rPr lang="en-US" sz="2000" dirty="0"/>
            </a:br>
            <a:br>
              <a:rPr lang="en-US" sz="2000" dirty="0"/>
            </a:br>
            <a:r>
              <a:rPr lang="en-US" sz="2000" dirty="0"/>
              <a:t>The priority queue operations take O(</a:t>
            </a:r>
            <a:r>
              <a:rPr lang="en-US" sz="2000" dirty="0" err="1"/>
              <a:t>logV</a:t>
            </a:r>
            <a:r>
              <a:rPr lang="en-US" sz="2000" dirty="0"/>
              <a:t>) time per edge.</a:t>
            </a:r>
            <a:br>
              <a:rPr lang="en-US" sz="2000" dirty="0"/>
            </a:br>
            <a:endParaRPr lang="en-US" sz="2000" dirty="0"/>
          </a:p>
        </p:txBody>
      </p:sp>
      <p:sp>
        <p:nvSpPr>
          <p:cNvPr id="3" name="Google Shape;102;p16">
            <a:extLst>
              <a:ext uri="{FF2B5EF4-FFF2-40B4-BE49-F238E27FC236}">
                <a16:creationId xmlns:a16="http://schemas.microsoft.com/office/drawing/2014/main" id="{405BC1DE-DB7B-6B8D-6D59-BD0F08CA024C}"/>
              </a:ext>
            </a:extLst>
          </p:cNvPr>
          <p:cNvSpPr txBox="1">
            <a:spLocks/>
          </p:cNvSpPr>
          <p:nvPr/>
        </p:nvSpPr>
        <p:spPr>
          <a:xfrm>
            <a:off x="333214" y="369018"/>
            <a:ext cx="7704000" cy="7981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r>
              <a:rPr lang="en-US" dirty="0">
                <a:solidFill>
                  <a:schemeClr val="accent2"/>
                </a:solidFill>
              </a:rPr>
              <a:t>&lt;/</a:t>
            </a:r>
            <a:r>
              <a:rPr lang="en-US" dirty="0"/>
              <a:t> prims Minimum Spanning Tree</a:t>
            </a:r>
          </a:p>
        </p:txBody>
      </p:sp>
    </p:spTree>
    <p:extLst>
      <p:ext uri="{BB962C8B-B14F-4D97-AF65-F5344CB8AC3E}">
        <p14:creationId xmlns:p14="http://schemas.microsoft.com/office/powerpoint/2010/main" val="1130571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ample of a graph">
            <a:extLst>
              <a:ext uri="{FF2B5EF4-FFF2-40B4-BE49-F238E27FC236}">
                <a16:creationId xmlns:a16="http://schemas.microsoft.com/office/drawing/2014/main" id="{EDD68E52-2D7B-27C0-9049-21384D91C1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975" y="466725"/>
            <a:ext cx="7258050"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563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1471A7D-6173-8D75-E365-C55FA06E3AAF}"/>
              </a:ext>
            </a:extLst>
          </p:cNvPr>
          <p:cNvPicPr>
            <a:picLocks noChangeAspect="1"/>
          </p:cNvPicPr>
          <p:nvPr/>
        </p:nvPicPr>
        <p:blipFill>
          <a:blip r:embed="rId2"/>
          <a:stretch>
            <a:fillRect/>
          </a:stretch>
        </p:blipFill>
        <p:spPr>
          <a:xfrm>
            <a:off x="0" y="503695"/>
            <a:ext cx="9096367" cy="3737223"/>
          </a:xfrm>
          <a:prstGeom prst="rect">
            <a:avLst/>
          </a:prstGeom>
        </p:spPr>
      </p:pic>
    </p:spTree>
    <p:extLst>
      <p:ext uri="{BB962C8B-B14F-4D97-AF65-F5344CB8AC3E}">
        <p14:creationId xmlns:p14="http://schemas.microsoft.com/office/powerpoint/2010/main" val="1510001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grpSp>
        <p:nvGrpSpPr>
          <p:cNvPr id="76" name="Google Shape;76;p15"/>
          <p:cNvGrpSpPr/>
          <p:nvPr/>
        </p:nvGrpSpPr>
        <p:grpSpPr>
          <a:xfrm>
            <a:off x="1282950" y="650425"/>
            <a:ext cx="6578100" cy="3438300"/>
            <a:chOff x="772525" y="726625"/>
            <a:chExt cx="6578100" cy="3438300"/>
          </a:xfrm>
        </p:grpSpPr>
        <p:sp>
          <p:nvSpPr>
            <p:cNvPr id="77" name="Google Shape;77;p15"/>
            <p:cNvSpPr/>
            <p:nvPr/>
          </p:nvSpPr>
          <p:spPr>
            <a:xfrm>
              <a:off x="772525" y="726625"/>
              <a:ext cx="6578100" cy="3438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772525" y="726625"/>
              <a:ext cx="65781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15"/>
          <p:cNvGrpSpPr/>
          <p:nvPr/>
        </p:nvGrpSpPr>
        <p:grpSpPr>
          <a:xfrm>
            <a:off x="2848350" y="3365325"/>
            <a:ext cx="3447300" cy="962400"/>
            <a:chOff x="4924175" y="3441525"/>
            <a:chExt cx="3447300" cy="962400"/>
          </a:xfrm>
        </p:grpSpPr>
        <p:sp>
          <p:nvSpPr>
            <p:cNvPr id="80" name="Google Shape;80;p15"/>
            <p:cNvSpPr/>
            <p:nvPr/>
          </p:nvSpPr>
          <p:spPr>
            <a:xfrm>
              <a:off x="4924175" y="3441525"/>
              <a:ext cx="3447300" cy="9624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4924175" y="3441525"/>
              <a:ext cx="34473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15"/>
          <p:cNvSpPr txBox="1"/>
          <p:nvPr/>
        </p:nvSpPr>
        <p:spPr>
          <a:xfrm>
            <a:off x="1414871" y="1639888"/>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accent2"/>
                </a:solidFill>
                <a:latin typeface="Quantico"/>
                <a:ea typeface="Quantico"/>
                <a:cs typeface="Quantico"/>
                <a:sym typeface="Quantico"/>
              </a:rPr>
              <a:t>&lt;/</a:t>
            </a:r>
            <a:endParaRPr sz="3600">
              <a:solidFill>
                <a:schemeClr val="accent2"/>
              </a:solidFill>
              <a:latin typeface="Quantico"/>
              <a:ea typeface="Quantico"/>
              <a:cs typeface="Quantico"/>
              <a:sym typeface="Quantico"/>
            </a:endParaRPr>
          </a:p>
        </p:txBody>
      </p:sp>
      <p:sp>
        <p:nvSpPr>
          <p:cNvPr id="83" name="Google Shape;83;p15"/>
          <p:cNvSpPr txBox="1"/>
          <p:nvPr/>
        </p:nvSpPr>
        <p:spPr>
          <a:xfrm>
            <a:off x="7020763" y="2493275"/>
            <a:ext cx="702900" cy="6069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r>
              <a:rPr lang="en" sz="3600">
                <a:solidFill>
                  <a:schemeClr val="dk1"/>
                </a:solidFill>
                <a:latin typeface="Quantico"/>
                <a:ea typeface="Quantico"/>
                <a:cs typeface="Quantico"/>
                <a:sym typeface="Quantico"/>
              </a:rPr>
              <a:t>/&gt;</a:t>
            </a:r>
            <a:endParaRPr sz="3600">
              <a:solidFill>
                <a:schemeClr val="dk1"/>
              </a:solidFill>
              <a:latin typeface="Quantico"/>
              <a:ea typeface="Quantico"/>
              <a:cs typeface="Quantico"/>
              <a:sym typeface="Quantico"/>
            </a:endParaRPr>
          </a:p>
        </p:txBody>
      </p:sp>
      <p:sp>
        <p:nvSpPr>
          <p:cNvPr id="84" name="Google Shape;84;p15"/>
          <p:cNvSpPr txBox="1">
            <a:spLocks noGrp="1"/>
          </p:cNvSpPr>
          <p:nvPr>
            <p:ph type="ctrTitle"/>
          </p:nvPr>
        </p:nvSpPr>
        <p:spPr>
          <a:xfrm>
            <a:off x="2062200" y="1126123"/>
            <a:ext cx="5019600" cy="123950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 you !</a:t>
            </a:r>
            <a:endParaRPr dirty="0">
              <a:solidFill>
                <a:schemeClr val="accent2"/>
              </a:solidFill>
            </a:endParaRPr>
          </a:p>
        </p:txBody>
      </p:sp>
      <p:sp>
        <p:nvSpPr>
          <p:cNvPr id="85" name="Google Shape;85;p15"/>
          <p:cNvSpPr txBox="1">
            <a:spLocks noGrp="1"/>
          </p:cNvSpPr>
          <p:nvPr>
            <p:ph type="subTitle" idx="1"/>
          </p:nvPr>
        </p:nvSpPr>
        <p:spPr>
          <a:xfrm>
            <a:off x="3050100" y="3617700"/>
            <a:ext cx="3043800" cy="71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a:t>
            </a:r>
            <a:r>
              <a:rPr lang="en" dirty="0"/>
              <a:t>ny Questions?</a:t>
            </a:r>
            <a:endParaRPr dirty="0"/>
          </a:p>
        </p:txBody>
      </p:sp>
      <p:grpSp>
        <p:nvGrpSpPr>
          <p:cNvPr id="86" name="Google Shape;86;p15"/>
          <p:cNvGrpSpPr/>
          <p:nvPr/>
        </p:nvGrpSpPr>
        <p:grpSpPr>
          <a:xfrm>
            <a:off x="488525" y="3098476"/>
            <a:ext cx="1864800" cy="718498"/>
            <a:chOff x="488525" y="3093501"/>
            <a:chExt cx="1864800" cy="718498"/>
          </a:xfrm>
        </p:grpSpPr>
        <p:grpSp>
          <p:nvGrpSpPr>
            <p:cNvPr id="87" name="Google Shape;87;p15"/>
            <p:cNvGrpSpPr/>
            <p:nvPr/>
          </p:nvGrpSpPr>
          <p:grpSpPr>
            <a:xfrm>
              <a:off x="488525" y="3093501"/>
              <a:ext cx="1864800" cy="718498"/>
              <a:chOff x="488525" y="3093501"/>
              <a:chExt cx="1864800" cy="718498"/>
            </a:xfrm>
          </p:grpSpPr>
          <p:sp>
            <p:nvSpPr>
              <p:cNvPr id="88" name="Google Shape;88;p15"/>
              <p:cNvSpPr/>
              <p:nvPr/>
            </p:nvSpPr>
            <p:spPr>
              <a:xfrm>
                <a:off x="488525" y="3348799"/>
                <a:ext cx="1864800" cy="463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488525" y="3093501"/>
                <a:ext cx="1864800" cy="2553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15"/>
            <p:cNvGrpSpPr/>
            <p:nvPr/>
          </p:nvGrpSpPr>
          <p:grpSpPr>
            <a:xfrm>
              <a:off x="693113" y="3432625"/>
              <a:ext cx="1455642" cy="295547"/>
              <a:chOff x="704072" y="2828928"/>
              <a:chExt cx="1455642" cy="295547"/>
            </a:xfrm>
          </p:grpSpPr>
          <p:sp>
            <p:nvSpPr>
              <p:cNvPr id="91" name="Google Shape;91;p15"/>
              <p:cNvSpPr/>
              <p:nvPr/>
            </p:nvSpPr>
            <p:spPr>
              <a:xfrm>
                <a:off x="704072" y="2828928"/>
                <a:ext cx="295547" cy="295547"/>
              </a:xfrm>
              <a:custGeom>
                <a:avLst/>
                <a:gdLst/>
                <a:ahLst/>
                <a:cxnLst/>
                <a:rect l="l" t="t" r="r" b="b"/>
                <a:pathLst>
                  <a:path w="3170" h="3170" extrusionOk="0">
                    <a:moveTo>
                      <a:pt x="701" y="1"/>
                    </a:moveTo>
                    <a:cubicBezTo>
                      <a:pt x="301" y="1"/>
                      <a:pt x="1" y="334"/>
                      <a:pt x="1" y="701"/>
                    </a:cubicBezTo>
                    <a:lnTo>
                      <a:pt x="1" y="2436"/>
                    </a:lnTo>
                    <a:cubicBezTo>
                      <a:pt x="1" y="2869"/>
                      <a:pt x="334" y="3169"/>
                      <a:pt x="701" y="3169"/>
                    </a:cubicBezTo>
                    <a:lnTo>
                      <a:pt x="2469" y="3169"/>
                    </a:lnTo>
                    <a:cubicBezTo>
                      <a:pt x="2870" y="3169"/>
                      <a:pt x="3170" y="2836"/>
                      <a:pt x="3170" y="2436"/>
                    </a:cubicBezTo>
                    <a:lnTo>
                      <a:pt x="3170" y="701"/>
                    </a:lnTo>
                    <a:cubicBezTo>
                      <a:pt x="3170" y="267"/>
                      <a:pt x="2836" y="1"/>
                      <a:pt x="24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1095931" y="2922255"/>
                <a:ext cx="1063783" cy="21816"/>
              </a:xfrm>
              <a:custGeom>
                <a:avLst/>
                <a:gdLst/>
                <a:ahLst/>
                <a:cxnLst/>
                <a:rect l="l" t="t" r="r" b="b"/>
                <a:pathLst>
                  <a:path w="11410" h="234" extrusionOk="0">
                    <a:moveTo>
                      <a:pt x="134" y="0"/>
                    </a:moveTo>
                    <a:cubicBezTo>
                      <a:pt x="68" y="0"/>
                      <a:pt x="1" y="34"/>
                      <a:pt x="1" y="100"/>
                    </a:cubicBezTo>
                    <a:cubicBezTo>
                      <a:pt x="1" y="200"/>
                      <a:pt x="68" y="234"/>
                      <a:pt x="134" y="234"/>
                    </a:cubicBezTo>
                    <a:lnTo>
                      <a:pt x="11276" y="234"/>
                    </a:lnTo>
                    <a:cubicBezTo>
                      <a:pt x="11342" y="234"/>
                      <a:pt x="11409" y="200"/>
                      <a:pt x="11409" y="100"/>
                    </a:cubicBezTo>
                    <a:cubicBezTo>
                      <a:pt x="11409" y="34"/>
                      <a:pt x="11309" y="0"/>
                      <a:pt x="11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1095931" y="3003088"/>
                <a:ext cx="684327" cy="21910"/>
              </a:xfrm>
              <a:custGeom>
                <a:avLst/>
                <a:gdLst/>
                <a:ahLst/>
                <a:cxnLst/>
                <a:rect l="l" t="t" r="r" b="b"/>
                <a:pathLst>
                  <a:path w="7340" h="235" extrusionOk="0">
                    <a:moveTo>
                      <a:pt x="134" y="1"/>
                    </a:moveTo>
                    <a:cubicBezTo>
                      <a:pt x="68" y="1"/>
                      <a:pt x="1" y="34"/>
                      <a:pt x="1" y="134"/>
                    </a:cubicBezTo>
                    <a:cubicBezTo>
                      <a:pt x="1" y="201"/>
                      <a:pt x="68" y="234"/>
                      <a:pt x="134" y="234"/>
                    </a:cubicBezTo>
                    <a:lnTo>
                      <a:pt x="7239" y="234"/>
                    </a:lnTo>
                    <a:cubicBezTo>
                      <a:pt x="7306" y="234"/>
                      <a:pt x="7339" y="201"/>
                      <a:pt x="7339" y="134"/>
                    </a:cubicBezTo>
                    <a:cubicBezTo>
                      <a:pt x="7339" y="67"/>
                      <a:pt x="7273" y="1"/>
                      <a:pt x="7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94;p15"/>
            <p:cNvGrpSpPr/>
            <p:nvPr/>
          </p:nvGrpSpPr>
          <p:grpSpPr>
            <a:xfrm>
              <a:off x="1892128" y="3177685"/>
              <a:ext cx="361833" cy="86930"/>
              <a:chOff x="2513203" y="3027163"/>
              <a:chExt cx="361833" cy="86930"/>
            </a:xfrm>
          </p:grpSpPr>
          <p:sp>
            <p:nvSpPr>
              <p:cNvPr id="95" name="Google Shape;95;p15"/>
              <p:cNvSpPr/>
              <p:nvPr/>
            </p:nvSpPr>
            <p:spPr>
              <a:xfrm>
                <a:off x="2513203" y="3027163"/>
                <a:ext cx="88213" cy="86930"/>
              </a:xfrm>
              <a:custGeom>
                <a:avLst/>
                <a:gdLst/>
                <a:ahLst/>
                <a:cxnLst/>
                <a:rect l="l" t="t" r="r" b="b"/>
                <a:pathLst>
                  <a:path w="2269" h="2236" extrusionOk="0">
                    <a:moveTo>
                      <a:pt x="1134" y="1"/>
                    </a:moveTo>
                    <a:cubicBezTo>
                      <a:pt x="500" y="1"/>
                      <a:pt x="0" y="501"/>
                      <a:pt x="0" y="1101"/>
                    </a:cubicBezTo>
                    <a:cubicBezTo>
                      <a:pt x="0" y="1735"/>
                      <a:pt x="500" y="2236"/>
                      <a:pt x="1134" y="2236"/>
                    </a:cubicBezTo>
                    <a:cubicBezTo>
                      <a:pt x="1768" y="2236"/>
                      <a:pt x="2268" y="1735"/>
                      <a:pt x="2268" y="1101"/>
                    </a:cubicBezTo>
                    <a:cubicBezTo>
                      <a:pt x="2268" y="501"/>
                      <a:pt x="1768" y="1"/>
                      <a:pt x="1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650635" y="3027163"/>
                <a:ext cx="88252" cy="86930"/>
              </a:xfrm>
              <a:custGeom>
                <a:avLst/>
                <a:gdLst/>
                <a:ahLst/>
                <a:cxnLst/>
                <a:rect l="l" t="t" r="r" b="b"/>
                <a:pathLst>
                  <a:path w="2270" h="2236" extrusionOk="0">
                    <a:moveTo>
                      <a:pt x="1135" y="1"/>
                    </a:moveTo>
                    <a:cubicBezTo>
                      <a:pt x="501" y="1"/>
                      <a:pt x="1" y="501"/>
                      <a:pt x="1" y="1101"/>
                    </a:cubicBezTo>
                    <a:cubicBezTo>
                      <a:pt x="1" y="1735"/>
                      <a:pt x="501" y="2236"/>
                      <a:pt x="1135" y="2236"/>
                    </a:cubicBezTo>
                    <a:cubicBezTo>
                      <a:pt x="1769" y="2236"/>
                      <a:pt x="2269" y="1735"/>
                      <a:pt x="2269" y="1101"/>
                    </a:cubicBezTo>
                    <a:cubicBezTo>
                      <a:pt x="2269" y="501"/>
                      <a:pt x="1736" y="1"/>
                      <a:pt x="11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2786822" y="3027163"/>
                <a:ext cx="88213" cy="86930"/>
              </a:xfrm>
              <a:custGeom>
                <a:avLst/>
                <a:gdLst/>
                <a:ahLst/>
                <a:cxnLst/>
                <a:rect l="l" t="t" r="r" b="b"/>
                <a:pathLst>
                  <a:path w="2269" h="2236" extrusionOk="0">
                    <a:moveTo>
                      <a:pt x="1135" y="1"/>
                    </a:moveTo>
                    <a:cubicBezTo>
                      <a:pt x="501" y="1"/>
                      <a:pt x="0" y="501"/>
                      <a:pt x="0" y="1101"/>
                    </a:cubicBezTo>
                    <a:cubicBezTo>
                      <a:pt x="0" y="1735"/>
                      <a:pt x="501" y="2236"/>
                      <a:pt x="1135" y="2236"/>
                    </a:cubicBezTo>
                    <a:cubicBezTo>
                      <a:pt x="1768" y="2236"/>
                      <a:pt x="2269" y="1735"/>
                      <a:pt x="2269" y="1101"/>
                    </a:cubicBezTo>
                    <a:cubicBezTo>
                      <a:pt x="2269" y="501"/>
                      <a:pt x="1768" y="1"/>
                      <a:pt x="1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250954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333214" y="369018"/>
            <a:ext cx="7704000" cy="99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&lt;/</a:t>
            </a:r>
            <a:r>
              <a:rPr lang="en" dirty="0"/>
              <a:t>what’s spanning tree ?</a:t>
            </a:r>
            <a:endParaRPr dirty="0"/>
          </a:p>
        </p:txBody>
      </p:sp>
      <p:sp>
        <p:nvSpPr>
          <p:cNvPr id="103" name="Google Shape;103;p16"/>
          <p:cNvSpPr txBox="1">
            <a:spLocks noGrp="1"/>
          </p:cNvSpPr>
          <p:nvPr>
            <p:ph type="body" idx="1"/>
          </p:nvPr>
        </p:nvSpPr>
        <p:spPr>
          <a:xfrm>
            <a:off x="224054" y="1040927"/>
            <a:ext cx="8532488" cy="1736729"/>
          </a:xfrm>
          <a:prstGeom prst="rect">
            <a:avLst/>
          </a:prstGeom>
        </p:spPr>
        <p:txBody>
          <a:bodyPr spcFirstLastPara="1" wrap="square" lIns="91425" tIns="91425" rIns="91425" bIns="91425" anchor="t" anchorCtr="0">
            <a:noAutofit/>
          </a:bodyPr>
          <a:lstStyle/>
          <a:p>
            <a:pPr marL="152400" lvl="0" indent="0" algn="l" rtl="0">
              <a:spcBef>
                <a:spcPts val="0"/>
              </a:spcBef>
              <a:spcAft>
                <a:spcPts val="0"/>
              </a:spcAft>
              <a:buSzPts val="1200"/>
              <a:buNone/>
            </a:pPr>
            <a:r>
              <a:rPr lang="en-US" sz="2000" dirty="0"/>
              <a:t>A spanning tree is a sub-graph of an undirected connected graph, which includes all the vertices of the graph with a minimum possible number of edges. If a vertex is missed, then it is not a spanning tree.</a:t>
            </a:r>
          </a:p>
        </p:txBody>
      </p:sp>
      <p:pic>
        <p:nvPicPr>
          <p:cNvPr id="3074" name="Picture 2" descr="initial tree">
            <a:extLst>
              <a:ext uri="{FF2B5EF4-FFF2-40B4-BE49-F238E27FC236}">
                <a16:creationId xmlns:a16="http://schemas.microsoft.com/office/drawing/2014/main" id="{0B9D38A9-935E-BA3E-348E-0352D2E68F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6739" y="2312314"/>
            <a:ext cx="2638425" cy="2638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a:extLst>
            <a:ext uri="{FF2B5EF4-FFF2-40B4-BE49-F238E27FC236}">
              <a16:creationId xmlns:a16="http://schemas.microsoft.com/office/drawing/2014/main" id="{11714B29-F94F-4904-2239-FDDCAEEEEE9D}"/>
            </a:ext>
          </a:extLst>
        </p:cNvPr>
        <p:cNvGrpSpPr/>
        <p:nvPr/>
      </p:nvGrpSpPr>
      <p:grpSpPr>
        <a:xfrm>
          <a:off x="0" y="0"/>
          <a:ext cx="0" cy="0"/>
          <a:chOff x="0" y="0"/>
          <a:chExt cx="0" cy="0"/>
        </a:xfrm>
      </p:grpSpPr>
      <p:sp>
        <p:nvSpPr>
          <p:cNvPr id="102" name="Google Shape;102;p16">
            <a:extLst>
              <a:ext uri="{FF2B5EF4-FFF2-40B4-BE49-F238E27FC236}">
                <a16:creationId xmlns:a16="http://schemas.microsoft.com/office/drawing/2014/main" id="{9A8CADDC-28E2-A30F-EB4C-A93C2D2469B3}"/>
              </a:ext>
            </a:extLst>
          </p:cNvPr>
          <p:cNvSpPr txBox="1">
            <a:spLocks noGrp="1"/>
          </p:cNvSpPr>
          <p:nvPr>
            <p:ph type="title"/>
          </p:nvPr>
        </p:nvSpPr>
        <p:spPr>
          <a:xfrm>
            <a:off x="333214" y="369018"/>
            <a:ext cx="7704000" cy="99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&lt;/</a:t>
            </a:r>
            <a:r>
              <a:rPr lang="en" dirty="0"/>
              <a:t> properites of spanning tree ?</a:t>
            </a:r>
            <a:endParaRPr dirty="0"/>
          </a:p>
        </p:txBody>
      </p:sp>
      <p:sp>
        <p:nvSpPr>
          <p:cNvPr id="13" name="Rectangle 1">
            <a:extLst>
              <a:ext uri="{FF2B5EF4-FFF2-40B4-BE49-F238E27FC236}">
                <a16:creationId xmlns:a16="http://schemas.microsoft.com/office/drawing/2014/main" id="{27F0E476-CBBA-39F5-80CF-E25EE693009B}"/>
              </a:ext>
            </a:extLst>
          </p:cNvPr>
          <p:cNvSpPr>
            <a:spLocks noChangeArrowheads="1"/>
          </p:cNvSpPr>
          <p:nvPr/>
        </p:nvSpPr>
        <p:spPr bwMode="auto">
          <a:xfrm rot="10800000" flipV="1">
            <a:off x="333214" y="1281673"/>
            <a:ext cx="7772436"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Quantico" panose="020B0604020202020204" charset="0"/>
              </a:rPr>
              <a:t>The total number of spanning trees with n vertices that can be created from a complete graph is equal to n</a:t>
            </a:r>
            <a:r>
              <a:rPr kumimoji="0" lang="en-US" altLang="en-US" sz="2000" b="0" i="0" u="none" strike="noStrike" cap="none" normalizeH="0" baseline="30000" dirty="0">
                <a:ln>
                  <a:noFill/>
                </a:ln>
                <a:solidFill>
                  <a:schemeClr val="tx1"/>
                </a:solidFill>
                <a:effectLst/>
                <a:latin typeface="Quantico" panose="020B0604020202020204" charset="0"/>
              </a:rPr>
              <a:t>(n-2)</a:t>
            </a:r>
            <a:r>
              <a:rPr kumimoji="0" lang="en-US" altLang="en-US" sz="2000" b="0" i="0" u="none" strike="noStrike" cap="none" normalizeH="0" baseline="0" dirty="0">
                <a:ln>
                  <a:noFill/>
                </a:ln>
                <a:solidFill>
                  <a:schemeClr val="tx1"/>
                </a:solidFill>
                <a:effectLst/>
                <a:latin typeface="Quantico" panose="020B0604020202020204" charset="0"/>
              </a:rPr>
              <a:t>.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Quantico" panose="020B0604020202020204" charset="0"/>
            </a:endParaRPr>
          </a:p>
          <a:p>
            <a:pPr marL="342900" indent="-342900">
              <a:buClrTx/>
              <a:buFont typeface="Arial" panose="020B0604020202020204" pitchFamily="34" charset="0"/>
              <a:buChar char="•"/>
            </a:pPr>
            <a:r>
              <a:rPr lang="en-US" sz="2000" dirty="0">
                <a:solidFill>
                  <a:schemeClr val="tx1"/>
                </a:solidFill>
                <a:latin typeface="Quantico" panose="020B0604020202020204" charset="0"/>
              </a:rPr>
              <a:t>The edges may or may not have weights assigned to them.</a:t>
            </a:r>
          </a:p>
          <a:p>
            <a:pPr marL="342900" indent="-342900">
              <a:buClrTx/>
              <a:buFont typeface="Arial" panose="020B0604020202020204" pitchFamily="34" charset="0"/>
              <a:buChar char="•"/>
            </a:pPr>
            <a:endParaRPr lang="en-US" sz="2000" dirty="0">
              <a:latin typeface="Quantico" panose="020B0604020202020204" charset="0"/>
            </a:endParaRPr>
          </a:p>
          <a:p>
            <a:pPr marL="342900" indent="-342900">
              <a:buClrTx/>
              <a:buFont typeface="Arial" panose="020B0604020202020204" pitchFamily="34" charset="0"/>
              <a:buChar char="•"/>
            </a:pPr>
            <a:r>
              <a:rPr lang="en-US" sz="2000" b="0" i="0" dirty="0">
                <a:solidFill>
                  <a:srgbClr val="FFFFFF"/>
                </a:solidFill>
                <a:effectLst/>
                <a:latin typeface="Quantico" panose="020B0604020202020204" charset="0"/>
              </a:rPr>
              <a:t>Number of spanning trees = |E| C |V – 1| - # cycles</a:t>
            </a:r>
          </a:p>
          <a:p>
            <a:pPr marL="342900" indent="-342900">
              <a:buClrTx/>
              <a:buFont typeface="Arial" panose="020B0604020202020204" pitchFamily="34" charset="0"/>
              <a:buChar char="•"/>
            </a:pPr>
            <a:endParaRPr lang="en-US" sz="2000" dirty="0">
              <a:solidFill>
                <a:schemeClr val="tx1"/>
              </a:solidFill>
              <a:latin typeface="Quantico" panose="020B060402020202020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dirty="0"/>
              <a:t>Cycles</a:t>
            </a:r>
            <a:endParaRPr kumimoji="0" lang="en-US" altLang="en-US" sz="2000" b="0" i="0" u="none" strike="noStrike" cap="none" normalizeH="0" baseline="0" dirty="0">
              <a:ln>
                <a:noFill/>
              </a:ln>
              <a:solidFill>
                <a:schemeClr val="tx1"/>
              </a:solidFill>
              <a:effectLst/>
              <a:latin typeface="Quantico" panose="020B060402020202020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000" dirty="0">
              <a:latin typeface="Quantico" panose="020B0604020202020204" charset="0"/>
            </a:endParaRPr>
          </a:p>
          <a:p>
            <a:pPr marL="342900" indent="-342900">
              <a:buClrTx/>
              <a:buFont typeface="Arial" panose="020B0604020202020204" pitchFamily="34" charset="0"/>
              <a:buChar char="•"/>
            </a:pPr>
            <a:r>
              <a:rPr lang="en-US" sz="2000" dirty="0"/>
              <a:t>Edges = |v| - 1</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000" dirty="0">
              <a:latin typeface="Quantico" panose="020B060402020202020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Quantico" panose="020B0604020202020204" charset="0"/>
            </a:endParaRPr>
          </a:p>
        </p:txBody>
      </p:sp>
      <p:pic>
        <p:nvPicPr>
          <p:cNvPr id="15" name="Picture 14">
            <a:extLst>
              <a:ext uri="{FF2B5EF4-FFF2-40B4-BE49-F238E27FC236}">
                <a16:creationId xmlns:a16="http://schemas.microsoft.com/office/drawing/2014/main" id="{E3805ADB-B993-35A3-7A4B-B5233317A97D}"/>
              </a:ext>
            </a:extLst>
          </p:cNvPr>
          <p:cNvPicPr>
            <a:picLocks noChangeAspect="1"/>
          </p:cNvPicPr>
          <p:nvPr/>
        </p:nvPicPr>
        <p:blipFill>
          <a:blip r:embed="rId3"/>
          <a:stretch>
            <a:fillRect/>
          </a:stretch>
        </p:blipFill>
        <p:spPr>
          <a:xfrm>
            <a:off x="1665410" y="3333328"/>
            <a:ext cx="589522" cy="589522"/>
          </a:xfrm>
          <a:prstGeom prst="rect">
            <a:avLst/>
          </a:prstGeom>
        </p:spPr>
      </p:pic>
    </p:spTree>
    <p:extLst>
      <p:ext uri="{BB962C8B-B14F-4D97-AF65-F5344CB8AC3E}">
        <p14:creationId xmlns:p14="http://schemas.microsoft.com/office/powerpoint/2010/main" val="2526458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1997ADB-17F1-8DAD-43D1-6FD081F7D259}"/>
              </a:ext>
            </a:extLst>
          </p:cNvPr>
          <p:cNvSpPr txBox="1"/>
          <p:nvPr/>
        </p:nvSpPr>
        <p:spPr>
          <a:xfrm>
            <a:off x="333214" y="975744"/>
            <a:ext cx="8500821" cy="1115690"/>
          </a:xfrm>
          <a:prstGeom prst="rect">
            <a:avLst/>
          </a:prstGeom>
          <a:noFill/>
        </p:spPr>
        <p:txBody>
          <a:bodyPr wrap="square">
            <a:spAutoFit/>
          </a:bodyPr>
          <a:lstStyle/>
          <a:p>
            <a:pPr algn="l"/>
            <a:r>
              <a:rPr lang="en-US" sz="1600" b="1" i="0" dirty="0">
                <a:solidFill>
                  <a:srgbClr val="F8FAFF"/>
                </a:solidFill>
                <a:effectLst/>
                <a:latin typeface="Quantico" panose="020B0604020202020204" charset="0"/>
              </a:rPr>
              <a:t>1. Network Design (Computer Networks)</a:t>
            </a:r>
          </a:p>
          <a:p>
            <a:pPr marL="285750" indent="-285750" algn="l">
              <a:buClr>
                <a:schemeClr val="tx1"/>
              </a:buClr>
              <a:buFont typeface="Courier New" panose="02070309020205020404" pitchFamily="49" charset="0"/>
              <a:buChar char="o"/>
            </a:pPr>
            <a:r>
              <a:rPr lang="en-US" sz="1600" b="1" i="0" dirty="0">
                <a:solidFill>
                  <a:srgbClr val="F8FAFF"/>
                </a:solidFill>
                <a:effectLst/>
                <a:latin typeface="Quantico" panose="020B0604020202020204" charset="0"/>
              </a:rPr>
              <a:t>Application</a:t>
            </a:r>
            <a:r>
              <a:rPr lang="en-US" sz="1600" b="0" i="0" dirty="0">
                <a:solidFill>
                  <a:srgbClr val="F8FAFF"/>
                </a:solidFill>
                <a:effectLst/>
                <a:latin typeface="Quantico" panose="020B0604020202020204" charset="0"/>
              </a:rPr>
              <a:t>: Designing efficient computer networks (e.g., LANs, WANs).</a:t>
            </a:r>
          </a:p>
          <a:p>
            <a:pPr marL="285750" indent="-285750" algn="l">
              <a:spcBef>
                <a:spcPts val="300"/>
              </a:spcBef>
              <a:buClr>
                <a:schemeClr val="tx1"/>
              </a:buClr>
              <a:buFont typeface="Courier New" panose="02070309020205020404" pitchFamily="49" charset="0"/>
              <a:buChar char="o"/>
            </a:pPr>
            <a:r>
              <a:rPr lang="en-US" sz="1600" b="1" i="0" dirty="0">
                <a:solidFill>
                  <a:srgbClr val="F8FAFF"/>
                </a:solidFill>
                <a:effectLst/>
                <a:latin typeface="Quantico" panose="020B0604020202020204" charset="0"/>
              </a:rPr>
              <a:t>The Spanning Tree Protocol (STP) </a:t>
            </a:r>
            <a:r>
              <a:rPr lang="en-US" sz="1600" b="0" i="0" dirty="0">
                <a:solidFill>
                  <a:srgbClr val="F8FAFF"/>
                </a:solidFill>
                <a:effectLst/>
                <a:latin typeface="Quantico" panose="020B0604020202020204" charset="0"/>
              </a:rPr>
              <a:t>is used in Ethernet networks to create a loop-free topology.</a:t>
            </a:r>
          </a:p>
        </p:txBody>
      </p:sp>
      <p:sp>
        <p:nvSpPr>
          <p:cNvPr id="6" name="Google Shape;102;p16">
            <a:extLst>
              <a:ext uri="{FF2B5EF4-FFF2-40B4-BE49-F238E27FC236}">
                <a16:creationId xmlns:a16="http://schemas.microsoft.com/office/drawing/2014/main" id="{144EFC43-AFF7-0AC2-2FFF-1B9F02016D1E}"/>
              </a:ext>
            </a:extLst>
          </p:cNvPr>
          <p:cNvSpPr txBox="1">
            <a:spLocks noGrp="1"/>
          </p:cNvSpPr>
          <p:nvPr>
            <p:ph type="title"/>
          </p:nvPr>
        </p:nvSpPr>
        <p:spPr>
          <a:xfrm>
            <a:off x="333214" y="369018"/>
            <a:ext cx="7704000" cy="7158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&lt;/</a:t>
            </a:r>
            <a:r>
              <a:rPr lang="en" dirty="0"/>
              <a:t> Real life application</a:t>
            </a:r>
            <a:endParaRPr dirty="0"/>
          </a:p>
        </p:txBody>
      </p:sp>
      <p:sp>
        <p:nvSpPr>
          <p:cNvPr id="8" name="TextBox 7">
            <a:extLst>
              <a:ext uri="{FF2B5EF4-FFF2-40B4-BE49-F238E27FC236}">
                <a16:creationId xmlns:a16="http://schemas.microsoft.com/office/drawing/2014/main" id="{CBBF89AE-DDD6-F580-DF7C-FB578C2AC393}"/>
              </a:ext>
            </a:extLst>
          </p:cNvPr>
          <p:cNvSpPr txBox="1"/>
          <p:nvPr/>
        </p:nvSpPr>
        <p:spPr>
          <a:xfrm>
            <a:off x="271220" y="2183080"/>
            <a:ext cx="8624807" cy="2254463"/>
          </a:xfrm>
          <a:prstGeom prst="rect">
            <a:avLst/>
          </a:prstGeom>
          <a:noFill/>
        </p:spPr>
        <p:txBody>
          <a:bodyPr wrap="square">
            <a:spAutoFit/>
          </a:bodyPr>
          <a:lstStyle/>
          <a:p>
            <a:pPr algn="l"/>
            <a:r>
              <a:rPr lang="en-US" sz="1600" b="1" i="0" dirty="0">
                <a:solidFill>
                  <a:srgbClr val="F8FAFF"/>
                </a:solidFill>
                <a:effectLst/>
                <a:latin typeface="Quantico" panose="020B0604020202020204" charset="0"/>
              </a:rPr>
              <a:t>2. Transportation Networks</a:t>
            </a:r>
          </a:p>
          <a:p>
            <a:pPr algn="l">
              <a:spcBef>
                <a:spcPts val="300"/>
              </a:spcBef>
              <a:spcAft>
                <a:spcPts val="300"/>
              </a:spcAft>
            </a:pPr>
            <a:r>
              <a:rPr lang="en-US" sz="1600" b="1" i="0" dirty="0">
                <a:solidFill>
                  <a:srgbClr val="F8FAFF"/>
                </a:solidFill>
                <a:effectLst/>
                <a:latin typeface="Quantico" panose="020B0604020202020204" charset="0"/>
              </a:rPr>
              <a:t>How Spanning Trees Help</a:t>
            </a:r>
            <a:r>
              <a:rPr lang="en-US" sz="1600" b="0" i="0" dirty="0">
                <a:solidFill>
                  <a:srgbClr val="F8FAFF"/>
                </a:solidFill>
                <a:effectLst/>
                <a:latin typeface="Quantico" panose="020B0604020202020204" charset="0"/>
              </a:rPr>
              <a:t>:</a:t>
            </a:r>
          </a:p>
          <a:p>
            <a:pPr marL="742950" lvl="1" indent="-285750" algn="l">
              <a:spcBef>
                <a:spcPts val="300"/>
              </a:spcBef>
              <a:buClr>
                <a:schemeClr val="tx1"/>
              </a:buClr>
              <a:buFont typeface="Courier New" panose="02070309020205020404" pitchFamily="49" charset="0"/>
              <a:buChar char="o"/>
            </a:pPr>
            <a:r>
              <a:rPr lang="en-US" sz="1600" b="0" i="0" dirty="0">
                <a:solidFill>
                  <a:srgbClr val="F8FAFF"/>
                </a:solidFill>
                <a:effectLst/>
                <a:latin typeface="Quantico" panose="020B0604020202020204" charset="0"/>
              </a:rPr>
              <a:t>A spanning tree can represent the most efficient way to connect cities or locations without redundant routes.</a:t>
            </a:r>
          </a:p>
          <a:p>
            <a:pPr marL="742950" lvl="1" indent="-285750" algn="l">
              <a:spcBef>
                <a:spcPts val="300"/>
              </a:spcBef>
              <a:buClr>
                <a:schemeClr val="tx1"/>
              </a:buClr>
              <a:buFont typeface="Courier New" panose="02070309020205020404" pitchFamily="49" charset="0"/>
              <a:buChar char="o"/>
            </a:pPr>
            <a:r>
              <a:rPr lang="en-US" sz="1600" b="0" i="0" dirty="0">
                <a:solidFill>
                  <a:srgbClr val="F8FAFF"/>
                </a:solidFill>
                <a:effectLst/>
                <a:latin typeface="Quantico" panose="020B0604020202020204" charset="0"/>
              </a:rPr>
              <a:t>It minimizes the total cost (e.g., distance, time, or fuel) while ensuring all locations are connected.</a:t>
            </a:r>
          </a:p>
          <a:p>
            <a:pPr algn="l">
              <a:spcBef>
                <a:spcPts val="300"/>
              </a:spcBef>
            </a:pPr>
            <a:r>
              <a:rPr lang="en-US" sz="1600" b="1" i="0" dirty="0">
                <a:solidFill>
                  <a:srgbClr val="F8FAFF"/>
                </a:solidFill>
                <a:effectLst/>
                <a:latin typeface="Quantico" panose="020B0604020202020204" charset="0"/>
              </a:rPr>
              <a:t>Example</a:t>
            </a:r>
            <a:r>
              <a:rPr lang="en-US" sz="1600" b="0" i="0" dirty="0">
                <a:solidFill>
                  <a:srgbClr val="F8FAFF"/>
                </a:solidFill>
                <a:effectLst/>
                <a:latin typeface="Quantico" panose="020B0604020202020204" charset="0"/>
              </a:rPr>
              <a:t>: Connecting all major cities in a country with a railway network using the minimum number of tracks.</a:t>
            </a:r>
          </a:p>
        </p:txBody>
      </p:sp>
    </p:spTree>
    <p:extLst>
      <p:ext uri="{BB962C8B-B14F-4D97-AF65-F5344CB8AC3E}">
        <p14:creationId xmlns:p14="http://schemas.microsoft.com/office/powerpoint/2010/main" val="540161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D55959B-CC0F-5060-5D05-5A7D237D31DB}"/>
              </a:ext>
            </a:extLst>
          </p:cNvPr>
          <p:cNvPicPr>
            <a:picLocks noChangeAspect="1"/>
          </p:cNvPicPr>
          <p:nvPr/>
        </p:nvPicPr>
        <p:blipFill>
          <a:blip r:embed="rId2"/>
          <a:stretch>
            <a:fillRect/>
          </a:stretch>
        </p:blipFill>
        <p:spPr>
          <a:xfrm>
            <a:off x="973856" y="0"/>
            <a:ext cx="7196287" cy="5143500"/>
          </a:xfrm>
          <a:prstGeom prst="rect">
            <a:avLst/>
          </a:prstGeom>
        </p:spPr>
      </p:pic>
    </p:spTree>
    <p:extLst>
      <p:ext uri="{BB962C8B-B14F-4D97-AF65-F5344CB8AC3E}">
        <p14:creationId xmlns:p14="http://schemas.microsoft.com/office/powerpoint/2010/main" val="3633286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EE1E67-F14F-76E6-CA30-047DE9556EFF}"/>
              </a:ext>
            </a:extLst>
          </p:cNvPr>
          <p:cNvSpPr/>
          <p:nvPr/>
        </p:nvSpPr>
        <p:spPr>
          <a:xfrm>
            <a:off x="3246895" y="2154617"/>
            <a:ext cx="2440983" cy="230889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91AB5D9-32E0-1C65-F2CE-D44DE4FEC902}"/>
              </a:ext>
            </a:extLst>
          </p:cNvPr>
          <p:cNvSpPr txBox="1"/>
          <p:nvPr/>
        </p:nvSpPr>
        <p:spPr>
          <a:xfrm>
            <a:off x="433952" y="1158017"/>
            <a:ext cx="7704000" cy="707886"/>
          </a:xfrm>
          <a:prstGeom prst="rect">
            <a:avLst/>
          </a:prstGeom>
          <a:noFill/>
        </p:spPr>
        <p:txBody>
          <a:bodyPr wrap="square">
            <a:spAutoFit/>
          </a:bodyPr>
          <a:lstStyle/>
          <a:p>
            <a:r>
              <a:rPr lang="en-US" sz="2000" dirty="0">
                <a:solidFill>
                  <a:schemeClr val="tx1"/>
                </a:solidFill>
                <a:latin typeface="Quantico" panose="020B0604020202020204" charset="0"/>
              </a:rPr>
              <a:t>A minimum spanning tree is a spanning tree in which the sum of the weight of the edges is as minimum as possible.</a:t>
            </a:r>
          </a:p>
        </p:txBody>
      </p:sp>
      <p:sp>
        <p:nvSpPr>
          <p:cNvPr id="8" name="Google Shape;102;p16">
            <a:extLst>
              <a:ext uri="{FF2B5EF4-FFF2-40B4-BE49-F238E27FC236}">
                <a16:creationId xmlns:a16="http://schemas.microsoft.com/office/drawing/2014/main" id="{42EF531D-B59B-6427-CFCD-548BD30461C1}"/>
              </a:ext>
            </a:extLst>
          </p:cNvPr>
          <p:cNvSpPr txBox="1">
            <a:spLocks noGrp="1"/>
          </p:cNvSpPr>
          <p:nvPr>
            <p:ph type="title"/>
          </p:nvPr>
        </p:nvSpPr>
        <p:spPr>
          <a:xfrm>
            <a:off x="333214" y="369018"/>
            <a:ext cx="7704000" cy="99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&lt;/</a:t>
            </a:r>
            <a:r>
              <a:rPr lang="en" dirty="0"/>
              <a:t> Minimum spanning tree (MST)</a:t>
            </a:r>
            <a:endParaRPr dirty="0"/>
          </a:p>
        </p:txBody>
      </p:sp>
      <p:pic>
        <p:nvPicPr>
          <p:cNvPr id="4098" name="Picture 2" descr="initial graph">
            <a:extLst>
              <a:ext uri="{FF2B5EF4-FFF2-40B4-BE49-F238E27FC236}">
                <a16:creationId xmlns:a16="http://schemas.microsoft.com/office/drawing/2014/main" id="{A6CE2AF9-D2E0-DD1A-87EA-AAB30E4117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948" y="1946762"/>
            <a:ext cx="2661672" cy="2661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067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MSTdrawio">
            <a:extLst>
              <a:ext uri="{FF2B5EF4-FFF2-40B4-BE49-F238E27FC236}">
                <a16:creationId xmlns:a16="http://schemas.microsoft.com/office/drawing/2014/main" id="{37A58458-D3DC-34A1-2D4A-C1EF708A6D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316" y="543692"/>
            <a:ext cx="7033367" cy="4056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0696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7" name="TextBox 6">
            <a:extLst>
              <a:ext uri="{FF2B5EF4-FFF2-40B4-BE49-F238E27FC236}">
                <a16:creationId xmlns:a16="http://schemas.microsoft.com/office/drawing/2014/main" id="{4FCDF23F-6A70-6DC0-8273-26D9396CCC6B}"/>
              </a:ext>
            </a:extLst>
          </p:cNvPr>
          <p:cNvSpPr txBox="1"/>
          <p:nvPr/>
        </p:nvSpPr>
        <p:spPr>
          <a:xfrm>
            <a:off x="294467" y="321875"/>
            <a:ext cx="8493071" cy="3170099"/>
          </a:xfrm>
          <a:prstGeom prst="rect">
            <a:avLst/>
          </a:prstGeom>
          <a:noFill/>
        </p:spPr>
        <p:txBody>
          <a:bodyPr wrap="square">
            <a:spAutoFit/>
          </a:bodyPr>
          <a:lstStyle/>
          <a:p>
            <a:r>
              <a:rPr lang="en-US" sz="2000" dirty="0">
                <a:solidFill>
                  <a:schemeClr val="tx1"/>
                </a:solidFill>
                <a:latin typeface="Quantico" panose="020B0604020202020204" charset="0"/>
              </a:rPr>
              <a:t>The minimum spanning tree from a graph is found using the following algorithms:</a:t>
            </a:r>
          </a:p>
          <a:p>
            <a:endParaRPr lang="en-US" sz="2000" dirty="0">
              <a:solidFill>
                <a:schemeClr val="tx1"/>
              </a:solidFill>
              <a:latin typeface="Quantico" panose="020B0604020202020204" charset="0"/>
            </a:endParaRPr>
          </a:p>
          <a:p>
            <a:pPr marL="342900" indent="-342900">
              <a:buClr>
                <a:schemeClr val="tx1"/>
              </a:buClr>
              <a:buFont typeface="Courier New" panose="02070309020205020404" pitchFamily="49" charset="0"/>
              <a:buChar char="o"/>
            </a:pPr>
            <a:r>
              <a:rPr lang="en-US" sz="2000" dirty="0">
                <a:solidFill>
                  <a:schemeClr val="tx1"/>
                </a:solidFill>
                <a:latin typeface="Quantico" panose="020B0604020202020204" charset="0"/>
              </a:rPr>
              <a:t>Prim's Algorithm</a:t>
            </a:r>
          </a:p>
          <a:p>
            <a:pPr marL="342900" indent="-342900">
              <a:buClr>
                <a:schemeClr val="tx1"/>
              </a:buClr>
              <a:buFont typeface="Courier New" panose="02070309020205020404" pitchFamily="49" charset="0"/>
              <a:buChar char="o"/>
            </a:pPr>
            <a:endParaRPr lang="en-US" sz="2000" dirty="0">
              <a:solidFill>
                <a:schemeClr val="tx1"/>
              </a:solidFill>
              <a:latin typeface="Quantico" panose="020B0604020202020204" charset="0"/>
            </a:endParaRPr>
          </a:p>
          <a:p>
            <a:pPr marL="342900" indent="-342900">
              <a:buClr>
                <a:schemeClr val="tx1"/>
              </a:buClr>
              <a:buFont typeface="Courier New" panose="02070309020205020404" pitchFamily="49" charset="0"/>
              <a:buChar char="o"/>
            </a:pPr>
            <a:r>
              <a:rPr lang="en-US" sz="2000" dirty="0">
                <a:solidFill>
                  <a:schemeClr val="tx1"/>
                </a:solidFill>
                <a:latin typeface="Quantico" panose="020B0604020202020204" charset="0"/>
              </a:rPr>
              <a:t>Kruskal's Algorithm</a:t>
            </a:r>
          </a:p>
          <a:p>
            <a:pPr marL="342900" indent="-342900">
              <a:buClr>
                <a:schemeClr val="tx1"/>
              </a:buClr>
              <a:buFont typeface="Courier New" panose="02070309020205020404" pitchFamily="49" charset="0"/>
              <a:buChar char="o"/>
            </a:pPr>
            <a:endParaRPr lang="en-US" sz="2000" dirty="0">
              <a:solidFill>
                <a:schemeClr val="tx1"/>
              </a:solidFill>
              <a:latin typeface="Quantico" panose="020B0604020202020204" charset="0"/>
            </a:endParaRPr>
          </a:p>
          <a:p>
            <a:pPr marL="342900" indent="-342900">
              <a:buClr>
                <a:schemeClr val="tx1"/>
              </a:buClr>
              <a:buFont typeface="Courier New" panose="02070309020205020404" pitchFamily="49" charset="0"/>
              <a:buChar char="o"/>
            </a:pPr>
            <a:r>
              <a:rPr lang="en-US" sz="2000" dirty="0" err="1">
                <a:solidFill>
                  <a:schemeClr val="tx1"/>
                </a:solidFill>
                <a:latin typeface="Quantico" panose="020B0604020202020204" charset="0"/>
              </a:rPr>
              <a:t>Boruvka's</a:t>
            </a:r>
            <a:r>
              <a:rPr lang="en-US" sz="2000" dirty="0">
                <a:solidFill>
                  <a:schemeClr val="tx1"/>
                </a:solidFill>
                <a:latin typeface="Quantico" panose="020B0604020202020204" charset="0"/>
              </a:rPr>
              <a:t> Algorithm</a:t>
            </a:r>
          </a:p>
          <a:p>
            <a:pPr marL="342900" indent="-342900">
              <a:buClr>
                <a:schemeClr val="tx1"/>
              </a:buClr>
              <a:buFont typeface="Courier New" panose="02070309020205020404" pitchFamily="49" charset="0"/>
              <a:buChar char="o"/>
            </a:pPr>
            <a:endParaRPr lang="en-US" sz="2000" dirty="0">
              <a:solidFill>
                <a:schemeClr val="tx1"/>
              </a:solidFill>
              <a:latin typeface="Quantico" panose="020B0604020202020204" charset="0"/>
            </a:endParaRPr>
          </a:p>
          <a:p>
            <a:pPr marL="342900" indent="-342900">
              <a:buClr>
                <a:schemeClr val="tx1"/>
              </a:buClr>
              <a:buFont typeface="Courier New" panose="02070309020205020404" pitchFamily="49" charset="0"/>
              <a:buChar char="o"/>
            </a:pPr>
            <a:r>
              <a:rPr lang="en-US" sz="2000" dirty="0">
                <a:solidFill>
                  <a:schemeClr val="tx1"/>
                </a:solidFill>
                <a:latin typeface="Quantico" panose="020B0604020202020204" charset="0"/>
              </a:rPr>
              <a:t>Reverse-Delete Algorithm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4A509-261E-DA13-F682-C6F97EA91BD8}"/>
              </a:ext>
            </a:extLst>
          </p:cNvPr>
          <p:cNvSpPr>
            <a:spLocks noGrp="1"/>
          </p:cNvSpPr>
          <p:nvPr>
            <p:ph type="title"/>
          </p:nvPr>
        </p:nvSpPr>
        <p:spPr>
          <a:xfrm>
            <a:off x="306091" y="915700"/>
            <a:ext cx="8531817" cy="1823992"/>
          </a:xfrm>
        </p:spPr>
        <p:txBody>
          <a:bodyPr/>
          <a:lstStyle/>
          <a:p>
            <a:r>
              <a:rPr lang="en-US" sz="2000" dirty="0"/>
              <a:t>Kruskal's algorithm is a greedy algorithm that builds the MST by sorting all the edges in the graph in increasing order of weight and adding them one by one, ensuring that adding an edge does not form a cycle.</a:t>
            </a:r>
            <a:br>
              <a:rPr lang="en-US" sz="2000" dirty="0"/>
            </a:br>
            <a:r>
              <a:rPr lang="en-US" sz="2000" dirty="0"/>
              <a:t>It works by considering the edges of the graph.</a:t>
            </a:r>
            <a:br>
              <a:rPr lang="en-US" sz="2000" dirty="0"/>
            </a:br>
            <a:r>
              <a:rPr lang="en-US" sz="2000" dirty="0"/>
              <a:t>Uses a Union-Find (Disjoint Set Union) data structure to efficiently detect cycles when adding edges.</a:t>
            </a:r>
            <a:br>
              <a:rPr lang="en-US" sz="2000" dirty="0"/>
            </a:br>
            <a:endParaRPr lang="en-US" sz="2000" dirty="0"/>
          </a:p>
        </p:txBody>
      </p:sp>
      <p:sp>
        <p:nvSpPr>
          <p:cNvPr id="3" name="Google Shape;102;p16">
            <a:extLst>
              <a:ext uri="{FF2B5EF4-FFF2-40B4-BE49-F238E27FC236}">
                <a16:creationId xmlns:a16="http://schemas.microsoft.com/office/drawing/2014/main" id="{73247878-B18D-86EC-8731-781E5C6DBCB1}"/>
              </a:ext>
            </a:extLst>
          </p:cNvPr>
          <p:cNvSpPr txBox="1">
            <a:spLocks/>
          </p:cNvSpPr>
          <p:nvPr/>
        </p:nvSpPr>
        <p:spPr>
          <a:xfrm>
            <a:off x="278969" y="246380"/>
            <a:ext cx="7704000" cy="7981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Quantico"/>
              <a:buNone/>
              <a:defRPr sz="3300" b="0" i="0" u="none" strike="noStrike" cap="none">
                <a:solidFill>
                  <a:schemeClr val="dk1"/>
                </a:solidFill>
                <a:latin typeface="Quantico"/>
                <a:ea typeface="Quantico"/>
                <a:cs typeface="Quantico"/>
                <a:sym typeface="Quantico"/>
              </a:defRPr>
            </a:lvl1pPr>
            <a:lvl2pPr marR="0" lvl="1"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2pPr>
            <a:lvl3pPr marR="0" lvl="2"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3pPr>
            <a:lvl4pPr marR="0" lvl="3"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4pPr>
            <a:lvl5pPr marR="0" lvl="4"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5pPr>
            <a:lvl6pPr marR="0" lvl="5"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6pPr>
            <a:lvl7pPr marR="0" lvl="6"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7pPr>
            <a:lvl8pPr marR="0" lvl="7"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8pPr>
            <a:lvl9pPr marR="0" lvl="8" algn="l" rtl="0">
              <a:lnSpc>
                <a:spcPct val="100000"/>
              </a:lnSpc>
              <a:spcBef>
                <a:spcPts val="0"/>
              </a:spcBef>
              <a:spcAft>
                <a:spcPts val="0"/>
              </a:spcAft>
              <a:buClr>
                <a:schemeClr val="dk1"/>
              </a:buClr>
              <a:buSzPts val="3300"/>
              <a:buFont typeface="Quantico"/>
              <a:buNone/>
              <a:defRPr sz="3300" b="1" i="0" u="none" strike="noStrike" cap="none">
                <a:solidFill>
                  <a:schemeClr val="dk1"/>
                </a:solidFill>
                <a:latin typeface="Quantico"/>
                <a:ea typeface="Quantico"/>
                <a:cs typeface="Quantico"/>
                <a:sym typeface="Quantico"/>
              </a:defRPr>
            </a:lvl9pPr>
          </a:lstStyle>
          <a:p>
            <a:r>
              <a:rPr lang="en-US" dirty="0">
                <a:solidFill>
                  <a:schemeClr val="accent2"/>
                </a:solidFill>
              </a:rPr>
              <a:t>&lt;/</a:t>
            </a:r>
            <a:r>
              <a:rPr lang="en-US" dirty="0"/>
              <a:t> Kruskal's Minimum Spanning Tree</a:t>
            </a:r>
          </a:p>
        </p:txBody>
      </p:sp>
      <p:sp>
        <p:nvSpPr>
          <p:cNvPr id="5" name="TextBox 4">
            <a:extLst>
              <a:ext uri="{FF2B5EF4-FFF2-40B4-BE49-F238E27FC236}">
                <a16:creationId xmlns:a16="http://schemas.microsoft.com/office/drawing/2014/main" id="{B03D93ED-D8F3-D934-9FBC-6C12E965C0B1}"/>
              </a:ext>
            </a:extLst>
          </p:cNvPr>
          <p:cNvSpPr txBox="1"/>
          <p:nvPr/>
        </p:nvSpPr>
        <p:spPr>
          <a:xfrm>
            <a:off x="278969" y="3315804"/>
            <a:ext cx="8462076" cy="1661993"/>
          </a:xfrm>
          <a:prstGeom prst="rect">
            <a:avLst/>
          </a:prstGeom>
          <a:noFill/>
        </p:spPr>
        <p:txBody>
          <a:bodyPr wrap="square">
            <a:spAutoFit/>
          </a:bodyPr>
          <a:lstStyle/>
          <a:p>
            <a:pPr marL="285750" indent="-285750" algn="l" fontAlgn="base">
              <a:spcAft>
                <a:spcPts val="1800"/>
              </a:spcAft>
              <a:buClr>
                <a:schemeClr val="tx1"/>
              </a:buClr>
              <a:buFont typeface="Courier New" panose="02070309020205020404" pitchFamily="49" charset="0"/>
              <a:buChar char="o"/>
            </a:pPr>
            <a:r>
              <a:rPr lang="en-US" sz="1800" b="0" i="0" dirty="0">
                <a:solidFill>
                  <a:srgbClr val="FFFFFF"/>
                </a:solidFill>
                <a:effectLst/>
                <a:latin typeface="Quantico" panose="020B0604020202020204" charset="0"/>
              </a:rPr>
              <a:t>First, it sorts all the edges of the graph by their weights,</a:t>
            </a:r>
          </a:p>
          <a:p>
            <a:pPr marL="285750" indent="-285750" algn="l" fontAlgn="base">
              <a:spcAft>
                <a:spcPts val="1800"/>
              </a:spcAft>
              <a:buClr>
                <a:schemeClr val="tx1"/>
              </a:buClr>
              <a:buFont typeface="Courier New" panose="02070309020205020404" pitchFamily="49" charset="0"/>
              <a:buChar char="o"/>
            </a:pPr>
            <a:r>
              <a:rPr lang="en-US" sz="1800" b="0" i="0" dirty="0">
                <a:solidFill>
                  <a:srgbClr val="FFFFFF"/>
                </a:solidFill>
                <a:effectLst/>
                <a:latin typeface="Quantico" panose="020B0604020202020204" charset="0"/>
              </a:rPr>
              <a:t>Then starts the iterations of finding the spanning tree.</a:t>
            </a:r>
          </a:p>
          <a:p>
            <a:pPr marL="285750" indent="-285750" algn="l" fontAlgn="base">
              <a:spcAft>
                <a:spcPts val="1800"/>
              </a:spcAft>
              <a:buClr>
                <a:schemeClr val="tx1"/>
              </a:buClr>
              <a:buFont typeface="Courier New" panose="02070309020205020404" pitchFamily="49" charset="0"/>
              <a:buChar char="o"/>
            </a:pPr>
            <a:r>
              <a:rPr lang="en-US" sz="1800" b="0" i="0" dirty="0">
                <a:solidFill>
                  <a:srgbClr val="FFFFFF"/>
                </a:solidFill>
                <a:effectLst/>
                <a:latin typeface="Quantico" panose="020B0604020202020204" charset="0"/>
              </a:rPr>
              <a:t>At each iteration, the algorithm adds the next lowest-weight edge one by one, such that the edges picked until now does not form a cycle.</a:t>
            </a:r>
          </a:p>
        </p:txBody>
      </p:sp>
    </p:spTree>
    <p:extLst>
      <p:ext uri="{BB962C8B-B14F-4D97-AF65-F5344CB8AC3E}">
        <p14:creationId xmlns:p14="http://schemas.microsoft.com/office/powerpoint/2010/main" val="1975849299"/>
      </p:ext>
    </p:extLst>
  </p:cSld>
  <p:clrMapOvr>
    <a:masterClrMapping/>
  </p:clrMapOvr>
</p:sld>
</file>

<file path=ppt/theme/theme1.xml><?xml version="1.0" encoding="utf-8"?>
<a:theme xmlns:a="http://schemas.openxmlformats.org/drawingml/2006/main" name="New Operating System Design Pitch Deck  Infographics by Slidesgo">
  <a:themeElements>
    <a:clrScheme name="Simple Light">
      <a:dk1>
        <a:srgbClr val="FFFFFF"/>
      </a:dk1>
      <a:lt1>
        <a:srgbClr val="2D323C"/>
      </a:lt1>
      <a:dk2>
        <a:srgbClr val="242830"/>
      </a:dk2>
      <a:lt2>
        <a:srgbClr val="FFDB5D"/>
      </a:lt2>
      <a:accent1>
        <a:srgbClr val="94EE6B"/>
      </a:accent1>
      <a:accent2>
        <a:srgbClr val="E81981"/>
      </a:accent2>
      <a:accent3>
        <a:srgbClr val="BD64B5"/>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996</TotalTime>
  <Words>563</Words>
  <Application>Microsoft Office PowerPoint</Application>
  <PresentationFormat>On-screen Show (16:9)</PresentationFormat>
  <Paragraphs>50</Paragraphs>
  <Slides>14</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Source Code Pro</vt:lpstr>
      <vt:lpstr>Nunito Light</vt:lpstr>
      <vt:lpstr>Quantico</vt:lpstr>
      <vt:lpstr>Arial</vt:lpstr>
      <vt:lpstr>Courier New</vt:lpstr>
      <vt:lpstr>New Operating System Design Pitch Deck  Infographics by Slidesgo</vt:lpstr>
      <vt:lpstr>Spanning tree</vt:lpstr>
      <vt:lpstr>&lt;/what’s spanning tree ?</vt:lpstr>
      <vt:lpstr>&lt;/ properites of spanning tree ?</vt:lpstr>
      <vt:lpstr>&lt;/ Real life application</vt:lpstr>
      <vt:lpstr>PowerPoint Presentation</vt:lpstr>
      <vt:lpstr>&lt;/ Minimum spanning tree (MST)</vt:lpstr>
      <vt:lpstr>PowerPoint Presentation</vt:lpstr>
      <vt:lpstr>PowerPoint Presentation</vt:lpstr>
      <vt:lpstr>Kruskal's algorithm is a greedy algorithm that builds the MST by sorting all the edges in the graph in increasing order of weight and adding them one by one, ensuring that adding an edge does not form a cycle. It works by considering the edges of the graph. Uses a Union-Find (Disjoint Set Union) data structure to efficiently detect cycles when adding edges. </vt:lpstr>
      <vt:lpstr>1 – dsu operations 2 – detecting a cycle (undirected graph) 3 – graphical representation  4 – array representation  5 – collapsing find (Path Compression) </vt:lpstr>
      <vt:lpstr>Prim's algorithm is also a greedy algorithm, but it builds the MST by starting from an arbitrary vertex and adding the smallest edge that connects a vertex in the MST to a vertex outside the MST.  It works by considering the vertices of the graph.  Uses a priority queue (min-heap) to efficiently find the smallest edge connecting the MST to a new vertex.  The priority queue operations take O(logV) time per edge. </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Tasneem presentation!</dc:title>
  <dc:creator>Tasneem</dc:creator>
  <cp:lastModifiedBy>تسنيم بهاء الدين محمد محمد</cp:lastModifiedBy>
  <cp:revision>7</cp:revision>
  <dcterms:modified xsi:type="dcterms:W3CDTF">2025-03-10T07:44:50Z</dcterms:modified>
</cp:coreProperties>
</file>