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57" r:id="rId3"/>
    <p:sldId id="258" r:id="rId4"/>
    <p:sldId id="283" r:id="rId5"/>
    <p:sldId id="287" r:id="rId6"/>
    <p:sldId id="279" r:id="rId7"/>
    <p:sldId id="280" r:id="rId8"/>
    <p:sldId id="282" r:id="rId9"/>
    <p:sldId id="272" r:id="rId10"/>
    <p:sldId id="273" r:id="rId11"/>
    <p:sldId id="288" r:id="rId12"/>
    <p:sldId id="289" r:id="rId13"/>
    <p:sldId id="290" r:id="rId14"/>
    <p:sldId id="292" r:id="rId15"/>
    <p:sldId id="271" r:id="rId16"/>
  </p:sldIdLst>
  <p:sldSz cx="9144000" cy="5143500" type="screen16x9"/>
  <p:notesSz cx="6858000" cy="9144000"/>
  <p:embeddedFontLst>
    <p:embeddedFont>
      <p:font typeface="Nunito" panose="00000500000000000000" pitchFamily="2" charset="0"/>
      <p:regular r:id="rId18"/>
      <p:bold r:id="rId19"/>
    </p:embeddedFont>
    <p:embeddedFont>
      <p:font typeface="Nunito Light" pitchFamily="2" charset="0"/>
      <p:regular r:id="rId20"/>
      <p:italic r:id="rId21"/>
    </p:embeddedFont>
    <p:embeddedFont>
      <p:font typeface="Quantico" panose="020B0604020202020204" charset="0"/>
      <p:regular r:id="rId22"/>
      <p:bold r:id="rId23"/>
      <p:italic r:id="rId24"/>
      <p:boldItalic r:id="rId25"/>
    </p:embeddedFont>
    <p:embeddedFont>
      <p:font typeface="Source Code Pro" panose="020B050903040302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49EBDB-BDA8-4309-96D4-A53DFE6EFE18}">
  <a:tblStyle styleId="{4449EBDB-BDA8-4309-96D4-A53DFE6EFE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873645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942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7DA05614-FAC1-A9D2-7ED8-618B38CF175A}"/>
            </a:ext>
          </a:extLst>
        </p:cNvPr>
        <p:cNvGrpSpPr/>
        <p:nvPr/>
      </p:nvGrpSpPr>
      <p:grpSpPr>
        <a:xfrm>
          <a:off x="0" y="0"/>
          <a:ext cx="0" cy="0"/>
          <a:chOff x="0" y="0"/>
          <a:chExt cx="0" cy="0"/>
        </a:xfrm>
      </p:grpSpPr>
      <p:sp>
        <p:nvSpPr>
          <p:cNvPr id="105" name="Google Shape;105;g25c431c3091_0_156:notes">
            <a:extLst>
              <a:ext uri="{FF2B5EF4-FFF2-40B4-BE49-F238E27FC236}">
                <a16:creationId xmlns:a16="http://schemas.microsoft.com/office/drawing/2014/main" id="{FB11B0B0-53EF-2FB5-041A-17540E9CB3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a:extLst>
              <a:ext uri="{FF2B5EF4-FFF2-40B4-BE49-F238E27FC236}">
                <a16:creationId xmlns:a16="http://schemas.microsoft.com/office/drawing/2014/main" id="{FF4A9B2D-824D-6E98-CD4F-486B6FE32E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050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5F6BBE5A-EE3C-B451-CF94-46B0A61CFE0D}"/>
            </a:ext>
          </a:extLst>
        </p:cNvPr>
        <p:cNvGrpSpPr/>
        <p:nvPr/>
      </p:nvGrpSpPr>
      <p:grpSpPr>
        <a:xfrm>
          <a:off x="0" y="0"/>
          <a:ext cx="0" cy="0"/>
          <a:chOff x="0" y="0"/>
          <a:chExt cx="0" cy="0"/>
        </a:xfrm>
      </p:grpSpPr>
      <p:sp>
        <p:nvSpPr>
          <p:cNvPr id="105" name="Google Shape;105;g25c431c3091_0_156:notes">
            <a:extLst>
              <a:ext uri="{FF2B5EF4-FFF2-40B4-BE49-F238E27FC236}">
                <a16:creationId xmlns:a16="http://schemas.microsoft.com/office/drawing/2014/main" id="{C445E28B-E646-26D3-A11A-27BDDFD312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a:extLst>
              <a:ext uri="{FF2B5EF4-FFF2-40B4-BE49-F238E27FC236}">
                <a16:creationId xmlns:a16="http://schemas.microsoft.com/office/drawing/2014/main" id="{6080276F-D8E6-309E-BE6E-69F642E217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3221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64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1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c431c309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820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C1532AA0-5D11-DD4E-B986-80A198CB62B6}"/>
            </a:ext>
          </a:extLst>
        </p:cNvPr>
        <p:cNvGrpSpPr/>
        <p:nvPr/>
      </p:nvGrpSpPr>
      <p:grpSpPr>
        <a:xfrm>
          <a:off x="0" y="0"/>
          <a:ext cx="0" cy="0"/>
          <a:chOff x="0" y="0"/>
          <a:chExt cx="0" cy="0"/>
        </a:xfrm>
      </p:grpSpPr>
      <p:sp>
        <p:nvSpPr>
          <p:cNvPr id="105" name="Google Shape;105;g25c431c3091_0_156:notes">
            <a:extLst>
              <a:ext uri="{FF2B5EF4-FFF2-40B4-BE49-F238E27FC236}">
                <a16:creationId xmlns:a16="http://schemas.microsoft.com/office/drawing/2014/main" id="{EAC1876D-93C5-4A43-1D15-50264830A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a:extLst>
              <a:ext uri="{FF2B5EF4-FFF2-40B4-BE49-F238E27FC236}">
                <a16:creationId xmlns:a16="http://schemas.microsoft.com/office/drawing/2014/main" id="{FEECC282-75F1-E0F1-5E47-452A3B015C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226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4CF03155-44DC-1F6C-469E-82FD3AC2B35D}"/>
            </a:ext>
          </a:extLst>
        </p:cNvPr>
        <p:cNvGrpSpPr/>
        <p:nvPr/>
      </p:nvGrpSpPr>
      <p:grpSpPr>
        <a:xfrm>
          <a:off x="0" y="0"/>
          <a:ext cx="0" cy="0"/>
          <a:chOff x="0" y="0"/>
          <a:chExt cx="0" cy="0"/>
        </a:xfrm>
      </p:grpSpPr>
      <p:sp>
        <p:nvSpPr>
          <p:cNvPr id="105" name="Google Shape;105;g25c431c3091_0_156:notes">
            <a:extLst>
              <a:ext uri="{FF2B5EF4-FFF2-40B4-BE49-F238E27FC236}">
                <a16:creationId xmlns:a16="http://schemas.microsoft.com/office/drawing/2014/main" id="{069685E2-F6CF-2288-027A-03C37A44D3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a:extLst>
              <a:ext uri="{FF2B5EF4-FFF2-40B4-BE49-F238E27FC236}">
                <a16:creationId xmlns:a16="http://schemas.microsoft.com/office/drawing/2014/main" id="{1895A333-2956-4C3B-148E-C6A9241249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40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D7C5F9B8-8A61-63E7-9279-D8C27FB8050C}"/>
            </a:ext>
          </a:extLst>
        </p:cNvPr>
        <p:cNvGrpSpPr/>
        <p:nvPr/>
      </p:nvGrpSpPr>
      <p:grpSpPr>
        <a:xfrm>
          <a:off x="0" y="0"/>
          <a:ext cx="0" cy="0"/>
          <a:chOff x="0" y="0"/>
          <a:chExt cx="0" cy="0"/>
        </a:xfrm>
      </p:grpSpPr>
      <p:sp>
        <p:nvSpPr>
          <p:cNvPr id="105" name="Google Shape;105;g25c431c3091_0_156:notes">
            <a:extLst>
              <a:ext uri="{FF2B5EF4-FFF2-40B4-BE49-F238E27FC236}">
                <a16:creationId xmlns:a16="http://schemas.microsoft.com/office/drawing/2014/main" id="{E2285449-084B-E551-C3EE-5DD4D53315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a:extLst>
              <a:ext uri="{FF2B5EF4-FFF2-40B4-BE49-F238E27FC236}">
                <a16:creationId xmlns:a16="http://schemas.microsoft.com/office/drawing/2014/main" id="{CD4D6D76-28A6-1C68-2D30-C46999F490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110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9E665994-8F94-5B63-27E5-989787E09173}"/>
            </a:ext>
          </a:extLst>
        </p:cNvPr>
        <p:cNvGrpSpPr/>
        <p:nvPr/>
      </p:nvGrpSpPr>
      <p:grpSpPr>
        <a:xfrm>
          <a:off x="0" y="0"/>
          <a:ext cx="0" cy="0"/>
          <a:chOff x="0" y="0"/>
          <a:chExt cx="0" cy="0"/>
        </a:xfrm>
      </p:grpSpPr>
      <p:sp>
        <p:nvSpPr>
          <p:cNvPr id="105" name="Google Shape;105;g25c431c3091_0_156:notes">
            <a:extLst>
              <a:ext uri="{FF2B5EF4-FFF2-40B4-BE49-F238E27FC236}">
                <a16:creationId xmlns:a16="http://schemas.microsoft.com/office/drawing/2014/main" id="{D8B794FD-E161-FDE6-EF62-52546FB16F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a:extLst>
              <a:ext uri="{FF2B5EF4-FFF2-40B4-BE49-F238E27FC236}">
                <a16:creationId xmlns:a16="http://schemas.microsoft.com/office/drawing/2014/main" id="{9B4B3FDD-31A3-BBE3-B3F4-15C39339D2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642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597D86E1-BC51-0108-E241-40299AD46A3D}"/>
            </a:ext>
          </a:extLst>
        </p:cNvPr>
        <p:cNvGrpSpPr/>
        <p:nvPr/>
      </p:nvGrpSpPr>
      <p:grpSpPr>
        <a:xfrm>
          <a:off x="0" y="0"/>
          <a:ext cx="0" cy="0"/>
          <a:chOff x="0" y="0"/>
          <a:chExt cx="0" cy="0"/>
        </a:xfrm>
      </p:grpSpPr>
      <p:sp>
        <p:nvSpPr>
          <p:cNvPr id="105" name="Google Shape;105;g25c431c3091_0_156:notes">
            <a:extLst>
              <a:ext uri="{FF2B5EF4-FFF2-40B4-BE49-F238E27FC236}">
                <a16:creationId xmlns:a16="http://schemas.microsoft.com/office/drawing/2014/main" id="{0FF8BDA2-5D76-D31A-412B-E4B9A64C7B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a:extLst>
              <a:ext uri="{FF2B5EF4-FFF2-40B4-BE49-F238E27FC236}">
                <a16:creationId xmlns:a16="http://schemas.microsoft.com/office/drawing/2014/main" id="{BAD64A00-C84F-62EC-6039-48E31F8387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541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B67F0614-625F-C5BD-620E-2B03769F7C90}"/>
            </a:ext>
          </a:extLst>
        </p:cNvPr>
        <p:cNvGrpSpPr/>
        <p:nvPr/>
      </p:nvGrpSpPr>
      <p:grpSpPr>
        <a:xfrm>
          <a:off x="0" y="0"/>
          <a:ext cx="0" cy="0"/>
          <a:chOff x="0" y="0"/>
          <a:chExt cx="0" cy="0"/>
        </a:xfrm>
      </p:grpSpPr>
      <p:sp>
        <p:nvSpPr>
          <p:cNvPr id="105" name="Google Shape;105;g25c431c3091_0_156:notes">
            <a:extLst>
              <a:ext uri="{FF2B5EF4-FFF2-40B4-BE49-F238E27FC236}">
                <a16:creationId xmlns:a16="http://schemas.microsoft.com/office/drawing/2014/main" id="{67F9F7D8-B6BF-98E0-3D36-1E98D45DCE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a:extLst>
              <a:ext uri="{FF2B5EF4-FFF2-40B4-BE49-F238E27FC236}">
                <a16:creationId xmlns:a16="http://schemas.microsoft.com/office/drawing/2014/main" id="{A240DF25-31BD-4BF5-3F93-D946A3B548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731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 y="0"/>
            <a:ext cx="91440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3030250" y="1291525"/>
            <a:ext cx="4711500" cy="1198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3" name="Google Shape;63;p11"/>
          <p:cNvSpPr txBox="1">
            <a:spLocks noGrp="1"/>
          </p:cNvSpPr>
          <p:nvPr>
            <p:ph type="subTitle" idx="1"/>
          </p:nvPr>
        </p:nvSpPr>
        <p:spPr>
          <a:xfrm>
            <a:off x="4173275" y="3581850"/>
            <a:ext cx="3169800" cy="67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64" name="Google Shape;64;p11"/>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5" name="Google Shape;65;p11"/>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86988" y="1906688"/>
            <a:ext cx="3943500" cy="11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731913" y="1906688"/>
            <a:ext cx="2225100" cy="1115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16" name="Google Shape;16;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7" name="Google Shape;17;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1" name="Google Shape;21;p4"/>
          <p:cNvSpPr txBox="1">
            <a:spLocks noGrp="1"/>
          </p:cNvSpPr>
          <p:nvPr>
            <p:ph type="body" idx="1"/>
          </p:nvPr>
        </p:nvSpPr>
        <p:spPr>
          <a:xfrm>
            <a:off x="720000" y="1809700"/>
            <a:ext cx="7704000" cy="258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 name="Google Shape;22;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grpSp>
        <p:nvGrpSpPr>
          <p:cNvPr id="24" name="Google Shape;24;p5"/>
          <p:cNvGrpSpPr/>
          <p:nvPr/>
        </p:nvGrpSpPr>
        <p:grpSpPr>
          <a:xfrm>
            <a:off x="396500" y="170424"/>
            <a:ext cx="8360126" cy="4398447"/>
            <a:chOff x="1054783" y="1029605"/>
            <a:chExt cx="7587010" cy="3902100"/>
          </a:xfrm>
        </p:grpSpPr>
        <p:sp>
          <p:nvSpPr>
            <p:cNvPr id="25" name="Google Shape;25;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0" name="Google Shape;30;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1" name="Google Shape;31;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2" name="Google Shape;32;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grpSp>
        <p:nvGrpSpPr>
          <p:cNvPr id="36" name="Google Shape;36;p7"/>
          <p:cNvGrpSpPr/>
          <p:nvPr/>
        </p:nvGrpSpPr>
        <p:grpSpPr>
          <a:xfrm>
            <a:off x="396500" y="170424"/>
            <a:ext cx="8360126" cy="4398447"/>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0" name="Google Shape;40;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a:lvl3pPr>
            <a:lvl4pPr marL="1828800" lvl="3" indent="-304800" rtl="0">
              <a:spcBef>
                <a:spcPts val="0"/>
              </a:spcBef>
              <a:spcAft>
                <a:spcPts val="0"/>
              </a:spcAft>
              <a:buClr>
                <a:srgbClr val="E76A28"/>
              </a:buClr>
              <a:buSzPts val="1200"/>
              <a:buFont typeface="Nunito Light"/>
              <a:buAutoNum type="arabicPeriod"/>
              <a:defRPr/>
            </a:lvl4pPr>
            <a:lvl5pPr marL="2286000" lvl="4" indent="-304800" rtl="0">
              <a:spcBef>
                <a:spcPts val="0"/>
              </a:spcBef>
              <a:spcAft>
                <a:spcPts val="0"/>
              </a:spcAft>
              <a:buClr>
                <a:srgbClr val="E76A28"/>
              </a:buClr>
              <a:buSzPts val="1200"/>
              <a:buFont typeface="Nunito Light"/>
              <a:buAutoNum type="alphaLcPeriod"/>
              <a:defRPr/>
            </a:lvl5pPr>
            <a:lvl6pPr marL="2743200" lvl="5" indent="-304800" rtl="0">
              <a:spcBef>
                <a:spcPts val="0"/>
              </a:spcBef>
              <a:spcAft>
                <a:spcPts val="0"/>
              </a:spcAft>
              <a:buClr>
                <a:srgbClr val="999999"/>
              </a:buClr>
              <a:buSzPts val="1200"/>
              <a:buFont typeface="Nunito Light"/>
              <a:buAutoNum type="romanLcPeriod"/>
              <a:defRPr/>
            </a:lvl6pPr>
            <a:lvl7pPr marL="3200400" lvl="6" indent="-304800" rtl="0">
              <a:spcBef>
                <a:spcPts val="0"/>
              </a:spcBef>
              <a:spcAft>
                <a:spcPts val="0"/>
              </a:spcAft>
              <a:buClr>
                <a:srgbClr val="999999"/>
              </a:buClr>
              <a:buSzPts val="1200"/>
              <a:buFont typeface="Nunito Light"/>
              <a:buAutoNum type="arabicPeriod"/>
              <a:defRPr/>
            </a:lvl7pPr>
            <a:lvl8pPr marL="3657600" lvl="7" indent="-304800" rtl="0">
              <a:spcBef>
                <a:spcPts val="0"/>
              </a:spcBef>
              <a:spcAft>
                <a:spcPts val="0"/>
              </a:spcAft>
              <a:buClr>
                <a:srgbClr val="999999"/>
              </a:buClr>
              <a:buSzPts val="1200"/>
              <a:buFont typeface="Nunito Light"/>
              <a:buAutoNum type="alphaLcPeriod"/>
              <a:defRPr/>
            </a:lvl8pPr>
            <a:lvl9pPr marL="4114800" lvl="8" indent="-304800" rtl="0">
              <a:spcBef>
                <a:spcPts val="0"/>
              </a:spcBef>
              <a:spcAft>
                <a:spcPts val="0"/>
              </a:spcAft>
              <a:buClr>
                <a:srgbClr val="999999"/>
              </a:buClr>
              <a:buSzPts val="1200"/>
              <a:buFont typeface="Nunito Light"/>
              <a:buAutoNum type="romanLcPeriod"/>
              <a:defRPr/>
            </a:lvl9pPr>
          </a:lstStyle>
          <a:p>
            <a:endParaRPr/>
          </a:p>
        </p:txBody>
      </p:sp>
      <p:sp>
        <p:nvSpPr>
          <p:cNvPr id="41" name="Google Shape;41;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grpSp>
        <p:nvGrpSpPr>
          <p:cNvPr id="43" name="Google Shape;43;p8"/>
          <p:cNvGrpSpPr/>
          <p:nvPr/>
        </p:nvGrpSpPr>
        <p:grpSpPr>
          <a:xfrm>
            <a:off x="396500" y="170424"/>
            <a:ext cx="8360126" cy="4398447"/>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47" name="Google Shape;47;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grpSp>
        <p:nvGrpSpPr>
          <p:cNvPr id="49" name="Google Shape;49;p9"/>
          <p:cNvGrpSpPr/>
          <p:nvPr/>
        </p:nvGrpSpPr>
        <p:grpSpPr>
          <a:xfrm>
            <a:off x="396500" y="170424"/>
            <a:ext cx="8360126" cy="4398447"/>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3" name="Google Shape;53;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grpSp>
        <p:nvGrpSpPr>
          <p:cNvPr id="56" name="Google Shape;56;p10"/>
          <p:cNvGrpSpPr/>
          <p:nvPr/>
        </p:nvGrpSpPr>
        <p:grpSpPr>
          <a:xfrm>
            <a:off x="396500" y="170424"/>
            <a:ext cx="8360126" cy="4398447"/>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0" name="Google Shape;60;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introduction-to-tree-data-structure-and-algorithm-tutorial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15"/>
          <p:cNvGrpSpPr/>
          <p:nvPr/>
        </p:nvGrpSpPr>
        <p:grpSpPr>
          <a:xfrm>
            <a:off x="1282950" y="650425"/>
            <a:ext cx="6578100" cy="3438300"/>
            <a:chOff x="772525" y="726625"/>
            <a:chExt cx="6578100" cy="3438300"/>
          </a:xfrm>
        </p:grpSpPr>
        <p:sp>
          <p:nvSpPr>
            <p:cNvPr id="77" name="Google Shape;77;p15"/>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a:off x="2848350" y="3365325"/>
            <a:ext cx="3447300" cy="962400"/>
            <a:chOff x="4924175" y="3441525"/>
            <a:chExt cx="3447300" cy="962400"/>
          </a:xfrm>
        </p:grpSpPr>
        <p:sp>
          <p:nvSpPr>
            <p:cNvPr id="80" name="Google Shape;80;p15"/>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5"/>
          <p:cNvSpPr txBox="1"/>
          <p:nvPr/>
        </p:nvSpPr>
        <p:spPr>
          <a:xfrm>
            <a:off x="1414871" y="1639888"/>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accent2"/>
                </a:solidFill>
                <a:latin typeface="Quantico"/>
                <a:ea typeface="Quantico"/>
                <a:cs typeface="Quantico"/>
                <a:sym typeface="Quantico"/>
              </a:rPr>
              <a:t>&lt;/</a:t>
            </a:r>
            <a:endParaRPr sz="3600">
              <a:solidFill>
                <a:schemeClr val="accent2"/>
              </a:solidFill>
              <a:latin typeface="Quantico"/>
              <a:ea typeface="Quantico"/>
              <a:cs typeface="Quantico"/>
              <a:sym typeface="Quantico"/>
            </a:endParaRPr>
          </a:p>
        </p:txBody>
      </p:sp>
      <p:sp>
        <p:nvSpPr>
          <p:cNvPr id="83" name="Google Shape;83;p15"/>
          <p:cNvSpPr txBox="1"/>
          <p:nvPr/>
        </p:nvSpPr>
        <p:spPr>
          <a:xfrm>
            <a:off x="7020763" y="24932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4" name="Google Shape;84;p15"/>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p>
            <a:r>
              <a:rPr lang="en-US" sz="3600" b="1" dirty="0">
                <a:solidFill>
                  <a:schemeClr val="tx1"/>
                </a:solidFill>
              </a:rPr>
              <a:t>Introduction to Trees and Graphs</a:t>
            </a:r>
          </a:p>
        </p:txBody>
      </p:sp>
      <p:sp>
        <p:nvSpPr>
          <p:cNvPr id="85" name="Google Shape;85;p15"/>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a:t>
            </a:r>
            <a:r>
              <a:rPr lang="en" dirty="0"/>
              <a:t>ny title here </a:t>
            </a:r>
            <a:endParaRPr dirty="0"/>
          </a:p>
        </p:txBody>
      </p:sp>
      <p:grpSp>
        <p:nvGrpSpPr>
          <p:cNvPr id="86" name="Google Shape;86;p15"/>
          <p:cNvGrpSpPr/>
          <p:nvPr/>
        </p:nvGrpSpPr>
        <p:grpSpPr>
          <a:xfrm>
            <a:off x="488525" y="3098476"/>
            <a:ext cx="1864800" cy="718498"/>
            <a:chOff x="488525" y="3093501"/>
            <a:chExt cx="1864800" cy="718498"/>
          </a:xfrm>
        </p:grpSpPr>
        <p:grpSp>
          <p:nvGrpSpPr>
            <p:cNvPr id="87" name="Google Shape;87;p15"/>
            <p:cNvGrpSpPr/>
            <p:nvPr/>
          </p:nvGrpSpPr>
          <p:grpSpPr>
            <a:xfrm>
              <a:off x="488525" y="3093501"/>
              <a:ext cx="1864800" cy="718498"/>
              <a:chOff x="488525" y="3093501"/>
              <a:chExt cx="1864800" cy="718498"/>
            </a:xfrm>
          </p:grpSpPr>
          <p:sp>
            <p:nvSpPr>
              <p:cNvPr id="88" name="Google Shape;88;p15"/>
              <p:cNvSpPr/>
              <p:nvPr/>
            </p:nvSpPr>
            <p:spPr>
              <a:xfrm>
                <a:off x="488525" y="3348799"/>
                <a:ext cx="1864800" cy="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488525" y="3093501"/>
                <a:ext cx="18648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a:off x="693113" y="3432625"/>
              <a:ext cx="1455642" cy="295547"/>
              <a:chOff x="704072" y="2828928"/>
              <a:chExt cx="1455642" cy="295547"/>
            </a:xfrm>
          </p:grpSpPr>
          <p:sp>
            <p:nvSpPr>
              <p:cNvPr id="91" name="Google Shape;91;p15"/>
              <p:cNvSpPr/>
              <p:nvPr/>
            </p:nvSpPr>
            <p:spPr>
              <a:xfrm>
                <a:off x="704072" y="2828928"/>
                <a:ext cx="295547" cy="295547"/>
              </a:xfrm>
              <a:custGeom>
                <a:avLst/>
                <a:gdLst/>
                <a:ahLst/>
                <a:cxnLst/>
                <a:rect l="l" t="t" r="r" b="b"/>
                <a:pathLst>
                  <a:path w="3170" h="3170" extrusionOk="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095931" y="2922255"/>
                <a:ext cx="1063783" cy="21816"/>
              </a:xfrm>
              <a:custGeom>
                <a:avLst/>
                <a:gdLst/>
                <a:ahLst/>
                <a:cxnLst/>
                <a:rect l="l" t="t" r="r" b="b"/>
                <a:pathLst>
                  <a:path w="11410" h="234" extrusionOk="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095931" y="3003088"/>
                <a:ext cx="684327" cy="21910"/>
              </a:xfrm>
              <a:custGeom>
                <a:avLst/>
                <a:gdLst/>
                <a:ahLst/>
                <a:cxnLst/>
                <a:rect l="l" t="t" r="r" b="b"/>
                <a:pathLst>
                  <a:path w="7340" h="235" extrusionOk="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5"/>
            <p:cNvGrpSpPr/>
            <p:nvPr/>
          </p:nvGrpSpPr>
          <p:grpSpPr>
            <a:xfrm>
              <a:off x="1892128" y="3177685"/>
              <a:ext cx="361833" cy="86930"/>
              <a:chOff x="2513203" y="3027163"/>
              <a:chExt cx="361833" cy="86930"/>
            </a:xfrm>
          </p:grpSpPr>
          <p:sp>
            <p:nvSpPr>
              <p:cNvPr id="95" name="Google Shape;95;p15"/>
              <p:cNvSpPr/>
              <p:nvPr/>
            </p:nvSpPr>
            <p:spPr>
              <a:xfrm>
                <a:off x="2513203" y="3027163"/>
                <a:ext cx="88213"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650635" y="3027163"/>
                <a:ext cx="88252"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786822" y="3027163"/>
                <a:ext cx="88213"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9BCCEBE8-AFA8-1B75-4494-8E047A8728AA}"/>
            </a:ext>
          </a:extLst>
        </p:cNvPr>
        <p:cNvGrpSpPr/>
        <p:nvPr/>
      </p:nvGrpSpPr>
      <p:grpSpPr>
        <a:xfrm>
          <a:off x="0" y="0"/>
          <a:ext cx="0" cy="0"/>
          <a:chOff x="0" y="0"/>
          <a:chExt cx="0" cy="0"/>
        </a:xfrm>
      </p:grpSpPr>
      <p:sp>
        <p:nvSpPr>
          <p:cNvPr id="108" name="Google Shape;108;p17">
            <a:extLst>
              <a:ext uri="{FF2B5EF4-FFF2-40B4-BE49-F238E27FC236}">
                <a16:creationId xmlns:a16="http://schemas.microsoft.com/office/drawing/2014/main" id="{93E5B7AB-7278-E6FA-8D4A-DEC28CEE18EC}"/>
              </a:ext>
            </a:extLst>
          </p:cNvPr>
          <p:cNvSpPr txBox="1">
            <a:spLocks noGrp="1"/>
          </p:cNvSpPr>
          <p:nvPr>
            <p:ph type="title"/>
          </p:nvPr>
        </p:nvSpPr>
        <p:spPr>
          <a:xfrm>
            <a:off x="471356" y="229534"/>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 dirty="0"/>
              <a:t>types of graphs</a:t>
            </a:r>
            <a:endParaRPr dirty="0"/>
          </a:p>
        </p:txBody>
      </p:sp>
      <p:sp>
        <p:nvSpPr>
          <p:cNvPr id="4" name="Google Shape;103;p16">
            <a:extLst>
              <a:ext uri="{FF2B5EF4-FFF2-40B4-BE49-F238E27FC236}">
                <a16:creationId xmlns:a16="http://schemas.microsoft.com/office/drawing/2014/main" id="{E91A2019-D975-9E55-1501-6CE73AB4CAD4}"/>
              </a:ext>
            </a:extLst>
          </p:cNvPr>
          <p:cNvSpPr txBox="1">
            <a:spLocks/>
          </p:cNvSpPr>
          <p:nvPr/>
        </p:nvSpPr>
        <p:spPr>
          <a:xfrm>
            <a:off x="471355" y="1034784"/>
            <a:ext cx="7835737" cy="27855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buSzPts val="1200"/>
            </a:pPr>
            <a:r>
              <a:rPr lang="en-US" sz="2000" b="1" dirty="0">
                <a:solidFill>
                  <a:schemeClr val="tx1"/>
                </a:solidFill>
              </a:rPr>
              <a:t>Simple Graphs : </a:t>
            </a:r>
            <a:r>
              <a:rPr lang="en-US" sz="1800" dirty="0">
                <a:solidFill>
                  <a:schemeClr val="tx1"/>
                </a:solidFill>
              </a:rPr>
              <a:t>Graphs without loops or multiple edges between the same vertex pairs, essential for maintaining clarity in relationships.</a:t>
            </a:r>
          </a:p>
          <a:p>
            <a:pPr marL="152400">
              <a:buSzPts val="1200"/>
            </a:pPr>
            <a:endParaRPr lang="en-US" dirty="0">
              <a:solidFill>
                <a:schemeClr val="tx1"/>
              </a:solidFill>
            </a:endParaRPr>
          </a:p>
        </p:txBody>
      </p:sp>
      <p:pic>
        <p:nvPicPr>
          <p:cNvPr id="5128" name="Picture 8" descr="GraphicMaths - Graphs">
            <a:extLst>
              <a:ext uri="{FF2B5EF4-FFF2-40B4-BE49-F238E27FC236}">
                <a16:creationId xmlns:a16="http://schemas.microsoft.com/office/drawing/2014/main" id="{BA0E61AD-7451-1ECA-EAF0-28208AADBE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15" t="11992" r="7085" b="12550"/>
          <a:stretch/>
        </p:blipFill>
        <p:spPr bwMode="auto">
          <a:xfrm>
            <a:off x="2713631" y="2134759"/>
            <a:ext cx="3219449" cy="2874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975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125E530D-0EB0-2695-A3E6-8E52772F16A1}"/>
            </a:ext>
          </a:extLst>
        </p:cNvPr>
        <p:cNvGrpSpPr/>
        <p:nvPr/>
      </p:nvGrpSpPr>
      <p:grpSpPr>
        <a:xfrm>
          <a:off x="0" y="0"/>
          <a:ext cx="0" cy="0"/>
          <a:chOff x="0" y="0"/>
          <a:chExt cx="0" cy="0"/>
        </a:xfrm>
      </p:grpSpPr>
      <p:sp>
        <p:nvSpPr>
          <p:cNvPr id="108" name="Google Shape;108;p17">
            <a:extLst>
              <a:ext uri="{FF2B5EF4-FFF2-40B4-BE49-F238E27FC236}">
                <a16:creationId xmlns:a16="http://schemas.microsoft.com/office/drawing/2014/main" id="{EF19E592-464A-BA9E-147E-5413541ADF30}"/>
              </a:ext>
            </a:extLst>
          </p:cNvPr>
          <p:cNvSpPr txBox="1">
            <a:spLocks noGrp="1"/>
          </p:cNvSpPr>
          <p:nvPr>
            <p:ph type="title"/>
          </p:nvPr>
        </p:nvSpPr>
        <p:spPr>
          <a:xfrm>
            <a:off x="471356" y="229534"/>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 dirty="0"/>
              <a:t>types of graphs</a:t>
            </a:r>
            <a:endParaRPr dirty="0"/>
          </a:p>
        </p:txBody>
      </p:sp>
      <p:sp>
        <p:nvSpPr>
          <p:cNvPr id="4" name="Google Shape;103;p16">
            <a:extLst>
              <a:ext uri="{FF2B5EF4-FFF2-40B4-BE49-F238E27FC236}">
                <a16:creationId xmlns:a16="http://schemas.microsoft.com/office/drawing/2014/main" id="{90ECE53E-1269-11B1-9135-815B68993658}"/>
              </a:ext>
            </a:extLst>
          </p:cNvPr>
          <p:cNvSpPr txBox="1">
            <a:spLocks/>
          </p:cNvSpPr>
          <p:nvPr/>
        </p:nvSpPr>
        <p:spPr>
          <a:xfrm>
            <a:off x="405487" y="805534"/>
            <a:ext cx="7835737" cy="27855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buSzPts val="1200"/>
            </a:pPr>
            <a:endParaRPr lang="en-US" dirty="0">
              <a:solidFill>
                <a:schemeClr val="tx1"/>
              </a:solidFill>
            </a:endParaRPr>
          </a:p>
          <a:p>
            <a:pPr marL="152400">
              <a:buSzPts val="1200"/>
            </a:pPr>
            <a:r>
              <a:rPr lang="en-US" sz="2000" b="1" dirty="0">
                <a:solidFill>
                  <a:schemeClr val="tx1"/>
                </a:solidFill>
              </a:rPr>
              <a:t>Complete Graphs </a:t>
            </a:r>
            <a:r>
              <a:rPr lang="en-US" sz="1800" b="1" dirty="0">
                <a:solidFill>
                  <a:schemeClr val="tx1"/>
                </a:solidFill>
              </a:rPr>
              <a:t>: </a:t>
            </a:r>
            <a:r>
              <a:rPr lang="en-US" sz="1800" dirty="0">
                <a:solidFill>
                  <a:schemeClr val="tx1"/>
                </a:solidFill>
              </a:rPr>
              <a:t>Every pair of distinct vertices is connected by a unique edge, maximizing connectivity and minimizing distance in modeling relationships.</a:t>
            </a:r>
          </a:p>
        </p:txBody>
      </p:sp>
      <p:pic>
        <p:nvPicPr>
          <p:cNvPr id="5126" name="Picture 6" descr="Complete graph - Wikipedia">
            <a:extLst>
              <a:ext uri="{FF2B5EF4-FFF2-40B4-BE49-F238E27FC236}">
                <a16:creationId xmlns:a16="http://schemas.microsoft.com/office/drawing/2014/main" id="{B33E05C6-D4CD-B29C-E772-937C71B20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0496" y="2103439"/>
            <a:ext cx="3042297" cy="297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9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6088DD59-CCF0-C93F-9FE2-77E0181FADBA}"/>
            </a:ext>
          </a:extLst>
        </p:cNvPr>
        <p:cNvGrpSpPr/>
        <p:nvPr/>
      </p:nvGrpSpPr>
      <p:grpSpPr>
        <a:xfrm>
          <a:off x="0" y="0"/>
          <a:ext cx="0" cy="0"/>
          <a:chOff x="0" y="0"/>
          <a:chExt cx="0" cy="0"/>
        </a:xfrm>
      </p:grpSpPr>
      <p:sp>
        <p:nvSpPr>
          <p:cNvPr id="108" name="Google Shape;108;p17">
            <a:extLst>
              <a:ext uri="{FF2B5EF4-FFF2-40B4-BE49-F238E27FC236}">
                <a16:creationId xmlns:a16="http://schemas.microsoft.com/office/drawing/2014/main" id="{A50CC41F-A207-3C4D-9DED-F1DDEA96FF9D}"/>
              </a:ext>
            </a:extLst>
          </p:cNvPr>
          <p:cNvSpPr txBox="1">
            <a:spLocks noGrp="1"/>
          </p:cNvSpPr>
          <p:nvPr>
            <p:ph type="title"/>
          </p:nvPr>
        </p:nvSpPr>
        <p:spPr>
          <a:xfrm>
            <a:off x="471356" y="229534"/>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 dirty="0"/>
              <a:t>types of graphs</a:t>
            </a:r>
            <a:endParaRPr dirty="0"/>
          </a:p>
        </p:txBody>
      </p:sp>
      <p:sp>
        <p:nvSpPr>
          <p:cNvPr id="4" name="Google Shape;103;p16">
            <a:extLst>
              <a:ext uri="{FF2B5EF4-FFF2-40B4-BE49-F238E27FC236}">
                <a16:creationId xmlns:a16="http://schemas.microsoft.com/office/drawing/2014/main" id="{830B2BDA-FA0F-EC5A-CB44-A1EE1FB8C9B7}"/>
              </a:ext>
            </a:extLst>
          </p:cNvPr>
          <p:cNvSpPr txBox="1">
            <a:spLocks/>
          </p:cNvSpPr>
          <p:nvPr/>
        </p:nvSpPr>
        <p:spPr>
          <a:xfrm>
            <a:off x="405487" y="980540"/>
            <a:ext cx="7835737" cy="27855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buSzPts val="1200"/>
            </a:pPr>
            <a:endParaRPr lang="en-US" dirty="0">
              <a:solidFill>
                <a:schemeClr val="tx1"/>
              </a:solidFill>
            </a:endParaRPr>
          </a:p>
          <a:p>
            <a:pPr marL="152400">
              <a:buSzPts val="1200"/>
            </a:pPr>
            <a:r>
              <a:rPr lang="en-US" sz="2000" b="1" dirty="0">
                <a:solidFill>
                  <a:schemeClr val="tx1"/>
                </a:solidFill>
              </a:rPr>
              <a:t>Multigraphs : </a:t>
            </a:r>
            <a:r>
              <a:rPr lang="en-US" sz="1800" dirty="0">
                <a:solidFill>
                  <a:schemeClr val="tx1"/>
                </a:solidFill>
              </a:rPr>
              <a:t>Graphs that allow multiple edges between vertices, accommodating complex relationships often seen in network applications.</a:t>
            </a:r>
          </a:p>
          <a:p>
            <a:pPr marL="152400">
              <a:buSzPts val="1200"/>
            </a:pPr>
            <a:endParaRPr lang="en-US" dirty="0">
              <a:solidFill>
                <a:schemeClr val="tx1"/>
              </a:solidFill>
            </a:endParaRPr>
          </a:p>
        </p:txBody>
      </p:sp>
      <p:pic>
        <p:nvPicPr>
          <p:cNvPr id="16" name="Picture 15">
            <a:extLst>
              <a:ext uri="{FF2B5EF4-FFF2-40B4-BE49-F238E27FC236}">
                <a16:creationId xmlns:a16="http://schemas.microsoft.com/office/drawing/2014/main" id="{63E7AAF6-ED20-049C-B7C8-6757A7370E27}"/>
              </a:ext>
            </a:extLst>
          </p:cNvPr>
          <p:cNvPicPr>
            <a:picLocks noChangeAspect="1"/>
          </p:cNvPicPr>
          <p:nvPr/>
        </p:nvPicPr>
        <p:blipFill>
          <a:blip r:embed="rId3"/>
          <a:stretch>
            <a:fillRect/>
          </a:stretch>
        </p:blipFill>
        <p:spPr>
          <a:xfrm>
            <a:off x="2795477" y="2094312"/>
            <a:ext cx="3055755" cy="2994944"/>
          </a:xfrm>
          <a:prstGeom prst="rect">
            <a:avLst/>
          </a:prstGeom>
        </p:spPr>
      </p:pic>
    </p:spTree>
    <p:extLst>
      <p:ext uri="{BB962C8B-B14F-4D97-AF65-F5344CB8AC3E}">
        <p14:creationId xmlns:p14="http://schemas.microsoft.com/office/powerpoint/2010/main" val="757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EAA56D74-10E1-74D7-7B00-EC3FF9582E48}"/>
            </a:ext>
          </a:extLst>
        </p:cNvPr>
        <p:cNvGrpSpPr/>
        <p:nvPr/>
      </p:nvGrpSpPr>
      <p:grpSpPr>
        <a:xfrm>
          <a:off x="0" y="0"/>
          <a:ext cx="0" cy="0"/>
          <a:chOff x="0" y="0"/>
          <a:chExt cx="0" cy="0"/>
        </a:xfrm>
      </p:grpSpPr>
      <p:sp>
        <p:nvSpPr>
          <p:cNvPr id="108" name="Google Shape;108;p17">
            <a:extLst>
              <a:ext uri="{FF2B5EF4-FFF2-40B4-BE49-F238E27FC236}">
                <a16:creationId xmlns:a16="http://schemas.microsoft.com/office/drawing/2014/main" id="{C681EDB2-2E33-5EC0-FEA9-7D0D8CDD8A64}"/>
              </a:ext>
            </a:extLst>
          </p:cNvPr>
          <p:cNvSpPr txBox="1">
            <a:spLocks noGrp="1"/>
          </p:cNvSpPr>
          <p:nvPr>
            <p:ph type="title"/>
          </p:nvPr>
        </p:nvSpPr>
        <p:spPr>
          <a:xfrm>
            <a:off x="471356" y="229534"/>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 dirty="0"/>
              <a:t>types of graphs</a:t>
            </a:r>
            <a:endParaRPr dirty="0"/>
          </a:p>
        </p:txBody>
      </p:sp>
      <p:sp>
        <p:nvSpPr>
          <p:cNvPr id="4" name="Google Shape;103;p16">
            <a:extLst>
              <a:ext uri="{FF2B5EF4-FFF2-40B4-BE49-F238E27FC236}">
                <a16:creationId xmlns:a16="http://schemas.microsoft.com/office/drawing/2014/main" id="{A41B702F-3225-E495-1E2B-ADA13C0050A8}"/>
              </a:ext>
            </a:extLst>
          </p:cNvPr>
          <p:cNvSpPr txBox="1">
            <a:spLocks/>
          </p:cNvSpPr>
          <p:nvPr/>
        </p:nvSpPr>
        <p:spPr>
          <a:xfrm>
            <a:off x="405487" y="805534"/>
            <a:ext cx="7835737" cy="27855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buSzPts val="1200"/>
            </a:pPr>
            <a:endParaRPr lang="en-US" dirty="0">
              <a:solidFill>
                <a:schemeClr val="tx1"/>
              </a:solidFill>
            </a:endParaRPr>
          </a:p>
          <a:p>
            <a:pPr marL="152400">
              <a:buSzPts val="1200"/>
            </a:pPr>
            <a:r>
              <a:rPr lang="en-US" sz="2000" b="1" dirty="0">
                <a:solidFill>
                  <a:schemeClr val="tx1"/>
                </a:solidFill>
              </a:rPr>
              <a:t>Bipartite Graphs </a:t>
            </a:r>
            <a:r>
              <a:rPr lang="en-US" sz="1800" b="1" dirty="0">
                <a:solidFill>
                  <a:schemeClr val="tx1"/>
                </a:solidFill>
              </a:rPr>
              <a:t>:  </a:t>
            </a:r>
            <a:r>
              <a:rPr lang="en-US" sz="1800" dirty="0">
                <a:solidFill>
                  <a:schemeClr val="tx1"/>
                </a:solidFill>
              </a:rPr>
              <a:t>A graph whose vertices can be divided into two disjoint sets where edges only connect vertices from different sets, commonly utilized in matching problems.</a:t>
            </a:r>
          </a:p>
        </p:txBody>
      </p:sp>
      <p:pic>
        <p:nvPicPr>
          <p:cNvPr id="10" name="Picture 9">
            <a:extLst>
              <a:ext uri="{FF2B5EF4-FFF2-40B4-BE49-F238E27FC236}">
                <a16:creationId xmlns:a16="http://schemas.microsoft.com/office/drawing/2014/main" id="{9C291C27-6E75-21EE-33CF-899835F65B84}"/>
              </a:ext>
            </a:extLst>
          </p:cNvPr>
          <p:cNvPicPr>
            <a:picLocks noChangeAspect="1"/>
          </p:cNvPicPr>
          <p:nvPr/>
        </p:nvPicPr>
        <p:blipFill>
          <a:blip r:embed="rId3"/>
          <a:stretch>
            <a:fillRect/>
          </a:stretch>
        </p:blipFill>
        <p:spPr>
          <a:xfrm>
            <a:off x="1762956" y="2357812"/>
            <a:ext cx="5120797" cy="2663640"/>
          </a:xfrm>
          <a:prstGeom prst="rect">
            <a:avLst/>
          </a:prstGeom>
        </p:spPr>
      </p:pic>
    </p:spTree>
    <p:extLst>
      <p:ext uri="{BB962C8B-B14F-4D97-AF65-F5344CB8AC3E}">
        <p14:creationId xmlns:p14="http://schemas.microsoft.com/office/powerpoint/2010/main" val="181308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38A2FDD5-4022-40C6-B660-6543A14A1134}"/>
            </a:ext>
          </a:extLst>
        </p:cNvPr>
        <p:cNvGrpSpPr/>
        <p:nvPr/>
      </p:nvGrpSpPr>
      <p:grpSpPr>
        <a:xfrm>
          <a:off x="0" y="0"/>
          <a:ext cx="0" cy="0"/>
          <a:chOff x="0" y="0"/>
          <a:chExt cx="0" cy="0"/>
        </a:xfrm>
      </p:grpSpPr>
      <p:sp>
        <p:nvSpPr>
          <p:cNvPr id="108" name="Google Shape;108;p17">
            <a:extLst>
              <a:ext uri="{FF2B5EF4-FFF2-40B4-BE49-F238E27FC236}">
                <a16:creationId xmlns:a16="http://schemas.microsoft.com/office/drawing/2014/main" id="{1DE46991-0E27-5215-6CD9-ECA23688C732}"/>
              </a:ext>
            </a:extLst>
          </p:cNvPr>
          <p:cNvSpPr txBox="1">
            <a:spLocks noGrp="1"/>
          </p:cNvSpPr>
          <p:nvPr>
            <p:ph type="title"/>
          </p:nvPr>
        </p:nvSpPr>
        <p:spPr>
          <a:xfrm>
            <a:off x="424861" y="400015"/>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 dirty="0"/>
              <a:t>Graphs traverse</a:t>
            </a:r>
            <a:endParaRPr dirty="0"/>
          </a:p>
        </p:txBody>
      </p:sp>
    </p:spTree>
    <p:extLst>
      <p:ext uri="{BB962C8B-B14F-4D97-AF65-F5344CB8AC3E}">
        <p14:creationId xmlns:p14="http://schemas.microsoft.com/office/powerpoint/2010/main" val="1931888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15"/>
          <p:cNvGrpSpPr/>
          <p:nvPr/>
        </p:nvGrpSpPr>
        <p:grpSpPr>
          <a:xfrm>
            <a:off x="1282950" y="650425"/>
            <a:ext cx="6578100" cy="3438300"/>
            <a:chOff x="772525" y="726625"/>
            <a:chExt cx="6578100" cy="3438300"/>
          </a:xfrm>
        </p:grpSpPr>
        <p:sp>
          <p:nvSpPr>
            <p:cNvPr id="77" name="Google Shape;77;p15"/>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a:off x="2848350" y="3365325"/>
            <a:ext cx="3447300" cy="962400"/>
            <a:chOff x="4924175" y="3441525"/>
            <a:chExt cx="3447300" cy="962400"/>
          </a:xfrm>
        </p:grpSpPr>
        <p:sp>
          <p:nvSpPr>
            <p:cNvPr id="80" name="Google Shape;80;p15"/>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5"/>
          <p:cNvSpPr txBox="1"/>
          <p:nvPr/>
        </p:nvSpPr>
        <p:spPr>
          <a:xfrm>
            <a:off x="1414871" y="1639888"/>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accent2"/>
                </a:solidFill>
                <a:latin typeface="Quantico"/>
                <a:ea typeface="Quantico"/>
                <a:cs typeface="Quantico"/>
                <a:sym typeface="Quantico"/>
              </a:rPr>
              <a:t>&lt;/</a:t>
            </a:r>
            <a:endParaRPr sz="3600">
              <a:solidFill>
                <a:schemeClr val="accent2"/>
              </a:solidFill>
              <a:latin typeface="Quantico"/>
              <a:ea typeface="Quantico"/>
              <a:cs typeface="Quantico"/>
              <a:sym typeface="Quantico"/>
            </a:endParaRPr>
          </a:p>
        </p:txBody>
      </p:sp>
      <p:sp>
        <p:nvSpPr>
          <p:cNvPr id="83" name="Google Shape;83;p15"/>
          <p:cNvSpPr txBox="1"/>
          <p:nvPr/>
        </p:nvSpPr>
        <p:spPr>
          <a:xfrm>
            <a:off x="7020763" y="24932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4" name="Google Shape;84;p15"/>
          <p:cNvSpPr txBox="1">
            <a:spLocks noGrp="1"/>
          </p:cNvSpPr>
          <p:nvPr>
            <p:ph type="ctrTitle"/>
          </p:nvPr>
        </p:nvSpPr>
        <p:spPr>
          <a:xfrm>
            <a:off x="2062200" y="1126123"/>
            <a:ext cx="5019600" cy="12395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 !</a:t>
            </a:r>
            <a:endParaRPr dirty="0">
              <a:solidFill>
                <a:schemeClr val="accent2"/>
              </a:solidFill>
            </a:endParaRPr>
          </a:p>
        </p:txBody>
      </p:sp>
      <p:sp>
        <p:nvSpPr>
          <p:cNvPr id="85" name="Google Shape;85;p15"/>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a:t>
            </a:r>
            <a:r>
              <a:rPr lang="en" dirty="0"/>
              <a:t>ny Questions?</a:t>
            </a:r>
            <a:endParaRPr dirty="0"/>
          </a:p>
        </p:txBody>
      </p:sp>
      <p:grpSp>
        <p:nvGrpSpPr>
          <p:cNvPr id="86" name="Google Shape;86;p15"/>
          <p:cNvGrpSpPr/>
          <p:nvPr/>
        </p:nvGrpSpPr>
        <p:grpSpPr>
          <a:xfrm>
            <a:off x="488525" y="3098476"/>
            <a:ext cx="1864800" cy="718498"/>
            <a:chOff x="488525" y="3093501"/>
            <a:chExt cx="1864800" cy="718498"/>
          </a:xfrm>
        </p:grpSpPr>
        <p:grpSp>
          <p:nvGrpSpPr>
            <p:cNvPr id="87" name="Google Shape;87;p15"/>
            <p:cNvGrpSpPr/>
            <p:nvPr/>
          </p:nvGrpSpPr>
          <p:grpSpPr>
            <a:xfrm>
              <a:off x="488525" y="3093501"/>
              <a:ext cx="1864800" cy="718498"/>
              <a:chOff x="488525" y="3093501"/>
              <a:chExt cx="1864800" cy="718498"/>
            </a:xfrm>
          </p:grpSpPr>
          <p:sp>
            <p:nvSpPr>
              <p:cNvPr id="88" name="Google Shape;88;p15"/>
              <p:cNvSpPr/>
              <p:nvPr/>
            </p:nvSpPr>
            <p:spPr>
              <a:xfrm>
                <a:off x="488525" y="3348799"/>
                <a:ext cx="1864800" cy="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488525" y="3093501"/>
                <a:ext cx="18648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a:off x="693113" y="3432625"/>
              <a:ext cx="1455642" cy="295547"/>
              <a:chOff x="704072" y="2828928"/>
              <a:chExt cx="1455642" cy="295547"/>
            </a:xfrm>
          </p:grpSpPr>
          <p:sp>
            <p:nvSpPr>
              <p:cNvPr id="91" name="Google Shape;91;p15"/>
              <p:cNvSpPr/>
              <p:nvPr/>
            </p:nvSpPr>
            <p:spPr>
              <a:xfrm>
                <a:off x="704072" y="2828928"/>
                <a:ext cx="295547" cy="295547"/>
              </a:xfrm>
              <a:custGeom>
                <a:avLst/>
                <a:gdLst/>
                <a:ahLst/>
                <a:cxnLst/>
                <a:rect l="l" t="t" r="r" b="b"/>
                <a:pathLst>
                  <a:path w="3170" h="3170" extrusionOk="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095931" y="2922255"/>
                <a:ext cx="1063783" cy="21816"/>
              </a:xfrm>
              <a:custGeom>
                <a:avLst/>
                <a:gdLst/>
                <a:ahLst/>
                <a:cxnLst/>
                <a:rect l="l" t="t" r="r" b="b"/>
                <a:pathLst>
                  <a:path w="11410" h="234" extrusionOk="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095931" y="3003088"/>
                <a:ext cx="684327" cy="21910"/>
              </a:xfrm>
              <a:custGeom>
                <a:avLst/>
                <a:gdLst/>
                <a:ahLst/>
                <a:cxnLst/>
                <a:rect l="l" t="t" r="r" b="b"/>
                <a:pathLst>
                  <a:path w="7340" h="235" extrusionOk="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5"/>
            <p:cNvGrpSpPr/>
            <p:nvPr/>
          </p:nvGrpSpPr>
          <p:grpSpPr>
            <a:xfrm>
              <a:off x="1892128" y="3177685"/>
              <a:ext cx="361833" cy="86930"/>
              <a:chOff x="2513203" y="3027163"/>
              <a:chExt cx="361833" cy="86930"/>
            </a:xfrm>
          </p:grpSpPr>
          <p:sp>
            <p:nvSpPr>
              <p:cNvPr id="95" name="Google Shape;95;p15"/>
              <p:cNvSpPr/>
              <p:nvPr/>
            </p:nvSpPr>
            <p:spPr>
              <a:xfrm>
                <a:off x="2513203" y="3027163"/>
                <a:ext cx="88213"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650635" y="3027163"/>
                <a:ext cx="88252"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786822" y="3027163"/>
                <a:ext cx="88213"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5095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t>Agenda</a:t>
            </a:r>
            <a:endParaRPr dirty="0"/>
          </a:p>
        </p:txBody>
      </p:sp>
      <p:sp>
        <p:nvSpPr>
          <p:cNvPr id="103" name="Google Shape;103;p16"/>
          <p:cNvSpPr txBox="1">
            <a:spLocks noGrp="1"/>
          </p:cNvSpPr>
          <p:nvPr>
            <p:ph type="body" idx="1"/>
          </p:nvPr>
        </p:nvSpPr>
        <p:spPr>
          <a:xfrm>
            <a:off x="479777" y="1360250"/>
            <a:ext cx="7704000" cy="2581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US" sz="2000" dirty="0"/>
              <a:t>Introduction to Trees and Graphs</a:t>
            </a:r>
          </a:p>
          <a:p>
            <a:pPr marL="457200" lvl="0" indent="-304800" algn="l" rtl="0">
              <a:spcBef>
                <a:spcPts val="0"/>
              </a:spcBef>
              <a:spcAft>
                <a:spcPts val="0"/>
              </a:spcAft>
              <a:buSzPts val="1200"/>
              <a:buChar char="●"/>
            </a:pPr>
            <a:r>
              <a:rPr lang="en-US" sz="2000" dirty="0"/>
              <a:t>Key Definitions in Graph Theory</a:t>
            </a:r>
          </a:p>
          <a:p>
            <a:pPr marL="457200" lvl="0" indent="-304800" algn="l" rtl="0">
              <a:spcBef>
                <a:spcPts val="0"/>
              </a:spcBef>
              <a:spcAft>
                <a:spcPts val="0"/>
              </a:spcAft>
              <a:buSzPts val="1200"/>
              <a:buChar char="●"/>
            </a:pPr>
            <a:r>
              <a:rPr lang="en-US" sz="2000" dirty="0"/>
              <a:t>Types of Trees</a:t>
            </a:r>
          </a:p>
          <a:p>
            <a:pPr marL="457200" lvl="0" indent="-304800" algn="l" rtl="0">
              <a:spcBef>
                <a:spcPts val="0"/>
              </a:spcBef>
              <a:spcAft>
                <a:spcPts val="0"/>
              </a:spcAft>
              <a:buSzPts val="1200"/>
              <a:buChar char="●"/>
            </a:pPr>
            <a:r>
              <a:rPr lang="en-US" sz="2000" dirty="0"/>
              <a:t>Types of Graphs</a:t>
            </a:r>
          </a:p>
          <a:p>
            <a:pPr marL="457200" lvl="0" indent="-304800" algn="l" rtl="0">
              <a:spcBef>
                <a:spcPts val="0"/>
              </a:spcBef>
              <a:spcAft>
                <a:spcPts val="0"/>
              </a:spcAft>
              <a:buSzPts val="1200"/>
              <a:buChar char="●"/>
            </a:pPr>
            <a:r>
              <a:rPr lang="en-US" sz="2000" dirty="0"/>
              <a:t>Graph Representations</a:t>
            </a:r>
          </a:p>
          <a:p>
            <a:pPr marL="457200" lvl="0" indent="-304800" algn="l" rtl="0">
              <a:spcBef>
                <a:spcPts val="0"/>
              </a:spcBef>
              <a:spcAft>
                <a:spcPts val="0"/>
              </a:spcAft>
              <a:buSzPts val="1200"/>
              <a:buChar char="●"/>
            </a:pPr>
            <a:r>
              <a:rPr lang="en-US" sz="2000" dirty="0"/>
              <a:t>Basic Operations on Graphs</a:t>
            </a:r>
          </a:p>
          <a:p>
            <a:pPr marL="457200" lvl="0" indent="-304800" algn="l" rtl="0">
              <a:spcBef>
                <a:spcPts val="0"/>
              </a:spcBef>
              <a:spcAft>
                <a:spcPts val="0"/>
              </a:spcAft>
              <a:buSzPts val="1200"/>
              <a:buChar char="●"/>
            </a:pPr>
            <a:r>
              <a:rPr lang="en-US" sz="2000" dirty="0"/>
              <a:t>Traversal Algorithms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293797" y="36127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US" dirty="0"/>
              <a:t>Key Definitions in Graph Theory</a:t>
            </a:r>
            <a:r>
              <a:rPr lang="en" dirty="0"/>
              <a:t> </a:t>
            </a:r>
            <a:endParaRPr dirty="0"/>
          </a:p>
        </p:txBody>
      </p:sp>
      <p:sp>
        <p:nvSpPr>
          <p:cNvPr id="4" name="Google Shape;103;p16">
            <a:extLst>
              <a:ext uri="{FF2B5EF4-FFF2-40B4-BE49-F238E27FC236}">
                <a16:creationId xmlns:a16="http://schemas.microsoft.com/office/drawing/2014/main" id="{B20FFBE1-9377-7E77-9060-401C87BEBDE8}"/>
              </a:ext>
            </a:extLst>
          </p:cNvPr>
          <p:cNvSpPr txBox="1">
            <a:spLocks/>
          </p:cNvSpPr>
          <p:nvPr/>
        </p:nvSpPr>
        <p:spPr>
          <a:xfrm>
            <a:off x="76149" y="1177493"/>
            <a:ext cx="8556408" cy="3488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95300" indent="-342900">
              <a:buClr>
                <a:schemeClr val="tx1"/>
              </a:buClr>
              <a:buSzPts val="1200"/>
              <a:buFont typeface="Wingdings" panose="05000000000000000000" pitchFamily="2" charset="2"/>
              <a:buChar char="Ø"/>
            </a:pPr>
            <a:r>
              <a:rPr lang="en-US" sz="2400" b="1" dirty="0">
                <a:solidFill>
                  <a:schemeClr val="tx1"/>
                </a:solidFill>
              </a:rPr>
              <a:t>Graphs: </a:t>
            </a:r>
            <a:r>
              <a:rPr lang="en-US" sz="1800" dirty="0">
                <a:solidFill>
                  <a:schemeClr val="tx1"/>
                </a:solidFill>
              </a:rPr>
              <a:t>A graph data structure is a collection of nodes (also called vertices) and edges that connect them. Nodes can represent entities, such as people, places, or things, while edges represent relationships between those entities.</a:t>
            </a:r>
          </a:p>
          <a:p>
            <a:pPr marL="495300" indent="-342900">
              <a:buClr>
                <a:schemeClr val="tx1"/>
              </a:buClr>
              <a:buSzPts val="1200"/>
              <a:buFont typeface="Wingdings" panose="05000000000000000000" pitchFamily="2" charset="2"/>
              <a:buChar char="Ø"/>
            </a:pPr>
            <a:endParaRPr lang="en-US" sz="1800" dirty="0">
              <a:solidFill>
                <a:schemeClr val="tx1"/>
              </a:solidFill>
            </a:endParaRPr>
          </a:p>
          <a:p>
            <a:pPr marL="495300" indent="-342900">
              <a:buClr>
                <a:schemeClr val="tx1"/>
              </a:buClr>
              <a:buSzPts val="1200"/>
              <a:buFont typeface="Wingdings" panose="05000000000000000000" pitchFamily="2" charset="2"/>
              <a:buChar char="Ø"/>
            </a:pPr>
            <a:r>
              <a:rPr lang="en-US" sz="2400" b="1" dirty="0">
                <a:solidFill>
                  <a:schemeClr val="tx1"/>
                </a:solidFill>
              </a:rPr>
              <a:t>Directed vs. Undirected Graphs: </a:t>
            </a:r>
            <a:r>
              <a:rPr lang="en-US" sz="1800" dirty="0">
                <a:solidFill>
                  <a:schemeClr val="tx1"/>
                </a:solidFill>
              </a:rPr>
              <a:t>Directed graphs have edges with a direction, while undirected graphs have edges that indicate a bidirectional relationship.</a:t>
            </a:r>
          </a:p>
          <a:p>
            <a:pPr marL="438150" indent="-285750">
              <a:buClr>
                <a:schemeClr val="tx1"/>
              </a:buClr>
              <a:buSzPts val="1200"/>
              <a:buFont typeface="Wingdings" panose="05000000000000000000" pitchFamily="2" charset="2"/>
              <a:buChar char="Ø"/>
            </a:pPr>
            <a:endParaRPr lang="en-US" sz="1800" dirty="0">
              <a:solidFill>
                <a:schemeClr val="tx1"/>
              </a:solidFill>
            </a:endParaRPr>
          </a:p>
          <a:p>
            <a:pPr marL="495300" indent="-342900">
              <a:buClr>
                <a:schemeClr val="tx1"/>
              </a:buClr>
              <a:buSzPts val="1200"/>
              <a:buFont typeface="Wingdings" panose="05000000000000000000" pitchFamily="2" charset="2"/>
              <a:buChar char="Ø"/>
            </a:pPr>
            <a:r>
              <a:rPr lang="en-US" sz="2400" b="1" dirty="0">
                <a:solidFill>
                  <a:schemeClr val="tx1"/>
                </a:solidFill>
              </a:rPr>
              <a:t>Weighted vs. Unweighted Graphs: </a:t>
            </a:r>
            <a:r>
              <a:rPr lang="en-US" sz="1800" dirty="0">
                <a:solidFill>
                  <a:schemeClr val="tx1"/>
                </a:solidFill>
              </a:rPr>
              <a:t>Weighted graphs assign values to edges, representing costs or distances, while unweighted graphs treat all edges equally for traversal.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1EBC0350-FFFB-ECFC-A624-F2D939F27265}"/>
            </a:ext>
          </a:extLst>
        </p:cNvPr>
        <p:cNvGrpSpPr/>
        <p:nvPr/>
      </p:nvGrpSpPr>
      <p:grpSpPr>
        <a:xfrm>
          <a:off x="0" y="0"/>
          <a:ext cx="0" cy="0"/>
          <a:chOff x="0" y="0"/>
          <a:chExt cx="0" cy="0"/>
        </a:xfrm>
      </p:grpSpPr>
      <p:sp>
        <p:nvSpPr>
          <p:cNvPr id="108" name="Google Shape;108;p17">
            <a:extLst>
              <a:ext uri="{FF2B5EF4-FFF2-40B4-BE49-F238E27FC236}">
                <a16:creationId xmlns:a16="http://schemas.microsoft.com/office/drawing/2014/main" id="{34467CF8-5B4B-4908-A15C-50D1B5F98F0B}"/>
              </a:ext>
            </a:extLst>
          </p:cNvPr>
          <p:cNvSpPr txBox="1">
            <a:spLocks noGrp="1"/>
          </p:cNvSpPr>
          <p:nvPr>
            <p:ph type="title"/>
          </p:nvPr>
        </p:nvSpPr>
        <p:spPr>
          <a:xfrm>
            <a:off x="262800" y="283778"/>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US" dirty="0"/>
              <a:t>Key Definitions in Graph Theory</a:t>
            </a:r>
            <a:r>
              <a:rPr lang="en" dirty="0"/>
              <a:t> </a:t>
            </a:r>
            <a:endParaRPr dirty="0"/>
          </a:p>
        </p:txBody>
      </p:sp>
      <p:sp>
        <p:nvSpPr>
          <p:cNvPr id="4" name="Google Shape;103;p16">
            <a:extLst>
              <a:ext uri="{FF2B5EF4-FFF2-40B4-BE49-F238E27FC236}">
                <a16:creationId xmlns:a16="http://schemas.microsoft.com/office/drawing/2014/main" id="{6512502F-1D8F-6514-318F-D088C487CCB3}"/>
              </a:ext>
            </a:extLst>
          </p:cNvPr>
          <p:cNvSpPr txBox="1">
            <a:spLocks/>
          </p:cNvSpPr>
          <p:nvPr/>
        </p:nvSpPr>
        <p:spPr>
          <a:xfrm>
            <a:off x="91647" y="632868"/>
            <a:ext cx="8556408" cy="131735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buClr>
                <a:schemeClr val="tx1"/>
              </a:buClr>
              <a:buSzPts val="1200"/>
            </a:pPr>
            <a:endParaRPr lang="en-US" sz="1800" dirty="0">
              <a:solidFill>
                <a:schemeClr val="tx1"/>
              </a:solidFill>
            </a:endParaRPr>
          </a:p>
          <a:p>
            <a:pPr marL="495300" indent="-342900">
              <a:buClr>
                <a:schemeClr val="tx1"/>
              </a:buClr>
              <a:buSzPts val="1200"/>
              <a:buFont typeface="Wingdings" panose="05000000000000000000" pitchFamily="2" charset="2"/>
              <a:buChar char="Ø"/>
            </a:pPr>
            <a:r>
              <a:rPr lang="en-US" sz="2400" b="1" dirty="0">
                <a:solidFill>
                  <a:schemeClr val="tx1"/>
                </a:solidFill>
              </a:rPr>
              <a:t>Sparse vs. dense Graphs:</a:t>
            </a:r>
          </a:p>
          <a:p>
            <a:pPr marL="152400">
              <a:buClr>
                <a:schemeClr val="tx1"/>
              </a:buClr>
              <a:buSzPts val="1200"/>
            </a:pPr>
            <a:r>
              <a:rPr lang="en-US" sz="2400" b="1" dirty="0">
                <a:solidFill>
                  <a:schemeClr val="tx1"/>
                </a:solidFill>
              </a:rPr>
              <a:t>	sparse </a:t>
            </a:r>
            <a:r>
              <a:rPr lang="en-US" sz="2400" b="1" dirty="0">
                <a:solidFill>
                  <a:schemeClr val="tx1"/>
                </a:solidFill>
                <a:sym typeface="Wingdings" panose="05000000000000000000" pitchFamily="2" charset="2"/>
              </a:rPr>
              <a:t> n edges  adjacency lists </a:t>
            </a:r>
          </a:p>
          <a:p>
            <a:pPr marL="152400">
              <a:buClr>
                <a:schemeClr val="tx1"/>
              </a:buClr>
              <a:buSzPts val="1200"/>
            </a:pPr>
            <a:r>
              <a:rPr lang="en-US" sz="2400" b="1" dirty="0">
                <a:solidFill>
                  <a:schemeClr val="tx1"/>
                </a:solidFill>
                <a:sym typeface="Wingdings" panose="05000000000000000000" pitchFamily="2" charset="2"/>
              </a:rPr>
              <a:t>	dense  n^2 edges  adjacency matrix </a:t>
            </a:r>
            <a:endParaRPr lang="en-US" sz="1800" dirty="0">
              <a:solidFill>
                <a:schemeClr val="tx1"/>
              </a:solidFill>
            </a:endParaRPr>
          </a:p>
        </p:txBody>
      </p:sp>
      <p:pic>
        <p:nvPicPr>
          <p:cNvPr id="4098" name="Picture 2" descr="data structures - What is the distinction between sparse and dense graphs?  - Stack Overflow">
            <a:extLst>
              <a:ext uri="{FF2B5EF4-FFF2-40B4-BE49-F238E27FC236}">
                <a16:creationId xmlns:a16="http://schemas.microsoft.com/office/drawing/2014/main" id="{344F2BD1-BC8B-7C55-CBCF-0048BD5F8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505" y="2372817"/>
            <a:ext cx="6778408" cy="277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002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9601EC80-D325-77FD-D485-AB8D160B2412}"/>
            </a:ext>
          </a:extLst>
        </p:cNvPr>
        <p:cNvGrpSpPr/>
        <p:nvPr/>
      </p:nvGrpSpPr>
      <p:grpSpPr>
        <a:xfrm>
          <a:off x="0" y="0"/>
          <a:ext cx="0" cy="0"/>
          <a:chOff x="0" y="0"/>
          <a:chExt cx="0" cy="0"/>
        </a:xfrm>
      </p:grpSpPr>
      <p:sp>
        <p:nvSpPr>
          <p:cNvPr id="108" name="Google Shape;108;p17">
            <a:extLst>
              <a:ext uri="{FF2B5EF4-FFF2-40B4-BE49-F238E27FC236}">
                <a16:creationId xmlns:a16="http://schemas.microsoft.com/office/drawing/2014/main" id="{7E7D05FA-9855-65DA-6C07-413CEE2B6FA8}"/>
              </a:ext>
            </a:extLst>
          </p:cNvPr>
          <p:cNvSpPr txBox="1">
            <a:spLocks noGrp="1"/>
          </p:cNvSpPr>
          <p:nvPr>
            <p:ph type="title"/>
          </p:nvPr>
        </p:nvSpPr>
        <p:spPr>
          <a:xfrm>
            <a:off x="262800" y="283778"/>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US" dirty="0"/>
              <a:t>Key Definitions in Graph Theory</a:t>
            </a:r>
            <a:r>
              <a:rPr lang="en" dirty="0"/>
              <a:t> </a:t>
            </a:r>
            <a:endParaRPr dirty="0"/>
          </a:p>
        </p:txBody>
      </p:sp>
      <p:sp>
        <p:nvSpPr>
          <p:cNvPr id="4" name="Google Shape;103;p16">
            <a:extLst>
              <a:ext uri="{FF2B5EF4-FFF2-40B4-BE49-F238E27FC236}">
                <a16:creationId xmlns:a16="http://schemas.microsoft.com/office/drawing/2014/main" id="{C91DC69E-08A2-B55E-BE2F-B46E309E4DC6}"/>
              </a:ext>
            </a:extLst>
          </p:cNvPr>
          <p:cNvSpPr txBox="1">
            <a:spLocks/>
          </p:cNvSpPr>
          <p:nvPr/>
        </p:nvSpPr>
        <p:spPr>
          <a:xfrm>
            <a:off x="91647" y="632868"/>
            <a:ext cx="8556408" cy="101770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buClr>
                <a:schemeClr val="tx1"/>
              </a:buClr>
              <a:buSzPts val="1200"/>
            </a:pPr>
            <a:endParaRPr lang="en-US" sz="1800" dirty="0">
              <a:solidFill>
                <a:schemeClr val="tx1"/>
              </a:solidFill>
            </a:endParaRPr>
          </a:p>
          <a:p>
            <a:pPr marL="495300" indent="-342900">
              <a:buClr>
                <a:schemeClr val="tx1"/>
              </a:buClr>
              <a:buSzPts val="1200"/>
              <a:buFont typeface="Wingdings" panose="05000000000000000000" pitchFamily="2" charset="2"/>
              <a:buChar char="Ø"/>
            </a:pPr>
            <a:r>
              <a:rPr lang="en-US" sz="2400" b="1" dirty="0">
                <a:solidFill>
                  <a:schemeClr val="tx1"/>
                </a:solidFill>
              </a:rPr>
              <a:t>cyclic vs. acyclic Graphs:</a:t>
            </a:r>
          </a:p>
        </p:txBody>
      </p:sp>
      <p:pic>
        <p:nvPicPr>
          <p:cNvPr id="6146" name="Picture 2" descr="Graph Theory — Basic Properties. Part III — Moving On From Simple Graphs |  by Jesus Najera | Towards Data Science">
            <a:extLst>
              <a:ext uri="{FF2B5EF4-FFF2-40B4-BE49-F238E27FC236}">
                <a16:creationId xmlns:a16="http://schemas.microsoft.com/office/drawing/2014/main" id="{E3662D1B-928F-9BD9-5DB4-EA1D89102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4572"/>
            <a:ext cx="73152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17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1EC12C-F67B-6757-B7F6-4969E1B04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281" y="1137916"/>
            <a:ext cx="5925437" cy="364451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08;p17">
            <a:extLst>
              <a:ext uri="{FF2B5EF4-FFF2-40B4-BE49-F238E27FC236}">
                <a16:creationId xmlns:a16="http://schemas.microsoft.com/office/drawing/2014/main" id="{3CCB7ACA-11AA-559E-E218-13D01CACA77C}"/>
              </a:ext>
            </a:extLst>
          </p:cNvPr>
          <p:cNvSpPr txBox="1">
            <a:spLocks/>
          </p:cNvSpPr>
          <p:nvPr/>
        </p:nvSpPr>
        <p:spPr>
          <a:xfrm>
            <a:off x="301546" y="290317"/>
            <a:ext cx="77040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dirty="0">
                <a:solidFill>
                  <a:schemeClr val="lt2"/>
                </a:solidFill>
              </a:rPr>
              <a:t>&lt;/</a:t>
            </a:r>
            <a:r>
              <a:rPr lang="en-US" dirty="0"/>
              <a:t>trees VS graphs</a:t>
            </a:r>
          </a:p>
        </p:txBody>
      </p:sp>
    </p:spTree>
    <p:extLst>
      <p:ext uri="{BB962C8B-B14F-4D97-AF65-F5344CB8AC3E}">
        <p14:creationId xmlns:p14="http://schemas.microsoft.com/office/powerpoint/2010/main" val="229435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5606F-12AF-90C1-C094-F78C1651D14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702F25-FF66-7CB2-4F76-0EE2C1D47270}"/>
              </a:ext>
            </a:extLst>
          </p:cNvPr>
          <p:cNvSpPr txBox="1"/>
          <p:nvPr/>
        </p:nvSpPr>
        <p:spPr>
          <a:xfrm>
            <a:off x="255721" y="1063292"/>
            <a:ext cx="8198604" cy="1231106"/>
          </a:xfrm>
          <a:prstGeom prst="rect">
            <a:avLst/>
          </a:prstGeom>
          <a:noFill/>
        </p:spPr>
        <p:txBody>
          <a:bodyPr wrap="square">
            <a:spAutoFit/>
          </a:bodyPr>
          <a:lstStyle/>
          <a:p>
            <a:pPr fontAlgn="base"/>
            <a:r>
              <a:rPr lang="en-US" sz="2000" b="1" i="0" u="sng" dirty="0">
                <a:solidFill>
                  <a:srgbClr val="FFFFFF"/>
                </a:solidFill>
                <a:effectLst/>
                <a:latin typeface="Nunito" panose="00000500000000000000" pitchFamily="2" charset="0"/>
                <a:hlinkClick r:id="rId2"/>
              </a:rPr>
              <a:t>What is Tree?</a:t>
            </a:r>
            <a:endParaRPr lang="en-US" sz="2000" b="1" i="0" dirty="0">
              <a:solidFill>
                <a:srgbClr val="FFFFFF"/>
              </a:solidFill>
              <a:effectLst/>
              <a:latin typeface="Nunito" panose="00000500000000000000" pitchFamily="2" charset="0"/>
            </a:endParaRPr>
          </a:p>
          <a:p>
            <a:pPr algn="l" rtl="0" fontAlgn="base">
              <a:spcAft>
                <a:spcPts val="750"/>
              </a:spcAft>
            </a:pPr>
            <a:r>
              <a:rPr lang="en-US" sz="1800" b="0" i="0" dirty="0">
                <a:solidFill>
                  <a:srgbClr val="FFFFFF"/>
                </a:solidFill>
                <a:effectLst/>
                <a:latin typeface="Nunito" panose="00000500000000000000" pitchFamily="2" charset="0"/>
              </a:rPr>
              <a:t>A </a:t>
            </a:r>
            <a:r>
              <a:rPr lang="en-US" sz="1800" b="1" i="0" dirty="0">
                <a:solidFill>
                  <a:srgbClr val="FFFFFF"/>
                </a:solidFill>
                <a:effectLst/>
                <a:latin typeface="Nunito" panose="00000500000000000000" pitchFamily="2" charset="0"/>
              </a:rPr>
              <a:t>tree data structure</a:t>
            </a:r>
            <a:r>
              <a:rPr lang="en-US" sz="1800" b="0" i="0" dirty="0">
                <a:solidFill>
                  <a:srgbClr val="FFFFFF"/>
                </a:solidFill>
                <a:effectLst/>
                <a:latin typeface="Nunito" panose="00000500000000000000" pitchFamily="2" charset="0"/>
              </a:rPr>
              <a:t> is a hierarchical data structure that consists of nodes connected by edges. Each node can have multiple child nodes, but only one parent node. The topmost node in the tree is called the </a:t>
            </a:r>
            <a:r>
              <a:rPr lang="en-US" sz="1800" b="1" i="0" dirty="0">
                <a:solidFill>
                  <a:srgbClr val="FFFFFF"/>
                </a:solidFill>
                <a:effectLst/>
                <a:latin typeface="Nunito" panose="00000500000000000000" pitchFamily="2" charset="0"/>
              </a:rPr>
              <a:t>root node</a:t>
            </a:r>
            <a:r>
              <a:rPr lang="en-US" sz="1800" b="0" i="0" dirty="0">
                <a:solidFill>
                  <a:srgbClr val="FFFFFF"/>
                </a:solidFill>
                <a:effectLst/>
                <a:latin typeface="Nunito" panose="00000500000000000000" pitchFamily="2" charset="0"/>
              </a:rPr>
              <a:t>.</a:t>
            </a:r>
          </a:p>
        </p:txBody>
      </p:sp>
      <p:sp>
        <p:nvSpPr>
          <p:cNvPr id="7" name="Google Shape;108;p17">
            <a:extLst>
              <a:ext uri="{FF2B5EF4-FFF2-40B4-BE49-F238E27FC236}">
                <a16:creationId xmlns:a16="http://schemas.microsoft.com/office/drawing/2014/main" id="{1329914F-6BFC-0507-D93C-DBBC53F1CAE3}"/>
              </a:ext>
            </a:extLst>
          </p:cNvPr>
          <p:cNvSpPr txBox="1">
            <a:spLocks/>
          </p:cNvSpPr>
          <p:nvPr/>
        </p:nvSpPr>
        <p:spPr>
          <a:xfrm>
            <a:off x="301546" y="290317"/>
            <a:ext cx="77040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dirty="0">
                <a:solidFill>
                  <a:schemeClr val="lt2"/>
                </a:solidFill>
              </a:rPr>
              <a:t>&lt;/</a:t>
            </a:r>
            <a:r>
              <a:rPr lang="en-US" dirty="0"/>
              <a:t>trees VS graphs</a:t>
            </a:r>
          </a:p>
        </p:txBody>
      </p:sp>
    </p:spTree>
    <p:extLst>
      <p:ext uri="{BB962C8B-B14F-4D97-AF65-F5344CB8AC3E}">
        <p14:creationId xmlns:p14="http://schemas.microsoft.com/office/powerpoint/2010/main" val="408968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4F962-C042-FE3B-E32D-A49110637D3A}"/>
            </a:ext>
          </a:extLst>
        </p:cNvPr>
        <p:cNvGrpSpPr/>
        <p:nvPr/>
      </p:nvGrpSpPr>
      <p:grpSpPr>
        <a:xfrm>
          <a:off x="0" y="0"/>
          <a:ext cx="0" cy="0"/>
          <a:chOff x="0" y="0"/>
          <a:chExt cx="0" cy="0"/>
        </a:xfrm>
      </p:grpSpPr>
      <p:graphicFrame>
        <p:nvGraphicFramePr>
          <p:cNvPr id="39" name="Table 38">
            <a:extLst>
              <a:ext uri="{FF2B5EF4-FFF2-40B4-BE49-F238E27FC236}">
                <a16:creationId xmlns:a16="http://schemas.microsoft.com/office/drawing/2014/main" id="{FA51FADA-8382-8E9F-4D04-2888CA093B45}"/>
              </a:ext>
            </a:extLst>
          </p:cNvPr>
          <p:cNvGraphicFramePr>
            <a:graphicFrameLocks noGrp="1"/>
          </p:cNvGraphicFramePr>
          <p:nvPr>
            <p:extLst>
              <p:ext uri="{D42A27DB-BD31-4B8C-83A1-F6EECF244321}">
                <p14:modId xmlns:p14="http://schemas.microsoft.com/office/powerpoint/2010/main" val="952641309"/>
              </p:ext>
            </p:extLst>
          </p:nvPr>
        </p:nvGraphicFramePr>
        <p:xfrm>
          <a:off x="371959" y="198825"/>
          <a:ext cx="8400082" cy="4427417"/>
        </p:xfrm>
        <a:graphic>
          <a:graphicData uri="http://schemas.openxmlformats.org/drawingml/2006/table">
            <a:tbl>
              <a:tblPr firstRow="1" bandRow="1">
                <a:tableStyleId>{4449EBDB-BDA8-4309-96D4-A53DFE6EFE18}</a:tableStyleId>
              </a:tblPr>
              <a:tblGrid>
                <a:gridCol w="1872261">
                  <a:extLst>
                    <a:ext uri="{9D8B030D-6E8A-4147-A177-3AD203B41FA5}">
                      <a16:colId xmlns:a16="http://schemas.microsoft.com/office/drawing/2014/main" val="455631326"/>
                    </a:ext>
                  </a:extLst>
                </a:gridCol>
                <a:gridCol w="3079448">
                  <a:extLst>
                    <a:ext uri="{9D8B030D-6E8A-4147-A177-3AD203B41FA5}">
                      <a16:colId xmlns:a16="http://schemas.microsoft.com/office/drawing/2014/main" val="1186740416"/>
                    </a:ext>
                  </a:extLst>
                </a:gridCol>
                <a:gridCol w="3448373">
                  <a:extLst>
                    <a:ext uri="{9D8B030D-6E8A-4147-A177-3AD203B41FA5}">
                      <a16:colId xmlns:a16="http://schemas.microsoft.com/office/drawing/2014/main" val="2836695993"/>
                    </a:ext>
                  </a:extLst>
                </a:gridCol>
              </a:tblGrid>
              <a:tr h="4238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2" algn="ctr"/>
                      <a:r>
                        <a:rPr lang="en-US" sz="2000" b="1" dirty="0">
                          <a:solidFill>
                            <a:schemeClr val="tx1"/>
                          </a:solidFill>
                        </a:rPr>
                        <a:t>graphs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a:solidFill>
                            <a:schemeClr val="tx1"/>
                          </a:solidFill>
                        </a:rPr>
                        <a:t>trees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9245904"/>
                  </a:ext>
                </a:extLst>
              </a:tr>
              <a:tr h="105807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0222280"/>
                  </a:ext>
                </a:extLst>
              </a:tr>
              <a:tr h="107650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8865091"/>
                  </a:ext>
                </a:extLst>
              </a:tr>
              <a:tr h="1178095">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1017398"/>
                  </a:ext>
                </a:extLst>
              </a:tr>
              <a:tr h="6909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37524081"/>
                  </a:ext>
                </a:extLst>
              </a:tr>
            </a:tbl>
          </a:graphicData>
        </a:graphic>
      </p:graphicFrame>
      <p:sp>
        <p:nvSpPr>
          <p:cNvPr id="3" name="TextBox 2">
            <a:extLst>
              <a:ext uri="{FF2B5EF4-FFF2-40B4-BE49-F238E27FC236}">
                <a16:creationId xmlns:a16="http://schemas.microsoft.com/office/drawing/2014/main" id="{E5206078-D560-68E5-A169-64B5FD912570}"/>
              </a:ext>
            </a:extLst>
          </p:cNvPr>
          <p:cNvSpPr txBox="1"/>
          <p:nvPr/>
        </p:nvSpPr>
        <p:spPr>
          <a:xfrm>
            <a:off x="5558057" y="654725"/>
            <a:ext cx="2995091" cy="738664"/>
          </a:xfrm>
          <a:prstGeom prst="rect">
            <a:avLst/>
          </a:prstGeom>
          <a:noFill/>
        </p:spPr>
        <p:txBody>
          <a:bodyPr wrap="square">
            <a:spAutoFit/>
          </a:bodyPr>
          <a:lstStyle/>
          <a:p>
            <a:r>
              <a:rPr lang="en-US" b="0" i="0" dirty="0">
                <a:solidFill>
                  <a:srgbClr val="FFFFFF"/>
                </a:solidFill>
                <a:effectLst/>
                <a:latin typeface="Nunito" panose="00000500000000000000" pitchFamily="2" charset="0"/>
              </a:rPr>
              <a:t>A hierarchical data structure consisting of nodes connected by edges with a single root node.</a:t>
            </a:r>
            <a:endParaRPr lang="en-US" dirty="0"/>
          </a:p>
        </p:txBody>
      </p:sp>
      <p:sp>
        <p:nvSpPr>
          <p:cNvPr id="6" name="TextBox 5">
            <a:extLst>
              <a:ext uri="{FF2B5EF4-FFF2-40B4-BE49-F238E27FC236}">
                <a16:creationId xmlns:a16="http://schemas.microsoft.com/office/drawing/2014/main" id="{27472369-4793-E9CD-27BC-2CF42DCDBD03}"/>
              </a:ext>
            </a:extLst>
          </p:cNvPr>
          <p:cNvSpPr txBox="1"/>
          <p:nvPr/>
        </p:nvSpPr>
        <p:spPr>
          <a:xfrm>
            <a:off x="2522351" y="718095"/>
            <a:ext cx="2754820" cy="738664"/>
          </a:xfrm>
          <a:prstGeom prst="rect">
            <a:avLst/>
          </a:prstGeom>
          <a:noFill/>
        </p:spPr>
        <p:txBody>
          <a:bodyPr wrap="square">
            <a:spAutoFit/>
          </a:bodyPr>
          <a:lstStyle/>
          <a:p>
            <a:r>
              <a:rPr lang="en-US" b="0" i="0" dirty="0">
                <a:solidFill>
                  <a:srgbClr val="FFFFFF"/>
                </a:solidFill>
                <a:effectLst/>
                <a:latin typeface="Nunito" panose="00000500000000000000" pitchFamily="2" charset="0"/>
              </a:rPr>
              <a:t>A collection of nodes (vertices) and edges, where edges connect nodes.</a:t>
            </a:r>
            <a:endParaRPr lang="en-US" dirty="0"/>
          </a:p>
        </p:txBody>
      </p:sp>
      <p:sp>
        <p:nvSpPr>
          <p:cNvPr id="9" name="TextBox 8">
            <a:extLst>
              <a:ext uri="{FF2B5EF4-FFF2-40B4-BE49-F238E27FC236}">
                <a16:creationId xmlns:a16="http://schemas.microsoft.com/office/drawing/2014/main" id="{37E43BF7-FAA2-907E-51AD-D851DCCC34A1}"/>
              </a:ext>
            </a:extLst>
          </p:cNvPr>
          <p:cNvSpPr txBox="1"/>
          <p:nvPr/>
        </p:nvSpPr>
        <p:spPr>
          <a:xfrm>
            <a:off x="753698" y="933538"/>
            <a:ext cx="1220491" cy="307777"/>
          </a:xfrm>
          <a:prstGeom prst="rect">
            <a:avLst/>
          </a:prstGeom>
          <a:noFill/>
        </p:spPr>
        <p:txBody>
          <a:bodyPr wrap="square">
            <a:spAutoFit/>
          </a:bodyPr>
          <a:lstStyle/>
          <a:p>
            <a:r>
              <a:rPr lang="en-US" b="1" i="0" dirty="0">
                <a:solidFill>
                  <a:srgbClr val="FFFFFF"/>
                </a:solidFill>
                <a:effectLst/>
                <a:latin typeface="Nunito" panose="00000500000000000000" pitchFamily="2" charset="0"/>
              </a:rPr>
              <a:t>Definition</a:t>
            </a:r>
            <a:endParaRPr lang="en-US" dirty="0"/>
          </a:p>
        </p:txBody>
      </p:sp>
      <p:sp>
        <p:nvSpPr>
          <p:cNvPr id="11" name="TextBox 10">
            <a:extLst>
              <a:ext uri="{FF2B5EF4-FFF2-40B4-BE49-F238E27FC236}">
                <a16:creationId xmlns:a16="http://schemas.microsoft.com/office/drawing/2014/main" id="{196666B2-479B-E670-8B97-CAC1497DA4DC}"/>
              </a:ext>
            </a:extLst>
          </p:cNvPr>
          <p:cNvSpPr txBox="1"/>
          <p:nvPr/>
        </p:nvSpPr>
        <p:spPr>
          <a:xfrm>
            <a:off x="815937" y="1963489"/>
            <a:ext cx="1306403" cy="307777"/>
          </a:xfrm>
          <a:prstGeom prst="rect">
            <a:avLst/>
          </a:prstGeom>
          <a:noFill/>
        </p:spPr>
        <p:txBody>
          <a:bodyPr wrap="square">
            <a:spAutoFit/>
          </a:bodyPr>
          <a:lstStyle/>
          <a:p>
            <a:r>
              <a:rPr lang="en-US" b="1" i="0" dirty="0">
                <a:solidFill>
                  <a:srgbClr val="FFFFFF"/>
                </a:solidFill>
                <a:effectLst/>
                <a:latin typeface="Nunito" panose="00000500000000000000" pitchFamily="2" charset="0"/>
              </a:rPr>
              <a:t>Structure</a:t>
            </a:r>
            <a:endParaRPr lang="en-US" dirty="0"/>
          </a:p>
        </p:txBody>
      </p:sp>
      <p:sp>
        <p:nvSpPr>
          <p:cNvPr id="14" name="TextBox 13">
            <a:extLst>
              <a:ext uri="{FF2B5EF4-FFF2-40B4-BE49-F238E27FC236}">
                <a16:creationId xmlns:a16="http://schemas.microsoft.com/office/drawing/2014/main" id="{243F5580-3250-DDAC-0655-C5E8095B2AF9}"/>
              </a:ext>
            </a:extLst>
          </p:cNvPr>
          <p:cNvSpPr txBox="1"/>
          <p:nvPr/>
        </p:nvSpPr>
        <p:spPr>
          <a:xfrm>
            <a:off x="2522351" y="1767064"/>
            <a:ext cx="2683090" cy="523220"/>
          </a:xfrm>
          <a:prstGeom prst="rect">
            <a:avLst/>
          </a:prstGeom>
          <a:noFill/>
        </p:spPr>
        <p:txBody>
          <a:bodyPr wrap="square">
            <a:spAutoFit/>
          </a:bodyPr>
          <a:lstStyle/>
          <a:p>
            <a:r>
              <a:rPr lang="en-US" dirty="0">
                <a:solidFill>
                  <a:schemeClr val="tx1"/>
                </a:solidFill>
              </a:rPr>
              <a:t>Can have cycles (loops) and disconnected components.</a:t>
            </a:r>
          </a:p>
        </p:txBody>
      </p:sp>
      <p:sp>
        <p:nvSpPr>
          <p:cNvPr id="16" name="TextBox 15">
            <a:extLst>
              <a:ext uri="{FF2B5EF4-FFF2-40B4-BE49-F238E27FC236}">
                <a16:creationId xmlns:a16="http://schemas.microsoft.com/office/drawing/2014/main" id="{1EAA204A-3C19-BFA0-2CC8-CADA3617CB28}"/>
              </a:ext>
            </a:extLst>
          </p:cNvPr>
          <p:cNvSpPr txBox="1"/>
          <p:nvPr/>
        </p:nvSpPr>
        <p:spPr>
          <a:xfrm>
            <a:off x="5490296" y="1748045"/>
            <a:ext cx="3062852" cy="738664"/>
          </a:xfrm>
          <a:prstGeom prst="rect">
            <a:avLst/>
          </a:prstGeom>
          <a:noFill/>
        </p:spPr>
        <p:txBody>
          <a:bodyPr wrap="square">
            <a:spAutoFit/>
          </a:bodyPr>
          <a:lstStyle/>
          <a:p>
            <a:r>
              <a:rPr lang="en-US" b="0" i="0" dirty="0">
                <a:solidFill>
                  <a:srgbClr val="FFFFFF"/>
                </a:solidFill>
                <a:effectLst/>
                <a:latin typeface="Nunito" panose="00000500000000000000" pitchFamily="2" charset="0"/>
              </a:rPr>
              <a:t>No cycles; connected structure with exactly one path between any two nodes.</a:t>
            </a:r>
            <a:endParaRPr lang="en-US" dirty="0"/>
          </a:p>
        </p:txBody>
      </p:sp>
      <p:sp>
        <p:nvSpPr>
          <p:cNvPr id="18" name="TextBox 17">
            <a:extLst>
              <a:ext uri="{FF2B5EF4-FFF2-40B4-BE49-F238E27FC236}">
                <a16:creationId xmlns:a16="http://schemas.microsoft.com/office/drawing/2014/main" id="{AE6BD836-F776-B170-EE66-8ED7C20C92E2}"/>
              </a:ext>
            </a:extLst>
          </p:cNvPr>
          <p:cNvSpPr txBox="1"/>
          <p:nvPr/>
        </p:nvSpPr>
        <p:spPr>
          <a:xfrm>
            <a:off x="5512543" y="3053440"/>
            <a:ext cx="3151941" cy="523220"/>
          </a:xfrm>
          <a:prstGeom prst="rect">
            <a:avLst/>
          </a:prstGeom>
          <a:noFill/>
        </p:spPr>
        <p:txBody>
          <a:bodyPr wrap="square">
            <a:spAutoFit/>
          </a:bodyPr>
          <a:lstStyle/>
          <a:p>
            <a:r>
              <a:rPr lang="en-US" b="0" i="0" dirty="0">
                <a:solidFill>
                  <a:srgbClr val="FFFFFF"/>
                </a:solidFill>
                <a:effectLst/>
                <a:latin typeface="Nunito" panose="00000500000000000000" pitchFamily="2" charset="0"/>
              </a:rPr>
              <a:t>Has a designated root node that has no parent.</a:t>
            </a:r>
            <a:endParaRPr lang="en-US" dirty="0"/>
          </a:p>
        </p:txBody>
      </p:sp>
      <p:sp>
        <p:nvSpPr>
          <p:cNvPr id="20" name="TextBox 19">
            <a:extLst>
              <a:ext uri="{FF2B5EF4-FFF2-40B4-BE49-F238E27FC236}">
                <a16:creationId xmlns:a16="http://schemas.microsoft.com/office/drawing/2014/main" id="{D98B612E-1974-9CD5-D065-C35D785B43BA}"/>
              </a:ext>
            </a:extLst>
          </p:cNvPr>
          <p:cNvSpPr txBox="1"/>
          <p:nvPr/>
        </p:nvSpPr>
        <p:spPr>
          <a:xfrm>
            <a:off x="2483552" y="2898791"/>
            <a:ext cx="2721889" cy="738664"/>
          </a:xfrm>
          <a:prstGeom prst="rect">
            <a:avLst/>
          </a:prstGeom>
          <a:noFill/>
        </p:spPr>
        <p:txBody>
          <a:bodyPr wrap="square">
            <a:spAutoFit/>
          </a:bodyPr>
          <a:lstStyle/>
          <a:p>
            <a:r>
              <a:rPr lang="en-US" b="0" i="0" dirty="0">
                <a:solidFill>
                  <a:srgbClr val="FFFFFF"/>
                </a:solidFill>
                <a:effectLst/>
                <a:latin typeface="Nunito" panose="00000500000000000000" pitchFamily="2" charset="0"/>
              </a:rPr>
              <a:t>No root node; nodes may have multiple parents or no parents at all.</a:t>
            </a:r>
            <a:endParaRPr lang="en-US" dirty="0"/>
          </a:p>
        </p:txBody>
      </p:sp>
      <p:sp>
        <p:nvSpPr>
          <p:cNvPr id="26" name="Rectangle 3">
            <a:extLst>
              <a:ext uri="{FF2B5EF4-FFF2-40B4-BE49-F238E27FC236}">
                <a16:creationId xmlns:a16="http://schemas.microsoft.com/office/drawing/2014/main" id="{3E6CFE7E-DB8B-4333-EAA0-D8D6DD394C8B}"/>
              </a:ext>
            </a:extLst>
          </p:cNvPr>
          <p:cNvSpPr>
            <a:spLocks noChangeArrowheads="1"/>
          </p:cNvSpPr>
          <p:nvPr/>
        </p:nvSpPr>
        <p:spPr bwMode="auto">
          <a:xfrm>
            <a:off x="720725" y="2716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TextBox 29">
            <a:extLst>
              <a:ext uri="{FF2B5EF4-FFF2-40B4-BE49-F238E27FC236}">
                <a16:creationId xmlns:a16="http://schemas.microsoft.com/office/drawing/2014/main" id="{2FD484BB-5D06-53BE-3750-39DFFE6AEDEA}"/>
              </a:ext>
            </a:extLst>
          </p:cNvPr>
          <p:cNvSpPr txBox="1"/>
          <p:nvPr/>
        </p:nvSpPr>
        <p:spPr>
          <a:xfrm>
            <a:off x="753698" y="3161161"/>
            <a:ext cx="1368988" cy="307777"/>
          </a:xfrm>
          <a:prstGeom prst="rect">
            <a:avLst/>
          </a:prstGeom>
          <a:noFill/>
        </p:spPr>
        <p:txBody>
          <a:bodyPr wrap="square">
            <a:spAutoFit/>
          </a:bodyPr>
          <a:lstStyle/>
          <a:p>
            <a:r>
              <a:rPr lang="en-US" b="1" i="0" dirty="0">
                <a:solidFill>
                  <a:srgbClr val="FFFFFF"/>
                </a:solidFill>
                <a:effectLst/>
                <a:latin typeface="Nunito" panose="00000500000000000000" pitchFamily="2" charset="0"/>
              </a:rPr>
              <a:t>Root Node</a:t>
            </a:r>
            <a:endParaRPr lang="en-US" dirty="0"/>
          </a:p>
        </p:txBody>
      </p:sp>
      <p:sp>
        <p:nvSpPr>
          <p:cNvPr id="34" name="TextBox 33">
            <a:extLst>
              <a:ext uri="{FF2B5EF4-FFF2-40B4-BE49-F238E27FC236}">
                <a16:creationId xmlns:a16="http://schemas.microsoft.com/office/drawing/2014/main" id="{C862F61C-47DC-3B0C-5E59-D0C1892F9817}"/>
              </a:ext>
            </a:extLst>
          </p:cNvPr>
          <p:cNvSpPr txBox="1"/>
          <p:nvPr/>
        </p:nvSpPr>
        <p:spPr>
          <a:xfrm>
            <a:off x="2400302" y="4004488"/>
            <a:ext cx="2721889" cy="523220"/>
          </a:xfrm>
          <a:prstGeom prst="rect">
            <a:avLst/>
          </a:prstGeom>
          <a:noFill/>
        </p:spPr>
        <p:txBody>
          <a:bodyPr wrap="square">
            <a:spAutoFit/>
          </a:bodyPr>
          <a:lstStyle/>
          <a:p>
            <a:r>
              <a:rPr lang="en-US" dirty="0">
                <a:solidFill>
                  <a:schemeClr val="tx1"/>
                </a:solidFill>
              </a:rPr>
              <a:t>Each node can have any number of edges.</a:t>
            </a:r>
          </a:p>
        </p:txBody>
      </p:sp>
      <p:sp>
        <p:nvSpPr>
          <p:cNvPr id="36" name="TextBox 35">
            <a:extLst>
              <a:ext uri="{FF2B5EF4-FFF2-40B4-BE49-F238E27FC236}">
                <a16:creationId xmlns:a16="http://schemas.microsoft.com/office/drawing/2014/main" id="{E54A74F8-DB6A-3A08-7382-1E1AAAADFBE9}"/>
              </a:ext>
            </a:extLst>
          </p:cNvPr>
          <p:cNvSpPr txBox="1"/>
          <p:nvPr/>
        </p:nvSpPr>
        <p:spPr>
          <a:xfrm>
            <a:off x="5512543" y="3996632"/>
            <a:ext cx="3060915" cy="523220"/>
          </a:xfrm>
          <a:prstGeom prst="rect">
            <a:avLst/>
          </a:prstGeom>
          <a:noFill/>
        </p:spPr>
        <p:txBody>
          <a:bodyPr wrap="square">
            <a:spAutoFit/>
          </a:bodyPr>
          <a:lstStyle/>
          <a:p>
            <a:r>
              <a:rPr lang="en-US" b="0" i="0" dirty="0">
                <a:solidFill>
                  <a:srgbClr val="FFFFFF"/>
                </a:solidFill>
                <a:effectLst/>
                <a:latin typeface="Nunito" panose="00000500000000000000" pitchFamily="2" charset="0"/>
              </a:rPr>
              <a:t>If there is </a:t>
            </a:r>
            <a:r>
              <a:rPr lang="en-US" b="1" i="0" dirty="0">
                <a:solidFill>
                  <a:srgbClr val="FFFFFF"/>
                </a:solidFill>
                <a:effectLst/>
                <a:latin typeface="Nunito" panose="00000500000000000000" pitchFamily="2" charset="0"/>
              </a:rPr>
              <a:t>n</a:t>
            </a:r>
            <a:r>
              <a:rPr lang="en-US" b="0" i="0" dirty="0">
                <a:solidFill>
                  <a:srgbClr val="FFFFFF"/>
                </a:solidFill>
                <a:effectLst/>
                <a:latin typeface="Nunito" panose="00000500000000000000" pitchFamily="2" charset="0"/>
              </a:rPr>
              <a:t> nodes then there would be</a:t>
            </a:r>
            <a:r>
              <a:rPr lang="en-US" b="1" i="0" dirty="0">
                <a:solidFill>
                  <a:srgbClr val="FFFFFF"/>
                </a:solidFill>
                <a:effectLst/>
                <a:latin typeface="Nunito" panose="00000500000000000000" pitchFamily="2" charset="0"/>
              </a:rPr>
              <a:t> n-1 </a:t>
            </a:r>
            <a:r>
              <a:rPr lang="en-US" b="0" i="0" dirty="0">
                <a:solidFill>
                  <a:srgbClr val="FFFFFF"/>
                </a:solidFill>
                <a:effectLst/>
                <a:latin typeface="Nunito" panose="00000500000000000000" pitchFamily="2" charset="0"/>
              </a:rPr>
              <a:t>number of edges</a:t>
            </a:r>
            <a:endParaRPr lang="en-US" dirty="0"/>
          </a:p>
        </p:txBody>
      </p:sp>
      <p:sp>
        <p:nvSpPr>
          <p:cNvPr id="38" name="TextBox 37">
            <a:extLst>
              <a:ext uri="{FF2B5EF4-FFF2-40B4-BE49-F238E27FC236}">
                <a16:creationId xmlns:a16="http://schemas.microsoft.com/office/drawing/2014/main" id="{8AF90D91-18F6-E960-66EA-9B368FA3FE49}"/>
              </a:ext>
            </a:extLst>
          </p:cNvPr>
          <p:cNvSpPr txBox="1"/>
          <p:nvPr/>
        </p:nvSpPr>
        <p:spPr>
          <a:xfrm>
            <a:off x="867906" y="4083388"/>
            <a:ext cx="1036449" cy="307777"/>
          </a:xfrm>
          <a:prstGeom prst="rect">
            <a:avLst/>
          </a:prstGeom>
          <a:noFill/>
        </p:spPr>
        <p:txBody>
          <a:bodyPr wrap="square">
            <a:spAutoFit/>
          </a:bodyPr>
          <a:lstStyle/>
          <a:p>
            <a:r>
              <a:rPr lang="en-US" b="1" i="0" dirty="0">
                <a:solidFill>
                  <a:srgbClr val="FFFFFF"/>
                </a:solidFill>
                <a:effectLst/>
                <a:latin typeface="Nunito" panose="00000500000000000000" pitchFamily="2" charset="0"/>
              </a:rPr>
              <a:t>Edges</a:t>
            </a:r>
            <a:endParaRPr lang="en-US" dirty="0"/>
          </a:p>
        </p:txBody>
      </p:sp>
    </p:spTree>
    <p:extLst>
      <p:ext uri="{BB962C8B-B14F-4D97-AF65-F5344CB8AC3E}">
        <p14:creationId xmlns:p14="http://schemas.microsoft.com/office/powerpoint/2010/main" val="125415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2CF7E277-D7FF-9AF7-87C7-B4FCC5A3649B}"/>
            </a:ext>
          </a:extLst>
        </p:cNvPr>
        <p:cNvGrpSpPr/>
        <p:nvPr/>
      </p:nvGrpSpPr>
      <p:grpSpPr>
        <a:xfrm>
          <a:off x="0" y="0"/>
          <a:ext cx="0" cy="0"/>
          <a:chOff x="0" y="0"/>
          <a:chExt cx="0" cy="0"/>
        </a:xfrm>
      </p:grpSpPr>
      <p:sp>
        <p:nvSpPr>
          <p:cNvPr id="108" name="Google Shape;108;p17">
            <a:extLst>
              <a:ext uri="{FF2B5EF4-FFF2-40B4-BE49-F238E27FC236}">
                <a16:creationId xmlns:a16="http://schemas.microsoft.com/office/drawing/2014/main" id="{9B88EAB8-E17A-81CD-2A74-75E8E078372C}"/>
              </a:ext>
            </a:extLst>
          </p:cNvPr>
          <p:cNvSpPr txBox="1">
            <a:spLocks noGrp="1"/>
          </p:cNvSpPr>
          <p:nvPr>
            <p:ph type="title"/>
          </p:nvPr>
        </p:nvSpPr>
        <p:spPr>
          <a:xfrm>
            <a:off x="371288" y="353520"/>
            <a:ext cx="77040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2"/>
                </a:solidFill>
              </a:rPr>
              <a:t>&lt;/</a:t>
            </a:r>
            <a:r>
              <a:rPr lang="en" dirty="0"/>
              <a:t>types of tree</a:t>
            </a:r>
            <a:endParaRPr dirty="0"/>
          </a:p>
        </p:txBody>
      </p:sp>
      <p:sp>
        <p:nvSpPr>
          <p:cNvPr id="4" name="Google Shape;103;p16">
            <a:extLst>
              <a:ext uri="{FF2B5EF4-FFF2-40B4-BE49-F238E27FC236}">
                <a16:creationId xmlns:a16="http://schemas.microsoft.com/office/drawing/2014/main" id="{8C53C76F-9BCA-F6B7-347C-7BEDACC1034A}"/>
              </a:ext>
            </a:extLst>
          </p:cNvPr>
          <p:cNvSpPr txBox="1">
            <a:spLocks/>
          </p:cNvSpPr>
          <p:nvPr/>
        </p:nvSpPr>
        <p:spPr>
          <a:xfrm>
            <a:off x="277626" y="1151022"/>
            <a:ext cx="8362678" cy="32592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buSzPts val="1200"/>
            </a:pPr>
            <a:r>
              <a:rPr lang="en-US" sz="2000" b="1" dirty="0">
                <a:solidFill>
                  <a:schemeClr val="tx1"/>
                </a:solidFill>
              </a:rPr>
              <a:t>Binary Trees: </a:t>
            </a:r>
            <a:r>
              <a:rPr lang="en-US" sz="1800" dirty="0">
                <a:solidFill>
                  <a:schemeClr val="tx1"/>
                </a:solidFill>
              </a:rPr>
              <a:t>Each node has at most two children, providing a streamlined structure for search algorithms and hierarchical data.</a:t>
            </a:r>
          </a:p>
          <a:p>
            <a:pPr marL="152400">
              <a:buSzPts val="1200"/>
            </a:pPr>
            <a:endParaRPr lang="en-US" sz="1800" dirty="0">
              <a:solidFill>
                <a:schemeClr val="tx1"/>
              </a:solidFill>
            </a:endParaRPr>
          </a:p>
          <a:p>
            <a:pPr marL="152400">
              <a:buSzPts val="1200"/>
            </a:pPr>
            <a:r>
              <a:rPr lang="en-US" sz="2000" b="1" dirty="0">
                <a:solidFill>
                  <a:schemeClr val="tx1"/>
                </a:solidFill>
              </a:rPr>
              <a:t>AVL Trees: </a:t>
            </a:r>
            <a:r>
              <a:rPr lang="en-US" sz="1800" dirty="0">
                <a:solidFill>
                  <a:schemeClr val="tx1"/>
                </a:solidFill>
              </a:rPr>
              <a:t>A self-balancing binary tree, ensuring heights of subtrees differ by at most one to maintain efficient operations.</a:t>
            </a:r>
          </a:p>
          <a:p>
            <a:pPr marL="152400">
              <a:buSzPts val="1200"/>
            </a:pPr>
            <a:endParaRPr lang="en-US" sz="1800" dirty="0">
              <a:solidFill>
                <a:schemeClr val="tx1"/>
              </a:solidFill>
            </a:endParaRPr>
          </a:p>
          <a:p>
            <a:pPr marL="152400">
              <a:buSzPts val="1200"/>
            </a:pPr>
            <a:r>
              <a:rPr lang="en-US" sz="2000" b="1" dirty="0">
                <a:solidFill>
                  <a:schemeClr val="tx1"/>
                </a:solidFill>
              </a:rPr>
              <a:t>Red-Black Trees: </a:t>
            </a:r>
            <a:r>
              <a:rPr lang="en-US" sz="1800" dirty="0">
                <a:solidFill>
                  <a:schemeClr val="tx1"/>
                </a:solidFill>
              </a:rPr>
              <a:t>A balanced tree structure that maintains specific properties to ensure O(log n) time complexity for insertions and deletions.</a:t>
            </a:r>
          </a:p>
          <a:p>
            <a:pPr marL="152400">
              <a:buSzPts val="1200"/>
            </a:pPr>
            <a:endParaRPr lang="en-US" sz="1800" dirty="0">
              <a:solidFill>
                <a:schemeClr val="tx1"/>
              </a:solidFill>
            </a:endParaRPr>
          </a:p>
        </p:txBody>
      </p:sp>
    </p:spTree>
    <p:extLst>
      <p:ext uri="{BB962C8B-B14F-4D97-AF65-F5344CB8AC3E}">
        <p14:creationId xmlns:p14="http://schemas.microsoft.com/office/powerpoint/2010/main" val="1291477423"/>
      </p:ext>
    </p:extLst>
  </p:cSld>
  <p:clrMapOvr>
    <a:masterClrMapping/>
  </p:clrMapOvr>
</p:sld>
</file>

<file path=ppt/theme/theme1.xml><?xml version="1.0" encoding="utf-8"?>
<a:theme xmlns:a="http://schemas.openxmlformats.org/drawingml/2006/main"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542</Words>
  <Application>Microsoft Office PowerPoint</Application>
  <PresentationFormat>On-screen Show (16:9)</PresentationFormat>
  <Paragraphs>67</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Quantico</vt:lpstr>
      <vt:lpstr>Wingdings</vt:lpstr>
      <vt:lpstr>Arial</vt:lpstr>
      <vt:lpstr>Source Code Pro</vt:lpstr>
      <vt:lpstr>Nunito</vt:lpstr>
      <vt:lpstr>Nunito Light</vt:lpstr>
      <vt:lpstr>New Operating System Design Pitch Deck  Infographics by Slidesgo</vt:lpstr>
      <vt:lpstr>Introduction to Trees and Graphs</vt:lpstr>
      <vt:lpstr>&lt;/Agenda</vt:lpstr>
      <vt:lpstr>&lt;/Key Definitions in Graph Theory </vt:lpstr>
      <vt:lpstr>&lt;/Key Definitions in Graph Theory </vt:lpstr>
      <vt:lpstr>&lt;/Key Definitions in Graph Theory </vt:lpstr>
      <vt:lpstr>PowerPoint Presentation</vt:lpstr>
      <vt:lpstr>PowerPoint Presentation</vt:lpstr>
      <vt:lpstr>PowerPoint Presentation</vt:lpstr>
      <vt:lpstr>&lt;/types of tree</vt:lpstr>
      <vt:lpstr>&lt;/types of graphs</vt:lpstr>
      <vt:lpstr>&lt;/types of graphs</vt:lpstr>
      <vt:lpstr>&lt;/types of graphs</vt:lpstr>
      <vt:lpstr>&lt;/types of graphs</vt:lpstr>
      <vt:lpstr>&lt;/Graphs traverse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Tasneem presentation!</dc:title>
  <cp:lastModifiedBy>تسنيم بهاء الدين محمد محمد</cp:lastModifiedBy>
  <cp:revision>3</cp:revision>
  <dcterms:modified xsi:type="dcterms:W3CDTF">2024-12-05T01:02:51Z</dcterms:modified>
</cp:coreProperties>
</file>