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17" d="100"/>
          <a:sy n="117" d="100"/>
        </p:scale>
        <p:origin x="46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824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Entity Framework, a schema is a logical container or namespace inside the database that groups database objects like tables, views, and procedures.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Object-Relational Mapper (ORM) is a programming tool that helps you interact with a relational database (like SQL Server, MySQL, PostgreSQL) using objects and classes instead of raw SQL queries.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First: You write your C# classes (models) first, and Entity Framework will generate the database for you.
Database First: You already have a SQL database, and you want EF to generate C# classes based on the existing tables.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NuGet packages are reusable libraries or tools that you can add to your .NET project to save time and avoid writing common code from scratch.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connection string tells EF how to connect to your database:
What server to use
What database name
What username/password (or use Windows Auth)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CF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76250" y="3695700"/>
            <a:ext cx="1276350" cy="0"/>
          </a:xfrm>
          <a:prstGeom prst="line">
            <a:avLst/>
          </a:prstGeom>
          <a:noFill/>
          <a:ln w="38100">
            <a:solidFill>
              <a:srgbClr val="D42A2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1"/>
          <p:cNvSpPr/>
          <p:nvPr/>
        </p:nvSpPr>
        <p:spPr>
          <a:xfrm>
            <a:off x="476250" y="381000"/>
            <a:ext cx="1200150" cy="166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320"/>
              </a:lnSpc>
              <a:buNone/>
            </a:pPr>
            <a:r>
              <a:rPr lang="en-US" sz="1050" b="1" dirty="0">
                <a:solidFill>
                  <a:srgbClr val="16161D">
                    <a:alpha val="99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12 JULY 2025</a:t>
            </a:r>
            <a:endParaRPr lang="en-US" sz="1050" dirty="0"/>
          </a:p>
        </p:txBody>
      </p:sp>
      <p:sp>
        <p:nvSpPr>
          <p:cNvPr id="4" name="Text 2"/>
          <p:cNvSpPr/>
          <p:nvPr/>
        </p:nvSpPr>
        <p:spPr>
          <a:xfrm>
            <a:off x="295275" y="1771650"/>
            <a:ext cx="6662738" cy="1600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6300"/>
              </a:lnSpc>
              <a:buNone/>
            </a:pPr>
            <a:r>
              <a:rPr lang="en-US" sz="5250" dirty="0">
                <a:solidFill>
                  <a:srgbClr val="16161D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Entity Framework Core</a:t>
            </a:r>
            <a:endParaRPr lang="en-US" sz="5250" dirty="0"/>
          </a:p>
        </p:txBody>
      </p:sp>
      <p:sp>
        <p:nvSpPr>
          <p:cNvPr id="5" name="Text 3"/>
          <p:cNvSpPr/>
          <p:nvPr/>
        </p:nvSpPr>
        <p:spPr>
          <a:xfrm>
            <a:off x="476250" y="3895725"/>
            <a:ext cx="2905125" cy="395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Mahmoud Ahmed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CF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76263" y="485775"/>
            <a:ext cx="6729413" cy="800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6300"/>
              </a:lnSpc>
              <a:buNone/>
            </a:pPr>
            <a:r>
              <a:rPr lang="en-US" sz="5250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Model Configuration</a:t>
            </a:r>
            <a:endParaRPr lang="en-US" sz="5250" dirty="0"/>
          </a:p>
        </p:txBody>
      </p:sp>
      <p:sp>
        <p:nvSpPr>
          <p:cNvPr id="3" name="Text 1"/>
          <p:cNvSpPr/>
          <p:nvPr/>
        </p:nvSpPr>
        <p:spPr>
          <a:xfrm>
            <a:off x="423863" y="1495425"/>
            <a:ext cx="7620000" cy="11858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Data Annotations:  C# attributes added directly to your model class properties to define how they map to database columns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423863" y="2952750"/>
            <a:ext cx="7620000" cy="15811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Fluent API:  code-based configuration method used inside the OnModelCreating() method of the DbContext class to define relationships, constraints, and mapping rules for database tables.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CF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276350"/>
            <a:ext cx="7624762" cy="16287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19100" y="476250"/>
            <a:ext cx="5353050" cy="395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Fluent API vs Data Annotations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CF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663" y="1809750"/>
            <a:ext cx="3167063" cy="2062163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" y="1809750"/>
            <a:ext cx="4824413" cy="115252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385888" y="1000125"/>
            <a:ext cx="1938338" cy="395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Fluent API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5634038" y="1000125"/>
            <a:ext cx="2771775" cy="395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Data Annotations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CF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1928813"/>
            <a:ext cx="3819525" cy="271938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4838" y="476250"/>
            <a:ext cx="3162300" cy="395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Navigation Property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519113" y="1033462"/>
            <a:ext cx="8655844" cy="7334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16161D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 navigation property is a property in your model class that represents a relationship to another table (another class).</a:t>
            </a: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CF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8" y="1262063"/>
            <a:ext cx="4824413" cy="8191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38" y="2852738"/>
            <a:ext cx="4610100" cy="65722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838" y="3876675"/>
            <a:ext cx="4610100" cy="657225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604838" y="476250"/>
            <a:ext cx="4038600" cy="395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Exclude Entity From Model</a:t>
            </a:r>
            <a:endParaRPr lang="en-US" sz="2400" dirty="0"/>
          </a:p>
        </p:txBody>
      </p:sp>
      <p:sp>
        <p:nvSpPr>
          <p:cNvPr id="6" name="Text 1"/>
          <p:cNvSpPr/>
          <p:nvPr/>
        </p:nvSpPr>
        <p:spPr>
          <a:xfrm>
            <a:off x="5729288" y="1423988"/>
            <a:ext cx="2547938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Data Annotations</a:t>
            </a:r>
            <a:endParaRPr lang="en-US" sz="1800" dirty="0"/>
          </a:p>
        </p:txBody>
      </p:sp>
      <p:sp>
        <p:nvSpPr>
          <p:cNvPr id="7" name="Text 2"/>
          <p:cNvSpPr/>
          <p:nvPr/>
        </p:nvSpPr>
        <p:spPr>
          <a:xfrm>
            <a:off x="5867400" y="3509963"/>
            <a:ext cx="3100388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Fluent API</a:t>
            </a:r>
            <a:endParaRPr lang="en-US" sz="1800" dirty="0"/>
          </a:p>
        </p:txBody>
      </p:sp>
      <p:sp>
        <p:nvSpPr>
          <p:cNvPr id="8" name="Text 3"/>
          <p:cNvSpPr/>
          <p:nvPr/>
        </p:nvSpPr>
        <p:spPr>
          <a:xfrm>
            <a:off x="1738313" y="4633913"/>
            <a:ext cx="2376488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16161D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Execlude Property</a:t>
            </a: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CF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238250"/>
            <a:ext cx="4038600" cy="1714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3652838"/>
            <a:ext cx="4038600" cy="73818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04838" y="476250"/>
            <a:ext cx="4038600" cy="395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Change Table Name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5510213" y="1847850"/>
            <a:ext cx="2547938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Data Annotations</a:t>
            </a:r>
            <a:endParaRPr lang="en-US" sz="1800" dirty="0"/>
          </a:p>
        </p:txBody>
      </p:sp>
      <p:sp>
        <p:nvSpPr>
          <p:cNvPr id="6" name="Text 2"/>
          <p:cNvSpPr/>
          <p:nvPr/>
        </p:nvSpPr>
        <p:spPr>
          <a:xfrm>
            <a:off x="5510213" y="3838575"/>
            <a:ext cx="3100388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Fluent API</a:t>
            </a: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CF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00" y="495300"/>
            <a:ext cx="1238250" cy="11382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404813"/>
            <a:ext cx="4348163" cy="800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6300"/>
              </a:lnSpc>
              <a:buNone/>
            </a:pPr>
            <a:r>
              <a:rPr lang="en-US" sz="5250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Hands-On #1</a:t>
            </a:r>
            <a:endParaRPr lang="en-US" sz="5250" dirty="0"/>
          </a:p>
        </p:txBody>
      </p:sp>
      <p:sp>
        <p:nvSpPr>
          <p:cNvPr id="4" name="Text 1"/>
          <p:cNvSpPr/>
          <p:nvPr/>
        </p:nvSpPr>
        <p:spPr>
          <a:xfrm>
            <a:off x="752475" y="1347788"/>
            <a:ext cx="4276725" cy="395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1-Download NuGet Packages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752475" y="1933575"/>
            <a:ext cx="6900863" cy="395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2-Add AppDbContext Class and ConnectionString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752475" y="2519363"/>
            <a:ext cx="6900863" cy="7905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3-Add Books Table With Navigation Property to Authors Table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752475" y="3500438"/>
            <a:ext cx="6900863" cy="395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4-Change Authors Table to Name Writers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2690813" y="4162425"/>
            <a:ext cx="4219575" cy="7334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D42A2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Note: Use Fluent API, Add Migrations and Update Database</a:t>
            </a:r>
            <a:endParaRPr 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CF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8" y="1262063"/>
            <a:ext cx="4514850" cy="1128713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38" y="3176588"/>
            <a:ext cx="4514850" cy="500063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838" y="4005262"/>
            <a:ext cx="4514850" cy="500063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604838" y="476250"/>
            <a:ext cx="4038600" cy="395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Change Schema</a:t>
            </a:r>
            <a:endParaRPr lang="en-US" sz="2400" dirty="0"/>
          </a:p>
        </p:txBody>
      </p:sp>
      <p:sp>
        <p:nvSpPr>
          <p:cNvPr id="7" name="Text 1"/>
          <p:cNvSpPr/>
          <p:nvPr/>
        </p:nvSpPr>
        <p:spPr>
          <a:xfrm>
            <a:off x="5729288" y="1585913"/>
            <a:ext cx="2547938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Data Annotations</a:t>
            </a:r>
            <a:endParaRPr lang="en-US" sz="1800" dirty="0"/>
          </a:p>
        </p:txBody>
      </p:sp>
      <p:sp>
        <p:nvSpPr>
          <p:cNvPr id="8" name="Text 2"/>
          <p:cNvSpPr/>
          <p:nvPr/>
        </p:nvSpPr>
        <p:spPr>
          <a:xfrm>
            <a:off x="5729288" y="3638550"/>
            <a:ext cx="3100388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Fluent API</a:t>
            </a:r>
            <a:endParaRPr 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CF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8" y="1538288"/>
            <a:ext cx="4214813" cy="985838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38" y="3514725"/>
            <a:ext cx="4267200" cy="101441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04838" y="476250"/>
            <a:ext cx="4038600" cy="395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Change Column Name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5510213" y="1847850"/>
            <a:ext cx="2547938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Data Annotations</a:t>
            </a:r>
            <a:endParaRPr lang="en-US" sz="1800" dirty="0"/>
          </a:p>
        </p:txBody>
      </p:sp>
      <p:sp>
        <p:nvSpPr>
          <p:cNvPr id="6" name="Text 2"/>
          <p:cNvSpPr/>
          <p:nvPr/>
        </p:nvSpPr>
        <p:spPr>
          <a:xfrm>
            <a:off x="5510213" y="3838575"/>
            <a:ext cx="3100388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Fluent API</a:t>
            </a:r>
            <a:endParaRPr 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CF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8" y="3514725"/>
            <a:ext cx="4238625" cy="1014413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38" y="1547813"/>
            <a:ext cx="4238625" cy="96678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04838" y="476250"/>
            <a:ext cx="4038600" cy="395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Change Column Data Type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5510213" y="1847850"/>
            <a:ext cx="2547938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Data Annotations</a:t>
            </a:r>
            <a:endParaRPr lang="en-US" sz="1800" dirty="0"/>
          </a:p>
        </p:txBody>
      </p:sp>
      <p:sp>
        <p:nvSpPr>
          <p:cNvPr id="6" name="Text 2"/>
          <p:cNvSpPr/>
          <p:nvPr/>
        </p:nvSpPr>
        <p:spPr>
          <a:xfrm>
            <a:off x="5510213" y="3838575"/>
            <a:ext cx="3100388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Fluent API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CF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805237" y="2667000"/>
            <a:ext cx="1338263" cy="1271588"/>
          </a:xfrm>
          <a:prstGeom prst="rect">
            <a:avLst/>
          </a:prstGeom>
          <a:solidFill>
            <a:srgbClr val="FCF7E9"/>
          </a:solidFill>
          <a:ln w="50800">
            <a:solidFill>
              <a:srgbClr val="000000"/>
            </a:solidFill>
          </a:ln>
        </p:spPr>
        <p:txBody>
          <a:bodyPr wrap="square" rtlCol="0" anchor="ctr"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      ORM</a:t>
            </a:r>
            <a:endParaRPr lang="en-US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50" y="2571750"/>
            <a:ext cx="1428750" cy="146685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571750"/>
            <a:ext cx="1419225" cy="1509713"/>
          </a:xfrm>
          <a:prstGeom prst="rect">
            <a:avLst/>
          </a:prstGeom>
        </p:spPr>
      </p:pic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7463" y="3014663"/>
            <a:ext cx="776288" cy="766763"/>
          </a:xfrm>
          <a:prstGeom prst="rect">
            <a:avLst/>
          </a:prstGeom>
        </p:spPr>
      </p:pic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750" y="2943225"/>
            <a:ext cx="776288" cy="766763"/>
          </a:xfrm>
          <a:prstGeom prst="rect">
            <a:avLst/>
          </a:prstGeom>
        </p:spPr>
      </p:pic>
      <p:sp>
        <p:nvSpPr>
          <p:cNvPr id="8" name="Text 1"/>
          <p:cNvSpPr/>
          <p:nvPr/>
        </p:nvSpPr>
        <p:spPr>
          <a:xfrm>
            <a:off x="633413" y="528638"/>
            <a:ext cx="5553075" cy="800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6300"/>
              </a:lnSpc>
              <a:buNone/>
            </a:pPr>
            <a:r>
              <a:rPr lang="en-US" sz="5250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EFCore ?</a:t>
            </a:r>
            <a:endParaRPr lang="en-US" sz="5250" dirty="0"/>
          </a:p>
        </p:txBody>
      </p:sp>
      <p:sp>
        <p:nvSpPr>
          <p:cNvPr id="9" name="Text 2"/>
          <p:cNvSpPr/>
          <p:nvPr/>
        </p:nvSpPr>
        <p:spPr>
          <a:xfrm>
            <a:off x="785813" y="1504950"/>
            <a:ext cx="7672388" cy="395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Entity Framework is a ORM (Object Relational Mapper)</a:t>
            </a:r>
            <a:endParaRPr lang="en-US" sz="2400" dirty="0"/>
          </a:p>
        </p:txBody>
      </p:sp>
      <p:sp>
        <p:nvSpPr>
          <p:cNvPr id="10" name="Text 3"/>
          <p:cNvSpPr/>
          <p:nvPr/>
        </p:nvSpPr>
        <p:spPr>
          <a:xfrm>
            <a:off x="1376363" y="4129088"/>
            <a:ext cx="981075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000000">
                    <a:alpha val="99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Objects</a:t>
            </a:r>
            <a:endParaRPr lang="en-US" sz="1200" dirty="0"/>
          </a:p>
        </p:txBody>
      </p:sp>
      <p:sp>
        <p:nvSpPr>
          <p:cNvPr id="11" name="Text 4"/>
          <p:cNvSpPr/>
          <p:nvPr/>
        </p:nvSpPr>
        <p:spPr>
          <a:xfrm>
            <a:off x="7205663" y="4038600"/>
            <a:ext cx="1071563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000000">
                    <a:alpha val="99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Database</a:t>
            </a:r>
            <a:endParaRPr lang="en-US" sz="1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CF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8" y="1600200"/>
            <a:ext cx="4343400" cy="862013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0" y="3514725"/>
            <a:ext cx="4219575" cy="10191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04838" y="476250"/>
            <a:ext cx="4038600" cy="395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Set Property Max Length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5510213" y="1847850"/>
            <a:ext cx="2547938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Data Annotations</a:t>
            </a:r>
            <a:endParaRPr lang="en-US" sz="1800" dirty="0"/>
          </a:p>
        </p:txBody>
      </p:sp>
      <p:sp>
        <p:nvSpPr>
          <p:cNvPr id="6" name="Text 2"/>
          <p:cNvSpPr/>
          <p:nvPr/>
        </p:nvSpPr>
        <p:spPr>
          <a:xfrm>
            <a:off x="5510213" y="3838575"/>
            <a:ext cx="3100388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Fluent API</a:t>
            </a:r>
            <a:endParaRPr 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CF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1366838"/>
            <a:ext cx="4295775" cy="738188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38" y="3433763"/>
            <a:ext cx="4286250" cy="77152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04838" y="476250"/>
            <a:ext cx="4038600" cy="395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Set Column Comment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5510213" y="1847850"/>
            <a:ext cx="2547938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Data Annotations</a:t>
            </a:r>
            <a:endParaRPr lang="en-US" sz="1800" dirty="0"/>
          </a:p>
        </p:txBody>
      </p:sp>
      <p:sp>
        <p:nvSpPr>
          <p:cNvPr id="6" name="Text 2"/>
          <p:cNvSpPr/>
          <p:nvPr/>
        </p:nvSpPr>
        <p:spPr>
          <a:xfrm>
            <a:off x="5500688" y="3633788"/>
            <a:ext cx="3100388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Fluent API</a:t>
            </a:r>
            <a:endParaRPr lang="en-US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CF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00100" y="271463"/>
            <a:ext cx="4957763" cy="800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6300"/>
              </a:lnSpc>
              <a:buNone/>
            </a:pPr>
            <a:r>
              <a:rPr lang="en-US" sz="5250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Primary Key</a:t>
            </a:r>
            <a:endParaRPr lang="en-US" sz="5250" dirty="0"/>
          </a:p>
        </p:txBody>
      </p:sp>
      <p:sp>
        <p:nvSpPr>
          <p:cNvPr id="3" name="Text 1"/>
          <p:cNvSpPr/>
          <p:nvPr/>
        </p:nvSpPr>
        <p:spPr>
          <a:xfrm>
            <a:off x="271463" y="1276350"/>
            <a:ext cx="7453313" cy="7905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 algn="l">
              <a:lnSpc>
                <a:spcPts val="3120"/>
              </a:lnSpc>
              <a:buSzPct val="100000"/>
              <a:buChar char="•"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 Primary Key is a column (or set of columns) in a database table that uniquely identifies each row.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271463" y="2271713"/>
            <a:ext cx="7700963" cy="15811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 algn="l">
              <a:lnSpc>
                <a:spcPts val="3120"/>
              </a:lnSpc>
              <a:buSzPct val="100000"/>
              <a:buChar char="•"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EFCore automatically set primary key if property name </a:t>
            </a:r>
            <a:endParaRPr lang="en-US" sz="2400" dirty="0"/>
          </a:p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       1-Id</a:t>
            </a:r>
            <a:endParaRPr lang="en-US" sz="2400" dirty="0"/>
          </a:p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       2-{Classname} + Id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271463" y="4057650"/>
            <a:ext cx="7453313" cy="7905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 algn="l">
              <a:lnSpc>
                <a:spcPts val="3120"/>
              </a:lnSpc>
              <a:buSzPct val="100000"/>
              <a:buChar char="•"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 Primary Key has Identity (auto-generated value) if it has data type int, long only.</a:t>
            </a:r>
            <a:endParaRPr 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CF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1581150"/>
            <a:ext cx="3843338" cy="990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3433763"/>
            <a:ext cx="3833812" cy="76676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04838" y="476250"/>
            <a:ext cx="4038600" cy="395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Change Primary Key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5510213" y="1847850"/>
            <a:ext cx="2547938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Data Annotations</a:t>
            </a:r>
            <a:endParaRPr lang="en-US" sz="1800" dirty="0"/>
          </a:p>
        </p:txBody>
      </p:sp>
      <p:sp>
        <p:nvSpPr>
          <p:cNvPr id="6" name="Text 2"/>
          <p:cNvSpPr/>
          <p:nvPr/>
        </p:nvSpPr>
        <p:spPr>
          <a:xfrm>
            <a:off x="5500688" y="3633788"/>
            <a:ext cx="3100388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Fluent API</a:t>
            </a:r>
            <a:endParaRPr lang="en-US" sz="1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CF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8" y="3319463"/>
            <a:ext cx="3548063" cy="99536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4838" y="476250"/>
            <a:ext cx="4038600" cy="395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Change Primary Key Name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1138238" y="1728788"/>
            <a:ext cx="4462463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Cannot be done with Data Annotations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5500688" y="3633788"/>
            <a:ext cx="3100388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Fluent API</a:t>
            </a:r>
            <a:endParaRPr lang="en-US" sz="1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CF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8" y="3624263"/>
            <a:ext cx="3976687" cy="7524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4838" y="476250"/>
            <a:ext cx="4038600" cy="395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Composite Key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928688" y="2571750"/>
            <a:ext cx="4462463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Cannot be done with Data Annotations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5491163" y="3814763"/>
            <a:ext cx="3100388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Fluent API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523875" y="1138238"/>
            <a:ext cx="8548688" cy="7334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16161D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 composite key is a primary key made up of two or more columns that together uniquely identify a row in a table.</a:t>
            </a:r>
            <a:endParaRPr lang="en-US" sz="1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CF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3700463"/>
            <a:ext cx="3829050" cy="833438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88" y="2362200"/>
            <a:ext cx="3743325" cy="103822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23900" y="485775"/>
            <a:ext cx="4038600" cy="395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Set Default Value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1042988" y="1409700"/>
            <a:ext cx="4462463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Cannot be done with Data Annotations</a:t>
            </a:r>
            <a:endParaRPr lang="en-US" sz="1800" dirty="0"/>
          </a:p>
        </p:txBody>
      </p:sp>
      <p:sp>
        <p:nvSpPr>
          <p:cNvPr id="6" name="Text 2"/>
          <p:cNvSpPr/>
          <p:nvPr/>
        </p:nvSpPr>
        <p:spPr>
          <a:xfrm>
            <a:off x="5448300" y="3214688"/>
            <a:ext cx="3100388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Fluent API</a:t>
            </a:r>
            <a:endParaRPr lang="en-US" sz="1800" dirty="0"/>
          </a:p>
        </p:txBody>
      </p:sp>
      <p:sp>
        <p:nvSpPr>
          <p:cNvPr id="7" name="Text 3"/>
          <p:cNvSpPr/>
          <p:nvPr/>
        </p:nvSpPr>
        <p:spPr>
          <a:xfrm>
            <a:off x="1747838" y="4562475"/>
            <a:ext cx="2562225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Using Sql Statement</a:t>
            </a:r>
            <a:endParaRPr lang="en-US" sz="1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CF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25" y="3343275"/>
            <a:ext cx="3429000" cy="947737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2" y="1643063"/>
            <a:ext cx="5038725" cy="77628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04838" y="476250"/>
            <a:ext cx="7815263" cy="7905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Set Identity for Keys with data type that is not int, long (set auto-generated value)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5510213" y="1847850"/>
            <a:ext cx="2547938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Data Annotations</a:t>
            </a:r>
            <a:endParaRPr lang="en-US" sz="1800" dirty="0"/>
          </a:p>
        </p:txBody>
      </p:sp>
      <p:sp>
        <p:nvSpPr>
          <p:cNvPr id="6" name="Text 2"/>
          <p:cNvSpPr/>
          <p:nvPr/>
        </p:nvSpPr>
        <p:spPr>
          <a:xfrm>
            <a:off x="5500688" y="3633788"/>
            <a:ext cx="3100388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Fluent API</a:t>
            </a:r>
            <a:endParaRPr lang="en-US" sz="1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CF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488" y="404813"/>
            <a:ext cx="1395413" cy="105251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404813"/>
            <a:ext cx="4348163" cy="800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6300"/>
              </a:lnSpc>
              <a:buNone/>
            </a:pPr>
            <a:r>
              <a:rPr lang="en-US" sz="5250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Hands-On #2</a:t>
            </a:r>
            <a:endParaRPr lang="en-US" sz="5250" dirty="0"/>
          </a:p>
        </p:txBody>
      </p:sp>
      <p:sp>
        <p:nvSpPr>
          <p:cNvPr id="4" name="Text 1"/>
          <p:cNvSpPr/>
          <p:nvPr/>
        </p:nvSpPr>
        <p:spPr>
          <a:xfrm>
            <a:off x="752475" y="1347788"/>
            <a:ext cx="5048250" cy="395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1-Change Default Schema to “OSC”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752475" y="1981200"/>
            <a:ext cx="6900863" cy="395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2-Change Name Column to “Title”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752475" y="2614613"/>
            <a:ext cx="6900863" cy="395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3-Set Composite Key Name + Id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752475" y="3248025"/>
            <a:ext cx="6900863" cy="395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4-Set Default Value for Price Column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2581275" y="3924300"/>
            <a:ext cx="4219575" cy="7334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D42A2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Note: Use Fluent API, Add Migrations and Update Database</a:t>
            </a:r>
            <a:endParaRPr lang="en-US" sz="1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FCF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09563" y="2571750"/>
            <a:ext cx="1766888" cy="800100"/>
          </a:xfrm>
          <a:prstGeom prst="rect">
            <a:avLst/>
          </a:prstGeom>
          <a:noFill/>
          <a:ln w="50800">
            <a:solidFill>
              <a:srgbClr val="000000"/>
            </a:solidFill>
          </a:ln>
        </p:spPr>
        <p:txBody>
          <a:bodyPr wrap="square" rtlCol="0" anchor="ctr"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         Person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143625" y="2571750"/>
            <a:ext cx="1766888" cy="800100"/>
          </a:xfrm>
          <a:prstGeom prst="rect">
            <a:avLst/>
          </a:prstGeom>
          <a:noFill/>
          <a:ln w="50800">
            <a:solidFill>
              <a:srgbClr val="000000"/>
            </a:solidFill>
          </a:ln>
        </p:spPr>
        <p:txBody>
          <a:bodyPr wrap="square" rtlCol="0" anchor="ctr"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       Passport</a:t>
            </a: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3405188" y="2319338"/>
            <a:ext cx="1409700" cy="1319213"/>
          </a:xfrm>
          <a:prstGeom prst="diamond">
            <a:avLst/>
          </a:prstGeom>
          <a:noFill/>
          <a:ln w="50800">
            <a:solidFill>
              <a:srgbClr val="000000"/>
            </a:solidFill>
          </a:ln>
        </p:spPr>
        <p:txBody>
          <a:bodyPr wrap="square" rtlCol="0" anchor="ctr"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  has</a:t>
            </a:r>
            <a:endParaRPr lang="en-US" dirty="0"/>
          </a:p>
        </p:txBody>
      </p:sp>
      <p:sp>
        <p:nvSpPr>
          <p:cNvPr id="5" name="Shape 3"/>
          <p:cNvSpPr/>
          <p:nvPr/>
        </p:nvSpPr>
        <p:spPr>
          <a:xfrm rot="10788425">
            <a:off x="2071684" y="2969290"/>
            <a:ext cx="1338271" cy="0"/>
          </a:xfrm>
          <a:prstGeom prst="line">
            <a:avLst/>
          </a:prstGeom>
          <a:noFill/>
          <a:ln w="50800">
            <a:solidFill>
              <a:srgbClr val="16161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Shape 4"/>
          <p:cNvSpPr/>
          <p:nvPr/>
        </p:nvSpPr>
        <p:spPr>
          <a:xfrm rot="10788425">
            <a:off x="4800596" y="2969290"/>
            <a:ext cx="1338271" cy="0"/>
          </a:xfrm>
          <a:prstGeom prst="line">
            <a:avLst/>
          </a:prstGeom>
          <a:noFill/>
          <a:ln w="50800">
            <a:solidFill>
              <a:srgbClr val="16161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800100" y="271463"/>
            <a:ext cx="4957763" cy="800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6300"/>
              </a:lnSpc>
              <a:buNone/>
            </a:pPr>
            <a:r>
              <a:rPr lang="en-US" sz="5250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Relationships</a:t>
            </a:r>
            <a:endParaRPr lang="en-US" sz="5250" dirty="0"/>
          </a:p>
        </p:txBody>
      </p:sp>
      <p:sp>
        <p:nvSpPr>
          <p:cNvPr id="8" name="Text 6"/>
          <p:cNvSpPr/>
          <p:nvPr/>
        </p:nvSpPr>
        <p:spPr>
          <a:xfrm>
            <a:off x="519113" y="1390650"/>
            <a:ext cx="461963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671513" y="1223963"/>
            <a:ext cx="7329488" cy="395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One to one relationship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3052763" y="2571750"/>
            <a:ext cx="852488" cy="395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1</a:t>
            </a:r>
            <a:endParaRPr lang="en-US" sz="2400" dirty="0"/>
          </a:p>
        </p:txBody>
      </p:sp>
      <p:sp>
        <p:nvSpPr>
          <p:cNvPr id="11" name="Text 9"/>
          <p:cNvSpPr/>
          <p:nvPr/>
        </p:nvSpPr>
        <p:spPr>
          <a:xfrm>
            <a:off x="4905375" y="2571750"/>
            <a:ext cx="852488" cy="395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1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CF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813" y="1533525"/>
            <a:ext cx="1143000" cy="111442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188" y="3524250"/>
            <a:ext cx="1143000" cy="1114425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188" y="1533525"/>
            <a:ext cx="1071563" cy="1157288"/>
          </a:xfrm>
          <a:prstGeom prst="rect">
            <a:avLst/>
          </a:prstGeom>
        </p:spPr>
      </p:pic>
      <p:pic>
        <p:nvPicPr>
          <p:cNvPr id="6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813" y="3495675"/>
            <a:ext cx="1071563" cy="1157288"/>
          </a:xfrm>
          <a:prstGeom prst="rect">
            <a:avLst/>
          </a:prstGeom>
        </p:spPr>
      </p:pic>
      <p:pic>
        <p:nvPicPr>
          <p:cNvPr id="7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062" y="3781425"/>
            <a:ext cx="1157956" cy="655915"/>
          </a:xfrm>
          <a:prstGeom prst="rect">
            <a:avLst/>
          </a:prstGeom>
        </p:spPr>
      </p:pic>
      <p:pic>
        <p:nvPicPr>
          <p:cNvPr id="8" name="Image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062" y="1762125"/>
            <a:ext cx="1157956" cy="655914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523875" y="414338"/>
            <a:ext cx="2890838" cy="395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Types of Mapping</a:t>
            </a:r>
            <a:endParaRPr lang="en-US" sz="2400" dirty="0"/>
          </a:p>
        </p:txBody>
      </p:sp>
      <p:sp>
        <p:nvSpPr>
          <p:cNvPr id="10" name="Text 1"/>
          <p:cNvSpPr/>
          <p:nvPr/>
        </p:nvSpPr>
        <p:spPr>
          <a:xfrm>
            <a:off x="3990975" y="1038225"/>
            <a:ext cx="1547813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Code First</a:t>
            </a:r>
            <a:endParaRPr lang="en-US" sz="1800" dirty="0"/>
          </a:p>
        </p:txBody>
      </p:sp>
      <p:sp>
        <p:nvSpPr>
          <p:cNvPr id="11" name="Text 2"/>
          <p:cNvSpPr/>
          <p:nvPr/>
        </p:nvSpPr>
        <p:spPr>
          <a:xfrm>
            <a:off x="3843338" y="3028950"/>
            <a:ext cx="1909763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Database First</a:t>
            </a:r>
            <a:endParaRPr lang="en-US" sz="1800" dirty="0"/>
          </a:p>
        </p:txBody>
      </p:sp>
      <p:sp>
        <p:nvSpPr>
          <p:cNvPr id="12" name="Text 3"/>
          <p:cNvSpPr/>
          <p:nvPr/>
        </p:nvSpPr>
        <p:spPr>
          <a:xfrm>
            <a:off x="2952750" y="2690813"/>
            <a:ext cx="1157288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000000">
                    <a:alpha val="99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Objects</a:t>
            </a:r>
            <a:endParaRPr lang="en-US" sz="1200" dirty="0"/>
          </a:p>
        </p:txBody>
      </p:sp>
      <p:sp>
        <p:nvSpPr>
          <p:cNvPr id="13" name="Text 4"/>
          <p:cNvSpPr/>
          <p:nvPr/>
        </p:nvSpPr>
        <p:spPr>
          <a:xfrm>
            <a:off x="5667375" y="4652963"/>
            <a:ext cx="1157288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000000">
                    <a:alpha val="99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Objects</a:t>
            </a:r>
            <a:endParaRPr lang="en-US" sz="1200" dirty="0"/>
          </a:p>
        </p:txBody>
      </p:sp>
      <p:sp>
        <p:nvSpPr>
          <p:cNvPr id="14" name="Text 5"/>
          <p:cNvSpPr/>
          <p:nvPr/>
        </p:nvSpPr>
        <p:spPr>
          <a:xfrm>
            <a:off x="5648325" y="2628900"/>
            <a:ext cx="1157288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000000">
                    <a:alpha val="99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Database</a:t>
            </a:r>
            <a:endParaRPr lang="en-US" sz="1200" dirty="0"/>
          </a:p>
        </p:txBody>
      </p:sp>
      <p:sp>
        <p:nvSpPr>
          <p:cNvPr id="15" name="Text 6"/>
          <p:cNvSpPr/>
          <p:nvPr/>
        </p:nvSpPr>
        <p:spPr>
          <a:xfrm>
            <a:off x="2933700" y="4638675"/>
            <a:ext cx="1157288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000000">
                    <a:alpha val="99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Database</a:t>
            </a:r>
            <a:endParaRPr lang="en-US" sz="1200" dirty="0"/>
          </a:p>
        </p:txBody>
      </p:sp>
      <p:sp>
        <p:nvSpPr>
          <p:cNvPr id="16" name="Text 7"/>
          <p:cNvSpPr/>
          <p:nvPr/>
        </p:nvSpPr>
        <p:spPr>
          <a:xfrm>
            <a:off x="4140994" y="1812745"/>
            <a:ext cx="790575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000000">
                    <a:alpha val="99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ORM</a:t>
            </a:r>
            <a:endParaRPr lang="en-US" sz="1200" dirty="0"/>
          </a:p>
        </p:txBody>
      </p:sp>
      <p:sp>
        <p:nvSpPr>
          <p:cNvPr id="17" name="Text 8"/>
          <p:cNvSpPr/>
          <p:nvPr/>
        </p:nvSpPr>
        <p:spPr>
          <a:xfrm>
            <a:off x="4140993" y="3833812"/>
            <a:ext cx="790575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000000">
                    <a:alpha val="99000"/>
                  </a:srgbClr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ORM</a:t>
            </a:r>
            <a:endParaRPr lang="en-US" sz="1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solidFill>
          <a:srgbClr val="FCF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8" y="3457575"/>
            <a:ext cx="4805363" cy="1052513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838" y="1085850"/>
            <a:ext cx="3471863" cy="18954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04838" y="476250"/>
            <a:ext cx="7815263" cy="395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One to one relationship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5510213" y="1847850"/>
            <a:ext cx="2547938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Data Annotations</a:t>
            </a:r>
            <a:endParaRPr lang="en-US" sz="1800" dirty="0"/>
          </a:p>
        </p:txBody>
      </p:sp>
      <p:sp>
        <p:nvSpPr>
          <p:cNvPr id="6" name="Text 2"/>
          <p:cNvSpPr/>
          <p:nvPr/>
        </p:nvSpPr>
        <p:spPr>
          <a:xfrm>
            <a:off x="5510213" y="3800475"/>
            <a:ext cx="3100388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Fluent API</a:t>
            </a:r>
            <a:endParaRPr lang="en-US" sz="1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solidFill>
          <a:srgbClr val="FCF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09563" y="2571750"/>
            <a:ext cx="1766888" cy="800100"/>
          </a:xfrm>
          <a:prstGeom prst="rect">
            <a:avLst/>
          </a:prstGeom>
          <a:noFill/>
          <a:ln w="50800">
            <a:solidFill>
              <a:srgbClr val="000000"/>
            </a:solidFill>
          </a:ln>
        </p:spPr>
        <p:txBody>
          <a:bodyPr wrap="square" rtlCol="0" anchor="ctr"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      Employee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143625" y="2571750"/>
            <a:ext cx="1766888" cy="800100"/>
          </a:xfrm>
          <a:prstGeom prst="rect">
            <a:avLst/>
          </a:prstGeom>
          <a:noFill/>
          <a:ln w="50800">
            <a:solidFill>
              <a:srgbClr val="000000"/>
            </a:solidFill>
          </a:ln>
        </p:spPr>
        <p:txBody>
          <a:bodyPr wrap="square" rtlCol="0" anchor="ctr"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   Department</a:t>
            </a: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3405188" y="2319338"/>
            <a:ext cx="1409700" cy="1319213"/>
          </a:xfrm>
          <a:prstGeom prst="diamond">
            <a:avLst/>
          </a:prstGeom>
          <a:noFill/>
          <a:ln w="50800">
            <a:solidFill>
              <a:srgbClr val="000000"/>
            </a:solidFill>
          </a:ln>
        </p:spPr>
        <p:txBody>
          <a:bodyPr wrap="square" rtlCol="0" anchor="ctr"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Works in</a:t>
            </a:r>
            <a:endParaRPr lang="en-US" dirty="0"/>
          </a:p>
        </p:txBody>
      </p:sp>
      <p:sp>
        <p:nvSpPr>
          <p:cNvPr id="5" name="Shape 3"/>
          <p:cNvSpPr/>
          <p:nvPr/>
        </p:nvSpPr>
        <p:spPr>
          <a:xfrm rot="10788425">
            <a:off x="2071684" y="2969290"/>
            <a:ext cx="1338271" cy="0"/>
          </a:xfrm>
          <a:prstGeom prst="line">
            <a:avLst/>
          </a:prstGeom>
          <a:noFill/>
          <a:ln w="50800">
            <a:solidFill>
              <a:srgbClr val="16161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Shape 4"/>
          <p:cNvSpPr/>
          <p:nvPr/>
        </p:nvSpPr>
        <p:spPr>
          <a:xfrm rot="10788425">
            <a:off x="4800596" y="2969290"/>
            <a:ext cx="1338271" cy="0"/>
          </a:xfrm>
          <a:prstGeom prst="line">
            <a:avLst/>
          </a:prstGeom>
          <a:noFill/>
          <a:ln w="50800">
            <a:solidFill>
              <a:srgbClr val="16161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519113" y="1390650"/>
            <a:ext cx="461963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671513" y="500063"/>
            <a:ext cx="7329488" cy="395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One to many relationship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3028950" y="2571750"/>
            <a:ext cx="852488" cy="395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M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4905375" y="2571750"/>
            <a:ext cx="852488" cy="395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1</a:t>
            </a:r>
            <a:endParaRPr lang="en-US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solidFill>
          <a:srgbClr val="FCF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8" y="1590675"/>
            <a:ext cx="3786188" cy="881063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38" y="3224213"/>
            <a:ext cx="3929063" cy="130968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04838" y="476250"/>
            <a:ext cx="7815263" cy="395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One to many relationship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5510213" y="1847850"/>
            <a:ext cx="2547938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Data Annotations</a:t>
            </a:r>
            <a:endParaRPr lang="en-US" sz="1800" dirty="0"/>
          </a:p>
        </p:txBody>
      </p:sp>
      <p:sp>
        <p:nvSpPr>
          <p:cNvPr id="6" name="Text 2"/>
          <p:cNvSpPr/>
          <p:nvPr/>
        </p:nvSpPr>
        <p:spPr>
          <a:xfrm>
            <a:off x="5510213" y="3800475"/>
            <a:ext cx="3100388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Fluent API</a:t>
            </a:r>
            <a:endParaRPr lang="en-US" sz="1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solidFill>
          <a:srgbClr val="FCF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09563" y="2571750"/>
            <a:ext cx="1766888" cy="800100"/>
          </a:xfrm>
          <a:prstGeom prst="rect">
            <a:avLst/>
          </a:prstGeom>
          <a:noFill/>
          <a:ln w="50800">
            <a:solidFill>
              <a:srgbClr val="000000"/>
            </a:solidFill>
          </a:ln>
        </p:spPr>
        <p:txBody>
          <a:bodyPr wrap="square" rtlCol="0" anchor="ctr"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           Cast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143625" y="2571750"/>
            <a:ext cx="1766888" cy="800100"/>
          </a:xfrm>
          <a:prstGeom prst="rect">
            <a:avLst/>
          </a:prstGeom>
          <a:noFill/>
          <a:ln w="50800">
            <a:solidFill>
              <a:srgbClr val="000000"/>
            </a:solidFill>
          </a:ln>
        </p:spPr>
        <p:txBody>
          <a:bodyPr wrap="square" rtlCol="0" anchor="ctr"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         Movie</a:t>
            </a: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3405187" y="2319338"/>
            <a:ext cx="1428749" cy="1319213"/>
          </a:xfrm>
          <a:prstGeom prst="diamond">
            <a:avLst/>
          </a:prstGeom>
          <a:noFill/>
          <a:ln w="50800">
            <a:solidFill>
              <a:srgbClr val="000000"/>
            </a:solidFill>
          </a:ln>
        </p:spPr>
        <p:txBody>
          <a:bodyPr wrap="square" rtlCol="0" anchor="ctr"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Acts              in</a:t>
            </a:r>
            <a:endParaRPr lang="en-US" dirty="0"/>
          </a:p>
        </p:txBody>
      </p:sp>
      <p:sp>
        <p:nvSpPr>
          <p:cNvPr id="5" name="Shape 3"/>
          <p:cNvSpPr/>
          <p:nvPr/>
        </p:nvSpPr>
        <p:spPr>
          <a:xfrm rot="10788425">
            <a:off x="2071684" y="2969290"/>
            <a:ext cx="1338271" cy="0"/>
          </a:xfrm>
          <a:prstGeom prst="line">
            <a:avLst/>
          </a:prstGeom>
          <a:noFill/>
          <a:ln w="50800">
            <a:solidFill>
              <a:srgbClr val="16161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Shape 4"/>
          <p:cNvSpPr/>
          <p:nvPr/>
        </p:nvSpPr>
        <p:spPr>
          <a:xfrm rot="10788425">
            <a:off x="4800596" y="2969290"/>
            <a:ext cx="1338271" cy="0"/>
          </a:xfrm>
          <a:prstGeom prst="line">
            <a:avLst/>
          </a:prstGeom>
          <a:noFill/>
          <a:ln w="50800">
            <a:solidFill>
              <a:srgbClr val="16161D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519113" y="1390650"/>
            <a:ext cx="461963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671513" y="500063"/>
            <a:ext cx="7329488" cy="395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Many to many relationship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3028950" y="2571750"/>
            <a:ext cx="852488" cy="395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M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4905375" y="2571750"/>
            <a:ext cx="852488" cy="395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M</a:t>
            </a:r>
            <a:endParaRPr lang="en-US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bg>
      <p:bgPr>
        <a:solidFill>
          <a:srgbClr val="FCF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8" y="2152650"/>
            <a:ext cx="4995863" cy="126206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4838" y="476250"/>
            <a:ext cx="7815263" cy="395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Many to many relationship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5953125" y="2600325"/>
            <a:ext cx="3100388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Fluent API</a:t>
            </a:r>
            <a:endParaRPr lang="en-US" sz="1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solidFill>
          <a:srgbClr val="FCF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1490663"/>
            <a:ext cx="4338638" cy="294798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4838" y="476250"/>
            <a:ext cx="7815263" cy="395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Many to many relationship Using Entity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5953125" y="2600325"/>
            <a:ext cx="3100388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Fluent API</a:t>
            </a:r>
            <a:endParaRPr lang="en-US" sz="18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bg>
      <p:bgPr>
        <a:solidFill>
          <a:srgbClr val="FCF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475" y="3971925"/>
            <a:ext cx="3395663" cy="804863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888" y="2343150"/>
            <a:ext cx="2895600" cy="127158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00100" y="271463"/>
            <a:ext cx="4957763" cy="800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6300"/>
              </a:lnSpc>
              <a:buNone/>
            </a:pPr>
            <a:r>
              <a:rPr lang="en-US" sz="5250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Index</a:t>
            </a:r>
            <a:endParaRPr lang="en-US" sz="5250" dirty="0"/>
          </a:p>
        </p:txBody>
      </p:sp>
      <p:sp>
        <p:nvSpPr>
          <p:cNvPr id="5" name="Text 1"/>
          <p:cNvSpPr/>
          <p:nvPr/>
        </p:nvSpPr>
        <p:spPr>
          <a:xfrm>
            <a:off x="519113" y="1390650"/>
            <a:ext cx="461963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Text 2"/>
          <p:cNvSpPr/>
          <p:nvPr/>
        </p:nvSpPr>
        <p:spPr>
          <a:xfrm>
            <a:off x="671513" y="1223963"/>
            <a:ext cx="7620000" cy="7905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An index is a special data structure that helps the database find rows faster, just like an index in a book.</a:t>
            </a:r>
            <a:endParaRPr lang="en-US" sz="2400" dirty="0"/>
          </a:p>
        </p:txBody>
      </p:sp>
      <p:sp>
        <p:nvSpPr>
          <p:cNvPr id="7" name="Text 3"/>
          <p:cNvSpPr/>
          <p:nvPr/>
        </p:nvSpPr>
        <p:spPr>
          <a:xfrm>
            <a:off x="5300663" y="2795588"/>
            <a:ext cx="2547938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Data Annotations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5300663" y="4191000"/>
            <a:ext cx="3100388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Fluent API</a:t>
            </a:r>
            <a:endParaRPr lang="en-US" sz="1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bg>
      <p:bgPr>
        <a:solidFill>
          <a:srgbClr val="FCF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8" y="3567113"/>
            <a:ext cx="4429125" cy="8382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8" y="1357313"/>
            <a:ext cx="4162425" cy="121443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04838" y="476250"/>
            <a:ext cx="7815263" cy="395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Composite Index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5510213" y="1847850"/>
            <a:ext cx="2547938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Data Annotations</a:t>
            </a:r>
            <a:endParaRPr lang="en-US" sz="1800" dirty="0"/>
          </a:p>
        </p:txBody>
      </p:sp>
      <p:sp>
        <p:nvSpPr>
          <p:cNvPr id="6" name="Text 2"/>
          <p:cNvSpPr/>
          <p:nvPr/>
        </p:nvSpPr>
        <p:spPr>
          <a:xfrm>
            <a:off x="5510213" y="3800475"/>
            <a:ext cx="3100388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Fluent API</a:t>
            </a:r>
            <a:endParaRPr lang="en-US" sz="18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bg>
      <p:bgPr>
        <a:solidFill>
          <a:srgbClr val="FCF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638550"/>
            <a:ext cx="3295650" cy="10572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25" y="2043113"/>
            <a:ext cx="3476625" cy="105251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04838" y="476250"/>
            <a:ext cx="7815263" cy="395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Index Uniqeness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5400675" y="2386013"/>
            <a:ext cx="2547938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Data Annotations</a:t>
            </a:r>
            <a:endParaRPr lang="en-US" sz="1800" dirty="0"/>
          </a:p>
        </p:txBody>
      </p:sp>
      <p:sp>
        <p:nvSpPr>
          <p:cNvPr id="6" name="Text 2"/>
          <p:cNvSpPr/>
          <p:nvPr/>
        </p:nvSpPr>
        <p:spPr>
          <a:xfrm>
            <a:off x="5400675" y="3919537"/>
            <a:ext cx="3100388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Fluent API</a:t>
            </a:r>
            <a:endParaRPr lang="en-US" sz="1800" dirty="0"/>
          </a:p>
        </p:txBody>
      </p:sp>
      <p:sp>
        <p:nvSpPr>
          <p:cNvPr id="7" name="Text 3"/>
          <p:cNvSpPr/>
          <p:nvPr/>
        </p:nvSpPr>
        <p:spPr>
          <a:xfrm>
            <a:off x="490538" y="976312"/>
            <a:ext cx="8615363" cy="7334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16161D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 unique index enforces that all values in the indexed column(s) must be different — no duplicates allowed.</a:t>
            </a:r>
            <a:endParaRPr lang="en-US" sz="18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bg>
      <p:bgPr>
        <a:solidFill>
          <a:srgbClr val="FCF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63" y="3467100"/>
            <a:ext cx="3567113" cy="10668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63" y="1519238"/>
            <a:ext cx="3500438" cy="102393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04838" y="476250"/>
            <a:ext cx="7815263" cy="395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Change Index Name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5510213" y="1847850"/>
            <a:ext cx="2547938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Data Annotations</a:t>
            </a:r>
            <a:endParaRPr lang="en-US" sz="1800" dirty="0"/>
          </a:p>
        </p:txBody>
      </p:sp>
      <p:sp>
        <p:nvSpPr>
          <p:cNvPr id="6" name="Text 2"/>
          <p:cNvSpPr/>
          <p:nvPr/>
        </p:nvSpPr>
        <p:spPr>
          <a:xfrm>
            <a:off x="5510213" y="3800475"/>
            <a:ext cx="3100388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Fluent API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CF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3413" y="528638"/>
            <a:ext cx="5553075" cy="800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6300"/>
              </a:lnSpc>
              <a:buNone/>
            </a:pPr>
            <a:r>
              <a:rPr lang="en-US" sz="5250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NuGet Packages</a:t>
            </a:r>
            <a:endParaRPr lang="en-US" sz="5250" dirty="0"/>
          </a:p>
        </p:txBody>
      </p:sp>
      <p:sp>
        <p:nvSpPr>
          <p:cNvPr id="4" name="Text 1"/>
          <p:cNvSpPr/>
          <p:nvPr/>
        </p:nvSpPr>
        <p:spPr>
          <a:xfrm>
            <a:off x="785813" y="1504950"/>
            <a:ext cx="7672388" cy="395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1-Microsft.EntityFrameworkCore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785813" y="2176463"/>
            <a:ext cx="5553075" cy="395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2-Microsft.EntityFrameworkCore.Tools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785813" y="2847975"/>
            <a:ext cx="6138863" cy="395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3-Microsft.EntityFrameworkCore.SqlServer</a:t>
            </a:r>
            <a:endParaRPr lang="en-US" sz="2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bg>
      <p:bgPr>
        <a:solidFill>
          <a:srgbClr val="FCF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675" y="2638425"/>
            <a:ext cx="3167063" cy="12192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976687"/>
            <a:ext cx="3819525" cy="99536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04838" y="476250"/>
            <a:ext cx="7815263" cy="395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Index Filter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5372100" y="3671888"/>
            <a:ext cx="3100388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Fluent API</a:t>
            </a:r>
            <a:endParaRPr lang="en-US" sz="1800" dirty="0"/>
          </a:p>
        </p:txBody>
      </p:sp>
      <p:sp>
        <p:nvSpPr>
          <p:cNvPr id="6" name="Text 2"/>
          <p:cNvSpPr/>
          <p:nvPr/>
        </p:nvSpPr>
        <p:spPr>
          <a:xfrm>
            <a:off x="490538" y="1162050"/>
            <a:ext cx="8615363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16161D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 filtered index (or partial index) only applies to rows that match a condition.</a:t>
            </a:r>
            <a:endParaRPr lang="en-US" sz="1800" dirty="0"/>
          </a:p>
        </p:txBody>
      </p:sp>
      <p:sp>
        <p:nvSpPr>
          <p:cNvPr id="7" name="Text 3"/>
          <p:cNvSpPr/>
          <p:nvPr/>
        </p:nvSpPr>
        <p:spPr>
          <a:xfrm>
            <a:off x="1590675" y="1900238"/>
            <a:ext cx="4462463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Cannot be done with Data Annotations</a:t>
            </a:r>
            <a:endParaRPr lang="en-US" sz="18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bg>
      <p:bgPr>
        <a:solidFill>
          <a:srgbClr val="FCF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125" y="328613"/>
            <a:ext cx="1290638" cy="13049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404813"/>
            <a:ext cx="4348163" cy="800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6300"/>
              </a:lnSpc>
              <a:buNone/>
            </a:pPr>
            <a:r>
              <a:rPr lang="en-US" sz="5250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Hands-On #3</a:t>
            </a:r>
            <a:endParaRPr lang="en-US" sz="5250" dirty="0"/>
          </a:p>
        </p:txBody>
      </p:sp>
      <p:sp>
        <p:nvSpPr>
          <p:cNvPr id="4" name="Text 1"/>
          <p:cNvSpPr/>
          <p:nvPr/>
        </p:nvSpPr>
        <p:spPr>
          <a:xfrm>
            <a:off x="752475" y="1347788"/>
            <a:ext cx="6053138" cy="7905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1-Add One to Many Relationship Between Book and Authors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752475" y="2376488"/>
            <a:ext cx="6900863" cy="395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2-Add Index to Book Id Column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752475" y="3009900"/>
            <a:ext cx="6900863" cy="395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3-Make Filter to Index (IS NOT NULL)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2581275" y="3686175"/>
            <a:ext cx="4219575" cy="7334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D42A2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Note: Use Fluent API, Add Migrations and Update Database</a:t>
            </a:r>
            <a:endParaRPr lang="en-US" sz="18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bg>
      <p:bgPr>
        <a:solidFill>
          <a:srgbClr val="FCF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2690813"/>
            <a:ext cx="5834063" cy="15525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00100" y="271463"/>
            <a:ext cx="4957763" cy="800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6300"/>
              </a:lnSpc>
              <a:buNone/>
            </a:pPr>
            <a:r>
              <a:rPr lang="en-US" sz="5250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Sequence</a:t>
            </a:r>
            <a:endParaRPr lang="en-US" sz="5250" dirty="0"/>
          </a:p>
        </p:txBody>
      </p:sp>
      <p:sp>
        <p:nvSpPr>
          <p:cNvPr id="4" name="Text 1"/>
          <p:cNvSpPr/>
          <p:nvPr/>
        </p:nvSpPr>
        <p:spPr>
          <a:xfrm>
            <a:off x="519113" y="1390650"/>
            <a:ext cx="461963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2"/>
          <p:cNvSpPr/>
          <p:nvPr/>
        </p:nvSpPr>
        <p:spPr>
          <a:xfrm>
            <a:off x="671513" y="1223963"/>
            <a:ext cx="7620000" cy="7905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 sequence is a database object that generates a series of unique numbers, often used to assign IDs.</a:t>
            </a:r>
            <a:endParaRPr lang="en-US" sz="2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bg>
      <p:bgPr>
        <a:solidFill>
          <a:srgbClr val="FCF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043113"/>
            <a:ext cx="7786688" cy="105251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4838" y="476250"/>
            <a:ext cx="7815263" cy="395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Data Seeding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557213" y="995363"/>
            <a:ext cx="8220075" cy="7334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16161D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Inserting initial data into your database automatically when you run a migration or create the database.</a:t>
            </a:r>
            <a:endParaRPr lang="en-US" sz="18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bg>
      <p:bgPr>
        <a:solidFill>
          <a:srgbClr val="FCF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8" y="2790825"/>
            <a:ext cx="7558088" cy="17430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4838" y="476250"/>
            <a:ext cx="7815263" cy="395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Loading Strategies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509587" y="995363"/>
            <a:ext cx="7910512" cy="11001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16161D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When you query an entity (like Department), and it has related entities (like Order.Employees), you need to decide how and when to load those related entities.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509587" y="2219325"/>
            <a:ext cx="3400425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16161D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EF Core gives you three ways:</a:t>
            </a:r>
            <a:endParaRPr lang="en-US" sz="18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bg>
      <p:bgPr>
        <a:solidFill>
          <a:srgbClr val="FCF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1909762"/>
            <a:ext cx="4324350" cy="103346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4838" y="476250"/>
            <a:ext cx="7815263" cy="395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Eager Loading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509587" y="1052513"/>
            <a:ext cx="5319713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16161D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Loads the related data as part of the initial query.</a:t>
            </a:r>
            <a:endParaRPr lang="en-US" sz="18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bg>
      <p:bgPr>
        <a:solidFill>
          <a:srgbClr val="FCF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38" y="1938337"/>
            <a:ext cx="6176963" cy="1062038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3333750"/>
            <a:ext cx="6705600" cy="111918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04838" y="476250"/>
            <a:ext cx="7815263" cy="395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Explicit Loading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509587" y="1052513"/>
            <a:ext cx="5729288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16161D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Load the related data manually, after the main query.</a:t>
            </a:r>
            <a:endParaRPr lang="en-US" sz="1800" dirty="0"/>
          </a:p>
        </p:txBody>
      </p:sp>
      <p:sp>
        <p:nvSpPr>
          <p:cNvPr id="6" name="Text 2"/>
          <p:cNvSpPr/>
          <p:nvPr/>
        </p:nvSpPr>
        <p:spPr>
          <a:xfrm>
            <a:off x="3357563" y="4533900"/>
            <a:ext cx="1671638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350" kern="0" spc="-1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For Collection</a:t>
            </a:r>
            <a:endParaRPr lang="en-US" sz="135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bg>
      <p:bgPr>
        <a:solidFill>
          <a:srgbClr val="FCF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4838" y="476250"/>
            <a:ext cx="7815263" cy="395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Lazy Loading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519113" y="990600"/>
            <a:ext cx="8562975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16161D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EF Core automatically loads the related data the moment you access the property.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519113" y="1476375"/>
            <a:ext cx="5962650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16161D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To Use Lazy Loading You Should Install NuGet Package: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800100" y="1962150"/>
            <a:ext cx="4495800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16161D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Microsoft.EntityFrameworkCore.Proxies</a:t>
            </a:r>
            <a:endParaRPr lang="en-US" sz="18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bg>
      <p:bgPr>
        <a:solidFill>
          <a:srgbClr val="FCF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613" y="1181100"/>
            <a:ext cx="5629275" cy="16287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3390900"/>
            <a:ext cx="6234113" cy="11430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04838" y="476250"/>
            <a:ext cx="7815263" cy="395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Lazy Loading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3748087" y="2876550"/>
            <a:ext cx="1428750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350" kern="0" spc="-1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DbContext</a:t>
            </a:r>
            <a:endParaRPr lang="en-US" sz="135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bg>
      <p:bgPr>
        <a:solidFill>
          <a:srgbClr val="FCF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90788" y="2171700"/>
            <a:ext cx="4624388" cy="800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6300"/>
              </a:lnSpc>
              <a:buNone/>
            </a:pPr>
            <a:r>
              <a:rPr lang="en-US" sz="5250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Thank You &lt;3</a:t>
            </a:r>
            <a:endParaRPr lang="en-US" sz="52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CF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2262188"/>
            <a:ext cx="6086475" cy="252412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33413" y="423863"/>
            <a:ext cx="5553075" cy="800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6300"/>
              </a:lnSpc>
              <a:buNone/>
            </a:pPr>
            <a:r>
              <a:rPr lang="en-US" sz="5250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DbContext</a:t>
            </a:r>
            <a:endParaRPr lang="en-US" sz="5250" dirty="0"/>
          </a:p>
        </p:txBody>
      </p:sp>
      <p:sp>
        <p:nvSpPr>
          <p:cNvPr id="5" name="Text 1"/>
          <p:cNvSpPr/>
          <p:nvPr/>
        </p:nvSpPr>
        <p:spPr>
          <a:xfrm>
            <a:off x="633413" y="1290638"/>
            <a:ext cx="8215313" cy="7905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DbContext is the main class in Entity Framework that acts like a bridge between your C# code and the database.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CF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76475"/>
            <a:ext cx="5276850" cy="27051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3413" y="423863"/>
            <a:ext cx="5553075" cy="800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6300"/>
              </a:lnSpc>
              <a:buNone/>
            </a:pPr>
            <a:r>
              <a:rPr lang="en-US" sz="5250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Migration</a:t>
            </a:r>
            <a:endParaRPr lang="en-US" sz="5250" dirty="0"/>
          </a:p>
        </p:txBody>
      </p:sp>
      <p:sp>
        <p:nvSpPr>
          <p:cNvPr id="4" name="Text 1"/>
          <p:cNvSpPr/>
          <p:nvPr/>
        </p:nvSpPr>
        <p:spPr>
          <a:xfrm>
            <a:off x="633413" y="1295400"/>
            <a:ext cx="9315450" cy="7905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16161D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 migration is a way to update the database schema (tables, columns, relationships, etc.) from your C# code — automatically.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CF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1147763"/>
            <a:ext cx="8510588" cy="28479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CF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2463" y="609600"/>
            <a:ext cx="7834313" cy="395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In EF Core, every migration class contains two methods: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66725" y="1190625"/>
            <a:ext cx="7834313" cy="7905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 algn="l">
              <a:lnSpc>
                <a:spcPts val="3120"/>
              </a:lnSpc>
              <a:buSzPct val="100000"/>
              <a:buChar char="•"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Up( ): Apply changes to the database (e.g., create table, add column)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466725" y="2381250"/>
            <a:ext cx="7834313" cy="7905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 algn="l">
              <a:lnSpc>
                <a:spcPts val="3120"/>
              </a:lnSpc>
              <a:buSzPct val="100000"/>
              <a:buChar char="•"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Down( ): Undo those changes (e.g., drop table, remove column)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CF7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8" y="1185863"/>
            <a:ext cx="3443288" cy="1223963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88" y="2647950"/>
            <a:ext cx="3467100" cy="233838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00100" y="609600"/>
            <a:ext cx="2895600" cy="395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400" kern="0" spc="-53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Add Table, Record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676775" y="1614488"/>
            <a:ext cx="4129088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Add the Table to the DbContext Class</a:t>
            </a:r>
            <a:endParaRPr lang="en-US" sz="1800" dirty="0"/>
          </a:p>
        </p:txBody>
      </p:sp>
      <p:sp>
        <p:nvSpPr>
          <p:cNvPr id="6" name="Text 2"/>
          <p:cNvSpPr/>
          <p:nvPr/>
        </p:nvSpPr>
        <p:spPr>
          <a:xfrm>
            <a:off x="4891088" y="3452813"/>
            <a:ext cx="3086100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0"/>
              </a:lnSpc>
              <a:buNone/>
            </a:pPr>
            <a:r>
              <a:rPr lang="en-US" sz="1800" kern="0" spc="-18" dirty="0">
                <a:solidFill>
                  <a:srgbClr val="000000">
                    <a:alpha val="99000"/>
                  </a:srgbClr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Add New Data to the Table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1105</Words>
  <Application>Microsoft Office PowerPoint</Application>
  <PresentationFormat>On-screen Show (16:9)</PresentationFormat>
  <Paragraphs>221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Source Sans Pro</vt:lpstr>
      <vt:lpstr>Source Serif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محمود احمد عبدالصادق مصطفى محمد</cp:lastModifiedBy>
  <cp:revision>2</cp:revision>
  <dcterms:created xsi:type="dcterms:W3CDTF">2025-07-11T15:51:40Z</dcterms:created>
  <dcterms:modified xsi:type="dcterms:W3CDTF">2025-07-12T05:58:49Z</dcterms:modified>
</cp:coreProperties>
</file>