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52"/>
  </p:notesMasterIdLst>
  <p:sldIdLst>
    <p:sldId id="256" r:id="rId2"/>
    <p:sldId id="332" r:id="rId3"/>
    <p:sldId id="333" r:id="rId4"/>
    <p:sldId id="334" r:id="rId5"/>
    <p:sldId id="335" r:id="rId6"/>
    <p:sldId id="336" r:id="rId7"/>
    <p:sldId id="294" r:id="rId8"/>
    <p:sldId id="292" r:id="rId9"/>
    <p:sldId id="293" r:id="rId10"/>
    <p:sldId id="338" r:id="rId11"/>
    <p:sldId id="339" r:id="rId12"/>
    <p:sldId id="340" r:id="rId13"/>
    <p:sldId id="341" r:id="rId14"/>
    <p:sldId id="342" r:id="rId15"/>
    <p:sldId id="343" r:id="rId16"/>
    <p:sldId id="295" r:id="rId17"/>
    <p:sldId id="323" r:id="rId18"/>
    <p:sldId id="314" r:id="rId19"/>
    <p:sldId id="312" r:id="rId20"/>
    <p:sldId id="318" r:id="rId21"/>
    <p:sldId id="319" r:id="rId22"/>
    <p:sldId id="320" r:id="rId23"/>
    <p:sldId id="330" r:id="rId24"/>
    <p:sldId id="331" r:id="rId25"/>
    <p:sldId id="322" r:id="rId26"/>
    <p:sldId id="324" r:id="rId27"/>
    <p:sldId id="325" r:id="rId28"/>
    <p:sldId id="326" r:id="rId29"/>
    <p:sldId id="327" r:id="rId30"/>
    <p:sldId id="328" r:id="rId31"/>
    <p:sldId id="344" r:id="rId32"/>
    <p:sldId id="345" r:id="rId33"/>
    <p:sldId id="346" r:id="rId34"/>
    <p:sldId id="347" r:id="rId35"/>
    <p:sldId id="348" r:id="rId36"/>
    <p:sldId id="260" r:id="rId37"/>
    <p:sldId id="264" r:id="rId38"/>
    <p:sldId id="329" r:id="rId39"/>
    <p:sldId id="354" r:id="rId40"/>
    <p:sldId id="352" r:id="rId41"/>
    <p:sldId id="353" r:id="rId42"/>
    <p:sldId id="355" r:id="rId43"/>
    <p:sldId id="356" r:id="rId44"/>
    <p:sldId id="357" r:id="rId45"/>
    <p:sldId id="351" r:id="rId46"/>
    <p:sldId id="358" r:id="rId47"/>
    <p:sldId id="362" r:id="rId48"/>
    <p:sldId id="360" r:id="rId49"/>
    <p:sldId id="361" r:id="rId50"/>
    <p:sldId id="359" r:id="rId51"/>
  </p:sldIdLst>
  <p:sldSz cx="9144000" cy="5143500" type="screen16x9"/>
  <p:notesSz cx="6858000" cy="9144000"/>
  <p:embeddedFontLst>
    <p:embeddedFont>
      <p:font typeface="Anek Kannada" panose="020B0604020202020204" charset="0"/>
      <p:regular r:id="rId53"/>
      <p:bold r:id="rId54"/>
    </p:embeddedFont>
    <p:embeddedFont>
      <p:font typeface="Anek Kannada ExtraBold" panose="020B0604020202020204" charset="0"/>
      <p:bold r:id="rId55"/>
    </p:embeddedFont>
    <p:embeddedFont>
      <p:font typeface="Anek Kannada Medium" panose="020B0604020202020204" charset="0"/>
      <p:regular r:id="rId56"/>
      <p:bold r:id="rId57"/>
    </p:embeddedFont>
    <p:embeddedFont>
      <p:font typeface="Bebas Neue" panose="020B0606020202050201" pitchFamily="34" charset="0"/>
      <p:regular r:id="rId58"/>
    </p:embeddedFont>
    <p:embeddedFont>
      <p:font typeface="Darker Grotesque Black" panose="020B0604020202020204" charset="0"/>
      <p:bold r:id="rId59"/>
    </p:embeddedFont>
    <p:embeddedFont>
      <p:font typeface="Nunito Light" pitchFamily="2" charset="0"/>
      <p:regular r:id="rId60"/>
      <p: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4A6919-32D9-41E1-805B-96C41F03F0D5}">
  <a:tblStyle styleId="{A94A6919-32D9-41E1-805B-96C41F03F0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09ECF0-D318-41AF-A860-E6F6381AF1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58" y="91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93CED771-7702-774B-FBF6-051D153D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>
            <a:extLst>
              <a:ext uri="{FF2B5EF4-FFF2-40B4-BE49-F238E27FC236}">
                <a16:creationId xmlns:a16="http://schemas.microsoft.com/office/drawing/2014/main" id="{A3E728F5-191F-D696-2DA1-868F3D341A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>
            <a:extLst>
              <a:ext uri="{FF2B5EF4-FFF2-40B4-BE49-F238E27FC236}">
                <a16:creationId xmlns:a16="http://schemas.microsoft.com/office/drawing/2014/main" id="{00CF00A7-F64A-9708-C8EA-97276702DF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357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E2B80523-5E5D-3669-CAE7-23A9ED472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>
            <a:extLst>
              <a:ext uri="{FF2B5EF4-FFF2-40B4-BE49-F238E27FC236}">
                <a16:creationId xmlns:a16="http://schemas.microsoft.com/office/drawing/2014/main" id="{E7A98B7D-0E1D-74C8-EF6F-21AF93E24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>
            <a:extLst>
              <a:ext uri="{FF2B5EF4-FFF2-40B4-BE49-F238E27FC236}">
                <a16:creationId xmlns:a16="http://schemas.microsoft.com/office/drawing/2014/main" id="{68E1F0A4-916B-4F7A-D4F0-C37263DC3B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848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b2297c4d5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b2297c4d5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0BD46F54-5B6C-BF65-96F4-4108EEE1D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>
            <a:extLst>
              <a:ext uri="{FF2B5EF4-FFF2-40B4-BE49-F238E27FC236}">
                <a16:creationId xmlns:a16="http://schemas.microsoft.com/office/drawing/2014/main" id="{7C536A78-7E14-0227-ADAC-F164A6830B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>
            <a:extLst>
              <a:ext uri="{FF2B5EF4-FFF2-40B4-BE49-F238E27FC236}">
                <a16:creationId xmlns:a16="http://schemas.microsoft.com/office/drawing/2014/main" id="{318810D8-3BFB-08A2-7B9C-F01B889390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726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F84F313D-CD2B-B97C-BEAB-C643BBA18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AA4BA755-899E-6B0A-5FD9-B32D1BADBA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5E733289-A581-DE7D-22DF-43D0940652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739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>
          <a:extLst>
            <a:ext uri="{FF2B5EF4-FFF2-40B4-BE49-F238E27FC236}">
              <a16:creationId xmlns:a16="http://schemas.microsoft.com/office/drawing/2014/main" id="{19F2A172-1AB3-82A7-BAA2-DFDB6B252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4dda1946d_4_2720:notes">
            <a:extLst>
              <a:ext uri="{FF2B5EF4-FFF2-40B4-BE49-F238E27FC236}">
                <a16:creationId xmlns:a16="http://schemas.microsoft.com/office/drawing/2014/main" id="{8C8EBED3-B030-D4B6-C2C5-6C4EAAEBDB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4dda1946d_4_2720:notes">
            <a:extLst>
              <a:ext uri="{FF2B5EF4-FFF2-40B4-BE49-F238E27FC236}">
                <a16:creationId xmlns:a16="http://schemas.microsoft.com/office/drawing/2014/main" id="{E63CDD9E-678C-F0C6-FA85-5ED909E05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42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4D70EBD4-8665-C0FE-4E67-CC453052F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5EC4F8DE-1B05-08AC-06D0-7A7AB412E0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CE38B2F7-6DF2-244E-1EBA-793D5D58E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657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20016C3F-88BA-5154-AF0F-44DD8A38D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1343B1B6-630B-97EE-CD15-2B2BFC180D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D78FF37B-8771-4CEA-6BA7-66259059CF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921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C78964C8-FC12-1871-8708-F216CC0D9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E626729A-F96D-C58C-F280-BA254CCDFE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EF80ABAF-0BAA-1793-E36E-6598D5B38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556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AAA3DFF3-330C-FE7D-6CF3-F4E4025A2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2AD105DF-9CD0-9F77-2231-3823D48947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B0BC0367-D3EB-A623-F627-72D44A5C77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985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B4BE273A-3EE6-04A8-8ECB-14CF2871A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ABB065AB-7AF7-C0A2-3D16-328FC366F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2765E0EB-0779-3EB2-81C8-71881B978E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88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2E683613-A286-4DF7-167D-095F55F59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7B8E335D-F88D-20AE-64F4-20B5EF5F46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CA9A1E20-4D98-9550-B350-0AE4C2E299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097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1A1DD836-CF6C-F1D2-3474-6BB2ABF51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>
            <a:extLst>
              <a:ext uri="{FF2B5EF4-FFF2-40B4-BE49-F238E27FC236}">
                <a16:creationId xmlns:a16="http://schemas.microsoft.com/office/drawing/2014/main" id="{CBAAE663-8608-4071-F634-A8CD7930A8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>
            <a:extLst>
              <a:ext uri="{FF2B5EF4-FFF2-40B4-BE49-F238E27FC236}">
                <a16:creationId xmlns:a16="http://schemas.microsoft.com/office/drawing/2014/main" id="{6B5C7931-9AFD-DF04-010A-FEB567285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46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1DFF9D48-A6A7-32B0-9FD9-D916288FB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57680608-D066-6F54-93F5-9C368E381E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778F8F13-51D0-25AD-DC22-5F2273251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48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DC6D8E2D-EA7B-3B39-B9E9-6BC2730B5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FD5BAE1C-9560-09A4-0361-151F23AC9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E0E4F38E-5BF2-DE24-862E-726B6E197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45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CE5F8C2D-84EA-DBB2-9D22-0DDBC936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A936EB6D-18DC-B6B0-143E-DD7A99E793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5A7CA461-A09F-B0E9-AC6E-B2C2DCA649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67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F3E8A224-398B-A5C3-E1EB-3221C42B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>
            <a:extLst>
              <a:ext uri="{FF2B5EF4-FFF2-40B4-BE49-F238E27FC236}">
                <a16:creationId xmlns:a16="http://schemas.microsoft.com/office/drawing/2014/main" id="{611BB20D-ABAB-121C-C377-3C999130CF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>
            <a:extLst>
              <a:ext uri="{FF2B5EF4-FFF2-40B4-BE49-F238E27FC236}">
                <a16:creationId xmlns:a16="http://schemas.microsoft.com/office/drawing/2014/main" id="{8136DC5A-0348-47D5-26BF-73E4585E16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896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11D8B114-6129-C3AC-57A3-5BA558524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07A6A3BF-688C-02FA-4AD4-DB7D7F03AC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7B271F63-9C79-A7A5-9904-E0A5A51601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527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51C5B372-43E2-C7D4-9DCE-E2412414F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>
            <a:extLst>
              <a:ext uri="{FF2B5EF4-FFF2-40B4-BE49-F238E27FC236}">
                <a16:creationId xmlns:a16="http://schemas.microsoft.com/office/drawing/2014/main" id="{C6AA10FC-15BA-4D38-993A-538586A8B0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>
            <a:extLst>
              <a:ext uri="{FF2B5EF4-FFF2-40B4-BE49-F238E27FC236}">
                <a16:creationId xmlns:a16="http://schemas.microsoft.com/office/drawing/2014/main" id="{76D0F41F-7188-6A11-280B-81D8B57CC8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08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24CBB688-4EAE-A134-7809-F8BAECC9B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2A9629F6-C61C-5253-6D28-3F3286D1EE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34C1399F-347B-DF74-37FA-3A0972030C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856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37CFD633-F467-AE2A-7C15-612587CCB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E806FE32-DE2E-5983-18BC-4936CFBB96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653E376E-6F66-F5E9-25FB-33421D3F1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7202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83438F83-FC3B-5F1C-DFE7-6B6CAC97E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CA9D79CB-11C9-B564-D151-731AB339E3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5BF2814B-227F-6B30-490E-84B6FE528C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510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363C11DF-E617-A797-5DC1-2859B6EF3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3D154CE1-FE2A-CDB1-42EE-7CC77D190C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16A98144-B1C0-402C-1BF6-D781C8A649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05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1FBBEFB2-ECCE-65D5-4005-FAFE4BD3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>
            <a:extLst>
              <a:ext uri="{FF2B5EF4-FFF2-40B4-BE49-F238E27FC236}">
                <a16:creationId xmlns:a16="http://schemas.microsoft.com/office/drawing/2014/main" id="{471D7EBD-84E5-A61E-C7A9-CF56505B4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>
            <a:extLst>
              <a:ext uri="{FF2B5EF4-FFF2-40B4-BE49-F238E27FC236}">
                <a16:creationId xmlns:a16="http://schemas.microsoft.com/office/drawing/2014/main" id="{D545AD04-172E-7B67-AF0D-FDC8E41A5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228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F1A7CA58-7892-5427-3BD6-74301ECAF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A2BEA524-15BE-ECD4-CD6F-20E1BEC3BF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EF4D5672-D909-F34D-6E8B-A8DDF3C81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01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5836CE12-C5D0-B411-A891-4F461AD78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F6CDB127-C3FD-2F91-B7A7-70C8E66F8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C7095C1E-D4F4-DE43-CDEA-60647E0741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9947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11DE69FB-A9B6-3E36-7ED7-393EBBAD4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EEABFE7B-F117-B9AE-585B-A72067D4AB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66A33569-6DB8-40CC-A580-447FB1A09E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726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549A2B7A-A517-1E47-4086-50BF15BC9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A339B642-6134-3F43-A927-89EB8154C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B806C9FC-04C2-6400-2952-C3D45A5DDE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175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03611467-0F93-4364-9036-496E3EEBA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96ADC338-A036-DA9F-FBE3-076E02794A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6187E6B2-1F2F-14B1-F54D-B0A736044B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134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35078AEB-5D8A-CC87-EF1F-8DF4CD31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59F71F52-17E9-C5D7-34A6-6C5E7F705A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EE395F53-9C5F-4895-CFFD-4005A1B1ED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2954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1A82B4AD-CA2C-9046-FD3C-0C92BA8E2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>
            <a:extLst>
              <a:ext uri="{FF2B5EF4-FFF2-40B4-BE49-F238E27FC236}">
                <a16:creationId xmlns:a16="http://schemas.microsoft.com/office/drawing/2014/main" id="{1440193D-A7C6-BF48-A0DC-DED769D24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>
            <a:extLst>
              <a:ext uri="{FF2B5EF4-FFF2-40B4-BE49-F238E27FC236}">
                <a16:creationId xmlns:a16="http://schemas.microsoft.com/office/drawing/2014/main" id="{C2773D8D-2C3B-106C-CDF1-0CFABF32F2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3253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75BD8C86-D38B-23BC-4078-5AC8814C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E73AECE0-6588-C461-F5D7-F0467D4D6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07779EA2-D29E-DB0D-4805-228203392D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9781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3BB4C6BF-4DAF-0E55-1954-12C8B315C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E108ABDF-BD33-F94B-CED8-796EC1B0B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8122C967-2ECB-E021-6C53-D5913B4FD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5709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947EE25A-D939-1ABF-CFCD-FC021418F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56C93A63-DA30-2CF9-E89A-B3F136CD4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81984104-312E-5451-9F58-2F1B83C8C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957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12724F9F-8694-47D1-B35B-B883FF301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>
            <a:extLst>
              <a:ext uri="{FF2B5EF4-FFF2-40B4-BE49-F238E27FC236}">
                <a16:creationId xmlns:a16="http://schemas.microsoft.com/office/drawing/2014/main" id="{98B1CEA8-F2BE-4FC3-6CDB-117592DA86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>
            <a:extLst>
              <a:ext uri="{FF2B5EF4-FFF2-40B4-BE49-F238E27FC236}">
                <a16:creationId xmlns:a16="http://schemas.microsoft.com/office/drawing/2014/main" id="{E5D7E2CE-34DD-15FC-7075-B492CFB6CC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5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16AAA5C2-475B-6259-FFD8-3803932DB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>
            <a:extLst>
              <a:ext uri="{FF2B5EF4-FFF2-40B4-BE49-F238E27FC236}">
                <a16:creationId xmlns:a16="http://schemas.microsoft.com/office/drawing/2014/main" id="{56324EEA-9BF1-175B-ED93-B36A524231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>
            <a:extLst>
              <a:ext uri="{FF2B5EF4-FFF2-40B4-BE49-F238E27FC236}">
                <a16:creationId xmlns:a16="http://schemas.microsoft.com/office/drawing/2014/main" id="{8C0200D6-5EB9-B187-1268-AB075B2698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29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6656e0d39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6656e0d399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367A8DA0-DAE1-96C1-D65F-B5E0DA824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4dda1946d_0_3:notes">
            <a:extLst>
              <a:ext uri="{FF2B5EF4-FFF2-40B4-BE49-F238E27FC236}">
                <a16:creationId xmlns:a16="http://schemas.microsoft.com/office/drawing/2014/main" id="{6ED9B368-DFF8-293B-447A-7D3ECD40CB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4dda1946d_0_3:notes">
            <a:extLst>
              <a:ext uri="{FF2B5EF4-FFF2-40B4-BE49-F238E27FC236}">
                <a16:creationId xmlns:a16="http://schemas.microsoft.com/office/drawing/2014/main" id="{4B9E2682-4F6B-61B2-B4BF-D9EB378B5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13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EB3D6ECA-8ABD-1BEC-0D44-F7E069158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4dda1946d_0_3:notes">
            <a:extLst>
              <a:ext uri="{FF2B5EF4-FFF2-40B4-BE49-F238E27FC236}">
                <a16:creationId xmlns:a16="http://schemas.microsoft.com/office/drawing/2014/main" id="{BCE82E8F-01D2-6AEE-E40D-6D1B525435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4dda1946d_0_3:notes">
            <a:extLst>
              <a:ext uri="{FF2B5EF4-FFF2-40B4-BE49-F238E27FC236}">
                <a16:creationId xmlns:a16="http://schemas.microsoft.com/office/drawing/2014/main" id="{86112534-3596-8C61-A431-0D2A40D2E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43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79768726-F12A-2F93-C923-371F7131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4dda1946d_0_3:notes">
            <a:extLst>
              <a:ext uri="{FF2B5EF4-FFF2-40B4-BE49-F238E27FC236}">
                <a16:creationId xmlns:a16="http://schemas.microsoft.com/office/drawing/2014/main" id="{9A15C822-9C42-FBA5-E98E-AF0A749FBE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4dda1946d_0_3:notes">
            <a:extLst>
              <a:ext uri="{FF2B5EF4-FFF2-40B4-BE49-F238E27FC236}">
                <a16:creationId xmlns:a16="http://schemas.microsoft.com/office/drawing/2014/main" id="{51D9B254-B879-1F9D-D4DB-4C2605F00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185050"/>
            <a:ext cx="63501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81100" y="-506550"/>
            <a:ext cx="3590698" cy="5740468"/>
            <a:chOff x="-981100" y="-506550"/>
            <a:chExt cx="3590698" cy="5740468"/>
          </a:xfrm>
        </p:grpSpPr>
        <p:sp>
          <p:nvSpPr>
            <p:cNvPr id="12" name="Google Shape;12;p2"/>
            <p:cNvSpPr/>
            <p:nvPr/>
          </p:nvSpPr>
          <p:spPr>
            <a:xfrm>
              <a:off x="332304" y="3481363"/>
              <a:ext cx="1440194" cy="1662138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4546" y="-506550"/>
              <a:ext cx="2130779" cy="1229617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 flipH="1">
              <a:off x="672932" y="250230"/>
              <a:ext cx="430800" cy="24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5" name="Google Shape;15;p2"/>
            <p:cNvGrpSpPr/>
            <p:nvPr/>
          </p:nvGrpSpPr>
          <p:grpSpPr>
            <a:xfrm>
              <a:off x="-981100" y="-86304"/>
              <a:ext cx="3590698" cy="5320222"/>
              <a:chOff x="-8795677" y="-2878949"/>
              <a:chExt cx="5568700" cy="82535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-6734445" y="-1822008"/>
                <a:ext cx="1107583" cy="4373785"/>
              </a:xfrm>
              <a:custGeom>
                <a:avLst/>
                <a:gdLst/>
                <a:ahLst/>
                <a:cxnLst/>
                <a:rect l="l" t="t" r="r" b="b"/>
                <a:pathLst>
                  <a:path w="921067" h="3722370" extrusionOk="0">
                    <a:moveTo>
                      <a:pt x="921068" y="2658428"/>
                    </a:moveTo>
                    <a:lnTo>
                      <a:pt x="921068" y="1595437"/>
                    </a:lnTo>
                    <a:lnTo>
                      <a:pt x="921068" y="531495"/>
                    </a:lnTo>
                    <a:lnTo>
                      <a:pt x="0" y="0"/>
                    </a:lnTo>
                    <a:lnTo>
                      <a:pt x="0" y="1063943"/>
                    </a:lnTo>
                    <a:lnTo>
                      <a:pt x="0" y="2126933"/>
                    </a:lnTo>
                    <a:lnTo>
                      <a:pt x="0" y="3190875"/>
                    </a:lnTo>
                    <a:lnTo>
                      <a:pt x="921068" y="37223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7844364" y="-2878949"/>
                <a:ext cx="2216312" cy="2499145"/>
              </a:xfrm>
              <a:custGeom>
                <a:avLst/>
                <a:gdLst/>
                <a:ahLst/>
                <a:cxnLst/>
                <a:rect l="l" t="t" r="r" b="b"/>
                <a:pathLst>
                  <a:path w="1843087" h="2126932" extrusionOk="0">
                    <a:moveTo>
                      <a:pt x="0" y="1063943"/>
                    </a:moveTo>
                    <a:lnTo>
                      <a:pt x="0" y="1063943"/>
                    </a:lnTo>
                    <a:lnTo>
                      <a:pt x="0" y="0"/>
                    </a:lnTo>
                    <a:lnTo>
                      <a:pt x="1843088" y="1063943"/>
                    </a:lnTo>
                    <a:lnTo>
                      <a:pt x="1843088" y="2126933"/>
                    </a:lnTo>
                    <a:lnTo>
                      <a:pt x="1842135" y="2124075"/>
                    </a:lnTo>
                    <a:lnTo>
                      <a:pt x="1842135" y="2126933"/>
                    </a:lnTo>
                    <a:lnTo>
                      <a:pt x="0" y="10639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8795677" y="-2713724"/>
                <a:ext cx="5568700" cy="8088300"/>
              </a:xfrm>
              <a:custGeom>
                <a:avLst/>
                <a:gdLst/>
                <a:ahLst/>
                <a:cxnLst/>
                <a:rect l="l" t="t" r="r" b="b"/>
                <a:pathLst>
                  <a:path w="222748" h="323532" extrusionOk="0">
                    <a:moveTo>
                      <a:pt x="222748" y="323532"/>
                    </a:moveTo>
                    <a:lnTo>
                      <a:pt x="105273" y="259085"/>
                    </a:lnTo>
                    <a:lnTo>
                      <a:pt x="106064" y="5707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" name="Google Shape;19;p2"/>
          <p:cNvGrpSpPr/>
          <p:nvPr/>
        </p:nvGrpSpPr>
        <p:grpSpPr>
          <a:xfrm>
            <a:off x="8081810" y="1775"/>
            <a:ext cx="2285994" cy="5139934"/>
            <a:chOff x="7830535" y="-501900"/>
            <a:chExt cx="2285994" cy="5139934"/>
          </a:xfrm>
        </p:grpSpPr>
        <p:sp>
          <p:nvSpPr>
            <p:cNvPr id="20" name="Google Shape;20;p2"/>
            <p:cNvSpPr/>
            <p:nvPr/>
          </p:nvSpPr>
          <p:spPr>
            <a:xfrm>
              <a:off x="8533004" y="2736606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33004" y="2330604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830535" y="-5018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0535" y="3015213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82950" y="-501900"/>
              <a:ext cx="1625425" cy="5058875"/>
            </a:xfrm>
            <a:custGeom>
              <a:avLst/>
              <a:gdLst/>
              <a:ahLst/>
              <a:cxnLst/>
              <a:rect l="l" t="t" r="r" b="b"/>
              <a:pathLst>
                <a:path w="65017" h="202355" extrusionOk="0">
                  <a:moveTo>
                    <a:pt x="0" y="0"/>
                  </a:moveTo>
                  <a:lnTo>
                    <a:pt x="0" y="165164"/>
                  </a:lnTo>
                  <a:lnTo>
                    <a:pt x="65017" y="20235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48984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2"/>
          </p:nvPr>
        </p:nvSpPr>
        <p:spPr>
          <a:xfrm>
            <a:off x="12836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ubTitle" idx="3"/>
          </p:nvPr>
        </p:nvSpPr>
        <p:spPr>
          <a:xfrm>
            <a:off x="12836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4"/>
          </p:nvPr>
        </p:nvSpPr>
        <p:spPr>
          <a:xfrm>
            <a:off x="48984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6"/>
          <p:cNvSpPr/>
          <p:nvPr/>
        </p:nvSpPr>
        <p:spPr>
          <a:xfrm flipH="1">
            <a:off x="8441531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 flipH="1">
            <a:off x="7737872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 flipH="1">
            <a:off x="732116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0" y="1057894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>
            <a:off x="353000" y="1604550"/>
            <a:ext cx="0" cy="24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subTitle" idx="1"/>
          </p:nvPr>
        </p:nvSpPr>
        <p:spPr>
          <a:xfrm>
            <a:off x="1302450" y="305915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302450" y="154920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6185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6185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5860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8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250" name="Google Shape;250;p28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subTitle" idx="1"/>
          </p:nvPr>
        </p:nvSpPr>
        <p:spPr>
          <a:xfrm>
            <a:off x="937626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2"/>
          </p:nvPr>
        </p:nvSpPr>
        <p:spPr>
          <a:xfrm>
            <a:off x="3484347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3"/>
          </p:nvPr>
        </p:nvSpPr>
        <p:spPr>
          <a:xfrm>
            <a:off x="6031074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4"/>
          </p:nvPr>
        </p:nvSpPr>
        <p:spPr>
          <a:xfrm>
            <a:off x="93762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5"/>
          </p:nvPr>
        </p:nvSpPr>
        <p:spPr>
          <a:xfrm>
            <a:off x="3484350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6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1" name="Google Shape;261;p29"/>
          <p:cNvSpPr/>
          <p:nvPr/>
        </p:nvSpPr>
        <p:spPr>
          <a:xfrm rot="-5400000" flipH="1">
            <a:off x="6320355" y="-165463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 rot="-5400000" flipH="1">
            <a:off x="8471219" y="-288397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/>
          <p:nvPr/>
        </p:nvSpPr>
        <p:spPr>
          <a:xfrm rot="-5400000" flipH="1">
            <a:off x="6858295" y="-1313157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6"/>
          <p:cNvGrpSpPr/>
          <p:nvPr/>
        </p:nvGrpSpPr>
        <p:grpSpPr>
          <a:xfrm>
            <a:off x="-1854500" y="-588825"/>
            <a:ext cx="4639657" cy="4488309"/>
            <a:chOff x="3475957" y="-1179704"/>
            <a:chExt cx="7078042" cy="6847153"/>
          </a:xfrm>
        </p:grpSpPr>
        <p:sp>
          <p:nvSpPr>
            <p:cNvPr id="335" name="Google Shape;335;p36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Google Shape;339;p36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" name="Google Shape;340;p36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41" name="Google Shape;341;p36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7"/>
          <p:cNvGrpSpPr/>
          <p:nvPr/>
        </p:nvGrpSpPr>
        <p:grpSpPr>
          <a:xfrm>
            <a:off x="6588100" y="-588825"/>
            <a:ext cx="4639657" cy="4488309"/>
            <a:chOff x="3475957" y="-1179704"/>
            <a:chExt cx="7078042" cy="6847153"/>
          </a:xfrm>
        </p:grpSpPr>
        <p:sp>
          <p:nvSpPr>
            <p:cNvPr id="347" name="Google Shape;347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37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" name="Google Shape;352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3" name="Google Shape;353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37"/>
          <p:cNvGrpSpPr/>
          <p:nvPr/>
        </p:nvGrpSpPr>
        <p:grpSpPr>
          <a:xfrm rot="10800000">
            <a:off x="-733741" y="1172500"/>
            <a:ext cx="4009572" cy="4488309"/>
            <a:chOff x="3475957" y="-1179704"/>
            <a:chExt cx="6116815" cy="6847153"/>
          </a:xfrm>
        </p:grpSpPr>
        <p:sp>
          <p:nvSpPr>
            <p:cNvPr id="358" name="Google Shape;358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2" name="Google Shape;362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84575" y="18214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984575" y="2432600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23"/>
          <p:cNvGrpSpPr/>
          <p:nvPr/>
        </p:nvGrpSpPr>
        <p:grpSpPr>
          <a:xfrm>
            <a:off x="8456789" y="3117054"/>
            <a:ext cx="1406128" cy="2026444"/>
            <a:chOff x="8710401" y="539504"/>
            <a:chExt cx="1406128" cy="2026444"/>
          </a:xfrm>
        </p:grpSpPr>
        <p:sp>
          <p:nvSpPr>
            <p:cNvPr id="203" name="Google Shape;203;p23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82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017750" y="259846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3017750" y="3528425"/>
            <a:ext cx="38928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8408045" y="1174520"/>
            <a:ext cx="2183504" cy="3968974"/>
            <a:chOff x="679995" y="1176907"/>
            <a:chExt cx="2183504" cy="3968974"/>
          </a:xfrm>
        </p:grpSpPr>
        <p:sp>
          <p:nvSpPr>
            <p:cNvPr id="33" name="Google Shape;33;p3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" name="Google Shape;36;p3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25275" y="1746413"/>
              <a:ext cx="1368425" cy="2683100"/>
            </a:xfrm>
            <a:custGeom>
              <a:avLst/>
              <a:gdLst/>
              <a:ahLst/>
              <a:cxnLst/>
              <a:rect l="l" t="t" r="r" b="b"/>
              <a:pathLst>
                <a:path w="54737" h="107324" extrusionOk="0">
                  <a:moveTo>
                    <a:pt x="54737" y="107324"/>
                  </a:moveTo>
                  <a:lnTo>
                    <a:pt x="34902" y="94592"/>
                  </a:lnTo>
                  <a:lnTo>
                    <a:pt x="34902" y="189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3"/>
          <p:cNvSpPr/>
          <p:nvPr/>
        </p:nvSpPr>
        <p:spPr>
          <a:xfrm>
            <a:off x="-41030" y="1225516"/>
            <a:ext cx="703659" cy="1825228"/>
          </a:xfrm>
          <a:custGeom>
            <a:avLst/>
            <a:gdLst/>
            <a:ahLst/>
            <a:cxnLst/>
            <a:rect l="l" t="t" r="r" b="b"/>
            <a:pathLst>
              <a:path w="591" h="1533" extrusionOk="0">
                <a:moveTo>
                  <a:pt x="591" y="340"/>
                </a:moveTo>
                <a:lnTo>
                  <a:pt x="0" y="0"/>
                </a:lnTo>
                <a:lnTo>
                  <a:pt x="0" y="1193"/>
                </a:lnTo>
                <a:lnTo>
                  <a:pt x="591" y="1533"/>
                </a:lnTo>
                <a:lnTo>
                  <a:pt x="591" y="3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3"/>
          <p:cNvCxnSpPr/>
          <p:nvPr/>
        </p:nvCxnSpPr>
        <p:spPr>
          <a:xfrm rot="10800000">
            <a:off x="344732" y="1858788"/>
            <a:ext cx="0" cy="100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13225" y="201671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 hasCustomPrompt="1"/>
          </p:nvPr>
        </p:nvSpPr>
        <p:spPr>
          <a:xfrm>
            <a:off x="827550" y="1174925"/>
            <a:ext cx="14694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713225" y="29466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8563085" y="1781"/>
            <a:ext cx="1822847" cy="5139928"/>
            <a:chOff x="7958360" y="1794"/>
            <a:chExt cx="1822847" cy="5139928"/>
          </a:xfrm>
        </p:grpSpPr>
        <p:sp>
          <p:nvSpPr>
            <p:cNvPr id="88" name="Google Shape;88;p8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8"/>
          <p:cNvGrpSpPr/>
          <p:nvPr/>
        </p:nvGrpSpPr>
        <p:grpSpPr>
          <a:xfrm flipH="1">
            <a:off x="-660516" y="3351921"/>
            <a:ext cx="1243158" cy="1791579"/>
            <a:chOff x="8710401" y="539504"/>
            <a:chExt cx="1406128" cy="2026444"/>
          </a:xfrm>
        </p:grpSpPr>
        <p:sp>
          <p:nvSpPr>
            <p:cNvPr id="92" name="Google Shape;92;p8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/>
          <p:nvPr/>
        </p:nvSpPr>
        <p:spPr>
          <a:xfrm rot="10800000">
            <a:off x="8441538" y="793350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/>
          <p:nvPr/>
        </p:nvSpPr>
        <p:spPr>
          <a:xfrm rot="10800000">
            <a:off x="7737879" y="-694931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7321150" y="-523475"/>
            <a:ext cx="1474125" cy="4460400"/>
          </a:xfrm>
          <a:custGeom>
            <a:avLst/>
            <a:gdLst/>
            <a:ahLst/>
            <a:cxnLst/>
            <a:rect l="l" t="t" r="r" b="b"/>
            <a:pathLst>
              <a:path w="58965" h="178416" extrusionOk="0">
                <a:moveTo>
                  <a:pt x="58965" y="178416"/>
                </a:moveTo>
                <a:lnTo>
                  <a:pt x="58817" y="33575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12"/>
          <p:cNvGrpSpPr/>
          <p:nvPr/>
        </p:nvGrpSpPr>
        <p:grpSpPr>
          <a:xfrm flipH="1">
            <a:off x="-622041" y="3351921"/>
            <a:ext cx="1243158" cy="1791579"/>
            <a:chOff x="8710401" y="539504"/>
            <a:chExt cx="1406128" cy="2026444"/>
          </a:xfrm>
        </p:grpSpPr>
        <p:sp>
          <p:nvSpPr>
            <p:cNvPr id="128" name="Google Shape;128;p1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720000" y="2322775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720000" y="879550"/>
            <a:ext cx="4294800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-5" y="3318266"/>
            <a:ext cx="703659" cy="1825228"/>
            <a:chOff x="-5" y="3318266"/>
            <a:chExt cx="703659" cy="1825228"/>
          </a:xfrm>
        </p:grpSpPr>
        <p:sp>
          <p:nvSpPr>
            <p:cNvPr id="137" name="Google Shape;137;p14"/>
            <p:cNvSpPr/>
            <p:nvPr/>
          </p:nvSpPr>
          <p:spPr>
            <a:xfrm>
              <a:off x="-5" y="33182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p14"/>
            <p:cNvCxnSpPr/>
            <p:nvPr/>
          </p:nvCxnSpPr>
          <p:spPr>
            <a:xfrm rot="10800000">
              <a:off x="385757" y="39515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2806075" y="1966225"/>
            <a:ext cx="5624700" cy="12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subTitle" idx="1"/>
          </p:nvPr>
        </p:nvSpPr>
        <p:spPr>
          <a:xfrm>
            <a:off x="720000" y="2105000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2"/>
          </p:nvPr>
        </p:nvSpPr>
        <p:spPr>
          <a:xfrm>
            <a:off x="3101725" y="2105000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3"/>
          </p:nvPr>
        </p:nvSpPr>
        <p:spPr>
          <a:xfrm>
            <a:off x="720000" y="3878925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4"/>
          </p:nvPr>
        </p:nvSpPr>
        <p:spPr>
          <a:xfrm>
            <a:off x="3101725" y="3878925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5"/>
          </p:nvPr>
        </p:nvSpPr>
        <p:spPr>
          <a:xfrm>
            <a:off x="5581850" y="2105000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6"/>
          </p:nvPr>
        </p:nvSpPr>
        <p:spPr>
          <a:xfrm>
            <a:off x="5581850" y="3878925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 hasCustomPrompt="1"/>
          </p:nvPr>
        </p:nvSpPr>
        <p:spPr>
          <a:xfrm>
            <a:off x="818402" y="1272208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 idx="7" hasCustomPrompt="1"/>
          </p:nvPr>
        </p:nvSpPr>
        <p:spPr>
          <a:xfrm>
            <a:off x="818402" y="304614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8" hasCustomPrompt="1"/>
          </p:nvPr>
        </p:nvSpPr>
        <p:spPr>
          <a:xfrm>
            <a:off x="3200127" y="1272208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 idx="9" hasCustomPrompt="1"/>
          </p:nvPr>
        </p:nvSpPr>
        <p:spPr>
          <a:xfrm>
            <a:off x="3200127" y="304614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 idx="13" hasCustomPrompt="1"/>
          </p:nvPr>
        </p:nvSpPr>
        <p:spPr>
          <a:xfrm>
            <a:off x="5680252" y="1272208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 idx="14" hasCustomPrompt="1"/>
          </p:nvPr>
        </p:nvSpPr>
        <p:spPr>
          <a:xfrm>
            <a:off x="5680252" y="304614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5"/>
          </p:nvPr>
        </p:nvSpPr>
        <p:spPr>
          <a:xfrm>
            <a:off x="720000" y="1719800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6"/>
          </p:nvPr>
        </p:nvSpPr>
        <p:spPr>
          <a:xfrm>
            <a:off x="3101728" y="1719800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17"/>
          </p:nvPr>
        </p:nvSpPr>
        <p:spPr>
          <a:xfrm>
            <a:off x="5581851" y="1719800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18"/>
          </p:nvPr>
        </p:nvSpPr>
        <p:spPr>
          <a:xfrm>
            <a:off x="720000" y="349377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19"/>
          </p:nvPr>
        </p:nvSpPr>
        <p:spPr>
          <a:xfrm>
            <a:off x="3101728" y="349377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20"/>
          </p:nvPr>
        </p:nvSpPr>
        <p:spPr>
          <a:xfrm>
            <a:off x="5581851" y="349377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0851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 flipH="1">
            <a:off x="-686125" y="3117050"/>
            <a:ext cx="1406129" cy="2026447"/>
            <a:chOff x="8424000" y="-94075"/>
            <a:chExt cx="1406129" cy="2026447"/>
          </a:xfrm>
        </p:grpSpPr>
        <p:sp>
          <p:nvSpPr>
            <p:cNvPr id="174" name="Google Shape;174;p20"/>
            <p:cNvSpPr/>
            <p:nvPr/>
          </p:nvSpPr>
          <p:spPr>
            <a:xfrm>
              <a:off x="8424000" y="-94075"/>
              <a:ext cx="720001" cy="1216824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8424001" y="1122747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771663" y="514338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0" r:id="rId6"/>
    <p:sldLayoutId id="2147483661" r:id="rId7"/>
    <p:sldLayoutId id="2147483665" r:id="rId8"/>
    <p:sldLayoutId id="2147483666" r:id="rId9"/>
    <p:sldLayoutId id="2147483672" r:id="rId10"/>
    <p:sldLayoutId id="2147483674" r:id="rId11"/>
    <p:sldLayoutId id="2147483675" r:id="rId12"/>
    <p:sldLayoutId id="2147483682" r:id="rId13"/>
    <p:sldLayoutId id="2147483683" r:id="rId14"/>
    <p:sldLayoutId id="214748368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396950" y="1185050"/>
            <a:ext cx="63501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>
                <a:solidFill>
                  <a:schemeClr val="accent1"/>
                </a:solidFill>
              </a:rPr>
              <a:t>OSC</a:t>
            </a:r>
            <a:endParaRPr sz="61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Science &amp; Tech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session 3</a:t>
            </a:r>
            <a:endParaRPr dirty="0"/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1"/>
          </p:nvPr>
        </p:nvSpPr>
        <p:spPr>
          <a:xfrm>
            <a:off x="2307600" y="3235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Zanaty</a:t>
            </a:r>
            <a:r>
              <a:rPr lang="en-US" dirty="0">
                <a:solidFill>
                  <a:schemeClr val="lt2"/>
                </a:solidFill>
              </a:rPr>
              <a:t> &amp; Mahmoud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378" name="Google Shape;3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175" y="-3692103"/>
            <a:ext cx="2648600" cy="33917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/>
          <p:cNvSpPr txBox="1">
            <a:spLocks noGrp="1"/>
          </p:cNvSpPr>
          <p:nvPr>
            <p:ph type="title"/>
          </p:nvPr>
        </p:nvSpPr>
        <p:spPr>
          <a:xfrm>
            <a:off x="720000" y="879550"/>
            <a:ext cx="4294800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" dirty="0"/>
              <a:t>Calling action as a Partial View?</a:t>
            </a:r>
            <a:endParaRPr dirty="0"/>
          </a:p>
        </p:txBody>
      </p:sp>
      <p:sp>
        <p:nvSpPr>
          <p:cNvPr id="474" name="Google Shape;474;p47"/>
          <p:cNvSpPr txBox="1">
            <a:spLocks noGrp="1"/>
          </p:cNvSpPr>
          <p:nvPr>
            <p:ph type="subTitle" idx="1"/>
          </p:nvPr>
        </p:nvSpPr>
        <p:spPr>
          <a:xfrm>
            <a:off x="720000" y="2322775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Why could we call action as partial views instead of Regular views</a:t>
            </a:r>
            <a:endParaRPr dirty="0"/>
          </a:p>
          <a:p>
            <a:pPr marL="457189" indent="-330192">
              <a:spcBef>
                <a:spcPts val="1000"/>
              </a:spcBef>
            </a:pPr>
            <a:r>
              <a:rPr lang="en-US" dirty="0"/>
              <a:t>W</a:t>
            </a:r>
            <a:r>
              <a:rPr lang="en" dirty="0"/>
              <a:t>e want the action to return HTML only (not a whole page) </a:t>
            </a:r>
            <a:endParaRPr dirty="0"/>
          </a:p>
          <a:p>
            <a:pPr marL="457189" indent="-330192"/>
            <a:r>
              <a:rPr lang="en-US" dirty="0"/>
              <a:t>M</a:t>
            </a:r>
            <a:r>
              <a:rPr lang="en" dirty="0"/>
              <a:t>ake partial request and response instead of full request or response</a:t>
            </a:r>
          </a:p>
          <a:p>
            <a:pPr marL="126997" indent="0">
              <a:buNone/>
            </a:pPr>
            <a:endParaRPr lang="en" dirty="0"/>
          </a:p>
          <a:p>
            <a:pPr marL="126997" indent="0">
              <a:buNone/>
            </a:pPr>
            <a:r>
              <a:rPr lang="en" dirty="0"/>
              <a:t>How…?</a:t>
            </a:r>
            <a:endParaRPr dirty="0"/>
          </a:p>
        </p:txBody>
      </p:sp>
      <p:grpSp>
        <p:nvGrpSpPr>
          <p:cNvPr id="475" name="Google Shape;475;p47"/>
          <p:cNvGrpSpPr/>
          <p:nvPr/>
        </p:nvGrpSpPr>
        <p:grpSpPr>
          <a:xfrm>
            <a:off x="4769026" y="-94775"/>
            <a:ext cx="5005941" cy="4698782"/>
            <a:chOff x="4769025" y="-94775"/>
            <a:chExt cx="5005941" cy="4698782"/>
          </a:xfrm>
        </p:grpSpPr>
        <p:sp>
          <p:nvSpPr>
            <p:cNvPr id="476" name="Google Shape;476;p47"/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47"/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47"/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47"/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4" name="Google Shape;484;p47"/>
            <p:cNvSpPr/>
            <p:nvPr/>
          </p:nvSpPr>
          <p:spPr>
            <a:xfrm>
              <a:off x="7674414" y="132849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3"/>
          <p:cNvSpPr txBox="1">
            <a:spLocks noGrp="1"/>
          </p:cNvSpPr>
          <p:nvPr>
            <p:ph type="title"/>
          </p:nvPr>
        </p:nvSpPr>
        <p:spPr>
          <a:xfrm>
            <a:off x="2806075" y="1966225"/>
            <a:ext cx="5624700" cy="12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Ajax</a:t>
            </a:r>
            <a:endParaRPr dirty="0"/>
          </a:p>
        </p:txBody>
      </p:sp>
      <p:cxnSp>
        <p:nvCxnSpPr>
          <p:cNvPr id="580" name="Google Shape;580;p53"/>
          <p:cNvCxnSpPr/>
          <p:nvPr/>
        </p:nvCxnSpPr>
        <p:spPr>
          <a:xfrm>
            <a:off x="2988550" y="3177325"/>
            <a:ext cx="544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53"/>
          <p:cNvSpPr/>
          <p:nvPr/>
        </p:nvSpPr>
        <p:spPr>
          <a:xfrm>
            <a:off x="7685396" y="-2245105"/>
            <a:ext cx="1454122" cy="1639689"/>
          </a:xfrm>
          <a:custGeom>
            <a:avLst/>
            <a:gdLst/>
            <a:ahLst/>
            <a:cxnLst/>
            <a:rect l="l" t="t" r="r" b="b"/>
            <a:pathLst>
              <a:path w="1843087" h="2126932" extrusionOk="0">
                <a:moveTo>
                  <a:pt x="0" y="1063943"/>
                </a:moveTo>
                <a:lnTo>
                  <a:pt x="0" y="1063943"/>
                </a:lnTo>
                <a:lnTo>
                  <a:pt x="0" y="0"/>
                </a:lnTo>
                <a:lnTo>
                  <a:pt x="1843088" y="1063943"/>
                </a:lnTo>
                <a:lnTo>
                  <a:pt x="1843088" y="2126933"/>
                </a:lnTo>
                <a:lnTo>
                  <a:pt x="1842135" y="2124075"/>
                </a:lnTo>
                <a:lnTo>
                  <a:pt x="1842135" y="2126933"/>
                </a:lnTo>
                <a:lnTo>
                  <a:pt x="0" y="10639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2" name="Google Shape;582;p53"/>
          <p:cNvGrpSpPr/>
          <p:nvPr/>
        </p:nvGrpSpPr>
        <p:grpSpPr>
          <a:xfrm>
            <a:off x="7061247" y="-2136707"/>
            <a:ext cx="2807653" cy="3837879"/>
            <a:chOff x="7061246" y="-2136708"/>
            <a:chExt cx="2807653" cy="3837879"/>
          </a:xfrm>
        </p:grpSpPr>
        <p:sp>
          <p:nvSpPr>
            <p:cNvPr id="583" name="Google Shape;583;p53"/>
            <p:cNvSpPr/>
            <p:nvPr/>
          </p:nvSpPr>
          <p:spPr>
            <a:xfrm>
              <a:off x="7717061" y="-385446"/>
              <a:ext cx="1390293" cy="80254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53"/>
            <p:cNvSpPr/>
            <p:nvPr/>
          </p:nvSpPr>
          <p:spPr>
            <a:xfrm>
              <a:off x="7717061" y="89000"/>
              <a:ext cx="696327" cy="804905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53"/>
            <p:cNvSpPr/>
            <p:nvPr/>
          </p:nvSpPr>
          <p:spPr>
            <a:xfrm>
              <a:off x="7717061" y="493814"/>
              <a:ext cx="696327" cy="1207357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6" name="Google Shape;586;p53"/>
            <p:cNvCxnSpPr/>
            <p:nvPr/>
          </p:nvCxnSpPr>
          <p:spPr>
            <a:xfrm>
              <a:off x="8064044" y="695630"/>
              <a:ext cx="0" cy="49935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87" name="Google Shape;587;p53"/>
            <p:cNvSpPr/>
            <p:nvPr/>
          </p:nvSpPr>
          <p:spPr>
            <a:xfrm>
              <a:off x="8413614" y="-1551646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53"/>
            <p:cNvSpPr/>
            <p:nvPr/>
          </p:nvSpPr>
          <p:spPr>
            <a:xfrm>
              <a:off x="8413614" y="499354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53"/>
            <p:cNvSpPr/>
            <p:nvPr/>
          </p:nvSpPr>
          <p:spPr>
            <a:xfrm>
              <a:off x="7061246" y="-2136708"/>
              <a:ext cx="2237861" cy="3144193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0" name="Google Shape;590;p53"/>
          <p:cNvGrpSpPr/>
          <p:nvPr/>
        </p:nvGrpSpPr>
        <p:grpSpPr>
          <a:xfrm>
            <a:off x="-249000" y="813197"/>
            <a:ext cx="3757766" cy="4332684"/>
            <a:chOff x="-249000" y="813197"/>
            <a:chExt cx="3757766" cy="4332684"/>
          </a:xfrm>
        </p:grpSpPr>
        <p:sp>
          <p:nvSpPr>
            <p:cNvPr id="591" name="Google Shape;591;p53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53"/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53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53"/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53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6" name="Google Shape;596;p53"/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97" name="Google Shape;597;p53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98" name="Google Shape;598;p53"/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99" name="Google Shape;599;p53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53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53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-249000" y="1122750"/>
              <a:ext cx="2542700" cy="3306750"/>
            </a:xfrm>
            <a:custGeom>
              <a:avLst/>
              <a:gdLst/>
              <a:ahLst/>
              <a:cxnLst/>
              <a:rect l="l" t="t" r="r" b="b"/>
              <a:pathLst>
                <a:path w="101708" h="132270" extrusionOk="0">
                  <a:moveTo>
                    <a:pt x="101708" y="132270"/>
                  </a:moveTo>
                  <a:lnTo>
                    <a:pt x="81873" y="119538"/>
                  </a:lnTo>
                  <a:lnTo>
                    <a:pt x="81873" y="4390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E8938DA2-EA42-A36E-05BC-EE3BE1740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>
            <a:extLst>
              <a:ext uri="{FF2B5EF4-FFF2-40B4-BE49-F238E27FC236}">
                <a16:creationId xmlns:a16="http://schemas.microsoft.com/office/drawing/2014/main" id="{CBCD2145-DBFD-847F-AA28-FD550E2095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79550"/>
            <a:ext cx="4294800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dirty="0"/>
              <a:t>What is Ajax?</a:t>
            </a:r>
            <a:endParaRPr dirty="0"/>
          </a:p>
        </p:txBody>
      </p:sp>
      <p:sp>
        <p:nvSpPr>
          <p:cNvPr id="474" name="Google Shape;474;p47">
            <a:extLst>
              <a:ext uri="{FF2B5EF4-FFF2-40B4-BE49-F238E27FC236}">
                <a16:creationId xmlns:a16="http://schemas.microsoft.com/office/drawing/2014/main" id="{487CE439-3729-87F7-9013-8280281032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322775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indent="-330192">
              <a:spcBef>
                <a:spcPts val="1000"/>
              </a:spcBef>
            </a:pPr>
            <a:r>
              <a:rPr lang="en-US" dirty="0"/>
              <a:t>Asynchronous JavaScript And XML</a:t>
            </a:r>
          </a:p>
          <a:p>
            <a:pPr marL="457189" indent="-330192"/>
            <a:r>
              <a:rPr lang="en-US" dirty="0"/>
              <a:t>Used to make HTTP requests without reloading 	the whole page.</a:t>
            </a:r>
            <a:endParaRPr dirty="0"/>
          </a:p>
        </p:txBody>
      </p:sp>
      <p:grpSp>
        <p:nvGrpSpPr>
          <p:cNvPr id="475" name="Google Shape;475;p47">
            <a:extLst>
              <a:ext uri="{FF2B5EF4-FFF2-40B4-BE49-F238E27FC236}">
                <a16:creationId xmlns:a16="http://schemas.microsoft.com/office/drawing/2014/main" id="{60602412-458E-088E-ED4B-077646C07DE2}"/>
              </a:ext>
            </a:extLst>
          </p:cNvPr>
          <p:cNvGrpSpPr/>
          <p:nvPr/>
        </p:nvGrpSpPr>
        <p:grpSpPr>
          <a:xfrm>
            <a:off x="4769026" y="-94775"/>
            <a:ext cx="5005941" cy="4698782"/>
            <a:chOff x="4769025" y="-94775"/>
            <a:chExt cx="5005941" cy="4698782"/>
          </a:xfrm>
        </p:grpSpPr>
        <p:sp>
          <p:nvSpPr>
            <p:cNvPr id="476" name="Google Shape;476;p47">
              <a:extLst>
                <a:ext uri="{FF2B5EF4-FFF2-40B4-BE49-F238E27FC236}">
                  <a16:creationId xmlns:a16="http://schemas.microsoft.com/office/drawing/2014/main" id="{F877EAB0-3835-DD5B-5A71-63890ED05646}"/>
                </a:ext>
              </a:extLst>
            </p:cNvPr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>
              <a:extLst>
                <a:ext uri="{FF2B5EF4-FFF2-40B4-BE49-F238E27FC236}">
                  <a16:creationId xmlns:a16="http://schemas.microsoft.com/office/drawing/2014/main" id="{C68016D7-CEBE-F02B-5A5D-1C55C3D5B8E7}"/>
                </a:ext>
              </a:extLst>
            </p:cNvPr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>
              <a:extLst>
                <a:ext uri="{FF2B5EF4-FFF2-40B4-BE49-F238E27FC236}">
                  <a16:creationId xmlns:a16="http://schemas.microsoft.com/office/drawing/2014/main" id="{46996CD9-09EA-3B95-DA54-51020128A745}"/>
                </a:ext>
              </a:extLst>
            </p:cNvPr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7">
              <a:extLst>
                <a:ext uri="{FF2B5EF4-FFF2-40B4-BE49-F238E27FC236}">
                  <a16:creationId xmlns:a16="http://schemas.microsoft.com/office/drawing/2014/main" id="{04E64E6D-FBC4-57F9-DD12-E4675B710E1D}"/>
                </a:ext>
              </a:extLst>
            </p:cNvPr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7">
              <a:extLst>
                <a:ext uri="{FF2B5EF4-FFF2-40B4-BE49-F238E27FC236}">
                  <a16:creationId xmlns:a16="http://schemas.microsoft.com/office/drawing/2014/main" id="{8C5FF823-624F-4771-9A6F-8BC103718253}"/>
                </a:ext>
              </a:extLst>
            </p:cNvPr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47">
              <a:extLst>
                <a:ext uri="{FF2B5EF4-FFF2-40B4-BE49-F238E27FC236}">
                  <a16:creationId xmlns:a16="http://schemas.microsoft.com/office/drawing/2014/main" id="{91910B47-F50C-3E7E-CD35-89B1E5DD22FF}"/>
                </a:ext>
              </a:extLst>
            </p:cNvPr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47">
              <a:extLst>
                <a:ext uri="{FF2B5EF4-FFF2-40B4-BE49-F238E27FC236}">
                  <a16:creationId xmlns:a16="http://schemas.microsoft.com/office/drawing/2014/main" id="{E281C1F7-45F7-4404-887F-2FC22739A50D}"/>
                </a:ext>
              </a:extLst>
            </p:cNvPr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47">
              <a:extLst>
                <a:ext uri="{FF2B5EF4-FFF2-40B4-BE49-F238E27FC236}">
                  <a16:creationId xmlns:a16="http://schemas.microsoft.com/office/drawing/2014/main" id="{1843438C-C3AB-D225-D6C5-51953349C1C4}"/>
                </a:ext>
              </a:extLst>
            </p:cNvPr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4" name="Google Shape;484;p47">
              <a:extLst>
                <a:ext uri="{FF2B5EF4-FFF2-40B4-BE49-F238E27FC236}">
                  <a16:creationId xmlns:a16="http://schemas.microsoft.com/office/drawing/2014/main" id="{F260932D-A62F-D005-CA09-664C7C92FF36}"/>
                </a:ext>
              </a:extLst>
            </p:cNvPr>
            <p:cNvSpPr/>
            <p:nvPr/>
          </p:nvSpPr>
          <p:spPr>
            <a:xfrm>
              <a:off x="7674414" y="132849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>
              <a:extLst>
                <a:ext uri="{FF2B5EF4-FFF2-40B4-BE49-F238E27FC236}">
                  <a16:creationId xmlns:a16="http://schemas.microsoft.com/office/drawing/2014/main" id="{5484C294-CF8A-6FC9-3346-1ED92BBED5EB}"/>
                </a:ext>
              </a:extLst>
            </p:cNvPr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>
              <a:extLst>
                <a:ext uri="{FF2B5EF4-FFF2-40B4-BE49-F238E27FC236}">
                  <a16:creationId xmlns:a16="http://schemas.microsoft.com/office/drawing/2014/main" id="{888DA8A0-CEFD-3709-28F2-8D5939D0D6DE}"/>
                </a:ext>
              </a:extLst>
            </p:cNvPr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>
              <a:extLst>
                <a:ext uri="{FF2B5EF4-FFF2-40B4-BE49-F238E27FC236}">
                  <a16:creationId xmlns:a16="http://schemas.microsoft.com/office/drawing/2014/main" id="{DF9152C6-752C-1713-4761-DBF535E49332}"/>
                </a:ext>
              </a:extLst>
            </p:cNvPr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96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F0AAC738-9CC8-6BE6-8CC0-F80E73073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>
            <a:extLst>
              <a:ext uri="{FF2B5EF4-FFF2-40B4-BE49-F238E27FC236}">
                <a16:creationId xmlns:a16="http://schemas.microsoft.com/office/drawing/2014/main" id="{D86878CF-611D-B595-8D11-81703A80F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Why Ajax?</a:t>
            </a:r>
            <a:endParaRPr dirty="0"/>
          </a:p>
        </p:txBody>
      </p:sp>
      <p:sp>
        <p:nvSpPr>
          <p:cNvPr id="493" name="Google Shape;493;p48">
            <a:extLst>
              <a:ext uri="{FF2B5EF4-FFF2-40B4-BE49-F238E27FC236}">
                <a16:creationId xmlns:a16="http://schemas.microsoft.com/office/drawing/2014/main" id="{35E170F4-9014-6819-B560-7CF28E78CE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84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Works with many server endpoints like MVC actions and Web API.</a:t>
            </a:r>
          </a:p>
        </p:txBody>
      </p:sp>
      <p:sp>
        <p:nvSpPr>
          <p:cNvPr id="494" name="Google Shape;494;p48">
            <a:extLst>
              <a:ext uri="{FF2B5EF4-FFF2-40B4-BE49-F238E27FC236}">
                <a16:creationId xmlns:a16="http://schemas.microsoft.com/office/drawing/2014/main" id="{20F3B285-CB79-F67F-8E59-39FF33EBF4A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836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Update small pieces of UI without a full-page refresh.</a:t>
            </a:r>
            <a:endParaRPr dirty="0"/>
          </a:p>
        </p:txBody>
      </p:sp>
      <p:sp>
        <p:nvSpPr>
          <p:cNvPr id="495" name="Google Shape;495;p48">
            <a:extLst>
              <a:ext uri="{FF2B5EF4-FFF2-40B4-BE49-F238E27FC236}">
                <a16:creationId xmlns:a16="http://schemas.microsoft.com/office/drawing/2014/main" id="{BD9FFE91-8DA1-A891-B8E1-88BE98EE5A1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836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Speed</a:t>
            </a:r>
            <a:endParaRPr dirty="0"/>
          </a:p>
        </p:txBody>
      </p:sp>
      <p:sp>
        <p:nvSpPr>
          <p:cNvPr id="496" name="Google Shape;496;p48">
            <a:extLst>
              <a:ext uri="{FF2B5EF4-FFF2-40B4-BE49-F238E27FC236}">
                <a16:creationId xmlns:a16="http://schemas.microsoft.com/office/drawing/2014/main" id="{182EDF71-8B2D-1873-ABFC-9A6180D420E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898438" y="2112200"/>
            <a:ext cx="319983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Universal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008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3"/>
          <p:cNvSpPr txBox="1">
            <a:spLocks noGrp="1"/>
          </p:cNvSpPr>
          <p:nvPr>
            <p:ph type="title"/>
          </p:nvPr>
        </p:nvSpPr>
        <p:spPr>
          <a:xfrm>
            <a:off x="713225" y="201671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Routes</a:t>
            </a:r>
            <a:endParaRPr dirty="0"/>
          </a:p>
        </p:txBody>
      </p:sp>
      <p:sp>
        <p:nvSpPr>
          <p:cNvPr id="742" name="Google Shape;742;p63"/>
          <p:cNvSpPr txBox="1">
            <a:spLocks noGrp="1"/>
          </p:cNvSpPr>
          <p:nvPr>
            <p:ph type="title" idx="2"/>
          </p:nvPr>
        </p:nvSpPr>
        <p:spPr>
          <a:xfrm>
            <a:off x="827550" y="1174925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cxnSp>
        <p:nvCxnSpPr>
          <p:cNvPr id="743" name="Google Shape;743;p63"/>
          <p:cNvCxnSpPr>
            <a:stCxn id="742" idx="3"/>
          </p:cNvCxnSpPr>
          <p:nvPr/>
        </p:nvCxnSpPr>
        <p:spPr>
          <a:xfrm>
            <a:off x="2296950" y="1595825"/>
            <a:ext cx="324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4" name="Google Shape;744;p63"/>
          <p:cNvGrpSpPr/>
          <p:nvPr/>
        </p:nvGrpSpPr>
        <p:grpSpPr>
          <a:xfrm>
            <a:off x="6373446" y="405410"/>
            <a:ext cx="3508772" cy="4332684"/>
            <a:chOff x="-5" y="813197"/>
            <a:chExt cx="3508772" cy="4332684"/>
          </a:xfrm>
        </p:grpSpPr>
        <p:sp>
          <p:nvSpPr>
            <p:cNvPr id="745" name="Google Shape;745;p63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63"/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63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63"/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63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0" name="Google Shape;750;p63"/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1" name="Google Shape;751;p63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2" name="Google Shape;752;p63"/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53" name="Google Shape;753;p63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63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63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63"/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63"/>
          <p:cNvGrpSpPr/>
          <p:nvPr/>
        </p:nvGrpSpPr>
        <p:grpSpPr>
          <a:xfrm>
            <a:off x="-1228840" y="3041301"/>
            <a:ext cx="3525788" cy="2810944"/>
            <a:chOff x="-1228840" y="3041300"/>
            <a:chExt cx="3525788" cy="2810944"/>
          </a:xfrm>
        </p:grpSpPr>
        <p:sp>
          <p:nvSpPr>
            <p:cNvPr id="758" name="Google Shape;758;p63"/>
            <p:cNvSpPr/>
            <p:nvPr/>
          </p:nvSpPr>
          <p:spPr>
            <a:xfrm rot="-1799999">
              <a:off x="-917328" y="3284124"/>
              <a:ext cx="1406129" cy="1622823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63"/>
            <p:cNvSpPr/>
            <p:nvPr/>
          </p:nvSpPr>
          <p:spPr>
            <a:xfrm rot="-5400000" flipH="1">
              <a:off x="97863" y="474377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63"/>
            <p:cNvSpPr/>
            <p:nvPr/>
          </p:nvSpPr>
          <p:spPr>
            <a:xfrm rot="-5400000" flipH="1">
              <a:off x="43094" y="4392538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63"/>
            <p:cNvSpPr/>
            <p:nvPr/>
          </p:nvSpPr>
          <p:spPr>
            <a:xfrm rot="-5400000" flipH="1">
              <a:off x="782472" y="36353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63"/>
            <p:cNvSpPr/>
            <p:nvPr/>
          </p:nvSpPr>
          <p:spPr>
            <a:xfrm>
              <a:off x="-698800" y="4096075"/>
              <a:ext cx="2824300" cy="1470425"/>
            </a:xfrm>
            <a:custGeom>
              <a:avLst/>
              <a:gdLst/>
              <a:ahLst/>
              <a:cxnLst/>
              <a:rect l="l" t="t" r="r" b="b"/>
              <a:pathLst>
                <a:path w="112972" h="58817" extrusionOk="0">
                  <a:moveTo>
                    <a:pt x="0" y="312"/>
                  </a:moveTo>
                  <a:lnTo>
                    <a:pt x="79396" y="0"/>
                  </a:lnTo>
                  <a:lnTo>
                    <a:pt x="112972" y="5881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How URLs are mapped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1445B-77B1-513D-10F5-566E657A2ECC}"/>
              </a:ext>
            </a:extLst>
          </p:cNvPr>
          <p:cNvGrpSpPr/>
          <p:nvPr/>
        </p:nvGrpSpPr>
        <p:grpSpPr>
          <a:xfrm>
            <a:off x="805150" y="2174050"/>
            <a:ext cx="2143200" cy="871725"/>
            <a:chOff x="1073533" y="2898733"/>
            <a:chExt cx="2857600" cy="1162300"/>
          </a:xfrm>
        </p:grpSpPr>
        <p:sp>
          <p:nvSpPr>
            <p:cNvPr id="840" name="Google Shape;840;p65"/>
            <p:cNvSpPr txBox="1"/>
            <p:nvPr/>
          </p:nvSpPr>
          <p:spPr>
            <a:xfrm flipH="1">
              <a:off x="1073533" y="2898733"/>
              <a:ext cx="2857600" cy="5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dk1"/>
                  </a:solidFill>
                  <a:latin typeface="Anek Kannada"/>
                  <a:ea typeface="Anek Kannada"/>
                  <a:cs typeface="Anek Kannada"/>
                  <a:sym typeface="Anek Kannada"/>
                </a:rPr>
                <a:t>Base Url</a:t>
              </a:r>
              <a:endParaRPr sz="2400" b="1" dirty="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endParaRPr>
            </a:p>
          </p:txBody>
        </p:sp>
        <p:cxnSp>
          <p:nvCxnSpPr>
            <p:cNvPr id="848" name="Google Shape;848;p65"/>
            <p:cNvCxnSpPr>
              <a:stCxn id="849" idx="0"/>
              <a:endCxn id="840" idx="2"/>
            </p:cNvCxnSpPr>
            <p:nvPr/>
          </p:nvCxnSpPr>
          <p:spPr>
            <a:xfrm rot="10800000">
              <a:off x="2502333" y="3433033"/>
              <a:ext cx="0" cy="42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9" name="Google Shape;849;p65"/>
            <p:cNvSpPr/>
            <p:nvPr/>
          </p:nvSpPr>
          <p:spPr>
            <a:xfrm>
              <a:off x="2398733" y="3853833"/>
              <a:ext cx="207200" cy="20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800">
                <a:latin typeface="Anek Kannada Medium"/>
                <a:ea typeface="Anek Kannada Medium"/>
                <a:cs typeface="Anek Kannada Medium"/>
                <a:sym typeface="Anek Kannada Medium"/>
              </a:endParaRPr>
            </a:p>
          </p:txBody>
        </p:sp>
        <p:cxnSp>
          <p:nvCxnSpPr>
            <p:cNvPr id="858" name="Google Shape;858;p65"/>
            <p:cNvCxnSpPr>
              <a:stCxn id="849" idx="2"/>
            </p:cNvCxnSpPr>
            <p:nvPr/>
          </p:nvCxnSpPr>
          <p:spPr>
            <a:xfrm rot="10800000">
              <a:off x="1249133" y="3957433"/>
              <a:ext cx="1149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95D34F3-A7F7-BBFD-D853-8A3A1C1D4864}"/>
              </a:ext>
            </a:extLst>
          </p:cNvPr>
          <p:cNvGrpSpPr/>
          <p:nvPr/>
        </p:nvGrpSpPr>
        <p:grpSpPr>
          <a:xfrm>
            <a:off x="3633025" y="2174050"/>
            <a:ext cx="2672400" cy="871725"/>
            <a:chOff x="4844033" y="2898733"/>
            <a:chExt cx="3563200" cy="1162300"/>
          </a:xfrm>
        </p:grpSpPr>
        <p:sp>
          <p:nvSpPr>
            <p:cNvPr id="844" name="Google Shape;844;p65"/>
            <p:cNvSpPr txBox="1"/>
            <p:nvPr/>
          </p:nvSpPr>
          <p:spPr>
            <a:xfrm flipH="1">
              <a:off x="5549633" y="2898733"/>
              <a:ext cx="2857600" cy="5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dk1"/>
                  </a:solidFill>
                  <a:latin typeface="Anek Kannada"/>
                  <a:ea typeface="Anek Kannada"/>
                  <a:cs typeface="Anek Kannada"/>
                  <a:sym typeface="Anek Kannada"/>
                </a:rPr>
                <a:t>Action</a:t>
              </a:r>
              <a:endParaRPr sz="2400" b="1" dirty="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endParaRPr>
            </a:p>
          </p:txBody>
        </p:sp>
        <p:cxnSp>
          <p:nvCxnSpPr>
            <p:cNvPr id="852" name="Google Shape;852;p65"/>
            <p:cNvCxnSpPr>
              <a:cxnSpLocks/>
              <a:stCxn id="853" idx="0"/>
              <a:endCxn id="844" idx="2"/>
            </p:cNvCxnSpPr>
            <p:nvPr/>
          </p:nvCxnSpPr>
          <p:spPr>
            <a:xfrm rot="10800000">
              <a:off x="6978433" y="3433133"/>
              <a:ext cx="0" cy="42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6" name="Google Shape;856;p65"/>
            <p:cNvSpPr/>
            <p:nvPr/>
          </p:nvSpPr>
          <p:spPr>
            <a:xfrm>
              <a:off x="6874833" y="3853833"/>
              <a:ext cx="207200" cy="207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800">
                <a:latin typeface="Anek Kannada Medium"/>
                <a:ea typeface="Anek Kannada Medium"/>
                <a:cs typeface="Anek Kannada Medium"/>
                <a:sym typeface="Anek Kannada Medium"/>
              </a:endParaRPr>
            </a:p>
          </p:txBody>
        </p:sp>
        <p:cxnSp>
          <p:nvCxnSpPr>
            <p:cNvPr id="861" name="Google Shape;861;p65"/>
            <p:cNvCxnSpPr>
              <a:cxnSpLocks/>
              <a:endCxn id="856" idx="2"/>
            </p:cNvCxnSpPr>
            <p:nvPr/>
          </p:nvCxnSpPr>
          <p:spPr>
            <a:xfrm>
              <a:off x="4844033" y="3957433"/>
              <a:ext cx="203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6D84FEA-F152-1B6A-4077-6357FC6FF082}"/>
              </a:ext>
            </a:extLst>
          </p:cNvPr>
          <p:cNvGrpSpPr/>
          <p:nvPr/>
        </p:nvGrpSpPr>
        <p:grpSpPr>
          <a:xfrm>
            <a:off x="5311550" y="2890375"/>
            <a:ext cx="2672400" cy="882926"/>
            <a:chOff x="7082067" y="3853833"/>
            <a:chExt cx="3563200" cy="1177234"/>
          </a:xfrm>
        </p:grpSpPr>
        <p:sp>
          <p:nvSpPr>
            <p:cNvPr id="846" name="Google Shape;846;p65"/>
            <p:cNvSpPr txBox="1"/>
            <p:nvPr/>
          </p:nvSpPr>
          <p:spPr>
            <a:xfrm flipH="1">
              <a:off x="7787667" y="4496667"/>
              <a:ext cx="2857600" cy="5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dk1"/>
                  </a:solidFill>
                  <a:latin typeface="Anek Kannada"/>
                  <a:ea typeface="Anek Kannada"/>
                  <a:cs typeface="Anek Kannada"/>
                  <a:sym typeface="Anek Kannada"/>
                </a:rPr>
                <a:t>Id</a:t>
              </a:r>
              <a:endParaRPr sz="2400" b="1" dirty="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endParaRPr>
            </a:p>
          </p:txBody>
        </p:sp>
        <p:cxnSp>
          <p:nvCxnSpPr>
            <p:cNvPr id="854" name="Google Shape;854;p65"/>
            <p:cNvCxnSpPr>
              <a:stCxn id="855" idx="2"/>
              <a:endCxn id="846" idx="0"/>
            </p:cNvCxnSpPr>
            <p:nvPr/>
          </p:nvCxnSpPr>
          <p:spPr>
            <a:xfrm>
              <a:off x="9216467" y="4061067"/>
              <a:ext cx="0" cy="43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7" name="Google Shape;857;p65"/>
            <p:cNvSpPr/>
            <p:nvPr/>
          </p:nvSpPr>
          <p:spPr>
            <a:xfrm>
              <a:off x="9112867" y="3853833"/>
              <a:ext cx="207200" cy="20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800">
                <a:latin typeface="Anek Kannada Medium"/>
                <a:ea typeface="Anek Kannada Medium"/>
                <a:cs typeface="Anek Kannada Medium"/>
                <a:sym typeface="Anek Kannada Medium"/>
              </a:endParaRPr>
            </a:p>
          </p:txBody>
        </p:sp>
        <p:cxnSp>
          <p:nvCxnSpPr>
            <p:cNvPr id="862" name="Google Shape;862;p65"/>
            <p:cNvCxnSpPr>
              <a:endCxn id="857" idx="2"/>
            </p:cNvCxnSpPr>
            <p:nvPr/>
          </p:nvCxnSpPr>
          <p:spPr>
            <a:xfrm>
              <a:off x="7082067" y="3957433"/>
              <a:ext cx="203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65"/>
            <p:cNvCxnSpPr>
              <a:stCxn id="857" idx="6"/>
            </p:cNvCxnSpPr>
            <p:nvPr/>
          </p:nvCxnSpPr>
          <p:spPr>
            <a:xfrm>
              <a:off x="9320067" y="3957433"/>
              <a:ext cx="131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D0238A-292A-D81D-4151-6DD608B7B445}"/>
              </a:ext>
            </a:extLst>
          </p:cNvPr>
          <p:cNvGrpSpPr/>
          <p:nvPr/>
        </p:nvGrpSpPr>
        <p:grpSpPr>
          <a:xfrm>
            <a:off x="1954450" y="2890375"/>
            <a:ext cx="2674751" cy="882926"/>
            <a:chOff x="2605933" y="3853833"/>
            <a:chExt cx="3566334" cy="1177234"/>
          </a:xfrm>
        </p:grpSpPr>
        <p:cxnSp>
          <p:nvCxnSpPr>
            <p:cNvPr id="850" name="Google Shape;850;p65"/>
            <p:cNvCxnSpPr>
              <a:stCxn id="851" idx="4"/>
              <a:endCxn id="842" idx="0"/>
            </p:cNvCxnSpPr>
            <p:nvPr/>
          </p:nvCxnSpPr>
          <p:spPr>
            <a:xfrm>
              <a:off x="4740367" y="4061033"/>
              <a:ext cx="3200" cy="43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2" name="Google Shape;842;p65"/>
            <p:cNvSpPr txBox="1"/>
            <p:nvPr/>
          </p:nvSpPr>
          <p:spPr>
            <a:xfrm flipH="1">
              <a:off x="3314667" y="4496667"/>
              <a:ext cx="2857600" cy="5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dk1"/>
                  </a:solidFill>
                  <a:latin typeface="Anek Kannada"/>
                  <a:ea typeface="Anek Kannada"/>
                  <a:cs typeface="Anek Kannada"/>
                  <a:sym typeface="Anek Kannada"/>
                </a:rPr>
                <a:t>Controller</a:t>
              </a:r>
              <a:endParaRPr sz="2400" b="1" dirty="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endParaRPr>
            </a:p>
          </p:txBody>
        </p:sp>
        <p:sp>
          <p:nvSpPr>
            <p:cNvPr id="851" name="Google Shape;851;p65"/>
            <p:cNvSpPr/>
            <p:nvPr/>
          </p:nvSpPr>
          <p:spPr>
            <a:xfrm>
              <a:off x="4636767" y="3853833"/>
              <a:ext cx="207200" cy="20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1800">
                <a:latin typeface="Anek Kannada Medium"/>
                <a:ea typeface="Anek Kannada Medium"/>
                <a:cs typeface="Anek Kannada Medium"/>
                <a:sym typeface="Anek Kannada Medium"/>
              </a:endParaRPr>
            </a:p>
          </p:txBody>
        </p:sp>
        <p:cxnSp>
          <p:nvCxnSpPr>
            <p:cNvPr id="859" name="Google Shape;859;p65"/>
            <p:cNvCxnSpPr>
              <a:stCxn id="849" idx="6"/>
              <a:endCxn id="860" idx="1"/>
            </p:cNvCxnSpPr>
            <p:nvPr/>
          </p:nvCxnSpPr>
          <p:spPr>
            <a:xfrm>
              <a:off x="2605933" y="3957433"/>
              <a:ext cx="203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62BB81F-769F-E1CD-1422-9003B69DC7D7}"/>
              </a:ext>
            </a:extLst>
          </p:cNvPr>
          <p:cNvSpPr/>
          <p:nvPr/>
        </p:nvSpPr>
        <p:spPr>
          <a:xfrm>
            <a:off x="3322150" y="1980451"/>
            <a:ext cx="1520699" cy="1036916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Only one?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/>
          <p:cNvSpPr txBox="1">
            <a:spLocks noGrp="1"/>
          </p:cNvSpPr>
          <p:nvPr>
            <p:ph type="title"/>
          </p:nvPr>
        </p:nvSpPr>
        <p:spPr>
          <a:xfrm>
            <a:off x="720000" y="879550"/>
            <a:ext cx="4294800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dirty="0"/>
              <a:t>Routes?</a:t>
            </a:r>
            <a:endParaRPr dirty="0"/>
          </a:p>
        </p:txBody>
      </p:sp>
      <p:sp>
        <p:nvSpPr>
          <p:cNvPr id="474" name="Google Shape;474;p47"/>
          <p:cNvSpPr txBox="1">
            <a:spLocks noGrp="1"/>
          </p:cNvSpPr>
          <p:nvPr>
            <p:ph type="subTitle" idx="1"/>
          </p:nvPr>
        </p:nvSpPr>
        <p:spPr>
          <a:xfrm>
            <a:off x="720000" y="2322775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Routes define how paths are mapped to controller actions (and optionally to parameters “id?”)</a:t>
            </a:r>
            <a:endParaRPr dirty="0"/>
          </a:p>
          <a:p>
            <a:pPr marL="457189" indent="-330192">
              <a:spcBef>
                <a:spcPts val="1000"/>
              </a:spcBef>
            </a:pPr>
            <a:r>
              <a:rPr lang="en-US" dirty="0"/>
              <a:t>I</a:t>
            </a:r>
            <a:r>
              <a:rPr lang="en" dirty="0"/>
              <a:t>t takes URL like ( products/details/5 ) </a:t>
            </a:r>
            <a:endParaRPr dirty="0"/>
          </a:p>
          <a:p>
            <a:pPr marL="457189" indent="-330192"/>
            <a:r>
              <a:rPr lang="en-US" dirty="0"/>
              <a:t>D</a:t>
            </a:r>
            <a:r>
              <a:rPr lang="en" dirty="0"/>
              <a:t>ecides which controller, which action and what paramater to invoke.</a:t>
            </a:r>
            <a:endParaRPr dirty="0"/>
          </a:p>
        </p:txBody>
      </p:sp>
      <p:grpSp>
        <p:nvGrpSpPr>
          <p:cNvPr id="475" name="Google Shape;475;p47"/>
          <p:cNvGrpSpPr/>
          <p:nvPr/>
        </p:nvGrpSpPr>
        <p:grpSpPr>
          <a:xfrm>
            <a:off x="4769026" y="-94775"/>
            <a:ext cx="5005941" cy="4698782"/>
            <a:chOff x="4769025" y="-94775"/>
            <a:chExt cx="5005941" cy="4698782"/>
          </a:xfrm>
        </p:grpSpPr>
        <p:sp>
          <p:nvSpPr>
            <p:cNvPr id="476" name="Google Shape;476;p47"/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47"/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47"/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47"/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4" name="Google Shape;484;p47"/>
            <p:cNvSpPr/>
            <p:nvPr/>
          </p:nvSpPr>
          <p:spPr>
            <a:xfrm>
              <a:off x="7674414" y="132849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FD89325E-014C-FD84-4795-A945B5086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>
            <a:extLst>
              <a:ext uri="{FF2B5EF4-FFF2-40B4-BE49-F238E27FC236}">
                <a16:creationId xmlns:a16="http://schemas.microsoft.com/office/drawing/2014/main" id="{F00C315A-367B-4CEF-1214-FD5D1816A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9745" y="1850461"/>
            <a:ext cx="718543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Repository Pattern</a:t>
            </a:r>
          </a:p>
        </p:txBody>
      </p:sp>
      <p:sp>
        <p:nvSpPr>
          <p:cNvPr id="447" name="Google Shape;447;p45">
            <a:extLst>
              <a:ext uri="{FF2B5EF4-FFF2-40B4-BE49-F238E27FC236}">
                <a16:creationId xmlns:a16="http://schemas.microsoft.com/office/drawing/2014/main" id="{AFD3A54F-7351-5994-E93F-B0D3A50F94B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373131" y="633642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449" name="Google Shape;449;p45">
            <a:extLst>
              <a:ext uri="{FF2B5EF4-FFF2-40B4-BE49-F238E27FC236}">
                <a16:creationId xmlns:a16="http://schemas.microsoft.com/office/drawing/2014/main" id="{0A528D04-4545-8F57-4C19-EA03080B9734}"/>
              </a:ext>
            </a:extLst>
          </p:cNvPr>
          <p:cNvCxnSpPr>
            <a:endCxn id="447" idx="1"/>
          </p:cNvCxnSpPr>
          <p:nvPr/>
        </p:nvCxnSpPr>
        <p:spPr>
          <a:xfrm>
            <a:off x="3065931" y="1054542"/>
            <a:ext cx="330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>
            <a:extLst>
              <a:ext uri="{FF2B5EF4-FFF2-40B4-BE49-F238E27FC236}">
                <a16:creationId xmlns:a16="http://schemas.microsoft.com/office/drawing/2014/main" id="{6A6B7BB4-AFC4-F511-D78D-0F4C4545597D}"/>
              </a:ext>
            </a:extLst>
          </p:cNvPr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>
              <a:extLst>
                <a:ext uri="{FF2B5EF4-FFF2-40B4-BE49-F238E27FC236}">
                  <a16:creationId xmlns:a16="http://schemas.microsoft.com/office/drawing/2014/main" id="{F070213A-28E5-9FCA-D327-067FE26CEA90}"/>
                </a:ext>
              </a:extLst>
            </p:cNvPr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>
              <a:extLst>
                <a:ext uri="{FF2B5EF4-FFF2-40B4-BE49-F238E27FC236}">
                  <a16:creationId xmlns:a16="http://schemas.microsoft.com/office/drawing/2014/main" id="{67D54190-A38C-69A9-3E01-CA5051F49077}"/>
                </a:ext>
              </a:extLst>
            </p:cNvPr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>
              <a:extLst>
                <a:ext uri="{FF2B5EF4-FFF2-40B4-BE49-F238E27FC236}">
                  <a16:creationId xmlns:a16="http://schemas.microsoft.com/office/drawing/2014/main" id="{427CECEA-87E9-CFCE-5A4F-4511253F8755}"/>
                </a:ext>
              </a:extLst>
            </p:cNvPr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>
              <a:extLst>
                <a:ext uri="{FF2B5EF4-FFF2-40B4-BE49-F238E27FC236}">
                  <a16:creationId xmlns:a16="http://schemas.microsoft.com/office/drawing/2014/main" id="{95C347FC-ECE0-C26D-D3A4-9B3015392AE4}"/>
                </a:ext>
              </a:extLst>
            </p:cNvPr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>
              <a:extLst>
                <a:ext uri="{FF2B5EF4-FFF2-40B4-BE49-F238E27FC236}">
                  <a16:creationId xmlns:a16="http://schemas.microsoft.com/office/drawing/2014/main" id="{F9EA520C-6A0E-A1F0-66B5-B9CD70D6A72E}"/>
                </a:ext>
              </a:extLst>
            </p:cNvPr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>
              <a:extLst>
                <a:ext uri="{FF2B5EF4-FFF2-40B4-BE49-F238E27FC236}">
                  <a16:creationId xmlns:a16="http://schemas.microsoft.com/office/drawing/2014/main" id="{262F3DB5-8A19-462B-F007-C83BCC46179F}"/>
                </a:ext>
              </a:extLst>
            </p:cNvPr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>
              <a:extLst>
                <a:ext uri="{FF2B5EF4-FFF2-40B4-BE49-F238E27FC236}">
                  <a16:creationId xmlns:a16="http://schemas.microsoft.com/office/drawing/2014/main" id="{F8A1EEB0-DD22-A892-9C18-404D3408BDA6}"/>
                </a:ext>
              </a:extLst>
            </p:cNvPr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>
              <a:extLst>
                <a:ext uri="{FF2B5EF4-FFF2-40B4-BE49-F238E27FC236}">
                  <a16:creationId xmlns:a16="http://schemas.microsoft.com/office/drawing/2014/main" id="{335E0D75-BAD0-0477-23BE-496B2C3147E4}"/>
                </a:ext>
              </a:extLst>
            </p:cNvPr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>
              <a:extLst>
                <a:ext uri="{FF2B5EF4-FFF2-40B4-BE49-F238E27FC236}">
                  <a16:creationId xmlns:a16="http://schemas.microsoft.com/office/drawing/2014/main" id="{7F739753-A756-9680-9D18-D8E5507492A9}"/>
                </a:ext>
              </a:extLst>
            </p:cNvPr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>
              <a:extLst>
                <a:ext uri="{FF2B5EF4-FFF2-40B4-BE49-F238E27FC236}">
                  <a16:creationId xmlns:a16="http://schemas.microsoft.com/office/drawing/2014/main" id="{C369805D-D28A-F4AD-0715-94623BEE7E62}"/>
                </a:ext>
              </a:extLst>
            </p:cNvPr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91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E27D9EB3-CFCB-C25F-150A-CF7602F91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4EEFA78C-F892-4B05-4781-0EAC987E3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are three important issues</a:t>
            </a:r>
            <a:endParaRPr dirty="0"/>
          </a:p>
        </p:txBody>
      </p:sp>
      <p:sp>
        <p:nvSpPr>
          <p:cNvPr id="504" name="Google Shape;504;p49">
            <a:extLst>
              <a:ext uri="{FF2B5EF4-FFF2-40B4-BE49-F238E27FC236}">
                <a16:creationId xmlns:a16="http://schemas.microsoft.com/office/drawing/2014/main" id="{1B1716A7-3E41-497A-4CCC-B884AF0233C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048228" y="2780719"/>
            <a:ext cx="6464482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b="1" dirty="0"/>
              <a:t>Code isn’t available for expansion the logic</a:t>
            </a:r>
            <a:endParaRPr sz="2000" b="1" dirty="0"/>
          </a:p>
        </p:txBody>
      </p:sp>
      <p:sp>
        <p:nvSpPr>
          <p:cNvPr id="505" name="Google Shape;505;p49">
            <a:extLst>
              <a:ext uri="{FF2B5EF4-FFF2-40B4-BE49-F238E27FC236}">
                <a16:creationId xmlns:a16="http://schemas.microsoft.com/office/drawing/2014/main" id="{BD7690D4-B2F6-0431-0978-04371DC52BD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048228" y="1321115"/>
            <a:ext cx="756907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Controllers become tightly coupled to all services</a:t>
            </a:r>
            <a:endParaRPr sz="2000" dirty="0"/>
          </a:p>
        </p:txBody>
      </p:sp>
      <p:sp>
        <p:nvSpPr>
          <p:cNvPr id="507" name="Google Shape;507;p49">
            <a:extLst>
              <a:ext uri="{FF2B5EF4-FFF2-40B4-BE49-F238E27FC236}">
                <a16:creationId xmlns:a16="http://schemas.microsoft.com/office/drawing/2014/main" id="{4F95551B-F7E9-D844-D8A0-7140B7DD4D6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048228" y="2090159"/>
            <a:ext cx="289346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Difficult to test</a:t>
            </a:r>
            <a:endParaRPr sz="2000"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1AA978D3-F61D-EE0C-D094-BCA55A47935A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EE9A78D7-3569-D48E-3889-CCF7BB7E5C54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57D87F9F-F8E6-8054-B456-3D003C723FE8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B262D9D4-E816-9830-0596-3FC167EB0789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404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>
          <a:extLst>
            <a:ext uri="{FF2B5EF4-FFF2-40B4-BE49-F238E27FC236}">
              <a16:creationId xmlns:a16="http://schemas.microsoft.com/office/drawing/2014/main" id="{FF1F811E-1636-EA92-0CB0-E67A721B8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5">
            <a:extLst>
              <a:ext uri="{FF2B5EF4-FFF2-40B4-BE49-F238E27FC236}">
                <a16:creationId xmlns:a16="http://schemas.microsoft.com/office/drawing/2014/main" id="{3B771150-2500-AAAF-4F03-251BCA476C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3">
                    <a:lumMod val="75000"/>
                  </a:schemeClr>
                </a:solidFill>
              </a:rPr>
              <a:t>SOLID</a:t>
            </a:r>
            <a:r>
              <a:rPr lang="en-US" sz="5400" dirty="0">
                <a:solidFill>
                  <a:schemeClr val="accent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Principles?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840" name="Google Shape;840;p65">
            <a:extLst>
              <a:ext uri="{FF2B5EF4-FFF2-40B4-BE49-F238E27FC236}">
                <a16:creationId xmlns:a16="http://schemas.microsoft.com/office/drawing/2014/main" id="{753CE401-3B81-CE4D-4920-76F530EFFC9A}"/>
              </a:ext>
            </a:extLst>
          </p:cNvPr>
          <p:cNvSpPr txBox="1"/>
          <p:nvPr/>
        </p:nvSpPr>
        <p:spPr>
          <a:xfrm flipH="1">
            <a:off x="98649" y="2096276"/>
            <a:ext cx="2143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rPr>
              <a:t>Single Responsibility</a:t>
            </a:r>
            <a:endParaRPr sz="20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842" name="Google Shape;842;p65">
            <a:extLst>
              <a:ext uri="{FF2B5EF4-FFF2-40B4-BE49-F238E27FC236}">
                <a16:creationId xmlns:a16="http://schemas.microsoft.com/office/drawing/2014/main" id="{D6AA0B12-D26E-B194-E4EB-83DF91C72735}"/>
              </a:ext>
            </a:extLst>
          </p:cNvPr>
          <p:cNvSpPr txBox="1"/>
          <p:nvPr/>
        </p:nvSpPr>
        <p:spPr>
          <a:xfrm flipH="1">
            <a:off x="2983797" y="2109085"/>
            <a:ext cx="2143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rPr>
              <a:t>Liskov</a:t>
            </a:r>
            <a:r>
              <a:rPr lang="en-US" sz="2000" b="1" dirty="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rPr>
              <a:t> Substitution</a:t>
            </a:r>
            <a:endParaRPr sz="20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844" name="Google Shape;844;p65">
            <a:extLst>
              <a:ext uri="{FF2B5EF4-FFF2-40B4-BE49-F238E27FC236}">
                <a16:creationId xmlns:a16="http://schemas.microsoft.com/office/drawing/2014/main" id="{4C5FD220-0409-B89E-FD8D-8BDC53CFBA74}"/>
              </a:ext>
            </a:extLst>
          </p:cNvPr>
          <p:cNvSpPr txBox="1"/>
          <p:nvPr/>
        </p:nvSpPr>
        <p:spPr>
          <a:xfrm flipH="1">
            <a:off x="6575930" y="2067501"/>
            <a:ext cx="2143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rPr>
              <a:t>Dependency Inversion</a:t>
            </a:r>
            <a:endParaRPr sz="20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846" name="Google Shape;846;p65">
            <a:extLst>
              <a:ext uri="{FF2B5EF4-FFF2-40B4-BE49-F238E27FC236}">
                <a16:creationId xmlns:a16="http://schemas.microsoft.com/office/drawing/2014/main" id="{A6281B14-B680-84E5-3E10-DEBE9290993A}"/>
              </a:ext>
            </a:extLst>
          </p:cNvPr>
          <p:cNvSpPr txBox="1"/>
          <p:nvPr/>
        </p:nvSpPr>
        <p:spPr>
          <a:xfrm flipH="1">
            <a:off x="4572000" y="3643162"/>
            <a:ext cx="2143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rPr>
              <a:t>Interface Segregation</a:t>
            </a:r>
            <a:endParaRPr sz="20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cxnSp>
        <p:nvCxnSpPr>
          <p:cNvPr id="848" name="Google Shape;848;p65">
            <a:extLst>
              <a:ext uri="{FF2B5EF4-FFF2-40B4-BE49-F238E27FC236}">
                <a16:creationId xmlns:a16="http://schemas.microsoft.com/office/drawing/2014/main" id="{784864D0-29C6-BF88-5D7D-57FCF4E47D05}"/>
              </a:ext>
            </a:extLst>
          </p:cNvPr>
          <p:cNvCxnSpPr>
            <a:cxnSpLocks/>
            <a:stCxn id="849" idx="0"/>
          </p:cNvCxnSpPr>
          <p:nvPr/>
        </p:nvCxnSpPr>
        <p:spPr>
          <a:xfrm rot="10800000">
            <a:off x="1170250" y="2574775"/>
            <a:ext cx="0" cy="3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65">
            <a:extLst>
              <a:ext uri="{FF2B5EF4-FFF2-40B4-BE49-F238E27FC236}">
                <a16:creationId xmlns:a16="http://schemas.microsoft.com/office/drawing/2014/main" id="{B3CC0FA1-395D-CCB3-C767-A63445EE275B}"/>
              </a:ext>
            </a:extLst>
          </p:cNvPr>
          <p:cNvCxnSpPr>
            <a:cxnSpLocks/>
            <a:stCxn id="851" idx="4"/>
          </p:cNvCxnSpPr>
          <p:nvPr/>
        </p:nvCxnSpPr>
        <p:spPr>
          <a:xfrm>
            <a:off x="2771075" y="3084638"/>
            <a:ext cx="2400" cy="3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5">
            <a:extLst>
              <a:ext uri="{FF2B5EF4-FFF2-40B4-BE49-F238E27FC236}">
                <a16:creationId xmlns:a16="http://schemas.microsoft.com/office/drawing/2014/main" id="{CB239731-E3F5-7E77-51E8-BEC19968C4F0}"/>
              </a:ext>
            </a:extLst>
          </p:cNvPr>
          <p:cNvCxnSpPr>
            <a:cxnSpLocks/>
          </p:cNvCxnSpPr>
          <p:nvPr/>
        </p:nvCxnSpPr>
        <p:spPr>
          <a:xfrm rot="10800000">
            <a:off x="4133097" y="2574850"/>
            <a:ext cx="0" cy="3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65">
            <a:extLst>
              <a:ext uri="{FF2B5EF4-FFF2-40B4-BE49-F238E27FC236}">
                <a16:creationId xmlns:a16="http://schemas.microsoft.com/office/drawing/2014/main" id="{F0519ED9-C849-7A1E-A769-63B1F180AEA5}"/>
              </a:ext>
            </a:extLst>
          </p:cNvPr>
          <p:cNvCxnSpPr>
            <a:cxnSpLocks/>
          </p:cNvCxnSpPr>
          <p:nvPr/>
        </p:nvCxnSpPr>
        <p:spPr>
          <a:xfrm>
            <a:off x="5656222" y="3058534"/>
            <a:ext cx="0" cy="3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" name="Google Shape;849;p65">
            <a:extLst>
              <a:ext uri="{FF2B5EF4-FFF2-40B4-BE49-F238E27FC236}">
                <a16:creationId xmlns:a16="http://schemas.microsoft.com/office/drawing/2014/main" id="{6519DBC9-5E5F-2EC4-E04F-20873138E9E5}"/>
              </a:ext>
            </a:extLst>
          </p:cNvPr>
          <p:cNvSpPr/>
          <p:nvPr/>
        </p:nvSpPr>
        <p:spPr>
          <a:xfrm>
            <a:off x="1092550" y="2890375"/>
            <a:ext cx="155400" cy="1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1" name="Google Shape;851;p65">
            <a:extLst>
              <a:ext uri="{FF2B5EF4-FFF2-40B4-BE49-F238E27FC236}">
                <a16:creationId xmlns:a16="http://schemas.microsoft.com/office/drawing/2014/main" id="{707E04C8-541B-14DA-C812-6D0FD3B77904}"/>
              </a:ext>
            </a:extLst>
          </p:cNvPr>
          <p:cNvSpPr/>
          <p:nvPr/>
        </p:nvSpPr>
        <p:spPr>
          <a:xfrm>
            <a:off x="2693375" y="2929238"/>
            <a:ext cx="155400" cy="15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6" name="Google Shape;856;p65">
            <a:extLst>
              <a:ext uri="{FF2B5EF4-FFF2-40B4-BE49-F238E27FC236}">
                <a16:creationId xmlns:a16="http://schemas.microsoft.com/office/drawing/2014/main" id="{AF5A0207-6769-20E6-E405-9C1A752B45AF}"/>
              </a:ext>
            </a:extLst>
          </p:cNvPr>
          <p:cNvSpPr/>
          <p:nvPr/>
        </p:nvSpPr>
        <p:spPr>
          <a:xfrm>
            <a:off x="4055397" y="2890375"/>
            <a:ext cx="155400" cy="15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7" name="Google Shape;857;p65">
            <a:extLst>
              <a:ext uri="{FF2B5EF4-FFF2-40B4-BE49-F238E27FC236}">
                <a16:creationId xmlns:a16="http://schemas.microsoft.com/office/drawing/2014/main" id="{C6349CDC-BE56-8556-7B9A-14517C34122E}"/>
              </a:ext>
            </a:extLst>
          </p:cNvPr>
          <p:cNvSpPr/>
          <p:nvPr/>
        </p:nvSpPr>
        <p:spPr>
          <a:xfrm>
            <a:off x="5578522" y="2903109"/>
            <a:ext cx="155400" cy="155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cxnSp>
        <p:nvCxnSpPr>
          <p:cNvPr id="858" name="Google Shape;858;p65">
            <a:extLst>
              <a:ext uri="{FF2B5EF4-FFF2-40B4-BE49-F238E27FC236}">
                <a16:creationId xmlns:a16="http://schemas.microsoft.com/office/drawing/2014/main" id="{542F6C20-E63E-4D66-CF81-BC26DB2670CC}"/>
              </a:ext>
            </a:extLst>
          </p:cNvPr>
          <p:cNvCxnSpPr>
            <a:stCxn id="849" idx="2"/>
          </p:cNvCxnSpPr>
          <p:nvPr/>
        </p:nvCxnSpPr>
        <p:spPr>
          <a:xfrm rot="10800000">
            <a:off x="230350" y="2968075"/>
            <a:ext cx="8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65">
            <a:extLst>
              <a:ext uri="{FF2B5EF4-FFF2-40B4-BE49-F238E27FC236}">
                <a16:creationId xmlns:a16="http://schemas.microsoft.com/office/drawing/2014/main" id="{E9BE033B-7D9F-648C-F56B-02BEE6086BAC}"/>
              </a:ext>
            </a:extLst>
          </p:cNvPr>
          <p:cNvCxnSpPr>
            <a:cxnSpLocks/>
            <a:stCxn id="849" idx="6"/>
          </p:cNvCxnSpPr>
          <p:nvPr/>
        </p:nvCxnSpPr>
        <p:spPr>
          <a:xfrm>
            <a:off x="1247950" y="2968075"/>
            <a:ext cx="250474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65">
            <a:extLst>
              <a:ext uri="{FF2B5EF4-FFF2-40B4-BE49-F238E27FC236}">
                <a16:creationId xmlns:a16="http://schemas.microsoft.com/office/drawing/2014/main" id="{BC0EE1A9-7471-76C8-2BCC-98C3FBBCFBB0}"/>
              </a:ext>
            </a:extLst>
          </p:cNvPr>
          <p:cNvCxnSpPr>
            <a:endCxn id="856" idx="2"/>
          </p:cNvCxnSpPr>
          <p:nvPr/>
        </p:nvCxnSpPr>
        <p:spPr>
          <a:xfrm>
            <a:off x="2532297" y="2968075"/>
            <a:ext cx="1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65">
            <a:extLst>
              <a:ext uri="{FF2B5EF4-FFF2-40B4-BE49-F238E27FC236}">
                <a16:creationId xmlns:a16="http://schemas.microsoft.com/office/drawing/2014/main" id="{9EDA1EBF-7BE5-E239-F520-E6BF177C828B}"/>
              </a:ext>
            </a:extLst>
          </p:cNvPr>
          <p:cNvCxnSpPr>
            <a:endCxn id="857" idx="2"/>
          </p:cNvCxnSpPr>
          <p:nvPr/>
        </p:nvCxnSpPr>
        <p:spPr>
          <a:xfrm>
            <a:off x="4055422" y="2980809"/>
            <a:ext cx="1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65">
            <a:extLst>
              <a:ext uri="{FF2B5EF4-FFF2-40B4-BE49-F238E27FC236}">
                <a16:creationId xmlns:a16="http://schemas.microsoft.com/office/drawing/2014/main" id="{C564ED63-E019-B46C-D736-D0CF9E5BBE3E}"/>
              </a:ext>
            </a:extLst>
          </p:cNvPr>
          <p:cNvCxnSpPr>
            <a:cxnSpLocks/>
            <a:stCxn id="857" idx="6"/>
          </p:cNvCxnSpPr>
          <p:nvPr/>
        </p:nvCxnSpPr>
        <p:spPr>
          <a:xfrm>
            <a:off x="5733922" y="2980809"/>
            <a:ext cx="25743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848;p65">
            <a:extLst>
              <a:ext uri="{FF2B5EF4-FFF2-40B4-BE49-F238E27FC236}">
                <a16:creationId xmlns:a16="http://schemas.microsoft.com/office/drawing/2014/main" id="{D19491FA-448C-5930-4181-3968115CDCA3}"/>
              </a:ext>
            </a:extLst>
          </p:cNvPr>
          <p:cNvCxnSpPr>
            <a:cxnSpLocks/>
            <a:stCxn id="11" idx="0"/>
          </p:cNvCxnSpPr>
          <p:nvPr/>
        </p:nvCxnSpPr>
        <p:spPr>
          <a:xfrm rot="10800000">
            <a:off x="7569830" y="2574686"/>
            <a:ext cx="0" cy="3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849;p65">
            <a:extLst>
              <a:ext uri="{FF2B5EF4-FFF2-40B4-BE49-F238E27FC236}">
                <a16:creationId xmlns:a16="http://schemas.microsoft.com/office/drawing/2014/main" id="{23D7A47C-8283-1E93-76E5-7AC922BD41BB}"/>
              </a:ext>
            </a:extLst>
          </p:cNvPr>
          <p:cNvSpPr/>
          <p:nvPr/>
        </p:nvSpPr>
        <p:spPr>
          <a:xfrm>
            <a:off x="7492130" y="2890286"/>
            <a:ext cx="155400" cy="1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13" name="Google Shape;844;p65">
            <a:extLst>
              <a:ext uri="{FF2B5EF4-FFF2-40B4-BE49-F238E27FC236}">
                <a16:creationId xmlns:a16="http://schemas.microsoft.com/office/drawing/2014/main" id="{417E599D-CB4E-FD6C-7074-8BEFE37D59CB}"/>
              </a:ext>
            </a:extLst>
          </p:cNvPr>
          <p:cNvSpPr txBox="1"/>
          <p:nvPr/>
        </p:nvSpPr>
        <p:spPr>
          <a:xfrm flipH="1">
            <a:off x="1656960" y="3725471"/>
            <a:ext cx="2143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rPr>
              <a:t>Open/Closed </a:t>
            </a:r>
            <a:endParaRPr sz="20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</p:spTree>
    <p:extLst>
      <p:ext uri="{BB962C8B-B14F-4D97-AF65-F5344CB8AC3E}">
        <p14:creationId xmlns:p14="http://schemas.microsoft.com/office/powerpoint/2010/main" val="4427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0851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399" name="Google Shape;399;p43"/>
          <p:cNvSpPr txBox="1">
            <a:spLocks noGrp="1"/>
          </p:cNvSpPr>
          <p:nvPr>
            <p:ph type="title"/>
          </p:nvPr>
        </p:nvSpPr>
        <p:spPr>
          <a:xfrm>
            <a:off x="818402" y="1272208"/>
            <a:ext cx="734700" cy="447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00" name="Google Shape;400;p43"/>
          <p:cNvSpPr txBox="1">
            <a:spLocks noGrp="1"/>
          </p:cNvSpPr>
          <p:nvPr>
            <p:ph type="title" idx="7"/>
          </p:nvPr>
        </p:nvSpPr>
        <p:spPr>
          <a:xfrm>
            <a:off x="818402" y="3046141"/>
            <a:ext cx="734700" cy="447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401" name="Google Shape;401;p43"/>
          <p:cNvSpPr txBox="1">
            <a:spLocks noGrp="1"/>
          </p:cNvSpPr>
          <p:nvPr>
            <p:ph type="title" idx="8"/>
          </p:nvPr>
        </p:nvSpPr>
        <p:spPr>
          <a:xfrm>
            <a:off x="3200127" y="1272208"/>
            <a:ext cx="734700" cy="447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402" name="Google Shape;402;p43"/>
          <p:cNvSpPr txBox="1">
            <a:spLocks noGrp="1"/>
          </p:cNvSpPr>
          <p:nvPr>
            <p:ph type="title" idx="9"/>
          </p:nvPr>
        </p:nvSpPr>
        <p:spPr>
          <a:xfrm>
            <a:off x="3200127" y="3046141"/>
            <a:ext cx="734700" cy="447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403" name="Google Shape;403;p43"/>
          <p:cNvSpPr txBox="1">
            <a:spLocks noGrp="1"/>
          </p:cNvSpPr>
          <p:nvPr>
            <p:ph type="title" idx="13"/>
          </p:nvPr>
        </p:nvSpPr>
        <p:spPr>
          <a:xfrm>
            <a:off x="5680252" y="1272208"/>
            <a:ext cx="734700" cy="447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04" name="Google Shape;404;p43"/>
          <p:cNvSpPr txBox="1">
            <a:spLocks noGrp="1"/>
          </p:cNvSpPr>
          <p:nvPr>
            <p:ph type="title" idx="14"/>
          </p:nvPr>
        </p:nvSpPr>
        <p:spPr>
          <a:xfrm>
            <a:off x="5680252" y="3046141"/>
            <a:ext cx="734700" cy="447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15"/>
          </p:nvPr>
        </p:nvSpPr>
        <p:spPr>
          <a:xfrm>
            <a:off x="720000" y="1904759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Partial Views</a:t>
            </a:r>
            <a:endParaRPr dirty="0"/>
          </a:p>
        </p:txBody>
      </p:sp>
      <p:sp>
        <p:nvSpPr>
          <p:cNvPr id="406" name="Google Shape;406;p43"/>
          <p:cNvSpPr txBox="1">
            <a:spLocks noGrp="1"/>
          </p:cNvSpPr>
          <p:nvPr>
            <p:ph type="subTitle" idx="16"/>
          </p:nvPr>
        </p:nvSpPr>
        <p:spPr>
          <a:xfrm>
            <a:off x="3101725" y="189911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Routes</a:t>
            </a:r>
            <a:endParaRPr dirty="0"/>
          </a:p>
        </p:txBody>
      </p:sp>
      <p:sp>
        <p:nvSpPr>
          <p:cNvPr id="407" name="Google Shape;407;p43"/>
          <p:cNvSpPr txBox="1">
            <a:spLocks noGrp="1"/>
          </p:cNvSpPr>
          <p:nvPr>
            <p:ph type="subTitle" idx="17"/>
          </p:nvPr>
        </p:nvSpPr>
        <p:spPr>
          <a:xfrm>
            <a:off x="5581850" y="1894280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Repository Pattern</a:t>
            </a:r>
            <a:endParaRPr dirty="0"/>
          </a:p>
        </p:txBody>
      </p:sp>
      <p:sp>
        <p:nvSpPr>
          <p:cNvPr id="408" name="Google Shape;408;p43"/>
          <p:cNvSpPr txBox="1">
            <a:spLocks noGrp="1"/>
          </p:cNvSpPr>
          <p:nvPr>
            <p:ph type="subTitle" idx="18"/>
          </p:nvPr>
        </p:nvSpPr>
        <p:spPr>
          <a:xfrm>
            <a:off x="720000" y="3796918"/>
            <a:ext cx="2234777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Dependency Inversion</a:t>
            </a:r>
            <a:endParaRPr dirty="0"/>
          </a:p>
        </p:txBody>
      </p:sp>
      <p:sp>
        <p:nvSpPr>
          <p:cNvPr id="409" name="Google Shape;409;p43"/>
          <p:cNvSpPr txBox="1">
            <a:spLocks noGrp="1"/>
          </p:cNvSpPr>
          <p:nvPr>
            <p:ph type="subTitle" idx="19"/>
          </p:nvPr>
        </p:nvSpPr>
        <p:spPr>
          <a:xfrm>
            <a:off x="3200102" y="380662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Filters</a:t>
            </a:r>
            <a:endParaRPr dirty="0"/>
          </a:p>
        </p:txBody>
      </p:sp>
      <p:sp>
        <p:nvSpPr>
          <p:cNvPr id="410" name="Google Shape;410;p43"/>
          <p:cNvSpPr txBox="1">
            <a:spLocks noGrp="1"/>
          </p:cNvSpPr>
          <p:nvPr>
            <p:ph type="subTitle" idx="20"/>
          </p:nvPr>
        </p:nvSpPr>
        <p:spPr>
          <a:xfrm>
            <a:off x="5581850" y="380662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Authorization</a:t>
            </a:r>
            <a:endParaRPr dirty="0"/>
          </a:p>
        </p:txBody>
      </p:sp>
      <p:cxnSp>
        <p:nvCxnSpPr>
          <p:cNvPr id="411" name="Google Shape;411;p43"/>
          <p:cNvCxnSpPr>
            <a:stCxn id="399" idx="3"/>
            <a:endCxn id="401" idx="1"/>
          </p:cNvCxnSpPr>
          <p:nvPr/>
        </p:nvCxnSpPr>
        <p:spPr>
          <a:xfrm>
            <a:off x="1553102" y="1496008"/>
            <a:ext cx="164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43"/>
          <p:cNvCxnSpPr>
            <a:stCxn id="401" idx="3"/>
            <a:endCxn id="403" idx="1"/>
          </p:cNvCxnSpPr>
          <p:nvPr/>
        </p:nvCxnSpPr>
        <p:spPr>
          <a:xfrm>
            <a:off x="3934827" y="1496008"/>
            <a:ext cx="174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3"/>
          <p:cNvCxnSpPr>
            <a:stCxn id="400" idx="3"/>
            <a:endCxn id="402" idx="1"/>
          </p:cNvCxnSpPr>
          <p:nvPr/>
        </p:nvCxnSpPr>
        <p:spPr>
          <a:xfrm>
            <a:off x="1553102" y="3269941"/>
            <a:ext cx="164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3"/>
          <p:cNvCxnSpPr>
            <a:stCxn id="402" idx="3"/>
            <a:endCxn id="404" idx="1"/>
          </p:cNvCxnSpPr>
          <p:nvPr/>
        </p:nvCxnSpPr>
        <p:spPr>
          <a:xfrm>
            <a:off x="3934827" y="3269941"/>
            <a:ext cx="174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5" name="Google Shape;415;p43"/>
          <p:cNvGrpSpPr/>
          <p:nvPr/>
        </p:nvGrpSpPr>
        <p:grpSpPr>
          <a:xfrm>
            <a:off x="8080011" y="1782"/>
            <a:ext cx="2108597" cy="5139928"/>
            <a:chOff x="7958360" y="1794"/>
            <a:chExt cx="2108597" cy="5139928"/>
          </a:xfrm>
        </p:grpSpPr>
        <p:sp>
          <p:nvSpPr>
            <p:cNvPr id="416" name="Google Shape;416;p43"/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defTabSz="914378"/>
              <a:endParaRPr>
                <a:solidFill>
                  <a:srgbClr val="2F404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defTabSz="914378"/>
              <a:endParaRPr>
                <a:solidFill>
                  <a:srgbClr val="2F404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defTabSz="914378"/>
              <a:endParaRPr>
                <a:solidFill>
                  <a:srgbClr val="2F404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defTabSz="914378"/>
              <a:endParaRPr>
                <a:solidFill>
                  <a:srgbClr val="2F404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defTabSz="914378"/>
              <a:endParaRPr>
                <a:solidFill>
                  <a:srgbClr val="2F404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824F5348-E82F-9F60-E831-DED0AAE80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FCABE6F9-9C4A-340F-2B9C-D4BB5E5D31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6088" y="592296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Repository Pattern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CFD01E7A-4FEE-FA38-2B42-9D60FD2323C7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19DDB782-9754-43A7-E79E-45819C94FC62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BD364364-F79D-1272-876C-779603CFF23D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266485FD-A9AF-5686-6E02-4F32D1F28156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501;p49">
            <a:extLst>
              <a:ext uri="{FF2B5EF4-FFF2-40B4-BE49-F238E27FC236}">
                <a16:creationId xmlns:a16="http://schemas.microsoft.com/office/drawing/2014/main" id="{E75E5518-517F-3623-4095-024B93032518}"/>
              </a:ext>
            </a:extLst>
          </p:cNvPr>
          <p:cNvSpPr txBox="1">
            <a:spLocks/>
          </p:cNvSpPr>
          <p:nvPr/>
        </p:nvSpPr>
        <p:spPr>
          <a:xfrm>
            <a:off x="375230" y="1658357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Separates data access logic from business logic.</a:t>
            </a:r>
          </a:p>
        </p:txBody>
      </p:sp>
      <p:sp>
        <p:nvSpPr>
          <p:cNvPr id="2" name="Google Shape;501;p49">
            <a:extLst>
              <a:ext uri="{FF2B5EF4-FFF2-40B4-BE49-F238E27FC236}">
                <a16:creationId xmlns:a16="http://schemas.microsoft.com/office/drawing/2014/main" id="{ED0A6C6C-33BC-3E35-63C3-13AAB9EEB822}"/>
              </a:ext>
            </a:extLst>
          </p:cNvPr>
          <p:cNvSpPr txBox="1">
            <a:spLocks/>
          </p:cNvSpPr>
          <p:nvPr/>
        </p:nvSpPr>
        <p:spPr>
          <a:xfrm>
            <a:off x="375230" y="2387065"/>
            <a:ext cx="9478344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Makes it easier to switch data sources and test without touching controllers.</a:t>
            </a:r>
          </a:p>
        </p:txBody>
      </p:sp>
    </p:spTree>
    <p:extLst>
      <p:ext uri="{BB962C8B-B14F-4D97-AF65-F5344CB8AC3E}">
        <p14:creationId xmlns:p14="http://schemas.microsoft.com/office/powerpoint/2010/main" val="402473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FA13E1FD-6133-B23F-D3BC-BCA7A60D6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793D2023-45F6-7B5B-AFCD-CD88AB64CB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Before: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540A7EC9-39F2-DA6D-5EC2-93AAEDAD055C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50708068-34BE-B22C-6B91-EDBF71B83B25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DD5676A5-EA85-BF0D-A33C-DB06DB27047E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EF8DE03E-77C6-6589-8A4F-EE0F14A51634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620700E-EE8E-BA84-28C7-B70CB564D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7" y="1221639"/>
            <a:ext cx="7914221" cy="35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3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3F9581F2-C053-1C9D-7FD7-9641733BA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F4F942DA-0D0A-405C-4828-80A5824EC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1: Create Interface for CRUD op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709D2769-662E-B070-14B0-53DDAE273038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3689FE40-CFDA-5FAA-C28C-CBB14D24067B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1C877F16-7851-8B82-3C1F-00C8DF21B66C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17ECE5B1-9C21-3750-5F73-378C5F49E059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A1C7905-83B2-B793-FB12-977E9580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8" y="1148487"/>
            <a:ext cx="7648587" cy="36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85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32EFDD98-62D8-0BF7-A7D7-A019E9080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7D60F073-C166-79F9-FEAF-9DE69B7BD6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 : Implement the Interface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F5BEA6D3-7DC3-14FC-0DEE-1DE8D8E04BB1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F5C1BACE-D681-74B9-D71B-5C515722B403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CDC471FC-92D9-5642-CDB7-71724F525F6D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4C423C46-21A1-8D1F-0876-744C03312E0A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E83054A-8E96-D932-74BB-6D196CF7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09" y="1155802"/>
            <a:ext cx="8046912" cy="36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5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62C86B58-FE30-4823-34B9-EF0199022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5C1F41E7-C372-89EA-8288-4CB265449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 : Pass it as a parameter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A76F31EF-2B87-E722-B30D-EF118A1FAE67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4E7F673D-6D77-57D1-C837-55AF69C2C3F3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6CBBD75A-EDFB-55CB-29ED-E81971745386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9CC17EA8-274C-F758-C5E2-C1BAEB17A6C5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9965E34-CA62-4790-AFEE-811AB5400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1" y="1309421"/>
            <a:ext cx="7316436" cy="34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2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1993AAF0-8578-B56C-9C15-EDE7FC5F6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EDB817E9-E7F9-9E17-ADD4-BBC27AC46B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514" y="98396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Final Result:</a:t>
            </a:r>
            <a:endParaRPr sz="3000"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D97E8980-08B4-8094-24CC-5B193BC3A38D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5E9D40FA-9E84-B783-67E3-2BB33C7EAEE2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731526D3-667C-0D69-C996-CF28841C5E63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8771AD61-1A43-E58C-EEED-7FBC05AA3AEA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501;p49">
            <a:extLst>
              <a:ext uri="{FF2B5EF4-FFF2-40B4-BE49-F238E27FC236}">
                <a16:creationId xmlns:a16="http://schemas.microsoft.com/office/drawing/2014/main" id="{218B742B-8ED2-BD4A-6D10-907C953B10C0}"/>
              </a:ext>
            </a:extLst>
          </p:cNvPr>
          <p:cNvSpPr txBox="1">
            <a:spLocks/>
          </p:cNvSpPr>
          <p:nvPr/>
        </p:nvSpPr>
        <p:spPr>
          <a:xfrm>
            <a:off x="375230" y="1658357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Controller is clean and not tied to EF or DB.</a:t>
            </a:r>
          </a:p>
        </p:txBody>
      </p:sp>
      <p:sp>
        <p:nvSpPr>
          <p:cNvPr id="2" name="Google Shape;501;p49">
            <a:extLst>
              <a:ext uri="{FF2B5EF4-FFF2-40B4-BE49-F238E27FC236}">
                <a16:creationId xmlns:a16="http://schemas.microsoft.com/office/drawing/2014/main" id="{AB48A795-D174-77EF-451D-06B5CA7A8C13}"/>
              </a:ext>
            </a:extLst>
          </p:cNvPr>
          <p:cNvSpPr txBox="1">
            <a:spLocks/>
          </p:cNvSpPr>
          <p:nvPr/>
        </p:nvSpPr>
        <p:spPr>
          <a:xfrm>
            <a:off x="375230" y="2387065"/>
            <a:ext cx="9478344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Easy to replace data source with API, file, or mock data.</a:t>
            </a:r>
          </a:p>
        </p:txBody>
      </p:sp>
      <p:sp>
        <p:nvSpPr>
          <p:cNvPr id="3" name="Google Shape;501;p49">
            <a:extLst>
              <a:ext uri="{FF2B5EF4-FFF2-40B4-BE49-F238E27FC236}">
                <a16:creationId xmlns:a16="http://schemas.microsoft.com/office/drawing/2014/main" id="{8F96A48B-85A9-35B1-2A8C-29AB2AC10D75}"/>
              </a:ext>
            </a:extLst>
          </p:cNvPr>
          <p:cNvSpPr txBox="1">
            <a:spLocks/>
          </p:cNvSpPr>
          <p:nvPr/>
        </p:nvSpPr>
        <p:spPr>
          <a:xfrm>
            <a:off x="501194" y="352412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ctr"/>
            <a:r>
              <a:rPr lang="en-US" dirty="0"/>
              <a:t>Repository Pattern</a:t>
            </a:r>
          </a:p>
        </p:txBody>
      </p:sp>
    </p:spTree>
    <p:extLst>
      <p:ext uri="{BB962C8B-B14F-4D97-AF65-F5344CB8AC3E}">
        <p14:creationId xmlns:p14="http://schemas.microsoft.com/office/powerpoint/2010/main" val="2438095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022D4F51-20E3-432C-E149-AE3EB5446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>
            <a:extLst>
              <a:ext uri="{FF2B5EF4-FFF2-40B4-BE49-F238E27FC236}">
                <a16:creationId xmlns:a16="http://schemas.microsoft.com/office/drawing/2014/main" id="{5FF3CBD7-CDBE-AFCB-D874-C731B13B9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4965" y="2582163"/>
            <a:ext cx="718543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Dependency Inversion 				principle (DIP)</a:t>
            </a:r>
          </a:p>
        </p:txBody>
      </p:sp>
      <p:sp>
        <p:nvSpPr>
          <p:cNvPr id="447" name="Google Shape;447;p45">
            <a:extLst>
              <a:ext uri="{FF2B5EF4-FFF2-40B4-BE49-F238E27FC236}">
                <a16:creationId xmlns:a16="http://schemas.microsoft.com/office/drawing/2014/main" id="{11F234A3-CB50-C2C1-4E2C-3A8591BA71C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404064" y="768412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449" name="Google Shape;449;p45">
            <a:extLst>
              <a:ext uri="{FF2B5EF4-FFF2-40B4-BE49-F238E27FC236}">
                <a16:creationId xmlns:a16="http://schemas.microsoft.com/office/drawing/2014/main" id="{82DD448B-200A-AB8D-78EF-2A6729471E71}"/>
              </a:ext>
            </a:extLst>
          </p:cNvPr>
          <p:cNvCxnSpPr>
            <a:cxnSpLocks/>
            <a:endCxn id="447" idx="1"/>
          </p:cNvCxnSpPr>
          <p:nvPr/>
        </p:nvCxnSpPr>
        <p:spPr>
          <a:xfrm>
            <a:off x="3096864" y="1189312"/>
            <a:ext cx="330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>
            <a:extLst>
              <a:ext uri="{FF2B5EF4-FFF2-40B4-BE49-F238E27FC236}">
                <a16:creationId xmlns:a16="http://schemas.microsoft.com/office/drawing/2014/main" id="{3E033CD6-3F24-0214-930F-7E61EB6768E2}"/>
              </a:ext>
            </a:extLst>
          </p:cNvPr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>
              <a:extLst>
                <a:ext uri="{FF2B5EF4-FFF2-40B4-BE49-F238E27FC236}">
                  <a16:creationId xmlns:a16="http://schemas.microsoft.com/office/drawing/2014/main" id="{B117004D-CA03-269F-B33D-BCD36BFC6C6B}"/>
                </a:ext>
              </a:extLst>
            </p:cNvPr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>
              <a:extLst>
                <a:ext uri="{FF2B5EF4-FFF2-40B4-BE49-F238E27FC236}">
                  <a16:creationId xmlns:a16="http://schemas.microsoft.com/office/drawing/2014/main" id="{5E278E9B-7CEB-56E7-C9DD-534D48887651}"/>
                </a:ext>
              </a:extLst>
            </p:cNvPr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>
              <a:extLst>
                <a:ext uri="{FF2B5EF4-FFF2-40B4-BE49-F238E27FC236}">
                  <a16:creationId xmlns:a16="http://schemas.microsoft.com/office/drawing/2014/main" id="{243B85BB-34A4-5326-8586-64CA6007FBCD}"/>
                </a:ext>
              </a:extLst>
            </p:cNvPr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>
              <a:extLst>
                <a:ext uri="{FF2B5EF4-FFF2-40B4-BE49-F238E27FC236}">
                  <a16:creationId xmlns:a16="http://schemas.microsoft.com/office/drawing/2014/main" id="{9F8A8EB3-3C84-5782-730A-D3F317F4DD7F}"/>
                </a:ext>
              </a:extLst>
            </p:cNvPr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>
              <a:extLst>
                <a:ext uri="{FF2B5EF4-FFF2-40B4-BE49-F238E27FC236}">
                  <a16:creationId xmlns:a16="http://schemas.microsoft.com/office/drawing/2014/main" id="{AB49FDB3-5DF2-6A0A-8923-651C283D2B23}"/>
                </a:ext>
              </a:extLst>
            </p:cNvPr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>
              <a:extLst>
                <a:ext uri="{FF2B5EF4-FFF2-40B4-BE49-F238E27FC236}">
                  <a16:creationId xmlns:a16="http://schemas.microsoft.com/office/drawing/2014/main" id="{6D9DDBD7-86CF-3E76-F4F8-151702346062}"/>
                </a:ext>
              </a:extLst>
            </p:cNvPr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>
              <a:extLst>
                <a:ext uri="{FF2B5EF4-FFF2-40B4-BE49-F238E27FC236}">
                  <a16:creationId xmlns:a16="http://schemas.microsoft.com/office/drawing/2014/main" id="{C8B83B95-4671-D3A3-F994-EB0B19DF5071}"/>
                </a:ext>
              </a:extLst>
            </p:cNvPr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>
              <a:extLst>
                <a:ext uri="{FF2B5EF4-FFF2-40B4-BE49-F238E27FC236}">
                  <a16:creationId xmlns:a16="http://schemas.microsoft.com/office/drawing/2014/main" id="{514C28E6-7192-79B0-FCF7-DB165811AACF}"/>
                </a:ext>
              </a:extLst>
            </p:cNvPr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>
              <a:extLst>
                <a:ext uri="{FF2B5EF4-FFF2-40B4-BE49-F238E27FC236}">
                  <a16:creationId xmlns:a16="http://schemas.microsoft.com/office/drawing/2014/main" id="{10CC1793-C655-15C1-86FF-122C1101B104}"/>
                </a:ext>
              </a:extLst>
            </p:cNvPr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>
              <a:extLst>
                <a:ext uri="{FF2B5EF4-FFF2-40B4-BE49-F238E27FC236}">
                  <a16:creationId xmlns:a16="http://schemas.microsoft.com/office/drawing/2014/main" id="{7443A222-A218-4E0E-EA53-964D4E7EBDB9}"/>
                </a:ext>
              </a:extLst>
            </p:cNvPr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55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EC1124D9-E63A-26E6-8916-3877EEF1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F584A12F-90F8-CCA0-72FE-1D2C3E5353C7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AD242157-FB0E-ADAE-8CB4-0B0B5344B8F3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045CE530-FD7A-1F61-6D27-EA85710660AA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6D00B634-F5FE-7989-624B-A8126061EB08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501;p49">
            <a:extLst>
              <a:ext uri="{FF2B5EF4-FFF2-40B4-BE49-F238E27FC236}">
                <a16:creationId xmlns:a16="http://schemas.microsoft.com/office/drawing/2014/main" id="{0FDDA1D6-2DC3-88B1-61A3-1C49ADB2EBC9}"/>
              </a:ext>
            </a:extLst>
          </p:cNvPr>
          <p:cNvSpPr txBox="1">
            <a:spLocks/>
          </p:cNvSpPr>
          <p:nvPr/>
        </p:nvSpPr>
        <p:spPr>
          <a:xfrm>
            <a:off x="385735" y="1919073"/>
            <a:ext cx="837253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High-level modules (controllers) should depend on abstractions (interfaces),</a:t>
            </a:r>
            <a:br>
              <a:rPr lang="en-US" sz="2000" dirty="0"/>
            </a:br>
            <a:r>
              <a:rPr lang="en-US" sz="2000" dirty="0"/>
              <a:t>not concrete implementations.</a:t>
            </a:r>
          </a:p>
        </p:txBody>
      </p:sp>
      <p:sp>
        <p:nvSpPr>
          <p:cNvPr id="2" name="Google Shape;501;p49">
            <a:extLst>
              <a:ext uri="{FF2B5EF4-FFF2-40B4-BE49-F238E27FC236}">
                <a16:creationId xmlns:a16="http://schemas.microsoft.com/office/drawing/2014/main" id="{02D5B94D-C95F-00FA-8E8E-898E66F8D87B}"/>
              </a:ext>
            </a:extLst>
          </p:cNvPr>
          <p:cNvSpPr txBox="1">
            <a:spLocks/>
          </p:cNvSpPr>
          <p:nvPr/>
        </p:nvSpPr>
        <p:spPr>
          <a:xfrm>
            <a:off x="385735" y="2919505"/>
            <a:ext cx="9478344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DIP prevents high-level logic from being tied to low-level details.</a:t>
            </a:r>
          </a:p>
        </p:txBody>
      </p:sp>
      <p:sp>
        <p:nvSpPr>
          <p:cNvPr id="3" name="Google Shape;501;p49">
            <a:extLst>
              <a:ext uri="{FF2B5EF4-FFF2-40B4-BE49-F238E27FC236}">
                <a16:creationId xmlns:a16="http://schemas.microsoft.com/office/drawing/2014/main" id="{4B1B467B-D971-3B9F-441C-3356B04518BB}"/>
              </a:ext>
            </a:extLst>
          </p:cNvPr>
          <p:cNvSpPr txBox="1">
            <a:spLocks/>
          </p:cNvSpPr>
          <p:nvPr/>
        </p:nvSpPr>
        <p:spPr>
          <a:xfrm>
            <a:off x="501194" y="397544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ctr"/>
            <a:r>
              <a:rPr lang="en-US" dirty="0"/>
              <a:t>Dependency Inversion</a:t>
            </a:r>
          </a:p>
        </p:txBody>
      </p:sp>
      <p:sp>
        <p:nvSpPr>
          <p:cNvPr id="5" name="Google Shape;501;p49">
            <a:extLst>
              <a:ext uri="{FF2B5EF4-FFF2-40B4-BE49-F238E27FC236}">
                <a16:creationId xmlns:a16="http://schemas.microsoft.com/office/drawing/2014/main" id="{96B5E568-B992-B76D-ADB6-BD637DD080B7}"/>
              </a:ext>
            </a:extLst>
          </p:cNvPr>
          <p:cNvSpPr txBox="1">
            <a:spLocks/>
          </p:cNvSpPr>
          <p:nvPr/>
        </p:nvSpPr>
        <p:spPr>
          <a:xfrm>
            <a:off x="111274" y="1170282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3000" dirty="0"/>
              <a:t>Why to Use DIP:</a:t>
            </a:r>
          </a:p>
        </p:txBody>
      </p:sp>
    </p:spTree>
    <p:extLst>
      <p:ext uri="{BB962C8B-B14F-4D97-AF65-F5344CB8AC3E}">
        <p14:creationId xmlns:p14="http://schemas.microsoft.com/office/powerpoint/2010/main" val="1414033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94B1C574-3E8F-D388-8101-062F542C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645B915D-0B44-4AAC-4449-871BE04C8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Before: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AD9BBAC4-2917-4187-EA2F-AE7214360838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747EDE39-55D1-4713-3EB9-1747224F8F00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28B0E5D1-7C81-6E38-5B3D-F916826C766A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A3DAD18C-12DC-C447-92D9-0CCF5E512190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991F16C-49B7-1720-AD1C-D3A0138D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1" y="1057900"/>
            <a:ext cx="7833461" cy="3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30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C88652DB-DDFE-A0EC-B078-0AF81F4A6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DA9F7C8D-ACD9-D217-DF1D-0730AACAF5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After: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E75955CC-4BCF-DEF9-B2D5-1CAFE48F7AF7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E6246BC5-13A0-04BD-07A9-A562837E54B1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3DAD1113-315C-CFC0-4DD5-341A627B351F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182B6469-A8C9-4C9B-34DD-61C6E9A873F6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67BF4F1-8964-F82A-13F1-16668F6E3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0" y="1133857"/>
            <a:ext cx="7421347" cy="36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5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AE8BD68B-D69A-B856-C303-399F52AB2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>
            <a:extLst>
              <a:ext uri="{FF2B5EF4-FFF2-40B4-BE49-F238E27FC236}">
                <a16:creationId xmlns:a16="http://schemas.microsoft.com/office/drawing/2014/main" id="{5FC03435-3A42-E74B-0560-001F069918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9745" y="1850461"/>
            <a:ext cx="718543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Partial View</a:t>
            </a:r>
          </a:p>
        </p:txBody>
      </p:sp>
      <p:sp>
        <p:nvSpPr>
          <p:cNvPr id="447" name="Google Shape;447;p45">
            <a:extLst>
              <a:ext uri="{FF2B5EF4-FFF2-40B4-BE49-F238E27FC236}">
                <a16:creationId xmlns:a16="http://schemas.microsoft.com/office/drawing/2014/main" id="{49EE861D-1901-4AFA-F658-7F74738C8CC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373131" y="633642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449" name="Google Shape;449;p45">
            <a:extLst>
              <a:ext uri="{FF2B5EF4-FFF2-40B4-BE49-F238E27FC236}">
                <a16:creationId xmlns:a16="http://schemas.microsoft.com/office/drawing/2014/main" id="{3D5DC6CB-C8CC-86EE-4CDA-9FB4FB6797D4}"/>
              </a:ext>
            </a:extLst>
          </p:cNvPr>
          <p:cNvCxnSpPr>
            <a:endCxn id="447" idx="1"/>
          </p:cNvCxnSpPr>
          <p:nvPr/>
        </p:nvCxnSpPr>
        <p:spPr>
          <a:xfrm>
            <a:off x="3065931" y="1054542"/>
            <a:ext cx="330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>
            <a:extLst>
              <a:ext uri="{FF2B5EF4-FFF2-40B4-BE49-F238E27FC236}">
                <a16:creationId xmlns:a16="http://schemas.microsoft.com/office/drawing/2014/main" id="{608369D7-2303-5661-B574-BAF11457DEAF}"/>
              </a:ext>
            </a:extLst>
          </p:cNvPr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>
              <a:extLst>
                <a:ext uri="{FF2B5EF4-FFF2-40B4-BE49-F238E27FC236}">
                  <a16:creationId xmlns:a16="http://schemas.microsoft.com/office/drawing/2014/main" id="{E4AE4EFD-B39C-9161-D927-8A93F5706F79}"/>
                </a:ext>
              </a:extLst>
            </p:cNvPr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>
              <a:extLst>
                <a:ext uri="{FF2B5EF4-FFF2-40B4-BE49-F238E27FC236}">
                  <a16:creationId xmlns:a16="http://schemas.microsoft.com/office/drawing/2014/main" id="{211C4664-7536-5067-9922-CBE3067A988F}"/>
                </a:ext>
              </a:extLst>
            </p:cNvPr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>
              <a:extLst>
                <a:ext uri="{FF2B5EF4-FFF2-40B4-BE49-F238E27FC236}">
                  <a16:creationId xmlns:a16="http://schemas.microsoft.com/office/drawing/2014/main" id="{723F1DF0-4A3E-EF68-4AFA-5A22FD2CFD1E}"/>
                </a:ext>
              </a:extLst>
            </p:cNvPr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>
              <a:extLst>
                <a:ext uri="{FF2B5EF4-FFF2-40B4-BE49-F238E27FC236}">
                  <a16:creationId xmlns:a16="http://schemas.microsoft.com/office/drawing/2014/main" id="{FAB898B4-82C6-7DA4-DDC7-FDFF6B00D355}"/>
                </a:ext>
              </a:extLst>
            </p:cNvPr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>
              <a:extLst>
                <a:ext uri="{FF2B5EF4-FFF2-40B4-BE49-F238E27FC236}">
                  <a16:creationId xmlns:a16="http://schemas.microsoft.com/office/drawing/2014/main" id="{B1F1281F-2725-6494-6CC4-1D88CB46B3F0}"/>
                </a:ext>
              </a:extLst>
            </p:cNvPr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>
              <a:extLst>
                <a:ext uri="{FF2B5EF4-FFF2-40B4-BE49-F238E27FC236}">
                  <a16:creationId xmlns:a16="http://schemas.microsoft.com/office/drawing/2014/main" id="{83EAA475-FB3B-0A80-B389-A1687DD71FD3}"/>
                </a:ext>
              </a:extLst>
            </p:cNvPr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>
              <a:extLst>
                <a:ext uri="{FF2B5EF4-FFF2-40B4-BE49-F238E27FC236}">
                  <a16:creationId xmlns:a16="http://schemas.microsoft.com/office/drawing/2014/main" id="{7FA91A31-9C9C-68BE-26F9-F183D2874314}"/>
                </a:ext>
              </a:extLst>
            </p:cNvPr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>
              <a:extLst>
                <a:ext uri="{FF2B5EF4-FFF2-40B4-BE49-F238E27FC236}">
                  <a16:creationId xmlns:a16="http://schemas.microsoft.com/office/drawing/2014/main" id="{3C68B986-24F5-061E-5C47-1A7FEBAFC98D}"/>
                </a:ext>
              </a:extLst>
            </p:cNvPr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>
              <a:extLst>
                <a:ext uri="{FF2B5EF4-FFF2-40B4-BE49-F238E27FC236}">
                  <a16:creationId xmlns:a16="http://schemas.microsoft.com/office/drawing/2014/main" id="{77C3F354-65A9-F055-CD3E-DB04A3FF12FC}"/>
                </a:ext>
              </a:extLst>
            </p:cNvPr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>
              <a:extLst>
                <a:ext uri="{FF2B5EF4-FFF2-40B4-BE49-F238E27FC236}">
                  <a16:creationId xmlns:a16="http://schemas.microsoft.com/office/drawing/2014/main" id="{821FBABE-5775-3F69-2EAF-318548D9A253}"/>
                </a:ext>
              </a:extLst>
            </p:cNvPr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298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AECAC98B-9988-EC19-1E69-93292E691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B845DEE6-1A78-2661-7083-BBA56F4070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754" y="112112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Final Result:</a:t>
            </a:r>
            <a:endParaRPr sz="3000"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FF24E50E-508A-30BE-5124-AB3F35CCDF7A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86AC8044-2ECF-438C-E2F2-0F2A17D2478D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AD1BEA4E-16D6-C2AA-5CDC-BC39FD175336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A69A9AEA-EC5B-AB93-4AD9-EE125CEAEF3D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501;p49">
            <a:extLst>
              <a:ext uri="{FF2B5EF4-FFF2-40B4-BE49-F238E27FC236}">
                <a16:creationId xmlns:a16="http://schemas.microsoft.com/office/drawing/2014/main" id="{3F8E4094-3725-7674-AF3A-774E5158DC34}"/>
              </a:ext>
            </a:extLst>
          </p:cNvPr>
          <p:cNvSpPr txBox="1">
            <a:spLocks/>
          </p:cNvSpPr>
          <p:nvPr/>
        </p:nvSpPr>
        <p:spPr>
          <a:xfrm>
            <a:off x="390470" y="1795517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High-level code (controller) can use any repository implementation</a:t>
            </a:r>
          </a:p>
        </p:txBody>
      </p:sp>
      <p:sp>
        <p:nvSpPr>
          <p:cNvPr id="2" name="Google Shape;501;p49">
            <a:extLst>
              <a:ext uri="{FF2B5EF4-FFF2-40B4-BE49-F238E27FC236}">
                <a16:creationId xmlns:a16="http://schemas.microsoft.com/office/drawing/2014/main" id="{8855609A-046A-99A2-13EC-5B4A2391E546}"/>
              </a:ext>
            </a:extLst>
          </p:cNvPr>
          <p:cNvSpPr txBox="1">
            <a:spLocks/>
          </p:cNvSpPr>
          <p:nvPr/>
        </p:nvSpPr>
        <p:spPr>
          <a:xfrm>
            <a:off x="390470" y="2658789"/>
            <a:ext cx="9478344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Adding new data behaviors doesn’t require changes to controller code.</a:t>
            </a:r>
          </a:p>
        </p:txBody>
      </p:sp>
      <p:sp>
        <p:nvSpPr>
          <p:cNvPr id="3" name="Google Shape;501;p49">
            <a:extLst>
              <a:ext uri="{FF2B5EF4-FFF2-40B4-BE49-F238E27FC236}">
                <a16:creationId xmlns:a16="http://schemas.microsoft.com/office/drawing/2014/main" id="{F8A6CA73-1635-7ACC-0CAF-17ED2E19499F}"/>
              </a:ext>
            </a:extLst>
          </p:cNvPr>
          <p:cNvSpPr txBox="1">
            <a:spLocks/>
          </p:cNvSpPr>
          <p:nvPr/>
        </p:nvSpPr>
        <p:spPr>
          <a:xfrm>
            <a:off x="501194" y="352412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ctr"/>
            <a:r>
              <a:rPr lang="en-US" dirty="0"/>
              <a:t>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209803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8CD5358E-9F4E-B9F6-8C1B-85A268CB7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>
            <a:extLst>
              <a:ext uri="{FF2B5EF4-FFF2-40B4-BE49-F238E27FC236}">
                <a16:creationId xmlns:a16="http://schemas.microsoft.com/office/drawing/2014/main" id="{C9CAFE8E-3E15-7D08-D6CE-4B9413810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7235" y="2282763"/>
            <a:ext cx="718543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Inversion of Control</a:t>
            </a:r>
            <a:br>
              <a:rPr lang="en-US" dirty="0"/>
            </a:br>
            <a:r>
              <a:rPr lang="en-US" dirty="0"/>
              <a:t>		(IoC)</a:t>
            </a:r>
          </a:p>
        </p:txBody>
      </p:sp>
      <p:grpSp>
        <p:nvGrpSpPr>
          <p:cNvPr id="450" name="Google Shape;450;p45">
            <a:extLst>
              <a:ext uri="{FF2B5EF4-FFF2-40B4-BE49-F238E27FC236}">
                <a16:creationId xmlns:a16="http://schemas.microsoft.com/office/drawing/2014/main" id="{6F71F0A2-DD65-8B0B-1750-AA8179BC8E6D}"/>
              </a:ext>
            </a:extLst>
          </p:cNvPr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>
              <a:extLst>
                <a:ext uri="{FF2B5EF4-FFF2-40B4-BE49-F238E27FC236}">
                  <a16:creationId xmlns:a16="http://schemas.microsoft.com/office/drawing/2014/main" id="{7F92E709-57BA-DFE4-0C6F-8F4CE483E429}"/>
                </a:ext>
              </a:extLst>
            </p:cNvPr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>
              <a:extLst>
                <a:ext uri="{FF2B5EF4-FFF2-40B4-BE49-F238E27FC236}">
                  <a16:creationId xmlns:a16="http://schemas.microsoft.com/office/drawing/2014/main" id="{52775A17-39F4-7DDC-B499-F288A3EB5B9F}"/>
                </a:ext>
              </a:extLst>
            </p:cNvPr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>
              <a:extLst>
                <a:ext uri="{FF2B5EF4-FFF2-40B4-BE49-F238E27FC236}">
                  <a16:creationId xmlns:a16="http://schemas.microsoft.com/office/drawing/2014/main" id="{E7B63CED-D870-A915-2A1C-B83B7E22240F}"/>
                </a:ext>
              </a:extLst>
            </p:cNvPr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>
              <a:extLst>
                <a:ext uri="{FF2B5EF4-FFF2-40B4-BE49-F238E27FC236}">
                  <a16:creationId xmlns:a16="http://schemas.microsoft.com/office/drawing/2014/main" id="{83E14CC3-4458-0AED-77DA-A0CE038BEE1B}"/>
                </a:ext>
              </a:extLst>
            </p:cNvPr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>
              <a:extLst>
                <a:ext uri="{FF2B5EF4-FFF2-40B4-BE49-F238E27FC236}">
                  <a16:creationId xmlns:a16="http://schemas.microsoft.com/office/drawing/2014/main" id="{9B058CFA-3725-E65A-231D-C6A892C07189}"/>
                </a:ext>
              </a:extLst>
            </p:cNvPr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>
              <a:extLst>
                <a:ext uri="{FF2B5EF4-FFF2-40B4-BE49-F238E27FC236}">
                  <a16:creationId xmlns:a16="http://schemas.microsoft.com/office/drawing/2014/main" id="{7EDE1353-8D06-ABA4-6EE8-EFAAC64840EF}"/>
                </a:ext>
              </a:extLst>
            </p:cNvPr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>
              <a:extLst>
                <a:ext uri="{FF2B5EF4-FFF2-40B4-BE49-F238E27FC236}">
                  <a16:creationId xmlns:a16="http://schemas.microsoft.com/office/drawing/2014/main" id="{DE498D90-9C32-3F16-09D4-8455EE550FE9}"/>
                </a:ext>
              </a:extLst>
            </p:cNvPr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>
              <a:extLst>
                <a:ext uri="{FF2B5EF4-FFF2-40B4-BE49-F238E27FC236}">
                  <a16:creationId xmlns:a16="http://schemas.microsoft.com/office/drawing/2014/main" id="{46DA1CB5-28B6-F146-05D9-0FAB5ED9FE3D}"/>
                </a:ext>
              </a:extLst>
            </p:cNvPr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>
              <a:extLst>
                <a:ext uri="{FF2B5EF4-FFF2-40B4-BE49-F238E27FC236}">
                  <a16:creationId xmlns:a16="http://schemas.microsoft.com/office/drawing/2014/main" id="{22811A68-3D13-E485-F2DA-73CDDA22EB6C}"/>
                </a:ext>
              </a:extLst>
            </p:cNvPr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>
              <a:extLst>
                <a:ext uri="{FF2B5EF4-FFF2-40B4-BE49-F238E27FC236}">
                  <a16:creationId xmlns:a16="http://schemas.microsoft.com/office/drawing/2014/main" id="{A019C6C9-F02B-AD87-E3E0-4798A2F826B6}"/>
                </a:ext>
              </a:extLst>
            </p:cNvPr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546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4A4779C6-EB7D-AA0D-9FB1-D47751785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1174C357-549F-BF46-F6DE-A188F0F36E16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188AFC14-CFD4-BDA0-34ED-8CB1A4184BA5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BACFEA23-B975-DF99-62B4-B5B3BB152A68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EDF37DEB-571D-0E30-0DC2-C74284B43142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501;p49">
            <a:extLst>
              <a:ext uri="{FF2B5EF4-FFF2-40B4-BE49-F238E27FC236}">
                <a16:creationId xmlns:a16="http://schemas.microsoft.com/office/drawing/2014/main" id="{521E2611-7906-043D-0E07-362A351BE332}"/>
              </a:ext>
            </a:extLst>
          </p:cNvPr>
          <p:cNvSpPr txBox="1">
            <a:spLocks/>
          </p:cNvSpPr>
          <p:nvPr/>
        </p:nvSpPr>
        <p:spPr>
          <a:xfrm>
            <a:off x="385735" y="1919073"/>
            <a:ext cx="837253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Let a container/framework create and wire objects instead of manual new calls.</a:t>
            </a:r>
          </a:p>
        </p:txBody>
      </p:sp>
      <p:sp>
        <p:nvSpPr>
          <p:cNvPr id="2" name="Google Shape;501;p49">
            <a:extLst>
              <a:ext uri="{FF2B5EF4-FFF2-40B4-BE49-F238E27FC236}">
                <a16:creationId xmlns:a16="http://schemas.microsoft.com/office/drawing/2014/main" id="{B75D9CF8-0467-5B35-1154-BCE2FF64E801}"/>
              </a:ext>
            </a:extLst>
          </p:cNvPr>
          <p:cNvSpPr txBox="1">
            <a:spLocks/>
          </p:cNvSpPr>
          <p:nvPr/>
        </p:nvSpPr>
        <p:spPr>
          <a:xfrm>
            <a:off x="385735" y="2919505"/>
            <a:ext cx="9478344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DIP prevents high-level logic from being tied to low-level details.</a:t>
            </a:r>
          </a:p>
        </p:txBody>
      </p:sp>
      <p:sp>
        <p:nvSpPr>
          <p:cNvPr id="3" name="Google Shape;501;p49">
            <a:extLst>
              <a:ext uri="{FF2B5EF4-FFF2-40B4-BE49-F238E27FC236}">
                <a16:creationId xmlns:a16="http://schemas.microsoft.com/office/drawing/2014/main" id="{38649285-2753-6769-4CFE-74E6DB8E8440}"/>
              </a:ext>
            </a:extLst>
          </p:cNvPr>
          <p:cNvSpPr txBox="1">
            <a:spLocks/>
          </p:cNvSpPr>
          <p:nvPr/>
        </p:nvSpPr>
        <p:spPr>
          <a:xfrm>
            <a:off x="501194" y="397544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ctr"/>
            <a:r>
              <a:rPr lang="en-US" dirty="0"/>
              <a:t>Inversion of Control</a:t>
            </a:r>
          </a:p>
        </p:txBody>
      </p:sp>
      <p:sp>
        <p:nvSpPr>
          <p:cNvPr id="5" name="Google Shape;501;p49">
            <a:extLst>
              <a:ext uri="{FF2B5EF4-FFF2-40B4-BE49-F238E27FC236}">
                <a16:creationId xmlns:a16="http://schemas.microsoft.com/office/drawing/2014/main" id="{13EF58ED-E82B-32A4-8B98-310E17C589B3}"/>
              </a:ext>
            </a:extLst>
          </p:cNvPr>
          <p:cNvSpPr txBox="1">
            <a:spLocks/>
          </p:cNvSpPr>
          <p:nvPr/>
        </p:nvSpPr>
        <p:spPr>
          <a:xfrm>
            <a:off x="111274" y="1170282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3000" dirty="0"/>
              <a:t>Why to Use IoC:</a:t>
            </a:r>
          </a:p>
        </p:txBody>
      </p:sp>
    </p:spTree>
    <p:extLst>
      <p:ext uri="{BB962C8B-B14F-4D97-AF65-F5344CB8AC3E}">
        <p14:creationId xmlns:p14="http://schemas.microsoft.com/office/powerpoint/2010/main" val="18047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28BA9D4C-93DA-0E87-FE62-387AEB82F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BC5789DA-20B5-B7C3-16D6-E274AF3B5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Before: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FF756853-B7EE-2E08-3505-FBF0127EB3E4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7988C5AA-08E2-4E9C-71D8-81D407487332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3BD54859-2F14-9BD5-A0DE-EE2EF0F8C359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B94369DA-B598-4EE3-7543-B1FEC6D1C03F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9E18CA-98D1-3A5F-5019-A26E25C37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9" y="1597660"/>
            <a:ext cx="8539730" cy="157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8A6C0674-682A-2948-D467-9EA59A09E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692F3B3F-A45A-E528-8D63-A80BDBDE3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After: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D49DBFB2-7294-8C07-958B-EA41B1B74277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C90073E7-F558-4E1A-3AE7-E113232E348A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BA6CE5EE-C076-FCEF-B7BE-D8FD7E635545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FCC5C846-74C8-C0C1-8BEC-08E50FC7027A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B73B452-98FB-6A23-5C8D-1C89F93AE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47" y="1111910"/>
            <a:ext cx="7299013" cy="36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99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C90778FC-15AA-BBC1-2305-5EAC05131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576BBE03-866A-B72B-7513-8F15994BE383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A0FEBBCC-E96A-BA4A-25E4-01CFCC5FD18C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28C34077-716D-9542-543F-4E4750C2A3E9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2FD96B1E-AEC2-D8B6-F658-BB9C8D3F0C8C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501;p49">
            <a:extLst>
              <a:ext uri="{FF2B5EF4-FFF2-40B4-BE49-F238E27FC236}">
                <a16:creationId xmlns:a16="http://schemas.microsoft.com/office/drawing/2014/main" id="{7A80C749-2193-2ED4-2BDF-D97A880D79FF}"/>
              </a:ext>
            </a:extLst>
          </p:cNvPr>
          <p:cNvSpPr txBox="1">
            <a:spLocks/>
          </p:cNvSpPr>
          <p:nvPr/>
        </p:nvSpPr>
        <p:spPr>
          <a:xfrm>
            <a:off x="385735" y="1919073"/>
            <a:ext cx="837253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Centralized wiring, easier swaps &amp; testing.	</a:t>
            </a:r>
          </a:p>
        </p:txBody>
      </p:sp>
      <p:sp>
        <p:nvSpPr>
          <p:cNvPr id="2" name="Google Shape;501;p49">
            <a:extLst>
              <a:ext uri="{FF2B5EF4-FFF2-40B4-BE49-F238E27FC236}">
                <a16:creationId xmlns:a16="http://schemas.microsoft.com/office/drawing/2014/main" id="{02FDB3E7-EBDD-A146-2314-D947DCFFF700}"/>
              </a:ext>
            </a:extLst>
          </p:cNvPr>
          <p:cNvSpPr txBox="1">
            <a:spLocks/>
          </p:cNvSpPr>
          <p:nvPr/>
        </p:nvSpPr>
        <p:spPr>
          <a:xfrm>
            <a:off x="385735" y="2919505"/>
            <a:ext cx="9478344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manual “new” calls — easier to swap implementations  and write unit tests.</a:t>
            </a:r>
          </a:p>
        </p:txBody>
      </p:sp>
      <p:sp>
        <p:nvSpPr>
          <p:cNvPr id="3" name="Google Shape;501;p49">
            <a:extLst>
              <a:ext uri="{FF2B5EF4-FFF2-40B4-BE49-F238E27FC236}">
                <a16:creationId xmlns:a16="http://schemas.microsoft.com/office/drawing/2014/main" id="{3E733EC2-65D4-26F6-4F3F-84381B3BA982}"/>
              </a:ext>
            </a:extLst>
          </p:cNvPr>
          <p:cNvSpPr txBox="1">
            <a:spLocks/>
          </p:cNvSpPr>
          <p:nvPr/>
        </p:nvSpPr>
        <p:spPr>
          <a:xfrm>
            <a:off x="501194" y="397544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ctr"/>
            <a:r>
              <a:rPr lang="en-US" dirty="0"/>
              <a:t>Inversion of Control</a:t>
            </a:r>
          </a:p>
        </p:txBody>
      </p:sp>
      <p:sp>
        <p:nvSpPr>
          <p:cNvPr id="5" name="Google Shape;501;p49">
            <a:extLst>
              <a:ext uri="{FF2B5EF4-FFF2-40B4-BE49-F238E27FC236}">
                <a16:creationId xmlns:a16="http://schemas.microsoft.com/office/drawing/2014/main" id="{3EFF812C-B801-57D5-5EDD-106C36476863}"/>
              </a:ext>
            </a:extLst>
          </p:cNvPr>
          <p:cNvSpPr txBox="1">
            <a:spLocks/>
          </p:cNvSpPr>
          <p:nvPr/>
        </p:nvSpPr>
        <p:spPr>
          <a:xfrm>
            <a:off x="111274" y="1170282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3000" dirty="0"/>
              <a:t>Results: </a:t>
            </a:r>
          </a:p>
        </p:txBody>
      </p:sp>
    </p:spTree>
    <p:extLst>
      <p:ext uri="{BB962C8B-B14F-4D97-AF65-F5344CB8AC3E}">
        <p14:creationId xmlns:p14="http://schemas.microsoft.com/office/powerpoint/2010/main" val="3480326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>
            <a:spLocks noGrp="1"/>
          </p:cNvSpPr>
          <p:nvPr>
            <p:ph type="title"/>
          </p:nvPr>
        </p:nvSpPr>
        <p:spPr>
          <a:xfrm>
            <a:off x="2957235" y="2282763"/>
            <a:ext cx="718543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Dependency Injection</a:t>
            </a:r>
            <a:br>
              <a:rPr lang="en-US" dirty="0"/>
            </a:br>
            <a:r>
              <a:rPr lang="en-US" dirty="0"/>
              <a:t>		(DI)</a:t>
            </a:r>
          </a:p>
        </p:txBody>
      </p:sp>
      <p:grpSp>
        <p:nvGrpSpPr>
          <p:cNvPr id="450" name="Google Shape;450;p45"/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/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/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/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/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Dependency Injection:</a:t>
            </a:r>
            <a:endParaRPr dirty="0"/>
          </a:p>
        </p:txBody>
      </p:sp>
      <p:grpSp>
        <p:nvGrpSpPr>
          <p:cNvPr id="508" name="Google Shape;508;p49"/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/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/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/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501;p49">
            <a:extLst>
              <a:ext uri="{FF2B5EF4-FFF2-40B4-BE49-F238E27FC236}">
                <a16:creationId xmlns:a16="http://schemas.microsoft.com/office/drawing/2014/main" id="{8544E577-2088-4CC3-FB13-1376F55CC775}"/>
              </a:ext>
            </a:extLst>
          </p:cNvPr>
          <p:cNvSpPr txBox="1">
            <a:spLocks/>
          </p:cNvSpPr>
          <p:nvPr/>
        </p:nvSpPr>
        <p:spPr>
          <a:xfrm>
            <a:off x="836088" y="1215413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2000" dirty="0"/>
              <a:t>Inject dependencies instead of creating them inside </a:t>
            </a:r>
            <a:r>
              <a:rPr lang="en-US" sz="2000" err="1"/>
              <a:t>controllers</a:t>
            </a:r>
            <a:r>
              <a:rPr lang="en-US" sz="2000"/>
              <a:t>. Keeps </a:t>
            </a:r>
            <a:r>
              <a:rPr lang="en-US" sz="2000" dirty="0"/>
              <a:t>code flexible and testable.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FFB8E9DC-6668-700C-9EC2-400F79217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>
            <a:extLst>
              <a:ext uri="{FF2B5EF4-FFF2-40B4-BE49-F238E27FC236}">
                <a16:creationId xmlns:a16="http://schemas.microsoft.com/office/drawing/2014/main" id="{DD31542A-1464-5804-26CB-3B1B0F0E8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8570" y="2584491"/>
            <a:ext cx="718543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en-US" sz="4800" dirty="0"/>
              <a:t>Filters</a:t>
            </a:r>
          </a:p>
        </p:txBody>
      </p:sp>
      <p:sp>
        <p:nvSpPr>
          <p:cNvPr id="447" name="Google Shape;447;p45">
            <a:extLst>
              <a:ext uri="{FF2B5EF4-FFF2-40B4-BE49-F238E27FC236}">
                <a16:creationId xmlns:a16="http://schemas.microsoft.com/office/drawing/2014/main" id="{88A927FB-7D73-715D-4C6E-B90571BC66F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32664" y="1510664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449" name="Google Shape;449;p45">
            <a:extLst>
              <a:ext uri="{FF2B5EF4-FFF2-40B4-BE49-F238E27FC236}">
                <a16:creationId xmlns:a16="http://schemas.microsoft.com/office/drawing/2014/main" id="{2982A1F3-9F25-44FD-E4B3-F5442D13531A}"/>
              </a:ext>
            </a:extLst>
          </p:cNvPr>
          <p:cNvCxnSpPr>
            <a:cxnSpLocks/>
            <a:endCxn id="447" idx="1"/>
          </p:cNvCxnSpPr>
          <p:nvPr/>
        </p:nvCxnSpPr>
        <p:spPr>
          <a:xfrm>
            <a:off x="3325464" y="1931564"/>
            <a:ext cx="330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>
            <a:extLst>
              <a:ext uri="{FF2B5EF4-FFF2-40B4-BE49-F238E27FC236}">
                <a16:creationId xmlns:a16="http://schemas.microsoft.com/office/drawing/2014/main" id="{E66B668C-F163-9553-F5BC-FE56311C5072}"/>
              </a:ext>
            </a:extLst>
          </p:cNvPr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>
              <a:extLst>
                <a:ext uri="{FF2B5EF4-FFF2-40B4-BE49-F238E27FC236}">
                  <a16:creationId xmlns:a16="http://schemas.microsoft.com/office/drawing/2014/main" id="{6475CEA0-9747-72F7-1919-D57854C7C531}"/>
                </a:ext>
              </a:extLst>
            </p:cNvPr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>
              <a:extLst>
                <a:ext uri="{FF2B5EF4-FFF2-40B4-BE49-F238E27FC236}">
                  <a16:creationId xmlns:a16="http://schemas.microsoft.com/office/drawing/2014/main" id="{27A6AACC-065E-1DFF-9A17-5F6A992971C0}"/>
                </a:ext>
              </a:extLst>
            </p:cNvPr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>
              <a:extLst>
                <a:ext uri="{FF2B5EF4-FFF2-40B4-BE49-F238E27FC236}">
                  <a16:creationId xmlns:a16="http://schemas.microsoft.com/office/drawing/2014/main" id="{1AB22EED-9788-CAA8-0BE5-B0F9CF720447}"/>
                </a:ext>
              </a:extLst>
            </p:cNvPr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>
              <a:extLst>
                <a:ext uri="{FF2B5EF4-FFF2-40B4-BE49-F238E27FC236}">
                  <a16:creationId xmlns:a16="http://schemas.microsoft.com/office/drawing/2014/main" id="{7895F79D-90B4-9BFC-51C7-3AE74EA8AF71}"/>
                </a:ext>
              </a:extLst>
            </p:cNvPr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>
              <a:extLst>
                <a:ext uri="{FF2B5EF4-FFF2-40B4-BE49-F238E27FC236}">
                  <a16:creationId xmlns:a16="http://schemas.microsoft.com/office/drawing/2014/main" id="{F165E367-7A96-6100-E548-3BD24B6EF7CD}"/>
                </a:ext>
              </a:extLst>
            </p:cNvPr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>
              <a:extLst>
                <a:ext uri="{FF2B5EF4-FFF2-40B4-BE49-F238E27FC236}">
                  <a16:creationId xmlns:a16="http://schemas.microsoft.com/office/drawing/2014/main" id="{C34FDF11-2960-49E9-77FE-8B3C35331159}"/>
                </a:ext>
              </a:extLst>
            </p:cNvPr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>
              <a:extLst>
                <a:ext uri="{FF2B5EF4-FFF2-40B4-BE49-F238E27FC236}">
                  <a16:creationId xmlns:a16="http://schemas.microsoft.com/office/drawing/2014/main" id="{A441B7A7-033B-0621-1649-24A22C442B01}"/>
                </a:ext>
              </a:extLst>
            </p:cNvPr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>
              <a:extLst>
                <a:ext uri="{FF2B5EF4-FFF2-40B4-BE49-F238E27FC236}">
                  <a16:creationId xmlns:a16="http://schemas.microsoft.com/office/drawing/2014/main" id="{61EC5ACE-9362-5443-FE51-6A65BBBD553E}"/>
                </a:ext>
              </a:extLst>
            </p:cNvPr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>
              <a:extLst>
                <a:ext uri="{FF2B5EF4-FFF2-40B4-BE49-F238E27FC236}">
                  <a16:creationId xmlns:a16="http://schemas.microsoft.com/office/drawing/2014/main" id="{00F9EF92-EF27-56E0-440F-69F62647B064}"/>
                </a:ext>
              </a:extLst>
            </p:cNvPr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>
              <a:extLst>
                <a:ext uri="{FF2B5EF4-FFF2-40B4-BE49-F238E27FC236}">
                  <a16:creationId xmlns:a16="http://schemas.microsoft.com/office/drawing/2014/main" id="{1120CC9E-133B-C824-22E7-CF33F407A1F3}"/>
                </a:ext>
              </a:extLst>
            </p:cNvPr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006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C0296892-1CE4-F993-3123-D8C03B669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6D0F83BB-642F-3621-FD84-4289A98494C0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E2DA59A8-785D-BBA7-D50A-7B97F7B5B129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123F6A10-7A8F-2E06-6174-F93A8E3773F9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A936428A-83C6-A4B0-83C9-C24A8FFFCF83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501;p49">
            <a:extLst>
              <a:ext uri="{FF2B5EF4-FFF2-40B4-BE49-F238E27FC236}">
                <a16:creationId xmlns:a16="http://schemas.microsoft.com/office/drawing/2014/main" id="{C2A5E10C-1C3F-0D2E-7513-A599005CFEB9}"/>
              </a:ext>
            </a:extLst>
          </p:cNvPr>
          <p:cNvSpPr txBox="1">
            <a:spLocks/>
          </p:cNvSpPr>
          <p:nvPr/>
        </p:nvSpPr>
        <p:spPr>
          <a:xfrm>
            <a:off x="836088" y="1215413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2000" dirty="0"/>
              <a:t>Filters let you run code at MVC pipeline points (pre/post action, exceptions, etc.) to centralize cross-cutting concerns.</a:t>
            </a:r>
          </a:p>
        </p:txBody>
      </p:sp>
      <p:sp>
        <p:nvSpPr>
          <p:cNvPr id="4" name="Google Shape;501;p49">
            <a:extLst>
              <a:ext uri="{FF2B5EF4-FFF2-40B4-BE49-F238E27FC236}">
                <a16:creationId xmlns:a16="http://schemas.microsoft.com/office/drawing/2014/main" id="{43A505B2-A9C6-0A6D-552F-910943A27B1E}"/>
              </a:ext>
            </a:extLst>
          </p:cNvPr>
          <p:cNvSpPr txBox="1">
            <a:spLocks/>
          </p:cNvSpPr>
          <p:nvPr/>
        </p:nvSpPr>
        <p:spPr>
          <a:xfrm>
            <a:off x="501194" y="397544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ctr"/>
            <a:r>
              <a:rPr lang="en" dirty="0"/>
              <a:t>Filters in MVC</a:t>
            </a:r>
            <a:endParaRPr lang="en-US" dirty="0"/>
          </a:p>
        </p:txBody>
      </p:sp>
      <p:sp>
        <p:nvSpPr>
          <p:cNvPr id="7" name="Google Shape;501;p49">
            <a:extLst>
              <a:ext uri="{FF2B5EF4-FFF2-40B4-BE49-F238E27FC236}">
                <a16:creationId xmlns:a16="http://schemas.microsoft.com/office/drawing/2014/main" id="{1FA6F096-2221-C8F6-569A-54C8468740AB}"/>
              </a:ext>
            </a:extLst>
          </p:cNvPr>
          <p:cNvSpPr txBox="1">
            <a:spLocks/>
          </p:cNvSpPr>
          <p:nvPr/>
        </p:nvSpPr>
        <p:spPr>
          <a:xfrm>
            <a:off x="439848" y="2268037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Before (problem)</a:t>
            </a:r>
            <a:r>
              <a:rPr lang="en-US" sz="2000" dirty="0"/>
              <a:t> — duplicated logging in actions:</a:t>
            </a:r>
          </a:p>
        </p:txBody>
      </p:sp>
      <p:sp>
        <p:nvSpPr>
          <p:cNvPr id="8" name="Google Shape;501;p49">
            <a:extLst>
              <a:ext uri="{FF2B5EF4-FFF2-40B4-BE49-F238E27FC236}">
                <a16:creationId xmlns:a16="http://schemas.microsoft.com/office/drawing/2014/main" id="{1E25064B-4C5C-C942-3D23-6BB830C7B420}"/>
              </a:ext>
            </a:extLst>
          </p:cNvPr>
          <p:cNvSpPr txBox="1">
            <a:spLocks/>
          </p:cNvSpPr>
          <p:nvPr/>
        </p:nvSpPr>
        <p:spPr>
          <a:xfrm>
            <a:off x="439848" y="3098196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During (problem) → Validating input in every action method</a:t>
            </a:r>
            <a:endParaRPr lang="en-US" sz="2000" dirty="0"/>
          </a:p>
        </p:txBody>
      </p:sp>
      <p:sp>
        <p:nvSpPr>
          <p:cNvPr id="9" name="Google Shape;501;p49">
            <a:extLst>
              <a:ext uri="{FF2B5EF4-FFF2-40B4-BE49-F238E27FC236}">
                <a16:creationId xmlns:a16="http://schemas.microsoft.com/office/drawing/2014/main" id="{7AB08DB6-B935-B207-B18A-D29C63033BC5}"/>
              </a:ext>
            </a:extLst>
          </p:cNvPr>
          <p:cNvSpPr txBox="1">
            <a:spLocks/>
          </p:cNvSpPr>
          <p:nvPr/>
        </p:nvSpPr>
        <p:spPr>
          <a:xfrm>
            <a:off x="371268" y="3862245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After (problem) → Running cleanup code after an action executes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552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/>
          <p:cNvSpPr txBox="1">
            <a:spLocks noGrp="1"/>
          </p:cNvSpPr>
          <p:nvPr>
            <p:ph type="title"/>
          </p:nvPr>
        </p:nvSpPr>
        <p:spPr>
          <a:xfrm>
            <a:off x="720000" y="879550"/>
            <a:ext cx="4294800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dirty="0"/>
              <a:t>What?</a:t>
            </a:r>
            <a:endParaRPr dirty="0"/>
          </a:p>
        </p:txBody>
      </p:sp>
      <p:sp>
        <p:nvSpPr>
          <p:cNvPr id="474" name="Google Shape;474;p47"/>
          <p:cNvSpPr txBox="1">
            <a:spLocks noGrp="1"/>
          </p:cNvSpPr>
          <p:nvPr>
            <p:ph type="subTitle" idx="1"/>
          </p:nvPr>
        </p:nvSpPr>
        <p:spPr>
          <a:xfrm>
            <a:off x="720000" y="2322775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indent="-330192">
              <a:spcBef>
                <a:spcPts val="1000"/>
              </a:spcBef>
            </a:pPr>
            <a:r>
              <a:rPr lang="en-US" dirty="0"/>
              <a:t>Partial View is a view can be part of another views 🙂</a:t>
            </a:r>
            <a:endParaRPr dirty="0"/>
          </a:p>
          <a:p>
            <a:pPr marL="457189" indent="-330192"/>
            <a:r>
              <a:rPr lang="en-US" dirty="0"/>
              <a:t>it is a View without Layout.</a:t>
            </a:r>
            <a:endParaRPr dirty="0"/>
          </a:p>
        </p:txBody>
      </p:sp>
      <p:grpSp>
        <p:nvGrpSpPr>
          <p:cNvPr id="475" name="Google Shape;475;p47"/>
          <p:cNvGrpSpPr/>
          <p:nvPr/>
        </p:nvGrpSpPr>
        <p:grpSpPr>
          <a:xfrm>
            <a:off x="4769026" y="-94775"/>
            <a:ext cx="5005941" cy="4698782"/>
            <a:chOff x="4769025" y="-94775"/>
            <a:chExt cx="5005941" cy="4698782"/>
          </a:xfrm>
        </p:grpSpPr>
        <p:sp>
          <p:nvSpPr>
            <p:cNvPr id="476" name="Google Shape;476;p47"/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47"/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47"/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47"/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4" name="Google Shape;484;p47"/>
            <p:cNvSpPr/>
            <p:nvPr/>
          </p:nvSpPr>
          <p:spPr>
            <a:xfrm>
              <a:off x="7674414" y="132849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1C209F5F-EEB8-2312-E6D1-078A5712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DEC225D4-88D8-6292-7AE0-B07DF0EFD655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5D49C25B-5BBE-AE4C-72C4-13EFB961E604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DB399C0E-C713-4D36-0142-6B4CE5A698EC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0207FBB5-1F88-81C3-0A7D-CA30F650270B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501;p49">
            <a:extLst>
              <a:ext uri="{FF2B5EF4-FFF2-40B4-BE49-F238E27FC236}">
                <a16:creationId xmlns:a16="http://schemas.microsoft.com/office/drawing/2014/main" id="{CA4039AE-AD33-9C57-7EF2-D3414A345B00}"/>
              </a:ext>
            </a:extLst>
          </p:cNvPr>
          <p:cNvSpPr txBox="1">
            <a:spLocks/>
          </p:cNvSpPr>
          <p:nvPr/>
        </p:nvSpPr>
        <p:spPr>
          <a:xfrm>
            <a:off x="501194" y="397544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ctr"/>
            <a:r>
              <a:rPr lang="en" dirty="0"/>
              <a:t>Filters in MVC</a:t>
            </a:r>
            <a:endParaRPr lang="en-US" dirty="0"/>
          </a:p>
        </p:txBody>
      </p:sp>
      <p:sp>
        <p:nvSpPr>
          <p:cNvPr id="4" name="AutoShape 2" descr="Middleware and filters">
            <a:extLst>
              <a:ext uri="{FF2B5EF4-FFF2-40B4-BE49-F238E27FC236}">
                <a16:creationId xmlns:a16="http://schemas.microsoft.com/office/drawing/2014/main" id="{FEC0B85B-B043-ECE7-36CF-D42E52213B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DC49F-D7CC-FFD8-E491-E59EF27E2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37" y="1097494"/>
            <a:ext cx="7252514" cy="28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07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AD09FA26-7080-75AA-5454-7B832D01C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916E6D54-5BEF-5269-ABD1-3D3FF33ACE6E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862F791B-F81C-01DD-E504-9E9DA3CDCBE3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721649E0-645A-1A4A-1C8E-C96FBC2BDCE6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B62C82DF-5811-E39C-2C10-747E9DAEAAE4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501;p49">
            <a:extLst>
              <a:ext uri="{FF2B5EF4-FFF2-40B4-BE49-F238E27FC236}">
                <a16:creationId xmlns:a16="http://schemas.microsoft.com/office/drawing/2014/main" id="{CDA4843F-3D35-9C6F-AEBE-09651D9F9FA4}"/>
              </a:ext>
            </a:extLst>
          </p:cNvPr>
          <p:cNvSpPr txBox="1">
            <a:spLocks/>
          </p:cNvSpPr>
          <p:nvPr/>
        </p:nvSpPr>
        <p:spPr>
          <a:xfrm>
            <a:off x="501194" y="397544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ctr"/>
            <a:r>
              <a:rPr lang="en" dirty="0"/>
              <a:t>Filters and implementations</a:t>
            </a:r>
            <a:endParaRPr lang="en-US" dirty="0"/>
          </a:p>
        </p:txBody>
      </p:sp>
      <p:sp>
        <p:nvSpPr>
          <p:cNvPr id="4" name="AutoShape 2" descr="Middleware and filters">
            <a:extLst>
              <a:ext uri="{FF2B5EF4-FFF2-40B4-BE49-F238E27FC236}">
                <a16:creationId xmlns:a16="http://schemas.microsoft.com/office/drawing/2014/main" id="{4D0220CD-6E91-85E0-A8EE-777054C8F1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Type of Filters in MVC Application and Why They're Important">
            <a:extLst>
              <a:ext uri="{FF2B5EF4-FFF2-40B4-BE49-F238E27FC236}">
                <a16:creationId xmlns:a16="http://schemas.microsoft.com/office/drawing/2014/main" id="{74ACB961-946B-D733-6CF1-A990F9895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915944"/>
            <a:ext cx="7918906" cy="386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00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00392A77-B18E-16F0-2FA6-DEFA3D196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CD494167-4707-4384-782D-06A34C698E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9879725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Before: </a:t>
            </a:r>
            <a:r>
              <a:rPr lang="en-US" dirty="0"/>
              <a:t> duplicated logging in actions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8732CFD6-D392-358F-CB8A-B8130FF0F695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17921134-01DD-AF94-FF5A-ED948DF68337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B82BE883-00AD-A3FC-A1AB-B7FA3A33143F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57D23806-09F4-8A59-DACE-5D4650AD77CB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7B508DB-C01F-A181-FE05-F095C558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0" y="1300268"/>
            <a:ext cx="8063588" cy="34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03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F5D4DA89-9E54-0883-8F49-C52532D45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C0420544-EDDF-4E41-0DA3-B76BCEA407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9879725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After: </a:t>
            </a:r>
            <a:r>
              <a:rPr lang="en-US" dirty="0"/>
              <a:t>use an </a:t>
            </a:r>
            <a:r>
              <a:rPr lang="en-US" dirty="0" err="1"/>
              <a:t>IActionFilter</a:t>
            </a:r>
            <a:r>
              <a:rPr lang="en-US" dirty="0"/>
              <a:t>: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D6B9444E-3108-E827-42E4-2A569AB4AE45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134B9453-75D0-DDA3-A96B-928B7F0F5153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ADD4C764-28A0-7E0D-94BF-12AD20F78C17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651F2BBE-54D7-8C4A-F040-4AB68860C727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3DEDF63-BD77-9101-FC50-5CA76D32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47" y="1363980"/>
            <a:ext cx="8135485" cy="342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87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28CBE7E9-1611-67E7-346E-7339C909C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B74BB2A3-B7B8-ACBD-5AC8-5313CE190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9879725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2: </a:t>
            </a:r>
            <a:r>
              <a:rPr lang="en-US" dirty="0"/>
              <a:t>using the Filter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4FAA6E4E-61E2-8BB5-47D3-BF6C4244FE3B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441D05FA-D376-E769-D884-15A7C378CD4A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823EE4FA-315C-0691-BBEF-20B69B64601C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4022867E-DB8C-0896-32C2-CE1601C2F275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C859D6-6B77-CF7C-9509-4F27460B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47" y="1375258"/>
            <a:ext cx="7725853" cy="34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12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E02D0202-8BA2-BB7D-AE41-CA04657CD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>
            <a:extLst>
              <a:ext uri="{FF2B5EF4-FFF2-40B4-BE49-F238E27FC236}">
                <a16:creationId xmlns:a16="http://schemas.microsoft.com/office/drawing/2014/main" id="{58D0A808-2A21-EC61-C31B-4EBD16325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7279" y="2141603"/>
            <a:ext cx="718543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en-US" sz="4800" dirty="0"/>
              <a:t>Authorization</a:t>
            </a:r>
          </a:p>
        </p:txBody>
      </p:sp>
      <p:sp>
        <p:nvSpPr>
          <p:cNvPr id="447" name="Google Shape;447;p45">
            <a:extLst>
              <a:ext uri="{FF2B5EF4-FFF2-40B4-BE49-F238E27FC236}">
                <a16:creationId xmlns:a16="http://schemas.microsoft.com/office/drawing/2014/main" id="{4B728E68-1D98-A9D1-56F7-F162179E672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725171" y="1054542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449" name="Google Shape;449;p45">
            <a:extLst>
              <a:ext uri="{FF2B5EF4-FFF2-40B4-BE49-F238E27FC236}">
                <a16:creationId xmlns:a16="http://schemas.microsoft.com/office/drawing/2014/main" id="{AACED1BF-7302-0049-86EF-F7959C638826}"/>
              </a:ext>
            </a:extLst>
          </p:cNvPr>
          <p:cNvCxnSpPr>
            <a:cxnSpLocks/>
            <a:endCxn id="447" idx="1"/>
          </p:cNvCxnSpPr>
          <p:nvPr/>
        </p:nvCxnSpPr>
        <p:spPr>
          <a:xfrm>
            <a:off x="3417971" y="1475442"/>
            <a:ext cx="330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>
            <a:extLst>
              <a:ext uri="{FF2B5EF4-FFF2-40B4-BE49-F238E27FC236}">
                <a16:creationId xmlns:a16="http://schemas.microsoft.com/office/drawing/2014/main" id="{D953CB83-A46B-83DD-1FC7-F2897CCBEA14}"/>
              </a:ext>
            </a:extLst>
          </p:cNvPr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>
              <a:extLst>
                <a:ext uri="{FF2B5EF4-FFF2-40B4-BE49-F238E27FC236}">
                  <a16:creationId xmlns:a16="http://schemas.microsoft.com/office/drawing/2014/main" id="{39766BFB-8446-E577-76A4-B7BBAA2B6DC5}"/>
                </a:ext>
              </a:extLst>
            </p:cNvPr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>
              <a:extLst>
                <a:ext uri="{FF2B5EF4-FFF2-40B4-BE49-F238E27FC236}">
                  <a16:creationId xmlns:a16="http://schemas.microsoft.com/office/drawing/2014/main" id="{8946A273-1406-5478-09FB-B2AFBAB62B94}"/>
                </a:ext>
              </a:extLst>
            </p:cNvPr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>
              <a:extLst>
                <a:ext uri="{FF2B5EF4-FFF2-40B4-BE49-F238E27FC236}">
                  <a16:creationId xmlns:a16="http://schemas.microsoft.com/office/drawing/2014/main" id="{41A97AB7-4042-D455-9058-309A1D238BC0}"/>
                </a:ext>
              </a:extLst>
            </p:cNvPr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>
              <a:extLst>
                <a:ext uri="{FF2B5EF4-FFF2-40B4-BE49-F238E27FC236}">
                  <a16:creationId xmlns:a16="http://schemas.microsoft.com/office/drawing/2014/main" id="{07BBC888-7654-ECF0-827D-32467C05BB28}"/>
                </a:ext>
              </a:extLst>
            </p:cNvPr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>
              <a:extLst>
                <a:ext uri="{FF2B5EF4-FFF2-40B4-BE49-F238E27FC236}">
                  <a16:creationId xmlns:a16="http://schemas.microsoft.com/office/drawing/2014/main" id="{0C2164F5-766D-B4A8-24DB-17E8C75E6CC4}"/>
                </a:ext>
              </a:extLst>
            </p:cNvPr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>
              <a:extLst>
                <a:ext uri="{FF2B5EF4-FFF2-40B4-BE49-F238E27FC236}">
                  <a16:creationId xmlns:a16="http://schemas.microsoft.com/office/drawing/2014/main" id="{A2AD88B3-AEB6-3CAF-A361-09362D1534DA}"/>
                </a:ext>
              </a:extLst>
            </p:cNvPr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>
              <a:extLst>
                <a:ext uri="{FF2B5EF4-FFF2-40B4-BE49-F238E27FC236}">
                  <a16:creationId xmlns:a16="http://schemas.microsoft.com/office/drawing/2014/main" id="{7C1607DA-0444-611F-B50A-19BBB77D0184}"/>
                </a:ext>
              </a:extLst>
            </p:cNvPr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>
              <a:extLst>
                <a:ext uri="{FF2B5EF4-FFF2-40B4-BE49-F238E27FC236}">
                  <a16:creationId xmlns:a16="http://schemas.microsoft.com/office/drawing/2014/main" id="{52F5FF72-761E-272C-4FDF-5F7C2934942B}"/>
                </a:ext>
              </a:extLst>
            </p:cNvPr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>
              <a:extLst>
                <a:ext uri="{FF2B5EF4-FFF2-40B4-BE49-F238E27FC236}">
                  <a16:creationId xmlns:a16="http://schemas.microsoft.com/office/drawing/2014/main" id="{8F855FAD-709B-B39E-62B5-895765BA17C3}"/>
                </a:ext>
              </a:extLst>
            </p:cNvPr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>
              <a:extLst>
                <a:ext uri="{FF2B5EF4-FFF2-40B4-BE49-F238E27FC236}">
                  <a16:creationId xmlns:a16="http://schemas.microsoft.com/office/drawing/2014/main" id="{DE5050AC-B1A6-771E-AB0C-27AAF7D6A9EC}"/>
                </a:ext>
              </a:extLst>
            </p:cNvPr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228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DEA73A45-D8FA-AE18-C137-839D95344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EFECD847-83F1-DA63-BB62-4E578B258C4E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D813CC5D-F222-62A2-87D2-6BD4614239EA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63C3FB6E-3058-05BB-AFE5-7616DAB087DC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63DCEC98-5900-1382-1275-F290652FEE9D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501;p49">
            <a:extLst>
              <a:ext uri="{FF2B5EF4-FFF2-40B4-BE49-F238E27FC236}">
                <a16:creationId xmlns:a16="http://schemas.microsoft.com/office/drawing/2014/main" id="{1E68DFCA-9037-F137-6F17-8644E997F362}"/>
              </a:ext>
            </a:extLst>
          </p:cNvPr>
          <p:cNvSpPr txBox="1">
            <a:spLocks/>
          </p:cNvSpPr>
          <p:nvPr/>
        </p:nvSpPr>
        <p:spPr>
          <a:xfrm>
            <a:off x="501194" y="1036723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2000" dirty="0"/>
              <a:t>Authorization decides whether an authenticated user can perform an action or not . Uses attributes not manual Checks</a:t>
            </a:r>
          </a:p>
        </p:txBody>
      </p:sp>
      <p:sp>
        <p:nvSpPr>
          <p:cNvPr id="4" name="Google Shape;501;p49">
            <a:extLst>
              <a:ext uri="{FF2B5EF4-FFF2-40B4-BE49-F238E27FC236}">
                <a16:creationId xmlns:a16="http://schemas.microsoft.com/office/drawing/2014/main" id="{C388592C-1379-5CF4-5EDD-001375D7D69F}"/>
              </a:ext>
            </a:extLst>
          </p:cNvPr>
          <p:cNvSpPr txBox="1">
            <a:spLocks/>
          </p:cNvSpPr>
          <p:nvPr/>
        </p:nvSpPr>
        <p:spPr>
          <a:xfrm>
            <a:off x="501194" y="397544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ctr"/>
            <a:r>
              <a:rPr lang="en-US" dirty="0"/>
              <a:t>Authorization</a:t>
            </a:r>
          </a:p>
        </p:txBody>
      </p:sp>
      <p:sp>
        <p:nvSpPr>
          <p:cNvPr id="7" name="Google Shape;501;p49">
            <a:extLst>
              <a:ext uri="{FF2B5EF4-FFF2-40B4-BE49-F238E27FC236}">
                <a16:creationId xmlns:a16="http://schemas.microsoft.com/office/drawing/2014/main" id="{02D45CC9-C109-0DD1-525C-50A1C38A55E2}"/>
              </a:ext>
            </a:extLst>
          </p:cNvPr>
          <p:cNvSpPr txBox="1">
            <a:spLocks/>
          </p:cNvSpPr>
          <p:nvPr/>
        </p:nvSpPr>
        <p:spPr>
          <a:xfrm>
            <a:off x="439848" y="2268037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Admin → Full access to manage users, data, and settings.</a:t>
            </a:r>
            <a:endParaRPr lang="en-US" sz="2000" dirty="0"/>
          </a:p>
        </p:txBody>
      </p:sp>
      <p:sp>
        <p:nvSpPr>
          <p:cNvPr id="8" name="Google Shape;501;p49">
            <a:extLst>
              <a:ext uri="{FF2B5EF4-FFF2-40B4-BE49-F238E27FC236}">
                <a16:creationId xmlns:a16="http://schemas.microsoft.com/office/drawing/2014/main" id="{88C8D678-4561-9BD9-E7B0-F1AF3880D756}"/>
              </a:ext>
            </a:extLst>
          </p:cNvPr>
          <p:cNvSpPr txBox="1">
            <a:spLocks/>
          </p:cNvSpPr>
          <p:nvPr/>
        </p:nvSpPr>
        <p:spPr>
          <a:xfrm>
            <a:off x="439848" y="2846826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Viewer/User → Can only view content, no editing rights.</a:t>
            </a:r>
            <a:endParaRPr lang="en-US" sz="2000" dirty="0"/>
          </a:p>
        </p:txBody>
      </p:sp>
      <p:sp>
        <p:nvSpPr>
          <p:cNvPr id="9" name="Google Shape;501;p49">
            <a:extLst>
              <a:ext uri="{FF2B5EF4-FFF2-40B4-BE49-F238E27FC236}">
                <a16:creationId xmlns:a16="http://schemas.microsoft.com/office/drawing/2014/main" id="{E8EBCE3A-B975-289F-0963-44CFC609F8E9}"/>
              </a:ext>
            </a:extLst>
          </p:cNvPr>
          <p:cNvSpPr txBox="1">
            <a:spLocks/>
          </p:cNvSpPr>
          <p:nvPr/>
        </p:nvSpPr>
        <p:spPr>
          <a:xfrm>
            <a:off x="439848" y="3343845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Guest → Limited or temporary access, often read-only.</a:t>
            </a:r>
            <a:endParaRPr lang="en-US" sz="2000" dirty="0"/>
          </a:p>
        </p:txBody>
      </p:sp>
      <p:sp>
        <p:nvSpPr>
          <p:cNvPr id="2" name="Google Shape;501;p49">
            <a:extLst>
              <a:ext uri="{FF2B5EF4-FFF2-40B4-BE49-F238E27FC236}">
                <a16:creationId xmlns:a16="http://schemas.microsoft.com/office/drawing/2014/main" id="{B860BB9E-3BEE-EBEF-3C54-137BC3283791}"/>
              </a:ext>
            </a:extLst>
          </p:cNvPr>
          <p:cNvSpPr txBox="1">
            <a:spLocks/>
          </p:cNvSpPr>
          <p:nvPr/>
        </p:nvSpPr>
        <p:spPr>
          <a:xfrm>
            <a:off x="127814" y="1830148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2000" dirty="0"/>
              <a:t>Popular Roles:</a:t>
            </a:r>
          </a:p>
        </p:txBody>
      </p:sp>
    </p:spTree>
    <p:extLst>
      <p:ext uri="{BB962C8B-B14F-4D97-AF65-F5344CB8AC3E}">
        <p14:creationId xmlns:p14="http://schemas.microsoft.com/office/powerpoint/2010/main" val="3683117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4FB55EE2-C758-CDBD-41B9-AFCE0424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0893EFCE-F673-269A-1366-12D01EF21704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6673F19E-6798-5E1E-1F51-80E462566242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119AB86C-3635-182C-EDC6-7961661B520E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CDF101B6-CAE1-79A5-627D-1EEF8161348B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501;p49">
            <a:extLst>
              <a:ext uri="{FF2B5EF4-FFF2-40B4-BE49-F238E27FC236}">
                <a16:creationId xmlns:a16="http://schemas.microsoft.com/office/drawing/2014/main" id="{DDDCFC5A-C21D-8EFF-8F6B-C5D1F6095E8F}"/>
              </a:ext>
            </a:extLst>
          </p:cNvPr>
          <p:cNvSpPr txBox="1">
            <a:spLocks/>
          </p:cNvSpPr>
          <p:nvPr/>
        </p:nvSpPr>
        <p:spPr>
          <a:xfrm>
            <a:off x="701547" y="924202"/>
            <a:ext cx="77040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2000" b="1" dirty="0"/>
              <a:t>ASP.NET Core Identity</a:t>
            </a:r>
            <a:r>
              <a:rPr lang="en-US" sz="2000" dirty="0"/>
              <a:t>, which is Microsoft’s built-in </a:t>
            </a:r>
            <a:r>
              <a:rPr lang="en-US" sz="2000" b="1" dirty="0"/>
              <a:t>authentication and authorization system</a:t>
            </a:r>
            <a:r>
              <a:rPr lang="en-US" sz="2000" dirty="0"/>
              <a:t> for web apps and APIs, you need to install NuGet package: </a:t>
            </a:r>
            <a:r>
              <a:rPr lang="en-US" sz="2000" dirty="0" err="1"/>
              <a:t>Microsoft.AspNetCore.Identity.EntityFrameworkCore</a:t>
            </a:r>
            <a:r>
              <a:rPr lang="en-US" sz="2000" dirty="0"/>
              <a:t> .</a:t>
            </a:r>
          </a:p>
        </p:txBody>
      </p:sp>
      <p:sp>
        <p:nvSpPr>
          <p:cNvPr id="4" name="Google Shape;501;p49">
            <a:extLst>
              <a:ext uri="{FF2B5EF4-FFF2-40B4-BE49-F238E27FC236}">
                <a16:creationId xmlns:a16="http://schemas.microsoft.com/office/drawing/2014/main" id="{DF82E82B-E1BC-A005-C1AC-7273CCFA15F9}"/>
              </a:ext>
            </a:extLst>
          </p:cNvPr>
          <p:cNvSpPr txBox="1">
            <a:spLocks/>
          </p:cNvSpPr>
          <p:nvPr/>
        </p:nvSpPr>
        <p:spPr>
          <a:xfrm>
            <a:off x="501194" y="286054"/>
            <a:ext cx="2663206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ctr"/>
            <a:r>
              <a:rPr lang="en-US" dirty="0"/>
              <a:t>Identity</a:t>
            </a:r>
          </a:p>
        </p:txBody>
      </p:sp>
      <p:sp>
        <p:nvSpPr>
          <p:cNvPr id="2" name="Google Shape;501;p49">
            <a:extLst>
              <a:ext uri="{FF2B5EF4-FFF2-40B4-BE49-F238E27FC236}">
                <a16:creationId xmlns:a16="http://schemas.microsoft.com/office/drawing/2014/main" id="{0A78547E-B5B5-5CFC-A034-3757D59F9E5A}"/>
              </a:ext>
            </a:extLst>
          </p:cNvPr>
          <p:cNvSpPr txBox="1">
            <a:spLocks/>
          </p:cNvSpPr>
          <p:nvPr/>
        </p:nvSpPr>
        <p:spPr>
          <a:xfrm>
            <a:off x="701547" y="1951794"/>
            <a:ext cx="7704000" cy="85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2000" dirty="0"/>
              <a:t>Think of it as a </a:t>
            </a:r>
            <a:r>
              <a:rPr lang="en-US" sz="2000" b="1" dirty="0"/>
              <a:t>ready-made membership system</a:t>
            </a:r>
            <a:r>
              <a:rPr lang="en-US" sz="2000" dirty="0"/>
              <a:t> that handles all the boring but critical parts of user accounts, like: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Authentication</a:t>
            </a:r>
            <a:r>
              <a:rPr lang="en-US" sz="2000" dirty="0"/>
              <a:t> → Checking if a user is who they claim to be (login).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Authorization</a:t>
            </a:r>
            <a:r>
              <a:rPr lang="en-US" sz="2000" dirty="0"/>
              <a:t> → Deciding what that user can do (roles, policies, claims).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User management</a:t>
            </a:r>
            <a:r>
              <a:rPr lang="en-US" sz="2000" dirty="0"/>
              <a:t> → Creating, updating, deleting accounts.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Password hashing</a:t>
            </a:r>
            <a:r>
              <a:rPr lang="en-US" sz="2000" dirty="0"/>
              <a:t> → Storing passwords securely.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External logins</a:t>
            </a:r>
            <a:r>
              <a:rPr lang="en-US" sz="2000" dirty="0"/>
              <a:t> → Google, Facebook, Microsoft, etc.</a:t>
            </a:r>
          </a:p>
        </p:txBody>
      </p:sp>
    </p:spTree>
    <p:extLst>
      <p:ext uri="{BB962C8B-B14F-4D97-AF65-F5344CB8AC3E}">
        <p14:creationId xmlns:p14="http://schemas.microsoft.com/office/powerpoint/2010/main" val="2202260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7FE46D3F-3820-2BF9-68BB-727C0DDEA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B40DE2F2-BD55-C133-14B4-53E9E67F23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9879725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Before: </a:t>
            </a:r>
            <a:r>
              <a:rPr lang="en-US" dirty="0"/>
              <a:t> Manually Checking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4EE32BF4-360B-032E-79C9-1C2B3804556F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386ED272-4816-BE27-6C90-A5BED4A19FBC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8338B573-EBE6-9BC8-7F94-52E54C64A961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FD1C47D3-F095-C3D7-5F36-AED745280C31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10A49AD-92D8-2B0D-7B9D-DA9346F33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9" y="1104399"/>
            <a:ext cx="7449590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81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0E935E63-55DE-6E47-FFD4-808F85A2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>
            <a:extLst>
              <a:ext uri="{FF2B5EF4-FFF2-40B4-BE49-F238E27FC236}">
                <a16:creationId xmlns:a16="http://schemas.microsoft.com/office/drawing/2014/main" id="{69871E69-F1AD-113A-BE1B-14B4FA57B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9879725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After: </a:t>
            </a:r>
            <a:r>
              <a:rPr lang="en-US" dirty="0"/>
              <a:t>Using Attributes</a:t>
            </a:r>
            <a:endParaRPr dirty="0"/>
          </a:p>
        </p:txBody>
      </p:sp>
      <p:grpSp>
        <p:nvGrpSpPr>
          <p:cNvPr id="508" name="Google Shape;508;p49">
            <a:extLst>
              <a:ext uri="{FF2B5EF4-FFF2-40B4-BE49-F238E27FC236}">
                <a16:creationId xmlns:a16="http://schemas.microsoft.com/office/drawing/2014/main" id="{3D8CBAA8-F8DC-42A9-4120-A4FBEA60BA09}"/>
              </a:ext>
            </a:extLst>
          </p:cNvPr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>
              <a:extLst>
                <a:ext uri="{FF2B5EF4-FFF2-40B4-BE49-F238E27FC236}">
                  <a16:creationId xmlns:a16="http://schemas.microsoft.com/office/drawing/2014/main" id="{CA8ADFF7-B56C-7060-E51A-5E01774F9CFF}"/>
                </a:ext>
              </a:extLst>
            </p:cNvPr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>
              <a:extLst>
                <a:ext uri="{FF2B5EF4-FFF2-40B4-BE49-F238E27FC236}">
                  <a16:creationId xmlns:a16="http://schemas.microsoft.com/office/drawing/2014/main" id="{CC491A54-9C9F-DEB5-371D-DDEBFC34DFAA}"/>
                </a:ext>
              </a:extLst>
            </p:cNvPr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>
              <a:extLst>
                <a:ext uri="{FF2B5EF4-FFF2-40B4-BE49-F238E27FC236}">
                  <a16:creationId xmlns:a16="http://schemas.microsoft.com/office/drawing/2014/main" id="{E18CFC00-83ED-08A2-0AB7-A9CDB55F8121}"/>
                </a:ext>
              </a:extLst>
            </p:cNvPr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5FB6BD0-FEA5-31CC-3D86-1735DB129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0" y="1028188"/>
            <a:ext cx="764964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6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Why?</a:t>
            </a:r>
            <a:endParaRPr dirty="0"/>
          </a:p>
        </p:txBody>
      </p:sp>
      <p:sp>
        <p:nvSpPr>
          <p:cNvPr id="493" name="Google Shape;493;p48"/>
          <p:cNvSpPr txBox="1">
            <a:spLocks noGrp="1"/>
          </p:cNvSpPr>
          <p:nvPr>
            <p:ph type="subTitle" idx="1"/>
          </p:nvPr>
        </p:nvSpPr>
        <p:spPr>
          <a:xfrm>
            <a:off x="48984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Usually you may find parts of views</a:t>
            </a:r>
          </a:p>
          <a:p>
            <a:pPr marL="0" indent="0"/>
            <a:r>
              <a:rPr lang="en-US" dirty="0"/>
              <a:t>Repeated in other views.</a:t>
            </a:r>
          </a:p>
          <a:p>
            <a:pPr marL="0" indent="0"/>
            <a:r>
              <a:rPr lang="en-US" dirty="0"/>
              <a:t>Use Partial view to insert it directly in the view without copy &amp; paste in other views</a:t>
            </a:r>
            <a:endParaRPr dirty="0"/>
          </a:p>
        </p:txBody>
      </p:sp>
      <p:sp>
        <p:nvSpPr>
          <p:cNvPr id="494" name="Google Shape;494;p48"/>
          <p:cNvSpPr txBox="1">
            <a:spLocks noGrp="1"/>
          </p:cNvSpPr>
          <p:nvPr>
            <p:ph type="subTitle" idx="2"/>
          </p:nvPr>
        </p:nvSpPr>
        <p:spPr>
          <a:xfrm>
            <a:off x="12836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Having a long Markup and want to edit in part of it.</a:t>
            </a:r>
          </a:p>
          <a:p>
            <a:pPr marL="0" indent="0"/>
            <a:r>
              <a:rPr lang="en-US" dirty="0"/>
              <a:t>Break down the page into small partial views,</a:t>
            </a:r>
            <a:endParaRPr dirty="0"/>
          </a:p>
        </p:txBody>
      </p:sp>
      <p:sp>
        <p:nvSpPr>
          <p:cNvPr id="495" name="Google Shape;495;p48"/>
          <p:cNvSpPr txBox="1">
            <a:spLocks noGrp="1"/>
          </p:cNvSpPr>
          <p:nvPr>
            <p:ph type="subTitle" idx="3"/>
          </p:nvPr>
        </p:nvSpPr>
        <p:spPr>
          <a:xfrm>
            <a:off x="12836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Long Page</a:t>
            </a:r>
            <a:endParaRPr dirty="0"/>
          </a:p>
        </p:txBody>
      </p:sp>
      <p:sp>
        <p:nvSpPr>
          <p:cNvPr id="496" name="Google Shape;496;p48"/>
          <p:cNvSpPr txBox="1">
            <a:spLocks noGrp="1"/>
          </p:cNvSpPr>
          <p:nvPr>
            <p:ph type="subTitle" idx="4"/>
          </p:nvPr>
        </p:nvSpPr>
        <p:spPr>
          <a:xfrm>
            <a:off x="4898438" y="2112200"/>
            <a:ext cx="319983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Don’t Repeat Yourself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2C8621A8-7B51-B867-E7E2-28E0A3AB6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>
            <a:extLst>
              <a:ext uri="{FF2B5EF4-FFF2-40B4-BE49-F238E27FC236}">
                <a16:creationId xmlns:a16="http://schemas.microsoft.com/office/drawing/2014/main" id="{82C14A70-DB38-CB61-BED7-B8D04F3548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7750" y="2598462"/>
            <a:ext cx="5067600" cy="2126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8000" b="1" dirty="0"/>
              <a:t>Thanks! 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449" name="Google Shape;449;p45">
            <a:extLst>
              <a:ext uri="{FF2B5EF4-FFF2-40B4-BE49-F238E27FC236}">
                <a16:creationId xmlns:a16="http://schemas.microsoft.com/office/drawing/2014/main" id="{F317AF34-1372-7169-928B-E657B6A425BA}"/>
              </a:ext>
            </a:extLst>
          </p:cNvPr>
          <p:cNvCxnSpPr>
            <a:cxnSpLocks/>
          </p:cNvCxnSpPr>
          <p:nvPr/>
        </p:nvCxnSpPr>
        <p:spPr>
          <a:xfrm>
            <a:off x="3017750" y="3339948"/>
            <a:ext cx="400298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>
            <a:extLst>
              <a:ext uri="{FF2B5EF4-FFF2-40B4-BE49-F238E27FC236}">
                <a16:creationId xmlns:a16="http://schemas.microsoft.com/office/drawing/2014/main" id="{2E75274E-8888-144F-2261-B63DF770166F}"/>
              </a:ext>
            </a:extLst>
          </p:cNvPr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>
              <a:extLst>
                <a:ext uri="{FF2B5EF4-FFF2-40B4-BE49-F238E27FC236}">
                  <a16:creationId xmlns:a16="http://schemas.microsoft.com/office/drawing/2014/main" id="{A3CF1E19-F408-C8A4-178E-E29386345D9B}"/>
                </a:ext>
              </a:extLst>
            </p:cNvPr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>
              <a:extLst>
                <a:ext uri="{FF2B5EF4-FFF2-40B4-BE49-F238E27FC236}">
                  <a16:creationId xmlns:a16="http://schemas.microsoft.com/office/drawing/2014/main" id="{59C7CAE9-F5F2-A946-AB2D-78E5DAA126A9}"/>
                </a:ext>
              </a:extLst>
            </p:cNvPr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>
              <a:extLst>
                <a:ext uri="{FF2B5EF4-FFF2-40B4-BE49-F238E27FC236}">
                  <a16:creationId xmlns:a16="http://schemas.microsoft.com/office/drawing/2014/main" id="{2F55872F-DF91-72DB-F51F-966614A6441F}"/>
                </a:ext>
              </a:extLst>
            </p:cNvPr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>
              <a:extLst>
                <a:ext uri="{FF2B5EF4-FFF2-40B4-BE49-F238E27FC236}">
                  <a16:creationId xmlns:a16="http://schemas.microsoft.com/office/drawing/2014/main" id="{26516860-AF85-249E-740B-2673D4FACF13}"/>
                </a:ext>
              </a:extLst>
            </p:cNvPr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>
              <a:extLst>
                <a:ext uri="{FF2B5EF4-FFF2-40B4-BE49-F238E27FC236}">
                  <a16:creationId xmlns:a16="http://schemas.microsoft.com/office/drawing/2014/main" id="{9CC6B977-C8C5-25A1-E3C1-47ECE83F5525}"/>
                </a:ext>
              </a:extLst>
            </p:cNvPr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>
              <a:extLst>
                <a:ext uri="{FF2B5EF4-FFF2-40B4-BE49-F238E27FC236}">
                  <a16:creationId xmlns:a16="http://schemas.microsoft.com/office/drawing/2014/main" id="{B789D501-8CE4-052A-A340-A9866DC18DDF}"/>
                </a:ext>
              </a:extLst>
            </p:cNvPr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>
              <a:extLst>
                <a:ext uri="{FF2B5EF4-FFF2-40B4-BE49-F238E27FC236}">
                  <a16:creationId xmlns:a16="http://schemas.microsoft.com/office/drawing/2014/main" id="{1914B75F-6C27-2951-C37F-4854CEA1EA81}"/>
                </a:ext>
              </a:extLst>
            </p:cNvPr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>
              <a:extLst>
                <a:ext uri="{FF2B5EF4-FFF2-40B4-BE49-F238E27FC236}">
                  <a16:creationId xmlns:a16="http://schemas.microsoft.com/office/drawing/2014/main" id="{89FBDDCC-33E4-E370-BD74-C220F84E047B}"/>
                </a:ext>
              </a:extLst>
            </p:cNvPr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>
              <a:extLst>
                <a:ext uri="{FF2B5EF4-FFF2-40B4-BE49-F238E27FC236}">
                  <a16:creationId xmlns:a16="http://schemas.microsoft.com/office/drawing/2014/main" id="{EA88E4B0-BA17-A470-6F19-B8511A6E6938}"/>
                </a:ext>
              </a:extLst>
            </p:cNvPr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>
              <a:extLst>
                <a:ext uri="{FF2B5EF4-FFF2-40B4-BE49-F238E27FC236}">
                  <a16:creationId xmlns:a16="http://schemas.microsoft.com/office/drawing/2014/main" id="{4F65FCCF-1E9A-0659-CF85-46EA5DD1FC29}"/>
                </a:ext>
              </a:extLst>
            </p:cNvPr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18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How?</a:t>
            </a:r>
            <a:endParaRPr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0CD1CF-05D2-64AD-049A-F99B978D1055}"/>
              </a:ext>
            </a:extLst>
          </p:cNvPr>
          <p:cNvGrpSpPr/>
          <p:nvPr/>
        </p:nvGrpSpPr>
        <p:grpSpPr>
          <a:xfrm>
            <a:off x="5059757" y="1593276"/>
            <a:ext cx="2929268" cy="1719907"/>
            <a:chOff x="6746343" y="2124367"/>
            <a:chExt cx="3905690" cy="22932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304C17-58E7-B2D5-426D-255560A7369F}"/>
                </a:ext>
              </a:extLst>
            </p:cNvPr>
            <p:cNvGrpSpPr/>
            <p:nvPr/>
          </p:nvGrpSpPr>
          <p:grpSpPr>
            <a:xfrm>
              <a:off x="6746343" y="2124367"/>
              <a:ext cx="3905690" cy="1539600"/>
              <a:chOff x="6746343" y="2124367"/>
              <a:chExt cx="3905690" cy="1539600"/>
            </a:xfrm>
          </p:grpSpPr>
          <p:sp>
            <p:nvSpPr>
              <p:cNvPr id="1074" name="Google Shape;1074;p73"/>
              <p:cNvSpPr/>
              <p:nvPr/>
            </p:nvSpPr>
            <p:spPr>
              <a:xfrm>
                <a:off x="6746343" y="2124376"/>
                <a:ext cx="887200" cy="88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800" b="1" dirty="0">
                    <a:solidFill>
                      <a:schemeClr val="dk1"/>
                    </a:solidFill>
                    <a:latin typeface="Anek Kannada"/>
                    <a:ea typeface="Anek Kannada"/>
                    <a:cs typeface="Anek Kannada"/>
                    <a:sym typeface="Anek Kannada"/>
                  </a:rPr>
                  <a:t>02</a:t>
                </a:r>
                <a:endParaRPr sz="1800" b="1" dirty="0">
                  <a:solidFill>
                    <a:schemeClr val="dk1"/>
                  </a:solidFill>
                  <a:latin typeface="Anek Kannada"/>
                  <a:ea typeface="Anek Kannada"/>
                  <a:cs typeface="Anek Kannada"/>
                  <a:sym typeface="Anek Kannada"/>
                </a:endParaRPr>
              </a:p>
            </p:txBody>
          </p:sp>
          <p:sp>
            <p:nvSpPr>
              <p:cNvPr id="1081" name="Google Shape;1081;p73"/>
              <p:cNvSpPr txBox="1"/>
              <p:nvPr/>
            </p:nvSpPr>
            <p:spPr>
              <a:xfrm>
                <a:off x="8004033" y="2827967"/>
                <a:ext cx="2648000" cy="8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dirty="0">
                    <a:solidFill>
                      <a:schemeClr val="dk1"/>
                    </a:solidFill>
                    <a:latin typeface="Anek Kannada Medium"/>
                    <a:ea typeface="Anek Kannada Medium"/>
                    <a:cs typeface="Anek Kannada Medium"/>
                    <a:sym typeface="Anek Kannada Medium"/>
                  </a:rPr>
                  <a:t>Choose Razor and choose “create as a partial view” option. </a:t>
                </a:r>
                <a:endParaRPr sz="1800" dirty="0">
                  <a:solidFill>
                    <a:schemeClr val="dk1"/>
                  </a:solidFill>
                  <a:latin typeface="Anek Kannada Medium"/>
                  <a:ea typeface="Anek Kannada Medium"/>
                  <a:cs typeface="Anek Kannada Medium"/>
                  <a:sym typeface="Anek Kannada Medium"/>
                </a:endParaRPr>
              </a:p>
            </p:txBody>
          </p:sp>
          <p:sp>
            <p:nvSpPr>
              <p:cNvPr id="1082" name="Google Shape;1082;p73"/>
              <p:cNvSpPr txBox="1"/>
              <p:nvPr/>
            </p:nvSpPr>
            <p:spPr>
              <a:xfrm>
                <a:off x="8003885" y="2124367"/>
                <a:ext cx="2648000" cy="7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r>
                  <a:rPr lang="en" sz="2400" b="1" dirty="0">
                    <a:solidFill>
                      <a:schemeClr val="dk1"/>
                    </a:solidFill>
                    <a:latin typeface="Anek Kannada"/>
                    <a:ea typeface="Anek Kannada"/>
                    <a:cs typeface="Anek Kannada"/>
                    <a:sym typeface="Anek Kannada"/>
                  </a:rPr>
                  <a:t>Razor View</a:t>
                </a:r>
                <a:endParaRPr sz="2400" b="1" dirty="0">
                  <a:solidFill>
                    <a:schemeClr val="dk1"/>
                  </a:solidFill>
                  <a:latin typeface="Anek Kannada"/>
                  <a:ea typeface="Anek Kannada"/>
                  <a:cs typeface="Anek Kannada"/>
                  <a:sym typeface="Anek Kannada"/>
                </a:endParaRPr>
              </a:p>
            </p:txBody>
          </p:sp>
        </p:grpSp>
        <p:cxnSp>
          <p:nvCxnSpPr>
            <p:cNvPr id="1086" name="Google Shape;1086;p73"/>
            <p:cNvCxnSpPr>
              <a:stCxn id="1074" idx="4"/>
              <a:endCxn id="1073" idx="0"/>
            </p:cNvCxnSpPr>
            <p:nvPr/>
          </p:nvCxnSpPr>
          <p:spPr>
            <a:xfrm>
              <a:off x="7189943" y="3011576"/>
              <a:ext cx="0" cy="140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B30F26-427C-4A01-9B94-1D39D2D83A78}"/>
              </a:ext>
            </a:extLst>
          </p:cNvPr>
          <p:cNvGrpSpPr/>
          <p:nvPr/>
        </p:nvGrpSpPr>
        <p:grpSpPr>
          <a:xfrm>
            <a:off x="4091957" y="3313214"/>
            <a:ext cx="3897068" cy="1154711"/>
            <a:chOff x="5455943" y="4417619"/>
            <a:chExt cx="5196090" cy="15396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F0041-760C-1F39-784C-A084325B3584}"/>
                </a:ext>
              </a:extLst>
            </p:cNvPr>
            <p:cNvGrpSpPr/>
            <p:nvPr/>
          </p:nvGrpSpPr>
          <p:grpSpPr>
            <a:xfrm>
              <a:off x="6746343" y="4417619"/>
              <a:ext cx="3905690" cy="1539614"/>
              <a:chOff x="6746343" y="4417619"/>
              <a:chExt cx="3905690" cy="1539614"/>
            </a:xfrm>
          </p:grpSpPr>
          <p:sp>
            <p:nvSpPr>
              <p:cNvPr id="1073" name="Google Shape;1073;p73"/>
              <p:cNvSpPr/>
              <p:nvPr/>
            </p:nvSpPr>
            <p:spPr>
              <a:xfrm>
                <a:off x="6746343" y="4417619"/>
                <a:ext cx="887200" cy="88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800" b="1" dirty="0">
                    <a:solidFill>
                      <a:schemeClr val="dk1"/>
                    </a:solidFill>
                    <a:latin typeface="Anek Kannada"/>
                    <a:ea typeface="Anek Kannada"/>
                    <a:cs typeface="Anek Kannada"/>
                    <a:sym typeface="Anek Kannada"/>
                  </a:rPr>
                  <a:t>03</a:t>
                </a:r>
                <a:endParaRPr sz="1800" b="1" dirty="0">
                  <a:solidFill>
                    <a:schemeClr val="dk1"/>
                  </a:solidFill>
                  <a:latin typeface="Anek Kannada"/>
                  <a:ea typeface="Anek Kannada"/>
                  <a:cs typeface="Anek Kannada"/>
                  <a:sym typeface="Anek Kannada"/>
                </a:endParaRPr>
              </a:p>
            </p:txBody>
          </p:sp>
          <p:sp>
            <p:nvSpPr>
              <p:cNvPr id="1083" name="Google Shape;1083;p73"/>
              <p:cNvSpPr txBox="1"/>
              <p:nvPr/>
            </p:nvSpPr>
            <p:spPr>
              <a:xfrm>
                <a:off x="8004033" y="5121233"/>
                <a:ext cx="2648000" cy="8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dirty="0">
                    <a:solidFill>
                      <a:schemeClr val="dk1"/>
                    </a:solidFill>
                    <a:latin typeface="Anek Kannada Medium"/>
                    <a:ea typeface="Anek Kannada Medium"/>
                    <a:cs typeface="Anek Kannada Medium"/>
                    <a:sym typeface="Anek Kannada Medium"/>
                  </a:rPr>
                  <a:t>Pest </a:t>
                </a:r>
                <a:r>
                  <a:rPr lang="en-US" sz="1800" dirty="0" err="1">
                    <a:solidFill>
                      <a:schemeClr val="dk1"/>
                    </a:solidFill>
                    <a:latin typeface="Anek Kannada Medium"/>
                    <a:ea typeface="Anek Kannada Medium"/>
                    <a:cs typeface="Anek Kannada Medium"/>
                    <a:sym typeface="Anek Kannada Medium"/>
                  </a:rPr>
                  <a:t>Practise</a:t>
                </a:r>
                <a:r>
                  <a:rPr lang="en-US" sz="1800" dirty="0">
                    <a:solidFill>
                      <a:schemeClr val="dk1"/>
                    </a:solidFill>
                    <a:latin typeface="Anek Kannada Medium"/>
                    <a:ea typeface="Anek Kannada Medium"/>
                    <a:cs typeface="Anek Kannada Medium"/>
                    <a:sym typeface="Anek Kannada Medium"/>
                  </a:rPr>
                  <a:t> to start the name of the partial view with “_”</a:t>
                </a:r>
              </a:p>
            </p:txBody>
          </p:sp>
          <p:sp>
            <p:nvSpPr>
              <p:cNvPr id="1084" name="Google Shape;1084;p73"/>
              <p:cNvSpPr txBox="1"/>
              <p:nvPr/>
            </p:nvSpPr>
            <p:spPr>
              <a:xfrm>
                <a:off x="8003885" y="4417633"/>
                <a:ext cx="2648000" cy="7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r>
                  <a:rPr lang="en" sz="2400" b="1" dirty="0">
                    <a:solidFill>
                      <a:schemeClr val="dk1"/>
                    </a:solidFill>
                    <a:latin typeface="Anek Kannada"/>
                    <a:ea typeface="Anek Kannada"/>
                    <a:cs typeface="Anek Kannada"/>
                    <a:sym typeface="Anek Kannada"/>
                  </a:rPr>
                  <a:t>Name</a:t>
                </a:r>
                <a:endParaRPr sz="2400" b="1" dirty="0">
                  <a:solidFill>
                    <a:schemeClr val="dk1"/>
                  </a:solidFill>
                  <a:latin typeface="Anek Kannada"/>
                  <a:ea typeface="Anek Kannada"/>
                  <a:cs typeface="Anek Kannada"/>
                  <a:sym typeface="Anek Kannada"/>
                </a:endParaRPr>
              </a:p>
            </p:txBody>
          </p:sp>
        </p:grpSp>
        <p:cxnSp>
          <p:nvCxnSpPr>
            <p:cNvPr id="1087" name="Google Shape;1087;p73"/>
            <p:cNvCxnSpPr>
              <a:stCxn id="1073" idx="2"/>
              <a:endCxn id="1075" idx="6"/>
            </p:cNvCxnSpPr>
            <p:nvPr/>
          </p:nvCxnSpPr>
          <p:spPr>
            <a:xfrm rot="10800000">
              <a:off x="5455943" y="4861219"/>
              <a:ext cx="1290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4A5EFF-6F4F-ADAA-95CD-F56AC2EA1636}"/>
              </a:ext>
            </a:extLst>
          </p:cNvPr>
          <p:cNvGrpSpPr/>
          <p:nvPr/>
        </p:nvGrpSpPr>
        <p:grpSpPr>
          <a:xfrm>
            <a:off x="1298065" y="2258726"/>
            <a:ext cx="2793818" cy="2209199"/>
            <a:chOff x="1730752" y="3011635"/>
            <a:chExt cx="3725091" cy="294559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91982D-46BB-503F-E4BE-8CAC9D699031}"/>
                </a:ext>
              </a:extLst>
            </p:cNvPr>
            <p:cNvGrpSpPr/>
            <p:nvPr/>
          </p:nvGrpSpPr>
          <p:grpSpPr>
            <a:xfrm>
              <a:off x="1730752" y="4417633"/>
              <a:ext cx="3725091" cy="1539600"/>
              <a:chOff x="1730752" y="4417633"/>
              <a:chExt cx="3725091" cy="1539600"/>
            </a:xfrm>
          </p:grpSpPr>
          <p:sp>
            <p:nvSpPr>
              <p:cNvPr id="1075" name="Google Shape;1075;p73"/>
              <p:cNvSpPr/>
              <p:nvPr/>
            </p:nvSpPr>
            <p:spPr>
              <a:xfrm>
                <a:off x="4568643" y="4417635"/>
                <a:ext cx="887200" cy="88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800" b="1">
                    <a:solidFill>
                      <a:schemeClr val="dk1"/>
                    </a:solidFill>
                    <a:latin typeface="Anek Kannada"/>
                    <a:ea typeface="Anek Kannada"/>
                    <a:cs typeface="Anek Kannada"/>
                    <a:sym typeface="Anek Kannada"/>
                  </a:rPr>
                  <a:t>04</a:t>
                </a:r>
                <a:endParaRPr sz="1800" b="1">
                  <a:solidFill>
                    <a:schemeClr val="dk1"/>
                  </a:solidFill>
                  <a:latin typeface="Anek Kannada"/>
                  <a:ea typeface="Anek Kannada"/>
                  <a:cs typeface="Anek Kannada"/>
                  <a:sym typeface="Anek Kannada"/>
                </a:endParaRPr>
              </a:p>
            </p:txBody>
          </p:sp>
          <p:sp>
            <p:nvSpPr>
              <p:cNvPr id="1079" name="Google Shape;1079;p73"/>
              <p:cNvSpPr txBox="1"/>
              <p:nvPr/>
            </p:nvSpPr>
            <p:spPr>
              <a:xfrm>
                <a:off x="1730900" y="5121233"/>
                <a:ext cx="2648000" cy="8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800" dirty="0">
                    <a:solidFill>
                      <a:schemeClr val="dk1"/>
                    </a:solidFill>
                    <a:latin typeface="Anek Kannada Medium"/>
                    <a:ea typeface="Anek Kannada Medium"/>
                    <a:cs typeface="Anek Kannada Medium"/>
                    <a:sym typeface="Anek Kannada Medium"/>
                  </a:rPr>
                  <a:t>Congratulation, You have now a Partial View</a:t>
                </a:r>
                <a:endParaRPr sz="1800" dirty="0">
                  <a:solidFill>
                    <a:schemeClr val="dk1"/>
                  </a:solidFill>
                  <a:latin typeface="Anek Kannada Medium"/>
                  <a:ea typeface="Anek Kannada Medium"/>
                  <a:cs typeface="Anek Kannada Medium"/>
                  <a:sym typeface="Anek Kannada Medium"/>
                </a:endParaRPr>
              </a:p>
            </p:txBody>
          </p:sp>
          <p:sp>
            <p:nvSpPr>
              <p:cNvPr id="1080" name="Google Shape;1080;p73"/>
              <p:cNvSpPr txBox="1"/>
              <p:nvPr/>
            </p:nvSpPr>
            <p:spPr>
              <a:xfrm>
                <a:off x="1730752" y="4417633"/>
                <a:ext cx="2648000" cy="7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r"/>
                <a:r>
                  <a:rPr lang="en" sz="2400" b="1" dirty="0">
                    <a:solidFill>
                      <a:schemeClr val="dk1"/>
                    </a:solidFill>
                    <a:latin typeface="Anek Kannada"/>
                    <a:ea typeface="Anek Kannada"/>
                    <a:cs typeface="Anek Kannada"/>
                    <a:sym typeface="Anek Kannada"/>
                  </a:rPr>
                  <a:t>Hit add</a:t>
                </a:r>
                <a:endParaRPr sz="2400" b="1" dirty="0">
                  <a:solidFill>
                    <a:schemeClr val="dk1"/>
                  </a:solidFill>
                  <a:latin typeface="Anek Kannada"/>
                  <a:ea typeface="Anek Kannada"/>
                  <a:cs typeface="Anek Kannada"/>
                  <a:sym typeface="Anek Kannada"/>
                </a:endParaRPr>
              </a:p>
            </p:txBody>
          </p:sp>
        </p:grpSp>
        <p:cxnSp>
          <p:nvCxnSpPr>
            <p:cNvPr id="1088" name="Google Shape;1088;p73"/>
            <p:cNvCxnSpPr>
              <a:stCxn id="1075" idx="0"/>
              <a:endCxn id="1076" idx="4"/>
            </p:cNvCxnSpPr>
            <p:nvPr/>
          </p:nvCxnSpPr>
          <p:spPr>
            <a:xfrm rot="10800000">
              <a:off x="5012243" y="3011635"/>
              <a:ext cx="0" cy="140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B3B6E1-2E1F-9BDE-0CC4-1281924B2940}"/>
              </a:ext>
            </a:extLst>
          </p:cNvPr>
          <p:cNvGrpSpPr/>
          <p:nvPr/>
        </p:nvGrpSpPr>
        <p:grpSpPr>
          <a:xfrm>
            <a:off x="1298065" y="1593270"/>
            <a:ext cx="3761618" cy="1188986"/>
            <a:chOff x="1730752" y="2124359"/>
            <a:chExt cx="5015491" cy="1585315"/>
          </a:xfrm>
        </p:grpSpPr>
        <p:cxnSp>
          <p:nvCxnSpPr>
            <p:cNvPr id="1085" name="Google Shape;1085;p73"/>
            <p:cNvCxnSpPr>
              <a:stCxn id="1076" idx="6"/>
              <a:endCxn id="1074" idx="2"/>
            </p:cNvCxnSpPr>
            <p:nvPr/>
          </p:nvCxnSpPr>
          <p:spPr>
            <a:xfrm>
              <a:off x="5455843" y="2567959"/>
              <a:ext cx="1290400" cy="800"/>
            </a:xfrm>
            <a:prstGeom prst="bentConnector3">
              <a:avLst>
                <a:gd name="adj1" fmla="val 5000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AB4E7D-7A88-0633-387C-4D7224B40E35}"/>
                </a:ext>
              </a:extLst>
            </p:cNvPr>
            <p:cNvGrpSpPr/>
            <p:nvPr/>
          </p:nvGrpSpPr>
          <p:grpSpPr>
            <a:xfrm>
              <a:off x="1730752" y="2124359"/>
              <a:ext cx="3725091" cy="1585315"/>
              <a:chOff x="1730752" y="2124359"/>
              <a:chExt cx="3725091" cy="1585315"/>
            </a:xfrm>
          </p:grpSpPr>
          <p:sp>
            <p:nvSpPr>
              <p:cNvPr id="1076" name="Google Shape;1076;p73"/>
              <p:cNvSpPr/>
              <p:nvPr/>
            </p:nvSpPr>
            <p:spPr>
              <a:xfrm>
                <a:off x="4568643" y="2124359"/>
                <a:ext cx="887200" cy="887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800" b="1" dirty="0">
                    <a:solidFill>
                      <a:schemeClr val="dk1"/>
                    </a:solidFill>
                    <a:latin typeface="Anek Kannada"/>
                    <a:ea typeface="Anek Kannada"/>
                    <a:cs typeface="Anek Kannada"/>
                    <a:sym typeface="Anek Kannada"/>
                  </a:rPr>
                  <a:t>01</a:t>
                </a:r>
                <a:endParaRPr sz="1800" b="1" dirty="0">
                  <a:solidFill>
                    <a:schemeClr val="dk1"/>
                  </a:solidFill>
                  <a:latin typeface="Anek Kannada"/>
                  <a:ea typeface="Anek Kannada"/>
                  <a:cs typeface="Anek Kannada"/>
                  <a:sym typeface="Anek Kannada"/>
                </a:endParaRPr>
              </a:p>
            </p:txBody>
          </p:sp>
          <p:sp>
            <p:nvSpPr>
              <p:cNvPr id="1078" name="Google Shape;1078;p73"/>
              <p:cNvSpPr txBox="1"/>
              <p:nvPr/>
            </p:nvSpPr>
            <p:spPr>
              <a:xfrm>
                <a:off x="1730752" y="2124367"/>
                <a:ext cx="2648000" cy="7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r"/>
                <a:r>
                  <a:rPr lang="en" sz="2400" b="1" dirty="0">
                    <a:solidFill>
                      <a:schemeClr val="dk1"/>
                    </a:solidFill>
                    <a:latin typeface="Anek Kannada"/>
                    <a:ea typeface="Anek Kannada"/>
                    <a:cs typeface="Anek Kannada"/>
                    <a:sym typeface="Anek Kannada"/>
                  </a:rPr>
                  <a:t>Add View</a:t>
                </a:r>
                <a:endParaRPr sz="2400" b="1" dirty="0">
                  <a:solidFill>
                    <a:schemeClr val="dk1"/>
                  </a:solidFill>
                  <a:latin typeface="Anek Kannada"/>
                  <a:ea typeface="Anek Kannada"/>
                  <a:cs typeface="Anek Kannada"/>
                  <a:sym typeface="Anek Kannada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C6342A-3A88-79EC-221A-FC70F129E839}"/>
                  </a:ext>
                </a:extLst>
              </p:cNvPr>
              <p:cNvSpPr txBox="1"/>
              <p:nvPr/>
            </p:nvSpPr>
            <p:spPr>
              <a:xfrm>
                <a:off x="2339072" y="2847899"/>
                <a:ext cx="2451370" cy="861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>
                  <a:buClrTx/>
                  <a:defRPr/>
                </a:pPr>
                <a:r>
                  <a:rPr lang="en-US" sz="1800" kern="1200" dirty="0">
                    <a:solidFill>
                      <a:srgbClr val="2F4044"/>
                    </a:solidFill>
                    <a:latin typeface="Anek Kannada Medium"/>
                    <a:ea typeface="Anek Kannada Medium"/>
                    <a:cs typeface="Anek Kannada Medium"/>
                    <a:sym typeface="Anek Kannada Medium"/>
                  </a:rPr>
                  <a:t>Create new view in View folder.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35B05A59-9C18-8257-15B4-955254EB2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60">
            <a:extLst>
              <a:ext uri="{FF2B5EF4-FFF2-40B4-BE49-F238E27FC236}">
                <a16:creationId xmlns:a16="http://schemas.microsoft.com/office/drawing/2014/main" id="{B24819A3-6161-33E5-727E-1985B4CC5884}"/>
              </a:ext>
            </a:extLst>
          </p:cNvPr>
          <p:cNvGrpSpPr/>
          <p:nvPr/>
        </p:nvGrpSpPr>
        <p:grpSpPr>
          <a:xfrm>
            <a:off x="4565580" y="1260433"/>
            <a:ext cx="3432984" cy="2496295"/>
            <a:chOff x="331763" y="414153"/>
            <a:chExt cx="6903246" cy="5019697"/>
          </a:xfrm>
        </p:grpSpPr>
        <p:sp>
          <p:nvSpPr>
            <p:cNvPr id="700" name="Google Shape;700;p60">
              <a:extLst>
                <a:ext uri="{FF2B5EF4-FFF2-40B4-BE49-F238E27FC236}">
                  <a16:creationId xmlns:a16="http://schemas.microsoft.com/office/drawing/2014/main" id="{FF788191-9C0D-DC88-6B15-48D2CCF90687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01" name="Google Shape;701;p60">
              <a:extLst>
                <a:ext uri="{FF2B5EF4-FFF2-40B4-BE49-F238E27FC236}">
                  <a16:creationId xmlns:a16="http://schemas.microsoft.com/office/drawing/2014/main" id="{4B4FB38E-9B50-CF37-941C-54E1250F586E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02" name="Google Shape;702;p60">
              <a:extLst>
                <a:ext uri="{FF2B5EF4-FFF2-40B4-BE49-F238E27FC236}">
                  <a16:creationId xmlns:a16="http://schemas.microsoft.com/office/drawing/2014/main" id="{0656B823-0179-75BB-2331-B5C6525DD8F5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03" name="Google Shape;703;p60">
              <a:extLst>
                <a:ext uri="{FF2B5EF4-FFF2-40B4-BE49-F238E27FC236}">
                  <a16:creationId xmlns:a16="http://schemas.microsoft.com/office/drawing/2014/main" id="{E2CFB860-7428-4C36-6D94-BA54CBB65006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pic>
        <p:nvPicPr>
          <p:cNvPr id="704" name="Google Shape;704;p60">
            <a:extLst>
              <a:ext uri="{FF2B5EF4-FFF2-40B4-BE49-F238E27FC236}">
                <a16:creationId xmlns:a16="http://schemas.microsoft.com/office/drawing/2014/main" id="{F757CE0A-68CB-E922-A266-9BB6E7DF90DA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4" t="9594" r="8885" b="15907"/>
          <a:stretch>
            <a:fillRect/>
          </a:stretch>
        </p:blipFill>
        <p:spPr>
          <a:xfrm>
            <a:off x="4672410" y="1311559"/>
            <a:ext cx="3218605" cy="20214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5" name="Google Shape;705;p60">
            <a:extLst>
              <a:ext uri="{FF2B5EF4-FFF2-40B4-BE49-F238E27FC236}">
                <a16:creationId xmlns:a16="http://schemas.microsoft.com/office/drawing/2014/main" id="{7A5960A4-BFC7-AAE8-5DCA-80EBD3DD38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4575" y="18214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How to add in other Views</a:t>
            </a:r>
            <a:endParaRPr dirty="0"/>
          </a:p>
        </p:txBody>
      </p:sp>
      <p:grpSp>
        <p:nvGrpSpPr>
          <p:cNvPr id="707" name="Google Shape;707;p60">
            <a:extLst>
              <a:ext uri="{FF2B5EF4-FFF2-40B4-BE49-F238E27FC236}">
                <a16:creationId xmlns:a16="http://schemas.microsoft.com/office/drawing/2014/main" id="{1348759A-BDF9-93C2-0796-064CE4C1929D}"/>
              </a:ext>
            </a:extLst>
          </p:cNvPr>
          <p:cNvGrpSpPr/>
          <p:nvPr/>
        </p:nvGrpSpPr>
        <p:grpSpPr>
          <a:xfrm rot="10800000" flipH="1">
            <a:off x="11" y="-248069"/>
            <a:ext cx="1822840" cy="5139928"/>
            <a:chOff x="7958360" y="1794"/>
            <a:chExt cx="1822840" cy="5139928"/>
          </a:xfrm>
        </p:grpSpPr>
        <p:sp>
          <p:nvSpPr>
            <p:cNvPr id="708" name="Google Shape;708;p60">
              <a:extLst>
                <a:ext uri="{FF2B5EF4-FFF2-40B4-BE49-F238E27FC236}">
                  <a16:creationId xmlns:a16="http://schemas.microsoft.com/office/drawing/2014/main" id="{111A5013-AE87-3AB8-E943-155389B61BAA}"/>
                </a:ext>
              </a:extLst>
            </p:cNvPr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60">
              <a:extLst>
                <a:ext uri="{FF2B5EF4-FFF2-40B4-BE49-F238E27FC236}">
                  <a16:creationId xmlns:a16="http://schemas.microsoft.com/office/drawing/2014/main" id="{A08AECB0-550B-66EE-893F-3F32E5E74426}"/>
                </a:ext>
              </a:extLst>
            </p:cNvPr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0">
              <a:extLst>
                <a:ext uri="{FF2B5EF4-FFF2-40B4-BE49-F238E27FC236}">
                  <a16:creationId xmlns:a16="http://schemas.microsoft.com/office/drawing/2014/main" id="{B53EF244-8C3E-1777-F2C9-4F52C752544B}"/>
                </a:ext>
              </a:extLst>
            </p:cNvPr>
            <p:cNvSpPr/>
            <p:nvPr/>
          </p:nvSpPr>
          <p:spPr>
            <a:xfrm>
              <a:off x="8310775" y="486628"/>
              <a:ext cx="1470425" cy="4483650"/>
            </a:xfrm>
            <a:custGeom>
              <a:avLst/>
              <a:gdLst/>
              <a:ahLst/>
              <a:cxnLst/>
              <a:rect l="l" t="t" r="r" b="b"/>
              <a:pathLst>
                <a:path w="58817" h="179346" extrusionOk="0">
                  <a:moveTo>
                    <a:pt x="252" y="0"/>
                  </a:moveTo>
                  <a:lnTo>
                    <a:pt x="0" y="145770"/>
                  </a:lnTo>
                  <a:lnTo>
                    <a:pt x="58817" y="17934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31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1525F95B-ABBA-D8C3-38F8-92B55AE8C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60">
            <a:extLst>
              <a:ext uri="{FF2B5EF4-FFF2-40B4-BE49-F238E27FC236}">
                <a16:creationId xmlns:a16="http://schemas.microsoft.com/office/drawing/2014/main" id="{7B2D01E5-E546-7F89-3BBA-36BF03B85EBA}"/>
              </a:ext>
            </a:extLst>
          </p:cNvPr>
          <p:cNvGrpSpPr/>
          <p:nvPr/>
        </p:nvGrpSpPr>
        <p:grpSpPr>
          <a:xfrm>
            <a:off x="4565580" y="1260433"/>
            <a:ext cx="3432984" cy="2496295"/>
            <a:chOff x="331763" y="414153"/>
            <a:chExt cx="6903246" cy="5019697"/>
          </a:xfrm>
        </p:grpSpPr>
        <p:sp>
          <p:nvSpPr>
            <p:cNvPr id="700" name="Google Shape;700;p60">
              <a:extLst>
                <a:ext uri="{FF2B5EF4-FFF2-40B4-BE49-F238E27FC236}">
                  <a16:creationId xmlns:a16="http://schemas.microsoft.com/office/drawing/2014/main" id="{41BA64EC-7BDB-B71A-B8EE-79F304C0CB3E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01" name="Google Shape;701;p60">
              <a:extLst>
                <a:ext uri="{FF2B5EF4-FFF2-40B4-BE49-F238E27FC236}">
                  <a16:creationId xmlns:a16="http://schemas.microsoft.com/office/drawing/2014/main" id="{136FCD63-A82C-31E5-E42B-BCB97F2A43D5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02" name="Google Shape;702;p60">
              <a:extLst>
                <a:ext uri="{FF2B5EF4-FFF2-40B4-BE49-F238E27FC236}">
                  <a16:creationId xmlns:a16="http://schemas.microsoft.com/office/drawing/2014/main" id="{021EF31F-34D2-FC56-EDEE-FDA350AD6AED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03" name="Google Shape;703;p60">
              <a:extLst>
                <a:ext uri="{FF2B5EF4-FFF2-40B4-BE49-F238E27FC236}">
                  <a16:creationId xmlns:a16="http://schemas.microsoft.com/office/drawing/2014/main" id="{7D48610C-8510-E169-6F87-4C6024151BB5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pic>
        <p:nvPicPr>
          <p:cNvPr id="704" name="Google Shape;704;p60">
            <a:extLst>
              <a:ext uri="{FF2B5EF4-FFF2-40B4-BE49-F238E27FC236}">
                <a16:creationId xmlns:a16="http://schemas.microsoft.com/office/drawing/2014/main" id="{5AA9DB3E-130E-D214-0273-0839C1CC3FEA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7" t="9316" r="8613" b="15904"/>
          <a:stretch>
            <a:fillRect/>
          </a:stretch>
        </p:blipFill>
        <p:spPr>
          <a:xfrm>
            <a:off x="1406138" y="40190"/>
            <a:ext cx="6996779" cy="48516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707" name="Google Shape;707;p60">
            <a:extLst>
              <a:ext uri="{FF2B5EF4-FFF2-40B4-BE49-F238E27FC236}">
                <a16:creationId xmlns:a16="http://schemas.microsoft.com/office/drawing/2014/main" id="{F7A5773C-38CA-A6C2-DD1E-1B35E392B87D}"/>
              </a:ext>
            </a:extLst>
          </p:cNvPr>
          <p:cNvGrpSpPr/>
          <p:nvPr/>
        </p:nvGrpSpPr>
        <p:grpSpPr>
          <a:xfrm rot="10800000" flipH="1">
            <a:off x="11" y="-248069"/>
            <a:ext cx="1822840" cy="5139928"/>
            <a:chOff x="7958360" y="1794"/>
            <a:chExt cx="1822840" cy="5139928"/>
          </a:xfrm>
        </p:grpSpPr>
        <p:sp>
          <p:nvSpPr>
            <p:cNvPr id="708" name="Google Shape;708;p60">
              <a:extLst>
                <a:ext uri="{FF2B5EF4-FFF2-40B4-BE49-F238E27FC236}">
                  <a16:creationId xmlns:a16="http://schemas.microsoft.com/office/drawing/2014/main" id="{8B2A5EAA-2321-B99C-3C80-5CE5780A2C96}"/>
                </a:ext>
              </a:extLst>
            </p:cNvPr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60">
              <a:extLst>
                <a:ext uri="{FF2B5EF4-FFF2-40B4-BE49-F238E27FC236}">
                  <a16:creationId xmlns:a16="http://schemas.microsoft.com/office/drawing/2014/main" id="{896AD05B-F46A-AF02-D112-ECF67C4182E9}"/>
                </a:ext>
              </a:extLst>
            </p:cNvPr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0">
              <a:extLst>
                <a:ext uri="{FF2B5EF4-FFF2-40B4-BE49-F238E27FC236}">
                  <a16:creationId xmlns:a16="http://schemas.microsoft.com/office/drawing/2014/main" id="{A9B848A2-7C62-4B70-9422-253E58D7E30E}"/>
                </a:ext>
              </a:extLst>
            </p:cNvPr>
            <p:cNvSpPr/>
            <p:nvPr/>
          </p:nvSpPr>
          <p:spPr>
            <a:xfrm>
              <a:off x="8310775" y="486628"/>
              <a:ext cx="1470425" cy="4483650"/>
            </a:xfrm>
            <a:custGeom>
              <a:avLst/>
              <a:gdLst/>
              <a:ahLst/>
              <a:cxnLst/>
              <a:rect l="l" t="t" r="r" b="b"/>
              <a:pathLst>
                <a:path w="58817" h="179346" extrusionOk="0">
                  <a:moveTo>
                    <a:pt x="252" y="0"/>
                  </a:moveTo>
                  <a:lnTo>
                    <a:pt x="0" y="145770"/>
                  </a:lnTo>
                  <a:lnTo>
                    <a:pt x="58817" y="17934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40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A3D20998-D6BE-46E6-54B2-8351AA229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60">
            <a:extLst>
              <a:ext uri="{FF2B5EF4-FFF2-40B4-BE49-F238E27FC236}">
                <a16:creationId xmlns:a16="http://schemas.microsoft.com/office/drawing/2014/main" id="{03AC027A-090D-D018-D35C-EFFCC560DEE9}"/>
              </a:ext>
            </a:extLst>
          </p:cNvPr>
          <p:cNvGrpSpPr/>
          <p:nvPr/>
        </p:nvGrpSpPr>
        <p:grpSpPr>
          <a:xfrm>
            <a:off x="4565580" y="1260433"/>
            <a:ext cx="3432984" cy="2496295"/>
            <a:chOff x="331763" y="414153"/>
            <a:chExt cx="6903246" cy="5019697"/>
          </a:xfrm>
        </p:grpSpPr>
        <p:sp>
          <p:nvSpPr>
            <p:cNvPr id="700" name="Google Shape;700;p60">
              <a:extLst>
                <a:ext uri="{FF2B5EF4-FFF2-40B4-BE49-F238E27FC236}">
                  <a16:creationId xmlns:a16="http://schemas.microsoft.com/office/drawing/2014/main" id="{4F7E1E80-6423-ED75-D80B-636489786485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01" name="Google Shape;701;p60">
              <a:extLst>
                <a:ext uri="{FF2B5EF4-FFF2-40B4-BE49-F238E27FC236}">
                  <a16:creationId xmlns:a16="http://schemas.microsoft.com/office/drawing/2014/main" id="{62AD901B-D1F9-7480-3BA3-C5ACA1E6E3B7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02" name="Google Shape;702;p60">
              <a:extLst>
                <a:ext uri="{FF2B5EF4-FFF2-40B4-BE49-F238E27FC236}">
                  <a16:creationId xmlns:a16="http://schemas.microsoft.com/office/drawing/2014/main" id="{5B5DF930-932F-036D-5697-3F8B01B2A039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703" name="Google Shape;703;p60">
              <a:extLst>
                <a:ext uri="{FF2B5EF4-FFF2-40B4-BE49-F238E27FC236}">
                  <a16:creationId xmlns:a16="http://schemas.microsoft.com/office/drawing/2014/main" id="{69293565-E8CD-2656-063E-186820D8760B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pic>
        <p:nvPicPr>
          <p:cNvPr id="704" name="Google Shape;704;p60">
            <a:extLst>
              <a:ext uri="{FF2B5EF4-FFF2-40B4-BE49-F238E27FC236}">
                <a16:creationId xmlns:a16="http://schemas.microsoft.com/office/drawing/2014/main" id="{24966E5E-1B3E-9E32-6418-84057839FAE4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4" t="9594" r="8885" b="15907"/>
          <a:stretch>
            <a:fillRect/>
          </a:stretch>
        </p:blipFill>
        <p:spPr>
          <a:xfrm>
            <a:off x="4672410" y="1311559"/>
            <a:ext cx="3218605" cy="20214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5" name="Google Shape;705;p60">
            <a:extLst>
              <a:ext uri="{FF2B5EF4-FFF2-40B4-BE49-F238E27FC236}">
                <a16:creationId xmlns:a16="http://schemas.microsoft.com/office/drawing/2014/main" id="{0556FA83-1CED-6DC4-C9B8-CCC3D243B3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4575" y="18214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How to add in other Views</a:t>
            </a:r>
            <a:endParaRPr dirty="0"/>
          </a:p>
        </p:txBody>
      </p:sp>
      <p:grpSp>
        <p:nvGrpSpPr>
          <p:cNvPr id="707" name="Google Shape;707;p60">
            <a:extLst>
              <a:ext uri="{FF2B5EF4-FFF2-40B4-BE49-F238E27FC236}">
                <a16:creationId xmlns:a16="http://schemas.microsoft.com/office/drawing/2014/main" id="{1B8071C0-B76F-354B-B473-C9DCC124731F}"/>
              </a:ext>
            </a:extLst>
          </p:cNvPr>
          <p:cNvGrpSpPr/>
          <p:nvPr/>
        </p:nvGrpSpPr>
        <p:grpSpPr>
          <a:xfrm rot="10800000" flipH="1">
            <a:off x="11" y="-248069"/>
            <a:ext cx="1822840" cy="5139928"/>
            <a:chOff x="7958360" y="1794"/>
            <a:chExt cx="1822840" cy="5139928"/>
          </a:xfrm>
        </p:grpSpPr>
        <p:sp>
          <p:nvSpPr>
            <p:cNvPr id="708" name="Google Shape;708;p60">
              <a:extLst>
                <a:ext uri="{FF2B5EF4-FFF2-40B4-BE49-F238E27FC236}">
                  <a16:creationId xmlns:a16="http://schemas.microsoft.com/office/drawing/2014/main" id="{FB0C91F8-E901-9C67-1D7F-E048E741207B}"/>
                </a:ext>
              </a:extLst>
            </p:cNvPr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60">
              <a:extLst>
                <a:ext uri="{FF2B5EF4-FFF2-40B4-BE49-F238E27FC236}">
                  <a16:creationId xmlns:a16="http://schemas.microsoft.com/office/drawing/2014/main" id="{123A862B-5170-5FFD-D09E-232BCF0CC248}"/>
                </a:ext>
              </a:extLst>
            </p:cNvPr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0">
              <a:extLst>
                <a:ext uri="{FF2B5EF4-FFF2-40B4-BE49-F238E27FC236}">
                  <a16:creationId xmlns:a16="http://schemas.microsoft.com/office/drawing/2014/main" id="{FAD29484-0DDF-10F4-45AA-C01EFAD16E73}"/>
                </a:ext>
              </a:extLst>
            </p:cNvPr>
            <p:cNvSpPr/>
            <p:nvPr/>
          </p:nvSpPr>
          <p:spPr>
            <a:xfrm>
              <a:off x="8310775" y="486628"/>
              <a:ext cx="1470425" cy="4483650"/>
            </a:xfrm>
            <a:custGeom>
              <a:avLst/>
              <a:gdLst/>
              <a:ahLst/>
              <a:cxnLst/>
              <a:rect l="l" t="t" r="r" b="b"/>
              <a:pathLst>
                <a:path w="58817" h="179346" extrusionOk="0">
                  <a:moveTo>
                    <a:pt x="252" y="0"/>
                  </a:moveTo>
                  <a:lnTo>
                    <a:pt x="0" y="145770"/>
                  </a:lnTo>
                  <a:lnTo>
                    <a:pt x="58817" y="17934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63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ach Fuzz COTY 2024 Design Inspiration by Slidesgo">
  <a:themeElements>
    <a:clrScheme name="Simple Light">
      <a:dk1>
        <a:srgbClr val="2F4044"/>
      </a:dk1>
      <a:lt1>
        <a:srgbClr val="FFFFFF"/>
      </a:lt1>
      <a:dk2>
        <a:srgbClr val="595959"/>
      </a:dk2>
      <a:lt2>
        <a:srgbClr val="FFDCB6"/>
      </a:lt2>
      <a:accent1>
        <a:srgbClr val="E97529"/>
      </a:accent1>
      <a:accent2>
        <a:srgbClr val="FFA85C"/>
      </a:accent2>
      <a:accent3>
        <a:srgbClr val="FFB18D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900</Words>
  <Application>Microsoft Office PowerPoint</Application>
  <PresentationFormat>On-screen Show (16:9)</PresentationFormat>
  <Paragraphs>152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Anek Kannada Medium</vt:lpstr>
      <vt:lpstr>Calibri</vt:lpstr>
      <vt:lpstr>Anek Kannada ExtraBold</vt:lpstr>
      <vt:lpstr>Arial</vt:lpstr>
      <vt:lpstr>Darker Grotesque Black</vt:lpstr>
      <vt:lpstr>Bebas Neue</vt:lpstr>
      <vt:lpstr>Nunito Light</vt:lpstr>
      <vt:lpstr>Anek Kannada</vt:lpstr>
      <vt:lpstr>Peach Fuzz COTY 2024 Design Inspiration by Slidesgo</vt:lpstr>
      <vt:lpstr>OSC Science &amp; Tech MVC session 3</vt:lpstr>
      <vt:lpstr>Table of contents</vt:lpstr>
      <vt:lpstr>Partial View</vt:lpstr>
      <vt:lpstr>What?</vt:lpstr>
      <vt:lpstr>Why?</vt:lpstr>
      <vt:lpstr>How?</vt:lpstr>
      <vt:lpstr>How to add in other Views</vt:lpstr>
      <vt:lpstr>PowerPoint Presentation</vt:lpstr>
      <vt:lpstr>How to add in other Views</vt:lpstr>
      <vt:lpstr>Calling action as a Partial View?</vt:lpstr>
      <vt:lpstr>Ajax</vt:lpstr>
      <vt:lpstr>What is Ajax?</vt:lpstr>
      <vt:lpstr>Why Ajax?</vt:lpstr>
      <vt:lpstr>Routes</vt:lpstr>
      <vt:lpstr>How URLs are mapped</vt:lpstr>
      <vt:lpstr>Routes?</vt:lpstr>
      <vt:lpstr>Repository Pattern</vt:lpstr>
      <vt:lpstr>Here are three important issues</vt:lpstr>
      <vt:lpstr>SOLID Principles?</vt:lpstr>
      <vt:lpstr>Repository Pattern</vt:lpstr>
      <vt:lpstr>Before:</vt:lpstr>
      <vt:lpstr>Step 1: Create Interface for CRUD op</vt:lpstr>
      <vt:lpstr>Step 2 : Implement the Interface</vt:lpstr>
      <vt:lpstr>Step 3 : Pass it as a parameter</vt:lpstr>
      <vt:lpstr>Final Result:</vt:lpstr>
      <vt:lpstr>Dependency Inversion     principle (DIP)</vt:lpstr>
      <vt:lpstr>PowerPoint Presentation</vt:lpstr>
      <vt:lpstr>Before:</vt:lpstr>
      <vt:lpstr>After:</vt:lpstr>
      <vt:lpstr>Final Result:</vt:lpstr>
      <vt:lpstr>Inversion of Control   (IoC)</vt:lpstr>
      <vt:lpstr>PowerPoint Presentation</vt:lpstr>
      <vt:lpstr>Before:</vt:lpstr>
      <vt:lpstr>After:</vt:lpstr>
      <vt:lpstr>PowerPoint Presentation</vt:lpstr>
      <vt:lpstr>Dependency Injection   (DI)</vt:lpstr>
      <vt:lpstr>Dependency Injection:</vt:lpstr>
      <vt:lpstr>Filters</vt:lpstr>
      <vt:lpstr>PowerPoint Presentation</vt:lpstr>
      <vt:lpstr>PowerPoint Presentation</vt:lpstr>
      <vt:lpstr>PowerPoint Presentation</vt:lpstr>
      <vt:lpstr>Before:  duplicated logging in actions</vt:lpstr>
      <vt:lpstr>After: use an IActionFilter:</vt:lpstr>
      <vt:lpstr>Step 2: using the Filter</vt:lpstr>
      <vt:lpstr>Authorization</vt:lpstr>
      <vt:lpstr>PowerPoint Presentation</vt:lpstr>
      <vt:lpstr>PowerPoint Presentation</vt:lpstr>
      <vt:lpstr>Before:  Manually Checking</vt:lpstr>
      <vt:lpstr>After: Using Attributes</vt:lpstr>
      <vt:lpstr>Thanks! 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محمود احمد عبدالصادق مصطفى محمد</cp:lastModifiedBy>
  <cp:revision>5</cp:revision>
  <dcterms:modified xsi:type="dcterms:W3CDTF">2025-08-15T23:22:57Z</dcterms:modified>
</cp:coreProperties>
</file>