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Arimo" charset="1" panose="020B0604020202020204"/>
      <p:regular r:id="rId52"/>
    </p:embeddedFont>
    <p:embeddedFont>
      <p:font typeface="Arimo Bold" charset="1" panose="020B0704020202020204"/>
      <p:regular r:id="rId54"/>
    </p:embeddedFont>
    <p:embeddedFont>
      <p:font typeface="Be Vietnam" charset="1" panose="00000500000000000000"/>
      <p:regular r:id="rId57"/>
    </p:embeddedFont>
    <p:embeddedFont>
      <p:font typeface="Canva Sans Bold" charset="1" panose="020B0803030501040103"/>
      <p:regular r:id="rId60"/>
    </p:embeddedFont>
    <p:embeddedFont>
      <p:font typeface="Canva Sans" charset="1" panose="020B0503030501040103"/>
      <p:regular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notesMasters/notesMaster1.xml" Type="http://schemas.openxmlformats.org/officeDocument/2006/relationships/notesMaster"/><Relationship Id="rId5" Target="tableStyles.xml" Type="http://schemas.openxmlformats.org/officeDocument/2006/relationships/tableStyles"/><Relationship Id="rId50" Target="theme/theme2.xml" Type="http://schemas.openxmlformats.org/officeDocument/2006/relationships/theme"/><Relationship Id="rId51" Target="notesSlides/notesSlide1.xml" Type="http://schemas.openxmlformats.org/officeDocument/2006/relationships/notesSlide"/><Relationship Id="rId52" Target="fonts/font52.fntdata" Type="http://schemas.openxmlformats.org/officeDocument/2006/relationships/font"/><Relationship Id="rId53" Target="notesSlides/notesSlide2.xml" Type="http://schemas.openxmlformats.org/officeDocument/2006/relationships/notesSlide"/><Relationship Id="rId54" Target="fonts/font54.fntdata" Type="http://schemas.openxmlformats.org/officeDocument/2006/relationships/font"/><Relationship Id="rId55" Target="notesSlides/notesSlide3.xml" Type="http://schemas.openxmlformats.org/officeDocument/2006/relationships/notesSlide"/><Relationship Id="rId56" Target="notesSlides/notesSlide4.xml" Type="http://schemas.openxmlformats.org/officeDocument/2006/relationships/notesSlide"/><Relationship Id="rId57" Target="fonts/font57.fntdata" Type="http://schemas.openxmlformats.org/officeDocument/2006/relationships/font"/><Relationship Id="rId58" Target="notesSlides/notesSlide5.xml" Type="http://schemas.openxmlformats.org/officeDocument/2006/relationships/notesSlide"/><Relationship Id="rId59" Target="notesSlides/notesSlide6.xml" Type="http://schemas.openxmlformats.org/officeDocument/2006/relationships/notesSlide"/><Relationship Id="rId6" Target="slides/slide1.xml" Type="http://schemas.openxmlformats.org/officeDocument/2006/relationships/slide"/><Relationship Id="rId60" Target="fonts/font60.fntdata" Type="http://schemas.openxmlformats.org/officeDocument/2006/relationships/font"/><Relationship Id="rId61" Target="notesSlides/notesSlide7.xml" Type="http://schemas.openxmlformats.org/officeDocument/2006/relationships/notesSlide"/><Relationship Id="rId62" Target="fonts/font62.fntdata" Type="http://schemas.openxmlformats.org/officeDocument/2006/relationships/font"/><Relationship Id="rId63" Target="notesSlides/notesSlide8.xml" Type="http://schemas.openxmlformats.org/officeDocument/2006/relationships/notesSlide"/><Relationship Id="rId64" Target="notesSlides/notesSlide9.xml" Type="http://schemas.openxmlformats.org/officeDocument/2006/relationships/notesSlide"/><Relationship Id="rId65" Target="notesSlides/notesSlide10.xml" Type="http://schemas.openxmlformats.org/officeDocument/2006/relationships/notesSlide"/><Relationship Id="rId66" Target="notesSlides/notesSlide11.xml" Type="http://schemas.openxmlformats.org/officeDocument/2006/relationships/notesSlide"/><Relationship Id="rId67" Target="notesSlides/notesSlide12.xml" Type="http://schemas.openxmlformats.org/officeDocument/2006/relationships/notesSlide"/><Relationship Id="rId68" Target="notesSlides/notesSlide13.xml" Type="http://schemas.openxmlformats.org/officeDocument/2006/relationships/notesSlide"/><Relationship Id="rId69" Target="notesSlides/notesSlide14.xml" Type="http://schemas.openxmlformats.org/officeDocument/2006/relationships/notesSlide"/><Relationship Id="rId7" Target="slides/slide2.xml" Type="http://schemas.openxmlformats.org/officeDocument/2006/relationships/slide"/><Relationship Id="rId70" Target="notesSlides/notesSlide15.xml" Type="http://schemas.openxmlformats.org/officeDocument/2006/relationships/notesSlide"/><Relationship Id="rId71" Target="notesSlides/notesSlide16.xml" Type="http://schemas.openxmlformats.org/officeDocument/2006/relationships/notesSlide"/><Relationship Id="rId72" Target="notesSlides/notesSlide17.xml" Type="http://schemas.openxmlformats.org/officeDocument/2006/relationships/notesSlide"/><Relationship Id="rId73" Target="notesSlides/notesSlide18.xml" Type="http://schemas.openxmlformats.org/officeDocument/2006/relationships/notesSlide"/><Relationship Id="rId74" Target="notesSlides/notesSlide19.xml" Type="http://schemas.openxmlformats.org/officeDocument/2006/relationships/notesSlide"/><Relationship Id="rId75" Target="notesSlides/notesSlide20.xml" Type="http://schemas.openxmlformats.org/officeDocument/2006/relationships/notesSlide"/><Relationship Id="rId76" Target="notesSlides/notesSlide21.xml" Type="http://schemas.openxmlformats.org/officeDocument/2006/relationships/notesSlide"/><Relationship Id="rId77" Target="notesSlides/notesSlide22.xml" Type="http://schemas.openxmlformats.org/officeDocument/2006/relationships/notesSlide"/><Relationship Id="rId78" Target="notesSlides/notesSlide23.xml" Type="http://schemas.openxmlformats.org/officeDocument/2006/relationships/notesSlide"/><Relationship Id="rId79" Target="notesSlides/notesSlide24.xml" Type="http://schemas.openxmlformats.org/officeDocument/2006/relationships/notesSlide"/><Relationship Id="rId8" Target="slides/slide3.xml" Type="http://schemas.openxmlformats.org/officeDocument/2006/relationships/slide"/><Relationship Id="rId80" Target="notesSlides/notesSlide25.xml" Type="http://schemas.openxmlformats.org/officeDocument/2006/relationships/notesSlide"/><Relationship Id="rId81" Target="notesSlides/notesSlide26.xml" Type="http://schemas.openxmlformats.org/officeDocument/2006/relationships/notesSlide"/><Relationship Id="rId82" Target="notesSlides/notesSlide27.xml" Type="http://schemas.openxmlformats.org/officeDocument/2006/relationships/notesSlide"/><Relationship Id="rId83" Target="notesSlides/notesSlide28.xml" Type="http://schemas.openxmlformats.org/officeDocument/2006/relationships/notesSlide"/><Relationship Id="rId84" Target="notesSlides/notesSlide29.xml" Type="http://schemas.openxmlformats.org/officeDocument/2006/relationships/notesSlide"/><Relationship Id="rId85" Target="notesSlides/notesSlide30.xml" Type="http://schemas.openxmlformats.org/officeDocument/2006/relationships/notesSlide"/><Relationship Id="rId86" Target="notesSlides/notesSlide31.xml" Type="http://schemas.openxmlformats.org/officeDocument/2006/relationships/notesSlide"/><Relationship Id="rId87" Target="notesSlides/notesSlide32.xml" Type="http://schemas.openxmlformats.org/officeDocument/2006/relationships/notesSlide"/><Relationship Id="rId88" Target="notesSlides/notesSlide33.xml" Type="http://schemas.openxmlformats.org/officeDocument/2006/relationships/notesSlide"/><Relationship Id="rId89" Target="notesSlides/notesSlide34.xml" Type="http://schemas.openxmlformats.org/officeDocument/2006/relationships/notesSlide"/><Relationship Id="rId9" Target="slides/slide4.xml" Type="http://schemas.openxmlformats.org/officeDocument/2006/relationships/slide"/><Relationship Id="rId90" Target="notesSlides/notesSlide35.xml" Type="http://schemas.openxmlformats.org/officeDocument/2006/relationships/notesSlide"/><Relationship Id="rId91" Target="notesSlides/notesSlide36.xml" Type="http://schemas.openxmlformats.org/officeDocument/2006/relationships/notesSlide"/><Relationship Id="rId92" Target="notesSlides/notesSlide37.xml" Type="http://schemas.openxmlformats.org/officeDocument/2006/relationships/notesSlide"/><Relationship Id="rId93" Target="notesSlides/notesSlide38.xml" Type="http://schemas.openxmlformats.org/officeDocument/2006/relationships/notesSlide"/><Relationship Id="rId94" Target="notesSlides/notesSlide39.xml" Type="http://schemas.openxmlformats.org/officeDocument/2006/relationships/notesSlide"/><Relationship Id="rId95" Target="notesSlides/notesSlide40.xml" Type="http://schemas.openxmlformats.org/officeDocument/2006/relationships/notesSlide"/><Relationship Id="rId96" Target="notesSlides/notesSlide41.xml" Type="http://schemas.openxmlformats.org/officeDocument/2006/relationships/notesSlide"/><Relationship Id="rId97" Target="notesSlides/notesSlide42.xml" Type="http://schemas.openxmlformats.org/officeDocument/2006/relationships/note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3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3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3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3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3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_rels/notesSlide3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6.xml" Type="http://schemas.openxmlformats.org/officeDocument/2006/relationships/slide"/></Relationships>
</file>

<file path=ppt/notesSlides/_rels/notesSlide3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7.xml" Type="http://schemas.openxmlformats.org/officeDocument/2006/relationships/slide"/></Relationships>
</file>

<file path=ppt/notesSlides/_rels/notesSlide3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8.xml" Type="http://schemas.openxmlformats.org/officeDocument/2006/relationships/slide"/></Relationships>
</file>

<file path=ppt/notesSlides/_rels/notesSlide3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0.xml" Type="http://schemas.openxmlformats.org/officeDocument/2006/relationships/slide"/></Relationships>
</file>

<file path=ppt/notesSlides/_rels/notesSlide4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1.xml" Type="http://schemas.openxmlformats.org/officeDocument/2006/relationships/slide"/></Relationships>
</file>

<file path=ppt/notesSlides/_rels/notesSlide4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2.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Search for Restful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public ProductData() { </a:t>
            </a:r>
          </a:p>
          <a:p>
            <a:r>
              <a:rPr lang="en-US"/>
              <a:t>     products = new List&lt;Product&gt;();</a:t>
            </a:r>
          </a:p>
          <a:p>
            <a:r>
              <a:rPr lang="en-US"/>
              <a:t>     products.Add(new Product() { Id = 1, Name = "Mug", Category = "Cups",Image= "1.jpeg" });</a:t>
            </a:r>
          </a:p>
          <a:p>
            <a:r>
              <a:rPr lang="en-US"/>
              <a:t>     products.Add(new Product() { Id = 2, Name = "Glass", Category = "Cups", Image = "1.jpeg" });</a:t>
            </a:r>
          </a:p>
          <a:p>
            <a:r>
              <a:rPr lang="en-US"/>
              <a:t>     products.Add(new Product() { Id = 3, Name = "bowl", Category = "Cups", Image = "1.jpeg" });</a:t>
            </a:r>
          </a:p>
          <a:p>
            <a:r>
              <a:rPr lang="en-US"/>
              <a:t/>
            </a:r>
          </a:p>
          <a:p>
            <a:r>
              <a:rPr lang="en-US"/>
              <a:t/>
            </a:r>
          </a:p>
          <a:p>
            <a:r>
              <a:rPr lang="en-US"/>
              <a:t> }</a:t>
            </a:r>
          </a:p>
          <a:p>
            <a:r>
              <a:rPr lang="en-US"/>
              <a:t/>
            </a:r>
          </a:p>
          <a:p>
            <a:r>
              <a:rPr lang="en-US"/>
              <a:t>HTML code </a:t>
            </a:r>
          </a:p>
          <a:p>
            <a:r>
              <a:rPr lang="en-US"/>
              <a:t>&lt;div class="card" style="width:400px"&gt;</a:t>
            </a:r>
          </a:p>
          <a:p>
            <a:r>
              <a:rPr lang="en-US"/>
              <a:t>    &lt;img class="card-img-top" src="../bootstrap4/img_avatar1.png" alt="Card image" style="width:100%"&gt;</a:t>
            </a:r>
          </a:p>
          <a:p>
            <a:r>
              <a:rPr lang="en-US"/>
              <a:t>    &lt;div class="card-body"&gt;</a:t>
            </a:r>
          </a:p>
          <a:p>
            <a:r>
              <a:rPr lang="en-US"/>
              <a:t>      &lt;h4 class="card-title"&gt;John Doe&lt;/h4&gt;</a:t>
            </a:r>
          </a:p>
          <a:p>
            <a:r>
              <a:rPr lang="en-US"/>
              <a:t>      &lt;p class="card-text"&gt;Some example text some example text. John Doe is an architect and engineer&lt;/p&gt;</a:t>
            </a:r>
          </a:p>
          <a:p>
            <a:r>
              <a:rPr lang="en-US"/>
              <a:t>      &lt;a href="#" class="btn btn-primary"&gt;See Profile&lt;/a&gt;</a:t>
            </a:r>
          </a:p>
          <a:p>
            <a:r>
              <a:rPr lang="en-US"/>
              <a:t>    &lt;/div&gt;</a:t>
            </a:r>
          </a:p>
          <a:p>
            <a:r>
              <a:rPr lang="en-US"/>
              <a:t>  &lt;/div&gt;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server os:</a:t>
            </a:r>
          </a:p>
          <a:p>
            <a:r>
              <a:rPr lang="en-US"/>
              <a:t>IIS:Windows</a:t>
            </a:r>
          </a:p>
          <a:p>
            <a:r>
              <a:rPr lang="en-US"/>
              <a:t>Apache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1-open source</a:t>
            </a:r>
          </a:p>
          <a:p>
            <a:r>
              <a:rPr lang="en-US"/>
              <a:t>2-cross plateform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Problems before MVC</a:t>
            </a:r>
          </a:p>
          <a:p>
            <a:r>
              <a:rPr lang="en-US"/>
              <a:t>1-everything in the same file</a:t>
            </a:r>
          </a:p>
          <a:p>
            <a:r>
              <a:rPr lang="en-US"/>
              <a:t>(UI, accessing Database).interdependencies</a:t>
            </a:r>
          </a:p>
          <a:p>
            <a:r>
              <a:rPr lang="en-US"/>
              <a:t>MVC features:</a:t>
            </a:r>
          </a:p>
          <a:p>
            <a:r>
              <a:rPr lang="en-US"/>
              <a:t>1-separate of concern</a:t>
            </a:r>
          </a:p>
          <a:p>
            <a:r>
              <a:rPr lang="en-US"/>
              <a:t>2-Url Mapping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svg" Type="http://schemas.openxmlformats.org/officeDocument/2006/relationships/image"/><Relationship Id="rId2" Target="../notesSlides/notesSlide10.xml" Type="http://schemas.openxmlformats.org/officeDocument/2006/relationships/notesSlid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41.png" Type="http://schemas.openxmlformats.org/officeDocument/2006/relationships/image"/><Relationship Id="rId8" Target="../media/image42.svg" Type="http://schemas.openxmlformats.org/officeDocument/2006/relationships/image"/><Relationship Id="rId9"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5.png" Type="http://schemas.openxmlformats.org/officeDocument/2006/relationships/image"/><Relationship Id="rId4" Target="../media/image46.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4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52.png" Type="http://schemas.openxmlformats.org/officeDocument/2006/relationships/image"/><Relationship Id="rId8" Target="../media/image5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54.png" Type="http://schemas.openxmlformats.org/officeDocument/2006/relationships/image"/><Relationship Id="rId4" Target="../media/image55.svg" Type="http://schemas.openxmlformats.org/officeDocument/2006/relationships/image"/><Relationship Id="rId5" Target="../media/image5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61.png" Type="http://schemas.openxmlformats.org/officeDocument/2006/relationships/image"/><Relationship Id="rId4" Target="../media/image62.svg" Type="http://schemas.openxmlformats.org/officeDocument/2006/relationships/image"/><Relationship Id="rId5" Target="../media/image63.png" Type="http://schemas.openxmlformats.org/officeDocument/2006/relationships/image"/><Relationship Id="rId6" Target="../media/image6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65.png" Type="http://schemas.openxmlformats.org/officeDocument/2006/relationships/image"/><Relationship Id="rId4" Target="../media/image66.svg" Type="http://schemas.openxmlformats.org/officeDocument/2006/relationships/image"/><Relationship Id="rId5" Target="../media/image67.png" Type="http://schemas.openxmlformats.org/officeDocument/2006/relationships/image"/><Relationship Id="rId6" Target="../media/image68.png" Type="http://schemas.openxmlformats.org/officeDocument/2006/relationships/image"/><Relationship Id="rId7" Target="../media/image6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media/image70.pn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media/image65.png" Type="http://schemas.openxmlformats.org/officeDocument/2006/relationships/image"/><Relationship Id="rId6" Target="../media/image6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0.xml" Type="http://schemas.openxmlformats.org/officeDocument/2006/relationships/notesSlide"/><Relationship Id="rId3" Target="../media/image71.png" Type="http://schemas.openxmlformats.org/officeDocument/2006/relationships/image"/><Relationship Id="rId4" Target="../media/image72.svg" Type="http://schemas.openxmlformats.org/officeDocument/2006/relationships/image"/><Relationship Id="rId5" Target="../media/image73.png" Type="http://schemas.openxmlformats.org/officeDocument/2006/relationships/image"/><Relationship Id="rId6" Target="../media/image74.png" Type="http://schemas.openxmlformats.org/officeDocument/2006/relationships/image"/><Relationship Id="rId7" Target="../media/image75.svg" Type="http://schemas.openxmlformats.org/officeDocument/2006/relationships/image"/><Relationship Id="rId8" Target="../media/image65.png" Type="http://schemas.openxmlformats.org/officeDocument/2006/relationships/image"/><Relationship Id="rId9" Target="../media/image6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1.xml" Type="http://schemas.openxmlformats.org/officeDocument/2006/relationships/notesSlid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2.xml" Type="http://schemas.openxmlformats.org/officeDocument/2006/relationships/notesSlide"/><Relationship Id="rId3" Target="../media/image76.png" Type="http://schemas.openxmlformats.org/officeDocument/2006/relationships/image"/><Relationship Id="rId4" Target="../media/image77.svg" Type="http://schemas.openxmlformats.org/officeDocument/2006/relationships/image"/><Relationship Id="rId5" Target="../media/image78.png" Type="http://schemas.openxmlformats.org/officeDocument/2006/relationships/image"/><Relationship Id="rId6" Target="../media/image79.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3.xml" Type="http://schemas.openxmlformats.org/officeDocument/2006/relationships/notesSlid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4.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80.jpe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5.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6.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media/image65.png" Type="http://schemas.openxmlformats.org/officeDocument/2006/relationships/image"/><Relationship Id="rId6" Target="../media/image66.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7.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8.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media/image65.png" Type="http://schemas.openxmlformats.org/officeDocument/2006/relationships/image"/><Relationship Id="rId6" Target="../media/image66.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9.xml" Type="http://schemas.openxmlformats.org/officeDocument/2006/relationships/notesSlide"/><Relationship Id="rId3" Target="../media/image57.png" Type="http://schemas.openxmlformats.org/officeDocument/2006/relationships/image"/><Relationship Id="rId4" Target="../media/image58.svg" Type="http://schemas.openxmlformats.org/officeDocument/2006/relationships/image"/><Relationship Id="rId5" Target="../media/image59.png" Type="http://schemas.openxmlformats.org/officeDocument/2006/relationships/image"/><Relationship Id="rId6" Target="../media/image6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gif"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0.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https://dotnet.microsoft.com/en-us/apps/aspnet" TargetMode="External" Type="http://schemas.openxmlformats.org/officeDocument/2006/relationships/hyperlink"/><Relationship Id="rId6" Target="../media/image65.png" Type="http://schemas.openxmlformats.org/officeDocument/2006/relationships/image"/><Relationship Id="rId7" Target="../media/image6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1.xml" Type="http://schemas.openxmlformats.org/officeDocument/2006/relationships/notesSlid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2.xml" Type="http://schemas.openxmlformats.org/officeDocument/2006/relationships/notesSlide"/><Relationship Id="rId3" Target="../media/image50.png" Type="http://schemas.openxmlformats.org/officeDocument/2006/relationships/image"/><Relationship Id="rId4" Target="../media/image5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gif" Type="http://schemas.openxmlformats.org/officeDocument/2006/relationships/image"/><Relationship Id="rId2" Target="../notesSlides/notesSlide6.xml" Type="http://schemas.openxmlformats.org/officeDocument/2006/relationships/notesSlide"/><Relationship Id="rId3" Target="../media/image24.png" Type="http://schemas.openxmlformats.org/officeDocument/2006/relationships/image"/><Relationship Id="rId4" Target="../media/image2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3.png" Type="http://schemas.openxmlformats.org/officeDocument/2006/relationships/image"/><Relationship Id="rId4" Target="../media/image34.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4608" y="6962726"/>
            <a:ext cx="2880388" cy="3324276"/>
            <a:chOff x="0" y="0"/>
            <a:chExt cx="3840517" cy="4432368"/>
          </a:xfrm>
        </p:grpSpPr>
        <p:sp>
          <p:nvSpPr>
            <p:cNvPr name="Freeform 3" id="3"/>
            <p:cNvSpPr/>
            <p:nvPr/>
          </p:nvSpPr>
          <p:spPr>
            <a:xfrm flipH="false" flipV="false" rot="0">
              <a:off x="0" y="0"/>
              <a:ext cx="3840480" cy="4432427"/>
            </a:xfrm>
            <a:custGeom>
              <a:avLst/>
              <a:gdLst/>
              <a:ahLst/>
              <a:cxnLst/>
              <a:rect r="r" b="b" t="t" l="l"/>
              <a:pathLst>
                <a:path h="4432427" w="3840480">
                  <a:moveTo>
                    <a:pt x="0" y="2217801"/>
                  </a:moveTo>
                  <a:lnTo>
                    <a:pt x="0" y="0"/>
                  </a:lnTo>
                  <a:lnTo>
                    <a:pt x="3840480" y="2217801"/>
                  </a:lnTo>
                  <a:lnTo>
                    <a:pt x="3840480" y="4432427"/>
                  </a:lnTo>
                  <a:lnTo>
                    <a:pt x="3840480" y="4422648"/>
                  </a:lnTo>
                  <a:lnTo>
                    <a:pt x="3840480" y="4432427"/>
                  </a:lnTo>
                  <a:lnTo>
                    <a:pt x="0" y="2217801"/>
                  </a:lnTo>
                  <a:close/>
                </a:path>
              </a:pathLst>
            </a:custGeom>
            <a:solidFill>
              <a:srgbClr val="FFDCB6"/>
            </a:solidFill>
          </p:spPr>
        </p:sp>
      </p:grpSp>
      <p:grpSp>
        <p:nvGrpSpPr>
          <p:cNvPr name="Group 4" id="4"/>
          <p:cNvGrpSpPr/>
          <p:nvPr/>
        </p:nvGrpSpPr>
        <p:grpSpPr>
          <a:xfrm rot="0">
            <a:off x="689092" y="-1013100"/>
            <a:ext cx="4261558" cy="2459234"/>
            <a:chOff x="0" y="0"/>
            <a:chExt cx="5682077" cy="3278979"/>
          </a:xfrm>
        </p:grpSpPr>
        <p:sp>
          <p:nvSpPr>
            <p:cNvPr name="Freeform 5" id="5"/>
            <p:cNvSpPr/>
            <p:nvPr/>
          </p:nvSpPr>
          <p:spPr>
            <a:xfrm flipH="false" flipV="false" rot="0">
              <a:off x="0" y="0"/>
              <a:ext cx="5682107" cy="3279013"/>
            </a:xfrm>
            <a:custGeom>
              <a:avLst/>
              <a:gdLst/>
              <a:ahLst/>
              <a:cxnLst/>
              <a:rect r="r" b="b" t="t" l="l"/>
              <a:pathLst>
                <a:path h="3279013" w="5682107">
                  <a:moveTo>
                    <a:pt x="5682107" y="1094105"/>
                  </a:moveTo>
                  <a:lnTo>
                    <a:pt x="3785870" y="0"/>
                  </a:lnTo>
                  <a:lnTo>
                    <a:pt x="1892935" y="1094105"/>
                  </a:lnTo>
                  <a:lnTo>
                    <a:pt x="0" y="2184908"/>
                  </a:lnTo>
                  <a:lnTo>
                    <a:pt x="1892935" y="3279013"/>
                  </a:lnTo>
                  <a:lnTo>
                    <a:pt x="3785870" y="2184908"/>
                  </a:lnTo>
                  <a:lnTo>
                    <a:pt x="1892935" y="1094105"/>
                  </a:lnTo>
                  <a:lnTo>
                    <a:pt x="3785870" y="2184908"/>
                  </a:lnTo>
                  <a:lnTo>
                    <a:pt x="5681980" y="1094105"/>
                  </a:lnTo>
                  <a:close/>
                </a:path>
              </a:pathLst>
            </a:custGeom>
            <a:solidFill>
              <a:srgbClr val="E97529"/>
            </a:solidFill>
          </p:spPr>
        </p:sp>
      </p:grpSp>
      <p:sp>
        <p:nvSpPr>
          <p:cNvPr name="AutoShape 6" id="6"/>
          <p:cNvSpPr/>
          <p:nvPr/>
        </p:nvSpPr>
        <p:spPr>
          <a:xfrm rot="8997639">
            <a:off x="1268019" y="745560"/>
            <a:ext cx="1017291" cy="0"/>
          </a:xfrm>
          <a:prstGeom prst="line">
            <a:avLst/>
          </a:prstGeom>
          <a:ln cap="rnd" w="9525">
            <a:solidFill>
              <a:srgbClr val="2F4044"/>
            </a:solidFill>
            <a:prstDash val="solid"/>
            <a:headEnd type="none" len="sm" w="sm"/>
            <a:tailEnd type="none" len="sm" w="sm"/>
          </a:ln>
        </p:spPr>
      </p:sp>
      <p:sp>
        <p:nvSpPr>
          <p:cNvPr name="Freeform 7" id="7"/>
          <p:cNvSpPr/>
          <p:nvPr/>
        </p:nvSpPr>
        <p:spPr>
          <a:xfrm flipH="false" flipV="false" rot="0">
            <a:off x="-1968342" y="-172608"/>
            <a:ext cx="7193679" cy="10646584"/>
          </a:xfrm>
          <a:custGeom>
            <a:avLst/>
            <a:gdLst/>
            <a:ahLst/>
            <a:cxnLst/>
            <a:rect r="r" b="b" t="t" l="l"/>
            <a:pathLst>
              <a:path h="10646584" w="7193679">
                <a:moveTo>
                  <a:pt x="0" y="0"/>
                </a:moveTo>
                <a:lnTo>
                  <a:pt x="7193680" y="0"/>
                </a:lnTo>
                <a:lnTo>
                  <a:pt x="7193680" y="10646584"/>
                </a:lnTo>
                <a:lnTo>
                  <a:pt x="0" y="10646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6163620" y="-5975"/>
            <a:ext cx="4571988" cy="10289395"/>
          </a:xfrm>
          <a:custGeom>
            <a:avLst/>
            <a:gdLst/>
            <a:ahLst/>
            <a:cxnLst/>
            <a:rect r="r" b="b" t="t" l="l"/>
            <a:pathLst>
              <a:path h="10289395" w="4571988">
                <a:moveTo>
                  <a:pt x="0" y="0"/>
                </a:moveTo>
                <a:lnTo>
                  <a:pt x="4571988" y="0"/>
                </a:lnTo>
                <a:lnTo>
                  <a:pt x="4571988" y="10289395"/>
                </a:lnTo>
                <a:lnTo>
                  <a:pt x="0" y="102893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4149235" y="8306700"/>
            <a:ext cx="9057600" cy="951600"/>
            <a:chOff x="0" y="0"/>
            <a:chExt cx="12076800" cy="1268800"/>
          </a:xfrm>
        </p:grpSpPr>
        <p:sp>
          <p:nvSpPr>
            <p:cNvPr name="Freeform 10" id="10"/>
            <p:cNvSpPr/>
            <p:nvPr/>
          </p:nvSpPr>
          <p:spPr>
            <a:xfrm flipH="false" flipV="false" rot="0">
              <a:off x="0" y="0"/>
              <a:ext cx="12076811" cy="1268857"/>
            </a:xfrm>
            <a:custGeom>
              <a:avLst/>
              <a:gdLst/>
              <a:ahLst/>
              <a:cxnLst/>
              <a:rect r="r" b="b" t="t" l="l"/>
              <a:pathLst>
                <a:path h="1268857" w="12076811">
                  <a:moveTo>
                    <a:pt x="0" y="0"/>
                  </a:moveTo>
                  <a:lnTo>
                    <a:pt x="12076811" y="0"/>
                  </a:lnTo>
                  <a:lnTo>
                    <a:pt x="12076811" y="1268857"/>
                  </a:lnTo>
                  <a:lnTo>
                    <a:pt x="0" y="1268857"/>
                  </a:lnTo>
                  <a:close/>
                </a:path>
              </a:pathLst>
            </a:custGeom>
            <a:solidFill>
              <a:srgbClr val="2F4044"/>
            </a:solidFill>
          </p:spPr>
        </p:sp>
        <p:sp>
          <p:nvSpPr>
            <p:cNvPr name="TextBox 11" id="11"/>
            <p:cNvSpPr txBox="true"/>
            <p:nvPr/>
          </p:nvSpPr>
          <p:spPr>
            <a:xfrm>
              <a:off x="0" y="-28575"/>
              <a:ext cx="12076800" cy="1297375"/>
            </a:xfrm>
            <a:prstGeom prst="rect">
              <a:avLst/>
            </a:prstGeom>
          </p:spPr>
          <p:txBody>
            <a:bodyPr anchor="t" rtlCol="false" tIns="50800" lIns="50800" bIns="50800" rIns="50800"/>
            <a:lstStyle/>
            <a:p>
              <a:pPr algn="ctr">
                <a:lnSpc>
                  <a:spcPts val="3840"/>
                </a:lnSpc>
              </a:pPr>
              <a:r>
                <a:rPr lang="en-US" sz="3200">
                  <a:solidFill>
                    <a:srgbClr val="263238"/>
                  </a:solidFill>
                  <a:latin typeface="Arimo"/>
                  <a:ea typeface="Arimo"/>
                  <a:cs typeface="Arimo"/>
                  <a:sym typeface="Arimo"/>
                </a:rPr>
                <a:t>Session 1</a:t>
              </a:r>
            </a:p>
          </p:txBody>
        </p:sp>
      </p:grpSp>
      <p:sp>
        <p:nvSpPr>
          <p:cNvPr name="Freeform 12" id="12"/>
          <p:cNvSpPr/>
          <p:nvPr/>
        </p:nvSpPr>
        <p:spPr>
          <a:xfrm flipH="false" flipV="false" rot="0">
            <a:off x="9126250" y="-7422306"/>
            <a:ext cx="5373400" cy="6859600"/>
          </a:xfrm>
          <a:custGeom>
            <a:avLst/>
            <a:gdLst/>
            <a:ahLst/>
            <a:cxnLst/>
            <a:rect r="r" b="b" t="t" l="l"/>
            <a:pathLst>
              <a:path h="6859600" w="5373400">
                <a:moveTo>
                  <a:pt x="0" y="0"/>
                </a:moveTo>
                <a:lnTo>
                  <a:pt x="5373400" y="0"/>
                </a:lnTo>
                <a:lnTo>
                  <a:pt x="5373400" y="6859600"/>
                </a:lnTo>
                <a:lnTo>
                  <a:pt x="0" y="6859600"/>
                </a:lnTo>
                <a:lnTo>
                  <a:pt x="0" y="0"/>
                </a:lnTo>
                <a:close/>
              </a:path>
            </a:pathLst>
          </a:custGeom>
          <a:blipFill>
            <a:blip r:embed="rId7"/>
            <a:stretch>
              <a:fillRect l="0" t="-155" r="0" b="-155"/>
            </a:stretch>
          </a:blipFill>
        </p:spPr>
      </p:sp>
      <p:sp>
        <p:nvSpPr>
          <p:cNvPr name="TextBox 13" id="13"/>
          <p:cNvSpPr txBox="true"/>
          <p:nvPr/>
        </p:nvSpPr>
        <p:spPr>
          <a:xfrm rot="0">
            <a:off x="2466535" y="2936640"/>
            <a:ext cx="9054383" cy="2032639"/>
          </a:xfrm>
          <a:prstGeom prst="rect">
            <a:avLst/>
          </a:prstGeom>
        </p:spPr>
        <p:txBody>
          <a:bodyPr anchor="t" rtlCol="false" tIns="0" lIns="0" bIns="0" rIns="0">
            <a:spAutoFit/>
          </a:bodyPr>
          <a:lstStyle/>
          <a:p>
            <a:pPr algn="ctr">
              <a:lnSpc>
                <a:spcPts val="8471"/>
              </a:lnSpc>
            </a:pPr>
            <a:r>
              <a:rPr lang="en-US" sz="8824">
                <a:solidFill>
                  <a:srgbClr val="E97529"/>
                </a:solidFill>
                <a:latin typeface="Arimo"/>
                <a:ea typeface="Arimo"/>
                <a:cs typeface="Arimo"/>
                <a:sym typeface="Arimo"/>
              </a:rPr>
              <a:t>ASP.NET MVC  </a:t>
            </a:r>
          </a:p>
          <a:p>
            <a:pPr algn="ctr">
              <a:lnSpc>
                <a:spcPts val="6944"/>
              </a:lnSpc>
            </a:pPr>
            <a:r>
              <a:rPr lang="en-US" sz="7233">
                <a:solidFill>
                  <a:srgbClr val="2F4044"/>
                </a:solidFill>
                <a:latin typeface="Arimo"/>
                <a:ea typeface="Arimo"/>
                <a:cs typeface="Arimo"/>
                <a:sym typeface="Arimo"/>
              </a:rPr>
              <a:t>Part 1  </a:t>
            </a:r>
          </a:p>
        </p:txBody>
      </p:sp>
      <p:grpSp>
        <p:nvGrpSpPr>
          <p:cNvPr name="Group 14" id="14"/>
          <p:cNvGrpSpPr/>
          <p:nvPr/>
        </p:nvGrpSpPr>
        <p:grpSpPr>
          <a:xfrm rot="0">
            <a:off x="9144000" y="3179145"/>
            <a:ext cx="6040823" cy="4658300"/>
            <a:chOff x="0" y="0"/>
            <a:chExt cx="8054431" cy="6211067"/>
          </a:xfrm>
        </p:grpSpPr>
        <p:sp>
          <p:nvSpPr>
            <p:cNvPr name="Freeform 15" id="15"/>
            <p:cNvSpPr/>
            <p:nvPr/>
          </p:nvSpPr>
          <p:spPr>
            <a:xfrm flipH="false" flipV="false" rot="0">
              <a:off x="5723524" y="3854308"/>
              <a:ext cx="2330907" cy="1894392"/>
            </a:xfrm>
            <a:custGeom>
              <a:avLst/>
              <a:gdLst/>
              <a:ahLst/>
              <a:cxnLst/>
              <a:rect r="r" b="b" t="t" l="l"/>
              <a:pathLst>
                <a:path h="1894392" w="2330907">
                  <a:moveTo>
                    <a:pt x="0" y="0"/>
                  </a:moveTo>
                  <a:lnTo>
                    <a:pt x="2330907" y="0"/>
                  </a:lnTo>
                  <a:lnTo>
                    <a:pt x="2330907" y="1894392"/>
                  </a:lnTo>
                  <a:lnTo>
                    <a:pt x="0" y="18943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2297144">
              <a:off x="5231061" y="1935196"/>
              <a:ext cx="1379003" cy="137900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E2A47"/>
              </a:solidFill>
            </p:spPr>
          </p:sp>
          <p:sp>
            <p:nvSpPr>
              <p:cNvPr name="TextBox 18" id="18"/>
              <p:cNvSpPr txBox="true"/>
              <p:nvPr/>
            </p:nvSpPr>
            <p:spPr>
              <a:xfrm>
                <a:off x="203200" y="-9525"/>
                <a:ext cx="406400" cy="720725"/>
              </a:xfrm>
              <a:prstGeom prst="rect">
                <a:avLst/>
              </a:prstGeom>
            </p:spPr>
            <p:txBody>
              <a:bodyPr anchor="ctr" rtlCol="false" tIns="50800" lIns="50800" bIns="50800" rIns="50800"/>
              <a:lstStyle/>
              <a:p>
                <a:pPr algn="ctr">
                  <a:lnSpc>
                    <a:spcPts val="2879"/>
                  </a:lnSpc>
                </a:pPr>
              </a:p>
            </p:txBody>
          </p:sp>
        </p:grpSp>
        <p:grpSp>
          <p:nvGrpSpPr>
            <p:cNvPr name="Group 19" id="19"/>
            <p:cNvGrpSpPr/>
            <p:nvPr/>
          </p:nvGrpSpPr>
          <p:grpSpPr>
            <a:xfrm rot="6471922">
              <a:off x="3765639" y="4734149"/>
              <a:ext cx="1307839" cy="130783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E2A47"/>
              </a:solidFill>
            </p:spPr>
          </p:sp>
          <p:sp>
            <p:nvSpPr>
              <p:cNvPr name="TextBox 21" id="21"/>
              <p:cNvSpPr txBox="true"/>
              <p:nvPr/>
            </p:nvSpPr>
            <p:spPr>
              <a:xfrm>
                <a:off x="203200" y="-9525"/>
                <a:ext cx="406400" cy="720725"/>
              </a:xfrm>
              <a:prstGeom prst="rect">
                <a:avLst/>
              </a:prstGeom>
            </p:spPr>
            <p:txBody>
              <a:bodyPr anchor="ctr" rtlCol="false" tIns="50800" lIns="50800" bIns="50800" rIns="50800"/>
              <a:lstStyle/>
              <a:p>
                <a:pPr algn="ctr">
                  <a:lnSpc>
                    <a:spcPts val="2879"/>
                  </a:lnSpc>
                </a:pPr>
              </a:p>
            </p:txBody>
          </p:sp>
        </p:grpSp>
        <p:grpSp>
          <p:nvGrpSpPr>
            <p:cNvPr name="Group 22" id="22"/>
            <p:cNvGrpSpPr/>
            <p:nvPr/>
          </p:nvGrpSpPr>
          <p:grpSpPr>
            <a:xfrm rot="1559589">
              <a:off x="1329167" y="1569389"/>
              <a:ext cx="1480721" cy="148072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E2A47"/>
              </a:solidFill>
            </p:spPr>
          </p:sp>
          <p:sp>
            <p:nvSpPr>
              <p:cNvPr name="TextBox 24" id="24"/>
              <p:cNvSpPr txBox="true"/>
              <p:nvPr/>
            </p:nvSpPr>
            <p:spPr>
              <a:xfrm>
                <a:off x="203200" y="-9525"/>
                <a:ext cx="406400" cy="720725"/>
              </a:xfrm>
              <a:prstGeom prst="rect">
                <a:avLst/>
              </a:prstGeom>
            </p:spPr>
            <p:txBody>
              <a:bodyPr anchor="ctr" rtlCol="false" tIns="50800" lIns="50800" bIns="50800" rIns="50800"/>
              <a:lstStyle/>
              <a:p>
                <a:pPr algn="ctr">
                  <a:lnSpc>
                    <a:spcPts val="2879"/>
                  </a:lnSpc>
                </a:pPr>
              </a:p>
            </p:txBody>
          </p:sp>
        </p:grpSp>
        <p:sp>
          <p:nvSpPr>
            <p:cNvPr name="Freeform 25" id="25"/>
            <p:cNvSpPr/>
            <p:nvPr/>
          </p:nvSpPr>
          <p:spPr>
            <a:xfrm flipH="false" flipV="false" rot="0">
              <a:off x="2689107" y="0"/>
              <a:ext cx="2553450" cy="2553450"/>
            </a:xfrm>
            <a:custGeom>
              <a:avLst/>
              <a:gdLst/>
              <a:ahLst/>
              <a:cxnLst/>
              <a:rect r="r" b="b" t="t" l="l"/>
              <a:pathLst>
                <a:path h="2553450" w="2553450">
                  <a:moveTo>
                    <a:pt x="0" y="0"/>
                  </a:moveTo>
                  <a:lnTo>
                    <a:pt x="2553450" y="0"/>
                  </a:lnTo>
                  <a:lnTo>
                    <a:pt x="2553450" y="2553450"/>
                  </a:lnTo>
                  <a:lnTo>
                    <a:pt x="0" y="25534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0">
              <a:off x="0" y="3088780"/>
              <a:ext cx="3113961" cy="3122287"/>
            </a:xfrm>
            <a:custGeom>
              <a:avLst/>
              <a:gdLst/>
              <a:ahLst/>
              <a:cxnLst/>
              <a:rect r="r" b="b" t="t" l="l"/>
              <a:pathLst>
                <a:path h="3122287" w="3113961">
                  <a:moveTo>
                    <a:pt x="0" y="0"/>
                  </a:moveTo>
                  <a:lnTo>
                    <a:pt x="3113961" y="0"/>
                  </a:lnTo>
                  <a:lnTo>
                    <a:pt x="3113961" y="3122287"/>
                  </a:lnTo>
                  <a:lnTo>
                    <a:pt x="0" y="312228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6883076" y="1586700"/>
            <a:ext cx="1404938" cy="7303294"/>
            <a:chOff x="0" y="0"/>
            <a:chExt cx="1873251" cy="9737725"/>
          </a:xfrm>
        </p:grpSpPr>
        <p:sp>
          <p:nvSpPr>
            <p:cNvPr name="Freeform 3" id="3"/>
            <p:cNvSpPr/>
            <p:nvPr/>
          </p:nvSpPr>
          <p:spPr>
            <a:xfrm flipH="false" flipV="false" rot="0">
              <a:off x="0" y="0"/>
              <a:ext cx="1873250" cy="9737725"/>
            </a:xfrm>
            <a:custGeom>
              <a:avLst/>
              <a:gdLst/>
              <a:ahLst/>
              <a:cxnLst/>
              <a:rect r="r" b="b" t="t" l="l"/>
              <a:pathLst>
                <a:path h="9737725" w="1873250">
                  <a:moveTo>
                    <a:pt x="0" y="0"/>
                  </a:moveTo>
                  <a:lnTo>
                    <a:pt x="0" y="2162175"/>
                  </a:lnTo>
                  <a:lnTo>
                    <a:pt x="0" y="4327525"/>
                  </a:lnTo>
                  <a:lnTo>
                    <a:pt x="0" y="6492875"/>
                  </a:lnTo>
                  <a:lnTo>
                    <a:pt x="0" y="8651875"/>
                  </a:lnTo>
                  <a:lnTo>
                    <a:pt x="1873250" y="9737725"/>
                  </a:lnTo>
                  <a:lnTo>
                    <a:pt x="1873250" y="7572375"/>
                  </a:lnTo>
                  <a:lnTo>
                    <a:pt x="1873250" y="5407025"/>
                  </a:lnTo>
                  <a:lnTo>
                    <a:pt x="1873250" y="3248025"/>
                  </a:lnTo>
                  <a:lnTo>
                    <a:pt x="1873250" y="1082675"/>
                  </a:lnTo>
                  <a:lnTo>
                    <a:pt x="0" y="0"/>
                  </a:lnTo>
                  <a:close/>
                  <a:moveTo>
                    <a:pt x="0" y="6496050"/>
                  </a:moveTo>
                  <a:lnTo>
                    <a:pt x="0" y="6492875"/>
                  </a:lnTo>
                  <a:lnTo>
                    <a:pt x="0" y="6496050"/>
                  </a:lnTo>
                  <a:close/>
                </a:path>
              </a:pathLst>
            </a:custGeom>
            <a:solidFill>
              <a:srgbClr val="FFDCB6"/>
            </a:solidFill>
          </p:spPr>
        </p:sp>
      </p:grpSp>
      <p:grpSp>
        <p:nvGrpSpPr>
          <p:cNvPr name="Group 4" id="4"/>
          <p:cNvGrpSpPr/>
          <p:nvPr/>
        </p:nvGrpSpPr>
        <p:grpSpPr>
          <a:xfrm rot="-10800000">
            <a:off x="15475758" y="-1389862"/>
            <a:ext cx="2812256" cy="3245644"/>
            <a:chOff x="0" y="0"/>
            <a:chExt cx="3749675" cy="4327525"/>
          </a:xfrm>
        </p:grpSpPr>
        <p:sp>
          <p:nvSpPr>
            <p:cNvPr name="Freeform 5" id="5"/>
            <p:cNvSpPr/>
            <p:nvPr/>
          </p:nvSpPr>
          <p:spPr>
            <a:xfrm flipH="false" flipV="false" rot="0">
              <a:off x="0" y="0"/>
              <a:ext cx="3749675" cy="4327525"/>
            </a:xfrm>
            <a:custGeom>
              <a:avLst/>
              <a:gdLst/>
              <a:ahLst/>
              <a:cxnLst/>
              <a:rect r="r" b="b" t="t" l="l"/>
              <a:pathLst>
                <a:path h="4327525" w="3749675">
                  <a:moveTo>
                    <a:pt x="0" y="2165350"/>
                  </a:moveTo>
                  <a:lnTo>
                    <a:pt x="0" y="0"/>
                  </a:lnTo>
                  <a:lnTo>
                    <a:pt x="3749675" y="2165350"/>
                  </a:lnTo>
                  <a:lnTo>
                    <a:pt x="3749675" y="4327525"/>
                  </a:lnTo>
                  <a:lnTo>
                    <a:pt x="3749675" y="4318000"/>
                  </a:lnTo>
                  <a:lnTo>
                    <a:pt x="3749675" y="4327525"/>
                  </a:lnTo>
                  <a:lnTo>
                    <a:pt x="0" y="2165350"/>
                  </a:lnTo>
                  <a:close/>
                </a:path>
              </a:pathLst>
            </a:custGeom>
            <a:solidFill>
              <a:srgbClr val="FFA85C"/>
            </a:solidFill>
          </p:spPr>
        </p:sp>
      </p:grpSp>
      <p:grpSp>
        <p:nvGrpSpPr>
          <p:cNvPr name="Group 6" id="6"/>
          <p:cNvGrpSpPr/>
          <p:nvPr/>
        </p:nvGrpSpPr>
        <p:grpSpPr>
          <a:xfrm rot="0">
            <a:off x="14632775" y="-1056475"/>
            <a:ext cx="2967300" cy="8939850"/>
            <a:chOff x="0" y="0"/>
            <a:chExt cx="3956400" cy="11919800"/>
          </a:xfrm>
        </p:grpSpPr>
        <p:sp>
          <p:nvSpPr>
            <p:cNvPr name="Freeform 7" id="7"/>
            <p:cNvSpPr/>
            <p:nvPr/>
          </p:nvSpPr>
          <p:spPr>
            <a:xfrm flipH="false" flipV="false" rot="0">
              <a:off x="6350" y="1651"/>
              <a:ext cx="3950081" cy="11905488"/>
            </a:xfrm>
            <a:custGeom>
              <a:avLst/>
              <a:gdLst/>
              <a:ahLst/>
              <a:cxnLst/>
              <a:rect r="r" b="b" t="t" l="l"/>
              <a:pathLst>
                <a:path h="11905488" w="3950081">
                  <a:moveTo>
                    <a:pt x="3924681" y="11905488"/>
                  </a:moveTo>
                  <a:lnTo>
                    <a:pt x="3914775" y="2249424"/>
                  </a:lnTo>
                  <a:lnTo>
                    <a:pt x="3927475" y="2249424"/>
                  </a:lnTo>
                  <a:lnTo>
                    <a:pt x="3921125" y="2260473"/>
                  </a:lnTo>
                  <a:lnTo>
                    <a:pt x="0" y="22098"/>
                  </a:lnTo>
                  <a:lnTo>
                    <a:pt x="12700" y="0"/>
                  </a:lnTo>
                  <a:lnTo>
                    <a:pt x="3933825" y="2238375"/>
                  </a:lnTo>
                  <a:cubicBezTo>
                    <a:pt x="3937762" y="2240661"/>
                    <a:pt x="3940175" y="2244852"/>
                    <a:pt x="3940175" y="2249424"/>
                  </a:cubicBezTo>
                  <a:lnTo>
                    <a:pt x="3950081" y="11905488"/>
                  </a:lnTo>
                  <a:close/>
                </a:path>
              </a:pathLst>
            </a:custGeom>
            <a:solidFill>
              <a:srgbClr val="2F4044"/>
            </a:solidFill>
          </p:spPr>
        </p:sp>
      </p:grpSp>
      <p:sp>
        <p:nvSpPr>
          <p:cNvPr name="Freeform 8" id="8"/>
          <p:cNvSpPr/>
          <p:nvPr/>
        </p:nvSpPr>
        <p:spPr>
          <a:xfrm flipH="false" flipV="false" rot="0">
            <a:off x="-1244082" y="6703842"/>
            <a:ext cx="2486316" cy="3583156"/>
          </a:xfrm>
          <a:custGeom>
            <a:avLst/>
            <a:gdLst/>
            <a:ahLst/>
            <a:cxnLst/>
            <a:rect r="r" b="b" t="t" l="l"/>
            <a:pathLst>
              <a:path h="3583156" w="2486316">
                <a:moveTo>
                  <a:pt x="0" y="0"/>
                </a:moveTo>
                <a:lnTo>
                  <a:pt x="2486316" y="0"/>
                </a:lnTo>
                <a:lnTo>
                  <a:pt x="2486316" y="3583156"/>
                </a:lnTo>
                <a:lnTo>
                  <a:pt x="0" y="35831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720932" y="3600450"/>
            <a:ext cx="2630195" cy="263019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7529"/>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919"/>
                </a:lnSpc>
                <a:spcBef>
                  <a:spcPct val="0"/>
                </a:spcBef>
              </a:pPr>
              <a:r>
                <a:rPr lang="en-US" b="true" sz="2799">
                  <a:solidFill>
                    <a:srgbClr val="000000"/>
                  </a:solidFill>
                  <a:latin typeface="Canva Sans Bold"/>
                  <a:ea typeface="Canva Sans Bold"/>
                  <a:cs typeface="Canva Sans Bold"/>
                  <a:sym typeface="Canva Sans Bold"/>
                </a:rPr>
                <a:t>Client</a:t>
              </a:r>
            </a:p>
          </p:txBody>
        </p:sp>
      </p:grpSp>
      <p:sp>
        <p:nvSpPr>
          <p:cNvPr name="Freeform 12" id="12"/>
          <p:cNvSpPr/>
          <p:nvPr/>
        </p:nvSpPr>
        <p:spPr>
          <a:xfrm flipH="false" flipV="false" rot="0">
            <a:off x="4434603" y="834746"/>
            <a:ext cx="8617508" cy="8617508"/>
          </a:xfrm>
          <a:custGeom>
            <a:avLst/>
            <a:gdLst/>
            <a:ahLst/>
            <a:cxnLst/>
            <a:rect r="r" b="b" t="t" l="l"/>
            <a:pathLst>
              <a:path h="8617508" w="8617508">
                <a:moveTo>
                  <a:pt x="0" y="0"/>
                </a:moveTo>
                <a:lnTo>
                  <a:pt x="8617507" y="0"/>
                </a:lnTo>
                <a:lnTo>
                  <a:pt x="8617507" y="8617508"/>
                </a:lnTo>
                <a:lnTo>
                  <a:pt x="0" y="86175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7335275" y="1226377"/>
            <a:ext cx="2374073" cy="2374073"/>
          </a:xfrm>
          <a:custGeom>
            <a:avLst/>
            <a:gdLst/>
            <a:ahLst/>
            <a:cxnLst/>
            <a:rect r="r" b="b" t="t" l="l"/>
            <a:pathLst>
              <a:path h="2374073" w="2374073">
                <a:moveTo>
                  <a:pt x="0" y="0"/>
                </a:moveTo>
                <a:lnTo>
                  <a:pt x="2374073" y="0"/>
                </a:lnTo>
                <a:lnTo>
                  <a:pt x="2374073" y="2374073"/>
                </a:lnTo>
                <a:lnTo>
                  <a:pt x="0" y="23740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9721058" y="5509302"/>
            <a:ext cx="2374073" cy="2374073"/>
          </a:xfrm>
          <a:custGeom>
            <a:avLst/>
            <a:gdLst/>
            <a:ahLst/>
            <a:cxnLst/>
            <a:rect r="r" b="b" t="t" l="l"/>
            <a:pathLst>
              <a:path h="2374073" w="2374073">
                <a:moveTo>
                  <a:pt x="0" y="0"/>
                </a:moveTo>
                <a:lnTo>
                  <a:pt x="2374073" y="0"/>
                </a:lnTo>
                <a:lnTo>
                  <a:pt x="2374073" y="2374073"/>
                </a:lnTo>
                <a:lnTo>
                  <a:pt x="0" y="23740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5346736" y="5516806"/>
            <a:ext cx="2374073" cy="2374073"/>
          </a:xfrm>
          <a:custGeom>
            <a:avLst/>
            <a:gdLst/>
            <a:ahLst/>
            <a:cxnLst/>
            <a:rect r="r" b="b" t="t" l="l"/>
            <a:pathLst>
              <a:path h="2374073" w="2374073">
                <a:moveTo>
                  <a:pt x="0" y="0"/>
                </a:moveTo>
                <a:lnTo>
                  <a:pt x="2374072" y="0"/>
                </a:lnTo>
                <a:lnTo>
                  <a:pt x="2374072" y="2374072"/>
                </a:lnTo>
                <a:lnTo>
                  <a:pt x="0" y="23740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7368641" y="3572281"/>
            <a:ext cx="2374073" cy="45720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Arimo Bold"/>
                <a:ea typeface="Arimo Bold"/>
                <a:cs typeface="Arimo Bold"/>
                <a:sym typeface="Arimo Bold"/>
              </a:rPr>
              <a:t>Controller</a:t>
            </a:r>
          </a:p>
        </p:txBody>
      </p:sp>
      <p:sp>
        <p:nvSpPr>
          <p:cNvPr name="AutoShape 17" id="17"/>
          <p:cNvSpPr/>
          <p:nvPr/>
        </p:nvSpPr>
        <p:spPr>
          <a:xfrm flipH="true">
            <a:off x="6533772" y="4029481"/>
            <a:ext cx="862499" cy="1114019"/>
          </a:xfrm>
          <a:prstGeom prst="line">
            <a:avLst/>
          </a:prstGeom>
          <a:ln cap="flat" w="57150">
            <a:solidFill>
              <a:srgbClr val="000000"/>
            </a:solidFill>
            <a:prstDash val="solid"/>
            <a:headEnd type="none" len="sm" w="sm"/>
            <a:tailEnd type="arrow" len="sm" w="med"/>
          </a:ln>
        </p:spPr>
      </p:sp>
      <p:sp>
        <p:nvSpPr>
          <p:cNvPr name="AutoShape 18" id="18"/>
          <p:cNvSpPr/>
          <p:nvPr/>
        </p:nvSpPr>
        <p:spPr>
          <a:xfrm>
            <a:off x="9974351" y="4166319"/>
            <a:ext cx="912414" cy="958166"/>
          </a:xfrm>
          <a:prstGeom prst="line">
            <a:avLst/>
          </a:prstGeom>
          <a:ln cap="flat" w="57150">
            <a:solidFill>
              <a:srgbClr val="000000"/>
            </a:solidFill>
            <a:prstDash val="solid"/>
            <a:headEnd type="arrow" len="sm" w="med"/>
            <a:tailEnd type="arrow" len="sm" w="med"/>
          </a:ln>
        </p:spPr>
      </p:sp>
      <p:sp>
        <p:nvSpPr>
          <p:cNvPr name="AutoShape 19" id="19"/>
          <p:cNvSpPr/>
          <p:nvPr/>
        </p:nvSpPr>
        <p:spPr>
          <a:xfrm flipV="true">
            <a:off x="3351127" y="2413414"/>
            <a:ext cx="3403690" cy="1392230"/>
          </a:xfrm>
          <a:prstGeom prst="line">
            <a:avLst/>
          </a:prstGeom>
          <a:ln cap="flat" w="57150">
            <a:solidFill>
              <a:srgbClr val="000000"/>
            </a:solidFill>
            <a:prstDash val="solid"/>
            <a:headEnd type="none" len="sm" w="sm"/>
            <a:tailEnd type="arrow" len="sm" w="med"/>
          </a:ln>
        </p:spPr>
      </p:sp>
      <p:sp>
        <p:nvSpPr>
          <p:cNvPr name="AutoShape 20" id="20"/>
          <p:cNvSpPr/>
          <p:nvPr/>
        </p:nvSpPr>
        <p:spPr>
          <a:xfrm flipH="true" flipV="true">
            <a:off x="3351127" y="6230645"/>
            <a:ext cx="1640073" cy="663697"/>
          </a:xfrm>
          <a:prstGeom prst="line">
            <a:avLst/>
          </a:prstGeom>
          <a:ln cap="flat" w="57150">
            <a:solidFill>
              <a:srgbClr val="000000"/>
            </a:solidFill>
            <a:prstDash val="solid"/>
            <a:headEnd type="none" len="sm" w="sm"/>
            <a:tailEnd type="arrow" len="sm" w="med"/>
          </a:ln>
        </p:spPr>
      </p:sp>
      <p:sp>
        <p:nvSpPr>
          <p:cNvPr name="Freeform 21" id="21"/>
          <p:cNvSpPr/>
          <p:nvPr/>
        </p:nvSpPr>
        <p:spPr>
          <a:xfrm flipH="false" flipV="false" rot="0">
            <a:off x="13859605" y="3015458"/>
            <a:ext cx="2815627" cy="3568413"/>
          </a:xfrm>
          <a:custGeom>
            <a:avLst/>
            <a:gdLst/>
            <a:ahLst/>
            <a:cxnLst/>
            <a:rect r="r" b="b" t="t" l="l"/>
            <a:pathLst>
              <a:path h="3568413" w="2815627">
                <a:moveTo>
                  <a:pt x="0" y="0"/>
                </a:moveTo>
                <a:lnTo>
                  <a:pt x="2815628" y="0"/>
                </a:lnTo>
                <a:lnTo>
                  <a:pt x="2815628" y="3568413"/>
                </a:lnTo>
                <a:lnTo>
                  <a:pt x="0" y="356841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2" id="22"/>
          <p:cNvSpPr txBox="true"/>
          <p:nvPr/>
        </p:nvSpPr>
        <p:spPr>
          <a:xfrm rot="0">
            <a:off x="5346736" y="7881353"/>
            <a:ext cx="2374073" cy="45720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Arimo Bold"/>
                <a:ea typeface="Arimo Bold"/>
                <a:cs typeface="Arimo Bold"/>
                <a:sym typeface="Arimo Bold"/>
              </a:rPr>
              <a:t>View</a:t>
            </a:r>
          </a:p>
        </p:txBody>
      </p:sp>
      <p:sp>
        <p:nvSpPr>
          <p:cNvPr name="TextBox 23" id="23"/>
          <p:cNvSpPr txBox="true"/>
          <p:nvPr/>
        </p:nvSpPr>
        <p:spPr>
          <a:xfrm rot="0">
            <a:off x="9721058" y="7873850"/>
            <a:ext cx="2374073" cy="45720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Arimo Bold"/>
                <a:ea typeface="Arimo Bold"/>
                <a:cs typeface="Arimo Bold"/>
                <a:sym typeface="Arimo Bold"/>
              </a:rPr>
              <a:t>Model</a:t>
            </a:r>
          </a:p>
        </p:txBody>
      </p:sp>
      <p:sp>
        <p:nvSpPr>
          <p:cNvPr name="TextBox 24" id="24"/>
          <p:cNvSpPr txBox="true"/>
          <p:nvPr/>
        </p:nvSpPr>
        <p:spPr>
          <a:xfrm rot="0">
            <a:off x="7335275" y="2615408"/>
            <a:ext cx="2374073" cy="400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imo"/>
                <a:ea typeface="Arimo"/>
                <a:cs typeface="Arimo"/>
                <a:sym typeface="Arimo"/>
              </a:rPr>
              <a:t>(C# classes)</a:t>
            </a:r>
          </a:p>
        </p:txBody>
      </p:sp>
      <p:sp>
        <p:nvSpPr>
          <p:cNvPr name="TextBox 25" id="25"/>
          <p:cNvSpPr txBox="true"/>
          <p:nvPr/>
        </p:nvSpPr>
        <p:spPr>
          <a:xfrm rot="0">
            <a:off x="5346736" y="6684792"/>
            <a:ext cx="2374073" cy="400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imo"/>
                <a:ea typeface="Arimo"/>
                <a:cs typeface="Arimo"/>
                <a:sym typeface="Arimo"/>
              </a:rPr>
              <a:t>ASP Pages</a:t>
            </a:r>
          </a:p>
        </p:txBody>
      </p:sp>
      <p:sp>
        <p:nvSpPr>
          <p:cNvPr name="TextBox 26" id="26"/>
          <p:cNvSpPr txBox="true"/>
          <p:nvPr/>
        </p:nvSpPr>
        <p:spPr>
          <a:xfrm rot="0">
            <a:off x="9721058" y="6475242"/>
            <a:ext cx="2374073" cy="400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imo"/>
                <a:ea typeface="Arimo"/>
                <a:cs typeface="Arimo"/>
                <a:sym typeface="Arimo"/>
              </a:rPr>
              <a:t>Entity Classes</a:t>
            </a:r>
          </a:p>
        </p:txBody>
      </p:sp>
      <p:sp>
        <p:nvSpPr>
          <p:cNvPr name="TextBox 27" id="27"/>
          <p:cNvSpPr txBox="true"/>
          <p:nvPr/>
        </p:nvSpPr>
        <p:spPr>
          <a:xfrm rot="-1188336">
            <a:off x="3034095" y="2596921"/>
            <a:ext cx="3202382"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Request</a:t>
            </a:r>
          </a:p>
        </p:txBody>
      </p:sp>
      <p:sp>
        <p:nvSpPr>
          <p:cNvPr name="TextBox 28" id="28"/>
          <p:cNvSpPr txBox="true"/>
          <p:nvPr/>
        </p:nvSpPr>
        <p:spPr>
          <a:xfrm rot="1527920">
            <a:off x="3074517" y="6857167"/>
            <a:ext cx="1661512"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Response</a:t>
            </a:r>
          </a:p>
        </p:txBody>
      </p:sp>
      <p:sp>
        <p:nvSpPr>
          <p:cNvPr name="AutoShape 29" id="29"/>
          <p:cNvSpPr/>
          <p:nvPr/>
        </p:nvSpPr>
        <p:spPr>
          <a:xfrm flipV="true">
            <a:off x="12589051" y="6230645"/>
            <a:ext cx="1024824" cy="638666"/>
          </a:xfrm>
          <a:prstGeom prst="line">
            <a:avLst/>
          </a:prstGeom>
          <a:ln cap="flat" w="57150">
            <a:solidFill>
              <a:srgbClr val="000000"/>
            </a:solidFill>
            <a:prstDash val="solid"/>
            <a:headEnd type="none" len="sm" w="sm"/>
            <a:tailEnd type="arrow" len="sm" w="med"/>
          </a:ln>
        </p:spPr>
      </p:sp>
      <p:sp>
        <p:nvSpPr>
          <p:cNvPr name="TextBox 30" id="30"/>
          <p:cNvSpPr txBox="true"/>
          <p:nvPr/>
        </p:nvSpPr>
        <p:spPr>
          <a:xfrm rot="0">
            <a:off x="720932" y="5124450"/>
            <a:ext cx="2630195" cy="400050"/>
          </a:xfrm>
          <a:prstGeom prst="rect">
            <a:avLst/>
          </a:prstGeom>
        </p:spPr>
        <p:txBody>
          <a:bodyPr anchor="t" rtlCol="false" tIns="0" lIns="0" bIns="0" rIns="0">
            <a:spAutoFit/>
          </a:bodyPr>
          <a:lstStyle/>
          <a:p>
            <a:pPr algn="ctr">
              <a:lnSpc>
                <a:spcPts val="3000"/>
              </a:lnSpc>
              <a:spcBef>
                <a:spcPct val="0"/>
              </a:spcBef>
            </a:pPr>
            <a:r>
              <a:rPr lang="en-US" sz="2500">
                <a:solidFill>
                  <a:srgbClr val="000000"/>
                </a:solidFill>
                <a:latin typeface="Arimo"/>
                <a:ea typeface="Arimo"/>
                <a:cs typeface="Arimo"/>
                <a:sym typeface="Arimo"/>
              </a:rPr>
              <a:t>(Browser)</a:t>
            </a:r>
          </a:p>
        </p:txBody>
      </p:sp>
      <p:sp>
        <p:nvSpPr>
          <p:cNvPr name="TextBox 31" id="31"/>
          <p:cNvSpPr txBox="true"/>
          <p:nvPr/>
        </p:nvSpPr>
        <p:spPr>
          <a:xfrm rot="0">
            <a:off x="13859605" y="6574346"/>
            <a:ext cx="2815627" cy="45720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Arimo Bold"/>
                <a:ea typeface="Arimo Bold"/>
                <a:cs typeface="Arimo Bold"/>
                <a:sym typeface="Arimo Bold"/>
              </a:rPr>
              <a:t>Database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2640710" y="-3309278"/>
            <a:ext cx="1404938" cy="7303294"/>
            <a:chOff x="0" y="0"/>
            <a:chExt cx="1873251" cy="9737725"/>
          </a:xfrm>
        </p:grpSpPr>
        <p:sp>
          <p:nvSpPr>
            <p:cNvPr name="Freeform 3" id="3"/>
            <p:cNvSpPr/>
            <p:nvPr/>
          </p:nvSpPr>
          <p:spPr>
            <a:xfrm flipH="false" flipV="false" rot="0">
              <a:off x="0" y="0"/>
              <a:ext cx="1873250" cy="9737725"/>
            </a:xfrm>
            <a:custGeom>
              <a:avLst/>
              <a:gdLst/>
              <a:ahLst/>
              <a:cxnLst/>
              <a:rect r="r" b="b" t="t" l="l"/>
              <a:pathLst>
                <a:path h="9737725" w="1873250">
                  <a:moveTo>
                    <a:pt x="1873250" y="0"/>
                  </a:moveTo>
                  <a:lnTo>
                    <a:pt x="1873250" y="2162175"/>
                  </a:lnTo>
                  <a:lnTo>
                    <a:pt x="1873250" y="4327525"/>
                  </a:lnTo>
                  <a:lnTo>
                    <a:pt x="1873250" y="6492875"/>
                  </a:lnTo>
                  <a:lnTo>
                    <a:pt x="1873250" y="8651875"/>
                  </a:lnTo>
                  <a:lnTo>
                    <a:pt x="0" y="9737725"/>
                  </a:lnTo>
                  <a:lnTo>
                    <a:pt x="0" y="7572375"/>
                  </a:lnTo>
                  <a:lnTo>
                    <a:pt x="0" y="5407025"/>
                  </a:lnTo>
                  <a:lnTo>
                    <a:pt x="0" y="3248025"/>
                  </a:lnTo>
                  <a:lnTo>
                    <a:pt x="0" y="1082675"/>
                  </a:lnTo>
                  <a:lnTo>
                    <a:pt x="1873250" y="0"/>
                  </a:lnTo>
                  <a:close/>
                  <a:moveTo>
                    <a:pt x="1873250" y="6496050"/>
                  </a:moveTo>
                  <a:lnTo>
                    <a:pt x="1873250" y="6492875"/>
                  </a:lnTo>
                  <a:lnTo>
                    <a:pt x="1873250" y="6496050"/>
                  </a:lnTo>
                  <a:close/>
                </a:path>
              </a:pathLst>
            </a:custGeom>
            <a:solidFill>
              <a:srgbClr val="E97529"/>
            </a:solidFill>
          </p:spPr>
        </p:sp>
      </p:grpSp>
      <p:grpSp>
        <p:nvGrpSpPr>
          <p:cNvPr name="Group 4" id="4"/>
          <p:cNvGrpSpPr/>
          <p:nvPr/>
        </p:nvGrpSpPr>
        <p:grpSpPr>
          <a:xfrm rot="-5400000">
            <a:off x="16942438" y="-576794"/>
            <a:ext cx="2812256" cy="3245644"/>
            <a:chOff x="0" y="0"/>
            <a:chExt cx="3749675" cy="4327525"/>
          </a:xfrm>
        </p:grpSpPr>
        <p:sp>
          <p:nvSpPr>
            <p:cNvPr name="Freeform 5" id="5"/>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grpSp>
        <p:nvGrpSpPr>
          <p:cNvPr name="Group 6" id="6"/>
          <p:cNvGrpSpPr/>
          <p:nvPr/>
        </p:nvGrpSpPr>
        <p:grpSpPr>
          <a:xfrm rot="-5400000">
            <a:off x="13707065" y="-2635839"/>
            <a:ext cx="2959900" cy="8901990"/>
            <a:chOff x="0" y="0"/>
            <a:chExt cx="3946533" cy="11869320"/>
          </a:xfrm>
        </p:grpSpPr>
        <p:sp>
          <p:nvSpPr>
            <p:cNvPr name="Freeform 7" id="7"/>
            <p:cNvSpPr/>
            <p:nvPr/>
          </p:nvSpPr>
          <p:spPr>
            <a:xfrm flipH="false" flipV="false" rot="0">
              <a:off x="6985" y="12700"/>
              <a:ext cx="3939540" cy="11855196"/>
            </a:xfrm>
            <a:custGeom>
              <a:avLst/>
              <a:gdLst/>
              <a:ahLst/>
              <a:cxnLst/>
              <a:rect r="r" b="b" t="t" l="l"/>
              <a:pathLst>
                <a:path h="11855196" w="3939540">
                  <a:moveTo>
                    <a:pt x="3939540" y="0"/>
                  </a:moveTo>
                  <a:lnTo>
                    <a:pt x="3939540" y="9843008"/>
                  </a:lnTo>
                  <a:cubicBezTo>
                    <a:pt x="3939540" y="9847834"/>
                    <a:pt x="3936873" y="9852151"/>
                    <a:pt x="3932555" y="9854311"/>
                  </a:cubicBezTo>
                  <a:lnTo>
                    <a:pt x="11430" y="11855196"/>
                  </a:lnTo>
                  <a:lnTo>
                    <a:pt x="0" y="11832590"/>
                  </a:lnTo>
                  <a:lnTo>
                    <a:pt x="3921125" y="9831705"/>
                  </a:lnTo>
                  <a:lnTo>
                    <a:pt x="3926840" y="9843008"/>
                  </a:lnTo>
                  <a:lnTo>
                    <a:pt x="3914140" y="9843008"/>
                  </a:lnTo>
                  <a:lnTo>
                    <a:pt x="3914140" y="0"/>
                  </a:lnTo>
                  <a:close/>
                </a:path>
              </a:pathLst>
            </a:custGeom>
            <a:solidFill>
              <a:srgbClr val="2F4044"/>
            </a:solidFill>
          </p:spPr>
        </p:sp>
      </p:grpSp>
      <p:sp>
        <p:nvSpPr>
          <p:cNvPr name="Freeform 8" id="8"/>
          <p:cNvSpPr/>
          <p:nvPr/>
        </p:nvSpPr>
        <p:spPr>
          <a:xfrm flipH="false" flipV="false" rot="0">
            <a:off x="-1573468" y="6631800"/>
            <a:ext cx="10279856" cy="3655206"/>
          </a:xfrm>
          <a:custGeom>
            <a:avLst/>
            <a:gdLst/>
            <a:ahLst/>
            <a:cxnLst/>
            <a:rect r="r" b="b" t="t" l="l"/>
            <a:pathLst>
              <a:path h="3655206" w="10279856">
                <a:moveTo>
                  <a:pt x="0" y="0"/>
                </a:moveTo>
                <a:lnTo>
                  <a:pt x="10279856" y="0"/>
                </a:lnTo>
                <a:lnTo>
                  <a:pt x="10279856" y="3655206"/>
                </a:lnTo>
                <a:lnTo>
                  <a:pt x="0" y="36552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7697552" y="444409"/>
            <a:ext cx="2017673" cy="2326457"/>
          </a:xfrm>
          <a:custGeom>
            <a:avLst/>
            <a:gdLst/>
            <a:ahLst/>
            <a:cxnLst/>
            <a:rect r="r" b="b" t="t" l="l"/>
            <a:pathLst>
              <a:path h="2326457" w="2017673">
                <a:moveTo>
                  <a:pt x="0" y="0"/>
                </a:moveTo>
                <a:lnTo>
                  <a:pt x="2017672" y="0"/>
                </a:lnTo>
                <a:lnTo>
                  <a:pt x="2017672" y="2326457"/>
                </a:lnTo>
                <a:lnTo>
                  <a:pt x="0" y="2326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028700" y="5786837"/>
            <a:ext cx="10882632" cy="3471463"/>
          </a:xfrm>
          <a:custGeom>
            <a:avLst/>
            <a:gdLst/>
            <a:ahLst/>
            <a:cxnLst/>
            <a:rect r="r" b="b" t="t" l="l"/>
            <a:pathLst>
              <a:path h="3471463" w="10882632">
                <a:moveTo>
                  <a:pt x="0" y="0"/>
                </a:moveTo>
                <a:lnTo>
                  <a:pt x="10882632" y="0"/>
                </a:lnTo>
                <a:lnTo>
                  <a:pt x="10882632" y="3471463"/>
                </a:lnTo>
                <a:lnTo>
                  <a:pt x="0" y="3471463"/>
                </a:lnTo>
                <a:lnTo>
                  <a:pt x="0" y="0"/>
                </a:lnTo>
                <a:close/>
              </a:path>
            </a:pathLst>
          </a:custGeom>
          <a:blipFill>
            <a:blip r:embed="rId7"/>
            <a:stretch>
              <a:fillRect l="0" t="0" r="0" b="0"/>
            </a:stretch>
          </a:blipFill>
        </p:spPr>
      </p:sp>
      <p:sp>
        <p:nvSpPr>
          <p:cNvPr name="TextBox 11" id="11"/>
          <p:cNvSpPr txBox="true"/>
          <p:nvPr/>
        </p:nvSpPr>
        <p:spPr>
          <a:xfrm rot="0">
            <a:off x="1531425" y="1040900"/>
            <a:ext cx="15225150" cy="1095375"/>
          </a:xfrm>
          <a:prstGeom prst="rect">
            <a:avLst/>
          </a:prstGeom>
        </p:spPr>
        <p:txBody>
          <a:bodyPr anchor="t" rtlCol="false" tIns="0" lIns="0" bIns="0" rIns="0">
            <a:spAutoFit/>
          </a:bodyPr>
          <a:lstStyle/>
          <a:p>
            <a:pPr algn="l">
              <a:lnSpc>
                <a:spcPts val="8400"/>
              </a:lnSpc>
            </a:pPr>
            <a:r>
              <a:rPr lang="en-US" sz="7000">
                <a:solidFill>
                  <a:srgbClr val="A53D09"/>
                </a:solidFill>
                <a:latin typeface="Arimo"/>
                <a:ea typeface="Arimo"/>
                <a:cs typeface="Arimo"/>
                <a:sym typeface="Arimo"/>
              </a:rPr>
              <a:t>URL Mapping</a:t>
            </a:r>
          </a:p>
        </p:txBody>
      </p:sp>
      <p:sp>
        <p:nvSpPr>
          <p:cNvPr name="TextBox 12" id="12"/>
          <p:cNvSpPr txBox="true"/>
          <p:nvPr/>
        </p:nvSpPr>
        <p:spPr>
          <a:xfrm rot="0">
            <a:off x="0" y="2803933"/>
            <a:ext cx="16756575" cy="887095"/>
          </a:xfrm>
          <a:prstGeom prst="rect">
            <a:avLst/>
          </a:prstGeom>
        </p:spPr>
        <p:txBody>
          <a:bodyPr anchor="t" rtlCol="false" tIns="0" lIns="0" bIns="0" rIns="0">
            <a:spAutoFit/>
          </a:bodyPr>
          <a:lstStyle/>
          <a:p>
            <a:pPr algn="ctr" marL="0" indent="0" lvl="0">
              <a:lnSpc>
                <a:spcPts val="7279"/>
              </a:lnSpc>
              <a:spcBef>
                <a:spcPct val="0"/>
              </a:spcBef>
            </a:pPr>
            <a:r>
              <a:rPr lang="en-US" sz="5199">
                <a:solidFill>
                  <a:srgbClr val="000000"/>
                </a:solidFill>
                <a:latin typeface="Canva Sans"/>
                <a:ea typeface="Canva Sans"/>
                <a:cs typeface="Canva Sans"/>
                <a:sym typeface="Canva Sans"/>
              </a:rPr>
              <a:t>URL==&gt;</a:t>
            </a:r>
            <a:r>
              <a:rPr lang="en-US" sz="5199">
                <a:solidFill>
                  <a:srgbClr val="A53D09"/>
                </a:solidFill>
                <a:latin typeface="Canva Sans"/>
                <a:ea typeface="Canva Sans"/>
                <a:cs typeface="Canva Sans"/>
                <a:sym typeface="Canva Sans"/>
              </a:rPr>
              <a:t>Domain</a:t>
            </a:r>
            <a:r>
              <a:rPr lang="en-US" sz="5199">
                <a:solidFill>
                  <a:srgbClr val="000000"/>
                </a:solidFill>
                <a:latin typeface="Canva Sans"/>
                <a:ea typeface="Canva Sans"/>
                <a:cs typeface="Canva Sans"/>
                <a:sym typeface="Canva Sans"/>
              </a:rPr>
              <a:t>/Controller Class/Method Calling</a:t>
            </a:r>
          </a:p>
        </p:txBody>
      </p:sp>
      <p:sp>
        <p:nvSpPr>
          <p:cNvPr name="TextBox 13" id="13"/>
          <p:cNvSpPr txBox="true"/>
          <p:nvPr/>
        </p:nvSpPr>
        <p:spPr>
          <a:xfrm rot="0">
            <a:off x="103060" y="3932689"/>
            <a:ext cx="21265920" cy="2371725"/>
          </a:xfrm>
          <a:prstGeom prst="rect">
            <a:avLst/>
          </a:prstGeom>
        </p:spPr>
        <p:txBody>
          <a:bodyPr anchor="t" rtlCol="false" tIns="0" lIns="0" bIns="0" rIns="0">
            <a:spAutoFit/>
          </a:bodyPr>
          <a:lstStyle/>
          <a:p>
            <a:pPr algn="l" marL="971553" indent="-485777" lvl="1">
              <a:lnSpc>
                <a:spcPts val="6300"/>
              </a:lnSpc>
              <a:spcBef>
                <a:spcPct val="0"/>
              </a:spcBef>
              <a:buFont typeface="Arial"/>
              <a:buChar char="•"/>
            </a:pPr>
            <a:r>
              <a:rPr lang="en-US" sz="4500">
                <a:solidFill>
                  <a:srgbClr val="000000"/>
                </a:solidFill>
                <a:latin typeface="Canva Sans"/>
                <a:ea typeface="Canva Sans"/>
                <a:cs typeface="Canva Sans"/>
                <a:sym typeface="Canva Sans"/>
              </a:rPr>
              <a:t>Maps URL to</a:t>
            </a:r>
            <a:r>
              <a:rPr lang="en-US" sz="4500" strike="noStrike" u="none">
                <a:solidFill>
                  <a:srgbClr val="000000"/>
                </a:solidFill>
                <a:latin typeface="Canva Sans"/>
                <a:ea typeface="Canva Sans"/>
                <a:cs typeface="Canva Sans"/>
                <a:sym typeface="Canva Sans"/>
              </a:rPr>
              <a:t> a s</a:t>
            </a:r>
            <a:r>
              <a:rPr lang="en-US" sz="4500" strike="noStrike" u="none">
                <a:solidFill>
                  <a:srgbClr val="000000"/>
                </a:solidFill>
                <a:latin typeface="Canva Sans"/>
                <a:ea typeface="Canva Sans"/>
                <a:cs typeface="Canva Sans"/>
                <a:sym typeface="Canva Sans"/>
              </a:rPr>
              <a:t>pecific controll</a:t>
            </a:r>
            <a:r>
              <a:rPr lang="en-US" sz="4500" strike="noStrike" u="none">
                <a:solidFill>
                  <a:srgbClr val="000000"/>
                </a:solidFill>
                <a:latin typeface="Canva Sans"/>
                <a:ea typeface="Canva Sans"/>
                <a:cs typeface="Canva Sans"/>
                <a:sym typeface="Canva Sans"/>
              </a:rPr>
              <a:t>e</a:t>
            </a:r>
            <a:r>
              <a:rPr lang="en-US" sz="4500" strike="noStrike" u="none">
                <a:solidFill>
                  <a:srgbClr val="000000"/>
                </a:solidFill>
                <a:latin typeface="Canva Sans"/>
                <a:ea typeface="Canva Sans"/>
                <a:cs typeface="Canva Sans"/>
                <a:sym typeface="Canva Sans"/>
              </a:rPr>
              <a:t>r </a:t>
            </a:r>
            <a:r>
              <a:rPr lang="en-US" sz="4500" strike="noStrike" u="none">
                <a:solidFill>
                  <a:srgbClr val="000000"/>
                </a:solidFill>
                <a:latin typeface="Canva Sans"/>
                <a:ea typeface="Canva Sans"/>
                <a:cs typeface="Canva Sans"/>
                <a:sym typeface="Canva Sans"/>
              </a:rPr>
              <a:t>a</a:t>
            </a:r>
            <a:r>
              <a:rPr lang="en-US" sz="4500" strike="noStrike" u="none">
                <a:solidFill>
                  <a:srgbClr val="000000"/>
                </a:solidFill>
                <a:latin typeface="Canva Sans"/>
                <a:ea typeface="Canva Sans"/>
                <a:cs typeface="Canva Sans"/>
                <a:sym typeface="Canva Sans"/>
              </a:rPr>
              <a:t>n</a:t>
            </a:r>
            <a:r>
              <a:rPr lang="en-US" sz="4500" strike="noStrike" u="none">
                <a:solidFill>
                  <a:srgbClr val="000000"/>
                </a:solidFill>
                <a:latin typeface="Canva Sans"/>
                <a:ea typeface="Canva Sans"/>
                <a:cs typeface="Canva Sans"/>
                <a:sym typeface="Canva Sans"/>
              </a:rPr>
              <a:t>d</a:t>
            </a:r>
            <a:r>
              <a:rPr lang="en-US" sz="4500" strike="noStrike" u="none">
                <a:solidFill>
                  <a:srgbClr val="000000"/>
                </a:solidFill>
                <a:latin typeface="Canva Sans"/>
                <a:ea typeface="Canva Sans"/>
                <a:cs typeface="Canva Sans"/>
                <a:sym typeface="Canva Sans"/>
              </a:rPr>
              <a:t> act</a:t>
            </a:r>
            <a:r>
              <a:rPr lang="en-US" sz="4500" strike="noStrike" u="none">
                <a:solidFill>
                  <a:srgbClr val="000000"/>
                </a:solidFill>
                <a:latin typeface="Canva Sans"/>
                <a:ea typeface="Canva Sans"/>
                <a:cs typeface="Canva Sans"/>
                <a:sym typeface="Canva Sans"/>
              </a:rPr>
              <a:t>i</a:t>
            </a:r>
            <a:r>
              <a:rPr lang="en-US" sz="4500" strike="noStrike" u="none">
                <a:solidFill>
                  <a:srgbClr val="000000"/>
                </a:solidFill>
                <a:latin typeface="Canva Sans"/>
                <a:ea typeface="Canva Sans"/>
                <a:cs typeface="Canva Sans"/>
                <a:sym typeface="Canva Sans"/>
              </a:rPr>
              <a:t>o</a:t>
            </a:r>
            <a:r>
              <a:rPr lang="en-US" sz="4500" strike="noStrike" u="none">
                <a:solidFill>
                  <a:srgbClr val="000000"/>
                </a:solidFill>
                <a:latin typeface="Canva Sans"/>
                <a:ea typeface="Canva Sans"/>
                <a:cs typeface="Canva Sans"/>
                <a:sym typeface="Canva Sans"/>
              </a:rPr>
              <a:t>n</a:t>
            </a:r>
            <a:r>
              <a:rPr lang="en-US" sz="4500" strike="noStrike" u="none">
                <a:solidFill>
                  <a:srgbClr val="000000"/>
                </a:solidFill>
                <a:latin typeface="Canva Sans"/>
                <a:ea typeface="Canva Sans"/>
                <a:cs typeface="Canva Sans"/>
                <a:sym typeface="Canva Sans"/>
              </a:rPr>
              <a:t>.</a:t>
            </a:r>
          </a:p>
          <a:p>
            <a:pPr algn="l" marL="971553" indent="-485777" lvl="1">
              <a:lnSpc>
                <a:spcPts val="6300"/>
              </a:lnSpc>
              <a:spcBef>
                <a:spcPct val="0"/>
              </a:spcBef>
              <a:buFont typeface="Arial"/>
              <a:buChar char="•"/>
            </a:pPr>
            <a:r>
              <a:rPr lang="en-US" sz="4500" strike="noStrike" u="none">
                <a:solidFill>
                  <a:srgbClr val="000000"/>
                </a:solidFill>
                <a:latin typeface="Canva Sans"/>
                <a:ea typeface="Canva Sans"/>
                <a:cs typeface="Canva Sans"/>
                <a:sym typeface="Canva Sans"/>
              </a:rPr>
              <a:t>Example: /Employee/Index </a:t>
            </a:r>
          </a:p>
          <a:p>
            <a:pPr algn="l" marL="0" indent="0" lvl="0">
              <a:lnSpc>
                <a:spcPts val="6300"/>
              </a:lnSpc>
              <a:spcBef>
                <a:spcPct val="0"/>
              </a:spcBef>
            </a:pPr>
          </a:p>
        </p:txBody>
      </p:sp>
      <p:sp>
        <p:nvSpPr>
          <p:cNvPr name="TextBox 14" id="14"/>
          <p:cNvSpPr txBox="true"/>
          <p:nvPr/>
        </p:nvSpPr>
        <p:spPr>
          <a:xfrm rot="0">
            <a:off x="11097692" y="5405837"/>
            <a:ext cx="7465934" cy="742950"/>
          </a:xfrm>
          <a:prstGeom prst="rect">
            <a:avLst/>
          </a:prstGeom>
        </p:spPr>
        <p:txBody>
          <a:bodyPr anchor="t" rtlCol="false" tIns="0" lIns="0" bIns="0" rIns="0">
            <a:spAutoFit/>
          </a:bodyPr>
          <a:lstStyle/>
          <a:p>
            <a:pPr algn="ctr">
              <a:lnSpc>
                <a:spcPts val="5759"/>
              </a:lnSpc>
              <a:spcBef>
                <a:spcPct val="0"/>
              </a:spcBef>
            </a:pPr>
            <a:r>
              <a:rPr lang="en-US" b="true" sz="4800">
                <a:solidFill>
                  <a:srgbClr val="000000"/>
                </a:solidFill>
                <a:latin typeface="Arimo Bold"/>
                <a:ea typeface="Arimo Bold"/>
                <a:cs typeface="Arimo Bold"/>
                <a:sym typeface="Arimo Bold"/>
              </a:rPr>
              <a:t>What's</a:t>
            </a:r>
            <a:r>
              <a:rPr lang="en-US" b="true" sz="4800">
                <a:solidFill>
                  <a:srgbClr val="000000"/>
                </a:solidFill>
                <a:latin typeface="Arimo Bold"/>
                <a:ea typeface="Arimo Bold"/>
                <a:cs typeface="Arimo Bold"/>
                <a:sym typeface="Arimo Bold"/>
              </a:rPr>
              <a:t> the benefit?🤔</a:t>
            </a:r>
          </a:p>
        </p:txBody>
      </p:sp>
      <p:sp>
        <p:nvSpPr>
          <p:cNvPr name="TextBox 15" id="15"/>
          <p:cNvSpPr txBox="true"/>
          <p:nvPr/>
        </p:nvSpPr>
        <p:spPr>
          <a:xfrm rot="0">
            <a:off x="12099839" y="6266314"/>
            <a:ext cx="6248727" cy="2198289"/>
          </a:xfrm>
          <a:prstGeom prst="rect">
            <a:avLst/>
          </a:prstGeom>
        </p:spPr>
        <p:txBody>
          <a:bodyPr anchor="t" rtlCol="false" tIns="0" lIns="0" bIns="0" rIns="0">
            <a:spAutoFit/>
          </a:bodyPr>
          <a:lstStyle/>
          <a:p>
            <a:pPr algn="ctr" marL="0" indent="0" lvl="0">
              <a:lnSpc>
                <a:spcPts val="5903"/>
              </a:lnSpc>
              <a:spcBef>
                <a:spcPct val="0"/>
              </a:spcBef>
            </a:pPr>
            <a:r>
              <a:rPr lang="en-US" sz="4216">
                <a:solidFill>
                  <a:srgbClr val="000000"/>
                </a:solidFill>
                <a:latin typeface="Canva Sans"/>
                <a:ea typeface="Canva Sans"/>
                <a:cs typeface="Canva Sans"/>
                <a:sym typeface="Canva Sans"/>
              </a:rPr>
              <a:t>Increase our website SEO ranking</a:t>
            </a:r>
          </a:p>
          <a:p>
            <a:pPr algn="ctr" marL="0" indent="0" lvl="0">
              <a:lnSpc>
                <a:spcPts val="5903"/>
              </a:lnSpc>
              <a:spcBef>
                <a:spcPct val="0"/>
              </a:spcBef>
            </a:pPr>
            <a:r>
              <a:rPr lang="en-US" sz="4216" strike="noStrike" u="none">
                <a:solidFill>
                  <a:srgbClr val="000000"/>
                </a:solidFill>
                <a:latin typeface="Canva Sans"/>
                <a:ea typeface="Canva Sans"/>
                <a:cs typeface="Canva Sans"/>
                <a:sym typeface="Canva Sans"/>
              </a:rPr>
              <a:t>(Cleaner)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5400000">
            <a:off x="6449011" y="3006221"/>
            <a:ext cx="1933182" cy="966591"/>
            <a:chOff x="0" y="0"/>
            <a:chExt cx="812800" cy="406400"/>
          </a:xfrm>
        </p:grpSpPr>
        <p:sp>
          <p:nvSpPr>
            <p:cNvPr name="Freeform 5" id="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A53D09"/>
            </a:solidFill>
          </p:spPr>
        </p:sp>
        <p:sp>
          <p:nvSpPr>
            <p:cNvPr name="TextBox 6" id="6"/>
            <p:cNvSpPr txBox="true"/>
            <p:nvPr/>
          </p:nvSpPr>
          <p:spPr>
            <a:xfrm>
              <a:off x="177800" y="-38100"/>
              <a:ext cx="558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4915838" y="5451768"/>
            <a:ext cx="5445475" cy="4114800"/>
          </a:xfrm>
          <a:custGeom>
            <a:avLst/>
            <a:gdLst/>
            <a:ahLst/>
            <a:cxnLst/>
            <a:rect r="r" b="b" t="t" l="l"/>
            <a:pathLst>
              <a:path h="4114800" w="5445475">
                <a:moveTo>
                  <a:pt x="0" y="0"/>
                </a:moveTo>
                <a:lnTo>
                  <a:pt x="5445474" y="0"/>
                </a:lnTo>
                <a:lnTo>
                  <a:pt x="5445474"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75889" y="1569791"/>
            <a:ext cx="13986136"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Virtu</a:t>
            </a:r>
            <a:r>
              <a:rPr lang="en-US" b="true" sz="5199">
                <a:solidFill>
                  <a:srgbClr val="000000"/>
                </a:solidFill>
                <a:latin typeface="Canva Sans Bold"/>
                <a:ea typeface="Canva Sans Bold"/>
                <a:cs typeface="Canva Sans Bold"/>
                <a:sym typeface="Canva Sans Bold"/>
              </a:rPr>
              <a:t>al Hosting</a:t>
            </a:r>
            <a:r>
              <a:rPr lang="en-US" b="true" sz="5199">
                <a:solidFill>
                  <a:srgbClr val="F96D28"/>
                </a:solidFill>
                <a:latin typeface="Canva Sans Bold"/>
                <a:ea typeface="Canva Sans Bold"/>
                <a:cs typeface="Canva Sans Bold"/>
                <a:sym typeface="Canva Sans Bold"/>
              </a:rPr>
              <a:t>        vs           </a:t>
            </a:r>
            <a:r>
              <a:rPr lang="en-US" b="true" sz="5199">
                <a:solidFill>
                  <a:srgbClr val="000000"/>
                </a:solidFill>
                <a:latin typeface="Canva Sans Bold"/>
                <a:ea typeface="Canva Sans Bold"/>
                <a:cs typeface="Canva Sans Bold"/>
                <a:sym typeface="Canva Sans Bold"/>
              </a:rPr>
              <a:t>Self-Hosting</a:t>
            </a:r>
          </a:p>
          <a:p>
            <a:pPr algn="ctr">
              <a:lnSpc>
                <a:spcPts val="7279"/>
              </a:lnSpc>
            </a:pPr>
          </a:p>
        </p:txBody>
      </p:sp>
      <p:sp>
        <p:nvSpPr>
          <p:cNvPr name="TextBox 9" id="9"/>
          <p:cNvSpPr txBox="true"/>
          <p:nvPr/>
        </p:nvSpPr>
        <p:spPr>
          <a:xfrm rot="0">
            <a:off x="409505" y="2909127"/>
            <a:ext cx="5437486"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 Hos</a:t>
            </a:r>
            <a:r>
              <a:rPr lang="en-US" sz="3399">
                <a:solidFill>
                  <a:srgbClr val="000000"/>
                </a:solidFill>
                <a:latin typeface="Canva Sans"/>
                <a:ea typeface="Canva Sans"/>
                <a:cs typeface="Canva Sans"/>
                <a:sym typeface="Canva Sans"/>
              </a:rPr>
              <a:t>ted on IIS Express.</a:t>
            </a:r>
          </a:p>
        </p:txBody>
      </p:sp>
      <p:sp>
        <p:nvSpPr>
          <p:cNvPr name="TextBox 10" id="10"/>
          <p:cNvSpPr txBox="true"/>
          <p:nvPr/>
        </p:nvSpPr>
        <p:spPr>
          <a:xfrm rot="0">
            <a:off x="7898898" y="2757241"/>
            <a:ext cx="6854072" cy="11804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Use</a:t>
            </a:r>
            <a:r>
              <a:rPr lang="en-US" sz="3399">
                <a:solidFill>
                  <a:srgbClr val="000000"/>
                </a:solidFill>
                <a:latin typeface="Canva Sans"/>
                <a:ea typeface="Canva Sans"/>
                <a:cs typeface="Canva Sans"/>
                <a:sym typeface="Canva Sans"/>
              </a:rPr>
              <a:t> Kestrel directly to run app.</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5727000" y="3185403"/>
            <a:ext cx="11066550" cy="3051810"/>
          </a:xfrm>
          <a:prstGeom prst="rect">
            <a:avLst/>
          </a:prstGeom>
        </p:spPr>
        <p:txBody>
          <a:bodyPr anchor="t" rtlCol="false" tIns="0" lIns="0" bIns="0" rIns="0">
            <a:spAutoFit/>
          </a:bodyPr>
          <a:lstStyle/>
          <a:p>
            <a:pPr algn="ctr">
              <a:lnSpc>
                <a:spcPts val="11519"/>
              </a:lnSpc>
            </a:pPr>
            <a:r>
              <a:rPr lang="en-US" b="true" sz="12000">
                <a:solidFill>
                  <a:srgbClr val="2F4044"/>
                </a:solidFill>
                <a:latin typeface="Arimo Bold"/>
                <a:ea typeface="Arimo Bold"/>
                <a:cs typeface="Arimo Bold"/>
                <a:sym typeface="Arimo Bold"/>
              </a:rPr>
              <a:t>Project Structure</a:t>
            </a: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68954" y="33592"/>
            <a:ext cx="1413838" cy="5583554"/>
            <a:chOff x="0" y="0"/>
            <a:chExt cx="1885117" cy="7444739"/>
          </a:xfrm>
        </p:grpSpPr>
        <p:sp>
          <p:nvSpPr>
            <p:cNvPr name="Freeform 3" id="3"/>
            <p:cNvSpPr/>
            <p:nvPr/>
          </p:nvSpPr>
          <p:spPr>
            <a:xfrm flipH="false" flipV="false" rot="0">
              <a:off x="0" y="0"/>
              <a:ext cx="1885061" cy="7444740"/>
            </a:xfrm>
            <a:custGeom>
              <a:avLst/>
              <a:gdLst/>
              <a:ahLst/>
              <a:cxnLst/>
              <a:rect r="r" b="b" t="t" l="l"/>
              <a:pathLst>
                <a:path h="7444740" w="1885061">
                  <a:moveTo>
                    <a:pt x="1885061" y="5316855"/>
                  </a:moveTo>
                  <a:lnTo>
                    <a:pt x="1885061" y="3190875"/>
                  </a:lnTo>
                  <a:lnTo>
                    <a:pt x="1885061" y="1062990"/>
                  </a:lnTo>
                  <a:lnTo>
                    <a:pt x="0" y="0"/>
                  </a:lnTo>
                  <a:lnTo>
                    <a:pt x="0" y="2127885"/>
                  </a:lnTo>
                  <a:lnTo>
                    <a:pt x="0" y="4253865"/>
                  </a:lnTo>
                  <a:lnTo>
                    <a:pt x="0" y="6381750"/>
                  </a:lnTo>
                  <a:lnTo>
                    <a:pt x="1885061" y="7444740"/>
                  </a:lnTo>
                  <a:close/>
                </a:path>
              </a:pathLst>
            </a:custGeom>
            <a:solidFill>
              <a:srgbClr val="FFA85C"/>
            </a:solidFill>
          </p:spPr>
        </p:sp>
      </p:grpSp>
      <p:grpSp>
        <p:nvGrpSpPr>
          <p:cNvPr name="Group 4" id="4"/>
          <p:cNvGrpSpPr/>
          <p:nvPr/>
        </p:nvGrpSpPr>
        <p:grpSpPr>
          <a:xfrm rot="0">
            <a:off x="16868954" y="4006950"/>
            <a:ext cx="2827676" cy="1594484"/>
            <a:chOff x="0" y="0"/>
            <a:chExt cx="3770235" cy="2125979"/>
          </a:xfrm>
        </p:grpSpPr>
        <p:sp>
          <p:nvSpPr>
            <p:cNvPr name="Freeform 5" id="5"/>
            <p:cNvSpPr/>
            <p:nvPr/>
          </p:nvSpPr>
          <p:spPr>
            <a:xfrm flipH="false" flipV="false" rot="0">
              <a:off x="0" y="0"/>
              <a:ext cx="3770249" cy="2125980"/>
            </a:xfrm>
            <a:custGeom>
              <a:avLst/>
              <a:gdLst/>
              <a:ahLst/>
              <a:cxnLst/>
              <a:rect r="r" b="b" t="t" l="l"/>
              <a:pathLst>
                <a:path h="2125980" w="3770249">
                  <a:moveTo>
                    <a:pt x="1885061" y="2125980"/>
                  </a:moveTo>
                  <a:lnTo>
                    <a:pt x="3770249" y="1062990"/>
                  </a:lnTo>
                  <a:lnTo>
                    <a:pt x="1885061" y="0"/>
                  </a:lnTo>
                  <a:lnTo>
                    <a:pt x="0" y="1062990"/>
                  </a:lnTo>
                  <a:lnTo>
                    <a:pt x="1885061" y="2125980"/>
                  </a:lnTo>
                  <a:close/>
                </a:path>
              </a:pathLst>
            </a:custGeom>
            <a:solidFill>
              <a:srgbClr val="E97529"/>
            </a:solidFill>
          </p:spPr>
        </p:sp>
      </p:grpSp>
      <p:grpSp>
        <p:nvGrpSpPr>
          <p:cNvPr name="Group 6" id="6"/>
          <p:cNvGrpSpPr/>
          <p:nvPr/>
        </p:nvGrpSpPr>
        <p:grpSpPr>
          <a:xfrm rot="0">
            <a:off x="17598775" y="-3168525"/>
            <a:ext cx="982550" cy="8183700"/>
            <a:chOff x="0" y="0"/>
            <a:chExt cx="1310067" cy="10911600"/>
          </a:xfrm>
        </p:grpSpPr>
        <p:sp>
          <p:nvSpPr>
            <p:cNvPr name="Freeform 7" id="7"/>
            <p:cNvSpPr/>
            <p:nvPr/>
          </p:nvSpPr>
          <p:spPr>
            <a:xfrm flipH="false" flipV="false" rot="0">
              <a:off x="0" y="12573"/>
              <a:ext cx="1304163" cy="10896981"/>
            </a:xfrm>
            <a:custGeom>
              <a:avLst/>
              <a:gdLst/>
              <a:ahLst/>
              <a:cxnLst/>
              <a:rect r="r" b="b" t="t" l="l"/>
              <a:pathLst>
                <a:path h="10896981" w="1304163">
                  <a:moveTo>
                    <a:pt x="1290447" y="10896981"/>
                  </a:moveTo>
                  <a:lnTo>
                    <a:pt x="5842" y="10070211"/>
                  </a:lnTo>
                  <a:cubicBezTo>
                    <a:pt x="2159" y="10067925"/>
                    <a:pt x="0" y="10063861"/>
                    <a:pt x="0" y="10059542"/>
                  </a:cubicBezTo>
                  <a:lnTo>
                    <a:pt x="0" y="5148453"/>
                  </a:lnTo>
                  <a:lnTo>
                    <a:pt x="0" y="5148326"/>
                  </a:lnTo>
                  <a:lnTo>
                    <a:pt x="32004" y="0"/>
                  </a:lnTo>
                  <a:lnTo>
                    <a:pt x="57404" y="127"/>
                  </a:lnTo>
                  <a:lnTo>
                    <a:pt x="25400" y="5148580"/>
                  </a:lnTo>
                  <a:lnTo>
                    <a:pt x="12700" y="5148453"/>
                  </a:lnTo>
                  <a:lnTo>
                    <a:pt x="25400" y="5148453"/>
                  </a:lnTo>
                  <a:lnTo>
                    <a:pt x="25400" y="10059543"/>
                  </a:lnTo>
                  <a:lnTo>
                    <a:pt x="12700" y="10059543"/>
                  </a:lnTo>
                  <a:lnTo>
                    <a:pt x="19558" y="10048876"/>
                  </a:lnTo>
                  <a:lnTo>
                    <a:pt x="1304163" y="10875645"/>
                  </a:lnTo>
                  <a:close/>
                </a:path>
              </a:pathLst>
            </a:custGeom>
            <a:solidFill>
              <a:srgbClr val="2F4044"/>
            </a:solidFill>
          </p:spPr>
        </p:sp>
      </p:grpSp>
      <p:sp>
        <p:nvSpPr>
          <p:cNvPr name="Freeform 8" id="8"/>
          <p:cNvSpPr/>
          <p:nvPr/>
        </p:nvSpPr>
        <p:spPr>
          <a:xfrm flipH="false" flipV="false" rot="0">
            <a:off x="-227578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0882934" y="741618"/>
            <a:ext cx="5684320" cy="7708743"/>
          </a:xfrm>
          <a:custGeom>
            <a:avLst/>
            <a:gdLst/>
            <a:ahLst/>
            <a:cxnLst/>
            <a:rect r="r" b="b" t="t" l="l"/>
            <a:pathLst>
              <a:path h="7708743" w="5684320">
                <a:moveTo>
                  <a:pt x="0" y="0"/>
                </a:moveTo>
                <a:lnTo>
                  <a:pt x="5684320" y="0"/>
                </a:lnTo>
                <a:lnTo>
                  <a:pt x="5684320" y="7708743"/>
                </a:lnTo>
                <a:lnTo>
                  <a:pt x="0" y="7708743"/>
                </a:lnTo>
                <a:lnTo>
                  <a:pt x="0" y="0"/>
                </a:lnTo>
                <a:close/>
              </a:path>
            </a:pathLst>
          </a:custGeom>
          <a:blipFill>
            <a:blip r:embed="rId5"/>
            <a:stretch>
              <a:fillRect l="-6199" t="0" r="-6199" b="0"/>
            </a:stretch>
          </a:blipFill>
        </p:spPr>
      </p:sp>
      <p:sp>
        <p:nvSpPr>
          <p:cNvPr name="TextBox 10" id="10"/>
          <p:cNvSpPr txBox="true"/>
          <p:nvPr/>
        </p:nvSpPr>
        <p:spPr>
          <a:xfrm rot="0">
            <a:off x="1737715" y="566737"/>
            <a:ext cx="7406285" cy="895350"/>
          </a:xfrm>
          <a:prstGeom prst="rect">
            <a:avLst/>
          </a:prstGeom>
        </p:spPr>
        <p:txBody>
          <a:bodyPr anchor="t" rtlCol="false" tIns="0" lIns="0" bIns="0" rIns="0">
            <a:spAutoFit/>
          </a:bodyPr>
          <a:lstStyle/>
          <a:p>
            <a:pPr algn="just" marL="690877" indent="-345439" lvl="1">
              <a:lnSpc>
                <a:spcPts val="3839"/>
              </a:lnSpc>
              <a:spcBef>
                <a:spcPct val="0"/>
              </a:spcBef>
              <a:buFont typeface="Arial"/>
              <a:buChar char="•"/>
            </a:pPr>
            <a:r>
              <a:rPr lang="en-US" sz="3199">
                <a:solidFill>
                  <a:srgbClr val="000000"/>
                </a:solidFill>
                <a:latin typeface="Arimo"/>
                <a:ea typeface="Arimo"/>
                <a:cs typeface="Arimo"/>
                <a:sym typeface="Arimo"/>
              </a:rPr>
              <a:t>wwwro</a:t>
            </a:r>
            <a:r>
              <a:rPr lang="en-US" sz="3199">
                <a:solidFill>
                  <a:srgbClr val="000000"/>
                </a:solidFill>
                <a:latin typeface="Arimo"/>
                <a:ea typeface="Arimo"/>
                <a:cs typeface="Arimo"/>
                <a:sym typeface="Arimo"/>
              </a:rPr>
              <a:t>ot:</a:t>
            </a:r>
            <a:r>
              <a:rPr lang="en-US" sz="3199">
                <a:solidFill>
                  <a:srgbClr val="000000"/>
                </a:solidFill>
                <a:latin typeface="Arimo"/>
                <a:ea typeface="Arimo"/>
                <a:cs typeface="Arimo"/>
                <a:sym typeface="Arimo"/>
              </a:rPr>
              <a:t> </a:t>
            </a:r>
            <a:r>
              <a:rPr lang="en-US" sz="3199">
                <a:solidFill>
                  <a:srgbClr val="000000"/>
                </a:solidFill>
                <a:latin typeface="Arimo"/>
                <a:ea typeface="Arimo"/>
                <a:cs typeface="Arimo"/>
                <a:sym typeface="Arimo"/>
              </a:rPr>
              <a:t> </a:t>
            </a:r>
            <a:r>
              <a:rPr lang="en-US" sz="3199">
                <a:solidFill>
                  <a:srgbClr val="000000"/>
                </a:solidFill>
                <a:latin typeface="Arimo"/>
                <a:ea typeface="Arimo"/>
                <a:cs typeface="Arimo"/>
                <a:sym typeface="Arimo"/>
              </a:rPr>
              <a:t>contains static files</a:t>
            </a:r>
          </a:p>
          <a:p>
            <a:pPr algn="ctr">
              <a:lnSpc>
                <a:spcPts val="3000"/>
              </a:lnSpc>
              <a:spcBef>
                <a:spcPct val="0"/>
              </a:spcBef>
            </a:pPr>
          </a:p>
        </p:txBody>
      </p:sp>
      <p:sp>
        <p:nvSpPr>
          <p:cNvPr name="TextBox 11" id="11"/>
          <p:cNvSpPr txBox="true"/>
          <p:nvPr/>
        </p:nvSpPr>
        <p:spPr>
          <a:xfrm rot="0">
            <a:off x="1941414" y="1702371"/>
            <a:ext cx="7909999" cy="7800975"/>
          </a:xfrm>
          <a:prstGeom prst="rect">
            <a:avLst/>
          </a:prstGeom>
        </p:spPr>
        <p:txBody>
          <a:bodyPr anchor="t" rtlCol="false" tIns="0" lIns="0" bIns="0" rIns="0">
            <a:spAutoFit/>
          </a:bodyPr>
          <a:lstStyle/>
          <a:p>
            <a:pPr algn="just">
              <a:lnSpc>
                <a:spcPts val="3840"/>
              </a:lnSpc>
              <a:spcBef>
                <a:spcPct val="0"/>
              </a:spcBef>
            </a:pPr>
            <a:r>
              <a:rPr lang="en-US" sz="3200" u="sng">
                <a:solidFill>
                  <a:srgbClr val="000000"/>
                </a:solidFill>
                <a:latin typeface="Arimo"/>
                <a:ea typeface="Arimo"/>
                <a:cs typeface="Arimo"/>
                <a:sym typeface="Arimo"/>
              </a:rPr>
              <a:t>C</a:t>
            </a:r>
            <a:r>
              <a:rPr lang="en-US" sz="3200" u="sng">
                <a:solidFill>
                  <a:srgbClr val="000000"/>
                </a:solidFill>
                <a:latin typeface="Arimo"/>
                <a:ea typeface="Arimo"/>
                <a:cs typeface="Arimo"/>
                <a:sym typeface="Arimo"/>
              </a:rPr>
              <a:t>onfiguration Files</a:t>
            </a:r>
          </a:p>
          <a:p>
            <a:pPr algn="just">
              <a:lnSpc>
                <a:spcPts val="3840"/>
              </a:lnSpc>
              <a:spcBef>
                <a:spcPct val="0"/>
              </a:spcBef>
            </a:pPr>
          </a:p>
          <a:p>
            <a:pPr algn="just" marL="690881" indent="-345440" lvl="1">
              <a:lnSpc>
                <a:spcPts val="3840"/>
              </a:lnSpc>
              <a:buFont typeface="Arial"/>
              <a:buChar char="•"/>
            </a:pPr>
            <a:r>
              <a:rPr lang="en-US" sz="3200">
                <a:solidFill>
                  <a:srgbClr val="000000"/>
                </a:solidFill>
                <a:latin typeface="Arimo"/>
                <a:ea typeface="Arimo"/>
                <a:cs typeface="Arimo"/>
                <a:sym typeface="Arimo"/>
              </a:rPr>
              <a:t>appsettings.json</a:t>
            </a:r>
          </a:p>
          <a:p>
            <a:pPr algn="just" marL="1381761" indent="-460587" lvl="2">
              <a:lnSpc>
                <a:spcPts val="3840"/>
              </a:lnSpc>
              <a:spcBef>
                <a:spcPct val="0"/>
              </a:spcBef>
              <a:buFont typeface="Arial"/>
              <a:buChar char="⚬"/>
            </a:pPr>
            <a:r>
              <a:rPr lang="en-US" sz="3200">
                <a:solidFill>
                  <a:srgbClr val="000000"/>
                </a:solidFill>
                <a:latin typeface="Arimo"/>
                <a:ea typeface="Arimo"/>
                <a:cs typeface="Arimo"/>
                <a:sym typeface="Arimo"/>
              </a:rPr>
              <a:t>Configuration settings for the application</a:t>
            </a:r>
          </a:p>
          <a:p>
            <a:pPr algn="just">
              <a:lnSpc>
                <a:spcPts val="3840"/>
              </a:lnSpc>
              <a:spcBef>
                <a:spcPct val="0"/>
              </a:spcBef>
            </a:pPr>
          </a:p>
          <a:p>
            <a:pPr algn="just" marL="690881" indent="-345440" lvl="1">
              <a:lnSpc>
                <a:spcPts val="3840"/>
              </a:lnSpc>
              <a:buFont typeface="Arial"/>
              <a:buChar char="•"/>
            </a:pPr>
            <a:r>
              <a:rPr lang="en-US" sz="3200">
                <a:solidFill>
                  <a:srgbClr val="000000"/>
                </a:solidFill>
                <a:latin typeface="Arimo"/>
                <a:ea typeface="Arimo"/>
                <a:cs typeface="Arimo"/>
                <a:sym typeface="Arimo"/>
              </a:rPr>
              <a:t>Program.cs</a:t>
            </a:r>
          </a:p>
          <a:p>
            <a:pPr algn="just" marL="1381761" indent="-460587" lvl="2">
              <a:lnSpc>
                <a:spcPts val="3840"/>
              </a:lnSpc>
              <a:spcBef>
                <a:spcPct val="0"/>
              </a:spcBef>
              <a:buFont typeface="Arial"/>
              <a:buChar char="⚬"/>
            </a:pPr>
            <a:r>
              <a:rPr lang="en-US" sz="3200">
                <a:solidFill>
                  <a:srgbClr val="000000"/>
                </a:solidFill>
                <a:latin typeface="Arimo"/>
                <a:ea typeface="Arimo"/>
                <a:cs typeface="Arimo"/>
                <a:sym typeface="Arimo"/>
              </a:rPr>
              <a:t>Entry point of the application </a:t>
            </a:r>
          </a:p>
          <a:p>
            <a:pPr algn="just" marL="1381761" indent="-460587" lvl="2">
              <a:lnSpc>
                <a:spcPts val="3840"/>
              </a:lnSpc>
              <a:spcBef>
                <a:spcPct val="0"/>
              </a:spcBef>
              <a:buFont typeface="Arial"/>
              <a:buChar char="⚬"/>
            </a:pPr>
            <a:r>
              <a:rPr lang="en-US" sz="3200">
                <a:solidFill>
                  <a:srgbClr val="000000"/>
                </a:solidFill>
                <a:latin typeface="Arimo"/>
                <a:ea typeface="Arimo"/>
                <a:cs typeface="Arimo"/>
                <a:sym typeface="Arimo"/>
              </a:rPr>
              <a:t>Configures services and the HTTP request pipeline</a:t>
            </a:r>
          </a:p>
          <a:p>
            <a:pPr algn="just" marL="1381761" indent="-460587" lvl="2">
              <a:lnSpc>
                <a:spcPts val="3840"/>
              </a:lnSpc>
              <a:spcBef>
                <a:spcPct val="0"/>
              </a:spcBef>
              <a:buFont typeface="Arial"/>
              <a:buChar char="⚬"/>
            </a:pPr>
          </a:p>
          <a:p>
            <a:pPr algn="just" marL="690881" indent="-345440" lvl="1">
              <a:lnSpc>
                <a:spcPts val="3840"/>
              </a:lnSpc>
              <a:buFont typeface="Arial"/>
              <a:buChar char="•"/>
            </a:pPr>
            <a:r>
              <a:rPr lang="en-US" sz="3200">
                <a:solidFill>
                  <a:srgbClr val="000000"/>
                </a:solidFill>
                <a:latin typeface="Arimo"/>
                <a:ea typeface="Arimo"/>
                <a:cs typeface="Arimo"/>
                <a:sym typeface="Arimo"/>
              </a:rPr>
              <a:t>Properties/launchSettings.json</a:t>
            </a:r>
          </a:p>
          <a:p>
            <a:pPr algn="just">
              <a:lnSpc>
                <a:spcPts val="3840"/>
              </a:lnSpc>
            </a:pPr>
            <a:r>
              <a:rPr lang="en-US" sz="3200">
                <a:solidFill>
                  <a:srgbClr val="000000"/>
                </a:solidFill>
                <a:latin typeface="Arimo"/>
                <a:ea typeface="Arimo"/>
                <a:cs typeface="Arimo"/>
                <a:sym typeface="Arimo"/>
              </a:rPr>
              <a:t>     </a:t>
            </a:r>
            <a:r>
              <a:rPr lang="en-US" sz="3200">
                <a:solidFill>
                  <a:srgbClr val="000000"/>
                </a:solidFill>
                <a:latin typeface="Arimo"/>
                <a:ea typeface="Arimo"/>
                <a:cs typeface="Arimo"/>
                <a:sym typeface="Arimo"/>
              </a:rPr>
              <a:t>Configuration for how the application launches</a:t>
            </a:r>
          </a:p>
          <a:p>
            <a:pPr algn="just">
              <a:lnSpc>
                <a:spcPts val="3840"/>
              </a:lnSpc>
              <a:spcBef>
                <a:spcPct val="0"/>
              </a:spcBef>
            </a:pPr>
          </a:p>
          <a:p>
            <a:pPr algn="just">
              <a:lnSpc>
                <a:spcPts val="38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659425" y="3465292"/>
            <a:ext cx="12969150"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MODEL</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583281"/>
            <a:ext cx="8387209" cy="1566544"/>
          </a:xfrm>
          <a:prstGeom prst="rect">
            <a:avLst/>
          </a:prstGeom>
        </p:spPr>
        <p:txBody>
          <a:bodyPr anchor="t" rtlCol="false" tIns="0" lIns="0" bIns="0" rIns="0">
            <a:spAutoFit/>
          </a:bodyPr>
          <a:lstStyle/>
          <a:p>
            <a:pPr algn="l" marL="0" indent="0" lvl="0">
              <a:lnSpc>
                <a:spcPts val="12880"/>
              </a:lnSpc>
              <a:spcBef>
                <a:spcPct val="0"/>
              </a:spcBef>
            </a:pPr>
            <a:r>
              <a:rPr lang="en-US" b="true" sz="9200">
                <a:solidFill>
                  <a:srgbClr val="C14F44"/>
                </a:solidFill>
                <a:latin typeface="Canva Sans Bold"/>
                <a:ea typeface="Canva Sans Bold"/>
                <a:cs typeface="Canva Sans Bold"/>
                <a:sym typeface="Canva Sans Bold"/>
              </a:rPr>
              <a:t>MODEL</a:t>
            </a:r>
          </a:p>
        </p:txBody>
      </p:sp>
      <p:sp>
        <p:nvSpPr>
          <p:cNvPr name="TextBox 5" id="5"/>
          <p:cNvSpPr txBox="true"/>
          <p:nvPr/>
        </p:nvSpPr>
        <p:spPr>
          <a:xfrm rot="0">
            <a:off x="1028700" y="2846195"/>
            <a:ext cx="13831494" cy="5334000"/>
          </a:xfrm>
          <a:prstGeom prst="rect">
            <a:avLst/>
          </a:prstGeom>
        </p:spPr>
        <p:txBody>
          <a:bodyPr anchor="t" rtlCol="false" tIns="0" lIns="0" bIns="0" rIns="0">
            <a:spAutoFit/>
          </a:bodyPr>
          <a:lstStyle/>
          <a:p>
            <a:pPr algn="l" marL="690877" indent="-345439" lvl="1">
              <a:lnSpc>
                <a:spcPts val="3839"/>
              </a:lnSpc>
              <a:buFont typeface="Arial"/>
              <a:buChar char="•"/>
            </a:pPr>
            <a:r>
              <a:rPr lang="en-US" sz="3199">
                <a:solidFill>
                  <a:srgbClr val="2F4044"/>
                </a:solidFill>
                <a:latin typeface="Arimo"/>
                <a:ea typeface="Arimo"/>
                <a:cs typeface="Arimo"/>
                <a:sym typeface="Arimo"/>
              </a:rPr>
              <a:t>It’s a class with a .cs (for C#) extension that defines the Properties and behaviors of the data entities in your application. </a:t>
            </a:r>
          </a:p>
          <a:p>
            <a:pPr algn="l">
              <a:lnSpc>
                <a:spcPts val="3839"/>
              </a:lnSpc>
            </a:pPr>
          </a:p>
          <a:p>
            <a:pPr algn="l" marL="690877" indent="-345439" lvl="1">
              <a:lnSpc>
                <a:spcPts val="3839"/>
              </a:lnSpc>
              <a:spcBef>
                <a:spcPct val="0"/>
              </a:spcBef>
              <a:buFont typeface="Arial"/>
              <a:buChar char="•"/>
            </a:pPr>
            <a:r>
              <a:rPr lang="en-US" sz="3199">
                <a:solidFill>
                  <a:srgbClr val="2F4044"/>
                </a:solidFill>
                <a:latin typeface="Arimo"/>
                <a:ea typeface="Arimo"/>
                <a:cs typeface="Arimo"/>
                <a:sym typeface="Arimo"/>
              </a:rPr>
              <a:t>The M</a:t>
            </a:r>
            <a:r>
              <a:rPr lang="en-US" sz="3199">
                <a:solidFill>
                  <a:srgbClr val="2F4044"/>
                </a:solidFill>
                <a:latin typeface="Arimo"/>
                <a:ea typeface="Arimo"/>
                <a:cs typeface="Arimo"/>
                <a:sym typeface="Arimo"/>
              </a:rPr>
              <a:t>odel communicates directly with the Database to fetch, insert, update, or </a:t>
            </a:r>
            <a:r>
              <a:rPr lang="en-US" sz="3199" u="none">
                <a:solidFill>
                  <a:srgbClr val="2F4044"/>
                </a:solidFill>
                <a:latin typeface="Arimo"/>
                <a:ea typeface="Arimo"/>
                <a:cs typeface="Arimo"/>
                <a:sym typeface="Arimo"/>
              </a:rPr>
              <a:t>d</a:t>
            </a:r>
            <a:r>
              <a:rPr lang="en-US" sz="3199">
                <a:solidFill>
                  <a:srgbClr val="2F4044"/>
                </a:solidFill>
                <a:latin typeface="Arimo"/>
                <a:ea typeface="Arimo"/>
                <a:cs typeface="Arimo"/>
                <a:sym typeface="Arimo"/>
              </a:rPr>
              <a:t>e</a:t>
            </a:r>
            <a:r>
              <a:rPr lang="en-US" sz="3199" u="none">
                <a:solidFill>
                  <a:srgbClr val="2F4044"/>
                </a:solidFill>
                <a:latin typeface="Arimo"/>
                <a:ea typeface="Arimo"/>
                <a:cs typeface="Arimo"/>
                <a:sym typeface="Arimo"/>
              </a:rPr>
              <a:t>le</a:t>
            </a:r>
            <a:r>
              <a:rPr lang="en-US" sz="3199">
                <a:solidFill>
                  <a:srgbClr val="2F4044"/>
                </a:solidFill>
                <a:latin typeface="Arimo"/>
                <a:ea typeface="Arimo"/>
                <a:cs typeface="Arimo"/>
                <a:sym typeface="Arimo"/>
              </a:rPr>
              <a:t>te</a:t>
            </a:r>
            <a:r>
              <a:rPr lang="en-US" sz="3199" u="none">
                <a:solidFill>
                  <a:srgbClr val="2F4044"/>
                </a:solidFill>
                <a:latin typeface="Arimo"/>
                <a:ea typeface="Arimo"/>
                <a:cs typeface="Arimo"/>
                <a:sym typeface="Arimo"/>
              </a:rPr>
              <a:t> in</a:t>
            </a:r>
            <a:r>
              <a:rPr lang="en-US" sz="3199">
                <a:solidFill>
                  <a:srgbClr val="2F4044"/>
                </a:solidFill>
                <a:latin typeface="Arimo"/>
                <a:ea typeface="Arimo"/>
                <a:cs typeface="Arimo"/>
                <a:sym typeface="Arimo"/>
              </a:rPr>
              <a:t>f</a:t>
            </a:r>
            <a:r>
              <a:rPr lang="en-US" sz="3199" u="none">
                <a:solidFill>
                  <a:srgbClr val="2F4044"/>
                </a:solidFill>
                <a:latin typeface="Arimo"/>
                <a:ea typeface="Arimo"/>
                <a:cs typeface="Arimo"/>
                <a:sym typeface="Arimo"/>
              </a:rPr>
              <a:t>o</a:t>
            </a:r>
            <a:r>
              <a:rPr lang="en-US" sz="3199">
                <a:solidFill>
                  <a:srgbClr val="2F4044"/>
                </a:solidFill>
                <a:latin typeface="Arimo"/>
                <a:ea typeface="Arimo"/>
                <a:cs typeface="Arimo"/>
                <a:sym typeface="Arimo"/>
              </a:rPr>
              <a:t>r</a:t>
            </a:r>
            <a:r>
              <a:rPr lang="en-US" sz="3199" u="none">
                <a:solidFill>
                  <a:srgbClr val="2F4044"/>
                </a:solidFill>
                <a:latin typeface="Arimo"/>
                <a:ea typeface="Arimo"/>
                <a:cs typeface="Arimo"/>
                <a:sym typeface="Arimo"/>
              </a:rPr>
              <a:t>m</a:t>
            </a:r>
            <a:r>
              <a:rPr lang="en-US" sz="3199">
                <a:solidFill>
                  <a:srgbClr val="2F4044"/>
                </a:solidFill>
                <a:latin typeface="Arimo"/>
                <a:ea typeface="Arimo"/>
                <a:cs typeface="Arimo"/>
                <a:sym typeface="Arimo"/>
              </a:rPr>
              <a:t>at</a:t>
            </a:r>
            <a:r>
              <a:rPr lang="en-US" sz="3199" u="none">
                <a:solidFill>
                  <a:srgbClr val="2F4044"/>
                </a:solidFill>
                <a:latin typeface="Arimo"/>
                <a:ea typeface="Arimo"/>
                <a:cs typeface="Arimo"/>
                <a:sym typeface="Arimo"/>
              </a:rPr>
              <a:t>i</a:t>
            </a:r>
            <a:r>
              <a:rPr lang="en-US" sz="3199">
                <a:solidFill>
                  <a:srgbClr val="2F4044"/>
                </a:solidFill>
                <a:latin typeface="Arimo"/>
                <a:ea typeface="Arimo"/>
                <a:cs typeface="Arimo"/>
                <a:sym typeface="Arimo"/>
              </a:rPr>
              <a:t>o</a:t>
            </a:r>
            <a:r>
              <a:rPr lang="en-US" sz="3199" u="none">
                <a:solidFill>
                  <a:srgbClr val="2F4044"/>
                </a:solidFill>
                <a:latin typeface="Arimo"/>
                <a:ea typeface="Arimo"/>
                <a:cs typeface="Arimo"/>
                <a:sym typeface="Arimo"/>
              </a:rPr>
              <a:t>n</a:t>
            </a:r>
            <a:r>
              <a:rPr lang="en-US" sz="3199">
                <a:solidFill>
                  <a:srgbClr val="2F4044"/>
                </a:solidFill>
                <a:latin typeface="Arimo"/>
                <a:ea typeface="Arimo"/>
                <a:cs typeface="Arimo"/>
                <a:sym typeface="Arimo"/>
              </a:rPr>
              <a:t>.</a:t>
            </a:r>
            <a:r>
              <a:rPr lang="en-US" sz="3199" u="none">
                <a:solidFill>
                  <a:srgbClr val="2F4044"/>
                </a:solidFill>
                <a:latin typeface="Arimo"/>
                <a:ea typeface="Arimo"/>
                <a:cs typeface="Arimo"/>
                <a:sym typeface="Arimo"/>
              </a:rPr>
              <a:t> </a:t>
            </a:r>
            <a:r>
              <a:rPr lang="en-US" sz="3199">
                <a:solidFill>
                  <a:srgbClr val="2F4044"/>
                </a:solidFill>
                <a:latin typeface="Arimo"/>
                <a:ea typeface="Arimo"/>
                <a:cs typeface="Arimo"/>
                <a:sym typeface="Arimo"/>
              </a:rPr>
              <a:t>Thi</a:t>
            </a:r>
            <a:r>
              <a:rPr lang="en-US" sz="3199" u="none">
                <a:solidFill>
                  <a:srgbClr val="2F4044"/>
                </a:solidFill>
                <a:latin typeface="Arimo"/>
                <a:ea typeface="Arimo"/>
                <a:cs typeface="Arimo"/>
                <a:sym typeface="Arimo"/>
              </a:rPr>
              <a:t>s se</a:t>
            </a:r>
            <a:r>
              <a:rPr lang="en-US" sz="3199">
                <a:solidFill>
                  <a:srgbClr val="2F4044"/>
                </a:solidFill>
                <a:latin typeface="Arimo"/>
                <a:ea typeface="Arimo"/>
                <a:cs typeface="Arimo"/>
                <a:sym typeface="Arimo"/>
              </a:rPr>
              <a:t>pa</a:t>
            </a:r>
            <a:r>
              <a:rPr lang="en-US" sz="3199" u="none">
                <a:solidFill>
                  <a:srgbClr val="2F4044"/>
                </a:solidFill>
                <a:latin typeface="Arimo"/>
                <a:ea typeface="Arimo"/>
                <a:cs typeface="Arimo"/>
                <a:sym typeface="Arimo"/>
              </a:rPr>
              <a:t>r</a:t>
            </a:r>
            <a:r>
              <a:rPr lang="en-US" sz="3199">
                <a:solidFill>
                  <a:srgbClr val="2F4044"/>
                </a:solidFill>
                <a:latin typeface="Arimo"/>
                <a:ea typeface="Arimo"/>
                <a:cs typeface="Arimo"/>
                <a:sym typeface="Arimo"/>
              </a:rPr>
              <a:t>at</a:t>
            </a:r>
            <a:r>
              <a:rPr lang="en-US" sz="3199" u="none">
                <a:solidFill>
                  <a:srgbClr val="2F4044"/>
                </a:solidFill>
                <a:latin typeface="Arimo"/>
                <a:ea typeface="Arimo"/>
                <a:cs typeface="Arimo"/>
                <a:sym typeface="Arimo"/>
              </a:rPr>
              <a:t>i</a:t>
            </a:r>
            <a:r>
              <a:rPr lang="en-US" sz="3199">
                <a:solidFill>
                  <a:srgbClr val="2F4044"/>
                </a:solidFill>
                <a:latin typeface="Arimo"/>
                <a:ea typeface="Arimo"/>
                <a:cs typeface="Arimo"/>
                <a:sym typeface="Arimo"/>
              </a:rPr>
              <a:t>on</a:t>
            </a:r>
            <a:r>
              <a:rPr lang="en-US" sz="3199" u="none">
                <a:solidFill>
                  <a:srgbClr val="2F4044"/>
                </a:solidFill>
                <a:latin typeface="Arimo"/>
                <a:ea typeface="Arimo"/>
                <a:cs typeface="Arimo"/>
                <a:sym typeface="Arimo"/>
              </a:rPr>
              <a:t> </a:t>
            </a:r>
            <a:r>
              <a:rPr lang="en-US" sz="3199">
                <a:solidFill>
                  <a:srgbClr val="2F4044"/>
                </a:solidFill>
                <a:latin typeface="Arimo"/>
                <a:ea typeface="Arimo"/>
                <a:cs typeface="Arimo"/>
                <a:sym typeface="Arimo"/>
              </a:rPr>
              <a:t>k</a:t>
            </a:r>
            <a:r>
              <a:rPr lang="en-US" sz="3199" u="none">
                <a:solidFill>
                  <a:srgbClr val="2F4044"/>
                </a:solidFill>
                <a:latin typeface="Arimo"/>
                <a:ea typeface="Arimo"/>
                <a:cs typeface="Arimo"/>
                <a:sym typeface="Arimo"/>
              </a:rPr>
              <a:t>ee</a:t>
            </a:r>
            <a:r>
              <a:rPr lang="en-US" sz="3199">
                <a:solidFill>
                  <a:srgbClr val="2F4044"/>
                </a:solidFill>
                <a:latin typeface="Arimo"/>
                <a:ea typeface="Arimo"/>
                <a:cs typeface="Arimo"/>
                <a:sym typeface="Arimo"/>
              </a:rPr>
              <a:t>p</a:t>
            </a:r>
            <a:r>
              <a:rPr lang="en-US" sz="3199" u="none">
                <a:solidFill>
                  <a:srgbClr val="2F4044"/>
                </a:solidFill>
                <a:latin typeface="Arimo"/>
                <a:ea typeface="Arimo"/>
                <a:cs typeface="Arimo"/>
                <a:sym typeface="Arimo"/>
              </a:rPr>
              <a:t>s </a:t>
            </a:r>
            <a:r>
              <a:rPr lang="en-US" sz="3199">
                <a:solidFill>
                  <a:srgbClr val="2F4044"/>
                </a:solidFill>
                <a:latin typeface="Arimo"/>
                <a:ea typeface="Arimo"/>
                <a:cs typeface="Arimo"/>
                <a:sym typeface="Arimo"/>
              </a:rPr>
              <a:t>th</a:t>
            </a:r>
            <a:r>
              <a:rPr lang="en-US" sz="3199" u="none">
                <a:solidFill>
                  <a:srgbClr val="2F4044"/>
                </a:solidFill>
                <a:latin typeface="Arimo"/>
                <a:ea typeface="Arimo"/>
                <a:cs typeface="Arimo"/>
                <a:sym typeface="Arimo"/>
              </a:rPr>
              <a:t>e data </a:t>
            </a:r>
            <a:r>
              <a:rPr lang="en-US" sz="3199">
                <a:solidFill>
                  <a:srgbClr val="2F4044"/>
                </a:solidFill>
                <a:latin typeface="Arimo"/>
                <a:ea typeface="Arimo"/>
                <a:cs typeface="Arimo"/>
                <a:sym typeface="Arimo"/>
              </a:rPr>
              <a:t>l</a:t>
            </a:r>
            <a:r>
              <a:rPr lang="en-US" sz="3199" u="none">
                <a:solidFill>
                  <a:srgbClr val="2F4044"/>
                </a:solidFill>
                <a:latin typeface="Arimo"/>
                <a:ea typeface="Arimo"/>
                <a:cs typeface="Arimo"/>
                <a:sym typeface="Arimo"/>
              </a:rPr>
              <a:t>a</a:t>
            </a:r>
            <a:r>
              <a:rPr lang="en-US" sz="3199">
                <a:solidFill>
                  <a:srgbClr val="2F4044"/>
                </a:solidFill>
                <a:latin typeface="Arimo"/>
                <a:ea typeface="Arimo"/>
                <a:cs typeface="Arimo"/>
                <a:sym typeface="Arimo"/>
              </a:rPr>
              <a:t>y</a:t>
            </a:r>
            <a:r>
              <a:rPr lang="en-US" sz="3199" u="none">
                <a:solidFill>
                  <a:srgbClr val="2F4044"/>
                </a:solidFill>
                <a:latin typeface="Arimo"/>
                <a:ea typeface="Arimo"/>
                <a:cs typeface="Arimo"/>
                <a:sym typeface="Arimo"/>
              </a:rPr>
              <a:t>er</a:t>
            </a:r>
            <a:r>
              <a:rPr lang="en-US" sz="3199">
                <a:solidFill>
                  <a:srgbClr val="2F4044"/>
                </a:solidFill>
                <a:latin typeface="Arimo"/>
                <a:ea typeface="Arimo"/>
                <a:cs typeface="Arimo"/>
                <a:sym typeface="Arimo"/>
              </a:rPr>
              <a:t> di</a:t>
            </a:r>
            <a:r>
              <a:rPr lang="en-US" sz="3199" u="none">
                <a:solidFill>
                  <a:srgbClr val="2F4044"/>
                </a:solidFill>
                <a:latin typeface="Arimo"/>
                <a:ea typeface="Arimo"/>
                <a:cs typeface="Arimo"/>
                <a:sym typeface="Arimo"/>
              </a:rPr>
              <a:t>s</a:t>
            </a:r>
            <a:r>
              <a:rPr lang="en-US" sz="3199">
                <a:solidFill>
                  <a:srgbClr val="2F4044"/>
                </a:solidFill>
                <a:latin typeface="Arimo"/>
                <a:ea typeface="Arimo"/>
                <a:cs typeface="Arimo"/>
                <a:sym typeface="Arimo"/>
              </a:rPr>
              <a:t>t</a:t>
            </a:r>
            <a:r>
              <a:rPr lang="en-US" sz="3199" u="none">
                <a:solidFill>
                  <a:srgbClr val="2F4044"/>
                </a:solidFill>
                <a:latin typeface="Arimo"/>
                <a:ea typeface="Arimo"/>
                <a:cs typeface="Arimo"/>
                <a:sym typeface="Arimo"/>
              </a:rPr>
              <a:t>i</a:t>
            </a:r>
            <a:r>
              <a:rPr lang="en-US" sz="3199">
                <a:solidFill>
                  <a:srgbClr val="2F4044"/>
                </a:solidFill>
                <a:latin typeface="Arimo"/>
                <a:ea typeface="Arimo"/>
                <a:cs typeface="Arimo"/>
                <a:sym typeface="Arimo"/>
              </a:rPr>
              <a:t>nc</a:t>
            </a:r>
            <a:r>
              <a:rPr lang="en-US" sz="3199" u="none">
                <a:solidFill>
                  <a:srgbClr val="2F4044"/>
                </a:solidFill>
                <a:latin typeface="Arimo"/>
                <a:ea typeface="Arimo"/>
                <a:cs typeface="Arimo"/>
                <a:sym typeface="Arimo"/>
              </a:rPr>
              <a:t>t </a:t>
            </a:r>
            <a:r>
              <a:rPr lang="en-US" sz="3199">
                <a:solidFill>
                  <a:srgbClr val="2F4044"/>
                </a:solidFill>
                <a:latin typeface="Arimo"/>
                <a:ea typeface="Arimo"/>
                <a:cs typeface="Arimo"/>
                <a:sym typeface="Arimo"/>
              </a:rPr>
              <a:t>f</a:t>
            </a:r>
            <a:r>
              <a:rPr lang="en-US" sz="3199" u="none">
                <a:solidFill>
                  <a:srgbClr val="2F4044"/>
                </a:solidFill>
                <a:latin typeface="Arimo"/>
                <a:ea typeface="Arimo"/>
                <a:cs typeface="Arimo"/>
                <a:sym typeface="Arimo"/>
              </a:rPr>
              <a:t>ro</a:t>
            </a:r>
            <a:r>
              <a:rPr lang="en-US" sz="3199">
                <a:solidFill>
                  <a:srgbClr val="2F4044"/>
                </a:solidFill>
                <a:latin typeface="Arimo"/>
                <a:ea typeface="Arimo"/>
                <a:cs typeface="Arimo"/>
                <a:sym typeface="Arimo"/>
              </a:rPr>
              <a:t>m how the information is displayed or interacted with.</a:t>
            </a:r>
          </a:p>
          <a:p>
            <a:pPr algn="l">
              <a:lnSpc>
                <a:spcPts val="3839"/>
              </a:lnSpc>
              <a:spcBef>
                <a:spcPct val="0"/>
              </a:spcBef>
            </a:pPr>
          </a:p>
          <a:p>
            <a:pPr algn="l" marL="690877" indent="-345439" lvl="1">
              <a:lnSpc>
                <a:spcPts val="3839"/>
              </a:lnSpc>
              <a:buFont typeface="Arial"/>
              <a:buChar char="•"/>
            </a:pPr>
            <a:r>
              <a:rPr lang="en-US" sz="3199">
                <a:solidFill>
                  <a:srgbClr val="2F4044"/>
                </a:solidFill>
                <a:latin typeface="Arimo"/>
                <a:ea typeface="Arimo"/>
                <a:cs typeface="Arimo"/>
                <a:sym typeface="Arimo"/>
              </a:rPr>
              <a:t>The Model is responsible for enforcing data validation</a:t>
            </a:r>
          </a:p>
          <a:p>
            <a:pPr algn="l">
              <a:lnSpc>
                <a:spcPts val="3839"/>
              </a:lnSpc>
              <a:spcBef>
                <a:spcPct val="0"/>
              </a:spcBef>
            </a:pPr>
          </a:p>
          <a:p>
            <a:pPr algn="l">
              <a:lnSpc>
                <a:spcPts val="3839"/>
              </a:lnSpc>
              <a:spcBef>
                <a:spcPct val="0"/>
              </a:spcBef>
            </a:pPr>
          </a:p>
          <a:p>
            <a:pPr algn="l">
              <a:lnSpc>
                <a:spcPts val="359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283069" y="3522450"/>
            <a:ext cx="13721862"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CONTROLLER</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583281"/>
            <a:ext cx="8387209"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C14F44"/>
                </a:solidFill>
                <a:latin typeface="Canva Sans Bold"/>
                <a:ea typeface="Canva Sans Bold"/>
                <a:cs typeface="Canva Sans Bold"/>
                <a:sym typeface="Canva Sans Bold"/>
              </a:rPr>
              <a:t>CONTROLLER</a:t>
            </a:r>
          </a:p>
        </p:txBody>
      </p:sp>
      <p:sp>
        <p:nvSpPr>
          <p:cNvPr name="TextBox 5" id="5"/>
          <p:cNvSpPr txBox="true"/>
          <p:nvPr/>
        </p:nvSpPr>
        <p:spPr>
          <a:xfrm rot="0">
            <a:off x="1028700" y="2846195"/>
            <a:ext cx="13831494" cy="6305550"/>
          </a:xfrm>
          <a:prstGeom prst="rect">
            <a:avLst/>
          </a:prstGeom>
        </p:spPr>
        <p:txBody>
          <a:bodyPr anchor="t" rtlCol="false" tIns="0" lIns="0" bIns="0" rIns="0">
            <a:spAutoFit/>
          </a:bodyPr>
          <a:lstStyle/>
          <a:p>
            <a:pPr algn="l">
              <a:lnSpc>
                <a:spcPts val="3839"/>
              </a:lnSpc>
              <a:spcBef>
                <a:spcPct val="0"/>
              </a:spcBef>
            </a:pPr>
            <a:r>
              <a:rPr lang="en-US" sz="3199">
                <a:solidFill>
                  <a:srgbClr val="2F4044"/>
                </a:solidFill>
                <a:latin typeface="Arimo"/>
                <a:ea typeface="Arimo"/>
                <a:cs typeface="Arimo"/>
                <a:sym typeface="Arimo"/>
              </a:rPr>
              <a:t>•The C</a:t>
            </a:r>
            <a:r>
              <a:rPr lang="en-US" sz="3199">
                <a:solidFill>
                  <a:srgbClr val="2F4044"/>
                </a:solidFill>
                <a:latin typeface="Arimo"/>
                <a:ea typeface="Arimo"/>
                <a:cs typeface="Arimo"/>
                <a:sym typeface="Arimo"/>
              </a:rPr>
              <a:t>ontroller in MVC architecture handles any incoming URL request. </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•Controller class contains public methods called </a:t>
            </a:r>
            <a:r>
              <a:rPr lang="en-US" b="true" sz="3199">
                <a:solidFill>
                  <a:srgbClr val="2F4044"/>
                </a:solidFill>
                <a:latin typeface="Arimo Bold"/>
                <a:ea typeface="Arimo Bold"/>
                <a:cs typeface="Arimo Bold"/>
                <a:sym typeface="Arimo Bold"/>
              </a:rPr>
              <a:t>Action methods</a:t>
            </a:r>
            <a:r>
              <a:rPr lang="en-US" sz="3199">
                <a:solidFill>
                  <a:srgbClr val="2F4044"/>
                </a:solidFill>
                <a:latin typeface="Arimo"/>
                <a:ea typeface="Arimo"/>
                <a:cs typeface="Arimo"/>
                <a:sym typeface="Arimo"/>
              </a:rPr>
              <a:t>. </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•Controller and its action method </a:t>
            </a:r>
            <a:r>
              <a:rPr lang="en-US" sz="3199" u="sng">
                <a:solidFill>
                  <a:srgbClr val="2F4044"/>
                </a:solidFill>
                <a:latin typeface="Arimo"/>
                <a:ea typeface="Arimo"/>
                <a:cs typeface="Arimo"/>
                <a:sym typeface="Arimo"/>
              </a:rPr>
              <a:t>handles incoming browser requests, retrieves necessary model data and returns appropriate responses</a:t>
            </a:r>
            <a:r>
              <a:rPr lang="en-US" sz="3199">
                <a:solidFill>
                  <a:srgbClr val="2F4044"/>
                </a:solidFill>
                <a:latin typeface="Arimo"/>
                <a:ea typeface="Arimo"/>
                <a:cs typeface="Arimo"/>
                <a:sym typeface="Arimo"/>
              </a:rPr>
              <a:t>.</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•Every controller class name must end with a word "Controller“, Ex: ProductController.</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•A controller action returns something called an </a:t>
            </a:r>
            <a:r>
              <a:rPr lang="en-US" b="true" sz="3199">
                <a:solidFill>
                  <a:srgbClr val="2F4044"/>
                </a:solidFill>
                <a:latin typeface="Arimo Bold"/>
                <a:ea typeface="Arimo Bold"/>
                <a:cs typeface="Arimo Bold"/>
                <a:sym typeface="Arimo Bold"/>
              </a:rPr>
              <a:t>ActionResult.</a:t>
            </a:r>
            <a:r>
              <a:rPr lang="en-US" sz="3199">
                <a:solidFill>
                  <a:srgbClr val="2F4044"/>
                </a:solidFill>
                <a:latin typeface="Arimo"/>
                <a:ea typeface="Arimo"/>
                <a:cs typeface="Arimo"/>
                <a:sym typeface="Arimo"/>
              </a:rPr>
              <a:t> </a:t>
            </a:r>
          </a:p>
          <a:p>
            <a:pPr algn="l">
              <a:lnSpc>
                <a:spcPts val="3839"/>
              </a:lnSpc>
              <a:spcBef>
                <a:spcPct val="0"/>
              </a:spcBef>
            </a:pPr>
          </a:p>
          <a:p>
            <a:pPr algn="l">
              <a:lnSpc>
                <a:spcPts val="359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01668" y="3298325"/>
            <a:ext cx="2486318" cy="7390127"/>
          </a:xfrm>
          <a:custGeom>
            <a:avLst/>
            <a:gdLst/>
            <a:ahLst/>
            <a:cxnLst/>
            <a:rect r="r" b="b" t="t" l="l"/>
            <a:pathLst>
              <a:path h="7390127" w="2486318">
                <a:moveTo>
                  <a:pt x="0" y="0"/>
                </a:moveTo>
                <a:lnTo>
                  <a:pt x="2486318" y="0"/>
                </a:lnTo>
                <a:lnTo>
                  <a:pt x="2486318" y="7390127"/>
                </a:lnTo>
                <a:lnTo>
                  <a:pt x="0" y="7390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0" y="1457912"/>
            <a:ext cx="1404938" cy="7303294"/>
            <a:chOff x="0" y="0"/>
            <a:chExt cx="1873251" cy="9737725"/>
          </a:xfrm>
        </p:grpSpPr>
        <p:sp>
          <p:nvSpPr>
            <p:cNvPr name="Freeform 4" id="4"/>
            <p:cNvSpPr/>
            <p:nvPr/>
          </p:nvSpPr>
          <p:spPr>
            <a:xfrm flipH="false" flipV="false" rot="0">
              <a:off x="0" y="0"/>
              <a:ext cx="1873250" cy="9737725"/>
            </a:xfrm>
            <a:custGeom>
              <a:avLst/>
              <a:gdLst/>
              <a:ahLst/>
              <a:cxnLst/>
              <a:rect r="r" b="b" t="t" l="l"/>
              <a:pathLst>
                <a:path h="9737725" w="1873250">
                  <a:moveTo>
                    <a:pt x="0" y="0"/>
                  </a:moveTo>
                  <a:lnTo>
                    <a:pt x="0" y="2162175"/>
                  </a:lnTo>
                  <a:lnTo>
                    <a:pt x="0" y="4327525"/>
                  </a:lnTo>
                  <a:lnTo>
                    <a:pt x="0" y="6492875"/>
                  </a:lnTo>
                  <a:lnTo>
                    <a:pt x="0" y="8651875"/>
                  </a:lnTo>
                  <a:lnTo>
                    <a:pt x="1873250" y="9737725"/>
                  </a:lnTo>
                  <a:lnTo>
                    <a:pt x="1873250" y="7572375"/>
                  </a:lnTo>
                  <a:lnTo>
                    <a:pt x="1873250" y="5407025"/>
                  </a:lnTo>
                  <a:lnTo>
                    <a:pt x="1873250" y="3248025"/>
                  </a:lnTo>
                  <a:lnTo>
                    <a:pt x="1873250" y="1082675"/>
                  </a:lnTo>
                  <a:lnTo>
                    <a:pt x="0" y="0"/>
                  </a:lnTo>
                  <a:close/>
                  <a:moveTo>
                    <a:pt x="0" y="6496050"/>
                  </a:moveTo>
                  <a:lnTo>
                    <a:pt x="0" y="6492875"/>
                  </a:lnTo>
                  <a:lnTo>
                    <a:pt x="0" y="6496050"/>
                  </a:lnTo>
                  <a:close/>
                </a:path>
              </a:pathLst>
            </a:custGeom>
            <a:solidFill>
              <a:srgbClr val="FFB18D"/>
            </a:solidFill>
          </p:spPr>
        </p:sp>
      </p:grpSp>
      <p:grpSp>
        <p:nvGrpSpPr>
          <p:cNvPr name="Group 5" id="5"/>
          <p:cNvGrpSpPr/>
          <p:nvPr/>
        </p:nvGrpSpPr>
        <p:grpSpPr>
          <a:xfrm rot="0">
            <a:off x="20" y="8492126"/>
            <a:ext cx="2812256" cy="3245644"/>
            <a:chOff x="0" y="0"/>
            <a:chExt cx="3749675" cy="4327525"/>
          </a:xfrm>
        </p:grpSpPr>
        <p:sp>
          <p:nvSpPr>
            <p:cNvPr name="Freeform 6" id="6"/>
            <p:cNvSpPr/>
            <p:nvPr/>
          </p:nvSpPr>
          <p:spPr>
            <a:xfrm flipH="false" flipV="false" rot="0">
              <a:off x="0" y="0"/>
              <a:ext cx="3749675" cy="4327525"/>
            </a:xfrm>
            <a:custGeom>
              <a:avLst/>
              <a:gdLst/>
              <a:ahLst/>
              <a:cxnLst/>
              <a:rect r="r" b="b" t="t" l="l"/>
              <a:pathLst>
                <a:path h="4327525" w="3749675">
                  <a:moveTo>
                    <a:pt x="0" y="2165350"/>
                  </a:moveTo>
                  <a:lnTo>
                    <a:pt x="0" y="0"/>
                  </a:lnTo>
                  <a:lnTo>
                    <a:pt x="3749675" y="2165350"/>
                  </a:lnTo>
                  <a:lnTo>
                    <a:pt x="3749675" y="4327525"/>
                  </a:lnTo>
                  <a:lnTo>
                    <a:pt x="3749675" y="4318000"/>
                  </a:lnTo>
                  <a:lnTo>
                    <a:pt x="3749675" y="4327525"/>
                  </a:lnTo>
                  <a:lnTo>
                    <a:pt x="0" y="2165350"/>
                  </a:lnTo>
                  <a:close/>
                </a:path>
              </a:pathLst>
            </a:custGeom>
            <a:solidFill>
              <a:srgbClr val="FFA85C"/>
            </a:solidFill>
          </p:spPr>
        </p:sp>
      </p:grpSp>
      <p:grpSp>
        <p:nvGrpSpPr>
          <p:cNvPr name="Group 7" id="7"/>
          <p:cNvGrpSpPr/>
          <p:nvPr/>
        </p:nvGrpSpPr>
        <p:grpSpPr>
          <a:xfrm rot="0">
            <a:off x="685575" y="-457475"/>
            <a:ext cx="2969650" cy="11861850"/>
            <a:chOff x="0" y="0"/>
            <a:chExt cx="3959533" cy="15815800"/>
          </a:xfrm>
        </p:grpSpPr>
        <p:sp>
          <p:nvSpPr>
            <p:cNvPr name="Freeform 8" id="8"/>
            <p:cNvSpPr/>
            <p:nvPr/>
          </p:nvSpPr>
          <p:spPr>
            <a:xfrm flipH="false" flipV="false" rot="0">
              <a:off x="0" y="12700"/>
              <a:ext cx="3953129" cy="15801467"/>
            </a:xfrm>
            <a:custGeom>
              <a:avLst/>
              <a:gdLst/>
              <a:ahLst/>
              <a:cxnLst/>
              <a:rect r="r" b="b" t="t" l="l"/>
              <a:pathLst>
                <a:path h="15801467" w="3953129">
                  <a:moveTo>
                    <a:pt x="25400" y="0"/>
                  </a:moveTo>
                  <a:lnTo>
                    <a:pt x="38354" y="13552043"/>
                  </a:lnTo>
                  <a:lnTo>
                    <a:pt x="25654" y="13552043"/>
                  </a:lnTo>
                  <a:lnTo>
                    <a:pt x="32004" y="13540994"/>
                  </a:lnTo>
                  <a:lnTo>
                    <a:pt x="3953129" y="15779369"/>
                  </a:lnTo>
                  <a:lnTo>
                    <a:pt x="3940556" y="15801467"/>
                  </a:lnTo>
                  <a:lnTo>
                    <a:pt x="19431" y="13563092"/>
                  </a:lnTo>
                  <a:cubicBezTo>
                    <a:pt x="15494" y="13560806"/>
                    <a:pt x="13081" y="13556614"/>
                    <a:pt x="13081" y="13552043"/>
                  </a:cubicBezTo>
                  <a:lnTo>
                    <a:pt x="0" y="0"/>
                  </a:lnTo>
                  <a:close/>
                </a:path>
              </a:pathLst>
            </a:custGeom>
            <a:solidFill>
              <a:srgbClr val="2F4044"/>
            </a:solidFill>
          </p:spPr>
        </p:sp>
      </p:grpSp>
      <p:grpSp>
        <p:nvGrpSpPr>
          <p:cNvPr name="Group 9" id="9"/>
          <p:cNvGrpSpPr/>
          <p:nvPr/>
        </p:nvGrpSpPr>
        <p:grpSpPr>
          <a:xfrm rot="0">
            <a:off x="15295050" y="6750900"/>
            <a:ext cx="310800" cy="310800"/>
            <a:chOff x="0" y="0"/>
            <a:chExt cx="414400" cy="414400"/>
          </a:xfrm>
        </p:grpSpPr>
        <p:sp>
          <p:nvSpPr>
            <p:cNvPr name="Freeform 10" id="10"/>
            <p:cNvSpPr/>
            <p:nvPr/>
          </p:nvSpPr>
          <p:spPr>
            <a:xfrm flipH="false" flipV="false" rot="0">
              <a:off x="0" y="0"/>
              <a:ext cx="414401" cy="414274"/>
            </a:xfrm>
            <a:custGeom>
              <a:avLst/>
              <a:gdLst/>
              <a:ahLst/>
              <a:cxnLst/>
              <a:rect r="r" b="b" t="t" l="l"/>
              <a:pathLst>
                <a:path h="414274" w="414401">
                  <a:moveTo>
                    <a:pt x="0" y="207137"/>
                  </a:moveTo>
                  <a:cubicBezTo>
                    <a:pt x="0" y="92710"/>
                    <a:pt x="92710" y="0"/>
                    <a:pt x="207137" y="0"/>
                  </a:cubicBezTo>
                  <a:cubicBezTo>
                    <a:pt x="321564" y="0"/>
                    <a:pt x="414401" y="92710"/>
                    <a:pt x="414401" y="207137"/>
                  </a:cubicBezTo>
                  <a:cubicBezTo>
                    <a:pt x="414401" y="321564"/>
                    <a:pt x="321691" y="414274"/>
                    <a:pt x="207264" y="414274"/>
                  </a:cubicBezTo>
                  <a:cubicBezTo>
                    <a:pt x="92837" y="414274"/>
                    <a:pt x="0" y="321691"/>
                    <a:pt x="0" y="207137"/>
                  </a:cubicBezTo>
                  <a:close/>
                </a:path>
              </a:pathLst>
            </a:custGeom>
            <a:solidFill>
              <a:srgbClr val="595959"/>
            </a:solidFill>
          </p:spPr>
        </p:sp>
      </p:grpSp>
      <p:sp>
        <p:nvSpPr>
          <p:cNvPr name="Freeform 11" id="11"/>
          <p:cNvSpPr/>
          <p:nvPr/>
        </p:nvSpPr>
        <p:spPr>
          <a:xfrm flipH="false" flipV="false" rot="0">
            <a:off x="8901309" y="3298325"/>
            <a:ext cx="3302475" cy="5087846"/>
          </a:xfrm>
          <a:custGeom>
            <a:avLst/>
            <a:gdLst/>
            <a:ahLst/>
            <a:cxnLst/>
            <a:rect r="r" b="b" t="t" l="l"/>
            <a:pathLst>
              <a:path h="5087846" w="3302475">
                <a:moveTo>
                  <a:pt x="0" y="0"/>
                </a:moveTo>
                <a:lnTo>
                  <a:pt x="3302475" y="0"/>
                </a:lnTo>
                <a:lnTo>
                  <a:pt x="3302475" y="5087846"/>
                </a:lnTo>
                <a:lnTo>
                  <a:pt x="0" y="50878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531425" y="1040900"/>
            <a:ext cx="15225150" cy="1095375"/>
          </a:xfrm>
          <a:prstGeom prst="rect">
            <a:avLst/>
          </a:prstGeom>
        </p:spPr>
        <p:txBody>
          <a:bodyPr anchor="t" rtlCol="false" tIns="0" lIns="0" bIns="0" rIns="0">
            <a:spAutoFit/>
          </a:bodyPr>
          <a:lstStyle/>
          <a:p>
            <a:pPr algn="l">
              <a:lnSpc>
                <a:spcPts val="8400"/>
              </a:lnSpc>
            </a:pPr>
            <a:r>
              <a:rPr lang="en-US" sz="7000">
                <a:solidFill>
                  <a:srgbClr val="2F4044"/>
                </a:solidFill>
                <a:latin typeface="Arimo"/>
                <a:ea typeface="Arimo"/>
                <a:cs typeface="Arimo"/>
                <a:sym typeface="Arimo"/>
              </a:rPr>
              <a:t>ACTION RESULT</a:t>
            </a:r>
          </a:p>
        </p:txBody>
      </p:sp>
      <p:sp>
        <p:nvSpPr>
          <p:cNvPr name="TextBox 13" id="13"/>
          <p:cNvSpPr txBox="true"/>
          <p:nvPr/>
        </p:nvSpPr>
        <p:spPr>
          <a:xfrm rot="0">
            <a:off x="9578575" y="793250"/>
            <a:ext cx="7178000" cy="1600200"/>
          </a:xfrm>
          <a:prstGeom prst="rect">
            <a:avLst/>
          </a:prstGeom>
        </p:spPr>
        <p:txBody>
          <a:bodyPr anchor="t" rtlCol="false" tIns="0" lIns="0" bIns="0" rIns="0">
            <a:spAutoFit/>
          </a:bodyPr>
          <a:lstStyle/>
          <a:p>
            <a:pPr algn="l">
              <a:lnSpc>
                <a:spcPts val="3840"/>
              </a:lnSpc>
              <a:spcBef>
                <a:spcPct val="0"/>
              </a:spcBef>
            </a:pPr>
            <a:r>
              <a:rPr lang="en-US" sz="3200">
                <a:solidFill>
                  <a:srgbClr val="2F4044"/>
                </a:solidFill>
                <a:latin typeface="Arimo"/>
                <a:ea typeface="Arimo"/>
                <a:cs typeface="Arimo"/>
                <a:sym typeface="Arimo"/>
              </a:rPr>
              <a:t>an </a:t>
            </a:r>
            <a:r>
              <a:rPr lang="en-US" sz="3200" u="sng">
                <a:solidFill>
                  <a:srgbClr val="2F4044"/>
                </a:solidFill>
                <a:latin typeface="Arimo"/>
                <a:ea typeface="Arimo"/>
                <a:cs typeface="Arimo"/>
                <a:sym typeface="Arimo"/>
              </a:rPr>
              <a:t>abstract class.</a:t>
            </a:r>
            <a:r>
              <a:rPr lang="en-US" sz="3200">
                <a:solidFill>
                  <a:srgbClr val="2F4044"/>
                </a:solidFill>
                <a:latin typeface="Arimo"/>
                <a:ea typeface="Arimo"/>
                <a:cs typeface="Arimo"/>
                <a:sym typeface="Arimo"/>
              </a:rPr>
              <a:t> It is a base class for all type of action results.</a:t>
            </a:r>
          </a:p>
          <a:p>
            <a:pPr algn="ctr">
              <a:lnSpc>
                <a:spcPts val="4770"/>
              </a:lnSpc>
              <a:spcBef>
                <a:spcPct val="0"/>
              </a:spcBef>
            </a:pPr>
          </a:p>
        </p:txBody>
      </p:sp>
      <p:sp>
        <p:nvSpPr>
          <p:cNvPr name="TextBox 14" id="14"/>
          <p:cNvSpPr txBox="true"/>
          <p:nvPr/>
        </p:nvSpPr>
        <p:spPr>
          <a:xfrm rot="0">
            <a:off x="2170400" y="4473325"/>
            <a:ext cx="6563959" cy="1971675"/>
          </a:xfrm>
          <a:prstGeom prst="rect">
            <a:avLst/>
          </a:prstGeom>
        </p:spPr>
        <p:txBody>
          <a:bodyPr anchor="t" rtlCol="false" tIns="0" lIns="0" bIns="0" rIns="0">
            <a:spAutoFit/>
          </a:bodyPr>
          <a:lstStyle/>
          <a:p>
            <a:pPr algn="l">
              <a:lnSpc>
                <a:spcPts val="3840"/>
              </a:lnSpc>
              <a:spcBef>
                <a:spcPct val="0"/>
              </a:spcBef>
            </a:pPr>
            <a:r>
              <a:rPr lang="en-US" sz="3200">
                <a:solidFill>
                  <a:srgbClr val="2F4044"/>
                </a:solidFill>
                <a:latin typeface="Arimo"/>
                <a:ea typeface="Arimo"/>
                <a:cs typeface="Arimo"/>
                <a:sym typeface="Arimo"/>
              </a:rPr>
              <a:t>There a</a:t>
            </a:r>
            <a:r>
              <a:rPr lang="en-US" sz="3200">
                <a:solidFill>
                  <a:srgbClr val="2F4044"/>
                </a:solidFill>
                <a:latin typeface="Arimo"/>
                <a:ea typeface="Arimo"/>
                <a:cs typeface="Arimo"/>
                <a:sym typeface="Arimo"/>
              </a:rPr>
              <a:t>re different Types of action results in ASP.NET MVC. Each result has a different type of result format to view page</a:t>
            </a:r>
          </a:p>
        </p:txBody>
      </p:sp>
      <p:sp>
        <p:nvSpPr>
          <p:cNvPr name="TextBox 15" id="15"/>
          <p:cNvSpPr txBox="true"/>
          <p:nvPr/>
        </p:nvSpPr>
        <p:spPr>
          <a:xfrm rot="0">
            <a:off x="9371029" y="3449112"/>
            <a:ext cx="3302475" cy="438150"/>
          </a:xfrm>
          <a:prstGeom prst="rect">
            <a:avLst/>
          </a:prstGeom>
        </p:spPr>
        <p:txBody>
          <a:bodyPr anchor="t" rtlCol="false" tIns="0" lIns="0" bIns="0" rIns="0">
            <a:spAutoFit/>
          </a:bodyPr>
          <a:lstStyle/>
          <a:p>
            <a:pPr algn="ctr">
              <a:lnSpc>
                <a:spcPts val="3359"/>
              </a:lnSpc>
              <a:spcBef>
                <a:spcPct val="0"/>
              </a:spcBef>
            </a:pPr>
            <a:r>
              <a:rPr lang="en-US" b="true" sz="2799">
                <a:solidFill>
                  <a:srgbClr val="2F4044"/>
                </a:solidFill>
                <a:latin typeface="Arimo Bold"/>
                <a:ea typeface="Arimo Bold"/>
                <a:cs typeface="Arimo Bold"/>
                <a:sym typeface="Arimo Bold"/>
              </a:rPr>
              <a:t>ViewR</a:t>
            </a:r>
            <a:r>
              <a:rPr lang="en-US" b="true" sz="2799">
                <a:solidFill>
                  <a:srgbClr val="2F4044"/>
                </a:solidFill>
                <a:latin typeface="Arimo Bold"/>
                <a:ea typeface="Arimo Bold"/>
                <a:cs typeface="Arimo Bold"/>
                <a:sym typeface="Arimo Bold"/>
              </a:rPr>
              <a:t>esult</a:t>
            </a:r>
            <a:r>
              <a:rPr lang="en-US" sz="2799">
                <a:solidFill>
                  <a:srgbClr val="2F4044"/>
                </a:solidFill>
                <a:latin typeface="Arimo"/>
                <a:ea typeface="Arimo"/>
                <a:cs typeface="Arimo"/>
                <a:sym typeface="Arimo"/>
              </a:rPr>
              <a:t> </a:t>
            </a:r>
          </a:p>
        </p:txBody>
      </p:sp>
      <p:sp>
        <p:nvSpPr>
          <p:cNvPr name="TextBox 16" id="16"/>
          <p:cNvSpPr txBox="true"/>
          <p:nvPr/>
        </p:nvSpPr>
        <p:spPr>
          <a:xfrm rot="0">
            <a:off x="12363310" y="3279275"/>
            <a:ext cx="4393265" cy="1276350"/>
          </a:xfrm>
          <a:prstGeom prst="rect">
            <a:avLst/>
          </a:prstGeom>
        </p:spPr>
        <p:txBody>
          <a:bodyPr anchor="t" rtlCol="false" tIns="0" lIns="0" bIns="0" rIns="0">
            <a:spAutoFit/>
          </a:bodyPr>
          <a:lstStyle/>
          <a:p>
            <a:pPr algn="l">
              <a:lnSpc>
                <a:spcPts val="3359"/>
              </a:lnSpc>
              <a:spcBef>
                <a:spcPct val="0"/>
              </a:spcBef>
            </a:pPr>
            <a:r>
              <a:rPr lang="en-US" sz="2799">
                <a:solidFill>
                  <a:srgbClr val="2F4044"/>
                </a:solidFill>
                <a:latin typeface="Arimo"/>
                <a:ea typeface="Arimo"/>
                <a:cs typeface="Arimo"/>
                <a:sym typeface="Arimo"/>
              </a:rPr>
              <a:t>Represents HTML and markup. </a:t>
            </a:r>
          </a:p>
          <a:p>
            <a:pPr algn="ctr">
              <a:lnSpc>
                <a:spcPts val="3359"/>
              </a:lnSpc>
              <a:spcBef>
                <a:spcPct val="0"/>
              </a:spcBef>
            </a:pPr>
          </a:p>
        </p:txBody>
      </p:sp>
      <p:sp>
        <p:nvSpPr>
          <p:cNvPr name="TextBox 17" id="17"/>
          <p:cNvSpPr txBox="true"/>
          <p:nvPr/>
        </p:nvSpPr>
        <p:spPr>
          <a:xfrm rot="0">
            <a:off x="12363310" y="4929345"/>
            <a:ext cx="4288393" cy="857250"/>
          </a:xfrm>
          <a:prstGeom prst="rect">
            <a:avLst/>
          </a:prstGeom>
        </p:spPr>
        <p:txBody>
          <a:bodyPr anchor="t" rtlCol="false" tIns="0" lIns="0" bIns="0" rIns="0">
            <a:spAutoFit/>
          </a:bodyPr>
          <a:lstStyle/>
          <a:p>
            <a:pPr algn="ctr">
              <a:lnSpc>
                <a:spcPts val="3359"/>
              </a:lnSpc>
              <a:spcBef>
                <a:spcPct val="0"/>
              </a:spcBef>
            </a:pPr>
            <a:r>
              <a:rPr lang="en-US" sz="2799">
                <a:solidFill>
                  <a:srgbClr val="2F4044"/>
                </a:solidFill>
                <a:latin typeface="Arimo"/>
                <a:ea typeface="Arimo"/>
                <a:cs typeface="Arimo"/>
                <a:sym typeface="Arimo"/>
              </a:rPr>
              <a:t>Represents a String literal. </a:t>
            </a:r>
          </a:p>
          <a:p>
            <a:pPr algn="ctr">
              <a:lnSpc>
                <a:spcPts val="3359"/>
              </a:lnSpc>
              <a:spcBef>
                <a:spcPct val="0"/>
              </a:spcBef>
            </a:pPr>
          </a:p>
        </p:txBody>
      </p:sp>
      <p:sp>
        <p:nvSpPr>
          <p:cNvPr name="TextBox 18" id="18"/>
          <p:cNvSpPr txBox="true"/>
          <p:nvPr/>
        </p:nvSpPr>
        <p:spPr>
          <a:xfrm rot="0">
            <a:off x="9371029" y="4929345"/>
            <a:ext cx="3131244" cy="438150"/>
          </a:xfrm>
          <a:prstGeom prst="rect">
            <a:avLst/>
          </a:prstGeom>
        </p:spPr>
        <p:txBody>
          <a:bodyPr anchor="t" rtlCol="false" tIns="0" lIns="0" bIns="0" rIns="0">
            <a:spAutoFit/>
          </a:bodyPr>
          <a:lstStyle/>
          <a:p>
            <a:pPr algn="ctr">
              <a:lnSpc>
                <a:spcPts val="3359"/>
              </a:lnSpc>
              <a:spcBef>
                <a:spcPct val="0"/>
              </a:spcBef>
            </a:pPr>
            <a:r>
              <a:rPr lang="en-US" b="true" sz="2799">
                <a:solidFill>
                  <a:srgbClr val="2F4044"/>
                </a:solidFill>
                <a:latin typeface="Arimo Bold"/>
                <a:ea typeface="Arimo Bold"/>
                <a:cs typeface="Arimo Bold"/>
                <a:sym typeface="Arimo Bold"/>
              </a:rPr>
              <a:t>C</a:t>
            </a:r>
            <a:r>
              <a:rPr lang="en-US" b="true" sz="2799">
                <a:solidFill>
                  <a:srgbClr val="2F4044"/>
                </a:solidFill>
                <a:latin typeface="Arimo Bold"/>
                <a:ea typeface="Arimo Bold"/>
                <a:cs typeface="Arimo Bold"/>
                <a:sym typeface="Arimo Bold"/>
              </a:rPr>
              <a:t>ontentResult </a:t>
            </a:r>
          </a:p>
        </p:txBody>
      </p:sp>
      <p:sp>
        <p:nvSpPr>
          <p:cNvPr name="TextBox 19" id="19"/>
          <p:cNvSpPr txBox="true"/>
          <p:nvPr/>
        </p:nvSpPr>
        <p:spPr>
          <a:xfrm rot="0">
            <a:off x="9879496" y="6312750"/>
            <a:ext cx="2114312" cy="438150"/>
          </a:xfrm>
          <a:prstGeom prst="rect">
            <a:avLst/>
          </a:prstGeom>
        </p:spPr>
        <p:txBody>
          <a:bodyPr anchor="t" rtlCol="false" tIns="0" lIns="0" bIns="0" rIns="0">
            <a:spAutoFit/>
          </a:bodyPr>
          <a:lstStyle/>
          <a:p>
            <a:pPr algn="ctr">
              <a:lnSpc>
                <a:spcPts val="3359"/>
              </a:lnSpc>
              <a:spcBef>
                <a:spcPct val="0"/>
              </a:spcBef>
            </a:pPr>
            <a:r>
              <a:rPr lang="en-US" b="true" sz="2799">
                <a:solidFill>
                  <a:srgbClr val="2F4044"/>
                </a:solidFill>
                <a:latin typeface="Arimo Bold"/>
                <a:ea typeface="Arimo Bold"/>
                <a:cs typeface="Arimo Bold"/>
                <a:sym typeface="Arimo Bold"/>
              </a:rPr>
              <a:t>JasonResult</a:t>
            </a:r>
          </a:p>
        </p:txBody>
      </p:sp>
      <p:sp>
        <p:nvSpPr>
          <p:cNvPr name="TextBox 20" id="20"/>
          <p:cNvSpPr txBox="true"/>
          <p:nvPr/>
        </p:nvSpPr>
        <p:spPr>
          <a:xfrm rot="0">
            <a:off x="12375234" y="6425950"/>
            <a:ext cx="4525328" cy="438150"/>
          </a:xfrm>
          <a:prstGeom prst="rect">
            <a:avLst/>
          </a:prstGeom>
        </p:spPr>
        <p:txBody>
          <a:bodyPr anchor="t" rtlCol="false" tIns="0" lIns="0" bIns="0" rIns="0">
            <a:spAutoFit/>
          </a:bodyPr>
          <a:lstStyle/>
          <a:p>
            <a:pPr algn="ctr">
              <a:lnSpc>
                <a:spcPts val="3359"/>
              </a:lnSpc>
              <a:spcBef>
                <a:spcPct val="0"/>
              </a:spcBef>
            </a:pPr>
            <a:r>
              <a:rPr lang="en-US" sz="2799">
                <a:solidFill>
                  <a:srgbClr val="2F4044"/>
                </a:solidFill>
                <a:latin typeface="Arimo"/>
                <a:ea typeface="Arimo"/>
                <a:cs typeface="Arimo"/>
                <a:sym typeface="Arimo"/>
              </a:rPr>
              <a:t>Returns data in JSAN format</a:t>
            </a:r>
          </a:p>
        </p:txBody>
      </p:sp>
      <p:sp>
        <p:nvSpPr>
          <p:cNvPr name="TextBox 21" id="21"/>
          <p:cNvSpPr txBox="true"/>
          <p:nvPr/>
        </p:nvSpPr>
        <p:spPr>
          <a:xfrm rot="0">
            <a:off x="12363310" y="7699875"/>
            <a:ext cx="4840517" cy="1276350"/>
          </a:xfrm>
          <a:prstGeom prst="rect">
            <a:avLst/>
          </a:prstGeom>
        </p:spPr>
        <p:txBody>
          <a:bodyPr anchor="t" rtlCol="false" tIns="0" lIns="0" bIns="0" rIns="0">
            <a:spAutoFit/>
          </a:bodyPr>
          <a:lstStyle/>
          <a:p>
            <a:pPr algn="ctr">
              <a:lnSpc>
                <a:spcPts val="3359"/>
              </a:lnSpc>
              <a:spcBef>
                <a:spcPct val="0"/>
              </a:spcBef>
            </a:pPr>
            <a:r>
              <a:rPr lang="en-US" sz="2799">
                <a:solidFill>
                  <a:srgbClr val="2F4044"/>
                </a:solidFill>
                <a:latin typeface="Arimo"/>
                <a:ea typeface="Arimo"/>
                <a:cs typeface="Arimo"/>
                <a:sym typeface="Arimo"/>
              </a:rPr>
              <a:t>Represents a redirection to a new URL. </a:t>
            </a:r>
          </a:p>
          <a:p>
            <a:pPr algn="ctr">
              <a:lnSpc>
                <a:spcPts val="3359"/>
              </a:lnSpc>
              <a:spcBef>
                <a:spcPct val="0"/>
              </a:spcBef>
            </a:pPr>
          </a:p>
        </p:txBody>
      </p:sp>
      <p:sp>
        <p:nvSpPr>
          <p:cNvPr name="TextBox 22" id="22"/>
          <p:cNvSpPr txBox="true"/>
          <p:nvPr/>
        </p:nvSpPr>
        <p:spPr>
          <a:xfrm rot="0">
            <a:off x="9442422" y="7749925"/>
            <a:ext cx="2988460" cy="438150"/>
          </a:xfrm>
          <a:prstGeom prst="rect">
            <a:avLst/>
          </a:prstGeom>
        </p:spPr>
        <p:txBody>
          <a:bodyPr anchor="t" rtlCol="false" tIns="0" lIns="0" bIns="0" rIns="0">
            <a:spAutoFit/>
          </a:bodyPr>
          <a:lstStyle/>
          <a:p>
            <a:pPr algn="ctr">
              <a:lnSpc>
                <a:spcPts val="3359"/>
              </a:lnSpc>
              <a:spcBef>
                <a:spcPct val="0"/>
              </a:spcBef>
            </a:pPr>
            <a:r>
              <a:rPr lang="en-US" b="true" sz="2799">
                <a:solidFill>
                  <a:srgbClr val="2F4044"/>
                </a:solidFill>
                <a:latin typeface="Arimo Bold"/>
                <a:ea typeface="Arimo Bold"/>
                <a:cs typeface="Arimo Bold"/>
                <a:sym typeface="Arimo Bold"/>
              </a:rPr>
              <a:t>Redi</a:t>
            </a:r>
            <a:r>
              <a:rPr lang="en-US" b="true" sz="2799">
                <a:solidFill>
                  <a:srgbClr val="2F4044"/>
                </a:solidFill>
                <a:latin typeface="Arimo Bold"/>
                <a:ea typeface="Arimo Bold"/>
                <a:cs typeface="Arimo Bold"/>
                <a:sym typeface="Arimo Bold"/>
              </a:rPr>
              <a:t>rectResult </a:t>
            </a:r>
          </a:p>
        </p:txBody>
      </p:sp>
      <p:sp>
        <p:nvSpPr>
          <p:cNvPr name="TextBox 23" id="23"/>
          <p:cNvSpPr txBox="true"/>
          <p:nvPr/>
        </p:nvSpPr>
        <p:spPr>
          <a:xfrm rot="0">
            <a:off x="14637898" y="9239250"/>
            <a:ext cx="2470309" cy="438150"/>
          </a:xfrm>
          <a:prstGeom prst="rect">
            <a:avLst/>
          </a:prstGeom>
        </p:spPr>
        <p:txBody>
          <a:bodyPr anchor="t" rtlCol="false" tIns="0" lIns="0" bIns="0" rIns="0">
            <a:spAutoFit/>
          </a:bodyPr>
          <a:lstStyle/>
          <a:p>
            <a:pPr algn="ctr">
              <a:lnSpc>
                <a:spcPts val="3359"/>
              </a:lnSpc>
              <a:spcBef>
                <a:spcPct val="0"/>
              </a:spcBef>
            </a:pPr>
            <a:r>
              <a:rPr lang="en-US" sz="2799">
                <a:solidFill>
                  <a:srgbClr val="2F4044"/>
                </a:solidFill>
                <a:latin typeface="Arimo"/>
                <a:ea typeface="Arimo"/>
                <a:cs typeface="Arimo"/>
                <a:sym typeface="Arimo"/>
              </a:rPr>
              <a:t>and many more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2250" y="6234100"/>
            <a:ext cx="2812258" cy="4052894"/>
          </a:xfrm>
          <a:custGeom>
            <a:avLst/>
            <a:gdLst/>
            <a:ahLst/>
            <a:cxnLst/>
            <a:rect r="r" b="b" t="t" l="l"/>
            <a:pathLst>
              <a:path h="4052894" w="2812258">
                <a:moveTo>
                  <a:pt x="0" y="0"/>
                </a:moveTo>
                <a:lnTo>
                  <a:pt x="2812258" y="0"/>
                </a:lnTo>
                <a:lnTo>
                  <a:pt x="2812258" y="4052894"/>
                </a:lnTo>
                <a:lnTo>
                  <a:pt x="0" y="40528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531425" y="1040900"/>
            <a:ext cx="13987350" cy="983475"/>
          </a:xfrm>
          <a:prstGeom prst="rect">
            <a:avLst/>
          </a:prstGeom>
        </p:spPr>
        <p:txBody>
          <a:bodyPr anchor="t" rtlCol="false" tIns="0" lIns="0" bIns="0" rIns="0">
            <a:spAutoFit/>
          </a:bodyPr>
          <a:lstStyle/>
          <a:p>
            <a:pPr algn="l">
              <a:lnSpc>
                <a:spcPts val="8400"/>
              </a:lnSpc>
            </a:pPr>
            <a:r>
              <a:rPr lang="en-US" sz="7000">
                <a:solidFill>
                  <a:srgbClr val="2F4044"/>
                </a:solidFill>
                <a:latin typeface="Arimo"/>
                <a:ea typeface="Arimo"/>
                <a:cs typeface="Arimo"/>
                <a:sym typeface="Arimo"/>
              </a:rPr>
              <a:t>Table of contents</a:t>
            </a:r>
          </a:p>
        </p:txBody>
      </p:sp>
      <p:sp>
        <p:nvSpPr>
          <p:cNvPr name="TextBox 4" id="4"/>
          <p:cNvSpPr txBox="true"/>
          <p:nvPr/>
        </p:nvSpPr>
        <p:spPr>
          <a:xfrm rot="0">
            <a:off x="1531425" y="7839750"/>
            <a:ext cx="3945750" cy="109537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create new project. project strurcture ,models and controller</a:t>
            </a:r>
          </a:p>
        </p:txBody>
      </p:sp>
      <p:sp>
        <p:nvSpPr>
          <p:cNvPr name="TextBox 5" id="5"/>
          <p:cNvSpPr txBox="true"/>
          <p:nvPr/>
        </p:nvSpPr>
        <p:spPr>
          <a:xfrm rot="0">
            <a:off x="1531425" y="4291900"/>
            <a:ext cx="3945750" cy="73342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Web Apps Hosting ,History and Development</a:t>
            </a:r>
          </a:p>
        </p:txBody>
      </p:sp>
      <p:sp>
        <p:nvSpPr>
          <p:cNvPr name="TextBox 6" id="6"/>
          <p:cNvSpPr txBox="true"/>
          <p:nvPr/>
        </p:nvSpPr>
        <p:spPr>
          <a:xfrm rot="0">
            <a:off x="6294875" y="4291900"/>
            <a:ext cx="3945750" cy="73342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MVC stands for..........</a:t>
            </a:r>
          </a:p>
          <a:p>
            <a:pPr algn="l">
              <a:lnSpc>
                <a:spcPts val="2879"/>
              </a:lnSpc>
            </a:pPr>
          </a:p>
        </p:txBody>
      </p:sp>
      <p:sp>
        <p:nvSpPr>
          <p:cNvPr name="TextBox 7" id="7"/>
          <p:cNvSpPr txBox="true"/>
          <p:nvPr/>
        </p:nvSpPr>
        <p:spPr>
          <a:xfrm rot="0">
            <a:off x="6294875" y="7839750"/>
            <a:ext cx="3945750" cy="109537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M</a:t>
            </a:r>
            <a:r>
              <a:rPr lang="en-US" sz="2400">
                <a:solidFill>
                  <a:srgbClr val="2F4044"/>
                </a:solidFill>
                <a:latin typeface="Arimo"/>
                <a:ea typeface="Arimo"/>
                <a:cs typeface="Arimo"/>
                <a:sym typeface="Arimo"/>
              </a:rPr>
              <a:t>odel, ViewData, ViewBag</a:t>
            </a:r>
          </a:p>
          <a:p>
            <a:pPr algn="l">
              <a:lnSpc>
                <a:spcPts val="2879"/>
              </a:lnSpc>
            </a:pPr>
            <a:r>
              <a:rPr lang="en-US" sz="2400">
                <a:solidFill>
                  <a:srgbClr val="2F4044"/>
                </a:solidFill>
                <a:latin typeface="Arimo"/>
                <a:ea typeface="Arimo"/>
                <a:cs typeface="Arimo"/>
                <a:sym typeface="Arimo"/>
              </a:rPr>
              <a:t>ViewMode</a:t>
            </a:r>
          </a:p>
          <a:p>
            <a:pPr algn="l">
              <a:lnSpc>
                <a:spcPts val="2879"/>
              </a:lnSpc>
            </a:pPr>
          </a:p>
        </p:txBody>
      </p:sp>
      <p:sp>
        <p:nvSpPr>
          <p:cNvPr name="TextBox 8" id="8"/>
          <p:cNvSpPr txBox="true"/>
          <p:nvPr/>
        </p:nvSpPr>
        <p:spPr>
          <a:xfrm rot="0">
            <a:off x="11255125" y="4291900"/>
            <a:ext cx="3945750" cy="37147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Routing</a:t>
            </a:r>
          </a:p>
        </p:txBody>
      </p:sp>
      <p:sp>
        <p:nvSpPr>
          <p:cNvPr name="TextBox 9" id="9"/>
          <p:cNvSpPr txBox="true"/>
          <p:nvPr/>
        </p:nvSpPr>
        <p:spPr>
          <a:xfrm rot="0">
            <a:off x="11255125" y="7839750"/>
            <a:ext cx="3945750" cy="1457325"/>
          </a:xfrm>
          <a:prstGeom prst="rect">
            <a:avLst/>
          </a:prstGeom>
        </p:spPr>
        <p:txBody>
          <a:bodyPr anchor="t" rtlCol="false" tIns="0" lIns="0" bIns="0" rIns="0">
            <a:spAutoFit/>
          </a:bodyPr>
          <a:lstStyle/>
          <a:p>
            <a:pPr algn="l">
              <a:lnSpc>
                <a:spcPts val="2879"/>
              </a:lnSpc>
            </a:pPr>
            <a:r>
              <a:rPr lang="en-US" sz="2400">
                <a:solidFill>
                  <a:srgbClr val="2F4044"/>
                </a:solidFill>
                <a:latin typeface="Arimo"/>
                <a:ea typeface="Arimo"/>
                <a:cs typeface="Arimo"/>
                <a:sym typeface="Arimo"/>
              </a:rPr>
              <a:t>st</a:t>
            </a:r>
            <a:r>
              <a:rPr lang="en-US" sz="2400">
                <a:solidFill>
                  <a:srgbClr val="2F4044"/>
                </a:solidFill>
                <a:latin typeface="Arimo"/>
                <a:ea typeface="Arimo"/>
                <a:cs typeface="Arimo"/>
                <a:sym typeface="Arimo"/>
              </a:rPr>
              <a:t>ore the state somewhere because HTTP protocol is stateless.</a:t>
            </a:r>
          </a:p>
          <a:p>
            <a:pPr algn="l">
              <a:lnSpc>
                <a:spcPts val="2879"/>
              </a:lnSpc>
            </a:pPr>
          </a:p>
        </p:txBody>
      </p:sp>
      <p:sp>
        <p:nvSpPr>
          <p:cNvPr name="TextBox 10" id="10"/>
          <p:cNvSpPr txBox="true"/>
          <p:nvPr/>
        </p:nvSpPr>
        <p:spPr>
          <a:xfrm rot="0">
            <a:off x="1728229" y="2506316"/>
            <a:ext cx="1286550" cy="841875"/>
          </a:xfrm>
          <a:prstGeom prst="rect">
            <a:avLst/>
          </a:prstGeom>
        </p:spPr>
        <p:txBody>
          <a:bodyPr anchor="t" rtlCol="false" tIns="0" lIns="0" bIns="0" rIns="0">
            <a:spAutoFit/>
          </a:bodyPr>
          <a:lstStyle/>
          <a:p>
            <a:pPr algn="l">
              <a:lnSpc>
                <a:spcPts val="8400"/>
              </a:lnSpc>
            </a:pPr>
            <a:r>
              <a:rPr lang="en-US" sz="7000">
                <a:solidFill>
                  <a:srgbClr val="2F4044"/>
                </a:solidFill>
                <a:latin typeface="Arimo"/>
                <a:ea typeface="Arimo"/>
                <a:cs typeface="Arimo"/>
                <a:sym typeface="Arimo"/>
              </a:rPr>
              <a:t>01</a:t>
            </a:r>
          </a:p>
        </p:txBody>
      </p:sp>
      <p:sp>
        <p:nvSpPr>
          <p:cNvPr name="TextBox 11" id="11"/>
          <p:cNvSpPr txBox="true"/>
          <p:nvPr/>
        </p:nvSpPr>
        <p:spPr>
          <a:xfrm rot="0">
            <a:off x="1728229" y="6063707"/>
            <a:ext cx="1286550" cy="832350"/>
          </a:xfrm>
          <a:prstGeom prst="rect">
            <a:avLst/>
          </a:prstGeom>
        </p:spPr>
        <p:txBody>
          <a:bodyPr anchor="t" rtlCol="false" tIns="0" lIns="0" bIns="0" rIns="0">
            <a:spAutoFit/>
          </a:bodyPr>
          <a:lstStyle/>
          <a:p>
            <a:pPr algn="l">
              <a:lnSpc>
                <a:spcPts val="7200"/>
              </a:lnSpc>
            </a:pPr>
            <a:r>
              <a:rPr lang="en-US" sz="6000">
                <a:solidFill>
                  <a:srgbClr val="263238"/>
                </a:solidFill>
                <a:latin typeface="Arimo"/>
                <a:ea typeface="Arimo"/>
                <a:cs typeface="Arimo"/>
                <a:sym typeface="Arimo"/>
              </a:rPr>
              <a:t>04</a:t>
            </a:r>
          </a:p>
        </p:txBody>
      </p:sp>
      <p:sp>
        <p:nvSpPr>
          <p:cNvPr name="TextBox 12" id="12"/>
          <p:cNvSpPr txBox="true"/>
          <p:nvPr/>
        </p:nvSpPr>
        <p:spPr>
          <a:xfrm rot="0">
            <a:off x="6491679" y="2515841"/>
            <a:ext cx="1286550" cy="832350"/>
          </a:xfrm>
          <a:prstGeom prst="rect">
            <a:avLst/>
          </a:prstGeom>
        </p:spPr>
        <p:txBody>
          <a:bodyPr anchor="t" rtlCol="false" tIns="0" lIns="0" bIns="0" rIns="0">
            <a:spAutoFit/>
          </a:bodyPr>
          <a:lstStyle/>
          <a:p>
            <a:pPr algn="l">
              <a:lnSpc>
                <a:spcPts val="7200"/>
              </a:lnSpc>
            </a:pPr>
            <a:r>
              <a:rPr lang="en-US" sz="6000">
                <a:solidFill>
                  <a:srgbClr val="263238"/>
                </a:solidFill>
                <a:latin typeface="Arimo"/>
                <a:ea typeface="Arimo"/>
                <a:cs typeface="Arimo"/>
                <a:sym typeface="Arimo"/>
              </a:rPr>
              <a:t>02</a:t>
            </a:r>
          </a:p>
        </p:txBody>
      </p:sp>
      <p:sp>
        <p:nvSpPr>
          <p:cNvPr name="TextBox 13" id="13"/>
          <p:cNvSpPr txBox="true"/>
          <p:nvPr/>
        </p:nvSpPr>
        <p:spPr>
          <a:xfrm rot="0">
            <a:off x="6491679" y="6063707"/>
            <a:ext cx="1286550" cy="832350"/>
          </a:xfrm>
          <a:prstGeom prst="rect">
            <a:avLst/>
          </a:prstGeom>
        </p:spPr>
        <p:txBody>
          <a:bodyPr anchor="t" rtlCol="false" tIns="0" lIns="0" bIns="0" rIns="0">
            <a:spAutoFit/>
          </a:bodyPr>
          <a:lstStyle/>
          <a:p>
            <a:pPr algn="l">
              <a:lnSpc>
                <a:spcPts val="7200"/>
              </a:lnSpc>
            </a:pPr>
            <a:r>
              <a:rPr lang="en-US" sz="6000">
                <a:solidFill>
                  <a:srgbClr val="263238"/>
                </a:solidFill>
                <a:latin typeface="Arimo"/>
                <a:ea typeface="Arimo"/>
                <a:cs typeface="Arimo"/>
                <a:sym typeface="Arimo"/>
              </a:rPr>
              <a:t>05</a:t>
            </a:r>
          </a:p>
        </p:txBody>
      </p:sp>
      <p:sp>
        <p:nvSpPr>
          <p:cNvPr name="TextBox 14" id="14"/>
          <p:cNvSpPr txBox="true"/>
          <p:nvPr/>
        </p:nvSpPr>
        <p:spPr>
          <a:xfrm rot="0">
            <a:off x="11451929" y="2515841"/>
            <a:ext cx="1286550" cy="832350"/>
          </a:xfrm>
          <a:prstGeom prst="rect">
            <a:avLst/>
          </a:prstGeom>
        </p:spPr>
        <p:txBody>
          <a:bodyPr anchor="t" rtlCol="false" tIns="0" lIns="0" bIns="0" rIns="0">
            <a:spAutoFit/>
          </a:bodyPr>
          <a:lstStyle/>
          <a:p>
            <a:pPr algn="l">
              <a:lnSpc>
                <a:spcPts val="7200"/>
              </a:lnSpc>
            </a:pPr>
            <a:r>
              <a:rPr lang="en-US" sz="6000">
                <a:solidFill>
                  <a:srgbClr val="263238"/>
                </a:solidFill>
                <a:latin typeface="Arimo"/>
                <a:ea typeface="Arimo"/>
                <a:cs typeface="Arimo"/>
                <a:sym typeface="Arimo"/>
              </a:rPr>
              <a:t>03</a:t>
            </a:r>
          </a:p>
        </p:txBody>
      </p:sp>
      <p:sp>
        <p:nvSpPr>
          <p:cNvPr name="TextBox 15" id="15"/>
          <p:cNvSpPr txBox="true"/>
          <p:nvPr/>
        </p:nvSpPr>
        <p:spPr>
          <a:xfrm rot="0">
            <a:off x="11451929" y="6063707"/>
            <a:ext cx="1286550" cy="832350"/>
          </a:xfrm>
          <a:prstGeom prst="rect">
            <a:avLst/>
          </a:prstGeom>
        </p:spPr>
        <p:txBody>
          <a:bodyPr anchor="t" rtlCol="false" tIns="0" lIns="0" bIns="0" rIns="0">
            <a:spAutoFit/>
          </a:bodyPr>
          <a:lstStyle/>
          <a:p>
            <a:pPr algn="l">
              <a:lnSpc>
                <a:spcPts val="7200"/>
              </a:lnSpc>
            </a:pPr>
            <a:r>
              <a:rPr lang="en-US" sz="6000">
                <a:solidFill>
                  <a:srgbClr val="263238"/>
                </a:solidFill>
                <a:latin typeface="Arimo"/>
                <a:ea typeface="Arimo"/>
                <a:cs typeface="Arimo"/>
                <a:sym typeface="Arimo"/>
              </a:rPr>
              <a:t>06</a:t>
            </a:r>
          </a:p>
        </p:txBody>
      </p:sp>
      <p:sp>
        <p:nvSpPr>
          <p:cNvPr name="TextBox 16" id="16"/>
          <p:cNvSpPr txBox="true"/>
          <p:nvPr/>
        </p:nvSpPr>
        <p:spPr>
          <a:xfrm rot="0">
            <a:off x="1531425" y="3511975"/>
            <a:ext cx="3945750" cy="533400"/>
          </a:xfrm>
          <a:prstGeom prst="rect">
            <a:avLst/>
          </a:prstGeom>
        </p:spPr>
        <p:txBody>
          <a:bodyPr anchor="t" rtlCol="false" tIns="0" lIns="0" bIns="0" rIns="0">
            <a:spAutoFit/>
          </a:bodyPr>
          <a:lstStyle/>
          <a:p>
            <a:pPr algn="l">
              <a:lnSpc>
                <a:spcPts val="4079"/>
              </a:lnSpc>
            </a:pPr>
            <a:r>
              <a:rPr lang="en-US" b="true" sz="3400">
                <a:solidFill>
                  <a:srgbClr val="2F4044"/>
                </a:solidFill>
                <a:latin typeface="Arimo Bold"/>
                <a:ea typeface="Arimo Bold"/>
                <a:cs typeface="Arimo Bold"/>
                <a:sym typeface="Arimo Bold"/>
              </a:rPr>
              <a:t>Web Apps</a:t>
            </a:r>
          </a:p>
        </p:txBody>
      </p:sp>
      <p:sp>
        <p:nvSpPr>
          <p:cNvPr name="TextBox 17" id="17"/>
          <p:cNvSpPr txBox="true"/>
          <p:nvPr/>
        </p:nvSpPr>
        <p:spPr>
          <a:xfrm rot="0">
            <a:off x="6294881" y="3511975"/>
            <a:ext cx="4960244" cy="533400"/>
          </a:xfrm>
          <a:prstGeom prst="rect">
            <a:avLst/>
          </a:prstGeom>
        </p:spPr>
        <p:txBody>
          <a:bodyPr anchor="t" rtlCol="false" tIns="0" lIns="0" bIns="0" rIns="0">
            <a:spAutoFit/>
          </a:bodyPr>
          <a:lstStyle/>
          <a:p>
            <a:pPr algn="l">
              <a:lnSpc>
                <a:spcPts val="4079"/>
              </a:lnSpc>
            </a:pPr>
            <a:r>
              <a:rPr lang="en-US" b="true" sz="3399">
                <a:solidFill>
                  <a:srgbClr val="2F4044"/>
                </a:solidFill>
                <a:latin typeface="Arimo Bold"/>
                <a:ea typeface="Arimo Bold"/>
                <a:cs typeface="Arimo Bold"/>
                <a:sym typeface="Arimo Bold"/>
              </a:rPr>
              <a:t>MVC </a:t>
            </a:r>
            <a:r>
              <a:rPr lang="en-US" b="true" sz="3399">
                <a:solidFill>
                  <a:srgbClr val="2F4044"/>
                </a:solidFill>
                <a:latin typeface="Arimo Bold"/>
                <a:ea typeface="Arimo Bold"/>
                <a:cs typeface="Arimo Bold"/>
                <a:sym typeface="Arimo Bold"/>
              </a:rPr>
              <a:t>Design Pattern</a:t>
            </a:r>
          </a:p>
        </p:txBody>
      </p:sp>
      <p:sp>
        <p:nvSpPr>
          <p:cNvPr name="TextBox 18" id="18"/>
          <p:cNvSpPr txBox="true"/>
          <p:nvPr/>
        </p:nvSpPr>
        <p:spPr>
          <a:xfrm rot="0">
            <a:off x="11255127" y="3511975"/>
            <a:ext cx="3945750" cy="1047750"/>
          </a:xfrm>
          <a:prstGeom prst="rect">
            <a:avLst/>
          </a:prstGeom>
        </p:spPr>
        <p:txBody>
          <a:bodyPr anchor="t" rtlCol="false" tIns="0" lIns="0" bIns="0" rIns="0">
            <a:spAutoFit/>
          </a:bodyPr>
          <a:lstStyle/>
          <a:p>
            <a:pPr algn="l">
              <a:lnSpc>
                <a:spcPts val="4079"/>
              </a:lnSpc>
            </a:pPr>
            <a:r>
              <a:rPr lang="en-US" b="true" sz="3399">
                <a:solidFill>
                  <a:srgbClr val="2F4044"/>
                </a:solidFill>
                <a:latin typeface="Arimo Bold"/>
                <a:ea typeface="Arimo Bold"/>
                <a:cs typeface="Arimo Bold"/>
                <a:sym typeface="Arimo Bold"/>
              </a:rPr>
              <a:t> URL</a:t>
            </a:r>
            <a:r>
              <a:rPr lang="en-US" b="true" sz="3399">
                <a:solidFill>
                  <a:srgbClr val="2F4044"/>
                </a:solidFill>
                <a:latin typeface="Arimo Bold"/>
                <a:ea typeface="Arimo Bold"/>
                <a:cs typeface="Arimo Bold"/>
                <a:sym typeface="Arimo Bold"/>
              </a:rPr>
              <a:t> Mapping </a:t>
            </a:r>
          </a:p>
          <a:p>
            <a:pPr algn="l">
              <a:lnSpc>
                <a:spcPts val="4079"/>
              </a:lnSpc>
            </a:pPr>
          </a:p>
        </p:txBody>
      </p:sp>
      <p:sp>
        <p:nvSpPr>
          <p:cNvPr name="TextBox 19" id="19"/>
          <p:cNvSpPr txBox="true"/>
          <p:nvPr/>
        </p:nvSpPr>
        <p:spPr>
          <a:xfrm rot="0">
            <a:off x="1531425" y="7059925"/>
            <a:ext cx="3945750" cy="1047750"/>
          </a:xfrm>
          <a:prstGeom prst="rect">
            <a:avLst/>
          </a:prstGeom>
        </p:spPr>
        <p:txBody>
          <a:bodyPr anchor="t" rtlCol="false" tIns="0" lIns="0" bIns="0" rIns="0">
            <a:spAutoFit/>
          </a:bodyPr>
          <a:lstStyle/>
          <a:p>
            <a:pPr algn="l">
              <a:lnSpc>
                <a:spcPts val="4079"/>
              </a:lnSpc>
            </a:pPr>
            <a:r>
              <a:rPr lang="en-US" b="true" sz="3399">
                <a:solidFill>
                  <a:srgbClr val="2F4044"/>
                </a:solidFill>
                <a:latin typeface="Arimo Bold"/>
                <a:ea typeface="Arimo Bold"/>
                <a:cs typeface="Arimo Bold"/>
                <a:sym typeface="Arimo Bold"/>
              </a:rPr>
              <a:t>Pr</a:t>
            </a:r>
            <a:r>
              <a:rPr lang="en-US" b="true" sz="3399">
                <a:solidFill>
                  <a:srgbClr val="2F4044"/>
                </a:solidFill>
                <a:latin typeface="Arimo Bold"/>
                <a:ea typeface="Arimo Bold"/>
                <a:cs typeface="Arimo Bold"/>
                <a:sym typeface="Arimo Bold"/>
              </a:rPr>
              <a:t>oject Overview</a:t>
            </a:r>
          </a:p>
          <a:p>
            <a:pPr algn="l">
              <a:lnSpc>
                <a:spcPts val="4079"/>
              </a:lnSpc>
            </a:pPr>
          </a:p>
        </p:txBody>
      </p:sp>
      <p:sp>
        <p:nvSpPr>
          <p:cNvPr name="TextBox 20" id="20"/>
          <p:cNvSpPr txBox="true"/>
          <p:nvPr/>
        </p:nvSpPr>
        <p:spPr>
          <a:xfrm rot="0">
            <a:off x="6294881" y="7059925"/>
            <a:ext cx="3945750" cy="1047750"/>
          </a:xfrm>
          <a:prstGeom prst="rect">
            <a:avLst/>
          </a:prstGeom>
        </p:spPr>
        <p:txBody>
          <a:bodyPr anchor="t" rtlCol="false" tIns="0" lIns="0" bIns="0" rIns="0">
            <a:spAutoFit/>
          </a:bodyPr>
          <a:lstStyle/>
          <a:p>
            <a:pPr algn="l">
              <a:lnSpc>
                <a:spcPts val="4079"/>
              </a:lnSpc>
            </a:pPr>
            <a:r>
              <a:rPr lang="en-US" b="true" sz="3399">
                <a:solidFill>
                  <a:srgbClr val="2F4044"/>
                </a:solidFill>
                <a:latin typeface="Arimo Bold"/>
                <a:ea typeface="Arimo Bold"/>
                <a:cs typeface="Arimo Bold"/>
                <a:sym typeface="Arimo Bold"/>
              </a:rPr>
              <a:t>P</a:t>
            </a:r>
            <a:r>
              <a:rPr lang="en-US" b="true" sz="3399">
                <a:solidFill>
                  <a:srgbClr val="2F4044"/>
                </a:solidFill>
                <a:latin typeface="Arimo Bold"/>
                <a:ea typeface="Arimo Bold"/>
                <a:cs typeface="Arimo Bold"/>
                <a:sym typeface="Arimo Bold"/>
              </a:rPr>
              <a:t>ass Data To View</a:t>
            </a:r>
          </a:p>
          <a:p>
            <a:pPr algn="l">
              <a:lnSpc>
                <a:spcPts val="4079"/>
              </a:lnSpc>
            </a:pPr>
          </a:p>
        </p:txBody>
      </p:sp>
      <p:sp>
        <p:nvSpPr>
          <p:cNvPr name="TextBox 21" id="21"/>
          <p:cNvSpPr txBox="true"/>
          <p:nvPr/>
        </p:nvSpPr>
        <p:spPr>
          <a:xfrm rot="0">
            <a:off x="11255127" y="7059925"/>
            <a:ext cx="3945750" cy="1047750"/>
          </a:xfrm>
          <a:prstGeom prst="rect">
            <a:avLst/>
          </a:prstGeom>
        </p:spPr>
        <p:txBody>
          <a:bodyPr anchor="t" rtlCol="false" tIns="0" lIns="0" bIns="0" rIns="0">
            <a:spAutoFit/>
          </a:bodyPr>
          <a:lstStyle/>
          <a:p>
            <a:pPr algn="l">
              <a:lnSpc>
                <a:spcPts val="4079"/>
              </a:lnSpc>
            </a:pPr>
            <a:r>
              <a:rPr lang="en-US" b="true" sz="3399">
                <a:solidFill>
                  <a:srgbClr val="2F4044"/>
                </a:solidFill>
                <a:latin typeface="Arimo Bold"/>
                <a:ea typeface="Arimo Bold"/>
                <a:cs typeface="Arimo Bold"/>
                <a:sym typeface="Arimo Bold"/>
              </a:rPr>
              <a:t>St</a:t>
            </a:r>
            <a:r>
              <a:rPr lang="en-US" b="true" sz="3399">
                <a:solidFill>
                  <a:srgbClr val="2F4044"/>
                </a:solidFill>
                <a:latin typeface="Arimo Bold"/>
                <a:ea typeface="Arimo Bold"/>
                <a:cs typeface="Arimo Bold"/>
                <a:sym typeface="Arimo Bold"/>
              </a:rPr>
              <a:t>ate Mangement</a:t>
            </a:r>
          </a:p>
          <a:p>
            <a:pPr algn="l">
              <a:lnSpc>
                <a:spcPts val="4079"/>
              </a:lnSpc>
            </a:pPr>
          </a:p>
        </p:txBody>
      </p:sp>
      <p:sp>
        <p:nvSpPr>
          <p:cNvPr name="AutoShape 22" id="22"/>
          <p:cNvSpPr/>
          <p:nvPr/>
        </p:nvSpPr>
        <p:spPr>
          <a:xfrm>
            <a:off x="3096652" y="2992016"/>
            <a:ext cx="3313105" cy="9525"/>
          </a:xfrm>
          <a:prstGeom prst="line">
            <a:avLst/>
          </a:prstGeom>
          <a:ln cap="rnd" w="9525">
            <a:solidFill>
              <a:srgbClr val="2F4044"/>
            </a:solidFill>
            <a:prstDash val="solid"/>
            <a:headEnd type="none" len="sm" w="sm"/>
            <a:tailEnd type="none" len="sm" w="sm"/>
          </a:ln>
        </p:spPr>
      </p:sp>
      <p:sp>
        <p:nvSpPr>
          <p:cNvPr name="AutoShape 23" id="23"/>
          <p:cNvSpPr/>
          <p:nvPr/>
        </p:nvSpPr>
        <p:spPr>
          <a:xfrm>
            <a:off x="7860103" y="2992016"/>
            <a:ext cx="3509902" cy="9525"/>
          </a:xfrm>
          <a:prstGeom prst="line">
            <a:avLst/>
          </a:prstGeom>
          <a:ln cap="rnd" w="9525">
            <a:solidFill>
              <a:srgbClr val="2F4044"/>
            </a:solidFill>
            <a:prstDash val="solid"/>
            <a:headEnd type="none" len="sm" w="sm"/>
            <a:tailEnd type="none" len="sm" w="sm"/>
          </a:ln>
        </p:spPr>
      </p:sp>
      <p:sp>
        <p:nvSpPr>
          <p:cNvPr name="AutoShape 24" id="24"/>
          <p:cNvSpPr/>
          <p:nvPr/>
        </p:nvSpPr>
        <p:spPr>
          <a:xfrm>
            <a:off x="3096652" y="6539882"/>
            <a:ext cx="3313105" cy="9525"/>
          </a:xfrm>
          <a:prstGeom prst="line">
            <a:avLst/>
          </a:prstGeom>
          <a:ln cap="rnd" w="9525">
            <a:solidFill>
              <a:srgbClr val="2F4044"/>
            </a:solidFill>
            <a:prstDash val="solid"/>
            <a:headEnd type="none" len="sm" w="sm"/>
            <a:tailEnd type="none" len="sm" w="sm"/>
          </a:ln>
        </p:spPr>
      </p:sp>
      <p:sp>
        <p:nvSpPr>
          <p:cNvPr name="AutoShape 25" id="25"/>
          <p:cNvSpPr/>
          <p:nvPr/>
        </p:nvSpPr>
        <p:spPr>
          <a:xfrm>
            <a:off x="7860103" y="6539882"/>
            <a:ext cx="3509902" cy="9525"/>
          </a:xfrm>
          <a:prstGeom prst="line">
            <a:avLst/>
          </a:prstGeom>
          <a:ln cap="rnd" w="9525">
            <a:solidFill>
              <a:srgbClr val="2F4044"/>
            </a:solidFill>
            <a:prstDash val="solid"/>
            <a:headEnd type="none" len="sm" w="sm"/>
            <a:tailEnd type="none" len="sm" w="sm"/>
          </a:ln>
        </p:spPr>
      </p:sp>
      <p:sp>
        <p:nvSpPr>
          <p:cNvPr name="Freeform 26" id="26"/>
          <p:cNvSpPr/>
          <p:nvPr/>
        </p:nvSpPr>
        <p:spPr>
          <a:xfrm flipH="false" flipV="false" rot="0">
            <a:off x="1616002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659425" y="3465292"/>
            <a:ext cx="12969150"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VIEW</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583281"/>
            <a:ext cx="8387209" cy="1566544"/>
          </a:xfrm>
          <a:prstGeom prst="rect">
            <a:avLst/>
          </a:prstGeom>
        </p:spPr>
        <p:txBody>
          <a:bodyPr anchor="t" rtlCol="false" tIns="0" lIns="0" bIns="0" rIns="0">
            <a:spAutoFit/>
          </a:bodyPr>
          <a:lstStyle/>
          <a:p>
            <a:pPr algn="l" marL="0" indent="0" lvl="0">
              <a:lnSpc>
                <a:spcPts val="12880"/>
              </a:lnSpc>
              <a:spcBef>
                <a:spcPct val="0"/>
              </a:spcBef>
            </a:pPr>
            <a:r>
              <a:rPr lang="en-US" b="true" sz="9200">
                <a:solidFill>
                  <a:srgbClr val="C14F44"/>
                </a:solidFill>
                <a:latin typeface="Canva Sans Bold"/>
                <a:ea typeface="Canva Sans Bold"/>
                <a:cs typeface="Canva Sans Bold"/>
                <a:sym typeface="Canva Sans Bold"/>
              </a:rPr>
              <a:t>VIEW</a:t>
            </a:r>
          </a:p>
        </p:txBody>
      </p:sp>
      <p:sp>
        <p:nvSpPr>
          <p:cNvPr name="TextBox 5" id="5"/>
          <p:cNvSpPr txBox="true"/>
          <p:nvPr/>
        </p:nvSpPr>
        <p:spPr>
          <a:xfrm rot="0">
            <a:off x="921476" y="2889623"/>
            <a:ext cx="13831494" cy="6724650"/>
          </a:xfrm>
          <a:prstGeom prst="rect">
            <a:avLst/>
          </a:prstGeom>
        </p:spPr>
        <p:txBody>
          <a:bodyPr anchor="t" rtlCol="false" tIns="0" lIns="0" bIns="0" rIns="0">
            <a:spAutoFit/>
          </a:bodyPr>
          <a:lstStyle/>
          <a:p>
            <a:pPr algn="l" marL="647698" indent="-323849" lvl="1">
              <a:lnSpc>
                <a:spcPts val="3599"/>
              </a:lnSpc>
              <a:buFont typeface="Arial"/>
              <a:buChar char="•"/>
            </a:pPr>
            <a:r>
              <a:rPr lang="en-US" sz="2999">
                <a:solidFill>
                  <a:srgbClr val="2F4044"/>
                </a:solidFill>
                <a:latin typeface="Arimo"/>
                <a:ea typeface="Arimo"/>
                <a:cs typeface="Arimo"/>
                <a:sym typeface="Arimo"/>
              </a:rPr>
              <a:t>I</a:t>
            </a:r>
            <a:r>
              <a:rPr lang="en-US" sz="2999">
                <a:solidFill>
                  <a:srgbClr val="2F4044"/>
                </a:solidFill>
                <a:latin typeface="Arimo"/>
                <a:ea typeface="Arimo"/>
                <a:cs typeface="Arimo"/>
                <a:sym typeface="Arimo"/>
              </a:rPr>
              <a:t>t receives data from the Controller (which fetches it from the Model) and renders it into </a:t>
            </a:r>
            <a:r>
              <a:rPr lang="en-US" sz="2999" u="none">
                <a:solidFill>
                  <a:srgbClr val="2F4044"/>
                </a:solidFill>
                <a:latin typeface="Arimo"/>
                <a:ea typeface="Arimo"/>
                <a:cs typeface="Arimo"/>
                <a:sym typeface="Arimo"/>
              </a:rPr>
              <a:t>a </a:t>
            </a:r>
            <a:r>
              <a:rPr lang="en-US" sz="2999">
                <a:solidFill>
                  <a:srgbClr val="2F4044"/>
                </a:solidFill>
                <a:latin typeface="Arimo"/>
                <a:ea typeface="Arimo"/>
                <a:cs typeface="Arimo"/>
                <a:sym typeface="Arimo"/>
              </a:rPr>
              <a:t>f</a:t>
            </a:r>
            <a:r>
              <a:rPr lang="en-US" sz="2999" u="none">
                <a:solidFill>
                  <a:srgbClr val="2F4044"/>
                </a:solidFill>
                <a:latin typeface="Arimo"/>
                <a:ea typeface="Arimo"/>
                <a:cs typeface="Arimo"/>
                <a:sym typeface="Arimo"/>
              </a:rPr>
              <a:t>o</a:t>
            </a:r>
            <a:r>
              <a:rPr lang="en-US" sz="2999">
                <a:solidFill>
                  <a:srgbClr val="2F4044"/>
                </a:solidFill>
                <a:latin typeface="Arimo"/>
                <a:ea typeface="Arimo"/>
                <a:cs typeface="Arimo"/>
                <a:sym typeface="Arimo"/>
              </a:rPr>
              <a:t>r</a:t>
            </a:r>
            <a:r>
              <a:rPr lang="en-US" sz="2999" u="none">
                <a:solidFill>
                  <a:srgbClr val="2F4044"/>
                </a:solidFill>
                <a:latin typeface="Arimo"/>
                <a:ea typeface="Arimo"/>
                <a:cs typeface="Arimo"/>
                <a:sym typeface="Arimo"/>
              </a:rPr>
              <a:t>m</a:t>
            </a:r>
            <a:r>
              <a:rPr lang="en-US" sz="2999">
                <a:solidFill>
                  <a:srgbClr val="2F4044"/>
                </a:solidFill>
                <a:latin typeface="Arimo"/>
                <a:ea typeface="Arimo"/>
                <a:cs typeface="Arimo"/>
                <a:sym typeface="Arimo"/>
              </a:rPr>
              <a:t>at</a:t>
            </a:r>
            <a:r>
              <a:rPr lang="en-US" sz="2999" u="none">
                <a:solidFill>
                  <a:srgbClr val="2F4044"/>
                </a:solidFill>
                <a:latin typeface="Arimo"/>
                <a:ea typeface="Arimo"/>
                <a:cs typeface="Arimo"/>
                <a:sym typeface="Arimo"/>
              </a:rPr>
              <a:t> s</a:t>
            </a:r>
            <a:r>
              <a:rPr lang="en-US" sz="2999">
                <a:solidFill>
                  <a:srgbClr val="2F4044"/>
                </a:solidFill>
                <a:latin typeface="Arimo"/>
                <a:ea typeface="Arimo"/>
                <a:cs typeface="Arimo"/>
                <a:sym typeface="Arimo"/>
              </a:rPr>
              <a:t>uitabl</a:t>
            </a:r>
            <a:r>
              <a:rPr lang="en-US" sz="2999" u="none">
                <a:solidFill>
                  <a:srgbClr val="2F4044"/>
                </a:solidFill>
                <a:latin typeface="Arimo"/>
                <a:ea typeface="Arimo"/>
                <a:cs typeface="Arimo"/>
                <a:sym typeface="Arimo"/>
              </a:rPr>
              <a:t>e </a:t>
            </a:r>
            <a:r>
              <a:rPr lang="en-US" sz="2999">
                <a:solidFill>
                  <a:srgbClr val="2F4044"/>
                </a:solidFill>
                <a:latin typeface="Arimo"/>
                <a:ea typeface="Arimo"/>
                <a:cs typeface="Arimo"/>
                <a:sym typeface="Arimo"/>
              </a:rPr>
              <a:t>fo</a:t>
            </a:r>
            <a:r>
              <a:rPr lang="en-US" sz="2999" u="none">
                <a:solidFill>
                  <a:srgbClr val="2F4044"/>
                </a:solidFill>
                <a:latin typeface="Arimo"/>
                <a:ea typeface="Arimo"/>
                <a:cs typeface="Arimo"/>
                <a:sym typeface="Arimo"/>
              </a:rPr>
              <a:t>r t</a:t>
            </a:r>
            <a:r>
              <a:rPr lang="en-US" sz="2999">
                <a:solidFill>
                  <a:srgbClr val="2F4044"/>
                </a:solidFill>
                <a:latin typeface="Arimo"/>
                <a:ea typeface="Arimo"/>
                <a:cs typeface="Arimo"/>
                <a:sym typeface="Arimo"/>
              </a:rPr>
              <a:t>h</a:t>
            </a:r>
            <a:r>
              <a:rPr lang="en-US" sz="2999" u="none">
                <a:solidFill>
                  <a:srgbClr val="2F4044"/>
                </a:solidFill>
                <a:latin typeface="Arimo"/>
                <a:ea typeface="Arimo"/>
                <a:cs typeface="Arimo"/>
                <a:sym typeface="Arimo"/>
              </a:rPr>
              <a:t>e e</a:t>
            </a:r>
            <a:r>
              <a:rPr lang="en-US" sz="2999">
                <a:solidFill>
                  <a:srgbClr val="2F4044"/>
                </a:solidFill>
                <a:latin typeface="Arimo"/>
                <a:ea typeface="Arimo"/>
                <a:cs typeface="Arimo"/>
                <a:sym typeface="Arimo"/>
              </a:rPr>
              <a:t>nd us</a:t>
            </a:r>
            <a:r>
              <a:rPr lang="en-US" sz="2999" u="none">
                <a:solidFill>
                  <a:srgbClr val="2F4044"/>
                </a:solidFill>
                <a:latin typeface="Arimo"/>
                <a:ea typeface="Arimo"/>
                <a:cs typeface="Arimo"/>
                <a:sym typeface="Arimo"/>
              </a:rPr>
              <a:t>er</a:t>
            </a:r>
            <a:r>
              <a:rPr lang="en-US" sz="2999">
                <a:solidFill>
                  <a:srgbClr val="2F4044"/>
                </a:solidFill>
                <a:latin typeface="Arimo"/>
                <a:ea typeface="Arimo"/>
                <a:cs typeface="Arimo"/>
                <a:sym typeface="Arimo"/>
              </a:rPr>
              <a:t>,</a:t>
            </a:r>
            <a:r>
              <a:rPr lang="en-US" sz="2999" u="none">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such</a:t>
            </a:r>
            <a:r>
              <a:rPr lang="en-US" sz="2999" u="none">
                <a:solidFill>
                  <a:srgbClr val="2F4044"/>
                </a:solidFill>
                <a:latin typeface="Arimo"/>
                <a:ea typeface="Arimo"/>
                <a:cs typeface="Arimo"/>
                <a:sym typeface="Arimo"/>
              </a:rPr>
              <a:t> a</a:t>
            </a:r>
            <a:r>
              <a:rPr lang="en-US" sz="2999">
                <a:solidFill>
                  <a:srgbClr val="2F4044"/>
                </a:solidFill>
                <a:latin typeface="Arimo"/>
                <a:ea typeface="Arimo"/>
                <a:cs typeface="Arimo"/>
                <a:sym typeface="Arimo"/>
              </a:rPr>
              <a:t>s HTML p</a:t>
            </a:r>
            <a:r>
              <a:rPr lang="en-US" sz="2999" u="none">
                <a:solidFill>
                  <a:srgbClr val="2F4044"/>
                </a:solidFill>
                <a:latin typeface="Arimo"/>
                <a:ea typeface="Arimo"/>
                <a:cs typeface="Arimo"/>
                <a:sym typeface="Arimo"/>
              </a:rPr>
              <a:t>a</a:t>
            </a:r>
            <a:r>
              <a:rPr lang="en-US" sz="2999">
                <a:solidFill>
                  <a:srgbClr val="2F4044"/>
                </a:solidFill>
                <a:latin typeface="Arimo"/>
                <a:ea typeface="Arimo"/>
                <a:cs typeface="Arimo"/>
                <a:sym typeface="Arimo"/>
              </a:rPr>
              <a:t>ges</a:t>
            </a:r>
            <a:r>
              <a:rPr lang="en-US" sz="2999" u="none">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i</a:t>
            </a:r>
            <a:r>
              <a:rPr lang="en-US" sz="2999" u="none">
                <a:solidFill>
                  <a:srgbClr val="2F4044"/>
                </a:solidFill>
                <a:latin typeface="Arimo"/>
                <a:ea typeface="Arimo"/>
                <a:cs typeface="Arimo"/>
                <a:sym typeface="Arimo"/>
              </a:rPr>
              <a:t>n</a:t>
            </a:r>
            <a:r>
              <a:rPr lang="en-US" sz="2999">
                <a:solidFill>
                  <a:srgbClr val="2F4044"/>
                </a:solidFill>
                <a:latin typeface="Arimo"/>
                <a:ea typeface="Arimo"/>
                <a:cs typeface="Arimo"/>
                <a:sym typeface="Arimo"/>
              </a:rPr>
              <a:t> a</a:t>
            </a:r>
            <a:r>
              <a:rPr lang="en-US" sz="2999" u="none">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w</a:t>
            </a:r>
            <a:r>
              <a:rPr lang="en-US" sz="2999" u="none">
                <a:solidFill>
                  <a:srgbClr val="2F4044"/>
                </a:solidFill>
                <a:latin typeface="Arimo"/>
                <a:ea typeface="Arimo"/>
                <a:cs typeface="Arimo"/>
                <a:sym typeface="Arimo"/>
              </a:rPr>
              <a:t>e</a:t>
            </a:r>
            <a:r>
              <a:rPr lang="en-US" sz="2999">
                <a:solidFill>
                  <a:srgbClr val="2F4044"/>
                </a:solidFill>
                <a:latin typeface="Arimo"/>
                <a:ea typeface="Arimo"/>
                <a:cs typeface="Arimo"/>
                <a:sym typeface="Arimo"/>
              </a:rPr>
              <a:t>b</a:t>
            </a:r>
            <a:r>
              <a:rPr lang="en-US" sz="2999" u="none">
                <a:solidFill>
                  <a:srgbClr val="2F4044"/>
                </a:solidFill>
                <a:latin typeface="Arimo"/>
                <a:ea typeface="Arimo"/>
                <a:cs typeface="Arimo"/>
                <a:sym typeface="Arimo"/>
              </a:rPr>
              <a:t> app</a:t>
            </a:r>
            <a:r>
              <a:rPr lang="en-US" sz="2999">
                <a:solidFill>
                  <a:srgbClr val="2F4044"/>
                </a:solidFill>
                <a:latin typeface="Arimo"/>
                <a:ea typeface="Arimo"/>
                <a:cs typeface="Arimo"/>
                <a:sym typeface="Arimo"/>
              </a:rPr>
              <a:t>l</a:t>
            </a:r>
            <a:r>
              <a:rPr lang="en-US" sz="2999" u="none">
                <a:solidFill>
                  <a:srgbClr val="2F4044"/>
                </a:solidFill>
                <a:latin typeface="Arimo"/>
                <a:ea typeface="Arimo"/>
                <a:cs typeface="Arimo"/>
                <a:sym typeface="Arimo"/>
              </a:rPr>
              <a:t>i</a:t>
            </a:r>
            <a:r>
              <a:rPr lang="en-US" sz="2999">
                <a:solidFill>
                  <a:srgbClr val="2F4044"/>
                </a:solidFill>
                <a:latin typeface="Arimo"/>
                <a:ea typeface="Arimo"/>
                <a:cs typeface="Arimo"/>
                <a:sym typeface="Arimo"/>
              </a:rPr>
              <a:t>c</a:t>
            </a:r>
            <a:r>
              <a:rPr lang="en-US" sz="2999" u="none">
                <a:solidFill>
                  <a:srgbClr val="2F4044"/>
                </a:solidFill>
                <a:latin typeface="Arimo"/>
                <a:ea typeface="Arimo"/>
                <a:cs typeface="Arimo"/>
                <a:sym typeface="Arimo"/>
              </a:rPr>
              <a:t>at</a:t>
            </a:r>
            <a:r>
              <a:rPr lang="en-US" sz="2999">
                <a:solidFill>
                  <a:srgbClr val="2F4044"/>
                </a:solidFill>
                <a:latin typeface="Arimo"/>
                <a:ea typeface="Arimo"/>
                <a:cs typeface="Arimo"/>
                <a:sym typeface="Arimo"/>
              </a:rPr>
              <a:t>ion. </a:t>
            </a:r>
          </a:p>
          <a:p>
            <a:pPr algn="l">
              <a:lnSpc>
                <a:spcPts val="3599"/>
              </a:lnSpc>
            </a:pPr>
          </a:p>
          <a:p>
            <a:pPr algn="l" marL="647698" indent="-323849" lvl="1">
              <a:lnSpc>
                <a:spcPts val="3599"/>
              </a:lnSpc>
              <a:buFont typeface="Arial"/>
              <a:buChar char="•"/>
            </a:pPr>
            <a:r>
              <a:rPr lang="en-US" sz="2999">
                <a:solidFill>
                  <a:srgbClr val="2F4044"/>
                </a:solidFill>
                <a:latin typeface="Arimo"/>
                <a:ea typeface="Arimo"/>
                <a:cs typeface="Arimo"/>
                <a:sym typeface="Arimo"/>
              </a:rPr>
              <a:t>A view in ASP.NET Core MVC Application is a file with “.cshtml” (for C# language) extension. The meaning of cshtml = CS (C Sharp) + HTML. </a:t>
            </a:r>
          </a:p>
          <a:p>
            <a:pPr algn="l">
              <a:lnSpc>
                <a:spcPts val="3599"/>
              </a:lnSpc>
            </a:pPr>
          </a:p>
          <a:p>
            <a:pPr algn="l" marL="647698" indent="-323849" lvl="1">
              <a:lnSpc>
                <a:spcPts val="3599"/>
              </a:lnSpc>
              <a:buFont typeface="Arial"/>
              <a:buChar char="•"/>
            </a:pPr>
            <a:r>
              <a:rPr lang="en-US" b="true" sz="2999">
                <a:solidFill>
                  <a:srgbClr val="2F4044"/>
                </a:solidFill>
                <a:latin typeface="Arimo Bold"/>
                <a:ea typeface="Arimo Bold"/>
                <a:cs typeface="Arimo Bold"/>
                <a:sym typeface="Arimo Bold"/>
              </a:rPr>
              <a:t>Razor Views: </a:t>
            </a:r>
            <a:r>
              <a:rPr lang="en-US" sz="2999">
                <a:solidFill>
                  <a:srgbClr val="2F4044"/>
                </a:solidFill>
                <a:latin typeface="Arimo"/>
                <a:ea typeface="Arimo"/>
                <a:cs typeface="Arimo"/>
                <a:sym typeface="Arimo"/>
              </a:rPr>
              <a:t>These are the most common views in ASP.NET Core MVC. They use the Razor syntax (.cshtml files).</a:t>
            </a:r>
          </a:p>
          <a:p>
            <a:pPr algn="l">
              <a:lnSpc>
                <a:spcPts val="3599"/>
              </a:lnSpc>
            </a:pPr>
          </a:p>
          <a:p>
            <a:pPr algn="l" marL="647698" indent="-323849" lvl="1">
              <a:lnSpc>
                <a:spcPts val="3599"/>
              </a:lnSpc>
              <a:buFont typeface="Arial"/>
              <a:buChar char="•"/>
            </a:pPr>
            <a:r>
              <a:rPr lang="en-US" sz="2999">
                <a:solidFill>
                  <a:srgbClr val="2F4044"/>
                </a:solidFill>
                <a:latin typeface="Arimo"/>
                <a:ea typeface="Arimo"/>
                <a:cs typeface="Arimo"/>
                <a:sym typeface="Arimo"/>
              </a:rPr>
              <a:t>Razor Syntax Rules for C# are given below:</a:t>
            </a:r>
          </a:p>
          <a:p>
            <a:pPr algn="l" marL="1295397" indent="-431799" lvl="2">
              <a:lnSpc>
                <a:spcPts val="3599"/>
              </a:lnSpc>
              <a:buAutoNum type="alphaLcPeriod" startAt="1"/>
            </a:pPr>
            <a:r>
              <a:rPr lang="en-US" sz="2999">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It must be always enclosed in @{ ... }</a:t>
            </a:r>
          </a:p>
          <a:p>
            <a:pPr algn="l" marL="1295397" indent="-431799" lvl="2">
              <a:lnSpc>
                <a:spcPts val="3599"/>
              </a:lnSpc>
              <a:buAutoNum type="alphaLcPeriod" startAt="1"/>
            </a:pPr>
            <a:r>
              <a:rPr lang="en-US" sz="2999">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Variables are declared with var keyword</a:t>
            </a:r>
          </a:p>
          <a:p>
            <a:pPr algn="l" marL="1295397" indent="-431799" lvl="2">
              <a:lnSpc>
                <a:spcPts val="3599"/>
              </a:lnSpc>
              <a:buAutoNum type="alphaLcPeriod" startAt="1"/>
            </a:pPr>
            <a:r>
              <a:rPr lang="en-US" sz="2999">
                <a:solidFill>
                  <a:srgbClr val="2F4044"/>
                </a:solidFill>
                <a:latin typeface="Arimo"/>
                <a:ea typeface="Arimo"/>
                <a:cs typeface="Arimo"/>
                <a:sym typeface="Arimo"/>
              </a:rPr>
              <a:t> </a:t>
            </a:r>
            <a:r>
              <a:rPr lang="en-US" sz="2999">
                <a:solidFill>
                  <a:srgbClr val="2F4044"/>
                </a:solidFill>
                <a:latin typeface="Arimo"/>
                <a:ea typeface="Arimo"/>
                <a:cs typeface="Arimo"/>
                <a:sym typeface="Arimo"/>
              </a:rPr>
              <a:t>Inline expressions (variables and functions) start with @</a:t>
            </a:r>
          </a:p>
          <a:p>
            <a:pPr algn="l">
              <a:lnSpc>
                <a:spcPts val="359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83328" y="-93214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362645">
            <a:off x="17186209" y="7939376"/>
            <a:ext cx="2812256" cy="3245644"/>
            <a:chOff x="0" y="0"/>
            <a:chExt cx="3749675" cy="4327525"/>
          </a:xfrm>
        </p:grpSpPr>
        <p:sp>
          <p:nvSpPr>
            <p:cNvPr name="Freeform 4" id="4"/>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Freeform 5" id="5"/>
          <p:cNvSpPr/>
          <p:nvPr/>
        </p:nvSpPr>
        <p:spPr>
          <a:xfrm flipH="false" flipV="false" rot="0">
            <a:off x="1028700" y="2778989"/>
            <a:ext cx="9190164" cy="5241075"/>
          </a:xfrm>
          <a:custGeom>
            <a:avLst/>
            <a:gdLst/>
            <a:ahLst/>
            <a:cxnLst/>
            <a:rect r="r" b="b" t="t" l="l"/>
            <a:pathLst>
              <a:path h="5241075" w="9190164">
                <a:moveTo>
                  <a:pt x="0" y="0"/>
                </a:moveTo>
                <a:lnTo>
                  <a:pt x="9190164" y="0"/>
                </a:lnTo>
                <a:lnTo>
                  <a:pt x="9190164" y="5241074"/>
                </a:lnTo>
                <a:lnTo>
                  <a:pt x="0" y="5241074"/>
                </a:lnTo>
                <a:lnTo>
                  <a:pt x="0" y="0"/>
                </a:lnTo>
                <a:close/>
              </a:path>
            </a:pathLst>
          </a:custGeom>
          <a:blipFill>
            <a:blip r:embed="rId5"/>
            <a:stretch>
              <a:fillRect l="-931" t="-2204" r="-2076" b="-2536"/>
            </a:stretch>
          </a:blipFill>
        </p:spPr>
      </p:sp>
      <p:sp>
        <p:nvSpPr>
          <p:cNvPr name="TextBox 6" id="6"/>
          <p:cNvSpPr txBox="true"/>
          <p:nvPr/>
        </p:nvSpPr>
        <p:spPr>
          <a:xfrm rot="0">
            <a:off x="11364587" y="3106420"/>
            <a:ext cx="6457698" cy="3219450"/>
          </a:xfrm>
          <a:prstGeom prst="rect">
            <a:avLst/>
          </a:prstGeom>
        </p:spPr>
        <p:txBody>
          <a:bodyPr anchor="t" rtlCol="false" tIns="0" lIns="0" bIns="0" rIns="0">
            <a:spAutoFit/>
          </a:bodyPr>
          <a:lstStyle/>
          <a:p>
            <a:pPr algn="l">
              <a:lnSpc>
                <a:spcPts val="3600"/>
              </a:lnSpc>
              <a:spcBef>
                <a:spcPct val="0"/>
              </a:spcBef>
            </a:pPr>
            <a:r>
              <a:rPr lang="en-US" sz="3000">
                <a:solidFill>
                  <a:srgbClr val="000000"/>
                </a:solidFill>
                <a:latin typeface="Arimo"/>
                <a:ea typeface="Arimo"/>
                <a:cs typeface="Arimo"/>
                <a:sym typeface="Arimo"/>
              </a:rPr>
              <a:t>a separate f</a:t>
            </a:r>
            <a:r>
              <a:rPr lang="en-US" sz="3000">
                <a:solidFill>
                  <a:srgbClr val="000000"/>
                </a:solidFill>
                <a:latin typeface="Arimo"/>
                <a:ea typeface="Arimo"/>
                <a:cs typeface="Arimo"/>
                <a:sym typeface="Arimo"/>
              </a:rPr>
              <a:t>older is created for each controller within the Views Folder.</a:t>
            </a:r>
          </a:p>
          <a:p>
            <a:pPr algn="l">
              <a:lnSpc>
                <a:spcPts val="3600"/>
              </a:lnSpc>
              <a:spcBef>
                <a:spcPct val="0"/>
              </a:spcBef>
            </a:pPr>
          </a:p>
          <a:p>
            <a:pPr algn="l">
              <a:lnSpc>
                <a:spcPts val="3600"/>
              </a:lnSpc>
              <a:spcBef>
                <a:spcPct val="0"/>
              </a:spcBef>
            </a:pPr>
            <a:r>
              <a:rPr lang="en-US" sz="3000">
                <a:solidFill>
                  <a:srgbClr val="000000"/>
                </a:solidFill>
                <a:latin typeface="Arimo"/>
                <a:ea typeface="Arimo"/>
                <a:cs typeface="Arimo"/>
                <a:sym typeface="Arimo"/>
              </a:rPr>
              <a:t> The Home folder represents the HomeController, and the Student folder represents the Student Controller.</a:t>
            </a:r>
          </a:p>
        </p:txBody>
      </p:sp>
      <p:sp>
        <p:nvSpPr>
          <p:cNvPr name="Freeform 7" id="7"/>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583281"/>
            <a:ext cx="8387209" cy="1566544"/>
          </a:xfrm>
          <a:prstGeom prst="rect">
            <a:avLst/>
          </a:prstGeom>
        </p:spPr>
        <p:txBody>
          <a:bodyPr anchor="t" rtlCol="false" tIns="0" lIns="0" bIns="0" rIns="0">
            <a:spAutoFit/>
          </a:bodyPr>
          <a:lstStyle/>
          <a:p>
            <a:pPr algn="l" marL="0" indent="0" lvl="0">
              <a:lnSpc>
                <a:spcPts val="12880"/>
              </a:lnSpc>
              <a:spcBef>
                <a:spcPct val="0"/>
              </a:spcBef>
            </a:pPr>
            <a:r>
              <a:rPr lang="en-US" b="true" sz="9200">
                <a:solidFill>
                  <a:srgbClr val="C14F44"/>
                </a:solidFill>
                <a:latin typeface="Canva Sans Bold"/>
                <a:ea typeface="Canva Sans Bold"/>
                <a:cs typeface="Canva Sans Bold"/>
                <a:sym typeface="Canva Sans Bold"/>
              </a:rPr>
              <a:t>VIEW</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362645">
            <a:off x="17186209" y="7939376"/>
            <a:ext cx="2812256" cy="3245644"/>
            <a:chOff x="0" y="0"/>
            <a:chExt cx="3749675" cy="4327525"/>
          </a:xfrm>
        </p:grpSpPr>
        <p:sp>
          <p:nvSpPr>
            <p:cNvPr name="Freeform 3" id="3"/>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Freeform 4" id="4"/>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857521" y="5092736"/>
            <a:ext cx="8946393" cy="3827204"/>
          </a:xfrm>
          <a:custGeom>
            <a:avLst/>
            <a:gdLst/>
            <a:ahLst/>
            <a:cxnLst/>
            <a:rect r="r" b="b" t="t" l="l"/>
            <a:pathLst>
              <a:path h="3827204" w="8946393">
                <a:moveTo>
                  <a:pt x="0" y="0"/>
                </a:moveTo>
                <a:lnTo>
                  <a:pt x="8946393" y="0"/>
                </a:lnTo>
                <a:lnTo>
                  <a:pt x="8946393" y="3827204"/>
                </a:lnTo>
                <a:lnTo>
                  <a:pt x="0" y="3827204"/>
                </a:lnTo>
                <a:lnTo>
                  <a:pt x="0" y="0"/>
                </a:lnTo>
                <a:close/>
              </a:path>
            </a:pathLst>
          </a:custGeom>
          <a:blipFill>
            <a:blip r:embed="rId5"/>
            <a:stretch>
              <a:fillRect l="-2592" t="-5477" r="-2461" b="-6722"/>
            </a:stretch>
          </a:blipFill>
        </p:spPr>
      </p:sp>
      <p:sp>
        <p:nvSpPr>
          <p:cNvPr name="TextBox 6" id="6"/>
          <p:cNvSpPr txBox="true"/>
          <p:nvPr/>
        </p:nvSpPr>
        <p:spPr>
          <a:xfrm rot="0">
            <a:off x="1267609" y="2427439"/>
            <a:ext cx="13266319" cy="1800225"/>
          </a:xfrm>
          <a:prstGeom prst="rect">
            <a:avLst/>
          </a:prstGeom>
        </p:spPr>
        <p:txBody>
          <a:bodyPr anchor="t" rtlCol="false" tIns="0" lIns="0" bIns="0" rIns="0">
            <a:spAutoFit/>
          </a:bodyPr>
          <a:lstStyle/>
          <a:p>
            <a:pPr algn="l">
              <a:lnSpc>
                <a:spcPts val="3599"/>
              </a:lnSpc>
              <a:spcBef>
                <a:spcPct val="0"/>
              </a:spcBef>
            </a:pPr>
            <a:r>
              <a:rPr lang="en-US" sz="2999">
                <a:solidFill>
                  <a:srgbClr val="000000"/>
                </a:solidFill>
                <a:latin typeface="Arimo"/>
                <a:ea typeface="Arimo"/>
                <a:cs typeface="Arimo"/>
                <a:sym typeface="Arimo"/>
              </a:rPr>
              <a:t>If you use the View() or View(object model) extension method t</a:t>
            </a:r>
            <a:r>
              <a:rPr lang="en-US" sz="2999">
                <a:solidFill>
                  <a:srgbClr val="000000"/>
                </a:solidFill>
                <a:latin typeface="Arimo"/>
                <a:ea typeface="Arimo"/>
                <a:cs typeface="Arimo"/>
                <a:sym typeface="Arimo"/>
              </a:rPr>
              <a:t>o return a view, it will look for the view file with the same name as the action method name. If you want to pass model data, you need to use the overloaded version of the View method,</a:t>
            </a:r>
          </a:p>
        </p:txBody>
      </p:sp>
      <p:sp>
        <p:nvSpPr>
          <p:cNvPr name="TextBox 7" id="7"/>
          <p:cNvSpPr txBox="true"/>
          <p:nvPr/>
        </p:nvSpPr>
        <p:spPr>
          <a:xfrm rot="0">
            <a:off x="1028700" y="583281"/>
            <a:ext cx="8387209" cy="1566544"/>
          </a:xfrm>
          <a:prstGeom prst="rect">
            <a:avLst/>
          </a:prstGeom>
        </p:spPr>
        <p:txBody>
          <a:bodyPr anchor="t" rtlCol="false" tIns="0" lIns="0" bIns="0" rIns="0">
            <a:spAutoFit/>
          </a:bodyPr>
          <a:lstStyle/>
          <a:p>
            <a:pPr algn="l" marL="0" indent="0" lvl="0">
              <a:lnSpc>
                <a:spcPts val="12880"/>
              </a:lnSpc>
              <a:spcBef>
                <a:spcPct val="0"/>
              </a:spcBef>
            </a:pPr>
            <a:r>
              <a:rPr lang="en-US" b="true" sz="9200">
                <a:solidFill>
                  <a:srgbClr val="C14F44"/>
                </a:solidFill>
                <a:latin typeface="Canva Sans Bold"/>
                <a:ea typeface="Canva Sans Bold"/>
                <a:cs typeface="Canva Sans Bold"/>
                <a:sym typeface="Canva Sans Bold"/>
              </a:rPr>
              <a:t>VIEW</a:t>
            </a:r>
          </a:p>
        </p:txBody>
      </p:sp>
      <p:sp>
        <p:nvSpPr>
          <p:cNvPr name="Freeform 8" id="8"/>
          <p:cNvSpPr/>
          <p:nvPr/>
        </p:nvSpPr>
        <p:spPr>
          <a:xfrm flipH="false" flipV="false" rot="0">
            <a:off x="-1283328" y="-93214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560561"/>
            <a:ext cx="8387209" cy="2143125"/>
          </a:xfrm>
          <a:prstGeom prst="rect">
            <a:avLst/>
          </a:prstGeom>
        </p:spPr>
        <p:txBody>
          <a:bodyPr anchor="t" rtlCol="false" tIns="0" lIns="0" bIns="0" rIns="0">
            <a:spAutoFit/>
          </a:bodyPr>
          <a:lstStyle/>
          <a:p>
            <a:pPr algn="l" marL="0" indent="0" lvl="0">
              <a:lnSpc>
                <a:spcPts val="8399"/>
              </a:lnSpc>
              <a:spcBef>
                <a:spcPct val="0"/>
              </a:spcBef>
            </a:pPr>
            <a:r>
              <a:rPr lang="en-US" sz="6999" strike="noStrike" u="none">
                <a:solidFill>
                  <a:srgbClr val="2F4044"/>
                </a:solidFill>
                <a:latin typeface="Arimo"/>
                <a:ea typeface="Arimo"/>
                <a:cs typeface="Arimo"/>
                <a:sym typeface="Arimo"/>
              </a:rPr>
              <a:t>Strongly Typed View </a:t>
            </a:r>
          </a:p>
          <a:p>
            <a:pPr algn="l" marL="0" indent="0" lvl="0">
              <a:lnSpc>
                <a:spcPts val="8399"/>
              </a:lnSpc>
              <a:spcBef>
                <a:spcPct val="0"/>
              </a:spcBef>
            </a:pPr>
          </a:p>
        </p:txBody>
      </p:sp>
      <p:sp>
        <p:nvSpPr>
          <p:cNvPr name="TextBox 5" id="5"/>
          <p:cNvSpPr txBox="true"/>
          <p:nvPr/>
        </p:nvSpPr>
        <p:spPr>
          <a:xfrm rot="0">
            <a:off x="1028700" y="2291699"/>
            <a:ext cx="11340529" cy="4038600"/>
          </a:xfrm>
          <a:prstGeom prst="rect">
            <a:avLst/>
          </a:prstGeom>
        </p:spPr>
        <p:txBody>
          <a:bodyPr anchor="t" rtlCol="false" tIns="0" lIns="0" bIns="0" rIns="0">
            <a:spAutoFit/>
          </a:bodyPr>
          <a:lstStyle/>
          <a:p>
            <a:pPr algn="l">
              <a:lnSpc>
                <a:spcPts val="3599"/>
              </a:lnSpc>
              <a:spcBef>
                <a:spcPct val="0"/>
              </a:spcBef>
            </a:pPr>
            <a:r>
              <a:rPr lang="en-US" sz="2999">
                <a:solidFill>
                  <a:srgbClr val="2F4044"/>
                </a:solidFill>
                <a:latin typeface="Arimo"/>
                <a:ea typeface="Arimo"/>
                <a:cs typeface="Arimo"/>
                <a:sym typeface="Arimo"/>
              </a:rPr>
              <a:t>A Strongly Typed View is a Raz</a:t>
            </a:r>
            <a:r>
              <a:rPr lang="en-US" sz="2999">
                <a:solidFill>
                  <a:srgbClr val="2F4044"/>
                </a:solidFill>
                <a:latin typeface="Arimo"/>
                <a:ea typeface="Arimo"/>
                <a:cs typeface="Arimo"/>
                <a:sym typeface="Arimo"/>
              </a:rPr>
              <a:t>or view that is bound to a specific data model (class). This means the view directly knows about the shape and type of data it should expect, allowing for full IntelliSense support, compile-time type checking, and easy access to model properties</a:t>
            </a:r>
          </a:p>
          <a:p>
            <a:pPr algn="l">
              <a:lnSpc>
                <a:spcPts val="3599"/>
              </a:lnSpc>
              <a:spcBef>
                <a:spcPct val="0"/>
              </a:spcBef>
            </a:pPr>
          </a:p>
          <a:p>
            <a:pPr algn="l" marL="647698" indent="-323849" lvl="1">
              <a:lnSpc>
                <a:spcPts val="3599"/>
              </a:lnSpc>
              <a:spcBef>
                <a:spcPct val="0"/>
              </a:spcBef>
              <a:buFont typeface="Arial"/>
              <a:buChar char="•"/>
            </a:pPr>
            <a:r>
              <a:rPr lang="en-US" sz="2999">
                <a:solidFill>
                  <a:srgbClr val="2F4044"/>
                </a:solidFill>
                <a:latin typeface="Arimo"/>
                <a:ea typeface="Arimo"/>
                <a:cs typeface="Arimo"/>
                <a:sym typeface="Arimo"/>
              </a:rPr>
              <a:t> Inside the view, you can directly access the properties of the model using Razor syntax (@Model.PropertyName).</a:t>
            </a:r>
          </a:p>
          <a:p>
            <a:pPr algn="l">
              <a:lnSpc>
                <a:spcPts val="3599"/>
              </a:lnSpc>
              <a:spcBef>
                <a:spcPct val="0"/>
              </a:spcBef>
            </a:pPr>
          </a:p>
        </p:txBody>
      </p:sp>
      <p:sp>
        <p:nvSpPr>
          <p:cNvPr name="TextBox 6" id="6"/>
          <p:cNvSpPr txBox="true"/>
          <p:nvPr/>
        </p:nvSpPr>
        <p:spPr>
          <a:xfrm rot="0">
            <a:off x="2646221" y="6923347"/>
            <a:ext cx="9119600" cy="457200"/>
          </a:xfrm>
          <a:prstGeom prst="rect">
            <a:avLst/>
          </a:prstGeom>
        </p:spPr>
        <p:txBody>
          <a:bodyPr anchor="t" rtlCol="false" tIns="0" lIns="0" bIns="0" rIns="0">
            <a:spAutoFit/>
          </a:bodyPr>
          <a:lstStyle/>
          <a:p>
            <a:pPr algn="ctr">
              <a:lnSpc>
                <a:spcPts val="3599"/>
              </a:lnSpc>
              <a:spcBef>
                <a:spcPct val="0"/>
              </a:spcBef>
            </a:pPr>
            <a:r>
              <a:rPr lang="en-US" sz="2999">
                <a:solidFill>
                  <a:srgbClr val="FF6B5B"/>
                </a:solidFill>
                <a:latin typeface="Arimo"/>
                <a:ea typeface="Arimo"/>
                <a:cs typeface="Arimo"/>
                <a:sym typeface="Arimo"/>
              </a:rPr>
              <a:t>@m</a:t>
            </a:r>
            <a:r>
              <a:rPr lang="en-US" sz="2999">
                <a:solidFill>
                  <a:srgbClr val="FF6B5B"/>
                </a:solidFill>
                <a:latin typeface="Arimo"/>
                <a:ea typeface="Arimo"/>
                <a:cs typeface="Arimo"/>
                <a:sym typeface="Arimo"/>
              </a:rPr>
              <a:t>odel FirstCoreMVCApplication.Models.Student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3619985"/>
            <a:ext cx="14262024" cy="2980354"/>
          </a:xfrm>
          <a:prstGeom prst="rect">
            <a:avLst/>
          </a:prstGeom>
        </p:spPr>
        <p:txBody>
          <a:bodyPr anchor="t" rtlCol="false" tIns="0" lIns="0" bIns="0" rIns="0">
            <a:spAutoFit/>
          </a:bodyPr>
          <a:lstStyle/>
          <a:p>
            <a:pPr algn="l" marL="736916" indent="-368458" lvl="1">
              <a:lnSpc>
                <a:spcPts val="4778"/>
              </a:lnSpc>
              <a:buAutoNum type="arabicPeriod" startAt="1"/>
            </a:pPr>
            <a:r>
              <a:rPr lang="en-US" b="true" sz="3413">
                <a:solidFill>
                  <a:srgbClr val="000000"/>
                </a:solidFill>
                <a:latin typeface="Canva Sans Bold"/>
                <a:ea typeface="Canva Sans Bold"/>
                <a:cs typeface="Canva Sans Bold"/>
                <a:sym typeface="Canva Sans Bold"/>
              </a:rPr>
              <a:t>Create a new </a:t>
            </a:r>
            <a:r>
              <a:rPr lang="en-US" b="true" sz="3413">
                <a:solidFill>
                  <a:srgbClr val="000000"/>
                </a:solidFill>
                <a:latin typeface="Canva Sans Bold"/>
                <a:ea typeface="Canva Sans Bold"/>
                <a:cs typeface="Canva Sans Bold"/>
                <a:sym typeface="Canva Sans Bold"/>
              </a:rPr>
              <a:t>ASP.NET MVC Project Name: "</a:t>
            </a:r>
            <a:r>
              <a:rPr lang="en-US" b="true" sz="3413">
                <a:solidFill>
                  <a:srgbClr val="A53D09"/>
                </a:solidFill>
                <a:latin typeface="Canva Sans Bold"/>
                <a:ea typeface="Canva Sans Bold"/>
                <a:cs typeface="Canva Sans Bold"/>
                <a:sym typeface="Canva Sans Bold"/>
              </a:rPr>
              <a:t>SessionDemo</a:t>
            </a:r>
            <a:r>
              <a:rPr lang="en-US" b="true" sz="3413">
                <a:solidFill>
                  <a:srgbClr val="000000"/>
                </a:solidFill>
                <a:latin typeface="Canva Sans Bold"/>
                <a:ea typeface="Canva Sans Bold"/>
                <a:cs typeface="Canva Sans Bold"/>
                <a:sym typeface="Canva Sans Bold"/>
              </a:rPr>
              <a:t>"</a:t>
            </a:r>
          </a:p>
          <a:p>
            <a:pPr algn="l" marL="736916" indent="-368458" lvl="1">
              <a:lnSpc>
                <a:spcPts val="4778"/>
              </a:lnSpc>
              <a:buAutoNum type="arabicPeriod" startAt="1"/>
            </a:pPr>
            <a:r>
              <a:rPr lang="en-US" b="true" sz="3413">
                <a:solidFill>
                  <a:srgbClr val="000000"/>
                </a:solidFill>
                <a:latin typeface="Canva Sans Bold"/>
                <a:ea typeface="Canva Sans Bold"/>
                <a:cs typeface="Canva Sans Bold"/>
                <a:sym typeface="Canva Sans Bold"/>
              </a:rPr>
              <a:t>Add a Model (</a:t>
            </a:r>
            <a:r>
              <a:rPr lang="en-US" b="true" sz="3413">
                <a:solidFill>
                  <a:srgbClr val="A53D09"/>
                </a:solidFill>
                <a:latin typeface="Canva Sans Bold"/>
                <a:ea typeface="Canva Sans Bold"/>
                <a:cs typeface="Canva Sans Bold"/>
                <a:sym typeface="Canva Sans Bold"/>
              </a:rPr>
              <a:t>Users.cs</a:t>
            </a:r>
            <a:r>
              <a:rPr lang="en-US" b="true" sz="3413">
                <a:solidFill>
                  <a:srgbClr val="000000"/>
                </a:solidFill>
                <a:latin typeface="Canva Sans Bold"/>
                <a:ea typeface="Canva Sans Bold"/>
                <a:cs typeface="Canva Sans Bold"/>
                <a:sym typeface="Canva Sans Bold"/>
              </a:rPr>
              <a:t>) properties(user-name,Id)</a:t>
            </a:r>
          </a:p>
          <a:p>
            <a:pPr algn="l" marL="736916" indent="-368458" lvl="1">
              <a:lnSpc>
                <a:spcPts val="4778"/>
              </a:lnSpc>
              <a:buAutoNum type="arabicPeriod" startAt="1"/>
            </a:pPr>
            <a:r>
              <a:rPr lang="en-US" b="true" sz="3413">
                <a:solidFill>
                  <a:srgbClr val="000000"/>
                </a:solidFill>
                <a:latin typeface="Canva Sans Bold"/>
                <a:ea typeface="Canva Sans Bold"/>
                <a:cs typeface="Canva Sans Bold"/>
                <a:sym typeface="Canva Sans Bold"/>
              </a:rPr>
              <a:t>Create a Controller (</a:t>
            </a:r>
            <a:r>
              <a:rPr lang="en-US" b="true" sz="3413">
                <a:solidFill>
                  <a:srgbClr val="A53D09"/>
                </a:solidFill>
                <a:latin typeface="Canva Sans Bold"/>
                <a:ea typeface="Canva Sans Bold"/>
                <a:cs typeface="Canva Sans Bold"/>
                <a:sym typeface="Canva Sans Bold"/>
              </a:rPr>
              <a:t>SessionController.cs</a:t>
            </a:r>
            <a:r>
              <a:rPr lang="en-US" b="true" sz="3413">
                <a:solidFill>
                  <a:srgbClr val="000000"/>
                </a:solidFill>
                <a:latin typeface="Canva Sans Bold"/>
                <a:ea typeface="Canva Sans Bold"/>
                <a:cs typeface="Canva Sans Bold"/>
                <a:sym typeface="Canva Sans Bold"/>
              </a:rPr>
              <a:t>) with action index</a:t>
            </a:r>
          </a:p>
          <a:p>
            <a:pPr algn="l" marL="736916" indent="-368458" lvl="1">
              <a:lnSpc>
                <a:spcPts val="4778"/>
              </a:lnSpc>
              <a:buAutoNum type="arabicPeriod" startAt="1"/>
            </a:pPr>
            <a:r>
              <a:rPr lang="en-US" b="true" sz="3413">
                <a:solidFill>
                  <a:srgbClr val="000000"/>
                </a:solidFill>
                <a:latin typeface="Canva Sans Bold"/>
                <a:ea typeface="Canva Sans Bold"/>
                <a:cs typeface="Canva Sans Bold"/>
                <a:sym typeface="Canva Sans Bold"/>
              </a:rPr>
              <a:t>Add a View (</a:t>
            </a:r>
            <a:r>
              <a:rPr lang="en-US" b="true" sz="3413">
                <a:solidFill>
                  <a:srgbClr val="A53D09"/>
                </a:solidFill>
                <a:latin typeface="Canva Sans Bold"/>
                <a:ea typeface="Canva Sans Bold"/>
                <a:cs typeface="Canva Sans Bold"/>
                <a:sym typeface="Canva Sans Bold"/>
              </a:rPr>
              <a:t>View1.cshtml</a:t>
            </a:r>
            <a:r>
              <a:rPr lang="en-US" b="true" sz="3413">
                <a:solidFill>
                  <a:srgbClr val="000000"/>
                </a:solidFill>
                <a:latin typeface="Canva Sans Bold"/>
                <a:ea typeface="Canva Sans Bold"/>
                <a:cs typeface="Canva Sans Bold"/>
                <a:sym typeface="Canva Sans Bold"/>
              </a:rPr>
              <a:t>)(With any html code)</a:t>
            </a:r>
          </a:p>
          <a:p>
            <a:pPr algn="ctr">
              <a:lnSpc>
                <a:spcPts val="4778"/>
              </a:lnSpc>
            </a:pPr>
          </a:p>
        </p:txBody>
      </p:sp>
      <p:sp>
        <p:nvSpPr>
          <p:cNvPr name="TextBox 5" id="5"/>
          <p:cNvSpPr txBox="true"/>
          <p:nvPr/>
        </p:nvSpPr>
        <p:spPr>
          <a:xfrm rot="0">
            <a:off x="0" y="583281"/>
            <a:ext cx="7221381"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C14F44"/>
                </a:solidFill>
                <a:latin typeface="Canva Sans Bold"/>
                <a:ea typeface="Canva Sans Bold"/>
                <a:cs typeface="Canva Sans Bold"/>
                <a:sym typeface="Canva Sans Bold"/>
              </a:rPr>
              <a:t>Hands on!</a:t>
            </a:r>
          </a:p>
        </p:txBody>
      </p:sp>
      <p:sp>
        <p:nvSpPr>
          <p:cNvPr name="TextBox 6" id="6"/>
          <p:cNvSpPr txBox="true"/>
          <p:nvPr/>
        </p:nvSpPr>
        <p:spPr>
          <a:xfrm rot="0">
            <a:off x="3610691" y="2054575"/>
            <a:ext cx="2541488" cy="887095"/>
          </a:xfrm>
          <a:prstGeom prst="rect">
            <a:avLst/>
          </a:prstGeom>
        </p:spPr>
        <p:txBody>
          <a:bodyPr anchor="t" rtlCol="false" tIns="0" lIns="0" bIns="0" rIns="0">
            <a:spAutoFit/>
          </a:bodyPr>
          <a:lstStyle/>
          <a:p>
            <a:pPr algn="ctr">
              <a:lnSpc>
                <a:spcPts val="7279"/>
              </a:lnSpc>
            </a:pPr>
            <a:r>
              <a:rPr lang="en-US" sz="5199" b="true">
                <a:solidFill>
                  <a:srgbClr val="C14F44"/>
                </a:solidFill>
                <a:latin typeface="Canva Sans Bold"/>
                <a:ea typeface="Canva Sans Bold"/>
                <a:cs typeface="Canva Sans Bold"/>
                <a:sym typeface="Canva Sans Bold"/>
              </a:rPr>
              <a:t>Ready?!</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6454057" y="4912173"/>
            <a:ext cx="8980065" cy="1126611"/>
          </a:xfrm>
          <a:prstGeom prst="rect">
            <a:avLst/>
          </a:prstGeom>
        </p:spPr>
        <p:txBody>
          <a:bodyPr anchor="t" rtlCol="false" tIns="0" lIns="0" bIns="0" rIns="0">
            <a:spAutoFit/>
          </a:bodyPr>
          <a:lstStyle/>
          <a:p>
            <a:pPr algn="ctr">
              <a:lnSpc>
                <a:spcPts val="8183"/>
              </a:lnSpc>
            </a:pPr>
            <a:r>
              <a:rPr lang="en-US" b="true" sz="8524">
                <a:solidFill>
                  <a:srgbClr val="2F4044"/>
                </a:solidFill>
                <a:latin typeface="Arimo Bold"/>
                <a:ea typeface="Arimo Bold"/>
                <a:cs typeface="Arimo Bold"/>
                <a:sym typeface="Arimo Bold"/>
              </a:rPr>
              <a:t>Break  🎉🤩</a:t>
            </a: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6454057" y="4415158"/>
            <a:ext cx="8980065" cy="2111116"/>
          </a:xfrm>
          <a:prstGeom prst="rect">
            <a:avLst/>
          </a:prstGeom>
        </p:spPr>
        <p:txBody>
          <a:bodyPr anchor="t" rtlCol="false" tIns="0" lIns="0" bIns="0" rIns="0">
            <a:spAutoFit/>
          </a:bodyPr>
          <a:lstStyle/>
          <a:p>
            <a:pPr algn="ctr">
              <a:lnSpc>
                <a:spcPts val="7991"/>
              </a:lnSpc>
            </a:pPr>
            <a:r>
              <a:rPr lang="en-US" b="true" sz="8324">
                <a:solidFill>
                  <a:srgbClr val="2F4044"/>
                </a:solidFill>
                <a:latin typeface="Arimo Bold"/>
                <a:ea typeface="Arimo Bold"/>
                <a:cs typeface="Arimo Bold"/>
                <a:sym typeface="Arimo Bold"/>
              </a:rPr>
              <a:t>Let’s integrate EF Core</a:t>
            </a: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6454057" y="3402807"/>
            <a:ext cx="8980065" cy="4135818"/>
          </a:xfrm>
          <a:prstGeom prst="rect">
            <a:avLst/>
          </a:prstGeom>
        </p:spPr>
        <p:txBody>
          <a:bodyPr anchor="t" rtlCol="false" tIns="0" lIns="0" bIns="0" rIns="0">
            <a:spAutoFit/>
          </a:bodyPr>
          <a:lstStyle/>
          <a:p>
            <a:pPr algn="ctr">
              <a:lnSpc>
                <a:spcPts val="7991"/>
              </a:lnSpc>
            </a:pPr>
            <a:r>
              <a:rPr lang="en-US" sz="8324" b="true">
                <a:solidFill>
                  <a:srgbClr val="2F4044"/>
                </a:solidFill>
                <a:latin typeface="Arimo Bold"/>
                <a:ea typeface="Arimo Bold"/>
                <a:cs typeface="Arimo Bold"/>
                <a:sym typeface="Arimo Bold"/>
              </a:rPr>
              <a:t>Middlewares and Flow of the Request</a:t>
            </a:r>
          </a:p>
          <a:p>
            <a:pPr algn="ctr">
              <a:lnSpc>
                <a:spcPts val="7991"/>
              </a:lnSpc>
            </a:pP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942438" y="-576794"/>
            <a:ext cx="2812256" cy="3245644"/>
            <a:chOff x="0" y="0"/>
            <a:chExt cx="3749675" cy="4327525"/>
          </a:xfrm>
        </p:grpSpPr>
        <p:sp>
          <p:nvSpPr>
            <p:cNvPr name="Freeform 3" id="3"/>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TextBox 4" id="4"/>
          <p:cNvSpPr txBox="true"/>
          <p:nvPr/>
        </p:nvSpPr>
        <p:spPr>
          <a:xfrm rot="0">
            <a:off x="1246646" y="1328041"/>
            <a:ext cx="10994735" cy="590550"/>
          </a:xfrm>
          <a:prstGeom prst="rect">
            <a:avLst/>
          </a:prstGeom>
        </p:spPr>
        <p:txBody>
          <a:bodyPr anchor="t" rtlCol="false" tIns="0" lIns="0" bIns="0" rIns="0">
            <a:spAutoFit/>
          </a:bodyPr>
          <a:lstStyle/>
          <a:p>
            <a:pPr algn="l">
              <a:lnSpc>
                <a:spcPts val="4559"/>
              </a:lnSpc>
              <a:spcBef>
                <a:spcPct val="0"/>
              </a:spcBef>
            </a:pPr>
            <a:r>
              <a:rPr lang="en-US" b="true" sz="3799">
                <a:solidFill>
                  <a:srgbClr val="E97529"/>
                </a:solidFill>
                <a:latin typeface="Arimo Bold"/>
                <a:ea typeface="Arimo Bold"/>
                <a:cs typeface="Arimo Bold"/>
                <a:sym typeface="Arimo Bold"/>
              </a:rPr>
              <a:t>ASP.NET C</a:t>
            </a:r>
            <a:r>
              <a:rPr lang="en-US" b="true" sz="3799">
                <a:solidFill>
                  <a:srgbClr val="E97529"/>
                </a:solidFill>
                <a:latin typeface="Arimo Bold"/>
                <a:ea typeface="Arimo Bold"/>
                <a:cs typeface="Arimo Bold"/>
                <a:sym typeface="Arimo Bold"/>
              </a:rPr>
              <a:t>ore Middleware Components </a:t>
            </a:r>
          </a:p>
        </p:txBody>
      </p:sp>
      <p:sp>
        <p:nvSpPr>
          <p:cNvPr name="TextBox 5" id="5"/>
          <p:cNvSpPr txBox="true"/>
          <p:nvPr/>
        </p:nvSpPr>
        <p:spPr>
          <a:xfrm rot="0">
            <a:off x="1200921" y="3084622"/>
            <a:ext cx="16491588" cy="2590800"/>
          </a:xfrm>
          <a:prstGeom prst="rect">
            <a:avLst/>
          </a:prstGeom>
        </p:spPr>
        <p:txBody>
          <a:bodyPr anchor="t" rtlCol="false" tIns="0" lIns="0" bIns="0" rIns="0">
            <a:spAutoFit/>
          </a:bodyPr>
          <a:lstStyle/>
          <a:p>
            <a:pPr algn="l">
              <a:lnSpc>
                <a:spcPts val="4079"/>
              </a:lnSpc>
            </a:pPr>
            <a:r>
              <a:rPr lang="en-US" sz="3399">
                <a:solidFill>
                  <a:srgbClr val="000000"/>
                </a:solidFill>
                <a:latin typeface="Arimo"/>
                <a:ea typeface="Arimo"/>
                <a:cs typeface="Arimo"/>
                <a:sym typeface="Arimo"/>
              </a:rPr>
              <a:t>They are the basic building blocks of the Request Processing Pipeline in ASP.NET Core Applications.</a:t>
            </a:r>
          </a:p>
          <a:p>
            <a:pPr algn="l">
              <a:lnSpc>
                <a:spcPts val="4079"/>
              </a:lnSpc>
            </a:pPr>
          </a:p>
          <a:p>
            <a:pPr algn="l">
              <a:lnSpc>
                <a:spcPts val="4079"/>
              </a:lnSpc>
              <a:spcBef>
                <a:spcPct val="0"/>
              </a:spcBef>
            </a:pPr>
            <a:r>
              <a:rPr lang="en-US" sz="3399">
                <a:solidFill>
                  <a:srgbClr val="000000"/>
                </a:solidFill>
                <a:latin typeface="Arimo"/>
                <a:ea typeface="Arimo"/>
                <a:cs typeface="Arimo"/>
                <a:sym typeface="Arimo"/>
              </a:rPr>
              <a:t>So, middleware components are used to implement various functionalities like authentication, authorization, error handling, routing, and logging.</a:t>
            </a:r>
          </a:p>
        </p:txBody>
      </p:sp>
      <p:sp>
        <p:nvSpPr>
          <p:cNvPr name="TextBox 6" id="6"/>
          <p:cNvSpPr txBox="true"/>
          <p:nvPr/>
        </p:nvSpPr>
        <p:spPr>
          <a:xfrm rot="0">
            <a:off x="1926654" y="7119715"/>
            <a:ext cx="4378585" cy="1800225"/>
          </a:xfrm>
          <a:prstGeom prst="rect">
            <a:avLst/>
          </a:prstGeom>
        </p:spPr>
        <p:txBody>
          <a:bodyPr anchor="t" rtlCol="false" tIns="0" lIns="0" bIns="0" rIns="0">
            <a:spAutoFit/>
          </a:bodyPr>
          <a:lstStyle/>
          <a:p>
            <a:pPr algn="l" marL="647698" indent="-323849" lvl="1">
              <a:lnSpc>
                <a:spcPts val="3599"/>
              </a:lnSpc>
              <a:spcBef>
                <a:spcPct val="0"/>
              </a:spcBef>
              <a:buFont typeface="Arial"/>
              <a:buChar char="•"/>
            </a:pPr>
            <a:r>
              <a:rPr lang="en-US" sz="2999">
                <a:solidFill>
                  <a:srgbClr val="000000"/>
                </a:solidFill>
                <a:latin typeface="Arimo"/>
                <a:ea typeface="Arimo"/>
                <a:cs typeface="Arimo"/>
                <a:sym typeface="Arimo"/>
              </a:rPr>
              <a:t>Order Matters</a:t>
            </a:r>
          </a:p>
          <a:p>
            <a:pPr algn="l" marL="647698" indent="-323849" lvl="1">
              <a:lnSpc>
                <a:spcPts val="3599"/>
              </a:lnSpc>
              <a:spcBef>
                <a:spcPct val="0"/>
              </a:spcBef>
              <a:buFont typeface="Arial"/>
              <a:buChar char="•"/>
            </a:pPr>
            <a:r>
              <a:rPr lang="en-US" sz="2999">
                <a:solidFill>
                  <a:srgbClr val="000000"/>
                </a:solidFill>
                <a:latin typeface="Arimo"/>
                <a:ea typeface="Arimo"/>
                <a:cs typeface="Arimo"/>
                <a:sym typeface="Arimo"/>
              </a:rPr>
              <a:t>Termination</a:t>
            </a:r>
          </a:p>
          <a:p>
            <a:pPr algn="l">
              <a:lnSpc>
                <a:spcPts val="3599"/>
              </a:lnSpc>
              <a:spcBef>
                <a:spcPct val="0"/>
              </a:spcBef>
            </a:pPr>
          </a:p>
          <a:p>
            <a:pPr algn="l">
              <a:lnSpc>
                <a:spcPts val="3599"/>
              </a:lnSpc>
              <a:spcBef>
                <a:spcPct val="0"/>
              </a:spcBef>
            </a:pPr>
          </a:p>
        </p:txBody>
      </p:sp>
      <p:sp>
        <p:nvSpPr>
          <p:cNvPr name="TextBox 7" id="7"/>
          <p:cNvSpPr txBox="true"/>
          <p:nvPr/>
        </p:nvSpPr>
        <p:spPr>
          <a:xfrm rot="0">
            <a:off x="7007279" y="7119715"/>
            <a:ext cx="4378585" cy="1352550"/>
          </a:xfrm>
          <a:prstGeom prst="rect">
            <a:avLst/>
          </a:prstGeom>
        </p:spPr>
        <p:txBody>
          <a:bodyPr anchor="t" rtlCol="false" tIns="0" lIns="0" bIns="0" rIns="0">
            <a:spAutoFit/>
          </a:bodyPr>
          <a:lstStyle/>
          <a:p>
            <a:pPr algn="l" marL="647698" indent="-323849" lvl="1">
              <a:lnSpc>
                <a:spcPts val="3599"/>
              </a:lnSpc>
              <a:spcBef>
                <a:spcPct val="0"/>
              </a:spcBef>
              <a:buFont typeface="Arial"/>
              <a:buChar char="•"/>
            </a:pPr>
            <a:r>
              <a:rPr lang="en-US" sz="2999">
                <a:solidFill>
                  <a:srgbClr val="000000"/>
                </a:solidFill>
                <a:latin typeface="Arimo"/>
                <a:ea typeface="Arimo"/>
                <a:cs typeface="Arimo"/>
                <a:sym typeface="Arimo"/>
              </a:rPr>
              <a:t>D</a:t>
            </a:r>
            <a:r>
              <a:rPr lang="en-US" sz="2999">
                <a:solidFill>
                  <a:srgbClr val="000000"/>
                </a:solidFill>
                <a:latin typeface="Arimo"/>
                <a:ea typeface="Arimo"/>
                <a:cs typeface="Arimo"/>
                <a:sym typeface="Arimo"/>
              </a:rPr>
              <a:t>ual Direction</a:t>
            </a:r>
          </a:p>
          <a:p>
            <a:pPr algn="l" marL="647698" indent="-323849" lvl="1">
              <a:lnSpc>
                <a:spcPts val="3599"/>
              </a:lnSpc>
              <a:spcBef>
                <a:spcPct val="0"/>
              </a:spcBef>
              <a:buFont typeface="Arial"/>
              <a:buChar char="•"/>
            </a:pPr>
            <a:r>
              <a:rPr lang="en-US" sz="2999">
                <a:solidFill>
                  <a:srgbClr val="000000"/>
                </a:solidFill>
                <a:latin typeface="Arimo"/>
                <a:ea typeface="Arimo"/>
                <a:cs typeface="Arimo"/>
                <a:sym typeface="Arimo"/>
              </a:rPr>
              <a:t>Flexibility</a:t>
            </a:r>
          </a:p>
          <a:p>
            <a:pPr algn="ctr">
              <a:lnSpc>
                <a:spcPts val="3599"/>
              </a:lnSpc>
              <a:spcBef>
                <a:spcPct val="0"/>
              </a:spcBef>
            </a:pPr>
          </a:p>
        </p:txBody>
      </p:sp>
      <p:sp>
        <p:nvSpPr>
          <p:cNvPr name="TextBox 8" id="8"/>
          <p:cNvSpPr txBox="true"/>
          <p:nvPr/>
        </p:nvSpPr>
        <p:spPr>
          <a:xfrm rot="0">
            <a:off x="1028700" y="6271990"/>
            <a:ext cx="4984014" cy="857250"/>
          </a:xfrm>
          <a:prstGeom prst="rect">
            <a:avLst/>
          </a:prstGeom>
        </p:spPr>
        <p:txBody>
          <a:bodyPr anchor="t" rtlCol="false" tIns="0" lIns="0" bIns="0" rIns="0">
            <a:spAutoFit/>
          </a:bodyPr>
          <a:lstStyle/>
          <a:p>
            <a:pPr algn="ctr">
              <a:lnSpc>
                <a:spcPts val="3359"/>
              </a:lnSpc>
              <a:spcBef>
                <a:spcPct val="0"/>
              </a:spcBef>
            </a:pPr>
            <a:r>
              <a:rPr lang="en-US" b="true" sz="2799">
                <a:solidFill>
                  <a:srgbClr val="000000"/>
                </a:solidFill>
                <a:latin typeface="Arimo Bold"/>
                <a:ea typeface="Arimo Bold"/>
                <a:cs typeface="Arimo Bold"/>
                <a:sym typeface="Arimo Bold"/>
              </a:rPr>
              <a:t>Imp</a:t>
            </a:r>
            <a:r>
              <a:rPr lang="en-US" b="true" sz="2799">
                <a:solidFill>
                  <a:srgbClr val="000000"/>
                </a:solidFill>
                <a:latin typeface="Arimo Bold"/>
                <a:ea typeface="Arimo Bold"/>
                <a:cs typeface="Arimo Bold"/>
                <a:sym typeface="Arimo Bold"/>
              </a:rPr>
              <a:t>ortant Characteristics</a:t>
            </a:r>
          </a:p>
          <a:p>
            <a:pPr algn="ctr">
              <a:lnSpc>
                <a:spcPts val="3359"/>
              </a:lnSpc>
              <a:spcBef>
                <a:spcPct val="0"/>
              </a:spcBef>
            </a:pPr>
          </a:p>
        </p:txBody>
      </p:sp>
      <p:sp>
        <p:nvSpPr>
          <p:cNvPr name="Freeform 9" id="9"/>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112688" y="-76150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grpSp>
        <p:nvGrpSpPr>
          <p:cNvPr name="Group 2" id="2"/>
          <p:cNvGrpSpPr/>
          <p:nvPr/>
        </p:nvGrpSpPr>
        <p:grpSpPr>
          <a:xfrm rot="0">
            <a:off x="20" y="3562"/>
            <a:ext cx="1404938" cy="7303294"/>
            <a:chOff x="0" y="0"/>
            <a:chExt cx="1873251" cy="9737725"/>
          </a:xfrm>
        </p:grpSpPr>
        <p:sp>
          <p:nvSpPr>
            <p:cNvPr name="Freeform 3" id="3"/>
            <p:cNvSpPr/>
            <p:nvPr/>
          </p:nvSpPr>
          <p:spPr>
            <a:xfrm flipH="false" flipV="false" rot="0">
              <a:off x="0" y="0"/>
              <a:ext cx="1873250" cy="9737725"/>
            </a:xfrm>
            <a:custGeom>
              <a:avLst/>
              <a:gdLst/>
              <a:ahLst/>
              <a:cxnLst/>
              <a:rect r="r" b="b" t="t" l="l"/>
              <a:pathLst>
                <a:path h="9737725" w="1873250">
                  <a:moveTo>
                    <a:pt x="0" y="0"/>
                  </a:moveTo>
                  <a:lnTo>
                    <a:pt x="0" y="2162175"/>
                  </a:lnTo>
                  <a:lnTo>
                    <a:pt x="0" y="4327525"/>
                  </a:lnTo>
                  <a:lnTo>
                    <a:pt x="0" y="6492875"/>
                  </a:lnTo>
                  <a:lnTo>
                    <a:pt x="0" y="8651875"/>
                  </a:lnTo>
                  <a:lnTo>
                    <a:pt x="1873250" y="9737725"/>
                  </a:lnTo>
                  <a:lnTo>
                    <a:pt x="1873250" y="7572375"/>
                  </a:lnTo>
                  <a:lnTo>
                    <a:pt x="1873250" y="5407025"/>
                  </a:lnTo>
                  <a:lnTo>
                    <a:pt x="1873250" y="3248025"/>
                  </a:lnTo>
                  <a:lnTo>
                    <a:pt x="1873250" y="1082675"/>
                  </a:lnTo>
                  <a:lnTo>
                    <a:pt x="0" y="0"/>
                  </a:lnTo>
                  <a:close/>
                  <a:moveTo>
                    <a:pt x="0" y="6496050"/>
                  </a:moveTo>
                  <a:lnTo>
                    <a:pt x="0" y="6492875"/>
                  </a:lnTo>
                  <a:lnTo>
                    <a:pt x="0" y="6496050"/>
                  </a:lnTo>
                  <a:close/>
                </a:path>
              </a:pathLst>
            </a:custGeom>
            <a:solidFill>
              <a:srgbClr val="FFA85C"/>
            </a:solidFill>
          </p:spPr>
        </p:sp>
      </p:grpSp>
      <p:grpSp>
        <p:nvGrpSpPr>
          <p:cNvPr name="Group 4" id="4"/>
          <p:cNvGrpSpPr/>
          <p:nvPr/>
        </p:nvGrpSpPr>
        <p:grpSpPr>
          <a:xfrm rot="0">
            <a:off x="20" y="7037776"/>
            <a:ext cx="2812256" cy="3245644"/>
            <a:chOff x="0" y="0"/>
            <a:chExt cx="3749675" cy="4327525"/>
          </a:xfrm>
        </p:grpSpPr>
        <p:sp>
          <p:nvSpPr>
            <p:cNvPr name="Freeform 5" id="5"/>
            <p:cNvSpPr/>
            <p:nvPr/>
          </p:nvSpPr>
          <p:spPr>
            <a:xfrm flipH="false" flipV="false" rot="0">
              <a:off x="0" y="0"/>
              <a:ext cx="3749675" cy="4327525"/>
            </a:xfrm>
            <a:custGeom>
              <a:avLst/>
              <a:gdLst/>
              <a:ahLst/>
              <a:cxnLst/>
              <a:rect r="r" b="b" t="t" l="l"/>
              <a:pathLst>
                <a:path h="4327525" w="3749675">
                  <a:moveTo>
                    <a:pt x="0" y="2165350"/>
                  </a:moveTo>
                  <a:lnTo>
                    <a:pt x="0" y="0"/>
                  </a:lnTo>
                  <a:lnTo>
                    <a:pt x="3749675" y="2165350"/>
                  </a:lnTo>
                  <a:lnTo>
                    <a:pt x="3749675" y="4327525"/>
                  </a:lnTo>
                  <a:lnTo>
                    <a:pt x="3749675" y="4318000"/>
                  </a:lnTo>
                  <a:lnTo>
                    <a:pt x="3749675" y="4327525"/>
                  </a:lnTo>
                  <a:lnTo>
                    <a:pt x="0" y="2165350"/>
                  </a:lnTo>
                  <a:close/>
                </a:path>
              </a:pathLst>
            </a:custGeom>
            <a:solidFill>
              <a:srgbClr val="FFB18D"/>
            </a:solidFill>
          </p:spPr>
        </p:sp>
      </p:grpSp>
      <p:sp>
        <p:nvSpPr>
          <p:cNvPr name="TextBox 6" id="6"/>
          <p:cNvSpPr txBox="true"/>
          <p:nvPr/>
        </p:nvSpPr>
        <p:spPr>
          <a:xfrm rot="0">
            <a:off x="4089175" y="4313622"/>
            <a:ext cx="9640253" cy="2200275"/>
          </a:xfrm>
          <a:prstGeom prst="rect">
            <a:avLst/>
          </a:prstGeom>
        </p:spPr>
        <p:txBody>
          <a:bodyPr anchor="t" rtlCol="false" tIns="0" lIns="0" bIns="0" rIns="0">
            <a:spAutoFit/>
          </a:bodyPr>
          <a:lstStyle/>
          <a:p>
            <a:pPr algn="l">
              <a:lnSpc>
                <a:spcPts val="16973"/>
              </a:lnSpc>
            </a:pPr>
            <a:r>
              <a:rPr lang="en-US" b="true" sz="14144">
                <a:solidFill>
                  <a:srgbClr val="2F4044"/>
                </a:solidFill>
                <a:latin typeface="Arimo Bold"/>
                <a:ea typeface="Arimo Bold"/>
                <a:cs typeface="Arimo Bold"/>
                <a:sym typeface="Arimo Bold"/>
              </a:rPr>
              <a:t>Web Apps!</a:t>
            </a:r>
          </a:p>
        </p:txBody>
      </p:sp>
      <p:sp>
        <p:nvSpPr>
          <p:cNvPr name="TextBox 7" id="7"/>
          <p:cNvSpPr txBox="true"/>
          <p:nvPr/>
        </p:nvSpPr>
        <p:spPr>
          <a:xfrm rot="0">
            <a:off x="5555631" y="6759884"/>
            <a:ext cx="8457750" cy="1000125"/>
          </a:xfrm>
          <a:prstGeom prst="rect">
            <a:avLst/>
          </a:prstGeom>
        </p:spPr>
        <p:txBody>
          <a:bodyPr anchor="t" rtlCol="false" tIns="0" lIns="0" bIns="0" rIns="0">
            <a:spAutoFit/>
          </a:bodyPr>
          <a:lstStyle/>
          <a:p>
            <a:pPr algn="l">
              <a:lnSpc>
                <a:spcPts val="3840"/>
              </a:lnSpc>
            </a:pPr>
            <a:r>
              <a:rPr lang="en-US" sz="3200">
                <a:solidFill>
                  <a:srgbClr val="2F4044"/>
                </a:solidFill>
                <a:latin typeface="Arimo"/>
                <a:ea typeface="Arimo"/>
                <a:cs typeface="Arimo"/>
                <a:sym typeface="Arimo"/>
              </a:rPr>
              <a:t>Know difference between web app and desktop app?!</a:t>
            </a:r>
          </a:p>
        </p:txBody>
      </p:sp>
      <p:sp>
        <p:nvSpPr>
          <p:cNvPr name="AutoShape 8" id="8"/>
          <p:cNvSpPr/>
          <p:nvPr/>
        </p:nvSpPr>
        <p:spPr>
          <a:xfrm rot="7617">
            <a:off x="4050986" y="6599600"/>
            <a:ext cx="8597271" cy="0"/>
          </a:xfrm>
          <a:prstGeom prst="line">
            <a:avLst/>
          </a:prstGeom>
          <a:ln cap="rnd" w="9525">
            <a:solidFill>
              <a:srgbClr val="2F4044"/>
            </a:solidFill>
            <a:prstDash val="solid"/>
            <a:headEnd type="none" len="sm" w="sm"/>
            <a:tailEnd type="none" len="sm" w="sm"/>
          </a:ln>
        </p:spPr>
      </p:sp>
      <p:grpSp>
        <p:nvGrpSpPr>
          <p:cNvPr name="Group 9" id="9"/>
          <p:cNvGrpSpPr/>
          <p:nvPr/>
        </p:nvGrpSpPr>
        <p:grpSpPr>
          <a:xfrm rot="0">
            <a:off x="14013381" y="4105250"/>
            <a:ext cx="2778042" cy="1603621"/>
            <a:chOff x="0" y="0"/>
            <a:chExt cx="3704056" cy="2138161"/>
          </a:xfrm>
        </p:grpSpPr>
        <p:sp>
          <p:nvSpPr>
            <p:cNvPr name="Freeform 10" id="10"/>
            <p:cNvSpPr/>
            <p:nvPr/>
          </p:nvSpPr>
          <p:spPr>
            <a:xfrm flipH="false" flipV="false" rot="0">
              <a:off x="0" y="0"/>
              <a:ext cx="3704082" cy="2138172"/>
            </a:xfrm>
            <a:custGeom>
              <a:avLst/>
              <a:gdLst/>
              <a:ahLst/>
              <a:cxnLst/>
              <a:rect r="r" b="b" t="t" l="l"/>
              <a:pathLst>
                <a:path h="2138172" w="3704082">
                  <a:moveTo>
                    <a:pt x="1855216" y="2138172"/>
                  </a:moveTo>
                  <a:lnTo>
                    <a:pt x="3704082" y="1069086"/>
                  </a:lnTo>
                  <a:lnTo>
                    <a:pt x="1855216" y="0"/>
                  </a:lnTo>
                  <a:lnTo>
                    <a:pt x="0" y="1069086"/>
                  </a:lnTo>
                  <a:lnTo>
                    <a:pt x="1855216" y="2138172"/>
                  </a:lnTo>
                  <a:close/>
                </a:path>
              </a:pathLst>
            </a:custGeom>
            <a:solidFill>
              <a:srgbClr val="FFB18D"/>
            </a:solidFill>
          </p:spPr>
        </p:sp>
      </p:grpSp>
      <p:grpSp>
        <p:nvGrpSpPr>
          <p:cNvPr name="Group 11" id="11"/>
          <p:cNvGrpSpPr/>
          <p:nvPr/>
        </p:nvGrpSpPr>
        <p:grpSpPr>
          <a:xfrm rot="0">
            <a:off x="15392968" y="-307072"/>
            <a:ext cx="4176495" cy="2410148"/>
            <a:chOff x="0" y="0"/>
            <a:chExt cx="5568660" cy="3213530"/>
          </a:xfrm>
        </p:grpSpPr>
        <p:sp>
          <p:nvSpPr>
            <p:cNvPr name="Freeform 12" id="12"/>
            <p:cNvSpPr/>
            <p:nvPr/>
          </p:nvSpPr>
          <p:spPr>
            <a:xfrm flipH="false" flipV="false" rot="0">
              <a:off x="0" y="0"/>
              <a:ext cx="5568696" cy="3213608"/>
            </a:xfrm>
            <a:custGeom>
              <a:avLst/>
              <a:gdLst/>
              <a:ahLst/>
              <a:cxnLst/>
              <a:rect r="r" b="b" t="t" l="l"/>
              <a:pathLst>
                <a:path h="3213608" w="5568696">
                  <a:moveTo>
                    <a:pt x="5568696" y="1072261"/>
                  </a:moveTo>
                  <a:lnTo>
                    <a:pt x="3710305" y="0"/>
                  </a:lnTo>
                  <a:lnTo>
                    <a:pt x="1855216" y="1072261"/>
                  </a:lnTo>
                  <a:lnTo>
                    <a:pt x="0" y="2141347"/>
                  </a:lnTo>
                  <a:lnTo>
                    <a:pt x="1855216" y="3213608"/>
                  </a:lnTo>
                  <a:lnTo>
                    <a:pt x="3710432" y="2141347"/>
                  </a:lnTo>
                  <a:lnTo>
                    <a:pt x="1855216" y="1072261"/>
                  </a:lnTo>
                  <a:lnTo>
                    <a:pt x="3710432" y="2141347"/>
                  </a:lnTo>
                  <a:lnTo>
                    <a:pt x="5568696" y="1072261"/>
                  </a:lnTo>
                  <a:close/>
                </a:path>
              </a:pathLst>
            </a:custGeom>
            <a:solidFill>
              <a:srgbClr val="E97529"/>
            </a:solidFill>
          </p:spPr>
        </p:sp>
      </p:grpSp>
      <p:grpSp>
        <p:nvGrpSpPr>
          <p:cNvPr name="Group 13" id="13"/>
          <p:cNvGrpSpPr/>
          <p:nvPr/>
        </p:nvGrpSpPr>
        <p:grpSpPr>
          <a:xfrm rot="0">
            <a:off x="14013381" y="5053275"/>
            <a:ext cx="1391379" cy="1608337"/>
            <a:chOff x="0" y="0"/>
            <a:chExt cx="1855172" cy="2144450"/>
          </a:xfrm>
        </p:grpSpPr>
        <p:sp>
          <p:nvSpPr>
            <p:cNvPr name="Freeform 14" id="14"/>
            <p:cNvSpPr/>
            <p:nvPr/>
          </p:nvSpPr>
          <p:spPr>
            <a:xfrm flipH="false" flipV="false" rot="0">
              <a:off x="0" y="0"/>
              <a:ext cx="1855216" cy="2144395"/>
            </a:xfrm>
            <a:custGeom>
              <a:avLst/>
              <a:gdLst/>
              <a:ahLst/>
              <a:cxnLst/>
              <a:rect r="r" b="b" t="t" l="l"/>
              <a:pathLst>
                <a:path h="2144395" w="1855216">
                  <a:moveTo>
                    <a:pt x="0" y="1075309"/>
                  </a:moveTo>
                  <a:lnTo>
                    <a:pt x="1855216" y="0"/>
                  </a:lnTo>
                  <a:lnTo>
                    <a:pt x="1855216" y="2144395"/>
                  </a:lnTo>
                  <a:lnTo>
                    <a:pt x="0" y="1075309"/>
                  </a:lnTo>
                  <a:close/>
                </a:path>
              </a:pathLst>
            </a:custGeom>
            <a:solidFill>
              <a:srgbClr val="E97529"/>
            </a:solidFill>
          </p:spPr>
        </p:sp>
      </p:grpSp>
      <p:grpSp>
        <p:nvGrpSpPr>
          <p:cNvPr name="Group 15" id="15"/>
          <p:cNvGrpSpPr/>
          <p:nvPr/>
        </p:nvGrpSpPr>
        <p:grpSpPr>
          <a:xfrm rot="0">
            <a:off x="14013381" y="5862162"/>
            <a:ext cx="1391379" cy="2412506"/>
            <a:chOff x="0" y="0"/>
            <a:chExt cx="1855172" cy="3216675"/>
          </a:xfrm>
        </p:grpSpPr>
        <p:sp>
          <p:nvSpPr>
            <p:cNvPr name="Freeform 16" id="16"/>
            <p:cNvSpPr/>
            <p:nvPr/>
          </p:nvSpPr>
          <p:spPr>
            <a:xfrm flipH="false" flipV="false" rot="0">
              <a:off x="0" y="0"/>
              <a:ext cx="1855216" cy="3216656"/>
            </a:xfrm>
            <a:custGeom>
              <a:avLst/>
              <a:gdLst/>
              <a:ahLst/>
              <a:cxnLst/>
              <a:rect r="r" b="b" t="t" l="l"/>
              <a:pathLst>
                <a:path h="3216656" w="1855216">
                  <a:moveTo>
                    <a:pt x="1855216" y="1072261"/>
                  </a:moveTo>
                  <a:lnTo>
                    <a:pt x="0" y="0"/>
                  </a:lnTo>
                  <a:lnTo>
                    <a:pt x="0" y="2144395"/>
                  </a:lnTo>
                  <a:lnTo>
                    <a:pt x="1855216" y="3216656"/>
                  </a:lnTo>
                  <a:lnTo>
                    <a:pt x="1855216" y="1072261"/>
                  </a:lnTo>
                  <a:close/>
                </a:path>
              </a:pathLst>
            </a:custGeom>
            <a:solidFill>
              <a:srgbClr val="FFA85C"/>
            </a:solidFill>
          </p:spPr>
        </p:sp>
      </p:grpSp>
      <p:sp>
        <p:nvSpPr>
          <p:cNvPr name="AutoShape 17" id="17"/>
          <p:cNvSpPr/>
          <p:nvPr/>
        </p:nvSpPr>
        <p:spPr>
          <a:xfrm rot="9003732">
            <a:off x="15964403" y="1416782"/>
            <a:ext cx="988846" cy="0"/>
          </a:xfrm>
          <a:prstGeom prst="line">
            <a:avLst/>
          </a:prstGeom>
          <a:ln cap="rnd" w="9525">
            <a:solidFill>
              <a:srgbClr val="2F4044"/>
            </a:solidFill>
            <a:prstDash val="solid"/>
            <a:headEnd type="none" len="sm" w="sm"/>
            <a:tailEnd type="none" len="sm" w="sm"/>
          </a:ln>
        </p:spPr>
      </p:sp>
      <p:sp>
        <p:nvSpPr>
          <p:cNvPr name="AutoShape 18" id="18"/>
          <p:cNvSpPr/>
          <p:nvPr/>
        </p:nvSpPr>
        <p:spPr>
          <a:xfrm rot="5357511">
            <a:off x="14201528" y="6764326"/>
            <a:ext cx="1010367" cy="0"/>
          </a:xfrm>
          <a:prstGeom prst="line">
            <a:avLst/>
          </a:prstGeom>
          <a:ln cap="rnd" w="9525">
            <a:solidFill>
              <a:srgbClr val="2F4044"/>
            </a:solidFill>
            <a:prstDash val="solid"/>
            <a:headEnd type="none" len="sm" w="sm"/>
            <a:tailEnd type="none" len="sm" w="sm"/>
          </a:ln>
        </p:spPr>
      </p:sp>
      <p:grpSp>
        <p:nvGrpSpPr>
          <p:cNvPr name="Group 19" id="19"/>
          <p:cNvGrpSpPr/>
          <p:nvPr/>
        </p:nvGrpSpPr>
        <p:grpSpPr>
          <a:xfrm rot="0">
            <a:off x="15405211" y="1774983"/>
            <a:ext cx="1452041" cy="5734032"/>
            <a:chOff x="0" y="0"/>
            <a:chExt cx="1936055" cy="7645377"/>
          </a:xfrm>
        </p:grpSpPr>
        <p:sp>
          <p:nvSpPr>
            <p:cNvPr name="Freeform 20" id="20"/>
            <p:cNvSpPr/>
            <p:nvPr/>
          </p:nvSpPr>
          <p:spPr>
            <a:xfrm flipH="false" flipV="false" rot="0">
              <a:off x="0" y="0"/>
              <a:ext cx="1936115" cy="7645400"/>
            </a:xfrm>
            <a:custGeom>
              <a:avLst/>
              <a:gdLst/>
              <a:ahLst/>
              <a:cxnLst/>
              <a:rect r="r" b="b" t="t" l="l"/>
              <a:pathLst>
                <a:path h="7645400" w="1936115">
                  <a:moveTo>
                    <a:pt x="1936115" y="5460111"/>
                  </a:moveTo>
                  <a:lnTo>
                    <a:pt x="1936115" y="3276854"/>
                  </a:lnTo>
                  <a:lnTo>
                    <a:pt x="1936115" y="1091692"/>
                  </a:lnTo>
                  <a:lnTo>
                    <a:pt x="0" y="0"/>
                  </a:lnTo>
                  <a:lnTo>
                    <a:pt x="0" y="2185289"/>
                  </a:lnTo>
                  <a:lnTo>
                    <a:pt x="0" y="4368546"/>
                  </a:lnTo>
                  <a:lnTo>
                    <a:pt x="0" y="6553708"/>
                  </a:lnTo>
                  <a:lnTo>
                    <a:pt x="1936115" y="7645400"/>
                  </a:lnTo>
                  <a:close/>
                </a:path>
              </a:pathLst>
            </a:custGeom>
            <a:solidFill>
              <a:srgbClr val="FFA85C"/>
            </a:solidFill>
          </p:spPr>
        </p:sp>
      </p:grpSp>
      <p:grpSp>
        <p:nvGrpSpPr>
          <p:cNvPr name="Group 21" id="21"/>
          <p:cNvGrpSpPr/>
          <p:nvPr/>
        </p:nvGrpSpPr>
        <p:grpSpPr>
          <a:xfrm rot="0">
            <a:off x="13950107" y="389333"/>
            <a:ext cx="2905585" cy="3276379"/>
            <a:chOff x="0" y="0"/>
            <a:chExt cx="3874114" cy="4368506"/>
          </a:xfrm>
        </p:grpSpPr>
        <p:sp>
          <p:nvSpPr>
            <p:cNvPr name="Freeform 22" id="22"/>
            <p:cNvSpPr/>
            <p:nvPr/>
          </p:nvSpPr>
          <p:spPr>
            <a:xfrm flipH="false" flipV="false" rot="0">
              <a:off x="0" y="0"/>
              <a:ext cx="3874135" cy="4368546"/>
            </a:xfrm>
            <a:custGeom>
              <a:avLst/>
              <a:gdLst/>
              <a:ahLst/>
              <a:cxnLst/>
              <a:rect r="r" b="b" t="t" l="l"/>
              <a:pathLst>
                <a:path h="4368546" w="3874135">
                  <a:moveTo>
                    <a:pt x="0" y="2185289"/>
                  </a:moveTo>
                  <a:lnTo>
                    <a:pt x="0" y="0"/>
                  </a:lnTo>
                  <a:lnTo>
                    <a:pt x="3874135" y="2185289"/>
                  </a:lnTo>
                  <a:lnTo>
                    <a:pt x="3874135" y="4368546"/>
                  </a:lnTo>
                  <a:lnTo>
                    <a:pt x="3872103" y="4362704"/>
                  </a:lnTo>
                  <a:lnTo>
                    <a:pt x="3872103" y="4368546"/>
                  </a:lnTo>
                  <a:lnTo>
                    <a:pt x="0" y="2185289"/>
                  </a:lnTo>
                  <a:close/>
                </a:path>
              </a:pathLst>
            </a:custGeom>
            <a:solidFill>
              <a:srgbClr val="FFA85C"/>
            </a:solidFill>
          </p:spPr>
        </p:sp>
      </p:grpSp>
      <p:grpSp>
        <p:nvGrpSpPr>
          <p:cNvPr name="Group 23" id="23"/>
          <p:cNvGrpSpPr/>
          <p:nvPr/>
        </p:nvGrpSpPr>
        <p:grpSpPr>
          <a:xfrm rot="0">
            <a:off x="15405211" y="5873232"/>
            <a:ext cx="2904083" cy="1637456"/>
            <a:chOff x="0" y="0"/>
            <a:chExt cx="3872111" cy="2183275"/>
          </a:xfrm>
        </p:grpSpPr>
        <p:sp>
          <p:nvSpPr>
            <p:cNvPr name="Freeform 24" id="24"/>
            <p:cNvSpPr/>
            <p:nvPr/>
          </p:nvSpPr>
          <p:spPr>
            <a:xfrm flipH="false" flipV="false" rot="0">
              <a:off x="0" y="0"/>
              <a:ext cx="3872103" cy="2183384"/>
            </a:xfrm>
            <a:custGeom>
              <a:avLst/>
              <a:gdLst/>
              <a:ahLst/>
              <a:cxnLst/>
              <a:rect r="r" b="b" t="t" l="l"/>
              <a:pathLst>
                <a:path h="2183384" w="3872103">
                  <a:moveTo>
                    <a:pt x="1936115" y="2183257"/>
                  </a:moveTo>
                  <a:lnTo>
                    <a:pt x="3872103" y="1091692"/>
                  </a:lnTo>
                  <a:lnTo>
                    <a:pt x="1936115" y="0"/>
                  </a:lnTo>
                  <a:lnTo>
                    <a:pt x="0" y="1091692"/>
                  </a:lnTo>
                  <a:lnTo>
                    <a:pt x="1936115" y="2183384"/>
                  </a:lnTo>
                  <a:close/>
                </a:path>
              </a:pathLst>
            </a:custGeom>
            <a:solidFill>
              <a:srgbClr val="E97529"/>
            </a:solidFill>
          </p:spPr>
        </p:sp>
      </p:grpSp>
      <p:grpSp>
        <p:nvGrpSpPr>
          <p:cNvPr name="Group 25" id="25"/>
          <p:cNvGrpSpPr/>
          <p:nvPr/>
        </p:nvGrpSpPr>
        <p:grpSpPr>
          <a:xfrm rot="0">
            <a:off x="10283906" y="-708194"/>
            <a:ext cx="6891043" cy="7610486"/>
            <a:chOff x="0" y="0"/>
            <a:chExt cx="9188057" cy="10147315"/>
          </a:xfrm>
        </p:grpSpPr>
        <p:sp>
          <p:nvSpPr>
            <p:cNvPr name="Freeform 26" id="26"/>
            <p:cNvSpPr/>
            <p:nvPr/>
          </p:nvSpPr>
          <p:spPr>
            <a:xfrm flipH="false" flipV="false" rot="0">
              <a:off x="6731" y="1524"/>
              <a:ext cx="9184259" cy="10152507"/>
            </a:xfrm>
            <a:custGeom>
              <a:avLst/>
              <a:gdLst/>
              <a:ahLst/>
              <a:cxnLst/>
              <a:rect r="r" b="b" t="t" l="l"/>
              <a:pathLst>
                <a:path h="10152507" w="9184259">
                  <a:moveTo>
                    <a:pt x="9170543" y="10152507"/>
                  </a:moveTo>
                  <a:lnTo>
                    <a:pt x="7851140" y="9303512"/>
                  </a:lnTo>
                  <a:cubicBezTo>
                    <a:pt x="7847457" y="9301226"/>
                    <a:pt x="7845297" y="9297162"/>
                    <a:pt x="7845297" y="9292844"/>
                  </a:cubicBezTo>
                  <a:lnTo>
                    <a:pt x="7845297" y="4249420"/>
                  </a:lnTo>
                  <a:lnTo>
                    <a:pt x="7857997" y="4249420"/>
                  </a:lnTo>
                  <a:lnTo>
                    <a:pt x="7852029" y="4260596"/>
                  </a:lnTo>
                  <a:lnTo>
                    <a:pt x="0" y="22352"/>
                  </a:lnTo>
                  <a:lnTo>
                    <a:pt x="11938" y="0"/>
                  </a:lnTo>
                  <a:lnTo>
                    <a:pt x="7863967" y="4238244"/>
                  </a:lnTo>
                  <a:cubicBezTo>
                    <a:pt x="7868031" y="4240403"/>
                    <a:pt x="7870698" y="4244721"/>
                    <a:pt x="7870698" y="4249420"/>
                  </a:cubicBezTo>
                  <a:lnTo>
                    <a:pt x="7870698" y="9292844"/>
                  </a:lnTo>
                  <a:lnTo>
                    <a:pt x="7857998" y="9292844"/>
                  </a:lnTo>
                  <a:lnTo>
                    <a:pt x="7864856" y="9282176"/>
                  </a:lnTo>
                  <a:lnTo>
                    <a:pt x="9184259" y="10131171"/>
                  </a:lnTo>
                  <a:close/>
                </a:path>
              </a:pathLst>
            </a:custGeom>
            <a:solidFill>
              <a:srgbClr val="2F4044"/>
            </a:solidFill>
          </p:spPr>
        </p:sp>
      </p:grpSp>
      <p:grpSp>
        <p:nvGrpSpPr>
          <p:cNvPr name="Group 27" id="27"/>
          <p:cNvGrpSpPr/>
          <p:nvPr/>
        </p:nvGrpSpPr>
        <p:grpSpPr>
          <a:xfrm rot="0">
            <a:off x="1404958" y="5668556"/>
            <a:ext cx="1407318" cy="1621632"/>
            <a:chOff x="0" y="0"/>
            <a:chExt cx="1876424" cy="2162176"/>
          </a:xfrm>
        </p:grpSpPr>
        <p:sp>
          <p:nvSpPr>
            <p:cNvPr name="Freeform 28" id="28"/>
            <p:cNvSpPr/>
            <p:nvPr/>
          </p:nvSpPr>
          <p:spPr>
            <a:xfrm flipH="false" flipV="false" rot="0">
              <a:off x="0" y="0"/>
              <a:ext cx="1876425" cy="2162175"/>
            </a:xfrm>
            <a:custGeom>
              <a:avLst/>
              <a:gdLst/>
              <a:ahLst/>
              <a:cxnLst/>
              <a:rect r="r" b="b" t="t" l="l"/>
              <a:pathLst>
                <a:path h="2162175" w="1876425">
                  <a:moveTo>
                    <a:pt x="1876425" y="1082675"/>
                  </a:moveTo>
                  <a:lnTo>
                    <a:pt x="0" y="2162175"/>
                  </a:lnTo>
                  <a:lnTo>
                    <a:pt x="0" y="0"/>
                  </a:lnTo>
                  <a:lnTo>
                    <a:pt x="1876425" y="1082675"/>
                  </a:lnTo>
                  <a:close/>
                </a:path>
              </a:pathLst>
            </a:custGeom>
            <a:solidFill>
              <a:srgbClr val="E97529"/>
            </a:solidFill>
          </p:spPr>
        </p:sp>
      </p:grpSp>
      <p:grpSp>
        <p:nvGrpSpPr>
          <p:cNvPr name="Group 29" id="29"/>
          <p:cNvGrpSpPr/>
          <p:nvPr/>
        </p:nvGrpSpPr>
        <p:grpSpPr>
          <a:xfrm rot="0">
            <a:off x="1404958" y="6480562"/>
            <a:ext cx="2812256" cy="1621632"/>
            <a:chOff x="0" y="0"/>
            <a:chExt cx="3749675" cy="2162176"/>
          </a:xfrm>
        </p:grpSpPr>
        <p:sp>
          <p:nvSpPr>
            <p:cNvPr name="Freeform 30" id="30"/>
            <p:cNvSpPr/>
            <p:nvPr/>
          </p:nvSpPr>
          <p:spPr>
            <a:xfrm flipH="false" flipV="false" rot="0">
              <a:off x="0" y="0"/>
              <a:ext cx="3749675" cy="2162175"/>
            </a:xfrm>
            <a:custGeom>
              <a:avLst/>
              <a:gdLst/>
              <a:ahLst/>
              <a:cxnLst/>
              <a:rect r="r" b="b" t="t" l="l"/>
              <a:pathLst>
                <a:path h="2162175" w="3749675">
                  <a:moveTo>
                    <a:pt x="1876425" y="2162175"/>
                  </a:moveTo>
                  <a:lnTo>
                    <a:pt x="3749675" y="1079500"/>
                  </a:lnTo>
                  <a:lnTo>
                    <a:pt x="1876425" y="0"/>
                  </a:lnTo>
                  <a:lnTo>
                    <a:pt x="0" y="1079500"/>
                  </a:lnTo>
                  <a:lnTo>
                    <a:pt x="1876425" y="2162175"/>
                  </a:lnTo>
                  <a:close/>
                </a:path>
              </a:pathLst>
            </a:custGeom>
            <a:solidFill>
              <a:srgbClr val="FFA85C"/>
            </a:solidFill>
          </p:spPr>
        </p:sp>
      </p:grpSp>
      <p:grpSp>
        <p:nvGrpSpPr>
          <p:cNvPr name="Group 31" id="31"/>
          <p:cNvGrpSpPr/>
          <p:nvPr/>
        </p:nvGrpSpPr>
        <p:grpSpPr>
          <a:xfrm rot="0">
            <a:off x="695325" y="-5975"/>
            <a:ext cx="4284250" cy="10697000"/>
            <a:chOff x="0" y="0"/>
            <a:chExt cx="5712333" cy="14262667"/>
          </a:xfrm>
        </p:grpSpPr>
        <p:sp>
          <p:nvSpPr>
            <p:cNvPr name="Freeform 32" id="32"/>
            <p:cNvSpPr/>
            <p:nvPr/>
          </p:nvSpPr>
          <p:spPr>
            <a:xfrm flipH="false" flipV="false" rot="0">
              <a:off x="0" y="12700"/>
              <a:ext cx="5705856" cy="14248257"/>
            </a:xfrm>
            <a:custGeom>
              <a:avLst/>
              <a:gdLst/>
              <a:ahLst/>
              <a:cxnLst/>
              <a:rect r="r" b="b" t="t" l="l"/>
              <a:pathLst>
                <a:path h="14248257" w="5705856">
                  <a:moveTo>
                    <a:pt x="25400" y="0"/>
                  </a:moveTo>
                  <a:lnTo>
                    <a:pt x="25400" y="11010900"/>
                  </a:lnTo>
                  <a:lnTo>
                    <a:pt x="12700" y="11010900"/>
                  </a:lnTo>
                  <a:lnTo>
                    <a:pt x="18923" y="10999851"/>
                  </a:lnTo>
                  <a:lnTo>
                    <a:pt x="5705856" y="14226160"/>
                  </a:lnTo>
                  <a:lnTo>
                    <a:pt x="5693283" y="14248257"/>
                  </a:lnTo>
                  <a:lnTo>
                    <a:pt x="6477" y="11021949"/>
                  </a:lnTo>
                  <a:cubicBezTo>
                    <a:pt x="2540" y="11019663"/>
                    <a:pt x="0" y="11015472"/>
                    <a:pt x="0" y="11010900"/>
                  </a:cubicBezTo>
                  <a:lnTo>
                    <a:pt x="0" y="0"/>
                  </a:lnTo>
                  <a:close/>
                </a:path>
              </a:pathLst>
            </a:custGeom>
            <a:solidFill>
              <a:srgbClr val="2F4044"/>
            </a:solidFill>
          </p:spPr>
        </p:sp>
      </p:grpSp>
      <p:sp>
        <p:nvSpPr>
          <p:cNvPr name="Freeform 33" id="33"/>
          <p:cNvSpPr/>
          <p:nvPr/>
        </p:nvSpPr>
        <p:spPr>
          <a:xfrm flipH="false" flipV="false" rot="0">
            <a:off x="11426663" y="1587233"/>
            <a:ext cx="3019634" cy="3019634"/>
          </a:xfrm>
          <a:custGeom>
            <a:avLst/>
            <a:gdLst/>
            <a:ahLst/>
            <a:cxnLst/>
            <a:rect r="r" b="b" t="t" l="l"/>
            <a:pathLst>
              <a:path h="3019634" w="3019634">
                <a:moveTo>
                  <a:pt x="0" y="0"/>
                </a:moveTo>
                <a:lnTo>
                  <a:pt x="3019634" y="0"/>
                </a:lnTo>
                <a:lnTo>
                  <a:pt x="3019634" y="3019633"/>
                </a:lnTo>
                <a:lnTo>
                  <a:pt x="0" y="30196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70090" y="4466287"/>
            <a:ext cx="11612341" cy="4414618"/>
            <a:chOff x="0" y="0"/>
            <a:chExt cx="3058394" cy="1162698"/>
          </a:xfrm>
        </p:grpSpPr>
        <p:sp>
          <p:nvSpPr>
            <p:cNvPr name="Freeform 3" id="3"/>
            <p:cNvSpPr/>
            <p:nvPr/>
          </p:nvSpPr>
          <p:spPr>
            <a:xfrm flipH="false" flipV="false" rot="0">
              <a:off x="0" y="0"/>
              <a:ext cx="3058394" cy="1162698"/>
            </a:xfrm>
            <a:custGeom>
              <a:avLst/>
              <a:gdLst/>
              <a:ahLst/>
              <a:cxnLst/>
              <a:rect r="r" b="b" t="t" l="l"/>
              <a:pathLst>
                <a:path h="1162698" w="3058394">
                  <a:moveTo>
                    <a:pt x="21334" y="0"/>
                  </a:moveTo>
                  <a:lnTo>
                    <a:pt x="3037060" y="0"/>
                  </a:lnTo>
                  <a:cubicBezTo>
                    <a:pt x="3042718" y="0"/>
                    <a:pt x="3048145" y="2248"/>
                    <a:pt x="3052146" y="6249"/>
                  </a:cubicBezTo>
                  <a:cubicBezTo>
                    <a:pt x="3056147" y="10250"/>
                    <a:pt x="3058394" y="15676"/>
                    <a:pt x="3058394" y="21334"/>
                  </a:cubicBezTo>
                  <a:lnTo>
                    <a:pt x="3058394" y="1141363"/>
                  </a:lnTo>
                  <a:cubicBezTo>
                    <a:pt x="3058394" y="1153146"/>
                    <a:pt x="3048843" y="1162698"/>
                    <a:pt x="3037060" y="1162698"/>
                  </a:cubicBezTo>
                  <a:lnTo>
                    <a:pt x="21334" y="1162698"/>
                  </a:lnTo>
                  <a:cubicBezTo>
                    <a:pt x="15676" y="1162698"/>
                    <a:pt x="10250" y="1160450"/>
                    <a:pt x="6249" y="1156449"/>
                  </a:cubicBezTo>
                  <a:cubicBezTo>
                    <a:pt x="2248" y="1152448"/>
                    <a:pt x="0" y="1147022"/>
                    <a:pt x="0" y="1141363"/>
                  </a:cubicBezTo>
                  <a:lnTo>
                    <a:pt x="0" y="21334"/>
                  </a:lnTo>
                  <a:cubicBezTo>
                    <a:pt x="0" y="9552"/>
                    <a:pt x="9552" y="0"/>
                    <a:pt x="21334" y="0"/>
                  </a:cubicBezTo>
                  <a:close/>
                </a:path>
              </a:pathLst>
            </a:custGeom>
            <a:solidFill>
              <a:srgbClr val="F4C5B1"/>
            </a:solidFill>
          </p:spPr>
        </p:sp>
        <p:sp>
          <p:nvSpPr>
            <p:cNvPr name="TextBox 4" id="4"/>
            <p:cNvSpPr txBox="true"/>
            <p:nvPr/>
          </p:nvSpPr>
          <p:spPr>
            <a:xfrm>
              <a:off x="0" y="-38100"/>
              <a:ext cx="3058394" cy="120079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14221" y="5181388"/>
            <a:ext cx="1105418" cy="3086100"/>
            <a:chOff x="0" y="0"/>
            <a:chExt cx="291139" cy="812800"/>
          </a:xfrm>
        </p:grpSpPr>
        <p:sp>
          <p:nvSpPr>
            <p:cNvPr name="Freeform 6" id="6"/>
            <p:cNvSpPr/>
            <p:nvPr/>
          </p:nvSpPr>
          <p:spPr>
            <a:xfrm flipH="false" flipV="false" rot="0">
              <a:off x="0" y="0"/>
              <a:ext cx="291139" cy="812800"/>
            </a:xfrm>
            <a:custGeom>
              <a:avLst/>
              <a:gdLst/>
              <a:ahLst/>
              <a:cxnLst/>
              <a:rect r="r" b="b" t="t" l="l"/>
              <a:pathLst>
                <a:path h="812800" w="291139">
                  <a:moveTo>
                    <a:pt x="119061" y="0"/>
                  </a:moveTo>
                  <a:lnTo>
                    <a:pt x="172078" y="0"/>
                  </a:lnTo>
                  <a:cubicBezTo>
                    <a:pt x="203655" y="0"/>
                    <a:pt x="233938" y="12544"/>
                    <a:pt x="256267" y="34872"/>
                  </a:cubicBezTo>
                  <a:cubicBezTo>
                    <a:pt x="278595" y="57201"/>
                    <a:pt x="291139" y="87484"/>
                    <a:pt x="291139" y="119061"/>
                  </a:cubicBezTo>
                  <a:lnTo>
                    <a:pt x="291139" y="693739"/>
                  </a:lnTo>
                  <a:cubicBezTo>
                    <a:pt x="291139" y="725316"/>
                    <a:pt x="278595" y="755599"/>
                    <a:pt x="256267" y="777928"/>
                  </a:cubicBezTo>
                  <a:cubicBezTo>
                    <a:pt x="233938" y="800256"/>
                    <a:pt x="203655" y="812800"/>
                    <a:pt x="172078" y="812800"/>
                  </a:cubicBezTo>
                  <a:lnTo>
                    <a:pt x="119061" y="812800"/>
                  </a:lnTo>
                  <a:cubicBezTo>
                    <a:pt x="87484" y="812800"/>
                    <a:pt x="57201" y="800256"/>
                    <a:pt x="34872" y="777928"/>
                  </a:cubicBezTo>
                  <a:cubicBezTo>
                    <a:pt x="12544" y="755599"/>
                    <a:pt x="0" y="725316"/>
                    <a:pt x="0" y="693739"/>
                  </a:cubicBezTo>
                  <a:lnTo>
                    <a:pt x="0" y="119061"/>
                  </a:lnTo>
                  <a:cubicBezTo>
                    <a:pt x="0" y="87484"/>
                    <a:pt x="12544" y="57201"/>
                    <a:pt x="34872" y="34872"/>
                  </a:cubicBezTo>
                  <a:cubicBezTo>
                    <a:pt x="57201" y="12544"/>
                    <a:pt x="87484" y="0"/>
                    <a:pt x="119061" y="0"/>
                  </a:cubicBezTo>
                  <a:close/>
                </a:path>
              </a:pathLst>
            </a:custGeom>
            <a:solidFill>
              <a:srgbClr val="E97529"/>
            </a:solidFill>
          </p:spPr>
        </p:sp>
        <p:sp>
          <p:nvSpPr>
            <p:cNvPr name="TextBox 7" id="7"/>
            <p:cNvSpPr txBox="true"/>
            <p:nvPr/>
          </p:nvSpPr>
          <p:spPr>
            <a:xfrm>
              <a:off x="0" y="-38100"/>
              <a:ext cx="291139"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981653" y="5819751"/>
            <a:ext cx="1619792" cy="627158"/>
            <a:chOff x="0" y="0"/>
            <a:chExt cx="426612" cy="165177"/>
          </a:xfrm>
        </p:grpSpPr>
        <p:sp>
          <p:nvSpPr>
            <p:cNvPr name="Freeform 9" id="9"/>
            <p:cNvSpPr/>
            <p:nvPr/>
          </p:nvSpPr>
          <p:spPr>
            <a:xfrm flipH="false" flipV="false" rot="0">
              <a:off x="0" y="0"/>
              <a:ext cx="426612" cy="165177"/>
            </a:xfrm>
            <a:custGeom>
              <a:avLst/>
              <a:gdLst/>
              <a:ahLst/>
              <a:cxnLst/>
              <a:rect r="r" b="b" t="t" l="l"/>
              <a:pathLst>
                <a:path h="165177" w="426612">
                  <a:moveTo>
                    <a:pt x="81253" y="0"/>
                  </a:moveTo>
                  <a:lnTo>
                    <a:pt x="345359" y="0"/>
                  </a:lnTo>
                  <a:cubicBezTo>
                    <a:pt x="366909" y="0"/>
                    <a:pt x="387576" y="8561"/>
                    <a:pt x="402813" y="23798"/>
                  </a:cubicBezTo>
                  <a:cubicBezTo>
                    <a:pt x="418051" y="39036"/>
                    <a:pt x="426612" y="59703"/>
                    <a:pt x="426612" y="81253"/>
                  </a:cubicBezTo>
                  <a:lnTo>
                    <a:pt x="426612" y="83925"/>
                  </a:lnTo>
                  <a:cubicBezTo>
                    <a:pt x="426612" y="105474"/>
                    <a:pt x="418051" y="126141"/>
                    <a:pt x="402813" y="141379"/>
                  </a:cubicBezTo>
                  <a:cubicBezTo>
                    <a:pt x="387576" y="156617"/>
                    <a:pt x="366909" y="165177"/>
                    <a:pt x="345359" y="165177"/>
                  </a:cubicBezTo>
                  <a:lnTo>
                    <a:pt x="81253" y="165177"/>
                  </a:lnTo>
                  <a:cubicBezTo>
                    <a:pt x="59703" y="165177"/>
                    <a:pt x="39036" y="156617"/>
                    <a:pt x="23798" y="141379"/>
                  </a:cubicBezTo>
                  <a:cubicBezTo>
                    <a:pt x="8561" y="126141"/>
                    <a:pt x="0" y="105474"/>
                    <a:pt x="0" y="83925"/>
                  </a:cubicBezTo>
                  <a:lnTo>
                    <a:pt x="0" y="81253"/>
                  </a:lnTo>
                  <a:cubicBezTo>
                    <a:pt x="0" y="59703"/>
                    <a:pt x="8561" y="39036"/>
                    <a:pt x="23798" y="23798"/>
                  </a:cubicBezTo>
                  <a:cubicBezTo>
                    <a:pt x="39036" y="8561"/>
                    <a:pt x="59703" y="0"/>
                    <a:pt x="81253" y="0"/>
                  </a:cubicBezTo>
                  <a:close/>
                </a:path>
              </a:pathLst>
            </a:custGeom>
            <a:solidFill>
              <a:srgbClr val="000000">
                <a:alpha val="0"/>
              </a:srgbClr>
            </a:solidFill>
            <a:ln w="28575" cap="sq">
              <a:solidFill>
                <a:srgbClr val="A53D09"/>
              </a:solidFill>
              <a:prstDash val="solid"/>
              <a:miter/>
            </a:ln>
          </p:spPr>
        </p:sp>
        <p:sp>
          <p:nvSpPr>
            <p:cNvPr name="TextBox 10" id="10"/>
            <p:cNvSpPr txBox="true"/>
            <p:nvPr/>
          </p:nvSpPr>
          <p:spPr>
            <a:xfrm>
              <a:off x="0" y="-38100"/>
              <a:ext cx="426612" cy="20327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433939" y="5143500"/>
            <a:ext cx="1124435" cy="3123988"/>
            <a:chOff x="0" y="0"/>
            <a:chExt cx="296147" cy="822779"/>
          </a:xfrm>
        </p:grpSpPr>
        <p:sp>
          <p:nvSpPr>
            <p:cNvPr name="Freeform 12" id="12"/>
            <p:cNvSpPr/>
            <p:nvPr/>
          </p:nvSpPr>
          <p:spPr>
            <a:xfrm flipH="false" flipV="false" rot="0">
              <a:off x="0" y="0"/>
              <a:ext cx="296147" cy="822779"/>
            </a:xfrm>
            <a:custGeom>
              <a:avLst/>
              <a:gdLst/>
              <a:ahLst/>
              <a:cxnLst/>
              <a:rect r="r" b="b" t="t" l="l"/>
              <a:pathLst>
                <a:path h="822779" w="296147">
                  <a:moveTo>
                    <a:pt x="117048" y="0"/>
                  </a:moveTo>
                  <a:lnTo>
                    <a:pt x="179100" y="0"/>
                  </a:lnTo>
                  <a:cubicBezTo>
                    <a:pt x="210143" y="0"/>
                    <a:pt x="239914" y="12332"/>
                    <a:pt x="261865" y="34283"/>
                  </a:cubicBezTo>
                  <a:cubicBezTo>
                    <a:pt x="283816" y="56233"/>
                    <a:pt x="296147" y="86005"/>
                    <a:pt x="296147" y="117048"/>
                  </a:cubicBezTo>
                  <a:lnTo>
                    <a:pt x="296147" y="705731"/>
                  </a:lnTo>
                  <a:cubicBezTo>
                    <a:pt x="296147" y="770375"/>
                    <a:pt x="243743" y="822779"/>
                    <a:pt x="179100" y="822779"/>
                  </a:cubicBezTo>
                  <a:lnTo>
                    <a:pt x="117048" y="822779"/>
                  </a:lnTo>
                  <a:cubicBezTo>
                    <a:pt x="52404" y="822779"/>
                    <a:pt x="0" y="770375"/>
                    <a:pt x="0" y="705731"/>
                  </a:cubicBezTo>
                  <a:lnTo>
                    <a:pt x="0" y="117048"/>
                  </a:lnTo>
                  <a:cubicBezTo>
                    <a:pt x="0" y="52404"/>
                    <a:pt x="52404" y="0"/>
                    <a:pt x="117048" y="0"/>
                  </a:cubicBezTo>
                  <a:close/>
                </a:path>
              </a:pathLst>
            </a:custGeom>
            <a:solidFill>
              <a:srgbClr val="E97529"/>
            </a:solidFill>
          </p:spPr>
        </p:sp>
        <p:sp>
          <p:nvSpPr>
            <p:cNvPr name="TextBox 13" id="13"/>
            <p:cNvSpPr txBox="true"/>
            <p:nvPr/>
          </p:nvSpPr>
          <p:spPr>
            <a:xfrm>
              <a:off x="0" y="-38100"/>
              <a:ext cx="296147" cy="860879"/>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3392401" y="5965339"/>
            <a:ext cx="1984959" cy="1667984"/>
          </a:xfrm>
          <a:custGeom>
            <a:avLst/>
            <a:gdLst/>
            <a:ahLst/>
            <a:cxnLst/>
            <a:rect r="r" b="b" t="t" l="l"/>
            <a:pathLst>
              <a:path h="1667984" w="1984959">
                <a:moveTo>
                  <a:pt x="0" y="0"/>
                </a:moveTo>
                <a:lnTo>
                  <a:pt x="1984959" y="0"/>
                </a:lnTo>
                <a:lnTo>
                  <a:pt x="1984959" y="1667984"/>
                </a:lnTo>
                <a:lnTo>
                  <a:pt x="0" y="16679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8402" y="5756293"/>
            <a:ext cx="1834607" cy="1834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7529"/>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8" id="18"/>
          <p:cNvSpPr/>
          <p:nvPr/>
        </p:nvSpPr>
        <p:spPr>
          <a:xfrm flipH="true" flipV="true">
            <a:off x="2560659" y="6724438"/>
            <a:ext cx="625887" cy="0"/>
          </a:xfrm>
          <a:prstGeom prst="line">
            <a:avLst/>
          </a:prstGeom>
          <a:ln cap="flat" w="38100">
            <a:solidFill>
              <a:srgbClr val="000000"/>
            </a:solidFill>
            <a:prstDash val="solid"/>
            <a:headEnd type="arrow" len="sm" w="med"/>
            <a:tailEnd type="arrow" len="sm" w="med"/>
          </a:ln>
        </p:spPr>
      </p:sp>
      <p:sp>
        <p:nvSpPr>
          <p:cNvPr name="AutoShape 19" id="19"/>
          <p:cNvSpPr/>
          <p:nvPr/>
        </p:nvSpPr>
        <p:spPr>
          <a:xfrm flipH="true" flipV="true">
            <a:off x="8116940" y="6732659"/>
            <a:ext cx="625887" cy="0"/>
          </a:xfrm>
          <a:prstGeom prst="line">
            <a:avLst/>
          </a:prstGeom>
          <a:ln cap="flat" w="38100">
            <a:solidFill>
              <a:srgbClr val="000000"/>
            </a:solidFill>
            <a:prstDash val="solid"/>
            <a:headEnd type="arrow" len="sm" w="med"/>
            <a:tailEnd type="arrow" len="sm" w="med"/>
          </a:ln>
        </p:spPr>
      </p:sp>
      <p:sp>
        <p:nvSpPr>
          <p:cNvPr name="AutoShape 20" id="20"/>
          <p:cNvSpPr/>
          <p:nvPr/>
        </p:nvSpPr>
        <p:spPr>
          <a:xfrm flipH="true" flipV="true">
            <a:off x="12662265" y="6812019"/>
            <a:ext cx="625887" cy="0"/>
          </a:xfrm>
          <a:prstGeom prst="line">
            <a:avLst/>
          </a:prstGeom>
          <a:ln cap="flat" w="38100">
            <a:solidFill>
              <a:srgbClr val="000000"/>
            </a:solidFill>
            <a:prstDash val="solid"/>
            <a:headEnd type="arrow" len="sm" w="med"/>
            <a:tailEnd type="arrow" len="sm" w="med"/>
          </a:ln>
        </p:spPr>
      </p:sp>
      <p:sp>
        <p:nvSpPr>
          <p:cNvPr name="Freeform 21" id="21"/>
          <p:cNvSpPr/>
          <p:nvPr/>
        </p:nvSpPr>
        <p:spPr>
          <a:xfrm flipH="false" flipV="false" rot="0">
            <a:off x="8144407" y="135065"/>
            <a:ext cx="9327223" cy="3276335"/>
          </a:xfrm>
          <a:custGeom>
            <a:avLst/>
            <a:gdLst/>
            <a:ahLst/>
            <a:cxnLst/>
            <a:rect r="r" b="b" t="t" l="l"/>
            <a:pathLst>
              <a:path h="3276335" w="9327223">
                <a:moveTo>
                  <a:pt x="0" y="0"/>
                </a:moveTo>
                <a:lnTo>
                  <a:pt x="9327222" y="0"/>
                </a:lnTo>
                <a:lnTo>
                  <a:pt x="9327222" y="3276335"/>
                </a:lnTo>
                <a:lnTo>
                  <a:pt x="0" y="3276335"/>
                </a:lnTo>
                <a:lnTo>
                  <a:pt x="0" y="0"/>
                </a:lnTo>
                <a:close/>
              </a:path>
            </a:pathLst>
          </a:custGeom>
          <a:blipFill>
            <a:blip r:embed="rId5"/>
            <a:stretch>
              <a:fillRect l="0" t="0" r="0" b="0"/>
            </a:stretch>
          </a:blipFill>
        </p:spPr>
      </p:sp>
      <p:sp>
        <p:nvSpPr>
          <p:cNvPr name="TextBox 22" id="22"/>
          <p:cNvSpPr txBox="true"/>
          <p:nvPr/>
        </p:nvSpPr>
        <p:spPr>
          <a:xfrm rot="0">
            <a:off x="16162640" y="6523109"/>
            <a:ext cx="1257818"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storage</a:t>
            </a:r>
          </a:p>
        </p:txBody>
      </p:sp>
      <p:grpSp>
        <p:nvGrpSpPr>
          <p:cNvPr name="Group 23" id="23"/>
          <p:cNvGrpSpPr/>
          <p:nvPr/>
        </p:nvGrpSpPr>
        <p:grpSpPr>
          <a:xfrm rot="0">
            <a:off x="15981653" y="6460340"/>
            <a:ext cx="1619792" cy="627158"/>
            <a:chOff x="0" y="0"/>
            <a:chExt cx="426612" cy="165177"/>
          </a:xfrm>
        </p:grpSpPr>
        <p:sp>
          <p:nvSpPr>
            <p:cNvPr name="Freeform 24" id="24"/>
            <p:cNvSpPr/>
            <p:nvPr/>
          </p:nvSpPr>
          <p:spPr>
            <a:xfrm flipH="false" flipV="false" rot="0">
              <a:off x="0" y="0"/>
              <a:ext cx="426612" cy="165177"/>
            </a:xfrm>
            <a:custGeom>
              <a:avLst/>
              <a:gdLst/>
              <a:ahLst/>
              <a:cxnLst/>
              <a:rect r="r" b="b" t="t" l="l"/>
              <a:pathLst>
                <a:path h="165177" w="426612">
                  <a:moveTo>
                    <a:pt x="81253" y="0"/>
                  </a:moveTo>
                  <a:lnTo>
                    <a:pt x="345359" y="0"/>
                  </a:lnTo>
                  <a:cubicBezTo>
                    <a:pt x="366909" y="0"/>
                    <a:pt x="387576" y="8561"/>
                    <a:pt x="402813" y="23798"/>
                  </a:cubicBezTo>
                  <a:cubicBezTo>
                    <a:pt x="418051" y="39036"/>
                    <a:pt x="426612" y="59703"/>
                    <a:pt x="426612" y="81253"/>
                  </a:cubicBezTo>
                  <a:lnTo>
                    <a:pt x="426612" y="83925"/>
                  </a:lnTo>
                  <a:cubicBezTo>
                    <a:pt x="426612" y="105474"/>
                    <a:pt x="418051" y="126141"/>
                    <a:pt x="402813" y="141379"/>
                  </a:cubicBezTo>
                  <a:cubicBezTo>
                    <a:pt x="387576" y="156617"/>
                    <a:pt x="366909" y="165177"/>
                    <a:pt x="345359" y="165177"/>
                  </a:cubicBezTo>
                  <a:lnTo>
                    <a:pt x="81253" y="165177"/>
                  </a:lnTo>
                  <a:cubicBezTo>
                    <a:pt x="59703" y="165177"/>
                    <a:pt x="39036" y="156617"/>
                    <a:pt x="23798" y="141379"/>
                  </a:cubicBezTo>
                  <a:cubicBezTo>
                    <a:pt x="8561" y="126141"/>
                    <a:pt x="0" y="105474"/>
                    <a:pt x="0" y="83925"/>
                  </a:cubicBezTo>
                  <a:lnTo>
                    <a:pt x="0" y="81253"/>
                  </a:lnTo>
                  <a:cubicBezTo>
                    <a:pt x="0" y="59703"/>
                    <a:pt x="8561" y="39036"/>
                    <a:pt x="23798" y="23798"/>
                  </a:cubicBezTo>
                  <a:cubicBezTo>
                    <a:pt x="39036" y="8561"/>
                    <a:pt x="59703" y="0"/>
                    <a:pt x="81253" y="0"/>
                  </a:cubicBezTo>
                  <a:close/>
                </a:path>
              </a:pathLst>
            </a:custGeom>
            <a:solidFill>
              <a:srgbClr val="000000">
                <a:alpha val="0"/>
              </a:srgbClr>
            </a:solidFill>
            <a:ln w="28575" cap="sq">
              <a:solidFill>
                <a:srgbClr val="A53D09"/>
              </a:solidFill>
              <a:prstDash val="solid"/>
              <a:miter/>
            </a:ln>
          </p:spPr>
        </p:sp>
        <p:sp>
          <p:nvSpPr>
            <p:cNvPr name="TextBox 25" id="25"/>
            <p:cNvSpPr txBox="true"/>
            <p:nvPr/>
          </p:nvSpPr>
          <p:spPr>
            <a:xfrm>
              <a:off x="0" y="-38100"/>
              <a:ext cx="426612" cy="203277"/>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5981653" y="7102222"/>
            <a:ext cx="1619792" cy="627158"/>
            <a:chOff x="0" y="0"/>
            <a:chExt cx="426612" cy="165177"/>
          </a:xfrm>
        </p:grpSpPr>
        <p:sp>
          <p:nvSpPr>
            <p:cNvPr name="Freeform 27" id="27"/>
            <p:cNvSpPr/>
            <p:nvPr/>
          </p:nvSpPr>
          <p:spPr>
            <a:xfrm flipH="false" flipV="false" rot="0">
              <a:off x="0" y="0"/>
              <a:ext cx="426612" cy="165177"/>
            </a:xfrm>
            <a:custGeom>
              <a:avLst/>
              <a:gdLst/>
              <a:ahLst/>
              <a:cxnLst/>
              <a:rect r="r" b="b" t="t" l="l"/>
              <a:pathLst>
                <a:path h="165177" w="426612">
                  <a:moveTo>
                    <a:pt x="81253" y="0"/>
                  </a:moveTo>
                  <a:lnTo>
                    <a:pt x="345359" y="0"/>
                  </a:lnTo>
                  <a:cubicBezTo>
                    <a:pt x="366909" y="0"/>
                    <a:pt x="387576" y="8561"/>
                    <a:pt x="402813" y="23798"/>
                  </a:cubicBezTo>
                  <a:cubicBezTo>
                    <a:pt x="418051" y="39036"/>
                    <a:pt x="426612" y="59703"/>
                    <a:pt x="426612" y="81253"/>
                  </a:cubicBezTo>
                  <a:lnTo>
                    <a:pt x="426612" y="83925"/>
                  </a:lnTo>
                  <a:cubicBezTo>
                    <a:pt x="426612" y="105474"/>
                    <a:pt x="418051" y="126141"/>
                    <a:pt x="402813" y="141379"/>
                  </a:cubicBezTo>
                  <a:cubicBezTo>
                    <a:pt x="387576" y="156617"/>
                    <a:pt x="366909" y="165177"/>
                    <a:pt x="345359" y="165177"/>
                  </a:cubicBezTo>
                  <a:lnTo>
                    <a:pt x="81253" y="165177"/>
                  </a:lnTo>
                  <a:cubicBezTo>
                    <a:pt x="59703" y="165177"/>
                    <a:pt x="39036" y="156617"/>
                    <a:pt x="23798" y="141379"/>
                  </a:cubicBezTo>
                  <a:cubicBezTo>
                    <a:pt x="8561" y="126141"/>
                    <a:pt x="0" y="105474"/>
                    <a:pt x="0" y="83925"/>
                  </a:cubicBezTo>
                  <a:lnTo>
                    <a:pt x="0" y="81253"/>
                  </a:lnTo>
                  <a:cubicBezTo>
                    <a:pt x="0" y="59703"/>
                    <a:pt x="8561" y="39036"/>
                    <a:pt x="23798" y="23798"/>
                  </a:cubicBezTo>
                  <a:cubicBezTo>
                    <a:pt x="39036" y="8561"/>
                    <a:pt x="59703" y="0"/>
                    <a:pt x="81253" y="0"/>
                  </a:cubicBezTo>
                  <a:close/>
                </a:path>
              </a:pathLst>
            </a:custGeom>
            <a:solidFill>
              <a:srgbClr val="000000">
                <a:alpha val="0"/>
              </a:srgbClr>
            </a:solidFill>
            <a:ln w="28575" cap="sq">
              <a:solidFill>
                <a:srgbClr val="A53D09"/>
              </a:solidFill>
              <a:prstDash val="solid"/>
              <a:miter/>
            </a:ln>
          </p:spPr>
        </p:sp>
        <p:sp>
          <p:nvSpPr>
            <p:cNvPr name="TextBox 28" id="28"/>
            <p:cNvSpPr txBox="true"/>
            <p:nvPr/>
          </p:nvSpPr>
          <p:spPr>
            <a:xfrm>
              <a:off x="0" y="-38100"/>
              <a:ext cx="426612" cy="203277"/>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3434197" y="4616197"/>
            <a:ext cx="1761819" cy="4114800"/>
          </a:xfrm>
          <a:custGeom>
            <a:avLst/>
            <a:gdLst/>
            <a:ahLst/>
            <a:cxnLst/>
            <a:rect r="r" b="b" t="t" l="l"/>
            <a:pathLst>
              <a:path h="4114800" w="1761819">
                <a:moveTo>
                  <a:pt x="0" y="0"/>
                </a:moveTo>
                <a:lnTo>
                  <a:pt x="1761819" y="0"/>
                </a:lnTo>
                <a:lnTo>
                  <a:pt x="176181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0" id="30"/>
          <p:cNvSpPr txBox="true"/>
          <p:nvPr/>
        </p:nvSpPr>
        <p:spPr>
          <a:xfrm rot="0">
            <a:off x="857470" y="6523109"/>
            <a:ext cx="1007864"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Client </a:t>
            </a:r>
          </a:p>
        </p:txBody>
      </p:sp>
      <p:sp>
        <p:nvSpPr>
          <p:cNvPr name="TextBox 31" id="31"/>
          <p:cNvSpPr txBox="true"/>
          <p:nvPr/>
        </p:nvSpPr>
        <p:spPr>
          <a:xfrm rot="0">
            <a:off x="3155447" y="8861856"/>
            <a:ext cx="2319318"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IIS </a:t>
            </a:r>
          </a:p>
        </p:txBody>
      </p:sp>
      <p:sp>
        <p:nvSpPr>
          <p:cNvPr name="TextBox 32" id="32"/>
          <p:cNvSpPr txBox="true"/>
          <p:nvPr/>
        </p:nvSpPr>
        <p:spPr>
          <a:xfrm rot="0">
            <a:off x="1809641" y="1468433"/>
            <a:ext cx="4584502" cy="590550"/>
          </a:xfrm>
          <a:prstGeom prst="rect">
            <a:avLst/>
          </a:prstGeom>
        </p:spPr>
        <p:txBody>
          <a:bodyPr anchor="t" rtlCol="false" tIns="0" lIns="0" bIns="0" rIns="0">
            <a:spAutoFit/>
          </a:bodyPr>
          <a:lstStyle/>
          <a:p>
            <a:pPr algn="l" marL="0" indent="0" lvl="0">
              <a:lnSpc>
                <a:spcPts val="4559"/>
              </a:lnSpc>
              <a:spcBef>
                <a:spcPct val="0"/>
              </a:spcBef>
            </a:pPr>
            <a:r>
              <a:rPr lang="en-US" b="true" sz="3799" strike="noStrike" u="none">
                <a:solidFill>
                  <a:srgbClr val="E97529"/>
                </a:solidFill>
                <a:latin typeface="Arimo Bold"/>
                <a:ea typeface="Arimo Bold"/>
                <a:cs typeface="Arimo Bold"/>
                <a:sym typeface="Arimo Bold"/>
              </a:rPr>
              <a:t>Flow of the Request</a:t>
            </a:r>
          </a:p>
        </p:txBody>
      </p:sp>
      <p:sp>
        <p:nvSpPr>
          <p:cNvPr name="Freeform 33" id="33"/>
          <p:cNvSpPr/>
          <p:nvPr/>
        </p:nvSpPr>
        <p:spPr>
          <a:xfrm flipH="false" flipV="false" rot="0">
            <a:off x="6562079" y="5191124"/>
            <a:ext cx="1269490" cy="2964946"/>
          </a:xfrm>
          <a:custGeom>
            <a:avLst/>
            <a:gdLst/>
            <a:ahLst/>
            <a:cxnLst/>
            <a:rect r="r" b="b" t="t" l="l"/>
            <a:pathLst>
              <a:path h="2964946" w="1269490">
                <a:moveTo>
                  <a:pt x="0" y="0"/>
                </a:moveTo>
                <a:lnTo>
                  <a:pt x="1269490" y="0"/>
                </a:lnTo>
                <a:lnTo>
                  <a:pt x="1269490" y="2964946"/>
                </a:lnTo>
                <a:lnTo>
                  <a:pt x="0" y="29649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34" id="34"/>
          <p:cNvSpPr/>
          <p:nvPr/>
        </p:nvSpPr>
        <p:spPr>
          <a:xfrm flipH="true" flipV="true">
            <a:off x="5370109" y="6732659"/>
            <a:ext cx="625887" cy="0"/>
          </a:xfrm>
          <a:prstGeom prst="line">
            <a:avLst/>
          </a:prstGeom>
          <a:ln cap="flat" w="38100">
            <a:solidFill>
              <a:srgbClr val="000000"/>
            </a:solidFill>
            <a:prstDash val="solid"/>
            <a:headEnd type="arrow" len="sm" w="med"/>
            <a:tailEnd type="arrow" len="sm" w="med"/>
          </a:ln>
        </p:spPr>
      </p:sp>
      <p:sp>
        <p:nvSpPr>
          <p:cNvPr name="TextBox 35" id="35"/>
          <p:cNvSpPr txBox="true"/>
          <p:nvPr/>
        </p:nvSpPr>
        <p:spPr>
          <a:xfrm rot="0">
            <a:off x="6613953" y="8248438"/>
            <a:ext cx="1217616"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kestral</a:t>
            </a:r>
          </a:p>
        </p:txBody>
      </p:sp>
      <p:grpSp>
        <p:nvGrpSpPr>
          <p:cNvPr name="Group 36" id="36"/>
          <p:cNvGrpSpPr/>
          <p:nvPr/>
        </p:nvGrpSpPr>
        <p:grpSpPr>
          <a:xfrm rot="0">
            <a:off x="9028199" y="5181388"/>
            <a:ext cx="1071722" cy="3086100"/>
            <a:chOff x="0" y="0"/>
            <a:chExt cx="282264" cy="812800"/>
          </a:xfrm>
        </p:grpSpPr>
        <p:sp>
          <p:nvSpPr>
            <p:cNvPr name="Freeform 37" id="37"/>
            <p:cNvSpPr/>
            <p:nvPr/>
          </p:nvSpPr>
          <p:spPr>
            <a:xfrm flipH="false" flipV="false" rot="0">
              <a:off x="0" y="0"/>
              <a:ext cx="282264" cy="812800"/>
            </a:xfrm>
            <a:custGeom>
              <a:avLst/>
              <a:gdLst/>
              <a:ahLst/>
              <a:cxnLst/>
              <a:rect r="r" b="b" t="t" l="l"/>
              <a:pathLst>
                <a:path h="812800" w="282264">
                  <a:moveTo>
                    <a:pt x="122805" y="0"/>
                  </a:moveTo>
                  <a:lnTo>
                    <a:pt x="159460" y="0"/>
                  </a:lnTo>
                  <a:cubicBezTo>
                    <a:pt x="227283" y="0"/>
                    <a:pt x="282264" y="54982"/>
                    <a:pt x="282264" y="122805"/>
                  </a:cubicBezTo>
                  <a:lnTo>
                    <a:pt x="282264" y="689995"/>
                  </a:lnTo>
                  <a:cubicBezTo>
                    <a:pt x="282264" y="757818"/>
                    <a:pt x="227283" y="812800"/>
                    <a:pt x="159460" y="812800"/>
                  </a:cubicBezTo>
                  <a:lnTo>
                    <a:pt x="122805" y="812800"/>
                  </a:lnTo>
                  <a:cubicBezTo>
                    <a:pt x="54982" y="812800"/>
                    <a:pt x="0" y="757818"/>
                    <a:pt x="0" y="689995"/>
                  </a:cubicBezTo>
                  <a:lnTo>
                    <a:pt x="0" y="122805"/>
                  </a:lnTo>
                  <a:cubicBezTo>
                    <a:pt x="0" y="54982"/>
                    <a:pt x="54982" y="0"/>
                    <a:pt x="122805" y="0"/>
                  </a:cubicBezTo>
                  <a:close/>
                </a:path>
              </a:pathLst>
            </a:custGeom>
            <a:solidFill>
              <a:srgbClr val="E97529"/>
            </a:solidFill>
          </p:spPr>
        </p:sp>
        <p:sp>
          <p:nvSpPr>
            <p:cNvPr name="TextBox 38" id="38"/>
            <p:cNvSpPr txBox="true"/>
            <p:nvPr/>
          </p:nvSpPr>
          <p:spPr>
            <a:xfrm>
              <a:off x="0" y="-38100"/>
              <a:ext cx="282264" cy="850900"/>
            </a:xfrm>
            <a:prstGeom prst="rect">
              <a:avLst/>
            </a:prstGeom>
          </p:spPr>
          <p:txBody>
            <a:bodyPr anchor="ctr" rtlCol="false" tIns="50800" lIns="50800" bIns="50800" rIns="50800"/>
            <a:lstStyle/>
            <a:p>
              <a:pPr algn="ctr">
                <a:lnSpc>
                  <a:spcPts val="2659"/>
                </a:lnSpc>
              </a:pPr>
            </a:p>
          </p:txBody>
        </p:sp>
      </p:grpSp>
      <p:sp>
        <p:nvSpPr>
          <p:cNvPr name="AutoShape 39" id="39"/>
          <p:cNvSpPr/>
          <p:nvPr/>
        </p:nvSpPr>
        <p:spPr>
          <a:xfrm flipH="true" flipV="true">
            <a:off x="9829056" y="6751709"/>
            <a:ext cx="625887" cy="0"/>
          </a:xfrm>
          <a:prstGeom prst="line">
            <a:avLst/>
          </a:prstGeom>
          <a:ln cap="flat" w="38100">
            <a:solidFill>
              <a:srgbClr val="000000"/>
            </a:solidFill>
            <a:prstDash val="solid"/>
            <a:headEnd type="arrow" len="sm" w="med"/>
            <a:tailEnd type="arrow" len="sm" w="med"/>
          </a:ln>
        </p:spPr>
      </p:sp>
      <p:sp>
        <p:nvSpPr>
          <p:cNvPr name="TextBox 40" id="40"/>
          <p:cNvSpPr txBox="true"/>
          <p:nvPr/>
        </p:nvSpPr>
        <p:spPr>
          <a:xfrm rot="0">
            <a:off x="9394520" y="8292847"/>
            <a:ext cx="2744821"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middlewares</a:t>
            </a:r>
          </a:p>
        </p:txBody>
      </p:sp>
      <p:sp>
        <p:nvSpPr>
          <p:cNvPr name="AutoShape 41" id="41"/>
          <p:cNvSpPr/>
          <p:nvPr/>
        </p:nvSpPr>
        <p:spPr>
          <a:xfrm flipH="true" flipV="true">
            <a:off x="11006696" y="6792969"/>
            <a:ext cx="625887" cy="0"/>
          </a:xfrm>
          <a:prstGeom prst="line">
            <a:avLst/>
          </a:prstGeom>
          <a:ln cap="flat" w="38100">
            <a:solidFill>
              <a:srgbClr val="000000"/>
            </a:solidFill>
            <a:prstDash val="solid"/>
            <a:headEnd type="arrow" len="sm" w="med"/>
            <a:tailEnd type="arrow" len="sm" w="med"/>
          </a:ln>
        </p:spPr>
      </p:sp>
      <p:sp>
        <p:nvSpPr>
          <p:cNvPr name="AutoShape 42" id="42"/>
          <p:cNvSpPr/>
          <p:nvPr/>
        </p:nvSpPr>
        <p:spPr>
          <a:xfrm flipH="true" flipV="true">
            <a:off x="15377360" y="6780281"/>
            <a:ext cx="625887" cy="0"/>
          </a:xfrm>
          <a:prstGeom prst="line">
            <a:avLst/>
          </a:prstGeom>
          <a:ln cap="flat" w="38100">
            <a:solidFill>
              <a:srgbClr val="000000"/>
            </a:solidFill>
            <a:prstDash val="solid"/>
            <a:headEnd type="arrow" len="sm" w="med"/>
            <a:tailEnd type="arrow" len="sm" w="med"/>
          </a:ln>
        </p:spPr>
      </p:sp>
      <p:sp>
        <p:nvSpPr>
          <p:cNvPr name="TextBox 43" id="43"/>
          <p:cNvSpPr txBox="true"/>
          <p:nvPr/>
        </p:nvSpPr>
        <p:spPr>
          <a:xfrm rot="0">
            <a:off x="14019239" y="8248438"/>
            <a:ext cx="731282" cy="438150"/>
          </a:xfrm>
          <a:prstGeom prst="rect">
            <a:avLst/>
          </a:prstGeom>
        </p:spPr>
        <p:txBody>
          <a:bodyPr anchor="t" rtlCol="false" tIns="0" lIns="0" bIns="0" rIns="0">
            <a:spAutoFit/>
          </a:bodyPr>
          <a:lstStyle/>
          <a:p>
            <a:pPr algn="ctr">
              <a:lnSpc>
                <a:spcPts val="3359"/>
              </a:lnSpc>
              <a:spcBef>
                <a:spcPct val="0"/>
              </a:spcBef>
            </a:pPr>
            <a:r>
              <a:rPr lang="en-US" sz="2799">
                <a:solidFill>
                  <a:srgbClr val="000000"/>
                </a:solidFill>
                <a:latin typeface="Arimo"/>
                <a:ea typeface="Arimo"/>
                <a:cs typeface="Arimo"/>
                <a:sym typeface="Arimo"/>
              </a:rPr>
              <a:t>logic</a:t>
            </a:r>
          </a:p>
        </p:txBody>
      </p:sp>
      <p:sp>
        <p:nvSpPr>
          <p:cNvPr name="Freeform 44" id="44"/>
          <p:cNvSpPr/>
          <p:nvPr/>
        </p:nvSpPr>
        <p:spPr>
          <a:xfrm flipH="false" flipV="false" rot="0">
            <a:off x="-1112688" y="-76150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45" id="45"/>
          <p:cNvGrpSpPr/>
          <p:nvPr/>
        </p:nvGrpSpPr>
        <p:grpSpPr>
          <a:xfrm rot="-362645">
            <a:off x="17186209" y="7939376"/>
            <a:ext cx="2812256" cy="3245644"/>
            <a:chOff x="0" y="0"/>
            <a:chExt cx="3749675" cy="4327525"/>
          </a:xfrm>
        </p:grpSpPr>
        <p:sp>
          <p:nvSpPr>
            <p:cNvPr name="Freeform 46" id="46"/>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5520843" y="5228637"/>
            <a:ext cx="11347982" cy="2175250"/>
          </a:xfrm>
          <a:prstGeom prst="rect">
            <a:avLst/>
          </a:prstGeom>
        </p:spPr>
        <p:txBody>
          <a:bodyPr anchor="t" rtlCol="false" tIns="0" lIns="0" bIns="0" rIns="0">
            <a:spAutoFit/>
          </a:bodyPr>
          <a:lstStyle/>
          <a:p>
            <a:pPr algn="ctr">
              <a:lnSpc>
                <a:spcPts val="8211"/>
              </a:lnSpc>
            </a:pPr>
            <a:r>
              <a:rPr lang="en-US" sz="8553" b="true">
                <a:solidFill>
                  <a:srgbClr val="2F4044"/>
                </a:solidFill>
                <a:latin typeface="Arimo Bold"/>
                <a:ea typeface="Arimo Bold"/>
                <a:cs typeface="Arimo Bold"/>
                <a:sym typeface="Arimo Bold"/>
              </a:rPr>
              <a:t>Pass Data To View</a:t>
            </a:r>
          </a:p>
          <a:p>
            <a:pPr algn="ctr">
              <a:lnSpc>
                <a:spcPts val="8211"/>
              </a:lnSpc>
            </a:pP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7411" y="7006544"/>
            <a:ext cx="10289381" cy="3655219"/>
          </a:xfrm>
          <a:custGeom>
            <a:avLst/>
            <a:gdLst/>
            <a:ahLst/>
            <a:cxnLst/>
            <a:rect r="r" b="b" t="t" l="l"/>
            <a:pathLst>
              <a:path h="3655219" w="10289381">
                <a:moveTo>
                  <a:pt x="0" y="0"/>
                </a:moveTo>
                <a:lnTo>
                  <a:pt x="10289381" y="0"/>
                </a:lnTo>
                <a:lnTo>
                  <a:pt x="10289381" y="3655219"/>
                </a:lnTo>
                <a:lnTo>
                  <a:pt x="0" y="3655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135613" y="-173380"/>
            <a:ext cx="10289381" cy="3655217"/>
          </a:xfrm>
          <a:custGeom>
            <a:avLst/>
            <a:gdLst/>
            <a:ahLst/>
            <a:cxnLst/>
            <a:rect r="r" b="b" t="t" l="l"/>
            <a:pathLst>
              <a:path h="3655217" w="10289381">
                <a:moveTo>
                  <a:pt x="0" y="0"/>
                </a:moveTo>
                <a:lnTo>
                  <a:pt x="10289381" y="0"/>
                </a:lnTo>
                <a:lnTo>
                  <a:pt x="10289381" y="3655217"/>
                </a:lnTo>
                <a:lnTo>
                  <a:pt x="0" y="36552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4" id="4"/>
          <p:cNvGraphicFramePr>
            <a:graphicFrameLocks noGrp="true"/>
          </p:cNvGraphicFramePr>
          <p:nvPr/>
        </p:nvGraphicFramePr>
        <p:xfrm>
          <a:off x="2003350" y="1028700"/>
          <a:ext cx="14249400" cy="6364791"/>
        </p:xfrm>
        <a:graphic>
          <a:graphicData uri="http://schemas.openxmlformats.org/drawingml/2006/table">
            <a:tbl>
              <a:tblPr/>
              <a:tblGrid>
                <a:gridCol w="7040203"/>
                <a:gridCol w="7209197"/>
              </a:tblGrid>
              <a:tr h="1205601">
                <a:tc>
                  <a:txBody>
                    <a:bodyPr anchor="t" rtlCol="false"/>
                    <a:lstStyle/>
                    <a:p>
                      <a:pPr algn="ctr">
                        <a:lnSpc>
                          <a:spcPts val="4079"/>
                        </a:lnSpc>
                        <a:defRPr/>
                      </a:pPr>
                      <a:r>
                        <a:rPr lang="en-US" b="true" sz="3400">
                          <a:solidFill>
                            <a:srgbClr val="FFDCB6"/>
                          </a:solidFill>
                          <a:latin typeface="Arimo Bold"/>
                          <a:ea typeface="Arimo Bold"/>
                          <a:cs typeface="Arimo Bold"/>
                          <a:sym typeface="Arimo Bold"/>
                        </a:rPr>
                        <a:t>viewData</a:t>
                      </a:r>
                      <a:endParaRPr lang="en-US" sz="1100"/>
                    </a:p>
                  </a:txBody>
                  <a:tcPr marL="91425" marR="91425" marT="91425" marB="91425" anchor="ctr">
                    <a:lnL cmpd="sng" algn="ctr" cap="flat" w="19050">
                      <a:solidFill>
                        <a:srgbClr val="B7B7B7"/>
                      </a:solidFill>
                      <a:prstDash val="solid"/>
                      <a:round/>
                      <a:headEnd type="none" w="med" len="med"/>
                      <a:tailEnd type="none" w="med" len="med"/>
                    </a:lnL>
                    <a:lnR cmpd="sng" algn="ctr" cap="flat" w="19050">
                      <a:solidFill>
                        <a:srgbClr val="FFDCB6"/>
                      </a:solidFill>
                      <a:prstDash val="solid"/>
                      <a:round/>
                      <a:headEnd type="none" w="med" len="med"/>
                      <a:tailEnd type="none" w="med" len="med"/>
                    </a:lnR>
                    <a:lnT cmpd="sng" algn="ctr" cap="flat" w="19050">
                      <a:solidFill>
                        <a:srgbClr val="B7B7B7"/>
                      </a:solidFill>
                      <a:prstDash val="solid"/>
                      <a:round/>
                      <a:headEnd type="none" w="med" len="med"/>
                      <a:tailEnd type="none" w="med" len="med"/>
                    </a:lnT>
                    <a:lnB cmpd="sng" algn="ctr" cap="flat" w="19050">
                      <a:solidFill>
                        <a:srgbClr val="2F4044"/>
                      </a:solidFill>
                      <a:prstDash val="solid"/>
                      <a:round/>
                      <a:headEnd type="none" w="med" len="med"/>
                      <a:tailEnd type="none" w="med" len="med"/>
                    </a:lnB>
                    <a:solidFill>
                      <a:srgbClr val="2F4044"/>
                    </a:solidFill>
                  </a:tcPr>
                </a:tc>
                <a:tc>
                  <a:txBody>
                    <a:bodyPr anchor="t" rtlCol="false"/>
                    <a:lstStyle/>
                    <a:p>
                      <a:pPr algn="ctr">
                        <a:lnSpc>
                          <a:spcPts val="4079"/>
                        </a:lnSpc>
                        <a:defRPr/>
                      </a:pPr>
                      <a:r>
                        <a:rPr lang="en-US" b="true" sz="3400">
                          <a:solidFill>
                            <a:srgbClr val="FFDCB6"/>
                          </a:solidFill>
                          <a:latin typeface="Arimo Bold"/>
                          <a:ea typeface="Arimo Bold"/>
                          <a:cs typeface="Arimo Bold"/>
                          <a:sym typeface="Arimo Bold"/>
                        </a:rPr>
                        <a:t>viewBag</a:t>
                      </a:r>
                      <a:endParaRPr lang="en-US" sz="1100"/>
                    </a:p>
                  </a:txBody>
                  <a:tcPr marL="91425" marR="91425" marT="91425" marB="91425" anchor="ctr">
                    <a:lnL cmpd="sng" algn="ctr" cap="flat" w="19050">
                      <a:solidFill>
                        <a:srgbClr val="FFDCB6"/>
                      </a:solidFill>
                      <a:prstDash val="solid"/>
                      <a:round/>
                      <a:headEnd type="none" w="med" len="med"/>
                      <a:tailEnd type="none" w="med" len="med"/>
                    </a:lnL>
                    <a:lnR cmpd="sng" algn="ctr" cap="flat" w="19050">
                      <a:solidFill>
                        <a:srgbClr val="FFDCB6"/>
                      </a:solidFill>
                      <a:prstDash val="solid"/>
                      <a:round/>
                      <a:headEnd type="none" w="med" len="med"/>
                      <a:tailEnd type="none" w="med" len="med"/>
                    </a:lnR>
                    <a:lnT cmpd="sng" algn="ctr" cap="flat" w="19050">
                      <a:solidFill>
                        <a:srgbClr val="F4C5B1"/>
                      </a:solidFill>
                      <a:prstDash val="solid"/>
                      <a:round/>
                      <a:headEnd type="none" w="med" len="med"/>
                      <a:tailEnd type="none" w="med" len="med"/>
                    </a:lnT>
                    <a:lnB cmpd="sng" algn="ctr" cap="flat" w="19050">
                      <a:solidFill>
                        <a:srgbClr val="2F4044"/>
                      </a:solidFill>
                      <a:prstDash val="solid"/>
                      <a:round/>
                      <a:headEnd type="none" w="med" len="med"/>
                      <a:tailEnd type="none" w="med" len="med"/>
                    </a:lnB>
                    <a:solidFill>
                      <a:srgbClr val="2F4044"/>
                    </a:solidFill>
                  </a:tcPr>
                </a:tc>
              </a:tr>
              <a:tr h="1347057">
                <a:tc>
                  <a:txBody>
                    <a:bodyPr anchor="t" rtlCol="false"/>
                    <a:lstStyle/>
                    <a:p>
                      <a:pPr algn="ctr">
                        <a:lnSpc>
                          <a:spcPts val="3840"/>
                        </a:lnSpc>
                        <a:defRPr/>
                      </a:pPr>
                      <a:r>
                        <a:rPr lang="en-US" sz="3200">
                          <a:solidFill>
                            <a:srgbClr val="2F4044"/>
                          </a:solidFill>
                          <a:latin typeface="Arimo"/>
                          <a:ea typeface="Arimo"/>
                          <a:cs typeface="Arimo"/>
                          <a:sym typeface="Arimo"/>
                        </a:rPr>
                        <a:t> Key-Value Dictionary collection</a:t>
                      </a:r>
                      <a:endParaRPr lang="en-US" sz="1100"/>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c>
                  <a:txBody>
                    <a:bodyPr anchor="t" rtlCol="false"/>
                    <a:lstStyle/>
                    <a:p>
                      <a:pPr algn="ctr">
                        <a:lnSpc>
                          <a:spcPts val="3840"/>
                        </a:lnSpc>
                        <a:defRPr/>
                      </a:pPr>
                      <a:r>
                        <a:rPr lang="en-US" sz="3200">
                          <a:solidFill>
                            <a:srgbClr val="2F4044"/>
                          </a:solidFill>
                          <a:latin typeface="Arimo"/>
                          <a:ea typeface="Arimo"/>
                          <a:cs typeface="Arimo"/>
                          <a:sym typeface="Arimo"/>
                        </a:rPr>
                        <a:t>It</a:t>
                      </a:r>
                      <a:r>
                        <a:rPr lang="en-US" sz="3200">
                          <a:solidFill>
                            <a:srgbClr val="2F4044"/>
                          </a:solidFill>
                          <a:latin typeface="Arimo"/>
                          <a:ea typeface="Arimo"/>
                          <a:cs typeface="Arimo"/>
                          <a:sym typeface="Arimo"/>
                        </a:rPr>
                        <a:t> is a type object</a:t>
                      </a:r>
                      <a:endParaRPr lang="en-US" sz="1100"/>
                    </a:p>
                    <a:p>
                      <a:pPr algn="ctr">
                        <a:lnSpc>
                          <a:spcPts val="3840"/>
                        </a:lnSpc>
                      </a:pPr>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r>
              <a:tr h="2465076">
                <a:tc>
                  <a:txBody>
                    <a:bodyPr anchor="t" rtlCol="false"/>
                    <a:lstStyle/>
                    <a:p>
                      <a:pPr algn="ctr">
                        <a:lnSpc>
                          <a:spcPts val="4200"/>
                        </a:lnSpc>
                        <a:defRPr/>
                      </a:pPr>
                      <a:r>
                        <a:rPr lang="en-US" sz="3000">
                          <a:solidFill>
                            <a:srgbClr val="2F4044"/>
                          </a:solidFill>
                          <a:latin typeface="Arimo"/>
                          <a:ea typeface="Arimo"/>
                          <a:cs typeface="Arimo"/>
                          <a:sym typeface="Arimo"/>
                        </a:rPr>
                        <a:t> it is accessible by string as key</a:t>
                      </a:r>
                      <a:endParaRPr lang="en-US" sz="1100"/>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c>
                  <a:txBody>
                    <a:bodyPr anchor="t" rtlCol="false"/>
                    <a:lstStyle/>
                    <a:p>
                      <a:pPr algn="ctr">
                        <a:lnSpc>
                          <a:spcPts val="3840"/>
                        </a:lnSpc>
                        <a:defRPr/>
                      </a:pPr>
                      <a:r>
                        <a:rPr lang="en-US" sz="3200">
                          <a:solidFill>
                            <a:srgbClr val="2F4044"/>
                          </a:solidFill>
                          <a:latin typeface="Arimo"/>
                          <a:ea typeface="Arimo"/>
                          <a:cs typeface="Arimo"/>
                          <a:sym typeface="Arimo"/>
                        </a:rPr>
                        <a:t>is a property of controller that exposes an instance of the ViewDataDictionary class.</a:t>
                      </a:r>
                      <a:endParaRPr lang="en-US" sz="1100"/>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r>
              <a:tr h="1347057">
                <a:tc gridSpan="2">
                  <a:txBody>
                    <a:bodyPr anchor="t" rtlCol="false"/>
                    <a:lstStyle/>
                    <a:p>
                      <a:pPr algn="ctr">
                        <a:lnSpc>
                          <a:spcPts val="3840"/>
                        </a:lnSpc>
                        <a:defRPr/>
                      </a:pPr>
                      <a:r>
                        <a:rPr lang="en-US" sz="3200">
                          <a:solidFill>
                            <a:srgbClr val="2F4044"/>
                          </a:solidFill>
                          <a:latin typeface="Arimo"/>
                          <a:ea typeface="Arimo"/>
                          <a:cs typeface="Arimo"/>
                          <a:sym typeface="Arimo"/>
                        </a:rPr>
                        <a:t>The lifesp</a:t>
                      </a:r>
                      <a:r>
                        <a:rPr lang="en-US" sz="3200">
                          <a:solidFill>
                            <a:srgbClr val="2F4044"/>
                          </a:solidFill>
                          <a:latin typeface="Arimo"/>
                          <a:ea typeface="Arimo"/>
                          <a:cs typeface="Arimo"/>
                          <a:sym typeface="Arimo"/>
                        </a:rPr>
                        <a:t>an is only for the current request</a:t>
                      </a:r>
                      <a:endParaRPr lang="en-US" sz="1100"/>
                    </a:p>
                    <a:p>
                      <a:pPr algn="ctr">
                        <a:lnSpc>
                          <a:spcPts val="3840"/>
                        </a:lnSpc>
                      </a:pPr>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c hMerge="true">
                  <a:txBody>
                    <a:bodyPr anchor="t" rtlCol="false"/>
                    <a:lstStyle/>
                    <a:p>
                      <a:pPr algn="ctr">
                        <a:lnSpc>
                          <a:spcPts val="3840"/>
                        </a:lnSpc>
                        <a:defRPr/>
                      </a:pPr>
                      <a:r>
                        <a:rPr lang="en-US" sz="3200">
                          <a:solidFill>
                            <a:srgbClr val="2F4044"/>
                          </a:solidFill>
                          <a:latin typeface="Arimo"/>
                          <a:ea typeface="Arimo"/>
                          <a:cs typeface="Arimo"/>
                          <a:sym typeface="Arimo"/>
                        </a:rPr>
                        <a:t>The lifesp</a:t>
                      </a:r>
                      <a:r>
                        <a:rPr lang="en-US" sz="3200">
                          <a:solidFill>
                            <a:srgbClr val="2F4044"/>
                          </a:solidFill>
                          <a:latin typeface="Arimo"/>
                          <a:ea typeface="Arimo"/>
                          <a:cs typeface="Arimo"/>
                          <a:sym typeface="Arimo"/>
                        </a:rPr>
                        <a:t>an is only for the current request</a:t>
                      </a:r>
                      <a:endParaRPr lang="en-US" sz="1100"/>
                    </a:p>
                    <a:p>
                      <a:pPr algn="ctr">
                        <a:lnSpc>
                          <a:spcPts val="3840"/>
                        </a:lnSpc>
                      </a:pPr>
                    </a:p>
                  </a:txBody>
                  <a:tcPr marL="91425" marR="91425" marT="91425" marB="91425" anchor="ctr">
                    <a:lnL cmpd="sng" algn="ctr" cap="flat" w="19050">
                      <a:solidFill>
                        <a:srgbClr val="2F4044"/>
                      </a:solidFill>
                      <a:prstDash val="solid"/>
                      <a:round/>
                      <a:headEnd type="none" w="med" len="med"/>
                      <a:tailEnd type="none" w="med" len="med"/>
                    </a:lnL>
                    <a:lnR cmpd="sng" algn="ctr" cap="flat" w="19050">
                      <a:solidFill>
                        <a:srgbClr val="2F4044"/>
                      </a:solidFill>
                      <a:prstDash val="solid"/>
                      <a:round/>
                      <a:headEnd type="none" w="med" len="med"/>
                      <a:tailEnd type="none" w="med" len="med"/>
                    </a:lnR>
                    <a:lnT cmpd="sng" algn="ctr" cap="flat" w="19050">
                      <a:solidFill>
                        <a:srgbClr val="2F4044"/>
                      </a:solidFill>
                      <a:prstDash val="solid"/>
                      <a:round/>
                      <a:headEnd type="none" w="med" len="med"/>
                      <a:tailEnd type="none" w="med" len="med"/>
                    </a:lnT>
                    <a:lnB cmpd="sng" algn="ctr" cap="flat" w="19050">
                      <a:solidFill>
                        <a:srgbClr val="2F4044"/>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5520843" y="5747750"/>
            <a:ext cx="11347982" cy="1137025"/>
          </a:xfrm>
          <a:prstGeom prst="rect">
            <a:avLst/>
          </a:prstGeom>
        </p:spPr>
        <p:txBody>
          <a:bodyPr anchor="t" rtlCol="false" tIns="0" lIns="0" bIns="0" rIns="0">
            <a:spAutoFit/>
          </a:bodyPr>
          <a:lstStyle/>
          <a:p>
            <a:pPr algn="ctr">
              <a:lnSpc>
                <a:spcPts val="8211"/>
              </a:lnSpc>
            </a:pPr>
            <a:r>
              <a:rPr lang="en-US" sz="8553">
                <a:solidFill>
                  <a:srgbClr val="2F4044"/>
                </a:solidFill>
                <a:latin typeface="Arimo"/>
                <a:ea typeface="Arimo"/>
                <a:cs typeface="Arimo"/>
                <a:sym typeface="Arimo"/>
              </a:rPr>
              <a:t>State Management</a:t>
            </a:r>
          </a:p>
        </p:txBody>
      </p:sp>
      <p:sp>
        <p:nvSpPr>
          <p:cNvPr name="AutoShape 3" id="3"/>
          <p:cNvSpPr/>
          <p:nvPr/>
        </p:nvSpPr>
        <p:spPr>
          <a:xfrm rot="6007">
            <a:off x="5967567" y="6354650"/>
            <a:ext cx="10901267" cy="0"/>
          </a:xfrm>
          <a:prstGeom prst="line">
            <a:avLst/>
          </a:prstGeom>
          <a:ln cap="rnd" w="9525">
            <a:solidFill>
              <a:srgbClr val="2F4044"/>
            </a:solidFill>
            <a:prstDash val="solid"/>
            <a:headEnd type="none" len="sm" w="sm"/>
            <a:tailEnd type="none" len="sm" w="sm"/>
          </a:ln>
        </p:spPr>
      </p:sp>
      <p:grpSp>
        <p:nvGrpSpPr>
          <p:cNvPr name="Group 4" id="4"/>
          <p:cNvGrpSpPr/>
          <p:nvPr/>
        </p:nvGrpSpPr>
        <p:grpSpPr>
          <a:xfrm rot="0">
            <a:off x="15370790" y="-4490210"/>
            <a:ext cx="2908244" cy="3279378"/>
            <a:chOff x="0" y="0"/>
            <a:chExt cx="3877659" cy="4372504"/>
          </a:xfrm>
        </p:grpSpPr>
        <p:sp>
          <p:nvSpPr>
            <p:cNvPr name="Freeform 5" id="5"/>
            <p:cNvSpPr/>
            <p:nvPr/>
          </p:nvSpPr>
          <p:spPr>
            <a:xfrm flipH="false" flipV="false" rot="0">
              <a:off x="0" y="0"/>
              <a:ext cx="3877691" cy="4372483"/>
            </a:xfrm>
            <a:custGeom>
              <a:avLst/>
              <a:gdLst/>
              <a:ahLst/>
              <a:cxnLst/>
              <a:rect r="r" b="b" t="t" l="l"/>
              <a:pathLst>
                <a:path h="4372483" w="3877691">
                  <a:moveTo>
                    <a:pt x="0" y="2187194"/>
                  </a:moveTo>
                  <a:lnTo>
                    <a:pt x="0" y="0"/>
                  </a:lnTo>
                  <a:lnTo>
                    <a:pt x="3877691" y="2187194"/>
                  </a:lnTo>
                  <a:lnTo>
                    <a:pt x="3877691" y="4372483"/>
                  </a:lnTo>
                  <a:lnTo>
                    <a:pt x="3875659" y="4366641"/>
                  </a:lnTo>
                  <a:lnTo>
                    <a:pt x="3875659" y="4372483"/>
                  </a:lnTo>
                  <a:lnTo>
                    <a:pt x="0" y="2187194"/>
                  </a:lnTo>
                  <a:close/>
                </a:path>
              </a:pathLst>
            </a:custGeom>
            <a:solidFill>
              <a:srgbClr val="FFA85C"/>
            </a:solidFill>
          </p:spPr>
        </p:sp>
      </p:grpSp>
      <p:grpSp>
        <p:nvGrpSpPr>
          <p:cNvPr name="Group 6" id="6"/>
          <p:cNvGrpSpPr/>
          <p:nvPr/>
        </p:nvGrpSpPr>
        <p:grpSpPr>
          <a:xfrm rot="0">
            <a:off x="15434122" y="-770892"/>
            <a:ext cx="2780586" cy="1605090"/>
            <a:chOff x="0" y="0"/>
            <a:chExt cx="3707448" cy="2140120"/>
          </a:xfrm>
        </p:grpSpPr>
        <p:sp>
          <p:nvSpPr>
            <p:cNvPr name="Freeform 7" id="7"/>
            <p:cNvSpPr/>
            <p:nvPr/>
          </p:nvSpPr>
          <p:spPr>
            <a:xfrm flipH="false" flipV="false" rot="0">
              <a:off x="0" y="0"/>
              <a:ext cx="3707511" cy="2140204"/>
            </a:xfrm>
            <a:custGeom>
              <a:avLst/>
              <a:gdLst/>
              <a:ahLst/>
              <a:cxnLst/>
              <a:rect r="r" b="b" t="t" l="l"/>
              <a:pathLst>
                <a:path h="2140204" w="3707511">
                  <a:moveTo>
                    <a:pt x="1856867" y="2140077"/>
                  </a:moveTo>
                  <a:lnTo>
                    <a:pt x="3707511" y="1070102"/>
                  </a:lnTo>
                  <a:lnTo>
                    <a:pt x="1856867" y="0"/>
                  </a:lnTo>
                  <a:lnTo>
                    <a:pt x="0" y="1070102"/>
                  </a:lnTo>
                  <a:lnTo>
                    <a:pt x="1856867" y="2140204"/>
                  </a:lnTo>
                  <a:close/>
                </a:path>
              </a:pathLst>
            </a:custGeom>
            <a:solidFill>
              <a:srgbClr val="FFB18D"/>
            </a:solidFill>
          </p:spPr>
        </p:sp>
      </p:grpSp>
      <p:grpSp>
        <p:nvGrpSpPr>
          <p:cNvPr name="Group 8" id="8"/>
          <p:cNvGrpSpPr/>
          <p:nvPr/>
        </p:nvGrpSpPr>
        <p:grpSpPr>
          <a:xfrm rot="0">
            <a:off x="15434122" y="178000"/>
            <a:ext cx="1392654" cy="1609810"/>
            <a:chOff x="0" y="0"/>
            <a:chExt cx="1856872" cy="2146413"/>
          </a:xfrm>
        </p:grpSpPr>
        <p:sp>
          <p:nvSpPr>
            <p:cNvPr name="Freeform 9" id="9"/>
            <p:cNvSpPr/>
            <p:nvPr/>
          </p:nvSpPr>
          <p:spPr>
            <a:xfrm flipH="false" flipV="false" rot="0">
              <a:off x="0" y="0"/>
              <a:ext cx="1856867" cy="2146427"/>
            </a:xfrm>
            <a:custGeom>
              <a:avLst/>
              <a:gdLst/>
              <a:ahLst/>
              <a:cxnLst/>
              <a:rect r="r" b="b" t="t" l="l"/>
              <a:pathLst>
                <a:path h="2146427" w="1856867">
                  <a:moveTo>
                    <a:pt x="0" y="1076325"/>
                  </a:moveTo>
                  <a:lnTo>
                    <a:pt x="1856867" y="0"/>
                  </a:lnTo>
                  <a:lnTo>
                    <a:pt x="1856867" y="2146427"/>
                  </a:lnTo>
                  <a:lnTo>
                    <a:pt x="0" y="1076325"/>
                  </a:lnTo>
                  <a:close/>
                </a:path>
              </a:pathLst>
            </a:custGeom>
            <a:solidFill>
              <a:srgbClr val="E97529"/>
            </a:solidFill>
          </p:spPr>
        </p:sp>
      </p:grpSp>
      <p:grpSp>
        <p:nvGrpSpPr>
          <p:cNvPr name="Group 10" id="10"/>
          <p:cNvGrpSpPr/>
          <p:nvPr/>
        </p:nvGrpSpPr>
        <p:grpSpPr>
          <a:xfrm rot="0">
            <a:off x="15434122" y="987628"/>
            <a:ext cx="1392654" cy="2414714"/>
            <a:chOff x="0" y="0"/>
            <a:chExt cx="1856872" cy="3219619"/>
          </a:xfrm>
        </p:grpSpPr>
        <p:sp>
          <p:nvSpPr>
            <p:cNvPr name="Freeform 11" id="11"/>
            <p:cNvSpPr/>
            <p:nvPr/>
          </p:nvSpPr>
          <p:spPr>
            <a:xfrm flipH="false" flipV="false" rot="0">
              <a:off x="0" y="0"/>
              <a:ext cx="1856867" cy="3219577"/>
            </a:xfrm>
            <a:custGeom>
              <a:avLst/>
              <a:gdLst/>
              <a:ahLst/>
              <a:cxnLst/>
              <a:rect r="r" b="b" t="t" l="l"/>
              <a:pathLst>
                <a:path h="3219577" w="1856867">
                  <a:moveTo>
                    <a:pt x="1856867" y="1073150"/>
                  </a:moveTo>
                  <a:lnTo>
                    <a:pt x="0" y="0"/>
                  </a:lnTo>
                  <a:lnTo>
                    <a:pt x="0" y="2146427"/>
                  </a:lnTo>
                  <a:lnTo>
                    <a:pt x="1856867" y="3219577"/>
                  </a:lnTo>
                  <a:lnTo>
                    <a:pt x="1856867" y="1073150"/>
                  </a:lnTo>
                  <a:close/>
                </a:path>
              </a:pathLst>
            </a:custGeom>
            <a:solidFill>
              <a:srgbClr val="FFA85C"/>
            </a:solidFill>
          </p:spPr>
        </p:sp>
      </p:grpSp>
      <p:sp>
        <p:nvSpPr>
          <p:cNvPr name="AutoShape 12" id="12"/>
          <p:cNvSpPr/>
          <p:nvPr/>
        </p:nvSpPr>
        <p:spPr>
          <a:xfrm rot="5335661">
            <a:off x="15619116" y="1890618"/>
            <a:ext cx="1017944" cy="0"/>
          </a:xfrm>
          <a:prstGeom prst="line">
            <a:avLst/>
          </a:prstGeom>
          <a:ln cap="rnd" w="9525">
            <a:solidFill>
              <a:srgbClr val="2F4044"/>
            </a:solidFill>
            <a:prstDash val="solid"/>
            <a:headEnd type="none" len="sm" w="sm"/>
            <a:tailEnd type="none" len="sm" w="sm"/>
          </a:ln>
        </p:spPr>
      </p:sp>
      <p:grpSp>
        <p:nvGrpSpPr>
          <p:cNvPr name="Group 13" id="13"/>
          <p:cNvGrpSpPr/>
          <p:nvPr/>
        </p:nvGrpSpPr>
        <p:grpSpPr>
          <a:xfrm rot="0">
            <a:off x="16827228" y="-3103292"/>
            <a:ext cx="1455286" cy="5732450"/>
            <a:chOff x="0" y="0"/>
            <a:chExt cx="1940381" cy="7643267"/>
          </a:xfrm>
        </p:grpSpPr>
        <p:sp>
          <p:nvSpPr>
            <p:cNvPr name="Freeform 14" id="14"/>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5" id="15"/>
          <p:cNvGrpSpPr/>
          <p:nvPr/>
        </p:nvGrpSpPr>
        <p:grpSpPr>
          <a:xfrm rot="0">
            <a:off x="16827228" y="998708"/>
            <a:ext cx="2910572" cy="1637004"/>
            <a:chOff x="0" y="0"/>
            <a:chExt cx="3880763" cy="2182672"/>
          </a:xfrm>
        </p:grpSpPr>
        <p:sp>
          <p:nvSpPr>
            <p:cNvPr name="Freeform 16" id="1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7" id="17"/>
          <p:cNvGrpSpPr/>
          <p:nvPr/>
        </p:nvGrpSpPr>
        <p:grpSpPr>
          <a:xfrm rot="0">
            <a:off x="14112967" y="-4282941"/>
            <a:ext cx="4494772" cy="6307436"/>
            <a:chOff x="0" y="0"/>
            <a:chExt cx="5993029" cy="8409915"/>
          </a:xfrm>
        </p:grpSpPr>
        <p:sp>
          <p:nvSpPr>
            <p:cNvPr name="Freeform 18" id="18"/>
            <p:cNvSpPr/>
            <p:nvPr/>
          </p:nvSpPr>
          <p:spPr>
            <a:xfrm flipH="false" flipV="false" rot="0">
              <a:off x="6731" y="1524"/>
              <a:ext cx="5980430" cy="8406384"/>
            </a:xfrm>
            <a:custGeom>
              <a:avLst/>
              <a:gdLst/>
              <a:ahLst/>
              <a:cxnLst/>
              <a:rect r="r" b="b" t="t" l="l"/>
              <a:pathLst>
                <a:path h="8406384" w="5980430">
                  <a:moveTo>
                    <a:pt x="5966714" y="8406384"/>
                  </a:moveTo>
                  <a:lnTo>
                    <a:pt x="4644390" y="7557516"/>
                  </a:lnTo>
                  <a:cubicBezTo>
                    <a:pt x="4640707" y="7555230"/>
                    <a:pt x="4638548" y="7551166"/>
                    <a:pt x="4638548" y="7546848"/>
                  </a:cubicBezTo>
                  <a:lnTo>
                    <a:pt x="4638548" y="2504821"/>
                  </a:lnTo>
                  <a:lnTo>
                    <a:pt x="4651248" y="2504821"/>
                  </a:lnTo>
                  <a:lnTo>
                    <a:pt x="4645279" y="2515997"/>
                  </a:lnTo>
                  <a:lnTo>
                    <a:pt x="0" y="22352"/>
                  </a:lnTo>
                  <a:lnTo>
                    <a:pt x="11938" y="0"/>
                  </a:lnTo>
                  <a:lnTo>
                    <a:pt x="4657217" y="2493645"/>
                  </a:lnTo>
                  <a:cubicBezTo>
                    <a:pt x="4661281" y="2495804"/>
                    <a:pt x="4663948" y="2500122"/>
                    <a:pt x="4663948" y="2504821"/>
                  </a:cubicBezTo>
                  <a:lnTo>
                    <a:pt x="4663948" y="7546848"/>
                  </a:lnTo>
                  <a:lnTo>
                    <a:pt x="4651248" y="7546848"/>
                  </a:lnTo>
                  <a:lnTo>
                    <a:pt x="4658106" y="7536179"/>
                  </a:lnTo>
                  <a:lnTo>
                    <a:pt x="5980430" y="8385048"/>
                  </a:lnTo>
                  <a:close/>
                </a:path>
              </a:pathLst>
            </a:custGeom>
            <a:solidFill>
              <a:srgbClr val="2F4044"/>
            </a:solidFill>
          </p:spPr>
        </p:sp>
      </p:grpSp>
      <p:grpSp>
        <p:nvGrpSpPr>
          <p:cNvPr name="Group 19" id="19"/>
          <p:cNvGrpSpPr/>
          <p:nvPr/>
        </p:nvGrpSpPr>
        <p:grpSpPr>
          <a:xfrm rot="0">
            <a:off x="1407308" y="6081712"/>
            <a:ext cx="2805112" cy="1619250"/>
            <a:chOff x="0" y="0"/>
            <a:chExt cx="3740149" cy="2159000"/>
          </a:xfrm>
        </p:grpSpPr>
        <p:sp>
          <p:nvSpPr>
            <p:cNvPr name="Freeform 20" id="20"/>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1" id="21"/>
          <p:cNvGrpSpPr/>
          <p:nvPr/>
        </p:nvGrpSpPr>
        <p:grpSpPr>
          <a:xfrm rot="0">
            <a:off x="2800340" y="1626394"/>
            <a:ext cx="4217194" cy="2433638"/>
            <a:chOff x="0" y="0"/>
            <a:chExt cx="5622925" cy="3244851"/>
          </a:xfrm>
        </p:grpSpPr>
        <p:sp>
          <p:nvSpPr>
            <p:cNvPr name="Freeform 22" id="22"/>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3" id="23"/>
          <p:cNvGrpSpPr/>
          <p:nvPr/>
        </p:nvGrpSpPr>
        <p:grpSpPr>
          <a:xfrm rot="0">
            <a:off x="1407308" y="7038976"/>
            <a:ext cx="1404938" cy="1624012"/>
            <a:chOff x="0" y="0"/>
            <a:chExt cx="1873251" cy="2165349"/>
          </a:xfrm>
        </p:grpSpPr>
        <p:sp>
          <p:nvSpPr>
            <p:cNvPr name="Freeform 24" id="24"/>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5" id="25"/>
          <p:cNvGrpSpPr/>
          <p:nvPr/>
        </p:nvGrpSpPr>
        <p:grpSpPr>
          <a:xfrm rot="0">
            <a:off x="-10" y="3240882"/>
            <a:ext cx="1407318" cy="3650456"/>
            <a:chOff x="0" y="0"/>
            <a:chExt cx="1876424" cy="4867275"/>
          </a:xfrm>
        </p:grpSpPr>
        <p:sp>
          <p:nvSpPr>
            <p:cNvPr name="Freeform 26" id="26"/>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27" id="27"/>
          <p:cNvGrpSpPr/>
          <p:nvPr/>
        </p:nvGrpSpPr>
        <p:grpSpPr>
          <a:xfrm rot="0">
            <a:off x="1407308" y="785574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372909" y="336720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94081" y="8766638"/>
            <a:ext cx="1026627" cy="0"/>
          </a:xfrm>
          <a:prstGeom prst="line">
            <a:avLst/>
          </a:prstGeom>
          <a:ln cap="rnd" w="9525">
            <a:solidFill>
              <a:srgbClr val="2F4044"/>
            </a:solidFill>
            <a:prstDash val="solid"/>
            <a:headEnd type="none" len="sm" w="sm"/>
            <a:tailEnd type="none" len="sm" w="sm"/>
          </a:ln>
        </p:spPr>
      </p:sp>
      <p:sp>
        <p:nvSpPr>
          <p:cNvPr name="AutoShape 31" id="31"/>
          <p:cNvSpPr/>
          <p:nvPr/>
        </p:nvSpPr>
        <p:spPr>
          <a:xfrm rot="5367839">
            <a:off x="-246656" y="5516026"/>
            <a:ext cx="2036339" cy="0"/>
          </a:xfrm>
          <a:prstGeom prst="line">
            <a:avLst/>
          </a:prstGeom>
          <a:ln cap="rnd" w="9525">
            <a:solidFill>
              <a:srgbClr val="2F4044"/>
            </a:solidFill>
            <a:prstDash val="solid"/>
            <a:headEnd type="none" len="sm" w="sm"/>
            <a:tailEnd type="none" len="sm" w="sm"/>
          </a:ln>
        </p:spPr>
      </p:sp>
      <p:grpSp>
        <p:nvGrpSpPr>
          <p:cNvPr name="Group 32" id="32"/>
          <p:cNvGrpSpPr/>
          <p:nvPr/>
        </p:nvGrpSpPr>
        <p:grpSpPr>
          <a:xfrm rot="0">
            <a:off x="2816428" y="3740734"/>
            <a:ext cx="1455286" cy="5732450"/>
            <a:chOff x="0" y="0"/>
            <a:chExt cx="1940381" cy="7643267"/>
          </a:xfrm>
        </p:grpSpPr>
        <p:sp>
          <p:nvSpPr>
            <p:cNvPr name="Freeform 33" id="33"/>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4" id="34"/>
          <p:cNvGrpSpPr/>
          <p:nvPr/>
        </p:nvGrpSpPr>
        <p:grpSpPr>
          <a:xfrm rot="0">
            <a:off x="1359990" y="2353814"/>
            <a:ext cx="2912078" cy="3275476"/>
            <a:chOff x="0" y="0"/>
            <a:chExt cx="3882771" cy="4367301"/>
          </a:xfrm>
        </p:grpSpPr>
        <p:sp>
          <p:nvSpPr>
            <p:cNvPr name="Freeform 35" id="35"/>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6" id="36"/>
          <p:cNvGrpSpPr/>
          <p:nvPr/>
        </p:nvGrpSpPr>
        <p:grpSpPr>
          <a:xfrm rot="0">
            <a:off x="2816428" y="7842732"/>
            <a:ext cx="2910572" cy="1637004"/>
            <a:chOff x="0" y="0"/>
            <a:chExt cx="3880763" cy="2182672"/>
          </a:xfrm>
        </p:grpSpPr>
        <p:sp>
          <p:nvSpPr>
            <p:cNvPr name="Freeform 37" id="37"/>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8" id="38"/>
          <p:cNvGrpSpPr/>
          <p:nvPr/>
        </p:nvGrpSpPr>
        <p:grpSpPr>
          <a:xfrm rot="0">
            <a:off x="-507525" y="2235975"/>
            <a:ext cx="5104450" cy="6632550"/>
            <a:chOff x="0" y="0"/>
            <a:chExt cx="6805933" cy="8843400"/>
          </a:xfrm>
        </p:grpSpPr>
        <p:sp>
          <p:nvSpPr>
            <p:cNvPr name="Freeform 39" id="39"/>
            <p:cNvSpPr/>
            <p:nvPr/>
          </p:nvSpPr>
          <p:spPr>
            <a:xfrm flipH="false" flipV="false" rot="0">
              <a:off x="6731" y="1524"/>
              <a:ext cx="6793357" cy="8839835"/>
            </a:xfrm>
            <a:custGeom>
              <a:avLst/>
              <a:gdLst/>
              <a:ahLst/>
              <a:cxnLst/>
              <a:rect r="r" b="b" t="t" l="l"/>
              <a:pathLst>
                <a:path h="8839835" w="6793357">
                  <a:moveTo>
                    <a:pt x="6779641" y="8839835"/>
                  </a:moveTo>
                  <a:lnTo>
                    <a:pt x="5457317" y="7991094"/>
                  </a:lnTo>
                  <a:cubicBezTo>
                    <a:pt x="5453634" y="7988808"/>
                    <a:pt x="5451475" y="7984744"/>
                    <a:pt x="5451475" y="7980426"/>
                  </a:cubicBezTo>
                  <a:lnTo>
                    <a:pt x="5451475" y="2938272"/>
                  </a:lnTo>
                  <a:lnTo>
                    <a:pt x="5464175" y="2938272"/>
                  </a:lnTo>
                  <a:lnTo>
                    <a:pt x="5458206" y="2949448"/>
                  </a:lnTo>
                  <a:lnTo>
                    <a:pt x="0" y="22352"/>
                  </a:lnTo>
                  <a:lnTo>
                    <a:pt x="11938" y="0"/>
                  </a:lnTo>
                  <a:lnTo>
                    <a:pt x="5470144" y="2927096"/>
                  </a:lnTo>
                  <a:cubicBezTo>
                    <a:pt x="5474208" y="2929255"/>
                    <a:pt x="5476875" y="2933573"/>
                    <a:pt x="5476875" y="2938272"/>
                  </a:cubicBezTo>
                  <a:lnTo>
                    <a:pt x="5476875" y="7980426"/>
                  </a:lnTo>
                  <a:lnTo>
                    <a:pt x="5464175" y="7980426"/>
                  </a:lnTo>
                  <a:lnTo>
                    <a:pt x="5471033" y="7969758"/>
                  </a:lnTo>
                  <a:lnTo>
                    <a:pt x="6793357" y="8818499"/>
                  </a:lnTo>
                  <a:close/>
                </a:path>
              </a:pathLst>
            </a:custGeom>
            <a:solidFill>
              <a:srgbClr val="2F4044"/>
            </a:solidFill>
          </p:spPr>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669507" y="6013258"/>
            <a:ext cx="10699722" cy="3276427"/>
          </a:xfrm>
          <a:custGeom>
            <a:avLst/>
            <a:gdLst/>
            <a:ahLst/>
            <a:cxnLst/>
            <a:rect r="r" b="b" t="t" l="l"/>
            <a:pathLst>
              <a:path h="3276427" w="10699722">
                <a:moveTo>
                  <a:pt x="0" y="0"/>
                </a:moveTo>
                <a:lnTo>
                  <a:pt x="10699722" y="0"/>
                </a:lnTo>
                <a:lnTo>
                  <a:pt x="10699722" y="3276427"/>
                </a:lnTo>
                <a:lnTo>
                  <a:pt x="0" y="3276427"/>
                </a:lnTo>
                <a:lnTo>
                  <a:pt x="0" y="0"/>
                </a:lnTo>
                <a:close/>
              </a:path>
            </a:pathLst>
          </a:custGeom>
          <a:blipFill>
            <a:blip r:embed="rId7"/>
            <a:stretch>
              <a:fillRect l="0" t="0" r="0" b="-73504"/>
            </a:stretch>
          </a:blipFill>
        </p:spPr>
      </p:sp>
      <p:sp>
        <p:nvSpPr>
          <p:cNvPr name="TextBox 5" id="5"/>
          <p:cNvSpPr txBox="true"/>
          <p:nvPr/>
        </p:nvSpPr>
        <p:spPr>
          <a:xfrm rot="0">
            <a:off x="1028700" y="560561"/>
            <a:ext cx="10737121" cy="1085850"/>
          </a:xfrm>
          <a:prstGeom prst="rect">
            <a:avLst/>
          </a:prstGeom>
        </p:spPr>
        <p:txBody>
          <a:bodyPr anchor="t" rtlCol="false" tIns="0" lIns="0" bIns="0" rIns="0">
            <a:spAutoFit/>
          </a:bodyPr>
          <a:lstStyle/>
          <a:p>
            <a:pPr algn="l" marL="0" indent="0" lvl="0">
              <a:lnSpc>
                <a:spcPts val="8399"/>
              </a:lnSpc>
              <a:spcBef>
                <a:spcPct val="0"/>
              </a:spcBef>
            </a:pPr>
            <a:r>
              <a:rPr lang="en-US" sz="6999">
                <a:solidFill>
                  <a:srgbClr val="2F4044"/>
                </a:solidFill>
                <a:latin typeface="Arimo"/>
                <a:ea typeface="Arimo"/>
                <a:cs typeface="Arimo"/>
                <a:sym typeface="Arimo"/>
              </a:rPr>
              <a:t>What is State Management</a:t>
            </a:r>
          </a:p>
        </p:txBody>
      </p:sp>
      <p:sp>
        <p:nvSpPr>
          <p:cNvPr name="TextBox 6" id="6"/>
          <p:cNvSpPr txBox="true"/>
          <p:nvPr/>
        </p:nvSpPr>
        <p:spPr>
          <a:xfrm rot="0">
            <a:off x="1028700" y="2291699"/>
            <a:ext cx="11340529" cy="3590925"/>
          </a:xfrm>
          <a:prstGeom prst="rect">
            <a:avLst/>
          </a:prstGeom>
        </p:spPr>
        <p:txBody>
          <a:bodyPr anchor="t" rtlCol="false" tIns="0" lIns="0" bIns="0" rIns="0">
            <a:spAutoFit/>
          </a:bodyPr>
          <a:lstStyle/>
          <a:p>
            <a:pPr algn="l">
              <a:lnSpc>
                <a:spcPts val="3599"/>
              </a:lnSpc>
              <a:spcBef>
                <a:spcPct val="0"/>
              </a:spcBef>
            </a:pPr>
            <a:r>
              <a:rPr lang="en-US" sz="2999">
                <a:solidFill>
                  <a:srgbClr val="2F4044"/>
                </a:solidFill>
                <a:latin typeface="Arimo"/>
                <a:ea typeface="Arimo"/>
                <a:cs typeface="Arimo"/>
                <a:sym typeface="Arimo"/>
              </a:rPr>
              <a:t>It is the process of synchronizing the state of the application over the mulitple requests for the same or different pages.</a:t>
            </a:r>
          </a:p>
          <a:p>
            <a:pPr algn="l">
              <a:lnSpc>
                <a:spcPts val="3599"/>
              </a:lnSpc>
              <a:spcBef>
                <a:spcPct val="0"/>
              </a:spcBef>
            </a:pPr>
          </a:p>
          <a:p>
            <a:pPr algn="l">
              <a:lnSpc>
                <a:spcPts val="3599"/>
              </a:lnSpc>
              <a:spcBef>
                <a:spcPct val="0"/>
              </a:spcBef>
            </a:pPr>
          </a:p>
          <a:p>
            <a:pPr algn="l">
              <a:lnSpc>
                <a:spcPts val="3599"/>
              </a:lnSpc>
              <a:spcBef>
                <a:spcPct val="0"/>
              </a:spcBef>
            </a:pPr>
            <a:r>
              <a:rPr lang="en-US" sz="2999">
                <a:solidFill>
                  <a:srgbClr val="2F4044"/>
                </a:solidFill>
                <a:latin typeface="Arimo"/>
                <a:ea typeface="Arimo"/>
                <a:cs typeface="Arimo"/>
                <a:sym typeface="Arimo"/>
              </a:rPr>
              <a:t>in this case HTTP/HTTPs doesn't remember what website or URL we visited, or in other words we can say it doesn't hold the state of a previous website that we visited before closing our browser, that is called stateless.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659425" y="3465292"/>
            <a:ext cx="12969150"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sessions</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942438" y="-576794"/>
            <a:ext cx="2812256" cy="3245644"/>
            <a:chOff x="0" y="0"/>
            <a:chExt cx="3749675" cy="4327525"/>
          </a:xfrm>
        </p:grpSpPr>
        <p:sp>
          <p:nvSpPr>
            <p:cNvPr name="Freeform 3" id="3"/>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TextBox 4" id="4"/>
          <p:cNvSpPr txBox="true"/>
          <p:nvPr/>
        </p:nvSpPr>
        <p:spPr>
          <a:xfrm rot="0">
            <a:off x="1246646" y="1328041"/>
            <a:ext cx="10994735" cy="590550"/>
          </a:xfrm>
          <a:prstGeom prst="rect">
            <a:avLst/>
          </a:prstGeom>
        </p:spPr>
        <p:txBody>
          <a:bodyPr anchor="t" rtlCol="false" tIns="0" lIns="0" bIns="0" rIns="0">
            <a:spAutoFit/>
          </a:bodyPr>
          <a:lstStyle/>
          <a:p>
            <a:pPr algn="l">
              <a:lnSpc>
                <a:spcPts val="4559"/>
              </a:lnSpc>
              <a:spcBef>
                <a:spcPct val="0"/>
              </a:spcBef>
            </a:pPr>
            <a:r>
              <a:rPr lang="en-US" b="true" sz="3799">
                <a:solidFill>
                  <a:srgbClr val="E97529"/>
                </a:solidFill>
                <a:latin typeface="Arimo Bold"/>
                <a:ea typeface="Arimo Bold"/>
                <a:cs typeface="Arimo Bold"/>
                <a:sym typeface="Arimo Bold"/>
              </a:rPr>
              <a:t>Sessions</a:t>
            </a:r>
          </a:p>
        </p:txBody>
      </p:sp>
      <p:sp>
        <p:nvSpPr>
          <p:cNvPr name="TextBox 5" id="5"/>
          <p:cNvSpPr txBox="true"/>
          <p:nvPr/>
        </p:nvSpPr>
        <p:spPr>
          <a:xfrm rot="0">
            <a:off x="898206" y="2147553"/>
            <a:ext cx="16491588" cy="5676900"/>
          </a:xfrm>
          <a:prstGeom prst="rect">
            <a:avLst/>
          </a:prstGeom>
        </p:spPr>
        <p:txBody>
          <a:bodyPr anchor="t" rtlCol="false" tIns="0" lIns="0" bIns="0" rIns="0">
            <a:spAutoFit/>
          </a:bodyPr>
          <a:lstStyle/>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Purpose:</a:t>
            </a:r>
          </a:p>
          <a:p>
            <a:pPr algn="l">
              <a:lnSpc>
                <a:spcPts val="4079"/>
              </a:lnSpc>
            </a:pPr>
            <a:r>
              <a:rPr lang="en-US" sz="3399">
                <a:solidFill>
                  <a:srgbClr val="000000"/>
                </a:solidFill>
                <a:latin typeface="Arimo"/>
                <a:ea typeface="Arimo"/>
                <a:cs typeface="Arimo"/>
                <a:sym typeface="Arimo"/>
              </a:rPr>
              <a:t>           </a:t>
            </a:r>
            <a:r>
              <a:rPr lang="en-US" sz="3399">
                <a:solidFill>
                  <a:srgbClr val="000000"/>
                </a:solidFill>
                <a:latin typeface="Arimo"/>
                <a:ea typeface="Arimo"/>
                <a:cs typeface="Arimo"/>
                <a:sym typeface="Arimo"/>
              </a:rPr>
              <a:t>Stor</a:t>
            </a:r>
            <a:r>
              <a:rPr lang="en-US" sz="3399">
                <a:solidFill>
                  <a:srgbClr val="000000"/>
                </a:solidFill>
                <a:latin typeface="Arimo"/>
                <a:ea typeface="Arimo"/>
                <a:cs typeface="Arimo"/>
                <a:sym typeface="Arimo"/>
              </a:rPr>
              <a:t>es user-specific data on the server for the duration of a user's session.</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Lifespan:</a:t>
            </a:r>
          </a:p>
          <a:p>
            <a:pPr algn="l">
              <a:lnSpc>
                <a:spcPts val="4079"/>
              </a:lnSpc>
            </a:pPr>
            <a:r>
              <a:rPr lang="en-US" sz="3399">
                <a:solidFill>
                  <a:srgbClr val="000000"/>
                </a:solidFill>
                <a:latin typeface="Arimo"/>
                <a:ea typeface="Arimo"/>
                <a:cs typeface="Arimo"/>
                <a:sym typeface="Arimo"/>
              </a:rPr>
              <a:t>           </a:t>
            </a:r>
            <a:r>
              <a:rPr lang="en-US" sz="3399">
                <a:solidFill>
                  <a:srgbClr val="000000"/>
                </a:solidFill>
                <a:latin typeface="Arimo"/>
                <a:ea typeface="Arimo"/>
                <a:cs typeface="Arimo"/>
                <a:sym typeface="Arimo"/>
              </a:rPr>
              <a:t>Data persists across multiple requests within a single user's session until the session times out or is explicitly abandoned.</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Storage:</a:t>
            </a:r>
          </a:p>
          <a:p>
            <a:pPr algn="l">
              <a:lnSpc>
                <a:spcPts val="4079"/>
              </a:lnSpc>
              <a:spcBef>
                <a:spcPct val="0"/>
              </a:spcBef>
            </a:pPr>
            <a:r>
              <a:rPr lang="en-US" sz="3399">
                <a:solidFill>
                  <a:srgbClr val="000000"/>
                </a:solidFill>
                <a:latin typeface="Arimo"/>
                <a:ea typeface="Arimo"/>
                <a:cs typeface="Arimo"/>
                <a:sym typeface="Arimo"/>
              </a:rPr>
              <a:t>           </a:t>
            </a:r>
            <a:r>
              <a:rPr lang="en-US" sz="3399">
                <a:solidFill>
                  <a:srgbClr val="000000"/>
                </a:solidFill>
                <a:latin typeface="Arimo"/>
                <a:ea typeface="Arimo"/>
                <a:cs typeface="Arimo"/>
                <a:sym typeface="Arimo"/>
              </a:rPr>
              <a:t>Stored on the server. A session ID is typically sent to the client as a cookie to identify the session.</a:t>
            </a:r>
          </a:p>
          <a:p>
            <a:pPr algn="l">
              <a:lnSpc>
                <a:spcPts val="4079"/>
              </a:lnSpc>
              <a:spcBef>
                <a:spcPct val="0"/>
              </a:spcBef>
            </a:pPr>
          </a:p>
        </p:txBody>
      </p:sp>
      <p:sp>
        <p:nvSpPr>
          <p:cNvPr name="Freeform 6" id="6"/>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12688" y="-76150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659425" y="3465292"/>
            <a:ext cx="12969150"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cookies</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942438" y="-576794"/>
            <a:ext cx="2812256" cy="3245644"/>
            <a:chOff x="0" y="0"/>
            <a:chExt cx="3749675" cy="4327525"/>
          </a:xfrm>
        </p:grpSpPr>
        <p:sp>
          <p:nvSpPr>
            <p:cNvPr name="Freeform 3" id="3"/>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TextBox 4" id="4"/>
          <p:cNvSpPr txBox="true"/>
          <p:nvPr/>
        </p:nvSpPr>
        <p:spPr>
          <a:xfrm rot="0">
            <a:off x="1246646" y="1328041"/>
            <a:ext cx="10994735" cy="1162050"/>
          </a:xfrm>
          <a:prstGeom prst="rect">
            <a:avLst/>
          </a:prstGeom>
        </p:spPr>
        <p:txBody>
          <a:bodyPr anchor="t" rtlCol="false" tIns="0" lIns="0" bIns="0" rIns="0">
            <a:spAutoFit/>
          </a:bodyPr>
          <a:lstStyle/>
          <a:p>
            <a:pPr algn="l">
              <a:lnSpc>
                <a:spcPts val="4559"/>
              </a:lnSpc>
            </a:pPr>
            <a:r>
              <a:rPr lang="en-US" sz="3799" b="true">
                <a:solidFill>
                  <a:srgbClr val="E97529"/>
                </a:solidFill>
                <a:latin typeface="Arimo Bold"/>
                <a:ea typeface="Arimo Bold"/>
                <a:cs typeface="Arimo Bold"/>
                <a:sym typeface="Arimo Bold"/>
              </a:rPr>
              <a:t>Cookies</a:t>
            </a:r>
          </a:p>
          <a:p>
            <a:pPr algn="l">
              <a:lnSpc>
                <a:spcPts val="4559"/>
              </a:lnSpc>
              <a:spcBef>
                <a:spcPct val="0"/>
              </a:spcBef>
            </a:pPr>
          </a:p>
        </p:txBody>
      </p:sp>
      <p:sp>
        <p:nvSpPr>
          <p:cNvPr name="TextBox 5" id="5"/>
          <p:cNvSpPr txBox="true"/>
          <p:nvPr/>
        </p:nvSpPr>
        <p:spPr>
          <a:xfrm rot="0">
            <a:off x="898206" y="2038350"/>
            <a:ext cx="16491588" cy="5162550"/>
          </a:xfrm>
          <a:prstGeom prst="rect">
            <a:avLst/>
          </a:prstGeom>
        </p:spPr>
        <p:txBody>
          <a:bodyPr anchor="t" rtlCol="false" tIns="0" lIns="0" bIns="0" rIns="0">
            <a:spAutoFit/>
          </a:bodyPr>
          <a:lstStyle/>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Purpose:</a:t>
            </a:r>
          </a:p>
          <a:p>
            <a:pPr algn="l">
              <a:lnSpc>
                <a:spcPts val="4079"/>
              </a:lnSpc>
            </a:pPr>
            <a:r>
              <a:rPr lang="en-US" sz="3399" b="true">
                <a:solidFill>
                  <a:srgbClr val="000000"/>
                </a:solidFill>
                <a:latin typeface="Arimo Bold"/>
                <a:ea typeface="Arimo Bold"/>
                <a:cs typeface="Arimo Bold"/>
                <a:sym typeface="Arimo Bold"/>
              </a:rPr>
              <a:t>           </a:t>
            </a:r>
            <a:r>
              <a:rPr lang="en-US" sz="3399">
                <a:solidFill>
                  <a:srgbClr val="000000"/>
                </a:solidFill>
                <a:latin typeface="Arimo"/>
                <a:ea typeface="Arimo"/>
                <a:cs typeface="Arimo"/>
                <a:sym typeface="Arimo"/>
              </a:rPr>
              <a:t>Stor</a:t>
            </a:r>
            <a:r>
              <a:rPr lang="en-US" sz="3399">
                <a:solidFill>
                  <a:srgbClr val="000000"/>
                </a:solidFill>
                <a:latin typeface="Arimo"/>
                <a:ea typeface="Arimo"/>
                <a:cs typeface="Arimo"/>
                <a:sym typeface="Arimo"/>
              </a:rPr>
              <a:t>es small pieces of data directly on the client's browser.</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Lifespan:</a:t>
            </a:r>
          </a:p>
          <a:p>
            <a:pPr algn="l">
              <a:lnSpc>
                <a:spcPts val="4079"/>
              </a:lnSpc>
            </a:pPr>
            <a:r>
              <a:rPr lang="en-US" sz="3399">
                <a:solidFill>
                  <a:srgbClr val="000000"/>
                </a:solidFill>
                <a:latin typeface="Arimo"/>
                <a:ea typeface="Arimo"/>
                <a:cs typeface="Arimo"/>
                <a:sym typeface="Arimo"/>
              </a:rPr>
              <a:t>            C</a:t>
            </a:r>
            <a:r>
              <a:rPr lang="en-US" sz="3399">
                <a:solidFill>
                  <a:srgbClr val="000000"/>
                </a:solidFill>
                <a:latin typeface="Arimo"/>
                <a:ea typeface="Arimo"/>
                <a:cs typeface="Arimo"/>
                <a:sym typeface="Arimo"/>
              </a:rPr>
              <a:t>an be either "session cookies" (deleted when the browser closes) or "persistent cookies" (have an expiration date and persist across browser sessions).</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Storage:</a:t>
            </a:r>
          </a:p>
          <a:p>
            <a:pPr algn="l">
              <a:lnSpc>
                <a:spcPts val="4079"/>
              </a:lnSpc>
              <a:spcBef>
                <a:spcPct val="0"/>
              </a:spcBef>
            </a:pPr>
            <a:r>
              <a:rPr lang="en-US" sz="3399">
                <a:solidFill>
                  <a:srgbClr val="000000"/>
                </a:solidFill>
                <a:latin typeface="Arimo"/>
                <a:ea typeface="Arimo"/>
                <a:cs typeface="Arimo"/>
                <a:sym typeface="Arimo"/>
              </a:rPr>
              <a:t>           </a:t>
            </a:r>
            <a:r>
              <a:rPr lang="en-US" sz="3399">
                <a:solidFill>
                  <a:srgbClr val="000000"/>
                </a:solidFill>
                <a:latin typeface="Arimo"/>
                <a:ea typeface="Arimo"/>
                <a:cs typeface="Arimo"/>
                <a:sym typeface="Arimo"/>
              </a:rPr>
              <a:t>Stored on the client's machine.</a:t>
            </a:r>
          </a:p>
          <a:p>
            <a:pPr algn="l">
              <a:lnSpc>
                <a:spcPts val="4079"/>
              </a:lnSpc>
              <a:spcBef>
                <a:spcPct val="0"/>
              </a:spcBef>
            </a:pPr>
          </a:p>
        </p:txBody>
      </p:sp>
      <p:sp>
        <p:nvSpPr>
          <p:cNvPr name="Freeform 6" id="6"/>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12688" y="-76150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2659425" y="3465292"/>
            <a:ext cx="12969150" cy="2305050"/>
          </a:xfrm>
          <a:prstGeom prst="rect">
            <a:avLst/>
          </a:prstGeom>
        </p:spPr>
        <p:txBody>
          <a:bodyPr anchor="t" rtlCol="false" tIns="0" lIns="0" bIns="0" rIns="0">
            <a:spAutoFit/>
          </a:bodyPr>
          <a:lstStyle/>
          <a:p>
            <a:pPr algn="ctr">
              <a:lnSpc>
                <a:spcPts val="17760"/>
              </a:lnSpc>
            </a:pPr>
            <a:r>
              <a:rPr lang="en-US" b="true" sz="14800">
                <a:solidFill>
                  <a:srgbClr val="2F4044"/>
                </a:solidFill>
                <a:latin typeface="Arimo Bold"/>
                <a:ea typeface="Arimo Bold"/>
                <a:cs typeface="Arimo Bold"/>
                <a:sym typeface="Arimo Bold"/>
              </a:rPr>
              <a:t>tempdata</a:t>
            </a:r>
          </a:p>
        </p:txBody>
      </p:sp>
      <p:grpSp>
        <p:nvGrpSpPr>
          <p:cNvPr name="Group 3" id="3"/>
          <p:cNvGrpSpPr/>
          <p:nvPr/>
        </p:nvGrpSpPr>
        <p:grpSpPr>
          <a:xfrm rot="0">
            <a:off x="2568000" y="5827500"/>
            <a:ext cx="13152000" cy="994200"/>
            <a:chOff x="0" y="0"/>
            <a:chExt cx="17536000" cy="1325600"/>
          </a:xfrm>
        </p:grpSpPr>
        <p:sp>
          <p:nvSpPr>
            <p:cNvPr name="Freeform 4" id="4"/>
            <p:cNvSpPr/>
            <p:nvPr/>
          </p:nvSpPr>
          <p:spPr>
            <a:xfrm flipH="false" flipV="false" rot="0">
              <a:off x="0" y="0"/>
              <a:ext cx="17536033" cy="1325626"/>
            </a:xfrm>
            <a:custGeom>
              <a:avLst/>
              <a:gdLst/>
              <a:ahLst/>
              <a:cxnLst/>
              <a:rect r="r" b="b" t="t" l="l"/>
              <a:pathLst>
                <a:path h="1325626" w="17536033">
                  <a:moveTo>
                    <a:pt x="0" y="0"/>
                  </a:moveTo>
                  <a:lnTo>
                    <a:pt x="17536033" y="0"/>
                  </a:lnTo>
                  <a:lnTo>
                    <a:pt x="17536033" y="1325626"/>
                  </a:lnTo>
                  <a:lnTo>
                    <a:pt x="0" y="1325626"/>
                  </a:lnTo>
                  <a:close/>
                </a:path>
              </a:pathLst>
            </a:custGeom>
            <a:solidFill>
              <a:srgbClr val="2F4044"/>
            </a:solidFill>
          </p:spPr>
        </p:sp>
        <p:sp>
          <p:nvSpPr>
            <p:cNvPr name="TextBox 5" id="5"/>
            <p:cNvSpPr txBox="true"/>
            <p:nvPr/>
          </p:nvSpPr>
          <p:spPr>
            <a:xfrm>
              <a:off x="0" y="-28575"/>
              <a:ext cx="17536000" cy="1354175"/>
            </a:xfrm>
            <a:prstGeom prst="rect">
              <a:avLst/>
            </a:prstGeom>
          </p:spPr>
          <p:txBody>
            <a:bodyPr anchor="t" rtlCol="false" tIns="50800" lIns="50800" bIns="50800" rIns="50800"/>
            <a:lstStyle/>
            <a:p>
              <a:pPr algn="ctr">
                <a:lnSpc>
                  <a:spcPts val="4320"/>
                </a:lnSpc>
              </a:pPr>
            </a:p>
          </p:txBody>
        </p:sp>
      </p:grpSp>
      <p:sp>
        <p:nvSpPr>
          <p:cNvPr name="Freeform 6" id="6"/>
          <p:cNvSpPr/>
          <p:nvPr/>
        </p:nvSpPr>
        <p:spPr>
          <a:xfrm flipH="false" flipV="false" rot="0">
            <a:off x="15455402" y="6"/>
            <a:ext cx="2812256" cy="4052886"/>
          </a:xfrm>
          <a:custGeom>
            <a:avLst/>
            <a:gdLst/>
            <a:ahLst/>
            <a:cxnLst/>
            <a:rect r="r" b="b" t="t" l="l"/>
            <a:pathLst>
              <a:path h="4052886" w="2812256">
                <a:moveTo>
                  <a:pt x="0" y="0"/>
                </a:moveTo>
                <a:lnTo>
                  <a:pt x="2812256" y="0"/>
                </a:lnTo>
                <a:lnTo>
                  <a:pt x="2812256" y="4052886"/>
                </a:lnTo>
                <a:lnTo>
                  <a:pt x="0" y="40528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0964" y="7891722"/>
            <a:ext cx="10279856" cy="4217194"/>
          </a:xfrm>
          <a:custGeom>
            <a:avLst/>
            <a:gdLst/>
            <a:ahLst/>
            <a:cxnLst/>
            <a:rect r="r" b="b" t="t" l="l"/>
            <a:pathLst>
              <a:path h="4217194" w="10279856">
                <a:moveTo>
                  <a:pt x="0" y="0"/>
                </a:moveTo>
                <a:lnTo>
                  <a:pt x="10279856" y="0"/>
                </a:lnTo>
                <a:lnTo>
                  <a:pt x="10279856" y="4217194"/>
                </a:lnTo>
                <a:lnTo>
                  <a:pt x="0" y="42171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0" y="1364038"/>
            <a:ext cx="1404938" cy="7303294"/>
            <a:chOff x="0" y="0"/>
            <a:chExt cx="1873251" cy="9737725"/>
          </a:xfrm>
        </p:grpSpPr>
        <p:sp>
          <p:nvSpPr>
            <p:cNvPr name="Freeform 3" id="3"/>
            <p:cNvSpPr/>
            <p:nvPr/>
          </p:nvSpPr>
          <p:spPr>
            <a:xfrm flipH="false" flipV="false" rot="0">
              <a:off x="0" y="0"/>
              <a:ext cx="1873250" cy="9737725"/>
            </a:xfrm>
            <a:custGeom>
              <a:avLst/>
              <a:gdLst/>
              <a:ahLst/>
              <a:cxnLst/>
              <a:rect r="r" b="b" t="t" l="l"/>
              <a:pathLst>
                <a:path h="9737725" w="1873250">
                  <a:moveTo>
                    <a:pt x="0" y="0"/>
                  </a:moveTo>
                  <a:lnTo>
                    <a:pt x="0" y="2162175"/>
                  </a:lnTo>
                  <a:lnTo>
                    <a:pt x="0" y="4327525"/>
                  </a:lnTo>
                  <a:lnTo>
                    <a:pt x="0" y="6492875"/>
                  </a:lnTo>
                  <a:lnTo>
                    <a:pt x="0" y="8651875"/>
                  </a:lnTo>
                  <a:lnTo>
                    <a:pt x="1873250" y="9737725"/>
                  </a:lnTo>
                  <a:lnTo>
                    <a:pt x="1873250" y="7572375"/>
                  </a:lnTo>
                  <a:lnTo>
                    <a:pt x="1873250" y="5407025"/>
                  </a:lnTo>
                  <a:lnTo>
                    <a:pt x="1873250" y="3248025"/>
                  </a:lnTo>
                  <a:lnTo>
                    <a:pt x="1873250" y="1082675"/>
                  </a:lnTo>
                  <a:lnTo>
                    <a:pt x="0" y="0"/>
                  </a:lnTo>
                  <a:close/>
                  <a:moveTo>
                    <a:pt x="0" y="6496050"/>
                  </a:moveTo>
                  <a:lnTo>
                    <a:pt x="0" y="6492875"/>
                  </a:lnTo>
                  <a:lnTo>
                    <a:pt x="0" y="6496050"/>
                  </a:lnTo>
                  <a:close/>
                </a:path>
              </a:pathLst>
            </a:custGeom>
            <a:solidFill>
              <a:srgbClr val="FFDCB6"/>
            </a:solidFill>
          </p:spPr>
        </p:sp>
      </p:grpSp>
      <p:grpSp>
        <p:nvGrpSpPr>
          <p:cNvPr name="Group 4" id="4"/>
          <p:cNvGrpSpPr/>
          <p:nvPr/>
        </p:nvGrpSpPr>
        <p:grpSpPr>
          <a:xfrm rot="0">
            <a:off x="12370" y="8398250"/>
            <a:ext cx="2812256" cy="3245644"/>
            <a:chOff x="0" y="0"/>
            <a:chExt cx="3749675" cy="4327525"/>
          </a:xfrm>
        </p:grpSpPr>
        <p:sp>
          <p:nvSpPr>
            <p:cNvPr name="Freeform 5" id="5"/>
            <p:cNvSpPr/>
            <p:nvPr/>
          </p:nvSpPr>
          <p:spPr>
            <a:xfrm flipH="false" flipV="false" rot="0">
              <a:off x="0" y="0"/>
              <a:ext cx="3749675" cy="4327525"/>
            </a:xfrm>
            <a:custGeom>
              <a:avLst/>
              <a:gdLst/>
              <a:ahLst/>
              <a:cxnLst/>
              <a:rect r="r" b="b" t="t" l="l"/>
              <a:pathLst>
                <a:path h="4327525" w="3749675">
                  <a:moveTo>
                    <a:pt x="0" y="2165350"/>
                  </a:moveTo>
                  <a:lnTo>
                    <a:pt x="0" y="0"/>
                  </a:lnTo>
                  <a:lnTo>
                    <a:pt x="3749675" y="2165350"/>
                  </a:lnTo>
                  <a:lnTo>
                    <a:pt x="3749675" y="4327525"/>
                  </a:lnTo>
                  <a:lnTo>
                    <a:pt x="3749675" y="4318000"/>
                  </a:lnTo>
                  <a:lnTo>
                    <a:pt x="3749675" y="4327525"/>
                  </a:lnTo>
                  <a:lnTo>
                    <a:pt x="0" y="2165350"/>
                  </a:lnTo>
                  <a:close/>
                </a:path>
              </a:pathLst>
            </a:custGeom>
            <a:solidFill>
              <a:srgbClr val="FFA85C"/>
            </a:solidFill>
          </p:spPr>
        </p:sp>
      </p:grpSp>
      <p:grpSp>
        <p:nvGrpSpPr>
          <p:cNvPr name="Group 6" id="6"/>
          <p:cNvGrpSpPr/>
          <p:nvPr/>
        </p:nvGrpSpPr>
        <p:grpSpPr>
          <a:xfrm rot="0">
            <a:off x="707675" y="2408525"/>
            <a:ext cx="2959900" cy="8901990"/>
            <a:chOff x="0" y="0"/>
            <a:chExt cx="3946533" cy="11869320"/>
          </a:xfrm>
        </p:grpSpPr>
        <p:sp>
          <p:nvSpPr>
            <p:cNvPr name="Freeform 7" id="7"/>
            <p:cNvSpPr/>
            <p:nvPr/>
          </p:nvSpPr>
          <p:spPr>
            <a:xfrm flipH="false" flipV="false" rot="0">
              <a:off x="0" y="12700"/>
              <a:ext cx="3939667" cy="11855197"/>
            </a:xfrm>
            <a:custGeom>
              <a:avLst/>
              <a:gdLst/>
              <a:ahLst/>
              <a:cxnLst/>
              <a:rect r="r" b="b" t="t" l="l"/>
              <a:pathLst>
                <a:path h="11855197" w="3939667">
                  <a:moveTo>
                    <a:pt x="25400" y="0"/>
                  </a:moveTo>
                  <a:lnTo>
                    <a:pt x="25400" y="9843008"/>
                  </a:lnTo>
                  <a:lnTo>
                    <a:pt x="12700" y="9843008"/>
                  </a:lnTo>
                  <a:lnTo>
                    <a:pt x="18415" y="9831705"/>
                  </a:lnTo>
                  <a:lnTo>
                    <a:pt x="3939667" y="11832590"/>
                  </a:lnTo>
                  <a:lnTo>
                    <a:pt x="3928110" y="11855197"/>
                  </a:lnTo>
                  <a:lnTo>
                    <a:pt x="6985" y="9854311"/>
                  </a:lnTo>
                  <a:cubicBezTo>
                    <a:pt x="2794" y="9852152"/>
                    <a:pt x="0" y="9847834"/>
                    <a:pt x="0" y="9843008"/>
                  </a:cubicBezTo>
                  <a:lnTo>
                    <a:pt x="0" y="0"/>
                  </a:lnTo>
                  <a:close/>
                </a:path>
              </a:pathLst>
            </a:custGeom>
            <a:solidFill>
              <a:srgbClr val="2F4044"/>
            </a:solidFill>
          </p:spPr>
        </p:sp>
      </p:grpSp>
      <p:sp>
        <p:nvSpPr>
          <p:cNvPr name="Freeform 8" id="8"/>
          <p:cNvSpPr/>
          <p:nvPr/>
        </p:nvSpPr>
        <p:spPr>
          <a:xfrm flipH="false" flipV="false" rot="0">
            <a:off x="14214025" y="-1315150"/>
            <a:ext cx="5482605" cy="6932296"/>
          </a:xfrm>
          <a:custGeom>
            <a:avLst/>
            <a:gdLst/>
            <a:ahLst/>
            <a:cxnLst/>
            <a:rect r="r" b="b" t="t" l="l"/>
            <a:pathLst>
              <a:path h="6932296" w="5482605">
                <a:moveTo>
                  <a:pt x="0" y="0"/>
                </a:moveTo>
                <a:lnTo>
                  <a:pt x="5482605" y="0"/>
                </a:lnTo>
                <a:lnTo>
                  <a:pt x="5482605" y="6932296"/>
                </a:lnTo>
                <a:lnTo>
                  <a:pt x="0" y="69322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9" id="9"/>
          <p:cNvSpPr/>
          <p:nvPr/>
        </p:nvSpPr>
        <p:spPr>
          <a:xfrm rot="5383922">
            <a:off x="7138853" y="5838600"/>
            <a:ext cx="4073295" cy="0"/>
          </a:xfrm>
          <a:prstGeom prst="line">
            <a:avLst/>
          </a:prstGeom>
          <a:ln cap="rnd" w="9525">
            <a:solidFill>
              <a:srgbClr val="2F4044"/>
            </a:solidFill>
            <a:prstDash val="solid"/>
            <a:headEnd type="none" len="sm" w="sm"/>
            <a:tailEnd type="none" len="sm" w="sm"/>
          </a:ln>
        </p:spPr>
      </p:sp>
      <p:sp>
        <p:nvSpPr>
          <p:cNvPr name="Freeform 10" id="10"/>
          <p:cNvSpPr/>
          <p:nvPr/>
        </p:nvSpPr>
        <p:spPr>
          <a:xfrm flipH="false" flipV="false" rot="0">
            <a:off x="3213963" y="7362333"/>
            <a:ext cx="2972433" cy="2869749"/>
          </a:xfrm>
          <a:custGeom>
            <a:avLst/>
            <a:gdLst/>
            <a:ahLst/>
            <a:cxnLst/>
            <a:rect r="r" b="b" t="t" l="l"/>
            <a:pathLst>
              <a:path h="2869749" w="2972433">
                <a:moveTo>
                  <a:pt x="0" y="0"/>
                </a:moveTo>
                <a:lnTo>
                  <a:pt x="2972433" y="0"/>
                </a:lnTo>
                <a:lnTo>
                  <a:pt x="2972433" y="2869749"/>
                </a:lnTo>
                <a:lnTo>
                  <a:pt x="0" y="28697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6446090" y="7814080"/>
            <a:ext cx="2697910" cy="2418002"/>
          </a:xfrm>
          <a:custGeom>
            <a:avLst/>
            <a:gdLst/>
            <a:ahLst/>
            <a:cxnLst/>
            <a:rect r="r" b="b" t="t" l="l"/>
            <a:pathLst>
              <a:path h="2418002" w="2697910">
                <a:moveTo>
                  <a:pt x="0" y="0"/>
                </a:moveTo>
                <a:lnTo>
                  <a:pt x="2697910" y="0"/>
                </a:lnTo>
                <a:lnTo>
                  <a:pt x="2697910" y="2418002"/>
                </a:lnTo>
                <a:lnTo>
                  <a:pt x="0" y="2418002"/>
                </a:lnTo>
                <a:lnTo>
                  <a:pt x="0" y="0"/>
                </a:lnTo>
                <a:close/>
              </a:path>
            </a:pathLst>
          </a:custGeom>
          <a:blipFill>
            <a:blip r:embed="rId7"/>
            <a:stretch>
              <a:fillRect l="0" t="0" r="0" b="0"/>
            </a:stretch>
          </a:blipFill>
        </p:spPr>
      </p:sp>
      <p:pic>
        <p:nvPicPr>
          <p:cNvPr name="Picture 12" id="12"/>
          <p:cNvPicPr>
            <a:picLocks noChangeAspect="true"/>
          </p:cNvPicPr>
          <p:nvPr/>
        </p:nvPicPr>
        <p:blipFill>
          <a:blip r:embed="rId8"/>
          <a:srcRect l="0" t="0" r="0" b="0"/>
          <a:stretch>
            <a:fillRect/>
          </a:stretch>
        </p:blipFill>
        <p:spPr>
          <a:xfrm flipH="false" flipV="false" rot="0">
            <a:off x="12772188" y="6859520"/>
            <a:ext cx="2724847" cy="3427480"/>
          </a:xfrm>
          <a:prstGeom prst="rect">
            <a:avLst/>
          </a:prstGeom>
        </p:spPr>
      </p:pic>
      <p:sp>
        <p:nvSpPr>
          <p:cNvPr name="TextBox 13" id="13"/>
          <p:cNvSpPr txBox="true"/>
          <p:nvPr/>
        </p:nvSpPr>
        <p:spPr>
          <a:xfrm rot="0">
            <a:off x="1531425" y="1040900"/>
            <a:ext cx="15225150" cy="1095375"/>
          </a:xfrm>
          <a:prstGeom prst="rect">
            <a:avLst/>
          </a:prstGeom>
        </p:spPr>
        <p:txBody>
          <a:bodyPr anchor="t" rtlCol="false" tIns="0" lIns="0" bIns="0" rIns="0">
            <a:spAutoFit/>
          </a:bodyPr>
          <a:lstStyle/>
          <a:p>
            <a:pPr algn="l">
              <a:lnSpc>
                <a:spcPts val="8400"/>
              </a:lnSpc>
            </a:pPr>
            <a:r>
              <a:rPr lang="en-US" sz="7000">
                <a:solidFill>
                  <a:srgbClr val="2F4044"/>
                </a:solidFill>
                <a:latin typeface="Arimo"/>
                <a:ea typeface="Arimo"/>
                <a:cs typeface="Arimo"/>
                <a:sym typeface="Arimo"/>
              </a:rPr>
              <a:t>prefer Web Apps or Desktop Apps?</a:t>
            </a:r>
          </a:p>
        </p:txBody>
      </p:sp>
      <p:sp>
        <p:nvSpPr>
          <p:cNvPr name="TextBox 14" id="14"/>
          <p:cNvSpPr txBox="true"/>
          <p:nvPr/>
        </p:nvSpPr>
        <p:spPr>
          <a:xfrm rot="0">
            <a:off x="9431927" y="4165172"/>
            <a:ext cx="6680523" cy="2971800"/>
          </a:xfrm>
          <a:prstGeom prst="rect">
            <a:avLst/>
          </a:prstGeom>
        </p:spPr>
        <p:txBody>
          <a:bodyPr anchor="t" rtlCol="false" tIns="0" lIns="0" bIns="0" rIns="0">
            <a:spAutoFit/>
          </a:bodyPr>
          <a:lstStyle/>
          <a:p>
            <a:pPr algn="l" marL="712468" indent="-356234" lvl="1">
              <a:lnSpc>
                <a:spcPts val="3959"/>
              </a:lnSpc>
              <a:spcBef>
                <a:spcPct val="0"/>
              </a:spcBef>
              <a:buFont typeface="Arial"/>
              <a:buChar char="•"/>
            </a:pPr>
            <a:r>
              <a:rPr lang="en-US" sz="3299" strike="noStrike" u="none">
                <a:solidFill>
                  <a:srgbClr val="2F4044"/>
                </a:solidFill>
                <a:latin typeface="Be Vietnam"/>
                <a:ea typeface="Be Vietnam"/>
                <a:cs typeface="Be Vietnam"/>
                <a:sym typeface="Be Vietnam"/>
              </a:rPr>
              <a:t>run directly on the operating system</a:t>
            </a:r>
          </a:p>
          <a:p>
            <a:pPr algn="l" marL="712468" indent="-356234" lvl="1">
              <a:lnSpc>
                <a:spcPts val="3959"/>
              </a:lnSpc>
              <a:spcBef>
                <a:spcPct val="0"/>
              </a:spcBef>
              <a:buFont typeface="Arial"/>
              <a:buChar char="•"/>
            </a:pPr>
            <a:r>
              <a:rPr lang="en-US" sz="3299" strike="noStrike" u="none">
                <a:solidFill>
                  <a:srgbClr val="2F4044"/>
                </a:solidFill>
                <a:latin typeface="Be Vietnam"/>
                <a:ea typeface="Be Vietnam"/>
                <a:cs typeface="Be Vietnam"/>
                <a:sym typeface="Be Vietnam"/>
              </a:rPr>
              <a:t>installed locally</a:t>
            </a:r>
          </a:p>
          <a:p>
            <a:pPr algn="l" marL="712468" indent="-356234" lvl="1">
              <a:lnSpc>
                <a:spcPts val="3959"/>
              </a:lnSpc>
              <a:spcBef>
                <a:spcPct val="0"/>
              </a:spcBef>
              <a:buFont typeface="Arial"/>
              <a:buChar char="•"/>
            </a:pPr>
            <a:r>
              <a:rPr lang="en-US" sz="3299" strike="noStrike" u="none">
                <a:solidFill>
                  <a:srgbClr val="2F4044"/>
                </a:solidFill>
                <a:latin typeface="Be Vietnam"/>
                <a:ea typeface="Be Vietnam"/>
                <a:cs typeface="Be Vietnam"/>
                <a:sym typeface="Be Vietnam"/>
              </a:rPr>
              <a:t>often faster.</a:t>
            </a:r>
          </a:p>
          <a:p>
            <a:pPr algn="l" marL="712468" indent="-356234" lvl="1">
              <a:lnSpc>
                <a:spcPts val="3959"/>
              </a:lnSpc>
              <a:spcBef>
                <a:spcPct val="0"/>
              </a:spcBef>
              <a:buFont typeface="Arial"/>
              <a:buChar char="•"/>
            </a:pPr>
            <a:r>
              <a:rPr lang="en-US" sz="3299" strike="noStrike" u="none">
                <a:solidFill>
                  <a:srgbClr val="2F4044"/>
                </a:solidFill>
                <a:latin typeface="Be Vietnam"/>
                <a:ea typeface="Be Vietnam"/>
                <a:cs typeface="Be Vietnam"/>
                <a:sym typeface="Be Vietnam"/>
              </a:rPr>
              <a:t>but what about if i have new version</a:t>
            </a:r>
          </a:p>
        </p:txBody>
      </p:sp>
      <p:sp>
        <p:nvSpPr>
          <p:cNvPr name="TextBox 15" id="15"/>
          <p:cNvSpPr txBox="true"/>
          <p:nvPr/>
        </p:nvSpPr>
        <p:spPr>
          <a:xfrm rot="0">
            <a:off x="2032198" y="4174697"/>
            <a:ext cx="6514125" cy="3933825"/>
          </a:xfrm>
          <a:prstGeom prst="rect">
            <a:avLst/>
          </a:prstGeom>
        </p:spPr>
        <p:txBody>
          <a:bodyPr anchor="t" rtlCol="false" tIns="0" lIns="0" bIns="0" rIns="0">
            <a:spAutoFit/>
          </a:bodyPr>
          <a:lstStyle/>
          <a:p>
            <a:pPr algn="l" marL="734058" indent="-367029" lvl="1">
              <a:lnSpc>
                <a:spcPts val="4079"/>
              </a:lnSpc>
              <a:buFont typeface="Arial"/>
              <a:buChar char="•"/>
            </a:pPr>
            <a:r>
              <a:rPr lang="en-US" sz="3399">
                <a:solidFill>
                  <a:srgbClr val="2F4044"/>
                </a:solidFill>
                <a:latin typeface="Be Vietnam"/>
                <a:ea typeface="Be Vietnam"/>
                <a:cs typeface="Be Vietnam"/>
                <a:sym typeface="Be Vietnam"/>
              </a:rPr>
              <a:t>Run in the browser</a:t>
            </a:r>
          </a:p>
          <a:p>
            <a:pPr algn="l" marL="734058" indent="-367029" lvl="1">
              <a:lnSpc>
                <a:spcPts val="4079"/>
              </a:lnSpc>
              <a:buFont typeface="Arial"/>
              <a:buChar char="•"/>
            </a:pPr>
            <a:r>
              <a:rPr lang="en-US" sz="3399">
                <a:solidFill>
                  <a:srgbClr val="2F4044"/>
                </a:solidFill>
                <a:latin typeface="Be Vietnam"/>
                <a:ea typeface="Be Vietnam"/>
                <a:cs typeface="Be Vietnam"/>
                <a:sym typeface="Be Vietnam"/>
              </a:rPr>
              <a:t>Accessible over the internet</a:t>
            </a:r>
          </a:p>
          <a:p>
            <a:pPr algn="l" marL="734058" indent="-367029" lvl="1">
              <a:lnSpc>
                <a:spcPts val="4079"/>
              </a:lnSpc>
              <a:buFont typeface="Arial"/>
              <a:buChar char="•"/>
            </a:pPr>
            <a:r>
              <a:rPr lang="en-US" sz="3399">
                <a:solidFill>
                  <a:srgbClr val="2F4044"/>
                </a:solidFill>
                <a:latin typeface="Be Vietnam"/>
                <a:ea typeface="Be Vietnam"/>
                <a:cs typeface="Be Vietnam"/>
                <a:sym typeface="Be Vietnam"/>
              </a:rPr>
              <a:t>Hosted on a server</a:t>
            </a:r>
          </a:p>
          <a:p>
            <a:pPr algn="l" marL="734058" indent="-367029" lvl="1">
              <a:lnSpc>
                <a:spcPts val="4079"/>
              </a:lnSpc>
              <a:buFont typeface="Arial"/>
              <a:buChar char="•"/>
            </a:pPr>
            <a:r>
              <a:rPr lang="en-US" sz="3399">
                <a:solidFill>
                  <a:srgbClr val="2F4044"/>
                </a:solidFill>
                <a:latin typeface="Be Vietnam"/>
                <a:ea typeface="Be Vietnam"/>
                <a:cs typeface="Be Vietnam"/>
                <a:sym typeface="Be Vietnam"/>
              </a:rPr>
              <a:t>It changes frequently without our intervention.</a:t>
            </a:r>
          </a:p>
          <a:p>
            <a:pPr algn="l">
              <a:lnSpc>
                <a:spcPts val="3600"/>
              </a:lnSpc>
            </a:pPr>
          </a:p>
          <a:p>
            <a:pPr algn="l">
              <a:lnSpc>
                <a:spcPts val="3600"/>
              </a:lnSpc>
            </a:pPr>
          </a:p>
          <a:p>
            <a:pPr algn="l">
              <a:lnSpc>
                <a:spcPts val="3600"/>
              </a:lnSpc>
            </a:pPr>
          </a:p>
        </p:txBody>
      </p:sp>
      <p:sp>
        <p:nvSpPr>
          <p:cNvPr name="TextBox 16" id="16"/>
          <p:cNvSpPr txBox="true"/>
          <p:nvPr/>
        </p:nvSpPr>
        <p:spPr>
          <a:xfrm rot="0">
            <a:off x="3667575" y="2370425"/>
            <a:ext cx="3637350" cy="937093"/>
          </a:xfrm>
          <a:prstGeom prst="rect">
            <a:avLst/>
          </a:prstGeom>
        </p:spPr>
        <p:txBody>
          <a:bodyPr anchor="t" rtlCol="false" tIns="0" lIns="0" bIns="0" rIns="0">
            <a:spAutoFit/>
          </a:bodyPr>
          <a:lstStyle/>
          <a:p>
            <a:pPr algn="ctr">
              <a:lnSpc>
                <a:spcPts val="7111"/>
              </a:lnSpc>
              <a:spcBef>
                <a:spcPct val="0"/>
              </a:spcBef>
            </a:pPr>
            <a:r>
              <a:rPr lang="en-US" b="true" sz="5926">
                <a:solidFill>
                  <a:srgbClr val="FFA85C"/>
                </a:solidFill>
                <a:latin typeface="Arimo Bold"/>
                <a:ea typeface="Arimo Bold"/>
                <a:cs typeface="Arimo Bold"/>
                <a:sym typeface="Arimo Bold"/>
              </a:rPr>
              <a:t>Web</a:t>
            </a:r>
            <a:r>
              <a:rPr lang="en-US" b="true" sz="5926">
                <a:solidFill>
                  <a:srgbClr val="FFA85C"/>
                </a:solidFill>
                <a:latin typeface="Arimo Bold"/>
                <a:ea typeface="Arimo Bold"/>
                <a:cs typeface="Arimo Bold"/>
                <a:sym typeface="Arimo Bold"/>
              </a:rPr>
              <a:t> Apps</a:t>
            </a:r>
          </a:p>
        </p:txBody>
      </p:sp>
      <p:sp>
        <p:nvSpPr>
          <p:cNvPr name="TextBox 17" id="17"/>
          <p:cNvSpPr txBox="true"/>
          <p:nvPr/>
        </p:nvSpPr>
        <p:spPr>
          <a:xfrm rot="0">
            <a:off x="9879673" y="2370425"/>
            <a:ext cx="5031355" cy="937093"/>
          </a:xfrm>
          <a:prstGeom prst="rect">
            <a:avLst/>
          </a:prstGeom>
        </p:spPr>
        <p:txBody>
          <a:bodyPr anchor="t" rtlCol="false" tIns="0" lIns="0" bIns="0" rIns="0">
            <a:spAutoFit/>
          </a:bodyPr>
          <a:lstStyle/>
          <a:p>
            <a:pPr algn="ctr">
              <a:lnSpc>
                <a:spcPts val="7111"/>
              </a:lnSpc>
              <a:spcBef>
                <a:spcPct val="0"/>
              </a:spcBef>
            </a:pPr>
            <a:r>
              <a:rPr lang="en-US" b="true" sz="5926">
                <a:solidFill>
                  <a:srgbClr val="FFA85C"/>
                </a:solidFill>
                <a:latin typeface="Arimo Bold"/>
                <a:ea typeface="Arimo Bold"/>
                <a:cs typeface="Arimo Bold"/>
                <a:sym typeface="Arimo Bold"/>
              </a:rPr>
              <a:t>Desktop</a:t>
            </a:r>
            <a:r>
              <a:rPr lang="en-US" b="true" sz="5926">
                <a:solidFill>
                  <a:srgbClr val="FFA85C"/>
                </a:solidFill>
                <a:latin typeface="Arimo Bold"/>
                <a:ea typeface="Arimo Bold"/>
                <a:cs typeface="Arimo Bold"/>
                <a:sym typeface="Arimo Bold"/>
              </a:rPr>
              <a:t> Apps</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942438" y="-576794"/>
            <a:ext cx="2812256" cy="3245644"/>
            <a:chOff x="0" y="0"/>
            <a:chExt cx="3749675" cy="4327525"/>
          </a:xfrm>
        </p:grpSpPr>
        <p:sp>
          <p:nvSpPr>
            <p:cNvPr name="Freeform 3" id="3"/>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sp>
        <p:nvSpPr>
          <p:cNvPr name="TextBox 4" id="4"/>
          <p:cNvSpPr txBox="true"/>
          <p:nvPr/>
        </p:nvSpPr>
        <p:spPr>
          <a:xfrm rot="0">
            <a:off x="1246646" y="1328041"/>
            <a:ext cx="10994735" cy="590550"/>
          </a:xfrm>
          <a:prstGeom prst="rect">
            <a:avLst/>
          </a:prstGeom>
        </p:spPr>
        <p:txBody>
          <a:bodyPr anchor="t" rtlCol="false" tIns="0" lIns="0" bIns="0" rIns="0">
            <a:spAutoFit/>
          </a:bodyPr>
          <a:lstStyle/>
          <a:p>
            <a:pPr algn="l">
              <a:lnSpc>
                <a:spcPts val="4559"/>
              </a:lnSpc>
              <a:spcBef>
                <a:spcPct val="0"/>
              </a:spcBef>
            </a:pPr>
            <a:r>
              <a:rPr lang="en-US" b="true" sz="3799">
                <a:solidFill>
                  <a:srgbClr val="E97529"/>
                </a:solidFill>
                <a:latin typeface="Arimo Bold"/>
                <a:ea typeface="Arimo Bold"/>
                <a:cs typeface="Arimo Bold"/>
                <a:sym typeface="Arimo Bold"/>
              </a:rPr>
              <a:t>Tempdata</a:t>
            </a:r>
          </a:p>
        </p:txBody>
      </p:sp>
      <p:sp>
        <p:nvSpPr>
          <p:cNvPr name="Freeform 5" id="5"/>
          <p:cNvSpPr/>
          <p:nvPr/>
        </p:nvSpPr>
        <p:spPr>
          <a:xfrm flipH="false" flipV="false" rot="0">
            <a:off x="11238289" y="6811343"/>
            <a:ext cx="10289381" cy="4217194"/>
          </a:xfrm>
          <a:custGeom>
            <a:avLst/>
            <a:gdLst/>
            <a:ahLst/>
            <a:cxnLst/>
            <a:rect r="r" b="b" t="t" l="l"/>
            <a:pathLst>
              <a:path h="4217194" w="10289381">
                <a:moveTo>
                  <a:pt x="0" y="0"/>
                </a:moveTo>
                <a:lnTo>
                  <a:pt x="10289381" y="0"/>
                </a:lnTo>
                <a:lnTo>
                  <a:pt x="10289381" y="4217194"/>
                </a:lnTo>
                <a:lnTo>
                  <a:pt x="0" y="42171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98206" y="2038350"/>
            <a:ext cx="16491588" cy="6705600"/>
          </a:xfrm>
          <a:prstGeom prst="rect">
            <a:avLst/>
          </a:prstGeom>
        </p:spPr>
        <p:txBody>
          <a:bodyPr anchor="t" rtlCol="false" tIns="0" lIns="0" bIns="0" rIns="0">
            <a:spAutoFit/>
          </a:bodyPr>
          <a:lstStyle/>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Purpose:</a:t>
            </a:r>
          </a:p>
          <a:p>
            <a:pPr algn="l">
              <a:lnSpc>
                <a:spcPts val="4079"/>
              </a:lnSpc>
            </a:pPr>
            <a:r>
              <a:rPr lang="en-US" sz="3399">
                <a:solidFill>
                  <a:srgbClr val="000000"/>
                </a:solidFill>
                <a:latin typeface="Arimo"/>
                <a:ea typeface="Arimo"/>
                <a:cs typeface="Arimo"/>
                <a:sym typeface="Arimo"/>
              </a:rPr>
              <a:t>          Designed for transferring data be</a:t>
            </a:r>
            <a:r>
              <a:rPr lang="en-US" sz="3399">
                <a:solidFill>
                  <a:srgbClr val="000000"/>
                </a:solidFill>
                <a:latin typeface="Arimo"/>
                <a:ea typeface="Arimo"/>
                <a:cs typeface="Arimo"/>
                <a:sym typeface="Arimo"/>
              </a:rPr>
              <a:t>tw</a:t>
            </a:r>
            <a:r>
              <a:rPr lang="en-US" sz="3399">
                <a:solidFill>
                  <a:srgbClr val="000000"/>
                </a:solidFill>
                <a:latin typeface="Arimo"/>
                <a:ea typeface="Arimo"/>
                <a:cs typeface="Arimo"/>
                <a:sym typeface="Arimo"/>
              </a:rPr>
              <a:t>een a single subsequent request (e.g., from an action method to a view after a redirect).</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Lifespan:</a:t>
            </a:r>
          </a:p>
          <a:p>
            <a:pPr algn="l">
              <a:lnSpc>
                <a:spcPts val="4079"/>
              </a:lnSpc>
            </a:pPr>
            <a:r>
              <a:rPr lang="en-US" sz="3399" b="true">
                <a:solidFill>
                  <a:srgbClr val="000000"/>
                </a:solidFill>
                <a:latin typeface="Arimo Bold"/>
                <a:ea typeface="Arimo Bold"/>
                <a:cs typeface="Arimo Bold"/>
                <a:sym typeface="Arimo Bold"/>
              </a:rPr>
              <a:t>         </a:t>
            </a:r>
            <a:r>
              <a:rPr lang="en-US" sz="3399">
                <a:solidFill>
                  <a:srgbClr val="000000"/>
                </a:solidFill>
                <a:latin typeface="Arimo"/>
                <a:ea typeface="Arimo"/>
                <a:cs typeface="Arimo"/>
                <a:sym typeface="Arimo"/>
              </a:rPr>
              <a:t> Data is avail</a:t>
            </a:r>
            <a:r>
              <a:rPr lang="en-US" sz="3399">
                <a:solidFill>
                  <a:srgbClr val="000000"/>
                </a:solidFill>
                <a:latin typeface="Arimo"/>
                <a:ea typeface="Arimo"/>
                <a:cs typeface="Arimo"/>
                <a:sym typeface="Arimo"/>
              </a:rPr>
              <a:t>able only for the current request and the immediate subsequent request. Once read, it is typically marked for deletion.</a:t>
            </a:r>
          </a:p>
          <a:p>
            <a:pPr algn="l">
              <a:lnSpc>
                <a:spcPts val="4079"/>
              </a:lnSpc>
            </a:pPr>
          </a:p>
          <a:p>
            <a:pPr algn="l" marL="734059" indent="-367030" lvl="1">
              <a:lnSpc>
                <a:spcPts val="4079"/>
              </a:lnSpc>
              <a:buFont typeface="Arial"/>
              <a:buChar char="•"/>
            </a:pPr>
            <a:r>
              <a:rPr lang="en-US" b="true" sz="3399">
                <a:solidFill>
                  <a:srgbClr val="000000"/>
                </a:solidFill>
                <a:latin typeface="Arimo Bold"/>
                <a:ea typeface="Arimo Bold"/>
                <a:cs typeface="Arimo Bold"/>
                <a:sym typeface="Arimo Bold"/>
              </a:rPr>
              <a:t>Storage:</a:t>
            </a:r>
          </a:p>
          <a:p>
            <a:pPr algn="l">
              <a:lnSpc>
                <a:spcPts val="4079"/>
              </a:lnSpc>
              <a:spcBef>
                <a:spcPct val="0"/>
              </a:spcBef>
            </a:pPr>
            <a:r>
              <a:rPr lang="en-US" sz="3399">
                <a:solidFill>
                  <a:srgbClr val="000000"/>
                </a:solidFill>
                <a:latin typeface="Arimo"/>
                <a:ea typeface="Arimo"/>
                <a:cs typeface="Arimo"/>
                <a:sym typeface="Arimo"/>
              </a:rPr>
              <a:t>          By default, TempData in </a:t>
            </a:r>
            <a:r>
              <a:rPr lang="en-US" sz="3399" u="sng">
                <a:solidFill>
                  <a:srgbClr val="000000"/>
                </a:solidFill>
                <a:latin typeface="Arimo"/>
                <a:ea typeface="Arimo"/>
                <a:cs typeface="Arimo"/>
                <a:sym typeface="Arimo"/>
                <a:hlinkClick r:id="rId5" tooltip="https://dotnet.microsoft.com/en-us/apps/aspnet"/>
              </a:rPr>
              <a:t>ASP.NET</a:t>
            </a:r>
            <a:r>
              <a:rPr lang="en-US" sz="3399">
                <a:solidFill>
                  <a:srgbClr val="000000"/>
                </a:solidFill>
                <a:latin typeface="Arimo"/>
                <a:ea typeface="Arimo"/>
                <a:cs typeface="Arimo"/>
                <a:sym typeface="Arimo"/>
              </a:rPr>
              <a:t> Core uses cookies to s</a:t>
            </a:r>
            <a:r>
              <a:rPr lang="en-US" sz="3399">
                <a:solidFill>
                  <a:srgbClr val="000000"/>
                </a:solidFill>
                <a:latin typeface="Arimo"/>
                <a:ea typeface="Arimo"/>
                <a:cs typeface="Arimo"/>
                <a:sym typeface="Arimo"/>
              </a:rPr>
              <a:t>tore its data. It can also be configured to use session state.</a:t>
            </a:r>
          </a:p>
          <a:p>
            <a:pPr algn="l">
              <a:lnSpc>
                <a:spcPts val="4079"/>
              </a:lnSpc>
              <a:spcBef>
                <a:spcPct val="0"/>
              </a:spcBef>
            </a:pPr>
          </a:p>
          <a:p>
            <a:pPr algn="l">
              <a:lnSpc>
                <a:spcPts val="4079"/>
              </a:lnSpc>
              <a:spcBef>
                <a:spcPct val="0"/>
              </a:spcBef>
            </a:pPr>
          </a:p>
        </p:txBody>
      </p:sp>
      <p:sp>
        <p:nvSpPr>
          <p:cNvPr name="Freeform 7" id="7"/>
          <p:cNvSpPr/>
          <p:nvPr/>
        </p:nvSpPr>
        <p:spPr>
          <a:xfrm flipH="false" flipV="false" rot="0">
            <a:off x="-1112688" y="-761506"/>
            <a:ext cx="8098632" cy="4217194"/>
          </a:xfrm>
          <a:custGeom>
            <a:avLst/>
            <a:gdLst/>
            <a:ahLst/>
            <a:cxnLst/>
            <a:rect r="r" b="b" t="t" l="l"/>
            <a:pathLst>
              <a:path h="4217194" w="8098632">
                <a:moveTo>
                  <a:pt x="0" y="0"/>
                </a:moveTo>
                <a:lnTo>
                  <a:pt x="8098632" y="0"/>
                </a:lnTo>
                <a:lnTo>
                  <a:pt x="8098632" y="4217194"/>
                </a:lnTo>
                <a:lnTo>
                  <a:pt x="0" y="42171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
        <p:nvSpPr>
          <p:cNvPr name="TextBox 2" id="2"/>
          <p:cNvSpPr txBox="true"/>
          <p:nvPr/>
        </p:nvSpPr>
        <p:spPr>
          <a:xfrm rot="0">
            <a:off x="1636040" y="3988583"/>
            <a:ext cx="11847150" cy="1905450"/>
          </a:xfrm>
          <a:prstGeom prst="rect">
            <a:avLst/>
          </a:prstGeom>
        </p:spPr>
        <p:txBody>
          <a:bodyPr anchor="t" rtlCol="false" tIns="0" lIns="0" bIns="0" rIns="0">
            <a:spAutoFit/>
          </a:bodyPr>
          <a:lstStyle/>
          <a:p>
            <a:pPr algn="l">
              <a:lnSpc>
                <a:spcPts val="20400"/>
              </a:lnSpc>
            </a:pPr>
            <a:r>
              <a:rPr lang="en-US" sz="17000">
                <a:solidFill>
                  <a:srgbClr val="2F4044"/>
                </a:solidFill>
                <a:latin typeface="Arimo"/>
                <a:ea typeface="Arimo"/>
                <a:cs typeface="Arimo"/>
                <a:sym typeface="Arimo"/>
              </a:rPr>
              <a:t>Thanks!</a:t>
            </a:r>
          </a:p>
        </p:txBody>
      </p:sp>
      <p:grpSp>
        <p:nvGrpSpPr>
          <p:cNvPr name="Group 3" id="3"/>
          <p:cNvGrpSpPr/>
          <p:nvPr/>
        </p:nvGrpSpPr>
        <p:grpSpPr>
          <a:xfrm rot="0">
            <a:off x="15462008" y="6076938"/>
            <a:ext cx="2805112" cy="1619250"/>
            <a:chOff x="0" y="0"/>
            <a:chExt cx="3740149" cy="2159000"/>
          </a:xfrm>
        </p:grpSpPr>
        <p:sp>
          <p:nvSpPr>
            <p:cNvPr name="Freeform 4" id="4"/>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5" id="5"/>
          <p:cNvGrpSpPr/>
          <p:nvPr/>
        </p:nvGrpSpPr>
        <p:grpSpPr>
          <a:xfrm rot="0">
            <a:off x="16855040" y="1621620"/>
            <a:ext cx="4217194" cy="2433638"/>
            <a:chOff x="0" y="0"/>
            <a:chExt cx="5622925" cy="3244851"/>
          </a:xfrm>
        </p:grpSpPr>
        <p:sp>
          <p:nvSpPr>
            <p:cNvPr name="Freeform 6" id="6"/>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7" id="7"/>
          <p:cNvGrpSpPr/>
          <p:nvPr/>
        </p:nvGrpSpPr>
        <p:grpSpPr>
          <a:xfrm rot="0">
            <a:off x="15462008" y="7034202"/>
            <a:ext cx="1404938" cy="1624012"/>
            <a:chOff x="0" y="0"/>
            <a:chExt cx="1873251" cy="2165349"/>
          </a:xfrm>
        </p:grpSpPr>
        <p:sp>
          <p:nvSpPr>
            <p:cNvPr name="Freeform 8" id="8"/>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9" id="9"/>
          <p:cNvGrpSpPr/>
          <p:nvPr/>
        </p:nvGrpSpPr>
        <p:grpSpPr>
          <a:xfrm rot="0">
            <a:off x="14054690" y="3236108"/>
            <a:ext cx="1407318" cy="3650456"/>
            <a:chOff x="0" y="0"/>
            <a:chExt cx="1876424" cy="4867275"/>
          </a:xfrm>
        </p:grpSpPr>
        <p:sp>
          <p:nvSpPr>
            <p:cNvPr name="Freeform 10" id="10"/>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11" id="11"/>
          <p:cNvGrpSpPr/>
          <p:nvPr/>
        </p:nvGrpSpPr>
        <p:grpSpPr>
          <a:xfrm rot="0">
            <a:off x="15462008" y="7850970"/>
            <a:ext cx="1404938" cy="2436018"/>
            <a:chOff x="0" y="0"/>
            <a:chExt cx="1873251" cy="3248024"/>
          </a:xfrm>
        </p:grpSpPr>
        <p:sp>
          <p:nvSpPr>
            <p:cNvPr name="Freeform 12" id="12"/>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13" id="13"/>
          <p:cNvSpPr/>
          <p:nvPr/>
        </p:nvSpPr>
        <p:spPr>
          <a:xfrm rot="8994672">
            <a:off x="17427609" y="3362426"/>
            <a:ext cx="1007397" cy="0"/>
          </a:xfrm>
          <a:prstGeom prst="line">
            <a:avLst/>
          </a:prstGeom>
          <a:ln cap="rnd" w="9525">
            <a:solidFill>
              <a:srgbClr val="2F4044"/>
            </a:solidFill>
            <a:prstDash val="solid"/>
            <a:headEnd type="none" len="sm" w="sm"/>
            <a:tailEnd type="none" len="sm" w="sm"/>
          </a:ln>
        </p:spPr>
      </p:sp>
      <p:sp>
        <p:nvSpPr>
          <p:cNvPr name="AutoShape 14" id="14"/>
          <p:cNvSpPr/>
          <p:nvPr/>
        </p:nvSpPr>
        <p:spPr>
          <a:xfrm rot="5336205">
            <a:off x="15648781" y="8761864"/>
            <a:ext cx="1026627" cy="0"/>
          </a:xfrm>
          <a:prstGeom prst="line">
            <a:avLst/>
          </a:prstGeom>
          <a:ln cap="rnd" w="9525">
            <a:solidFill>
              <a:srgbClr val="2F4044"/>
            </a:solidFill>
            <a:prstDash val="solid"/>
            <a:headEnd type="none" len="sm" w="sm"/>
            <a:tailEnd type="none" len="sm" w="sm"/>
          </a:ln>
        </p:spPr>
      </p:sp>
      <p:sp>
        <p:nvSpPr>
          <p:cNvPr name="AutoShape 15" id="15"/>
          <p:cNvSpPr/>
          <p:nvPr/>
        </p:nvSpPr>
        <p:spPr>
          <a:xfrm rot="5367839">
            <a:off x="13808044" y="5511252"/>
            <a:ext cx="2036339" cy="0"/>
          </a:xfrm>
          <a:prstGeom prst="line">
            <a:avLst/>
          </a:prstGeom>
          <a:ln cap="rnd" w="9525">
            <a:solidFill>
              <a:srgbClr val="2F4044"/>
            </a:solidFill>
            <a:prstDash val="solid"/>
            <a:headEnd type="none" len="sm" w="sm"/>
            <a:tailEnd type="none" len="sm" w="sm"/>
          </a:ln>
        </p:spPr>
      </p:sp>
      <p:grpSp>
        <p:nvGrpSpPr>
          <p:cNvPr name="Group 16" id="16"/>
          <p:cNvGrpSpPr/>
          <p:nvPr/>
        </p:nvGrpSpPr>
        <p:grpSpPr>
          <a:xfrm rot="0">
            <a:off x="16871128" y="3735960"/>
            <a:ext cx="1455286" cy="5732450"/>
            <a:chOff x="0" y="0"/>
            <a:chExt cx="1940381" cy="7643267"/>
          </a:xfrm>
        </p:grpSpPr>
        <p:sp>
          <p:nvSpPr>
            <p:cNvPr name="Freeform 17" id="17"/>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8" id="18"/>
          <p:cNvGrpSpPr/>
          <p:nvPr/>
        </p:nvGrpSpPr>
        <p:grpSpPr>
          <a:xfrm rot="0">
            <a:off x="15414690" y="2349040"/>
            <a:ext cx="2912078" cy="3275476"/>
            <a:chOff x="0" y="0"/>
            <a:chExt cx="3882771" cy="4367301"/>
          </a:xfrm>
        </p:grpSpPr>
        <p:sp>
          <p:nvSpPr>
            <p:cNvPr name="Freeform 19" id="19"/>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20" id="20"/>
          <p:cNvGrpSpPr/>
          <p:nvPr/>
        </p:nvGrpSpPr>
        <p:grpSpPr>
          <a:xfrm rot="0">
            <a:off x="16871128" y="7837958"/>
            <a:ext cx="2910572" cy="1637004"/>
            <a:chOff x="0" y="0"/>
            <a:chExt cx="3880763" cy="2182672"/>
          </a:xfrm>
        </p:grpSpPr>
        <p:sp>
          <p:nvSpPr>
            <p:cNvPr name="Freeform 21" id="21"/>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22" id="22"/>
          <p:cNvGrpSpPr/>
          <p:nvPr/>
        </p:nvGrpSpPr>
        <p:grpSpPr>
          <a:xfrm rot="0">
            <a:off x="15871775" y="3477727"/>
            <a:ext cx="2779850" cy="5386050"/>
            <a:chOff x="0" y="0"/>
            <a:chExt cx="3706467" cy="7181400"/>
          </a:xfrm>
        </p:grpSpPr>
        <p:sp>
          <p:nvSpPr>
            <p:cNvPr name="Freeform 23" id="23"/>
            <p:cNvSpPr/>
            <p:nvPr/>
          </p:nvSpPr>
          <p:spPr>
            <a:xfrm flipH="false" flipV="false" rot="0">
              <a:off x="6731" y="1524"/>
              <a:ext cx="3693922" cy="7177913"/>
            </a:xfrm>
            <a:custGeom>
              <a:avLst/>
              <a:gdLst/>
              <a:ahLst/>
              <a:cxnLst/>
              <a:rect r="r" b="b" t="t" l="l"/>
              <a:pathLst>
                <a:path h="7177913" w="3693922">
                  <a:moveTo>
                    <a:pt x="3680206" y="7177913"/>
                  </a:moveTo>
                  <a:lnTo>
                    <a:pt x="2357882" y="6329045"/>
                  </a:lnTo>
                  <a:cubicBezTo>
                    <a:pt x="2354199" y="6326759"/>
                    <a:pt x="2352040" y="6322695"/>
                    <a:pt x="2352040" y="6318377"/>
                  </a:cubicBezTo>
                  <a:lnTo>
                    <a:pt x="2352040" y="1276350"/>
                  </a:lnTo>
                  <a:lnTo>
                    <a:pt x="2364740" y="1276350"/>
                  </a:lnTo>
                  <a:lnTo>
                    <a:pt x="2358771" y="1287526"/>
                  </a:lnTo>
                  <a:lnTo>
                    <a:pt x="0" y="22352"/>
                  </a:lnTo>
                  <a:lnTo>
                    <a:pt x="11938" y="0"/>
                  </a:lnTo>
                  <a:lnTo>
                    <a:pt x="2370709" y="1265174"/>
                  </a:lnTo>
                  <a:cubicBezTo>
                    <a:pt x="2374773" y="1267333"/>
                    <a:pt x="2377440" y="1271651"/>
                    <a:pt x="2377440" y="1276350"/>
                  </a:cubicBezTo>
                  <a:lnTo>
                    <a:pt x="2377440" y="6318377"/>
                  </a:lnTo>
                  <a:lnTo>
                    <a:pt x="2364740" y="6318377"/>
                  </a:lnTo>
                  <a:lnTo>
                    <a:pt x="2371598" y="6307709"/>
                  </a:lnTo>
                  <a:lnTo>
                    <a:pt x="3693922" y="7156450"/>
                  </a:lnTo>
                  <a:close/>
                </a:path>
              </a:pathLst>
            </a:custGeom>
            <a:solidFill>
              <a:srgbClr val="2F4044"/>
            </a:solidFill>
          </p:spPr>
        </p:sp>
      </p:grpSp>
      <p:sp>
        <p:nvSpPr>
          <p:cNvPr name="AutoShape 24" id="24"/>
          <p:cNvSpPr/>
          <p:nvPr/>
        </p:nvSpPr>
        <p:spPr>
          <a:xfrm rot="5699">
            <a:off x="1416917" y="7792950"/>
            <a:ext cx="11489866" cy="0"/>
          </a:xfrm>
          <a:prstGeom prst="line">
            <a:avLst/>
          </a:prstGeom>
          <a:ln cap="rnd" w="9525">
            <a:solidFill>
              <a:srgbClr val="2F4044"/>
            </a:solidFill>
            <a:prstDash val="solid"/>
            <a:headEnd type="none" len="sm" w="sm"/>
            <a:tailEnd type="none" len="sm" w="sm"/>
          </a:ln>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62024" y="-1713608"/>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52970" y="-5963"/>
            <a:ext cx="4217194" cy="10289381"/>
          </a:xfrm>
          <a:custGeom>
            <a:avLst/>
            <a:gdLst/>
            <a:ahLst/>
            <a:cxnLst/>
            <a:rect r="r" b="b" t="t" l="l"/>
            <a:pathLst>
              <a:path h="10289381" w="4217194">
                <a:moveTo>
                  <a:pt x="0" y="0"/>
                </a:moveTo>
                <a:lnTo>
                  <a:pt x="4217194" y="0"/>
                </a:lnTo>
                <a:lnTo>
                  <a:pt x="4217194" y="10289381"/>
                </a:lnTo>
                <a:lnTo>
                  <a:pt x="0" y="10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09650" y="583281"/>
            <a:ext cx="8387209" cy="1566544"/>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C14F44"/>
                </a:solidFill>
                <a:latin typeface="Canva Sans Bold"/>
                <a:ea typeface="Canva Sans Bold"/>
                <a:cs typeface="Canva Sans Bold"/>
                <a:sym typeface="Canva Sans Bold"/>
              </a:rPr>
              <a:t>Resources</a:t>
            </a:r>
          </a:p>
        </p:txBody>
      </p:sp>
      <p:sp>
        <p:nvSpPr>
          <p:cNvPr name="TextBox 5" id="5"/>
          <p:cNvSpPr txBox="true"/>
          <p:nvPr/>
        </p:nvSpPr>
        <p:spPr>
          <a:xfrm rot="0">
            <a:off x="1028700" y="2846195"/>
            <a:ext cx="13831494" cy="6305550"/>
          </a:xfrm>
          <a:prstGeom prst="rect">
            <a:avLst/>
          </a:prstGeom>
        </p:spPr>
        <p:txBody>
          <a:bodyPr anchor="t" rtlCol="false" tIns="0" lIns="0" bIns="0" rIns="0">
            <a:spAutoFit/>
          </a:bodyPr>
          <a:lstStyle/>
          <a:p>
            <a:pPr algn="l">
              <a:lnSpc>
                <a:spcPts val="3839"/>
              </a:lnSpc>
              <a:spcBef>
                <a:spcPct val="0"/>
              </a:spcBef>
            </a:pPr>
            <a:r>
              <a:rPr lang="en-US" sz="3199">
                <a:solidFill>
                  <a:srgbClr val="2F4044"/>
                </a:solidFill>
                <a:latin typeface="Arimo"/>
                <a:ea typeface="Arimo"/>
                <a:cs typeface="Arimo"/>
                <a:sym typeface="Arimo"/>
              </a:rPr>
              <a:t>•The C</a:t>
            </a:r>
            <a:r>
              <a:rPr lang="en-US" sz="3199">
                <a:solidFill>
                  <a:srgbClr val="2F4044"/>
                </a:solidFill>
                <a:latin typeface="Arimo"/>
                <a:ea typeface="Arimo"/>
                <a:cs typeface="Arimo"/>
                <a:sym typeface="Arimo"/>
              </a:rPr>
              <a:t>ontroller in MVC architecture handles any incoming URL request. </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•Controller class contains public methods called </a:t>
            </a:r>
            <a:r>
              <a:rPr lang="en-US" b="true" sz="3199">
                <a:solidFill>
                  <a:srgbClr val="2F4044"/>
                </a:solidFill>
                <a:latin typeface="Arimo Bold"/>
                <a:ea typeface="Arimo Bold"/>
                <a:cs typeface="Arimo Bold"/>
                <a:sym typeface="Arimo Bold"/>
              </a:rPr>
              <a:t>Action methods</a:t>
            </a:r>
            <a:r>
              <a:rPr lang="en-US" sz="3199">
                <a:solidFill>
                  <a:srgbClr val="2F4044"/>
                </a:solidFill>
                <a:latin typeface="Arimo"/>
                <a:ea typeface="Arimo"/>
                <a:cs typeface="Arimo"/>
                <a:sym typeface="Arimo"/>
              </a:rPr>
              <a:t>. </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•Controller and its action method </a:t>
            </a:r>
            <a:r>
              <a:rPr lang="en-US" sz="3199" u="sng">
                <a:solidFill>
                  <a:srgbClr val="2F4044"/>
                </a:solidFill>
                <a:latin typeface="Arimo"/>
                <a:ea typeface="Arimo"/>
                <a:cs typeface="Arimo"/>
                <a:sym typeface="Arimo"/>
              </a:rPr>
              <a:t>handles incoming browser requests, retrieves necessary model data and returns appropriate responses</a:t>
            </a:r>
            <a:r>
              <a:rPr lang="en-US" sz="3199">
                <a:solidFill>
                  <a:srgbClr val="2F4044"/>
                </a:solidFill>
                <a:latin typeface="Arimo"/>
                <a:ea typeface="Arimo"/>
                <a:cs typeface="Arimo"/>
                <a:sym typeface="Arimo"/>
              </a:rPr>
              <a:t>.</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•Every controller class name must end with a word "Controller“, Ex: ProductController.</a:t>
            </a:r>
          </a:p>
          <a:p>
            <a:pPr algn="l">
              <a:lnSpc>
                <a:spcPts val="3839"/>
              </a:lnSpc>
              <a:spcBef>
                <a:spcPct val="0"/>
              </a:spcBef>
            </a:pPr>
          </a:p>
          <a:p>
            <a:pPr algn="l">
              <a:lnSpc>
                <a:spcPts val="3839"/>
              </a:lnSpc>
              <a:spcBef>
                <a:spcPct val="0"/>
              </a:spcBef>
            </a:pPr>
            <a:r>
              <a:rPr lang="en-US" sz="3199">
                <a:solidFill>
                  <a:srgbClr val="2F4044"/>
                </a:solidFill>
                <a:latin typeface="Arimo"/>
                <a:ea typeface="Arimo"/>
                <a:cs typeface="Arimo"/>
                <a:sym typeface="Arimo"/>
              </a:rPr>
              <a:t>•A controller action returns something called an </a:t>
            </a:r>
            <a:r>
              <a:rPr lang="en-US" b="true" sz="3199">
                <a:solidFill>
                  <a:srgbClr val="2F4044"/>
                </a:solidFill>
                <a:latin typeface="Arimo Bold"/>
                <a:ea typeface="Arimo Bold"/>
                <a:cs typeface="Arimo Bold"/>
                <a:sym typeface="Arimo Bold"/>
              </a:rPr>
              <a:t>ActionResult.</a:t>
            </a:r>
            <a:r>
              <a:rPr lang="en-US" sz="3199">
                <a:solidFill>
                  <a:srgbClr val="2F4044"/>
                </a:solidFill>
                <a:latin typeface="Arimo"/>
                <a:ea typeface="Arimo"/>
                <a:cs typeface="Arimo"/>
                <a:sym typeface="Arimo"/>
              </a:rPr>
              <a:t> </a:t>
            </a:r>
          </a:p>
          <a:p>
            <a:pPr algn="l">
              <a:lnSpc>
                <a:spcPts val="3839"/>
              </a:lnSpc>
              <a:spcBef>
                <a:spcPct val="0"/>
              </a:spcBef>
            </a:pPr>
          </a:p>
          <a:p>
            <a:pPr algn="l">
              <a:lnSpc>
                <a:spcPts val="3599"/>
              </a:lnSpc>
              <a:spcBef>
                <a:spcPct val="0"/>
              </a:spcBef>
            </a:pPr>
          </a:p>
        </p:txBody>
      </p:sp>
    </p:spTree>
  </p:cSld>
  <p:clrMapOvr>
    <a:masterClrMapping/>
  </p:clrMapOvr>
</p:sld>
</file>

<file path=ppt/slides/slide43.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grpSp>
        <p:nvGrpSpPr>
          <p:cNvPr name="Group 2" id="2"/>
          <p:cNvGrpSpPr/>
          <p:nvPr/>
        </p:nvGrpSpPr>
        <p:grpSpPr>
          <a:xfrm rot="0">
            <a:off x="16863408" y="6076938"/>
            <a:ext cx="2805112" cy="1619250"/>
            <a:chOff x="0" y="0"/>
            <a:chExt cx="3740149" cy="2159000"/>
          </a:xfrm>
        </p:grpSpPr>
        <p:sp>
          <p:nvSpPr>
            <p:cNvPr name="Freeform 3" id="3"/>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4" id="4"/>
          <p:cNvGrpSpPr/>
          <p:nvPr/>
        </p:nvGrpSpPr>
        <p:grpSpPr>
          <a:xfrm rot="0">
            <a:off x="16863408" y="7034202"/>
            <a:ext cx="1404938" cy="1624012"/>
            <a:chOff x="0" y="0"/>
            <a:chExt cx="1873251" cy="2165349"/>
          </a:xfrm>
        </p:grpSpPr>
        <p:sp>
          <p:nvSpPr>
            <p:cNvPr name="Freeform 5" id="5"/>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6" id="6"/>
          <p:cNvGrpSpPr/>
          <p:nvPr/>
        </p:nvGrpSpPr>
        <p:grpSpPr>
          <a:xfrm rot="0">
            <a:off x="16863408" y="7850970"/>
            <a:ext cx="1404938" cy="2436018"/>
            <a:chOff x="0" y="0"/>
            <a:chExt cx="1873251" cy="3248024"/>
          </a:xfrm>
        </p:grpSpPr>
        <p:sp>
          <p:nvSpPr>
            <p:cNvPr name="Freeform 7" id="7"/>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8" id="8"/>
          <p:cNvSpPr/>
          <p:nvPr/>
        </p:nvSpPr>
        <p:spPr>
          <a:xfrm rot="5336205">
            <a:off x="17050181" y="8761864"/>
            <a:ext cx="1026627" cy="0"/>
          </a:xfrm>
          <a:prstGeom prst="line">
            <a:avLst/>
          </a:prstGeom>
          <a:ln cap="rnd" w="9525">
            <a:solidFill>
              <a:srgbClr val="2F4044"/>
            </a:solidFill>
            <a:prstDash val="solid"/>
            <a:headEnd type="none" len="sm" w="sm"/>
            <a:tailEnd type="none" len="sm" w="sm"/>
          </a:ln>
        </p:spPr>
      </p:sp>
      <p:grpSp>
        <p:nvGrpSpPr>
          <p:cNvPr name="Group 9" id="9"/>
          <p:cNvGrpSpPr/>
          <p:nvPr/>
        </p:nvGrpSpPr>
        <p:grpSpPr>
          <a:xfrm rot="0">
            <a:off x="18272528" y="3735960"/>
            <a:ext cx="1455286" cy="5732450"/>
            <a:chOff x="0" y="0"/>
            <a:chExt cx="1940381" cy="7643267"/>
          </a:xfrm>
        </p:grpSpPr>
        <p:sp>
          <p:nvSpPr>
            <p:cNvPr name="Freeform 10" id="10"/>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1" id="11"/>
          <p:cNvGrpSpPr/>
          <p:nvPr/>
        </p:nvGrpSpPr>
        <p:grpSpPr>
          <a:xfrm rot="0">
            <a:off x="16816090" y="2349040"/>
            <a:ext cx="2912078" cy="3275476"/>
            <a:chOff x="0" y="0"/>
            <a:chExt cx="3882771" cy="4367301"/>
          </a:xfrm>
        </p:grpSpPr>
        <p:sp>
          <p:nvSpPr>
            <p:cNvPr name="Freeform 12" id="12"/>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13" id="13"/>
          <p:cNvGrpSpPr/>
          <p:nvPr/>
        </p:nvGrpSpPr>
        <p:grpSpPr>
          <a:xfrm rot="0">
            <a:off x="18272528" y="7837958"/>
            <a:ext cx="2910572" cy="1637004"/>
            <a:chOff x="0" y="0"/>
            <a:chExt cx="3880763" cy="2182672"/>
          </a:xfrm>
        </p:grpSpPr>
        <p:sp>
          <p:nvSpPr>
            <p:cNvPr name="Freeform 14" id="14"/>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5" id="15"/>
          <p:cNvGrpSpPr/>
          <p:nvPr/>
        </p:nvGrpSpPr>
        <p:grpSpPr>
          <a:xfrm rot="0">
            <a:off x="17297125" y="3478527"/>
            <a:ext cx="2755900" cy="5385250"/>
            <a:chOff x="0" y="0"/>
            <a:chExt cx="3674533" cy="7180333"/>
          </a:xfrm>
        </p:grpSpPr>
        <p:sp>
          <p:nvSpPr>
            <p:cNvPr name="Freeform 16" id="16"/>
            <p:cNvSpPr/>
            <p:nvPr/>
          </p:nvSpPr>
          <p:spPr>
            <a:xfrm flipH="false" flipV="false" rot="0">
              <a:off x="6604" y="1524"/>
              <a:ext cx="3662045" cy="7176770"/>
            </a:xfrm>
            <a:custGeom>
              <a:avLst/>
              <a:gdLst/>
              <a:ahLst/>
              <a:cxnLst/>
              <a:rect r="r" b="b" t="t" l="l"/>
              <a:pathLst>
                <a:path h="7176770" w="3662045">
                  <a:moveTo>
                    <a:pt x="3648329" y="7176770"/>
                  </a:moveTo>
                  <a:lnTo>
                    <a:pt x="2326005" y="6328029"/>
                  </a:lnTo>
                  <a:cubicBezTo>
                    <a:pt x="2322322" y="6325743"/>
                    <a:pt x="2320163" y="6321679"/>
                    <a:pt x="2320163" y="6317361"/>
                  </a:cubicBezTo>
                  <a:lnTo>
                    <a:pt x="2320163" y="1275207"/>
                  </a:lnTo>
                  <a:lnTo>
                    <a:pt x="2332863" y="1275207"/>
                  </a:lnTo>
                  <a:lnTo>
                    <a:pt x="2326767" y="1286383"/>
                  </a:lnTo>
                  <a:lnTo>
                    <a:pt x="0" y="22352"/>
                  </a:lnTo>
                  <a:lnTo>
                    <a:pt x="12192" y="0"/>
                  </a:lnTo>
                  <a:lnTo>
                    <a:pt x="2338959" y="1264031"/>
                  </a:lnTo>
                  <a:cubicBezTo>
                    <a:pt x="2343023" y="1266190"/>
                    <a:pt x="2345563" y="1270508"/>
                    <a:pt x="2345563" y="1275207"/>
                  </a:cubicBezTo>
                  <a:lnTo>
                    <a:pt x="2345563" y="6317361"/>
                  </a:lnTo>
                  <a:lnTo>
                    <a:pt x="2332863" y="6317361"/>
                  </a:lnTo>
                  <a:lnTo>
                    <a:pt x="2339721" y="6306693"/>
                  </a:lnTo>
                  <a:lnTo>
                    <a:pt x="3662045" y="7155434"/>
                  </a:lnTo>
                  <a:close/>
                </a:path>
              </a:pathLst>
            </a:custGeom>
            <a:solidFill>
              <a:srgbClr val="2F4044"/>
            </a:solidFill>
          </p:spPr>
        </p:sp>
      </p:grpSp>
      <p:grpSp>
        <p:nvGrpSpPr>
          <p:cNvPr name="Group 17" id="17"/>
          <p:cNvGrpSpPr/>
          <p:nvPr/>
        </p:nvGrpSpPr>
        <p:grpSpPr>
          <a:xfrm rot="0">
            <a:off x="-82060" y="2451032"/>
            <a:ext cx="1407318" cy="3650456"/>
            <a:chOff x="0" y="0"/>
            <a:chExt cx="1876424" cy="4867275"/>
          </a:xfrm>
        </p:grpSpPr>
        <p:sp>
          <p:nvSpPr>
            <p:cNvPr name="Freeform 18" id="18"/>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sp>
        <p:nvSpPr>
          <p:cNvPr name="AutoShape 19" id="19"/>
          <p:cNvSpPr/>
          <p:nvPr/>
        </p:nvSpPr>
        <p:spPr>
          <a:xfrm rot="5367839">
            <a:off x="-328706" y="4726176"/>
            <a:ext cx="2036339" cy="0"/>
          </a:xfrm>
          <a:prstGeom prst="line">
            <a:avLst/>
          </a:prstGeom>
          <a:ln cap="rnd" w="9525">
            <a:solidFill>
              <a:srgbClr val="2F4044"/>
            </a:solidFill>
            <a:prstDash val="solid"/>
            <a:headEnd type="none" len="sm" w="sm"/>
            <a:tailEnd type="none" len="sm" w="sm"/>
          </a:ln>
        </p:spPr>
      </p:sp>
      <p:sp>
        <p:nvSpPr>
          <p:cNvPr name="AutoShape 20" id="20"/>
          <p:cNvSpPr/>
          <p:nvPr/>
        </p:nvSpPr>
        <p:spPr>
          <a:xfrm flipV="true">
            <a:off x="5967546" y="6840851"/>
            <a:ext cx="6715350" cy="40950"/>
          </a:xfrm>
          <a:prstGeom prst="line">
            <a:avLst/>
          </a:prstGeom>
          <a:ln cap="rnd" w="9525">
            <a:solidFill>
              <a:srgbClr val="2F4044"/>
            </a:solidFill>
            <a:prstDash val="solid"/>
            <a:headEnd type="none" len="sm" w="sm"/>
            <a:tailEnd type="none" len="sm" w="sm"/>
          </a:ln>
        </p:spPr>
      </p:sp>
      <p:grpSp>
        <p:nvGrpSpPr>
          <p:cNvPr name="Group 21" id="21"/>
          <p:cNvGrpSpPr/>
          <p:nvPr/>
        </p:nvGrpSpPr>
        <p:grpSpPr>
          <a:xfrm rot="0">
            <a:off x="1325258" y="5291862"/>
            <a:ext cx="2805112" cy="1619250"/>
            <a:chOff x="0" y="0"/>
            <a:chExt cx="3740149" cy="2159000"/>
          </a:xfrm>
        </p:grpSpPr>
        <p:sp>
          <p:nvSpPr>
            <p:cNvPr name="Freeform 22" id="22"/>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3" id="23"/>
          <p:cNvGrpSpPr/>
          <p:nvPr/>
        </p:nvGrpSpPr>
        <p:grpSpPr>
          <a:xfrm rot="0">
            <a:off x="2718290" y="836544"/>
            <a:ext cx="4217194" cy="2433638"/>
            <a:chOff x="0" y="0"/>
            <a:chExt cx="5622925" cy="3244851"/>
          </a:xfrm>
        </p:grpSpPr>
        <p:sp>
          <p:nvSpPr>
            <p:cNvPr name="Freeform 24" id="24"/>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5" id="25"/>
          <p:cNvGrpSpPr/>
          <p:nvPr/>
        </p:nvGrpSpPr>
        <p:grpSpPr>
          <a:xfrm rot="0">
            <a:off x="1325258" y="6249126"/>
            <a:ext cx="1404938" cy="1624012"/>
            <a:chOff x="0" y="0"/>
            <a:chExt cx="1873251" cy="2165349"/>
          </a:xfrm>
        </p:grpSpPr>
        <p:sp>
          <p:nvSpPr>
            <p:cNvPr name="Freeform 26" id="26"/>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7" id="27"/>
          <p:cNvGrpSpPr/>
          <p:nvPr/>
        </p:nvGrpSpPr>
        <p:grpSpPr>
          <a:xfrm rot="0">
            <a:off x="1325258" y="706589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290859" y="257735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12031" y="7976788"/>
            <a:ext cx="1026627" cy="0"/>
          </a:xfrm>
          <a:prstGeom prst="line">
            <a:avLst/>
          </a:prstGeom>
          <a:ln cap="rnd" w="9525">
            <a:solidFill>
              <a:srgbClr val="2F4044"/>
            </a:solidFill>
            <a:prstDash val="solid"/>
            <a:headEnd type="none" len="sm" w="sm"/>
            <a:tailEnd type="none" len="sm" w="sm"/>
          </a:ln>
        </p:spPr>
      </p:sp>
      <p:grpSp>
        <p:nvGrpSpPr>
          <p:cNvPr name="Group 31" id="31"/>
          <p:cNvGrpSpPr/>
          <p:nvPr/>
        </p:nvGrpSpPr>
        <p:grpSpPr>
          <a:xfrm rot="0">
            <a:off x="2734378" y="2950884"/>
            <a:ext cx="1455286" cy="5732450"/>
            <a:chOff x="0" y="0"/>
            <a:chExt cx="1940381" cy="7643267"/>
          </a:xfrm>
        </p:grpSpPr>
        <p:sp>
          <p:nvSpPr>
            <p:cNvPr name="Freeform 32" id="32"/>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3" id="33"/>
          <p:cNvGrpSpPr/>
          <p:nvPr/>
        </p:nvGrpSpPr>
        <p:grpSpPr>
          <a:xfrm rot="0">
            <a:off x="1277940" y="1563964"/>
            <a:ext cx="2912078" cy="3275476"/>
            <a:chOff x="0" y="0"/>
            <a:chExt cx="3882771" cy="4367301"/>
          </a:xfrm>
        </p:grpSpPr>
        <p:sp>
          <p:nvSpPr>
            <p:cNvPr name="Freeform 34" id="34"/>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5" id="35"/>
          <p:cNvGrpSpPr/>
          <p:nvPr/>
        </p:nvGrpSpPr>
        <p:grpSpPr>
          <a:xfrm rot="0">
            <a:off x="2734378" y="7052882"/>
            <a:ext cx="2910572" cy="1637004"/>
            <a:chOff x="0" y="0"/>
            <a:chExt cx="3880763" cy="2182672"/>
          </a:xfrm>
        </p:grpSpPr>
        <p:sp>
          <p:nvSpPr>
            <p:cNvPr name="Freeform 36" id="3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7" id="37"/>
          <p:cNvGrpSpPr/>
          <p:nvPr/>
        </p:nvGrpSpPr>
        <p:grpSpPr>
          <a:xfrm rot="0">
            <a:off x="-3085925" y="94825"/>
            <a:ext cx="7600800" cy="7983850"/>
            <a:chOff x="0" y="0"/>
            <a:chExt cx="10134400" cy="10645133"/>
          </a:xfrm>
        </p:grpSpPr>
        <p:sp>
          <p:nvSpPr>
            <p:cNvPr name="Freeform 38" id="38"/>
            <p:cNvSpPr/>
            <p:nvPr/>
          </p:nvSpPr>
          <p:spPr>
            <a:xfrm flipH="false" flipV="false" rot="0">
              <a:off x="6731" y="1524"/>
              <a:ext cx="10121900" cy="10641584"/>
            </a:xfrm>
            <a:custGeom>
              <a:avLst/>
              <a:gdLst/>
              <a:ahLst/>
              <a:cxnLst/>
              <a:rect r="r" b="b" t="t" l="l"/>
              <a:pathLst>
                <a:path h="10641584" w="10121900">
                  <a:moveTo>
                    <a:pt x="10108057" y="10641584"/>
                  </a:moveTo>
                  <a:lnTo>
                    <a:pt x="8785733" y="9792843"/>
                  </a:lnTo>
                  <a:cubicBezTo>
                    <a:pt x="8782050" y="9790557"/>
                    <a:pt x="8779891" y="9786493"/>
                    <a:pt x="8779891" y="9782175"/>
                  </a:cubicBezTo>
                  <a:lnTo>
                    <a:pt x="8779891" y="4740021"/>
                  </a:lnTo>
                  <a:lnTo>
                    <a:pt x="8792591" y="4740021"/>
                  </a:lnTo>
                  <a:lnTo>
                    <a:pt x="8786622" y="4751197"/>
                  </a:lnTo>
                  <a:lnTo>
                    <a:pt x="0" y="22352"/>
                  </a:lnTo>
                  <a:lnTo>
                    <a:pt x="11938" y="0"/>
                  </a:lnTo>
                  <a:lnTo>
                    <a:pt x="8798687" y="4728845"/>
                  </a:lnTo>
                  <a:cubicBezTo>
                    <a:pt x="8802751" y="4731004"/>
                    <a:pt x="8805419" y="4735322"/>
                    <a:pt x="8805419" y="4740021"/>
                  </a:cubicBezTo>
                  <a:lnTo>
                    <a:pt x="8805419" y="9782048"/>
                  </a:lnTo>
                  <a:lnTo>
                    <a:pt x="8792719" y="9782048"/>
                  </a:lnTo>
                  <a:lnTo>
                    <a:pt x="8799576" y="9771379"/>
                  </a:lnTo>
                  <a:lnTo>
                    <a:pt x="10121900" y="10620121"/>
                  </a:lnTo>
                  <a:close/>
                </a:path>
              </a:pathLst>
            </a:custGeom>
            <a:solidFill>
              <a:srgbClr val="2F4044"/>
            </a:solidFill>
          </p:spPr>
        </p:sp>
      </p:grpSp>
      <p:sp>
        <p:nvSpPr>
          <p:cNvPr name="TextBox 39" id="39"/>
          <p:cNvSpPr txBox="true"/>
          <p:nvPr/>
        </p:nvSpPr>
        <p:spPr>
          <a:xfrm rot="0">
            <a:off x="3140756" y="4892988"/>
            <a:ext cx="14721212" cy="1781175"/>
          </a:xfrm>
          <a:prstGeom prst="rect">
            <a:avLst/>
          </a:prstGeom>
        </p:spPr>
        <p:txBody>
          <a:bodyPr anchor="t" rtlCol="false" tIns="0" lIns="0" bIns="0" rIns="0">
            <a:spAutoFit/>
          </a:bodyPr>
          <a:lstStyle/>
          <a:p>
            <a:pPr algn="l">
              <a:lnSpc>
                <a:spcPts val="13701"/>
              </a:lnSpc>
            </a:pPr>
            <a:r>
              <a:rPr lang="en-US" b="true" sz="11417">
                <a:solidFill>
                  <a:srgbClr val="263238"/>
                </a:solidFill>
                <a:latin typeface="Arimo Bold"/>
                <a:ea typeface="Arimo Bold"/>
                <a:cs typeface="Arimo Bold"/>
                <a:sym typeface="Arimo Bold"/>
              </a:rPr>
              <a:t> History</a:t>
            </a:r>
            <a:r>
              <a:rPr lang="en-US" b="true" sz="11417">
                <a:solidFill>
                  <a:srgbClr val="263238"/>
                </a:solidFill>
                <a:latin typeface="Arimo Bold"/>
                <a:ea typeface="Arimo Bold"/>
                <a:cs typeface="Arimo Bold"/>
                <a:sym typeface="Arimo Bold"/>
              </a:rPr>
              <a:t> of Web Apps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165450" y="-100"/>
            <a:ext cx="2052875" cy="2433648"/>
          </a:xfrm>
          <a:custGeom>
            <a:avLst/>
            <a:gdLst/>
            <a:ahLst/>
            <a:cxnLst/>
            <a:rect r="r" b="b" t="t" l="l"/>
            <a:pathLst>
              <a:path h="2433648" w="2052875">
                <a:moveTo>
                  <a:pt x="0" y="0"/>
                </a:moveTo>
                <a:lnTo>
                  <a:pt x="2052875" y="0"/>
                </a:lnTo>
                <a:lnTo>
                  <a:pt x="2052875" y="2433648"/>
                </a:lnTo>
                <a:lnTo>
                  <a:pt x="0" y="24336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471442" y="8407426"/>
            <a:ext cx="2880388" cy="3324276"/>
            <a:chOff x="0" y="0"/>
            <a:chExt cx="3840517" cy="4432368"/>
          </a:xfrm>
        </p:grpSpPr>
        <p:sp>
          <p:nvSpPr>
            <p:cNvPr name="Freeform 4" id="4"/>
            <p:cNvSpPr/>
            <p:nvPr/>
          </p:nvSpPr>
          <p:spPr>
            <a:xfrm flipH="false" flipV="false" rot="0">
              <a:off x="0" y="0"/>
              <a:ext cx="3840480" cy="4432427"/>
            </a:xfrm>
            <a:custGeom>
              <a:avLst/>
              <a:gdLst/>
              <a:ahLst/>
              <a:cxnLst/>
              <a:rect r="r" b="b" t="t" l="l"/>
              <a:pathLst>
                <a:path h="4432427" w="3840480">
                  <a:moveTo>
                    <a:pt x="0" y="2217801"/>
                  </a:moveTo>
                  <a:lnTo>
                    <a:pt x="0" y="0"/>
                  </a:lnTo>
                  <a:lnTo>
                    <a:pt x="3840480" y="2217801"/>
                  </a:lnTo>
                  <a:lnTo>
                    <a:pt x="3840480" y="4432427"/>
                  </a:lnTo>
                  <a:lnTo>
                    <a:pt x="3840480" y="4422648"/>
                  </a:lnTo>
                  <a:lnTo>
                    <a:pt x="3840480" y="4432427"/>
                  </a:lnTo>
                  <a:lnTo>
                    <a:pt x="0" y="2217801"/>
                  </a:lnTo>
                  <a:close/>
                </a:path>
              </a:pathLst>
            </a:custGeom>
            <a:solidFill>
              <a:srgbClr val="FFDCB6"/>
            </a:solidFill>
          </p:spPr>
        </p:sp>
      </p:grpSp>
      <p:sp>
        <p:nvSpPr>
          <p:cNvPr name="Freeform 5" id="5"/>
          <p:cNvSpPr/>
          <p:nvPr/>
        </p:nvSpPr>
        <p:spPr>
          <a:xfrm flipH="false" flipV="false" rot="0">
            <a:off x="-3104392" y="1272092"/>
            <a:ext cx="7193679" cy="10646584"/>
          </a:xfrm>
          <a:custGeom>
            <a:avLst/>
            <a:gdLst/>
            <a:ahLst/>
            <a:cxnLst/>
            <a:rect r="r" b="b" t="t" l="l"/>
            <a:pathLst>
              <a:path h="10646584" w="7193679">
                <a:moveTo>
                  <a:pt x="0" y="0"/>
                </a:moveTo>
                <a:lnTo>
                  <a:pt x="7193680" y="0"/>
                </a:lnTo>
                <a:lnTo>
                  <a:pt x="7193680" y="10646584"/>
                </a:lnTo>
                <a:lnTo>
                  <a:pt x="0" y="106465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179966" y="2109742"/>
            <a:ext cx="4025966" cy="7726866"/>
          </a:xfrm>
          <a:custGeom>
            <a:avLst/>
            <a:gdLst/>
            <a:ahLst/>
            <a:cxnLst/>
            <a:rect r="r" b="b" t="t" l="l"/>
            <a:pathLst>
              <a:path h="7726866" w="4025966">
                <a:moveTo>
                  <a:pt x="0" y="0"/>
                </a:moveTo>
                <a:lnTo>
                  <a:pt x="4025966" y="0"/>
                </a:lnTo>
                <a:lnTo>
                  <a:pt x="4025966" y="7726866"/>
                </a:lnTo>
                <a:lnTo>
                  <a:pt x="0" y="77268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2262882">
            <a:off x="4483368" y="4176046"/>
            <a:ext cx="3049495" cy="1044785"/>
          </a:xfrm>
          <a:custGeom>
            <a:avLst/>
            <a:gdLst/>
            <a:ahLst/>
            <a:cxnLst/>
            <a:rect r="r" b="b" t="t" l="l"/>
            <a:pathLst>
              <a:path h="1044785" w="3049495">
                <a:moveTo>
                  <a:pt x="0" y="0"/>
                </a:moveTo>
                <a:lnTo>
                  <a:pt x="3049495" y="0"/>
                </a:lnTo>
                <a:lnTo>
                  <a:pt x="3049495" y="1044784"/>
                </a:lnTo>
                <a:lnTo>
                  <a:pt x="0" y="104478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4912692" y="6159934"/>
            <a:ext cx="4453772" cy="3909630"/>
          </a:xfrm>
          <a:prstGeom prst="rect">
            <a:avLst/>
          </a:prstGeom>
        </p:spPr>
        <p:txBody>
          <a:bodyPr anchor="t" rtlCol="false" tIns="0" lIns="0" bIns="0" rIns="0">
            <a:spAutoFit/>
          </a:bodyPr>
          <a:lstStyle/>
          <a:p>
            <a:pPr algn="l">
              <a:lnSpc>
                <a:spcPts val="6034"/>
              </a:lnSpc>
            </a:pPr>
            <a:r>
              <a:rPr lang="en-US" sz="4310" b="true">
                <a:solidFill>
                  <a:srgbClr val="000000"/>
                </a:solidFill>
                <a:latin typeface="Canva Sans Bold"/>
                <a:ea typeface="Canva Sans Bold"/>
                <a:cs typeface="Canva Sans Bold"/>
                <a:sym typeface="Canva Sans Bold"/>
              </a:rPr>
              <a:t>2-Late 90s:</a:t>
            </a:r>
          </a:p>
          <a:p>
            <a:pPr algn="ctr">
              <a:lnSpc>
                <a:spcPts val="6034"/>
              </a:lnSpc>
            </a:pPr>
            <a:r>
              <a:rPr lang="en-US" b="true" sz="4310">
                <a:solidFill>
                  <a:srgbClr val="000000"/>
                </a:solidFill>
                <a:latin typeface="Canva Sans Bold"/>
                <a:ea typeface="Canva Sans Bold"/>
                <a:cs typeface="Canva Sans Bold"/>
                <a:sym typeface="Canva Sans Bold"/>
              </a:rPr>
              <a:t> HTML+CSS+JS= dynamic content </a:t>
            </a:r>
          </a:p>
          <a:p>
            <a:pPr algn="ctr" marL="0" indent="0" lvl="0">
              <a:lnSpc>
                <a:spcPts val="7132"/>
              </a:lnSpc>
              <a:spcBef>
                <a:spcPct val="0"/>
              </a:spcBef>
            </a:pPr>
          </a:p>
        </p:txBody>
      </p:sp>
      <p:sp>
        <p:nvSpPr>
          <p:cNvPr name="TextBox 9" id="9"/>
          <p:cNvSpPr txBox="true"/>
          <p:nvPr/>
        </p:nvSpPr>
        <p:spPr>
          <a:xfrm rot="0">
            <a:off x="8621146" y="2611040"/>
            <a:ext cx="4850365" cy="3433380"/>
          </a:xfrm>
          <a:prstGeom prst="rect">
            <a:avLst/>
          </a:prstGeom>
        </p:spPr>
        <p:txBody>
          <a:bodyPr anchor="t" rtlCol="false" tIns="0" lIns="0" bIns="0" rIns="0">
            <a:spAutoFit/>
          </a:bodyPr>
          <a:lstStyle/>
          <a:p>
            <a:pPr algn="l">
              <a:lnSpc>
                <a:spcPts val="6034"/>
              </a:lnSpc>
            </a:pPr>
            <a:r>
              <a:rPr lang="en-US" sz="4310" b="true">
                <a:solidFill>
                  <a:srgbClr val="000000"/>
                </a:solidFill>
                <a:latin typeface="Canva Sans Bold"/>
                <a:ea typeface="Canva Sans Bold"/>
                <a:cs typeface="Canva Sans Bold"/>
                <a:sym typeface="Canva Sans Bold"/>
              </a:rPr>
              <a:t>3-2000s: :</a:t>
            </a:r>
          </a:p>
          <a:p>
            <a:pPr algn="ctr" marL="0" indent="0" lvl="0">
              <a:lnSpc>
                <a:spcPts val="7132"/>
              </a:lnSpc>
              <a:spcBef>
                <a:spcPct val="0"/>
              </a:spcBef>
            </a:pPr>
            <a:r>
              <a:rPr lang="en-US" b="true" sz="5094">
                <a:solidFill>
                  <a:srgbClr val="000000"/>
                </a:solidFill>
                <a:latin typeface="Canva Sans Bold"/>
                <a:ea typeface="Canva Sans Bold"/>
                <a:cs typeface="Canva Sans Bold"/>
                <a:sym typeface="Canva Sans Bold"/>
              </a:rPr>
              <a:t>MVC frameworks, AJAX.</a:t>
            </a:r>
          </a:p>
        </p:txBody>
      </p:sp>
      <p:sp>
        <p:nvSpPr>
          <p:cNvPr name="TextBox 10" id="10"/>
          <p:cNvSpPr txBox="true"/>
          <p:nvPr/>
        </p:nvSpPr>
        <p:spPr>
          <a:xfrm rot="0">
            <a:off x="12530709" y="6142347"/>
            <a:ext cx="4225866" cy="3058640"/>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4-Now: APIs + Frontend frameworks.</a:t>
            </a:r>
          </a:p>
          <a:p>
            <a:pPr algn="l">
              <a:lnSpc>
                <a:spcPts val="2798"/>
              </a:lnSpc>
            </a:pPr>
          </a:p>
          <a:p>
            <a:pPr algn="ctr" marL="0" indent="0" lvl="0">
              <a:lnSpc>
                <a:spcPts val="3307"/>
              </a:lnSpc>
              <a:spcBef>
                <a:spcPct val="0"/>
              </a:spcBef>
            </a:pPr>
          </a:p>
        </p:txBody>
      </p:sp>
      <p:sp>
        <p:nvSpPr>
          <p:cNvPr name="Freeform 11" id="11"/>
          <p:cNvSpPr/>
          <p:nvPr/>
        </p:nvSpPr>
        <p:spPr>
          <a:xfrm flipH="false" flipV="true" rot="-2933195">
            <a:off x="8269708" y="7131165"/>
            <a:ext cx="3049495" cy="1044785"/>
          </a:xfrm>
          <a:custGeom>
            <a:avLst/>
            <a:gdLst/>
            <a:ahLst/>
            <a:cxnLst/>
            <a:rect r="r" b="b" t="t" l="l"/>
            <a:pathLst>
              <a:path h="1044785" w="3049495">
                <a:moveTo>
                  <a:pt x="0" y="1044785"/>
                </a:moveTo>
                <a:lnTo>
                  <a:pt x="3049496" y="1044785"/>
                </a:lnTo>
                <a:lnTo>
                  <a:pt x="3049496" y="0"/>
                </a:lnTo>
                <a:lnTo>
                  <a:pt x="0" y="0"/>
                </a:lnTo>
                <a:lnTo>
                  <a:pt x="0" y="104478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2362991">
            <a:off x="13118894" y="4701766"/>
            <a:ext cx="3049495" cy="1044785"/>
          </a:xfrm>
          <a:custGeom>
            <a:avLst/>
            <a:gdLst/>
            <a:ahLst/>
            <a:cxnLst/>
            <a:rect r="r" b="b" t="t" l="l"/>
            <a:pathLst>
              <a:path h="1044785" w="3049495">
                <a:moveTo>
                  <a:pt x="0" y="0"/>
                </a:moveTo>
                <a:lnTo>
                  <a:pt x="3049496" y="0"/>
                </a:lnTo>
                <a:lnTo>
                  <a:pt x="3049496" y="1044785"/>
                </a:lnTo>
                <a:lnTo>
                  <a:pt x="0" y="10447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pic>
        <p:nvPicPr>
          <p:cNvPr name="Picture 13" id="13"/>
          <p:cNvPicPr>
            <a:picLocks noChangeAspect="true"/>
          </p:cNvPicPr>
          <p:nvPr/>
        </p:nvPicPr>
        <p:blipFill>
          <a:blip r:embed="rId11"/>
          <a:srcRect l="0" t="0" r="0" b="0"/>
          <a:stretch>
            <a:fillRect/>
          </a:stretch>
        </p:blipFill>
        <p:spPr>
          <a:xfrm flipH="false" flipV="false" rot="0">
            <a:off x="4847017" y="-202221"/>
            <a:ext cx="7102527" cy="2698960"/>
          </a:xfrm>
          <a:prstGeom prst="rect">
            <a:avLst/>
          </a:prstGeom>
        </p:spPr>
      </p:pic>
      <p:sp>
        <p:nvSpPr>
          <p:cNvPr name="TextBox 14" id="14"/>
          <p:cNvSpPr txBox="true"/>
          <p:nvPr/>
        </p:nvSpPr>
        <p:spPr>
          <a:xfrm rot="0">
            <a:off x="743352" y="3021994"/>
            <a:ext cx="4169340" cy="3909630"/>
          </a:xfrm>
          <a:prstGeom prst="rect">
            <a:avLst/>
          </a:prstGeom>
        </p:spPr>
        <p:txBody>
          <a:bodyPr anchor="t" rtlCol="false" tIns="0" lIns="0" bIns="0" rIns="0">
            <a:spAutoFit/>
          </a:bodyPr>
          <a:lstStyle/>
          <a:p>
            <a:pPr algn="l">
              <a:lnSpc>
                <a:spcPts val="6034"/>
              </a:lnSpc>
            </a:pPr>
            <a:r>
              <a:rPr lang="en-US" sz="4310" b="true">
                <a:solidFill>
                  <a:srgbClr val="000000"/>
                </a:solidFill>
                <a:latin typeface="Canva Sans Bold"/>
                <a:ea typeface="Canva Sans Bold"/>
                <a:cs typeface="Canva Sans Bold"/>
                <a:sym typeface="Canva Sans Bold"/>
              </a:rPr>
              <a:t>1-Early 90s:</a:t>
            </a:r>
          </a:p>
          <a:p>
            <a:pPr algn="ctr">
              <a:lnSpc>
                <a:spcPts val="6034"/>
              </a:lnSpc>
            </a:pPr>
            <a:r>
              <a:rPr lang="en-US" b="true" sz="4310">
                <a:solidFill>
                  <a:srgbClr val="000000"/>
                </a:solidFill>
                <a:latin typeface="Canva Sans Bold"/>
                <a:ea typeface="Canva Sans Bold"/>
                <a:cs typeface="Canva Sans Bold"/>
                <a:sym typeface="Canva Sans Bold"/>
              </a:rPr>
              <a:t> HTML+CSS= static HTML pages</a:t>
            </a:r>
          </a:p>
          <a:p>
            <a:pPr algn="ctr" marL="0" indent="0" lvl="0">
              <a:lnSpc>
                <a:spcPts val="713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 y="6636532"/>
            <a:ext cx="1407318" cy="3650456"/>
            <a:chOff x="0" y="0"/>
            <a:chExt cx="1876424" cy="4867275"/>
          </a:xfrm>
        </p:grpSpPr>
        <p:sp>
          <p:nvSpPr>
            <p:cNvPr name="Freeform 3" id="3"/>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sp>
        <p:nvSpPr>
          <p:cNvPr name="AutoShape 4" id="4"/>
          <p:cNvSpPr/>
          <p:nvPr/>
        </p:nvSpPr>
        <p:spPr>
          <a:xfrm rot="5367839">
            <a:off x="-246656" y="8911676"/>
            <a:ext cx="2036339" cy="0"/>
          </a:xfrm>
          <a:prstGeom prst="line">
            <a:avLst/>
          </a:prstGeom>
          <a:ln cap="rnd" w="9525">
            <a:solidFill>
              <a:srgbClr val="2F4044"/>
            </a:solidFill>
            <a:prstDash val="solid"/>
            <a:headEnd type="none" len="sm" w="sm"/>
            <a:tailEnd type="none" len="sm" w="sm"/>
          </a:ln>
        </p:spPr>
      </p:sp>
      <p:grpSp>
        <p:nvGrpSpPr>
          <p:cNvPr name="Group 5" id="5"/>
          <p:cNvGrpSpPr/>
          <p:nvPr/>
        </p:nvGrpSpPr>
        <p:grpSpPr>
          <a:xfrm rot="0">
            <a:off x="13939708" y="4997962"/>
            <a:ext cx="2805112" cy="1619250"/>
            <a:chOff x="0" y="0"/>
            <a:chExt cx="3740149" cy="2159000"/>
          </a:xfrm>
        </p:grpSpPr>
        <p:sp>
          <p:nvSpPr>
            <p:cNvPr name="Freeform 6" id="6"/>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7" id="7"/>
          <p:cNvGrpSpPr/>
          <p:nvPr/>
        </p:nvGrpSpPr>
        <p:grpSpPr>
          <a:xfrm rot="0">
            <a:off x="15332740" y="542644"/>
            <a:ext cx="4217194" cy="2433638"/>
            <a:chOff x="0" y="0"/>
            <a:chExt cx="5622925" cy="3244851"/>
          </a:xfrm>
        </p:grpSpPr>
        <p:sp>
          <p:nvSpPr>
            <p:cNvPr name="Freeform 8" id="8"/>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9" id="9"/>
          <p:cNvGrpSpPr/>
          <p:nvPr/>
        </p:nvGrpSpPr>
        <p:grpSpPr>
          <a:xfrm rot="0">
            <a:off x="13939708" y="5955226"/>
            <a:ext cx="1404938" cy="1624012"/>
            <a:chOff x="0" y="0"/>
            <a:chExt cx="1873251" cy="2165349"/>
          </a:xfrm>
        </p:grpSpPr>
        <p:sp>
          <p:nvSpPr>
            <p:cNvPr name="Freeform 10" id="10"/>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11" id="11"/>
          <p:cNvGrpSpPr/>
          <p:nvPr/>
        </p:nvGrpSpPr>
        <p:grpSpPr>
          <a:xfrm rot="0">
            <a:off x="12532390" y="2157132"/>
            <a:ext cx="1407318" cy="3650456"/>
            <a:chOff x="0" y="0"/>
            <a:chExt cx="1876424" cy="4867275"/>
          </a:xfrm>
        </p:grpSpPr>
        <p:sp>
          <p:nvSpPr>
            <p:cNvPr name="Freeform 12" id="12"/>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grpSp>
        <p:nvGrpSpPr>
          <p:cNvPr name="Group 13" id="13"/>
          <p:cNvGrpSpPr/>
          <p:nvPr/>
        </p:nvGrpSpPr>
        <p:grpSpPr>
          <a:xfrm rot="0">
            <a:off x="13939708" y="6771994"/>
            <a:ext cx="1404938" cy="2436018"/>
            <a:chOff x="0" y="0"/>
            <a:chExt cx="1873251" cy="3248024"/>
          </a:xfrm>
        </p:grpSpPr>
        <p:sp>
          <p:nvSpPr>
            <p:cNvPr name="Freeform 14" id="14"/>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15" id="15"/>
          <p:cNvSpPr/>
          <p:nvPr/>
        </p:nvSpPr>
        <p:spPr>
          <a:xfrm rot="8994672">
            <a:off x="15905309" y="2283450"/>
            <a:ext cx="1007397" cy="0"/>
          </a:xfrm>
          <a:prstGeom prst="line">
            <a:avLst/>
          </a:prstGeom>
          <a:ln cap="rnd" w="9525">
            <a:solidFill>
              <a:srgbClr val="2F4044"/>
            </a:solidFill>
            <a:prstDash val="solid"/>
            <a:headEnd type="none" len="sm" w="sm"/>
            <a:tailEnd type="none" len="sm" w="sm"/>
          </a:ln>
        </p:spPr>
      </p:sp>
      <p:sp>
        <p:nvSpPr>
          <p:cNvPr name="AutoShape 16" id="16"/>
          <p:cNvSpPr/>
          <p:nvPr/>
        </p:nvSpPr>
        <p:spPr>
          <a:xfrm rot="5336205">
            <a:off x="14126481" y="7682888"/>
            <a:ext cx="1026627" cy="0"/>
          </a:xfrm>
          <a:prstGeom prst="line">
            <a:avLst/>
          </a:prstGeom>
          <a:ln cap="rnd" w="9525">
            <a:solidFill>
              <a:srgbClr val="2F4044"/>
            </a:solidFill>
            <a:prstDash val="solid"/>
            <a:headEnd type="none" len="sm" w="sm"/>
            <a:tailEnd type="none" len="sm" w="sm"/>
          </a:ln>
        </p:spPr>
      </p:sp>
      <p:sp>
        <p:nvSpPr>
          <p:cNvPr name="AutoShape 17" id="17"/>
          <p:cNvSpPr/>
          <p:nvPr/>
        </p:nvSpPr>
        <p:spPr>
          <a:xfrm rot="5367839">
            <a:off x="12285744" y="4432276"/>
            <a:ext cx="2036339" cy="0"/>
          </a:xfrm>
          <a:prstGeom prst="line">
            <a:avLst/>
          </a:prstGeom>
          <a:ln cap="rnd" w="9525">
            <a:solidFill>
              <a:srgbClr val="2F4044"/>
            </a:solidFill>
            <a:prstDash val="solid"/>
            <a:headEnd type="none" len="sm" w="sm"/>
            <a:tailEnd type="none" len="sm" w="sm"/>
          </a:ln>
        </p:spPr>
      </p:sp>
      <p:grpSp>
        <p:nvGrpSpPr>
          <p:cNvPr name="Group 18" id="18"/>
          <p:cNvGrpSpPr/>
          <p:nvPr/>
        </p:nvGrpSpPr>
        <p:grpSpPr>
          <a:xfrm rot="0">
            <a:off x="15348828" y="2656984"/>
            <a:ext cx="1455286" cy="5732450"/>
            <a:chOff x="0" y="0"/>
            <a:chExt cx="1940381" cy="7643267"/>
          </a:xfrm>
        </p:grpSpPr>
        <p:sp>
          <p:nvSpPr>
            <p:cNvPr name="Freeform 19" id="19"/>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20" id="20"/>
          <p:cNvGrpSpPr/>
          <p:nvPr/>
        </p:nvGrpSpPr>
        <p:grpSpPr>
          <a:xfrm rot="0">
            <a:off x="13892390" y="1270064"/>
            <a:ext cx="2912078" cy="3275476"/>
            <a:chOff x="0" y="0"/>
            <a:chExt cx="3882771" cy="4367301"/>
          </a:xfrm>
        </p:grpSpPr>
        <p:sp>
          <p:nvSpPr>
            <p:cNvPr name="Freeform 21" id="21"/>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22" id="22"/>
          <p:cNvGrpSpPr/>
          <p:nvPr/>
        </p:nvGrpSpPr>
        <p:grpSpPr>
          <a:xfrm rot="0">
            <a:off x="15348828" y="6758982"/>
            <a:ext cx="2910572" cy="1637004"/>
            <a:chOff x="0" y="0"/>
            <a:chExt cx="3880763" cy="2182672"/>
          </a:xfrm>
        </p:grpSpPr>
        <p:sp>
          <p:nvSpPr>
            <p:cNvPr name="Freeform 23" id="23"/>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24" id="24"/>
          <p:cNvGrpSpPr/>
          <p:nvPr/>
        </p:nvGrpSpPr>
        <p:grpSpPr>
          <a:xfrm rot="0">
            <a:off x="8566235" y="-573012"/>
            <a:ext cx="7600800" cy="7983850"/>
            <a:chOff x="0" y="0"/>
            <a:chExt cx="10134400" cy="10645133"/>
          </a:xfrm>
        </p:grpSpPr>
        <p:sp>
          <p:nvSpPr>
            <p:cNvPr name="Freeform 25" id="25"/>
            <p:cNvSpPr/>
            <p:nvPr/>
          </p:nvSpPr>
          <p:spPr>
            <a:xfrm flipH="false" flipV="false" rot="0">
              <a:off x="6731" y="1524"/>
              <a:ext cx="10121900" cy="10641584"/>
            </a:xfrm>
            <a:custGeom>
              <a:avLst/>
              <a:gdLst/>
              <a:ahLst/>
              <a:cxnLst/>
              <a:rect r="r" b="b" t="t" l="l"/>
              <a:pathLst>
                <a:path h="10641584" w="10121900">
                  <a:moveTo>
                    <a:pt x="10108057" y="10641584"/>
                  </a:moveTo>
                  <a:lnTo>
                    <a:pt x="8785733" y="9792843"/>
                  </a:lnTo>
                  <a:cubicBezTo>
                    <a:pt x="8782050" y="9790557"/>
                    <a:pt x="8779891" y="9786493"/>
                    <a:pt x="8779891" y="9782175"/>
                  </a:cubicBezTo>
                  <a:lnTo>
                    <a:pt x="8779891" y="4740021"/>
                  </a:lnTo>
                  <a:lnTo>
                    <a:pt x="8792591" y="4740021"/>
                  </a:lnTo>
                  <a:lnTo>
                    <a:pt x="8786622" y="4751197"/>
                  </a:lnTo>
                  <a:lnTo>
                    <a:pt x="0" y="22352"/>
                  </a:lnTo>
                  <a:lnTo>
                    <a:pt x="11938" y="0"/>
                  </a:lnTo>
                  <a:lnTo>
                    <a:pt x="8798687" y="4728845"/>
                  </a:lnTo>
                  <a:cubicBezTo>
                    <a:pt x="8802751" y="4731004"/>
                    <a:pt x="8805419" y="4735322"/>
                    <a:pt x="8805419" y="4740021"/>
                  </a:cubicBezTo>
                  <a:lnTo>
                    <a:pt x="8805419" y="9782048"/>
                  </a:lnTo>
                  <a:lnTo>
                    <a:pt x="8792719" y="9782048"/>
                  </a:lnTo>
                  <a:lnTo>
                    <a:pt x="8799576" y="9771379"/>
                  </a:lnTo>
                  <a:lnTo>
                    <a:pt x="10121900" y="10620121"/>
                  </a:lnTo>
                  <a:close/>
                </a:path>
              </a:pathLst>
            </a:custGeom>
            <a:solidFill>
              <a:srgbClr val="2F4044"/>
            </a:solidFill>
          </p:spPr>
        </p:sp>
      </p:grpSp>
      <p:sp>
        <p:nvSpPr>
          <p:cNvPr name="Freeform 26" id="26"/>
          <p:cNvSpPr/>
          <p:nvPr/>
        </p:nvSpPr>
        <p:spPr>
          <a:xfrm flipH="false" flipV="false" rot="0">
            <a:off x="8168765" y="2189035"/>
            <a:ext cx="1997475" cy="2162620"/>
          </a:xfrm>
          <a:custGeom>
            <a:avLst/>
            <a:gdLst/>
            <a:ahLst/>
            <a:cxnLst/>
            <a:rect r="r" b="b" t="t" l="l"/>
            <a:pathLst>
              <a:path h="2162620" w="1997475">
                <a:moveTo>
                  <a:pt x="0" y="0"/>
                </a:moveTo>
                <a:lnTo>
                  <a:pt x="1997474" y="0"/>
                </a:lnTo>
                <a:lnTo>
                  <a:pt x="1997474" y="2162620"/>
                </a:lnTo>
                <a:lnTo>
                  <a:pt x="0" y="21626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7" id="27"/>
          <p:cNvSpPr txBox="true"/>
          <p:nvPr/>
        </p:nvSpPr>
        <p:spPr>
          <a:xfrm rot="0">
            <a:off x="1158844" y="388087"/>
            <a:ext cx="8683456" cy="4267200"/>
          </a:xfrm>
          <a:prstGeom prst="rect">
            <a:avLst/>
          </a:prstGeom>
        </p:spPr>
        <p:txBody>
          <a:bodyPr anchor="t" rtlCol="false" tIns="0" lIns="0" bIns="0" rIns="0">
            <a:spAutoFit/>
          </a:bodyPr>
          <a:lstStyle/>
          <a:p>
            <a:pPr algn="l">
              <a:lnSpc>
                <a:spcPts val="11155"/>
              </a:lnSpc>
            </a:pPr>
            <a:r>
              <a:rPr lang="en-US" b="true" sz="9296">
                <a:solidFill>
                  <a:srgbClr val="000000"/>
                </a:solidFill>
                <a:latin typeface="Arimo Bold"/>
                <a:ea typeface="Arimo Bold"/>
                <a:cs typeface="Arimo Bold"/>
                <a:sym typeface="Arimo Bold"/>
              </a:rPr>
              <a:t>D</a:t>
            </a:r>
            <a:r>
              <a:rPr lang="en-US" b="true" sz="9296">
                <a:solidFill>
                  <a:srgbClr val="000000"/>
                </a:solidFill>
                <a:latin typeface="Arimo Bold"/>
                <a:ea typeface="Arimo Bold"/>
                <a:cs typeface="Arimo Bold"/>
                <a:sym typeface="Arimo Bold"/>
              </a:rPr>
              <a:t>evelopment Types?!</a:t>
            </a:r>
          </a:p>
          <a:p>
            <a:pPr algn="l">
              <a:lnSpc>
                <a:spcPts val="11155"/>
              </a:lnSpc>
            </a:pPr>
          </a:p>
        </p:txBody>
      </p:sp>
      <p:sp>
        <p:nvSpPr>
          <p:cNvPr name="TextBox 28" id="28"/>
          <p:cNvSpPr txBox="true"/>
          <p:nvPr/>
        </p:nvSpPr>
        <p:spPr>
          <a:xfrm rot="0">
            <a:off x="1531425" y="4256405"/>
            <a:ext cx="3969147" cy="887095"/>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000000"/>
                </a:solidFill>
                <a:latin typeface="Canva Sans Bold"/>
                <a:ea typeface="Canva Sans Bold"/>
                <a:cs typeface="Canva Sans Bold"/>
                <a:sym typeface="Canva Sans Bold"/>
              </a:rPr>
              <a:t>Full Website</a:t>
            </a:r>
          </a:p>
        </p:txBody>
      </p:sp>
      <p:sp>
        <p:nvSpPr>
          <p:cNvPr name="TextBox 29" id="29"/>
          <p:cNvSpPr txBox="true"/>
          <p:nvPr/>
        </p:nvSpPr>
        <p:spPr>
          <a:xfrm rot="0">
            <a:off x="2411324" y="6191604"/>
            <a:ext cx="154285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2.MVC  </a:t>
            </a:r>
          </a:p>
        </p:txBody>
      </p:sp>
      <p:sp>
        <p:nvSpPr>
          <p:cNvPr name="TextBox 30" id="30"/>
          <p:cNvSpPr txBox="true"/>
          <p:nvPr/>
        </p:nvSpPr>
        <p:spPr>
          <a:xfrm rot="0">
            <a:off x="2131832" y="5227198"/>
            <a:ext cx="3069828" cy="58039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Canva Sans"/>
                <a:ea typeface="Canva Sans"/>
                <a:cs typeface="Canva Sans"/>
                <a:sym typeface="Canva Sans"/>
              </a:rPr>
              <a:t>Web Forms</a:t>
            </a:r>
          </a:p>
        </p:txBody>
      </p:sp>
      <p:sp>
        <p:nvSpPr>
          <p:cNvPr name="TextBox 31" id="31"/>
          <p:cNvSpPr txBox="true"/>
          <p:nvPr/>
        </p:nvSpPr>
        <p:spPr>
          <a:xfrm rot="0">
            <a:off x="6887850" y="5048250"/>
            <a:ext cx="95448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OR</a:t>
            </a:r>
          </a:p>
        </p:txBody>
      </p:sp>
      <p:sp>
        <p:nvSpPr>
          <p:cNvPr name="TextBox 32" id="32"/>
          <p:cNvSpPr txBox="true"/>
          <p:nvPr/>
        </p:nvSpPr>
        <p:spPr>
          <a:xfrm rot="0">
            <a:off x="8399631" y="5076825"/>
            <a:ext cx="4132759"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a:t>
            </a:r>
            <a:r>
              <a:rPr lang="en-US" sz="3399">
                <a:solidFill>
                  <a:srgbClr val="000000"/>
                </a:solidFill>
                <a:latin typeface="Canva Sans"/>
                <a:ea typeface="Canva Sans"/>
                <a:cs typeface="Canva Sans"/>
                <a:sym typeface="Canva Sans"/>
              </a:rPr>
              <a:t>ackend + Frontend</a:t>
            </a:r>
          </a:p>
          <a:p>
            <a:pPr algn="ctr">
              <a:lnSpc>
                <a:spcPts val="4759"/>
              </a:lnSpc>
            </a:pPr>
          </a:p>
        </p:txBody>
      </p:sp>
      <p:sp>
        <p:nvSpPr>
          <p:cNvPr name="AutoShape 33" id="33"/>
          <p:cNvSpPr/>
          <p:nvPr/>
        </p:nvSpPr>
        <p:spPr>
          <a:xfrm flipH="true">
            <a:off x="7892396" y="5904880"/>
            <a:ext cx="1133048" cy="2057555"/>
          </a:xfrm>
          <a:prstGeom prst="line">
            <a:avLst/>
          </a:prstGeom>
          <a:ln cap="flat" w="114300">
            <a:solidFill>
              <a:srgbClr val="2F4044"/>
            </a:solidFill>
            <a:prstDash val="solid"/>
            <a:headEnd type="none" len="sm" w="sm"/>
            <a:tailEnd type="triangle" len="med" w="lg"/>
          </a:ln>
        </p:spPr>
      </p:sp>
      <p:sp>
        <p:nvSpPr>
          <p:cNvPr name="TextBox 34" id="34"/>
          <p:cNvSpPr txBox="true"/>
          <p:nvPr/>
        </p:nvSpPr>
        <p:spPr>
          <a:xfrm rot="0">
            <a:off x="6810007" y="8138227"/>
            <a:ext cx="172700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Web API</a:t>
            </a:r>
          </a:p>
        </p:txBody>
      </p:sp>
      <p:sp>
        <p:nvSpPr>
          <p:cNvPr name="AutoShape 35" id="35"/>
          <p:cNvSpPr/>
          <p:nvPr/>
        </p:nvSpPr>
        <p:spPr>
          <a:xfrm>
            <a:off x="11067159" y="5789281"/>
            <a:ext cx="1566696" cy="1750084"/>
          </a:xfrm>
          <a:prstGeom prst="line">
            <a:avLst/>
          </a:prstGeom>
          <a:ln cap="flat" w="114300">
            <a:solidFill>
              <a:srgbClr val="2F4044"/>
            </a:solidFill>
            <a:prstDash val="solid"/>
            <a:headEnd type="none" len="sm" w="sm"/>
            <a:tailEnd type="triangle" len="med" w="lg"/>
          </a:ln>
        </p:spPr>
      </p:sp>
      <p:sp>
        <p:nvSpPr>
          <p:cNvPr name="TextBox 36" id="36"/>
          <p:cNvSpPr txBox="true"/>
          <p:nvPr/>
        </p:nvSpPr>
        <p:spPr>
          <a:xfrm rot="0">
            <a:off x="11011147" y="7704707"/>
            <a:ext cx="2885678" cy="2590800"/>
          </a:xfrm>
          <a:prstGeom prst="rect">
            <a:avLst/>
          </a:prstGeom>
        </p:spPr>
        <p:txBody>
          <a:bodyPr anchor="t" rtlCol="false" tIns="0" lIns="0" bIns="0" rIns="0">
            <a:spAutoFit/>
          </a:bodyPr>
          <a:lstStyle/>
          <a:p>
            <a:pPr algn="l" marL="610663" indent="-305331" lvl="1">
              <a:lnSpc>
                <a:spcPts val="3394"/>
              </a:lnSpc>
              <a:buAutoNum type="arabicPeriod" startAt="1"/>
            </a:pPr>
            <a:r>
              <a:rPr lang="en-US" sz="2828">
                <a:solidFill>
                  <a:srgbClr val="000000"/>
                </a:solidFill>
                <a:latin typeface="Arimo"/>
                <a:ea typeface="Arimo"/>
                <a:cs typeface="Arimo"/>
                <a:sym typeface="Arimo"/>
              </a:rPr>
              <a:t>Angular </a:t>
            </a:r>
          </a:p>
          <a:p>
            <a:pPr algn="l" marL="610663" indent="-305331" lvl="1">
              <a:lnSpc>
                <a:spcPts val="3394"/>
              </a:lnSpc>
              <a:buAutoNum type="arabicPeriod" startAt="1"/>
            </a:pPr>
            <a:r>
              <a:rPr lang="en-US" sz="2828">
                <a:solidFill>
                  <a:srgbClr val="000000"/>
                </a:solidFill>
                <a:latin typeface="Arimo"/>
                <a:ea typeface="Arimo"/>
                <a:cs typeface="Arimo"/>
                <a:sym typeface="Arimo"/>
              </a:rPr>
              <a:t>React</a:t>
            </a:r>
          </a:p>
          <a:p>
            <a:pPr algn="l" marL="610663" indent="-305331" lvl="1">
              <a:lnSpc>
                <a:spcPts val="3394"/>
              </a:lnSpc>
              <a:buAutoNum type="arabicPeriod" startAt="1"/>
            </a:pPr>
            <a:r>
              <a:rPr lang="en-US" sz="2828">
                <a:solidFill>
                  <a:srgbClr val="000000"/>
                </a:solidFill>
                <a:latin typeface="Arimo"/>
                <a:ea typeface="Arimo"/>
                <a:cs typeface="Arimo"/>
                <a:sym typeface="Arimo"/>
              </a:rPr>
              <a:t>HTML</a:t>
            </a:r>
          </a:p>
          <a:p>
            <a:pPr algn="l" marL="610663" indent="-305331" lvl="1">
              <a:lnSpc>
                <a:spcPts val="3394"/>
              </a:lnSpc>
              <a:buAutoNum type="arabicPeriod" startAt="1"/>
            </a:pPr>
            <a:r>
              <a:rPr lang="en-US" sz="2828">
                <a:solidFill>
                  <a:srgbClr val="000000"/>
                </a:solidFill>
                <a:latin typeface="Arimo"/>
                <a:ea typeface="Arimo"/>
                <a:cs typeface="Arimo"/>
                <a:sym typeface="Arimo"/>
              </a:rPr>
              <a:t>Windows form</a:t>
            </a:r>
          </a:p>
          <a:p>
            <a:pPr algn="l" marL="610663" indent="-305331" lvl="1">
              <a:lnSpc>
                <a:spcPts val="3394"/>
              </a:lnSpc>
              <a:buAutoNum type="arabicPeriod" startAt="1"/>
            </a:pPr>
            <a:r>
              <a:rPr lang="en-US" sz="2828">
                <a:solidFill>
                  <a:srgbClr val="000000"/>
                </a:solidFill>
                <a:latin typeface="Arimo"/>
                <a:ea typeface="Arimo"/>
                <a:cs typeface="Arimo"/>
                <a:sym typeface="Arimo"/>
              </a:rPr>
              <a:t>Mobile app</a:t>
            </a:r>
          </a:p>
          <a:p>
            <a:pPr algn="l">
              <a:lnSpc>
                <a:spcPts val="3394"/>
              </a:lnSpc>
              <a:spcBef>
                <a:spcPct val="0"/>
              </a:spcBef>
            </a:pPr>
          </a:p>
        </p:txBody>
      </p:sp>
      <p:sp>
        <p:nvSpPr>
          <p:cNvPr name="TextBox 37" id="37"/>
          <p:cNvSpPr txBox="true"/>
          <p:nvPr/>
        </p:nvSpPr>
        <p:spPr>
          <a:xfrm rot="0">
            <a:off x="2411324" y="7215833"/>
            <a:ext cx="267960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3-R</a:t>
            </a:r>
            <a:r>
              <a:rPr lang="en-US" sz="3399">
                <a:solidFill>
                  <a:srgbClr val="000000"/>
                </a:solidFill>
                <a:latin typeface="Canva Sans"/>
                <a:ea typeface="Canva Sans"/>
                <a:cs typeface="Canva Sans"/>
                <a:sym typeface="Canva Sans"/>
              </a:rPr>
              <a:t>azor Page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DCB6"/>
        </a:solidFill>
      </p:bgPr>
    </p:bg>
    <p:spTree>
      <p:nvGrpSpPr>
        <p:cNvPr id="1" name=""/>
        <p:cNvGrpSpPr/>
        <p:nvPr/>
      </p:nvGrpSpPr>
      <p:grpSpPr>
        <a:xfrm>
          <a:off x="0" y="0"/>
          <a:ext cx="0" cy="0"/>
          <a:chOff x="0" y="0"/>
          <a:chExt cx="0" cy="0"/>
        </a:xfrm>
      </p:grpSpPr>
      <p:grpSp>
        <p:nvGrpSpPr>
          <p:cNvPr name="Group 2" id="2"/>
          <p:cNvGrpSpPr/>
          <p:nvPr/>
        </p:nvGrpSpPr>
        <p:grpSpPr>
          <a:xfrm rot="0">
            <a:off x="16863408" y="6076938"/>
            <a:ext cx="2805112" cy="1619250"/>
            <a:chOff x="0" y="0"/>
            <a:chExt cx="3740149" cy="2159000"/>
          </a:xfrm>
        </p:grpSpPr>
        <p:sp>
          <p:nvSpPr>
            <p:cNvPr name="Freeform 3" id="3"/>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4" id="4"/>
          <p:cNvGrpSpPr/>
          <p:nvPr/>
        </p:nvGrpSpPr>
        <p:grpSpPr>
          <a:xfrm rot="0">
            <a:off x="16863408" y="7034202"/>
            <a:ext cx="1404938" cy="1624012"/>
            <a:chOff x="0" y="0"/>
            <a:chExt cx="1873251" cy="2165349"/>
          </a:xfrm>
        </p:grpSpPr>
        <p:sp>
          <p:nvSpPr>
            <p:cNvPr name="Freeform 5" id="5"/>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6" id="6"/>
          <p:cNvGrpSpPr/>
          <p:nvPr/>
        </p:nvGrpSpPr>
        <p:grpSpPr>
          <a:xfrm rot="0">
            <a:off x="16863408" y="7850970"/>
            <a:ext cx="1404938" cy="2436018"/>
            <a:chOff x="0" y="0"/>
            <a:chExt cx="1873251" cy="3248024"/>
          </a:xfrm>
        </p:grpSpPr>
        <p:sp>
          <p:nvSpPr>
            <p:cNvPr name="Freeform 7" id="7"/>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8" id="8"/>
          <p:cNvSpPr/>
          <p:nvPr/>
        </p:nvSpPr>
        <p:spPr>
          <a:xfrm rot="5336205">
            <a:off x="17050181" y="8761864"/>
            <a:ext cx="1026627" cy="0"/>
          </a:xfrm>
          <a:prstGeom prst="line">
            <a:avLst/>
          </a:prstGeom>
          <a:ln cap="rnd" w="9525">
            <a:solidFill>
              <a:srgbClr val="2F4044"/>
            </a:solidFill>
            <a:prstDash val="solid"/>
            <a:headEnd type="none" len="sm" w="sm"/>
            <a:tailEnd type="none" len="sm" w="sm"/>
          </a:ln>
        </p:spPr>
      </p:sp>
      <p:grpSp>
        <p:nvGrpSpPr>
          <p:cNvPr name="Group 9" id="9"/>
          <p:cNvGrpSpPr/>
          <p:nvPr/>
        </p:nvGrpSpPr>
        <p:grpSpPr>
          <a:xfrm rot="0">
            <a:off x="18272528" y="3735960"/>
            <a:ext cx="1455286" cy="5732450"/>
            <a:chOff x="0" y="0"/>
            <a:chExt cx="1940381" cy="7643267"/>
          </a:xfrm>
        </p:grpSpPr>
        <p:sp>
          <p:nvSpPr>
            <p:cNvPr name="Freeform 10" id="10"/>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11" id="11"/>
          <p:cNvGrpSpPr/>
          <p:nvPr/>
        </p:nvGrpSpPr>
        <p:grpSpPr>
          <a:xfrm rot="0">
            <a:off x="16816090" y="2349040"/>
            <a:ext cx="2912078" cy="3275476"/>
            <a:chOff x="0" y="0"/>
            <a:chExt cx="3882771" cy="4367301"/>
          </a:xfrm>
        </p:grpSpPr>
        <p:sp>
          <p:nvSpPr>
            <p:cNvPr name="Freeform 12" id="12"/>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13" id="13"/>
          <p:cNvGrpSpPr/>
          <p:nvPr/>
        </p:nvGrpSpPr>
        <p:grpSpPr>
          <a:xfrm rot="0">
            <a:off x="18272528" y="7837958"/>
            <a:ext cx="2910572" cy="1637004"/>
            <a:chOff x="0" y="0"/>
            <a:chExt cx="3880763" cy="2182672"/>
          </a:xfrm>
        </p:grpSpPr>
        <p:sp>
          <p:nvSpPr>
            <p:cNvPr name="Freeform 14" id="14"/>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15" id="15"/>
          <p:cNvGrpSpPr/>
          <p:nvPr/>
        </p:nvGrpSpPr>
        <p:grpSpPr>
          <a:xfrm rot="0">
            <a:off x="17297125" y="3478527"/>
            <a:ext cx="2755900" cy="5385250"/>
            <a:chOff x="0" y="0"/>
            <a:chExt cx="3674533" cy="7180333"/>
          </a:xfrm>
        </p:grpSpPr>
        <p:sp>
          <p:nvSpPr>
            <p:cNvPr name="Freeform 16" id="16"/>
            <p:cNvSpPr/>
            <p:nvPr/>
          </p:nvSpPr>
          <p:spPr>
            <a:xfrm flipH="false" flipV="false" rot="0">
              <a:off x="6604" y="1524"/>
              <a:ext cx="3662045" cy="7176770"/>
            </a:xfrm>
            <a:custGeom>
              <a:avLst/>
              <a:gdLst/>
              <a:ahLst/>
              <a:cxnLst/>
              <a:rect r="r" b="b" t="t" l="l"/>
              <a:pathLst>
                <a:path h="7176770" w="3662045">
                  <a:moveTo>
                    <a:pt x="3648329" y="7176770"/>
                  </a:moveTo>
                  <a:lnTo>
                    <a:pt x="2326005" y="6328029"/>
                  </a:lnTo>
                  <a:cubicBezTo>
                    <a:pt x="2322322" y="6325743"/>
                    <a:pt x="2320163" y="6321679"/>
                    <a:pt x="2320163" y="6317361"/>
                  </a:cubicBezTo>
                  <a:lnTo>
                    <a:pt x="2320163" y="1275207"/>
                  </a:lnTo>
                  <a:lnTo>
                    <a:pt x="2332863" y="1275207"/>
                  </a:lnTo>
                  <a:lnTo>
                    <a:pt x="2326767" y="1286383"/>
                  </a:lnTo>
                  <a:lnTo>
                    <a:pt x="0" y="22352"/>
                  </a:lnTo>
                  <a:lnTo>
                    <a:pt x="12192" y="0"/>
                  </a:lnTo>
                  <a:lnTo>
                    <a:pt x="2338959" y="1264031"/>
                  </a:lnTo>
                  <a:cubicBezTo>
                    <a:pt x="2343023" y="1266190"/>
                    <a:pt x="2345563" y="1270508"/>
                    <a:pt x="2345563" y="1275207"/>
                  </a:cubicBezTo>
                  <a:lnTo>
                    <a:pt x="2345563" y="6317361"/>
                  </a:lnTo>
                  <a:lnTo>
                    <a:pt x="2332863" y="6317361"/>
                  </a:lnTo>
                  <a:lnTo>
                    <a:pt x="2339721" y="6306693"/>
                  </a:lnTo>
                  <a:lnTo>
                    <a:pt x="3662045" y="7155434"/>
                  </a:lnTo>
                  <a:close/>
                </a:path>
              </a:pathLst>
            </a:custGeom>
            <a:solidFill>
              <a:srgbClr val="2F4044"/>
            </a:solidFill>
          </p:spPr>
        </p:sp>
      </p:grpSp>
      <p:grpSp>
        <p:nvGrpSpPr>
          <p:cNvPr name="Group 17" id="17"/>
          <p:cNvGrpSpPr/>
          <p:nvPr/>
        </p:nvGrpSpPr>
        <p:grpSpPr>
          <a:xfrm rot="0">
            <a:off x="-82060" y="2451032"/>
            <a:ext cx="1407318" cy="3650456"/>
            <a:chOff x="0" y="0"/>
            <a:chExt cx="1876424" cy="4867275"/>
          </a:xfrm>
        </p:grpSpPr>
        <p:sp>
          <p:nvSpPr>
            <p:cNvPr name="Freeform 18" id="18"/>
            <p:cNvSpPr/>
            <p:nvPr/>
          </p:nvSpPr>
          <p:spPr>
            <a:xfrm flipH="false" flipV="false" rot="0">
              <a:off x="0" y="0"/>
              <a:ext cx="1876425" cy="4867275"/>
            </a:xfrm>
            <a:custGeom>
              <a:avLst/>
              <a:gdLst/>
              <a:ahLst/>
              <a:cxnLst/>
              <a:rect r="r" b="b" t="t" l="l"/>
              <a:pathLst>
                <a:path h="4867275" w="1876425">
                  <a:moveTo>
                    <a:pt x="1876425" y="1079500"/>
                  </a:moveTo>
                  <a:lnTo>
                    <a:pt x="0" y="0"/>
                  </a:lnTo>
                  <a:lnTo>
                    <a:pt x="0" y="3787775"/>
                  </a:lnTo>
                  <a:lnTo>
                    <a:pt x="1876425" y="4867275"/>
                  </a:lnTo>
                  <a:lnTo>
                    <a:pt x="1876425" y="1079500"/>
                  </a:lnTo>
                  <a:close/>
                </a:path>
              </a:pathLst>
            </a:custGeom>
            <a:solidFill>
              <a:srgbClr val="FFA85C"/>
            </a:solidFill>
          </p:spPr>
        </p:sp>
      </p:grpSp>
      <p:sp>
        <p:nvSpPr>
          <p:cNvPr name="AutoShape 19" id="19"/>
          <p:cNvSpPr/>
          <p:nvPr/>
        </p:nvSpPr>
        <p:spPr>
          <a:xfrm rot="5367839">
            <a:off x="-328706" y="4726176"/>
            <a:ext cx="2036339" cy="0"/>
          </a:xfrm>
          <a:prstGeom prst="line">
            <a:avLst/>
          </a:prstGeom>
          <a:ln cap="rnd" w="9525">
            <a:solidFill>
              <a:srgbClr val="2F4044"/>
            </a:solidFill>
            <a:prstDash val="solid"/>
            <a:headEnd type="none" len="sm" w="sm"/>
            <a:tailEnd type="none" len="sm" w="sm"/>
          </a:ln>
        </p:spPr>
      </p:sp>
      <p:sp>
        <p:nvSpPr>
          <p:cNvPr name="AutoShape 20" id="20"/>
          <p:cNvSpPr/>
          <p:nvPr/>
        </p:nvSpPr>
        <p:spPr>
          <a:xfrm flipV="true">
            <a:off x="5967546" y="6840851"/>
            <a:ext cx="6715350" cy="40950"/>
          </a:xfrm>
          <a:prstGeom prst="line">
            <a:avLst/>
          </a:prstGeom>
          <a:ln cap="rnd" w="9525">
            <a:solidFill>
              <a:srgbClr val="2F4044"/>
            </a:solidFill>
            <a:prstDash val="solid"/>
            <a:headEnd type="none" len="sm" w="sm"/>
            <a:tailEnd type="none" len="sm" w="sm"/>
          </a:ln>
        </p:spPr>
      </p:sp>
      <p:grpSp>
        <p:nvGrpSpPr>
          <p:cNvPr name="Group 21" id="21"/>
          <p:cNvGrpSpPr/>
          <p:nvPr/>
        </p:nvGrpSpPr>
        <p:grpSpPr>
          <a:xfrm rot="0">
            <a:off x="1325258" y="5291862"/>
            <a:ext cx="2805112" cy="1619250"/>
            <a:chOff x="0" y="0"/>
            <a:chExt cx="3740149" cy="2159000"/>
          </a:xfrm>
        </p:grpSpPr>
        <p:sp>
          <p:nvSpPr>
            <p:cNvPr name="Freeform 22" id="22"/>
            <p:cNvSpPr/>
            <p:nvPr/>
          </p:nvSpPr>
          <p:spPr>
            <a:xfrm flipH="false" flipV="false" rot="0">
              <a:off x="0" y="0"/>
              <a:ext cx="3740150" cy="2159000"/>
            </a:xfrm>
            <a:custGeom>
              <a:avLst/>
              <a:gdLst/>
              <a:ahLst/>
              <a:cxnLst/>
              <a:rect r="r" b="b" t="t" l="l"/>
              <a:pathLst>
                <a:path h="2159000" w="3740150">
                  <a:moveTo>
                    <a:pt x="1873250" y="2159000"/>
                  </a:moveTo>
                  <a:lnTo>
                    <a:pt x="3740150" y="1079500"/>
                  </a:lnTo>
                  <a:lnTo>
                    <a:pt x="1873250" y="0"/>
                  </a:lnTo>
                  <a:lnTo>
                    <a:pt x="0" y="1079500"/>
                  </a:lnTo>
                  <a:lnTo>
                    <a:pt x="1873250" y="2159000"/>
                  </a:lnTo>
                  <a:close/>
                </a:path>
              </a:pathLst>
            </a:custGeom>
            <a:solidFill>
              <a:srgbClr val="FFB18D"/>
            </a:solidFill>
          </p:spPr>
        </p:sp>
      </p:grpSp>
      <p:grpSp>
        <p:nvGrpSpPr>
          <p:cNvPr name="Group 23" id="23"/>
          <p:cNvGrpSpPr/>
          <p:nvPr/>
        </p:nvGrpSpPr>
        <p:grpSpPr>
          <a:xfrm rot="0">
            <a:off x="2718290" y="836544"/>
            <a:ext cx="4217194" cy="2433638"/>
            <a:chOff x="0" y="0"/>
            <a:chExt cx="5622925" cy="3244851"/>
          </a:xfrm>
        </p:grpSpPr>
        <p:sp>
          <p:nvSpPr>
            <p:cNvPr name="Freeform 24" id="24"/>
            <p:cNvSpPr/>
            <p:nvPr/>
          </p:nvSpPr>
          <p:spPr>
            <a:xfrm flipH="false" flipV="false" rot="0">
              <a:off x="0" y="0"/>
              <a:ext cx="5622925" cy="3244850"/>
            </a:xfrm>
            <a:custGeom>
              <a:avLst/>
              <a:gdLst/>
              <a:ahLst/>
              <a:cxnLst/>
              <a:rect r="r" b="b" t="t" l="l"/>
              <a:pathLst>
                <a:path h="3244850" w="5622925">
                  <a:moveTo>
                    <a:pt x="5622925" y="1082675"/>
                  </a:moveTo>
                  <a:lnTo>
                    <a:pt x="3746500" y="0"/>
                  </a:lnTo>
                  <a:lnTo>
                    <a:pt x="1873250" y="1082675"/>
                  </a:lnTo>
                  <a:lnTo>
                    <a:pt x="0" y="2162175"/>
                  </a:lnTo>
                  <a:lnTo>
                    <a:pt x="1873250" y="3244850"/>
                  </a:lnTo>
                  <a:lnTo>
                    <a:pt x="3746500" y="2162175"/>
                  </a:lnTo>
                  <a:lnTo>
                    <a:pt x="1873250" y="1082675"/>
                  </a:lnTo>
                  <a:lnTo>
                    <a:pt x="3746500" y="2162175"/>
                  </a:lnTo>
                  <a:lnTo>
                    <a:pt x="5622925" y="1082675"/>
                  </a:lnTo>
                  <a:close/>
                </a:path>
              </a:pathLst>
            </a:custGeom>
            <a:solidFill>
              <a:srgbClr val="FFB18D"/>
            </a:solidFill>
          </p:spPr>
        </p:sp>
      </p:grpSp>
      <p:grpSp>
        <p:nvGrpSpPr>
          <p:cNvPr name="Group 25" id="25"/>
          <p:cNvGrpSpPr/>
          <p:nvPr/>
        </p:nvGrpSpPr>
        <p:grpSpPr>
          <a:xfrm rot="0">
            <a:off x="1325258" y="6249126"/>
            <a:ext cx="1404938" cy="1624012"/>
            <a:chOff x="0" y="0"/>
            <a:chExt cx="1873251" cy="2165349"/>
          </a:xfrm>
        </p:grpSpPr>
        <p:sp>
          <p:nvSpPr>
            <p:cNvPr name="Freeform 26" id="26"/>
            <p:cNvSpPr/>
            <p:nvPr/>
          </p:nvSpPr>
          <p:spPr>
            <a:xfrm flipH="false" flipV="false" rot="0">
              <a:off x="0" y="0"/>
              <a:ext cx="1873250" cy="2165350"/>
            </a:xfrm>
            <a:custGeom>
              <a:avLst/>
              <a:gdLst/>
              <a:ahLst/>
              <a:cxnLst/>
              <a:rect r="r" b="b" t="t" l="l"/>
              <a:pathLst>
                <a:path h="2165350" w="1873250">
                  <a:moveTo>
                    <a:pt x="0" y="1085850"/>
                  </a:moveTo>
                  <a:lnTo>
                    <a:pt x="1873250" y="0"/>
                  </a:lnTo>
                  <a:lnTo>
                    <a:pt x="1873250" y="2165350"/>
                  </a:lnTo>
                  <a:lnTo>
                    <a:pt x="0" y="1085850"/>
                  </a:lnTo>
                  <a:close/>
                </a:path>
              </a:pathLst>
            </a:custGeom>
            <a:solidFill>
              <a:srgbClr val="E97529"/>
            </a:solidFill>
          </p:spPr>
        </p:sp>
      </p:grpSp>
      <p:grpSp>
        <p:nvGrpSpPr>
          <p:cNvPr name="Group 27" id="27"/>
          <p:cNvGrpSpPr/>
          <p:nvPr/>
        </p:nvGrpSpPr>
        <p:grpSpPr>
          <a:xfrm rot="0">
            <a:off x="1325258" y="7065894"/>
            <a:ext cx="1404938" cy="2436018"/>
            <a:chOff x="0" y="0"/>
            <a:chExt cx="1873251" cy="3248024"/>
          </a:xfrm>
        </p:grpSpPr>
        <p:sp>
          <p:nvSpPr>
            <p:cNvPr name="Freeform 28" id="28"/>
            <p:cNvSpPr/>
            <p:nvPr/>
          </p:nvSpPr>
          <p:spPr>
            <a:xfrm flipH="false" flipV="false" rot="0">
              <a:off x="0" y="0"/>
              <a:ext cx="1873250" cy="3248025"/>
            </a:xfrm>
            <a:custGeom>
              <a:avLst/>
              <a:gdLst/>
              <a:ahLst/>
              <a:cxnLst/>
              <a:rect r="r" b="b" t="t" l="l"/>
              <a:pathLst>
                <a:path h="3248025" w="1873250">
                  <a:moveTo>
                    <a:pt x="1873250" y="1082675"/>
                  </a:moveTo>
                  <a:lnTo>
                    <a:pt x="0" y="0"/>
                  </a:lnTo>
                  <a:lnTo>
                    <a:pt x="0" y="2165350"/>
                  </a:lnTo>
                  <a:lnTo>
                    <a:pt x="1873250" y="3248025"/>
                  </a:lnTo>
                  <a:lnTo>
                    <a:pt x="1873250" y="1082675"/>
                  </a:lnTo>
                  <a:close/>
                </a:path>
              </a:pathLst>
            </a:custGeom>
            <a:solidFill>
              <a:srgbClr val="FFA85C"/>
            </a:solidFill>
          </p:spPr>
        </p:sp>
      </p:grpSp>
      <p:sp>
        <p:nvSpPr>
          <p:cNvPr name="AutoShape 29" id="29"/>
          <p:cNvSpPr/>
          <p:nvPr/>
        </p:nvSpPr>
        <p:spPr>
          <a:xfrm rot="8994672">
            <a:off x="3290859" y="2577350"/>
            <a:ext cx="1007397" cy="0"/>
          </a:xfrm>
          <a:prstGeom prst="line">
            <a:avLst/>
          </a:prstGeom>
          <a:ln cap="rnd" w="9525">
            <a:solidFill>
              <a:srgbClr val="2F4044"/>
            </a:solidFill>
            <a:prstDash val="solid"/>
            <a:headEnd type="none" len="sm" w="sm"/>
            <a:tailEnd type="none" len="sm" w="sm"/>
          </a:ln>
        </p:spPr>
      </p:sp>
      <p:sp>
        <p:nvSpPr>
          <p:cNvPr name="AutoShape 30" id="30"/>
          <p:cNvSpPr/>
          <p:nvPr/>
        </p:nvSpPr>
        <p:spPr>
          <a:xfrm rot="5336205">
            <a:off x="1512031" y="7976788"/>
            <a:ext cx="1026627" cy="0"/>
          </a:xfrm>
          <a:prstGeom prst="line">
            <a:avLst/>
          </a:prstGeom>
          <a:ln cap="rnd" w="9525">
            <a:solidFill>
              <a:srgbClr val="2F4044"/>
            </a:solidFill>
            <a:prstDash val="solid"/>
            <a:headEnd type="none" len="sm" w="sm"/>
            <a:tailEnd type="none" len="sm" w="sm"/>
          </a:ln>
        </p:spPr>
      </p:sp>
      <p:grpSp>
        <p:nvGrpSpPr>
          <p:cNvPr name="Group 31" id="31"/>
          <p:cNvGrpSpPr/>
          <p:nvPr/>
        </p:nvGrpSpPr>
        <p:grpSpPr>
          <a:xfrm rot="0">
            <a:off x="2734378" y="2950884"/>
            <a:ext cx="1455286" cy="5732450"/>
            <a:chOff x="0" y="0"/>
            <a:chExt cx="1940381" cy="7643267"/>
          </a:xfrm>
        </p:grpSpPr>
        <p:sp>
          <p:nvSpPr>
            <p:cNvPr name="Freeform 32" id="32"/>
            <p:cNvSpPr/>
            <p:nvPr/>
          </p:nvSpPr>
          <p:spPr>
            <a:xfrm flipH="false" flipV="false" rot="0">
              <a:off x="0" y="0"/>
              <a:ext cx="1940433" cy="7643241"/>
            </a:xfrm>
            <a:custGeom>
              <a:avLst/>
              <a:gdLst/>
              <a:ahLst/>
              <a:cxnLst/>
              <a:rect r="r" b="b" t="t" l="l"/>
              <a:pathLst>
                <a:path h="7643241" w="1940433">
                  <a:moveTo>
                    <a:pt x="1940433" y="5458587"/>
                  </a:moveTo>
                  <a:lnTo>
                    <a:pt x="1940433" y="3275965"/>
                  </a:lnTo>
                  <a:lnTo>
                    <a:pt x="1940433" y="1091311"/>
                  </a:lnTo>
                  <a:lnTo>
                    <a:pt x="0" y="0"/>
                  </a:lnTo>
                  <a:lnTo>
                    <a:pt x="0" y="2184654"/>
                  </a:lnTo>
                  <a:lnTo>
                    <a:pt x="0" y="4367276"/>
                  </a:lnTo>
                  <a:lnTo>
                    <a:pt x="0" y="6551930"/>
                  </a:lnTo>
                  <a:lnTo>
                    <a:pt x="1940433" y="7643241"/>
                  </a:lnTo>
                  <a:close/>
                </a:path>
              </a:pathLst>
            </a:custGeom>
            <a:solidFill>
              <a:srgbClr val="FFA85C"/>
            </a:solidFill>
          </p:spPr>
        </p:sp>
      </p:grpSp>
      <p:grpSp>
        <p:nvGrpSpPr>
          <p:cNvPr name="Group 33" id="33"/>
          <p:cNvGrpSpPr/>
          <p:nvPr/>
        </p:nvGrpSpPr>
        <p:grpSpPr>
          <a:xfrm rot="0">
            <a:off x="1277940" y="1563964"/>
            <a:ext cx="2912078" cy="3275476"/>
            <a:chOff x="0" y="0"/>
            <a:chExt cx="3882771" cy="4367301"/>
          </a:xfrm>
        </p:grpSpPr>
        <p:sp>
          <p:nvSpPr>
            <p:cNvPr name="Freeform 34" id="34"/>
            <p:cNvSpPr/>
            <p:nvPr/>
          </p:nvSpPr>
          <p:spPr>
            <a:xfrm flipH="false" flipV="false" rot="0">
              <a:off x="0" y="0"/>
              <a:ext cx="3882771" cy="4367276"/>
            </a:xfrm>
            <a:custGeom>
              <a:avLst/>
              <a:gdLst/>
              <a:ahLst/>
              <a:cxnLst/>
              <a:rect r="r" b="b" t="t" l="l"/>
              <a:pathLst>
                <a:path h="4367276" w="3882771">
                  <a:moveTo>
                    <a:pt x="0" y="2184654"/>
                  </a:moveTo>
                  <a:lnTo>
                    <a:pt x="0" y="0"/>
                  </a:lnTo>
                  <a:lnTo>
                    <a:pt x="3882771" y="2184654"/>
                  </a:lnTo>
                  <a:lnTo>
                    <a:pt x="3882771" y="4367276"/>
                  </a:lnTo>
                  <a:lnTo>
                    <a:pt x="3880739" y="4361434"/>
                  </a:lnTo>
                  <a:lnTo>
                    <a:pt x="3880739" y="4367276"/>
                  </a:lnTo>
                  <a:lnTo>
                    <a:pt x="0" y="2184654"/>
                  </a:lnTo>
                  <a:close/>
                </a:path>
              </a:pathLst>
            </a:custGeom>
            <a:solidFill>
              <a:srgbClr val="FFA85C"/>
            </a:solidFill>
          </p:spPr>
        </p:sp>
      </p:grpSp>
      <p:grpSp>
        <p:nvGrpSpPr>
          <p:cNvPr name="Group 35" id="35"/>
          <p:cNvGrpSpPr/>
          <p:nvPr/>
        </p:nvGrpSpPr>
        <p:grpSpPr>
          <a:xfrm rot="0">
            <a:off x="2734378" y="7052882"/>
            <a:ext cx="2910572" cy="1637004"/>
            <a:chOff x="0" y="0"/>
            <a:chExt cx="3880763" cy="2182672"/>
          </a:xfrm>
        </p:grpSpPr>
        <p:sp>
          <p:nvSpPr>
            <p:cNvPr name="Freeform 36" id="36"/>
            <p:cNvSpPr/>
            <p:nvPr/>
          </p:nvSpPr>
          <p:spPr>
            <a:xfrm flipH="false" flipV="false" rot="0">
              <a:off x="0" y="0"/>
              <a:ext cx="3880739" cy="2182622"/>
            </a:xfrm>
            <a:custGeom>
              <a:avLst/>
              <a:gdLst/>
              <a:ahLst/>
              <a:cxnLst/>
              <a:rect r="r" b="b" t="t" l="l"/>
              <a:pathLst>
                <a:path h="2182622" w="3880739">
                  <a:moveTo>
                    <a:pt x="1940433" y="2182622"/>
                  </a:moveTo>
                  <a:lnTo>
                    <a:pt x="3880739" y="1091311"/>
                  </a:lnTo>
                  <a:lnTo>
                    <a:pt x="1940433" y="0"/>
                  </a:lnTo>
                  <a:lnTo>
                    <a:pt x="0" y="1091311"/>
                  </a:lnTo>
                  <a:lnTo>
                    <a:pt x="1940433" y="2182622"/>
                  </a:lnTo>
                  <a:close/>
                </a:path>
              </a:pathLst>
            </a:custGeom>
            <a:solidFill>
              <a:srgbClr val="E97529"/>
            </a:solidFill>
          </p:spPr>
        </p:sp>
      </p:grpSp>
      <p:grpSp>
        <p:nvGrpSpPr>
          <p:cNvPr name="Group 37" id="37"/>
          <p:cNvGrpSpPr/>
          <p:nvPr/>
        </p:nvGrpSpPr>
        <p:grpSpPr>
          <a:xfrm rot="0">
            <a:off x="-3085925" y="94825"/>
            <a:ext cx="7600800" cy="7983850"/>
            <a:chOff x="0" y="0"/>
            <a:chExt cx="10134400" cy="10645133"/>
          </a:xfrm>
        </p:grpSpPr>
        <p:sp>
          <p:nvSpPr>
            <p:cNvPr name="Freeform 38" id="38"/>
            <p:cNvSpPr/>
            <p:nvPr/>
          </p:nvSpPr>
          <p:spPr>
            <a:xfrm flipH="false" flipV="false" rot="0">
              <a:off x="6731" y="1524"/>
              <a:ext cx="10121900" cy="10641584"/>
            </a:xfrm>
            <a:custGeom>
              <a:avLst/>
              <a:gdLst/>
              <a:ahLst/>
              <a:cxnLst/>
              <a:rect r="r" b="b" t="t" l="l"/>
              <a:pathLst>
                <a:path h="10641584" w="10121900">
                  <a:moveTo>
                    <a:pt x="10108057" y="10641584"/>
                  </a:moveTo>
                  <a:lnTo>
                    <a:pt x="8785733" y="9792843"/>
                  </a:lnTo>
                  <a:cubicBezTo>
                    <a:pt x="8782050" y="9790557"/>
                    <a:pt x="8779891" y="9786493"/>
                    <a:pt x="8779891" y="9782175"/>
                  </a:cubicBezTo>
                  <a:lnTo>
                    <a:pt x="8779891" y="4740021"/>
                  </a:lnTo>
                  <a:lnTo>
                    <a:pt x="8792591" y="4740021"/>
                  </a:lnTo>
                  <a:lnTo>
                    <a:pt x="8786622" y="4751197"/>
                  </a:lnTo>
                  <a:lnTo>
                    <a:pt x="0" y="22352"/>
                  </a:lnTo>
                  <a:lnTo>
                    <a:pt x="11938" y="0"/>
                  </a:lnTo>
                  <a:lnTo>
                    <a:pt x="8798687" y="4728845"/>
                  </a:lnTo>
                  <a:cubicBezTo>
                    <a:pt x="8802751" y="4731004"/>
                    <a:pt x="8805419" y="4735322"/>
                    <a:pt x="8805419" y="4740021"/>
                  </a:cubicBezTo>
                  <a:lnTo>
                    <a:pt x="8805419" y="9782048"/>
                  </a:lnTo>
                  <a:lnTo>
                    <a:pt x="8792719" y="9782048"/>
                  </a:lnTo>
                  <a:lnTo>
                    <a:pt x="8799576" y="9771379"/>
                  </a:lnTo>
                  <a:lnTo>
                    <a:pt x="10121900" y="10620121"/>
                  </a:lnTo>
                  <a:close/>
                </a:path>
              </a:pathLst>
            </a:custGeom>
            <a:solidFill>
              <a:srgbClr val="2F4044"/>
            </a:solidFill>
          </p:spPr>
        </p:sp>
      </p:grpSp>
      <p:sp>
        <p:nvSpPr>
          <p:cNvPr name="TextBox 39" id="39"/>
          <p:cNvSpPr txBox="true"/>
          <p:nvPr/>
        </p:nvSpPr>
        <p:spPr>
          <a:xfrm rot="0">
            <a:off x="3140756" y="4892988"/>
            <a:ext cx="14721212" cy="1781175"/>
          </a:xfrm>
          <a:prstGeom prst="rect">
            <a:avLst/>
          </a:prstGeom>
        </p:spPr>
        <p:txBody>
          <a:bodyPr anchor="t" rtlCol="false" tIns="0" lIns="0" bIns="0" rIns="0">
            <a:spAutoFit/>
          </a:bodyPr>
          <a:lstStyle/>
          <a:p>
            <a:pPr algn="l">
              <a:lnSpc>
                <a:spcPts val="13701"/>
              </a:lnSpc>
            </a:pPr>
            <a:r>
              <a:rPr lang="en-US" b="true" sz="11417">
                <a:solidFill>
                  <a:srgbClr val="263238"/>
                </a:solidFill>
                <a:latin typeface="Arimo Bold"/>
                <a:ea typeface="Arimo Bold"/>
                <a:cs typeface="Arimo Bold"/>
                <a:sym typeface="Arimo Bold"/>
              </a:rPr>
              <a:t> MVC Design Pattern</a:t>
            </a:r>
          </a:p>
        </p:txBody>
      </p:sp>
      <p:sp>
        <p:nvSpPr>
          <p:cNvPr name="TextBox 40" id="40"/>
          <p:cNvSpPr txBox="true"/>
          <p:nvPr/>
        </p:nvSpPr>
        <p:spPr>
          <a:xfrm rot="0">
            <a:off x="6677125" y="7078550"/>
            <a:ext cx="8457750" cy="1000125"/>
          </a:xfrm>
          <a:prstGeom prst="rect">
            <a:avLst/>
          </a:prstGeom>
        </p:spPr>
        <p:txBody>
          <a:bodyPr anchor="t" rtlCol="false" tIns="0" lIns="0" bIns="0" rIns="0">
            <a:spAutoFit/>
          </a:bodyPr>
          <a:lstStyle/>
          <a:p>
            <a:pPr algn="l">
              <a:lnSpc>
                <a:spcPts val="3840"/>
              </a:lnSpc>
            </a:pPr>
            <a:r>
              <a:rPr lang="en-US" sz="3200">
                <a:solidFill>
                  <a:srgbClr val="2F4044"/>
                </a:solidFill>
                <a:latin typeface="Arimo"/>
                <a:ea typeface="Arimo"/>
                <a:cs typeface="Arimo"/>
                <a:sym typeface="Arimo"/>
              </a:rPr>
              <a:t>Firstly, do you know the features of .NET Core?!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83062" y="1364038"/>
            <a:ext cx="1404938" cy="7303294"/>
            <a:chOff x="0" y="0"/>
            <a:chExt cx="1873251" cy="9737725"/>
          </a:xfrm>
        </p:grpSpPr>
        <p:sp>
          <p:nvSpPr>
            <p:cNvPr name="Freeform 3" id="3"/>
            <p:cNvSpPr/>
            <p:nvPr/>
          </p:nvSpPr>
          <p:spPr>
            <a:xfrm flipH="false" flipV="false" rot="0">
              <a:off x="0" y="0"/>
              <a:ext cx="1873250" cy="9737725"/>
            </a:xfrm>
            <a:custGeom>
              <a:avLst/>
              <a:gdLst/>
              <a:ahLst/>
              <a:cxnLst/>
              <a:rect r="r" b="b" t="t" l="l"/>
              <a:pathLst>
                <a:path h="9737725" w="1873250">
                  <a:moveTo>
                    <a:pt x="1873250" y="0"/>
                  </a:moveTo>
                  <a:lnTo>
                    <a:pt x="1873250" y="2162175"/>
                  </a:lnTo>
                  <a:lnTo>
                    <a:pt x="1873250" y="4327525"/>
                  </a:lnTo>
                  <a:lnTo>
                    <a:pt x="1873250" y="6492875"/>
                  </a:lnTo>
                  <a:lnTo>
                    <a:pt x="1873250" y="8651875"/>
                  </a:lnTo>
                  <a:lnTo>
                    <a:pt x="0" y="9737725"/>
                  </a:lnTo>
                  <a:lnTo>
                    <a:pt x="0" y="7572375"/>
                  </a:lnTo>
                  <a:lnTo>
                    <a:pt x="0" y="5407025"/>
                  </a:lnTo>
                  <a:lnTo>
                    <a:pt x="0" y="3248025"/>
                  </a:lnTo>
                  <a:lnTo>
                    <a:pt x="0" y="1082675"/>
                  </a:lnTo>
                  <a:lnTo>
                    <a:pt x="1873250" y="0"/>
                  </a:lnTo>
                  <a:close/>
                  <a:moveTo>
                    <a:pt x="1873250" y="6496050"/>
                  </a:moveTo>
                  <a:lnTo>
                    <a:pt x="1873250" y="6492875"/>
                  </a:lnTo>
                  <a:lnTo>
                    <a:pt x="1873250" y="6496050"/>
                  </a:lnTo>
                  <a:close/>
                </a:path>
              </a:pathLst>
            </a:custGeom>
            <a:solidFill>
              <a:srgbClr val="E97529"/>
            </a:solidFill>
          </p:spPr>
        </p:sp>
      </p:grpSp>
      <p:grpSp>
        <p:nvGrpSpPr>
          <p:cNvPr name="Group 4" id="4"/>
          <p:cNvGrpSpPr/>
          <p:nvPr/>
        </p:nvGrpSpPr>
        <p:grpSpPr>
          <a:xfrm rot="0">
            <a:off x="15475744" y="8398250"/>
            <a:ext cx="2812256" cy="3245644"/>
            <a:chOff x="0" y="0"/>
            <a:chExt cx="3749675" cy="4327525"/>
          </a:xfrm>
        </p:grpSpPr>
        <p:sp>
          <p:nvSpPr>
            <p:cNvPr name="Freeform 5" id="5"/>
            <p:cNvSpPr/>
            <p:nvPr/>
          </p:nvSpPr>
          <p:spPr>
            <a:xfrm flipH="false" flipV="false" rot="0">
              <a:off x="0" y="0"/>
              <a:ext cx="3749675" cy="4327525"/>
            </a:xfrm>
            <a:custGeom>
              <a:avLst/>
              <a:gdLst/>
              <a:ahLst/>
              <a:cxnLst/>
              <a:rect r="r" b="b" t="t" l="l"/>
              <a:pathLst>
                <a:path h="4327525" w="3749675">
                  <a:moveTo>
                    <a:pt x="3749675" y="2165350"/>
                  </a:moveTo>
                  <a:lnTo>
                    <a:pt x="3749675" y="0"/>
                  </a:lnTo>
                  <a:lnTo>
                    <a:pt x="0" y="2165350"/>
                  </a:lnTo>
                  <a:lnTo>
                    <a:pt x="0" y="4327525"/>
                  </a:lnTo>
                  <a:lnTo>
                    <a:pt x="0" y="4318000"/>
                  </a:lnTo>
                  <a:lnTo>
                    <a:pt x="0" y="4327525"/>
                  </a:lnTo>
                  <a:lnTo>
                    <a:pt x="3749675" y="2165350"/>
                  </a:lnTo>
                  <a:close/>
                </a:path>
              </a:pathLst>
            </a:custGeom>
            <a:solidFill>
              <a:srgbClr val="FFA85C"/>
            </a:solidFill>
          </p:spPr>
        </p:sp>
      </p:grpSp>
      <p:grpSp>
        <p:nvGrpSpPr>
          <p:cNvPr name="Group 6" id="6"/>
          <p:cNvGrpSpPr/>
          <p:nvPr/>
        </p:nvGrpSpPr>
        <p:grpSpPr>
          <a:xfrm rot="0">
            <a:off x="14632795" y="2408525"/>
            <a:ext cx="2959900" cy="8901990"/>
            <a:chOff x="0" y="0"/>
            <a:chExt cx="3946533" cy="11869320"/>
          </a:xfrm>
        </p:grpSpPr>
        <p:sp>
          <p:nvSpPr>
            <p:cNvPr name="Freeform 7" id="7"/>
            <p:cNvSpPr/>
            <p:nvPr/>
          </p:nvSpPr>
          <p:spPr>
            <a:xfrm flipH="false" flipV="false" rot="0">
              <a:off x="6985" y="12700"/>
              <a:ext cx="3939540" cy="11855196"/>
            </a:xfrm>
            <a:custGeom>
              <a:avLst/>
              <a:gdLst/>
              <a:ahLst/>
              <a:cxnLst/>
              <a:rect r="r" b="b" t="t" l="l"/>
              <a:pathLst>
                <a:path h="11855196" w="3939540">
                  <a:moveTo>
                    <a:pt x="3939540" y="0"/>
                  </a:moveTo>
                  <a:lnTo>
                    <a:pt x="3939540" y="9843008"/>
                  </a:lnTo>
                  <a:cubicBezTo>
                    <a:pt x="3939540" y="9847834"/>
                    <a:pt x="3936873" y="9852151"/>
                    <a:pt x="3932555" y="9854311"/>
                  </a:cubicBezTo>
                  <a:lnTo>
                    <a:pt x="11430" y="11855196"/>
                  </a:lnTo>
                  <a:lnTo>
                    <a:pt x="0" y="11832590"/>
                  </a:lnTo>
                  <a:lnTo>
                    <a:pt x="3921125" y="9831705"/>
                  </a:lnTo>
                  <a:lnTo>
                    <a:pt x="3926840" y="9843008"/>
                  </a:lnTo>
                  <a:lnTo>
                    <a:pt x="3914140" y="9843008"/>
                  </a:lnTo>
                  <a:lnTo>
                    <a:pt x="3914140" y="0"/>
                  </a:lnTo>
                  <a:close/>
                </a:path>
              </a:pathLst>
            </a:custGeom>
            <a:solidFill>
              <a:srgbClr val="2F4044"/>
            </a:solidFill>
          </p:spPr>
        </p:sp>
      </p:grpSp>
      <p:grpSp>
        <p:nvGrpSpPr>
          <p:cNvPr name="Group 8" id="8"/>
          <p:cNvGrpSpPr/>
          <p:nvPr/>
        </p:nvGrpSpPr>
        <p:grpSpPr>
          <a:xfrm rot="0">
            <a:off x="20" y="2115788"/>
            <a:ext cx="1404938" cy="7303294"/>
            <a:chOff x="0" y="0"/>
            <a:chExt cx="1873251" cy="9737725"/>
          </a:xfrm>
        </p:grpSpPr>
        <p:sp>
          <p:nvSpPr>
            <p:cNvPr name="Freeform 9" id="9"/>
            <p:cNvSpPr/>
            <p:nvPr/>
          </p:nvSpPr>
          <p:spPr>
            <a:xfrm flipH="false" flipV="false" rot="0">
              <a:off x="0" y="0"/>
              <a:ext cx="1873250" cy="9737725"/>
            </a:xfrm>
            <a:custGeom>
              <a:avLst/>
              <a:gdLst/>
              <a:ahLst/>
              <a:cxnLst/>
              <a:rect r="r" b="b" t="t" l="l"/>
              <a:pathLst>
                <a:path h="9737725" w="1873250">
                  <a:moveTo>
                    <a:pt x="0" y="0"/>
                  </a:moveTo>
                  <a:lnTo>
                    <a:pt x="0" y="2162175"/>
                  </a:lnTo>
                  <a:lnTo>
                    <a:pt x="0" y="4327525"/>
                  </a:lnTo>
                  <a:lnTo>
                    <a:pt x="0" y="6492875"/>
                  </a:lnTo>
                  <a:lnTo>
                    <a:pt x="0" y="8651875"/>
                  </a:lnTo>
                  <a:lnTo>
                    <a:pt x="1873250" y="9737725"/>
                  </a:lnTo>
                  <a:lnTo>
                    <a:pt x="1873250" y="7572375"/>
                  </a:lnTo>
                  <a:lnTo>
                    <a:pt x="1873250" y="5407025"/>
                  </a:lnTo>
                  <a:lnTo>
                    <a:pt x="1873250" y="3248025"/>
                  </a:lnTo>
                  <a:lnTo>
                    <a:pt x="1873250" y="1082675"/>
                  </a:lnTo>
                  <a:lnTo>
                    <a:pt x="0" y="0"/>
                  </a:lnTo>
                  <a:close/>
                  <a:moveTo>
                    <a:pt x="0" y="6496050"/>
                  </a:moveTo>
                  <a:lnTo>
                    <a:pt x="0" y="6492875"/>
                  </a:lnTo>
                  <a:lnTo>
                    <a:pt x="0" y="6496050"/>
                  </a:lnTo>
                  <a:close/>
                </a:path>
              </a:pathLst>
            </a:custGeom>
            <a:solidFill>
              <a:srgbClr val="FFDCB6"/>
            </a:solidFill>
          </p:spPr>
        </p:sp>
      </p:grpSp>
      <p:sp>
        <p:nvSpPr>
          <p:cNvPr name="AutoShape 10" id="10"/>
          <p:cNvSpPr/>
          <p:nvPr/>
        </p:nvSpPr>
        <p:spPr>
          <a:xfrm rot="5386444">
            <a:off x="-1709544" y="5615100"/>
            <a:ext cx="4831088" cy="0"/>
          </a:xfrm>
          <a:prstGeom prst="line">
            <a:avLst/>
          </a:prstGeom>
          <a:ln cap="rnd" w="9525">
            <a:solidFill>
              <a:srgbClr val="595959"/>
            </a:solidFill>
            <a:prstDash val="solid"/>
            <a:headEnd type="none" len="sm" w="sm"/>
            <a:tailEnd type="none" len="sm" w="sm"/>
          </a:ln>
        </p:spPr>
      </p:sp>
      <p:sp>
        <p:nvSpPr>
          <p:cNvPr name="Freeform 11" id="11"/>
          <p:cNvSpPr/>
          <p:nvPr/>
        </p:nvSpPr>
        <p:spPr>
          <a:xfrm flipH="true" flipV="false" rot="0">
            <a:off x="14720095" y="433658"/>
            <a:ext cx="1511298" cy="2681335"/>
          </a:xfrm>
          <a:custGeom>
            <a:avLst/>
            <a:gdLst/>
            <a:ahLst/>
            <a:cxnLst/>
            <a:rect r="r" b="b" t="t" l="l"/>
            <a:pathLst>
              <a:path h="2681335" w="1511298">
                <a:moveTo>
                  <a:pt x="1511298" y="0"/>
                </a:moveTo>
                <a:lnTo>
                  <a:pt x="0" y="0"/>
                </a:lnTo>
                <a:lnTo>
                  <a:pt x="0" y="2681334"/>
                </a:lnTo>
                <a:lnTo>
                  <a:pt x="1511298" y="2681334"/>
                </a:lnTo>
                <a:lnTo>
                  <a:pt x="151129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6487" y="6188970"/>
            <a:ext cx="4927904" cy="4114800"/>
          </a:xfrm>
          <a:custGeom>
            <a:avLst/>
            <a:gdLst/>
            <a:ahLst/>
            <a:cxnLst/>
            <a:rect r="r" b="b" t="t" l="l"/>
            <a:pathLst>
              <a:path h="4114800" w="4927904">
                <a:moveTo>
                  <a:pt x="0" y="0"/>
                </a:moveTo>
                <a:lnTo>
                  <a:pt x="4927904" y="0"/>
                </a:lnTo>
                <a:lnTo>
                  <a:pt x="492790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531425" y="1040900"/>
            <a:ext cx="15225150" cy="1095375"/>
          </a:xfrm>
          <a:prstGeom prst="rect">
            <a:avLst/>
          </a:prstGeom>
        </p:spPr>
        <p:txBody>
          <a:bodyPr anchor="t" rtlCol="false" tIns="0" lIns="0" bIns="0" rIns="0">
            <a:spAutoFit/>
          </a:bodyPr>
          <a:lstStyle/>
          <a:p>
            <a:pPr algn="l">
              <a:lnSpc>
                <a:spcPts val="8400"/>
              </a:lnSpc>
            </a:pPr>
            <a:r>
              <a:rPr lang="en-US" b="true" sz="7000">
                <a:solidFill>
                  <a:srgbClr val="2F4044"/>
                </a:solidFill>
                <a:latin typeface="Arimo Bold"/>
                <a:ea typeface="Arimo Bold"/>
                <a:cs typeface="Arimo Bold"/>
                <a:sym typeface="Arimo Bold"/>
              </a:rPr>
              <a:t>MVC:</a:t>
            </a:r>
          </a:p>
        </p:txBody>
      </p:sp>
      <p:sp>
        <p:nvSpPr>
          <p:cNvPr name="TextBox 14" id="14"/>
          <p:cNvSpPr txBox="true"/>
          <p:nvPr/>
        </p:nvSpPr>
        <p:spPr>
          <a:xfrm rot="0">
            <a:off x="9889269" y="3819842"/>
            <a:ext cx="5740950" cy="1562100"/>
          </a:xfrm>
          <a:prstGeom prst="rect">
            <a:avLst/>
          </a:prstGeom>
        </p:spPr>
        <p:txBody>
          <a:bodyPr anchor="t" rtlCol="false" tIns="0" lIns="0" bIns="0" rIns="0">
            <a:spAutoFit/>
          </a:bodyPr>
          <a:lstStyle/>
          <a:p>
            <a:pPr algn="l" marL="734059" indent="-367030" lvl="1">
              <a:lnSpc>
                <a:spcPts val="4079"/>
              </a:lnSpc>
              <a:buFont typeface="Arial"/>
              <a:buChar char="•"/>
            </a:pPr>
            <a:r>
              <a:rPr lang="en-US" sz="3399">
                <a:solidFill>
                  <a:srgbClr val="2F4044"/>
                </a:solidFill>
                <a:latin typeface="Arimo"/>
                <a:ea typeface="Arimo"/>
                <a:cs typeface="Arimo"/>
                <a:sym typeface="Arimo"/>
              </a:rPr>
              <a:t>displays the UI.</a:t>
            </a:r>
          </a:p>
          <a:p>
            <a:pPr algn="l" marL="734059" indent="-367030" lvl="1">
              <a:lnSpc>
                <a:spcPts val="4079"/>
              </a:lnSpc>
              <a:buFont typeface="Arial"/>
              <a:buChar char="•"/>
            </a:pPr>
            <a:r>
              <a:rPr lang="en-US" sz="3399">
                <a:solidFill>
                  <a:srgbClr val="2F4044"/>
                </a:solidFill>
                <a:latin typeface="Arimo"/>
                <a:ea typeface="Arimo"/>
                <a:cs typeface="Arimo"/>
                <a:sym typeface="Arimo"/>
              </a:rPr>
              <a:t>Presentation Layer</a:t>
            </a:r>
          </a:p>
          <a:p>
            <a:pPr algn="l">
              <a:lnSpc>
                <a:spcPts val="4079"/>
              </a:lnSpc>
            </a:pPr>
          </a:p>
        </p:txBody>
      </p:sp>
      <p:sp>
        <p:nvSpPr>
          <p:cNvPr name="TextBox 15" id="15"/>
          <p:cNvSpPr txBox="true"/>
          <p:nvPr/>
        </p:nvSpPr>
        <p:spPr>
          <a:xfrm rot="0">
            <a:off x="2433819" y="3857106"/>
            <a:ext cx="5740950" cy="2076450"/>
          </a:xfrm>
          <a:prstGeom prst="rect">
            <a:avLst/>
          </a:prstGeom>
        </p:spPr>
        <p:txBody>
          <a:bodyPr anchor="t" rtlCol="false" tIns="0" lIns="0" bIns="0" rIns="0">
            <a:spAutoFit/>
          </a:bodyPr>
          <a:lstStyle/>
          <a:p>
            <a:pPr algn="l" marL="734059" indent="-367030" lvl="1">
              <a:lnSpc>
                <a:spcPts val="4079"/>
              </a:lnSpc>
              <a:buFont typeface="Arial"/>
              <a:buChar char="•"/>
            </a:pPr>
            <a:r>
              <a:rPr lang="en-US" sz="3399">
                <a:solidFill>
                  <a:srgbClr val="2F4044"/>
                </a:solidFill>
                <a:latin typeface="Arimo"/>
                <a:ea typeface="Arimo"/>
                <a:cs typeface="Arimo"/>
                <a:sym typeface="Arimo"/>
              </a:rPr>
              <a:t>r</a:t>
            </a:r>
            <a:r>
              <a:rPr lang="en-US" sz="3399">
                <a:solidFill>
                  <a:srgbClr val="2F4044"/>
                </a:solidFill>
                <a:latin typeface="Arimo"/>
                <a:ea typeface="Arimo"/>
                <a:cs typeface="Arimo"/>
                <a:sym typeface="Arimo"/>
              </a:rPr>
              <a:t>epresents the data.</a:t>
            </a:r>
          </a:p>
          <a:p>
            <a:pPr algn="l" marL="734059" indent="-367030" lvl="1">
              <a:lnSpc>
                <a:spcPts val="4079"/>
              </a:lnSpc>
              <a:buFont typeface="Arial"/>
              <a:buChar char="•"/>
            </a:pPr>
            <a:r>
              <a:rPr lang="en-US" sz="3399">
                <a:solidFill>
                  <a:srgbClr val="2F4044"/>
                </a:solidFill>
                <a:latin typeface="Arimo"/>
                <a:ea typeface="Arimo"/>
                <a:cs typeface="Arimo"/>
                <a:sym typeface="Arimo"/>
              </a:rPr>
              <a:t>Bussiness Logic</a:t>
            </a:r>
          </a:p>
          <a:p>
            <a:pPr algn="l" marL="734059" indent="-367030" lvl="1">
              <a:lnSpc>
                <a:spcPts val="4079"/>
              </a:lnSpc>
              <a:buFont typeface="Arial"/>
              <a:buChar char="•"/>
            </a:pPr>
            <a:r>
              <a:rPr lang="en-US" sz="3399">
                <a:solidFill>
                  <a:srgbClr val="2F4044"/>
                </a:solidFill>
                <a:latin typeface="Arimo"/>
                <a:ea typeface="Arimo"/>
                <a:cs typeface="Arimo"/>
                <a:sym typeface="Arimo"/>
              </a:rPr>
              <a:t>Implement DRY </a:t>
            </a:r>
          </a:p>
          <a:p>
            <a:pPr algn="l">
              <a:lnSpc>
                <a:spcPts val="4079"/>
              </a:lnSpc>
            </a:pPr>
          </a:p>
        </p:txBody>
      </p:sp>
      <p:sp>
        <p:nvSpPr>
          <p:cNvPr name="TextBox 16" id="16"/>
          <p:cNvSpPr txBox="true"/>
          <p:nvPr/>
        </p:nvSpPr>
        <p:spPr>
          <a:xfrm rot="0">
            <a:off x="1941832" y="3095942"/>
            <a:ext cx="5740950" cy="742950"/>
          </a:xfrm>
          <a:prstGeom prst="rect">
            <a:avLst/>
          </a:prstGeom>
        </p:spPr>
        <p:txBody>
          <a:bodyPr anchor="t" rtlCol="false" tIns="0" lIns="0" bIns="0" rIns="0">
            <a:spAutoFit/>
          </a:bodyPr>
          <a:lstStyle/>
          <a:p>
            <a:pPr algn="l">
              <a:lnSpc>
                <a:spcPts val="5759"/>
              </a:lnSpc>
            </a:pPr>
            <a:r>
              <a:rPr lang="en-US" b="true" sz="4800">
                <a:solidFill>
                  <a:srgbClr val="A53D09"/>
                </a:solidFill>
                <a:latin typeface="Arimo Bold"/>
                <a:ea typeface="Arimo Bold"/>
                <a:cs typeface="Arimo Bold"/>
                <a:sym typeface="Arimo Bold"/>
              </a:rPr>
              <a:t>M</a:t>
            </a:r>
            <a:r>
              <a:rPr lang="en-US" b="true" sz="4800">
                <a:solidFill>
                  <a:srgbClr val="2F4044"/>
                </a:solidFill>
                <a:latin typeface="Arimo Bold"/>
                <a:ea typeface="Arimo Bold"/>
                <a:cs typeface="Arimo Bold"/>
                <a:sym typeface="Arimo Bold"/>
              </a:rPr>
              <a:t> :Model</a:t>
            </a:r>
          </a:p>
        </p:txBody>
      </p:sp>
      <p:sp>
        <p:nvSpPr>
          <p:cNvPr name="TextBox 17" id="17"/>
          <p:cNvSpPr txBox="true"/>
          <p:nvPr/>
        </p:nvSpPr>
        <p:spPr>
          <a:xfrm rot="0">
            <a:off x="9144000" y="3095942"/>
            <a:ext cx="5740950" cy="742950"/>
          </a:xfrm>
          <a:prstGeom prst="rect">
            <a:avLst/>
          </a:prstGeom>
        </p:spPr>
        <p:txBody>
          <a:bodyPr anchor="t" rtlCol="false" tIns="0" lIns="0" bIns="0" rIns="0">
            <a:spAutoFit/>
          </a:bodyPr>
          <a:lstStyle/>
          <a:p>
            <a:pPr algn="l">
              <a:lnSpc>
                <a:spcPts val="5759"/>
              </a:lnSpc>
            </a:pPr>
            <a:r>
              <a:rPr lang="en-US" b="true" sz="4800">
                <a:solidFill>
                  <a:srgbClr val="A53D09"/>
                </a:solidFill>
                <a:latin typeface="Arimo Bold"/>
                <a:ea typeface="Arimo Bold"/>
                <a:cs typeface="Arimo Bold"/>
                <a:sym typeface="Arimo Bold"/>
              </a:rPr>
              <a:t>V</a:t>
            </a:r>
            <a:r>
              <a:rPr lang="en-US" b="true" sz="4800">
                <a:solidFill>
                  <a:srgbClr val="2F4044"/>
                </a:solidFill>
                <a:latin typeface="Arimo Bold"/>
                <a:ea typeface="Arimo Bold"/>
                <a:cs typeface="Arimo Bold"/>
                <a:sym typeface="Arimo Bold"/>
              </a:rPr>
              <a:t> :View</a:t>
            </a:r>
          </a:p>
        </p:txBody>
      </p:sp>
      <p:sp>
        <p:nvSpPr>
          <p:cNvPr name="TextBox 18" id="18"/>
          <p:cNvSpPr txBox="true"/>
          <p:nvPr/>
        </p:nvSpPr>
        <p:spPr>
          <a:xfrm rot="0">
            <a:off x="11848209" y="351830"/>
            <a:ext cx="2784586" cy="2425891"/>
          </a:xfrm>
          <a:prstGeom prst="rect">
            <a:avLst/>
          </a:prstGeom>
        </p:spPr>
        <p:txBody>
          <a:bodyPr anchor="t" rtlCol="false" tIns="0" lIns="0" bIns="0" rIns="0">
            <a:spAutoFit/>
          </a:bodyPr>
          <a:lstStyle/>
          <a:p>
            <a:pPr algn="ctr" marL="0" indent="0" lvl="0">
              <a:lnSpc>
                <a:spcPts val="6496"/>
              </a:lnSpc>
              <a:spcBef>
                <a:spcPct val="0"/>
              </a:spcBef>
            </a:pPr>
            <a:r>
              <a:rPr lang="en-US" b="true" sz="4640">
                <a:solidFill>
                  <a:srgbClr val="000000"/>
                </a:solidFill>
                <a:latin typeface="Canva Sans Bold"/>
                <a:ea typeface="Canva Sans Bold"/>
                <a:cs typeface="Canva Sans Bold"/>
                <a:sym typeface="Canva Sans Bold"/>
              </a:rPr>
              <a:t>What is Design Pattern?</a:t>
            </a:r>
          </a:p>
        </p:txBody>
      </p:sp>
      <p:sp>
        <p:nvSpPr>
          <p:cNvPr name="TextBox 19" id="19"/>
          <p:cNvSpPr txBox="true"/>
          <p:nvPr/>
        </p:nvSpPr>
        <p:spPr>
          <a:xfrm rot="0">
            <a:off x="6205916" y="6124892"/>
            <a:ext cx="5740950" cy="742950"/>
          </a:xfrm>
          <a:prstGeom prst="rect">
            <a:avLst/>
          </a:prstGeom>
        </p:spPr>
        <p:txBody>
          <a:bodyPr anchor="t" rtlCol="false" tIns="0" lIns="0" bIns="0" rIns="0">
            <a:spAutoFit/>
          </a:bodyPr>
          <a:lstStyle/>
          <a:p>
            <a:pPr algn="l">
              <a:lnSpc>
                <a:spcPts val="5759"/>
              </a:lnSpc>
            </a:pPr>
            <a:r>
              <a:rPr lang="en-US" b="true" sz="4800">
                <a:solidFill>
                  <a:srgbClr val="A53D09"/>
                </a:solidFill>
                <a:latin typeface="Arimo Bold"/>
                <a:ea typeface="Arimo Bold"/>
                <a:cs typeface="Arimo Bold"/>
                <a:sym typeface="Arimo Bold"/>
              </a:rPr>
              <a:t>C</a:t>
            </a:r>
            <a:r>
              <a:rPr lang="en-US" b="true" sz="4800">
                <a:solidFill>
                  <a:srgbClr val="2F4044"/>
                </a:solidFill>
                <a:latin typeface="Arimo Bold"/>
                <a:ea typeface="Arimo Bold"/>
                <a:cs typeface="Arimo Bold"/>
                <a:sym typeface="Arimo Bold"/>
              </a:rPr>
              <a:t> :Controller</a:t>
            </a:r>
          </a:p>
        </p:txBody>
      </p:sp>
      <p:sp>
        <p:nvSpPr>
          <p:cNvPr name="TextBox 20" id="20"/>
          <p:cNvSpPr txBox="true"/>
          <p:nvPr/>
        </p:nvSpPr>
        <p:spPr>
          <a:xfrm rot="0">
            <a:off x="6629612" y="6964386"/>
            <a:ext cx="6610890" cy="2454696"/>
          </a:xfrm>
          <a:prstGeom prst="rect">
            <a:avLst/>
          </a:prstGeom>
        </p:spPr>
        <p:txBody>
          <a:bodyPr anchor="t" rtlCol="false" tIns="0" lIns="0" bIns="0" rIns="0">
            <a:spAutoFit/>
          </a:bodyPr>
          <a:lstStyle/>
          <a:p>
            <a:pPr algn="l" marL="606357" indent="-303179" lvl="1">
              <a:lnSpc>
                <a:spcPts val="3931"/>
              </a:lnSpc>
              <a:buFont typeface="Arial"/>
              <a:buChar char="•"/>
            </a:pPr>
            <a:r>
              <a:rPr lang="en-US" sz="2808">
                <a:solidFill>
                  <a:srgbClr val="000000"/>
                </a:solidFill>
                <a:latin typeface="Canva Sans"/>
                <a:ea typeface="Canva Sans"/>
                <a:cs typeface="Canva Sans"/>
                <a:sym typeface="Canva Sans"/>
              </a:rPr>
              <a:t>h</a:t>
            </a:r>
            <a:r>
              <a:rPr lang="en-US" sz="2808" strike="noStrike" u="none">
                <a:solidFill>
                  <a:srgbClr val="000000"/>
                </a:solidFill>
                <a:latin typeface="Canva Sans"/>
                <a:ea typeface="Canva Sans"/>
                <a:cs typeface="Canva Sans"/>
                <a:sym typeface="Canva Sans"/>
              </a:rPr>
              <a:t>a</a:t>
            </a:r>
            <a:r>
              <a:rPr lang="en-US" sz="2808" strike="noStrike" u="none">
                <a:solidFill>
                  <a:srgbClr val="000000"/>
                </a:solidFill>
                <a:latin typeface="Canva Sans"/>
                <a:ea typeface="Canva Sans"/>
                <a:cs typeface="Canva Sans"/>
                <a:sym typeface="Canva Sans"/>
              </a:rPr>
              <a:t>nd</a:t>
            </a:r>
            <a:r>
              <a:rPr lang="en-US" sz="2808" strike="noStrike" u="none">
                <a:solidFill>
                  <a:srgbClr val="000000"/>
                </a:solidFill>
                <a:latin typeface="Canva Sans"/>
                <a:ea typeface="Canva Sans"/>
                <a:cs typeface="Canva Sans"/>
                <a:sym typeface="Canva Sans"/>
              </a:rPr>
              <a:t>le</a:t>
            </a:r>
            <a:r>
              <a:rPr lang="en-US" sz="2808" strike="noStrike" u="none">
                <a:solidFill>
                  <a:srgbClr val="000000"/>
                </a:solidFill>
                <a:latin typeface="Canva Sans"/>
                <a:ea typeface="Canva Sans"/>
                <a:cs typeface="Canva Sans"/>
                <a:sym typeface="Canva Sans"/>
              </a:rPr>
              <a:t>s</a:t>
            </a:r>
            <a:r>
              <a:rPr lang="en-US" sz="2808" strike="noStrike" u="none">
                <a:solidFill>
                  <a:srgbClr val="000000"/>
                </a:solidFill>
                <a:latin typeface="Canva Sans"/>
                <a:ea typeface="Canva Sans"/>
                <a:cs typeface="Canva Sans"/>
                <a:sym typeface="Canva Sans"/>
              </a:rPr>
              <a:t> </a:t>
            </a:r>
            <a:r>
              <a:rPr lang="en-US" sz="2808" strike="noStrike" u="none">
                <a:solidFill>
                  <a:srgbClr val="000000"/>
                </a:solidFill>
                <a:latin typeface="Canva Sans"/>
                <a:ea typeface="Canva Sans"/>
                <a:cs typeface="Canva Sans"/>
                <a:sym typeface="Canva Sans"/>
              </a:rPr>
              <a:t>user </a:t>
            </a:r>
            <a:r>
              <a:rPr lang="en-US" sz="2808" strike="noStrike" u="none">
                <a:solidFill>
                  <a:srgbClr val="000000"/>
                </a:solidFill>
                <a:latin typeface="Canva Sans"/>
                <a:ea typeface="Canva Sans"/>
                <a:cs typeface="Canva Sans"/>
                <a:sym typeface="Canva Sans"/>
              </a:rPr>
              <a:t>i</a:t>
            </a:r>
            <a:r>
              <a:rPr lang="en-US" sz="2808" strike="noStrike" u="none">
                <a:solidFill>
                  <a:srgbClr val="000000"/>
                </a:solidFill>
                <a:latin typeface="Canva Sans"/>
                <a:ea typeface="Canva Sans"/>
                <a:cs typeface="Canva Sans"/>
                <a:sym typeface="Canva Sans"/>
              </a:rPr>
              <a:t>npu</a:t>
            </a:r>
            <a:r>
              <a:rPr lang="en-US" sz="2808" strike="noStrike" u="none">
                <a:solidFill>
                  <a:srgbClr val="000000"/>
                </a:solidFill>
                <a:latin typeface="Canva Sans"/>
                <a:ea typeface="Canva Sans"/>
                <a:cs typeface="Canva Sans"/>
                <a:sym typeface="Canva Sans"/>
              </a:rPr>
              <a:t>t </a:t>
            </a:r>
            <a:r>
              <a:rPr lang="en-US" sz="2808" strike="noStrike" u="none">
                <a:solidFill>
                  <a:srgbClr val="000000"/>
                </a:solidFill>
                <a:latin typeface="Canva Sans"/>
                <a:ea typeface="Canva Sans"/>
                <a:cs typeface="Canva Sans"/>
                <a:sym typeface="Canva Sans"/>
              </a:rPr>
              <a:t>an</a:t>
            </a:r>
            <a:r>
              <a:rPr lang="en-US" sz="2808" strike="noStrike" u="none">
                <a:solidFill>
                  <a:srgbClr val="000000"/>
                </a:solidFill>
                <a:latin typeface="Canva Sans"/>
                <a:ea typeface="Canva Sans"/>
                <a:cs typeface="Canva Sans"/>
                <a:sym typeface="Canva Sans"/>
              </a:rPr>
              <a:t>d </a:t>
            </a:r>
            <a:r>
              <a:rPr lang="en-US" sz="2808" strike="noStrike" u="none">
                <a:solidFill>
                  <a:srgbClr val="000000"/>
                </a:solidFill>
                <a:latin typeface="Canva Sans"/>
                <a:ea typeface="Canva Sans"/>
                <a:cs typeface="Canva Sans"/>
                <a:sym typeface="Canva Sans"/>
              </a:rPr>
              <a:t>in</a:t>
            </a:r>
            <a:r>
              <a:rPr lang="en-US" sz="2808" strike="noStrike" u="none">
                <a:solidFill>
                  <a:srgbClr val="000000"/>
                </a:solidFill>
                <a:latin typeface="Canva Sans"/>
                <a:ea typeface="Canva Sans"/>
                <a:cs typeface="Canva Sans"/>
                <a:sym typeface="Canva Sans"/>
              </a:rPr>
              <a:t>te</a:t>
            </a:r>
            <a:r>
              <a:rPr lang="en-US" sz="2808" strike="noStrike" u="none">
                <a:solidFill>
                  <a:srgbClr val="000000"/>
                </a:solidFill>
                <a:latin typeface="Canva Sans"/>
                <a:ea typeface="Canva Sans"/>
                <a:cs typeface="Canva Sans"/>
                <a:sym typeface="Canva Sans"/>
              </a:rPr>
              <a:t>rac</a:t>
            </a:r>
            <a:r>
              <a:rPr lang="en-US" sz="2808" strike="noStrike" u="none">
                <a:solidFill>
                  <a:srgbClr val="000000"/>
                </a:solidFill>
                <a:latin typeface="Canva Sans"/>
                <a:ea typeface="Canva Sans"/>
                <a:cs typeface="Canva Sans"/>
                <a:sym typeface="Canva Sans"/>
              </a:rPr>
              <a:t>t</a:t>
            </a:r>
            <a:r>
              <a:rPr lang="en-US" sz="2808" strike="noStrike" u="none">
                <a:solidFill>
                  <a:srgbClr val="000000"/>
                </a:solidFill>
                <a:latin typeface="Canva Sans"/>
                <a:ea typeface="Canva Sans"/>
                <a:cs typeface="Canva Sans"/>
                <a:sym typeface="Canva Sans"/>
              </a:rPr>
              <a:t>ion.</a:t>
            </a:r>
          </a:p>
          <a:p>
            <a:pPr algn="l" marL="606357" indent="-303179" lvl="1">
              <a:lnSpc>
                <a:spcPts val="3931"/>
              </a:lnSpc>
              <a:buFont typeface="Arial"/>
              <a:buChar char="•"/>
            </a:pPr>
            <a:r>
              <a:rPr lang="en-US" sz="2808" strike="noStrike" u="none">
                <a:solidFill>
                  <a:srgbClr val="000000"/>
                </a:solidFill>
                <a:latin typeface="Canva Sans"/>
                <a:ea typeface="Canva Sans"/>
                <a:cs typeface="Canva Sans"/>
                <a:sym typeface="Canva Sans"/>
              </a:rPr>
              <a:t>Catch Request</a:t>
            </a:r>
          </a:p>
          <a:p>
            <a:pPr algn="l" marL="606357" indent="-303179" lvl="1">
              <a:lnSpc>
                <a:spcPts val="3931"/>
              </a:lnSpc>
              <a:buFont typeface="Arial"/>
              <a:buChar char="•"/>
            </a:pPr>
            <a:r>
              <a:rPr lang="en-US" sz="2808" strike="noStrike" u="none">
                <a:solidFill>
                  <a:srgbClr val="000000"/>
                </a:solidFill>
                <a:latin typeface="Canva Sans"/>
                <a:ea typeface="Canva Sans"/>
                <a:cs typeface="Canva Sans"/>
                <a:sym typeface="Canva Sans"/>
              </a:rPr>
              <a:t>Call medol method</a:t>
            </a:r>
          </a:p>
          <a:p>
            <a:pPr algn="l" marL="606357" indent="-303179" lvl="1">
              <a:lnSpc>
                <a:spcPts val="3931"/>
              </a:lnSpc>
              <a:buFont typeface="Arial"/>
              <a:buChar char="•"/>
            </a:pPr>
            <a:r>
              <a:rPr lang="en-US" sz="2808" strike="noStrike" u="none">
                <a:solidFill>
                  <a:srgbClr val="000000"/>
                </a:solidFill>
                <a:latin typeface="Canva Sans"/>
                <a:ea typeface="Canva Sans"/>
                <a:cs typeface="Canva Sans"/>
                <a:sym typeface="Canva Sans"/>
              </a:rPr>
              <a:t>Send data to view</a:t>
            </a:r>
          </a:p>
          <a:p>
            <a:pPr algn="l" marL="606357" indent="-303179" lvl="1">
              <a:lnSpc>
                <a:spcPts val="3931"/>
              </a:lnSpc>
              <a:buFont typeface="Arial"/>
              <a:buChar char="•"/>
            </a:pPr>
            <a:r>
              <a:rPr lang="en-US" sz="2808" strike="noStrike" u="none">
                <a:solidFill>
                  <a:srgbClr val="000000"/>
                </a:solidFill>
                <a:latin typeface="Canva Sans"/>
                <a:ea typeface="Canva Sans"/>
                <a:cs typeface="Canva Sans"/>
                <a:sym typeface="Canva Sans"/>
              </a:rPr>
              <a:t>Send response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DAGuZD5ctQM</dc:identifier>
  <dcterms:modified xsi:type="dcterms:W3CDTF">2011-08-01T06:04:30Z</dcterms:modified>
  <cp:revision>1</cp:revision>
  <dc:title>MVC_Session1</dc:title>
</cp:coreProperties>
</file>