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3"/>
  </p:notesMasterIdLst>
  <p:sldIdLst>
    <p:sldId id="256" r:id="rId2"/>
    <p:sldId id="258" r:id="rId3"/>
    <p:sldId id="260" r:id="rId4"/>
    <p:sldId id="312" r:id="rId5"/>
    <p:sldId id="264" r:id="rId6"/>
    <p:sldId id="313" r:id="rId7"/>
    <p:sldId id="261" r:id="rId8"/>
    <p:sldId id="353" r:id="rId9"/>
    <p:sldId id="314" r:id="rId10"/>
    <p:sldId id="315" r:id="rId11"/>
    <p:sldId id="316" r:id="rId12"/>
    <p:sldId id="319" r:id="rId13"/>
    <p:sldId id="320" r:id="rId14"/>
    <p:sldId id="321" r:id="rId15"/>
    <p:sldId id="262" r:id="rId16"/>
    <p:sldId id="323" r:id="rId17"/>
    <p:sldId id="325" r:id="rId18"/>
    <p:sldId id="324" r:id="rId19"/>
    <p:sldId id="327" r:id="rId20"/>
    <p:sldId id="329" r:id="rId21"/>
    <p:sldId id="328" r:id="rId22"/>
    <p:sldId id="331" r:id="rId23"/>
    <p:sldId id="332" r:id="rId24"/>
    <p:sldId id="336" r:id="rId25"/>
    <p:sldId id="333" r:id="rId26"/>
    <p:sldId id="335" r:id="rId27"/>
    <p:sldId id="337" r:id="rId28"/>
    <p:sldId id="354" r:id="rId29"/>
    <p:sldId id="338" r:id="rId30"/>
    <p:sldId id="340" r:id="rId31"/>
    <p:sldId id="352" r:id="rId32"/>
  </p:sldIdLst>
  <p:sldSz cx="9144000" cy="5143500" type="screen16x9"/>
  <p:notesSz cx="6858000" cy="9144000"/>
  <p:embeddedFontLst>
    <p:embeddedFont>
      <p:font typeface="Anek Kannada" panose="020B0604020202020204" charset="0"/>
      <p:regular r:id="rId34"/>
      <p:bold r:id="rId35"/>
    </p:embeddedFont>
    <p:embeddedFont>
      <p:font typeface="Anek Kannada ExtraBold" panose="020B0604020202020204" charset="0"/>
      <p:bold r:id="rId36"/>
    </p:embeddedFont>
    <p:embeddedFont>
      <p:font typeface="Anek Kannada Medium" panose="020B0604020202020204" charset="0"/>
      <p:regular r:id="rId37"/>
      <p:bold r:id="rId38"/>
    </p:embeddedFont>
    <p:embeddedFont>
      <p:font typeface="Bebas Neue" panose="020B0606020202050201" pitchFamily="34" charset="0"/>
      <p:regular r:id="rId39"/>
    </p:embeddedFont>
    <p:embeddedFont>
      <p:font typeface="Darker Grotesque Black" panose="020B0604020202020204" charset="0"/>
      <p:bold r:id="rId40"/>
    </p:embeddedFont>
    <p:embeddedFont>
      <p:font typeface="Nunito Light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3F66B8-0544-487F-A056-EAC6F2975794}">
  <a:tblStyle styleId="{C63F66B8-0544-487F-A056-EAC6F2975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2E9C94E-FE13-416D-BBF0-600968C2BA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A267B81E-D72E-C72A-55A2-55963E5CB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0066FFCE-1046-ED5B-1300-A6AB771E5E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471B1108-6D65-7777-B436-3BDE1F549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460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B75E4372-A76F-4F21-8A2E-A6DEE817F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3602DF8B-D86C-079E-08F1-DECCCEA08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783EC027-2963-3ED0-0948-0028D0660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491E31D2-4813-9D67-BAF0-8DEE37DDA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09A5B7F2-6804-5122-D73C-7269148C1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EA6D5632-F45F-43BF-11CC-D6407A0795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07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93F32BF7-FD25-F180-82B4-0F6A72333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F0BC0CA8-64CC-8879-57A4-7A4FBEEC4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2EA6C338-3009-C7FB-6B9D-E7A30A6B64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3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F58F568D-D01E-EEAF-B258-95A02C20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>
            <a:extLst>
              <a:ext uri="{FF2B5EF4-FFF2-40B4-BE49-F238E27FC236}">
                <a16:creationId xmlns:a16="http://schemas.microsoft.com/office/drawing/2014/main" id="{953588FB-9253-B219-F8F8-1778A715B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>
            <a:extLst>
              <a:ext uri="{FF2B5EF4-FFF2-40B4-BE49-F238E27FC236}">
                <a16:creationId xmlns:a16="http://schemas.microsoft.com/office/drawing/2014/main" id="{24ABA32B-405C-3D0E-4638-EE105DCE4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8CDD3513-0A9A-882D-1D88-94517B95A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6A7050DD-C12C-4137-D714-AD0C9F781F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A2A5D6CB-DF0A-F29A-5F41-81E5B3718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7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26B18C39-FBE6-3890-6407-7052458E7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>
            <a:extLst>
              <a:ext uri="{FF2B5EF4-FFF2-40B4-BE49-F238E27FC236}">
                <a16:creationId xmlns:a16="http://schemas.microsoft.com/office/drawing/2014/main" id="{53EAA020-A1F8-CD7B-22E7-F68E0026A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>
            <a:extLst>
              <a:ext uri="{FF2B5EF4-FFF2-40B4-BE49-F238E27FC236}">
                <a16:creationId xmlns:a16="http://schemas.microsoft.com/office/drawing/2014/main" id="{8BC4EEE8-20C1-356B-E6CB-C8E1B14E7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149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9AEFE31A-3EDB-27E8-1BC1-AE4141DC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>
            <a:extLst>
              <a:ext uri="{FF2B5EF4-FFF2-40B4-BE49-F238E27FC236}">
                <a16:creationId xmlns:a16="http://schemas.microsoft.com/office/drawing/2014/main" id="{2FE85719-BFD0-9CFF-5FB5-0FC5C46C9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>
            <a:extLst>
              <a:ext uri="{FF2B5EF4-FFF2-40B4-BE49-F238E27FC236}">
                <a16:creationId xmlns:a16="http://schemas.microsoft.com/office/drawing/2014/main" id="{D9C6BB18-993F-9954-440A-D155A6DBD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229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B3B94839-5626-4C8E-8AA3-B6BF4EF3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434342F6-7375-61D9-849D-828433C145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C483E176-5520-DDA4-4E0C-9822B4CF21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36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D45C0E09-6E05-15F1-1E89-14C95C6F5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C20D1896-0A9C-0462-4FA2-6423261240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A38865F4-F951-494C-F04D-7410037EB0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732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824E528C-1DC4-309F-3511-887680684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A74B0199-C899-64FD-AD19-D007FBB60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0306BF48-4816-40BE-D5AA-7B5B2089F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605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ACD25752-E2F1-E542-414C-58EE85EB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>
            <a:extLst>
              <a:ext uri="{FF2B5EF4-FFF2-40B4-BE49-F238E27FC236}">
                <a16:creationId xmlns:a16="http://schemas.microsoft.com/office/drawing/2014/main" id="{BA1790CB-A827-46D9-4672-96F36DAE2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>
            <a:extLst>
              <a:ext uri="{FF2B5EF4-FFF2-40B4-BE49-F238E27FC236}">
                <a16:creationId xmlns:a16="http://schemas.microsoft.com/office/drawing/2014/main" id="{9BAF8F60-E801-FEA0-7194-9502322D48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38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>
          <a:extLst>
            <a:ext uri="{FF2B5EF4-FFF2-40B4-BE49-F238E27FC236}">
              <a16:creationId xmlns:a16="http://schemas.microsoft.com/office/drawing/2014/main" id="{10FDFCF2-B148-3118-827F-8410DFBC8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4_2720:notes">
            <a:extLst>
              <a:ext uri="{FF2B5EF4-FFF2-40B4-BE49-F238E27FC236}">
                <a16:creationId xmlns:a16="http://schemas.microsoft.com/office/drawing/2014/main" id="{39978664-F6FB-6116-187D-BC3F49EA4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4_2720:notes">
            <a:extLst>
              <a:ext uri="{FF2B5EF4-FFF2-40B4-BE49-F238E27FC236}">
                <a16:creationId xmlns:a16="http://schemas.microsoft.com/office/drawing/2014/main" id="{6A9C830A-B518-AF0E-5697-BD1B9320AD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311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>
          <a:extLst>
            <a:ext uri="{FF2B5EF4-FFF2-40B4-BE49-F238E27FC236}">
              <a16:creationId xmlns:a16="http://schemas.microsoft.com/office/drawing/2014/main" id="{322B4389-285F-D573-EF79-FE90AADFF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4dda1946d_4_2701:notes">
            <a:extLst>
              <a:ext uri="{FF2B5EF4-FFF2-40B4-BE49-F238E27FC236}">
                <a16:creationId xmlns:a16="http://schemas.microsoft.com/office/drawing/2014/main" id="{54E6F4CD-A09E-2C40-1999-A8977FCFD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4dda1946d_4_2701:notes">
            <a:extLst>
              <a:ext uri="{FF2B5EF4-FFF2-40B4-BE49-F238E27FC236}">
                <a16:creationId xmlns:a16="http://schemas.microsoft.com/office/drawing/2014/main" id="{AD19741C-7E84-FA87-12FE-A29093DBD7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10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FC3F80D8-2BC1-557E-AA77-B8598A91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CB3324AF-D6FB-F54A-0405-5219B7787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5605EA06-831F-37F4-6842-EF11DA5F2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924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F184FA70-DD99-8859-D92D-E0A77631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D063B0E3-D7A9-0718-64E8-D01434785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3AA2F509-BA3C-C3AD-9430-71C0849BC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981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60707F81-93ED-A186-1A7F-A9E639C91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803E0EAA-A091-5E6C-5391-C89A788652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D2791058-FA9F-E7CC-180D-6206E4F10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96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3D5D022E-9FB4-CB71-0C30-737217A1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>
            <a:extLst>
              <a:ext uri="{FF2B5EF4-FFF2-40B4-BE49-F238E27FC236}">
                <a16:creationId xmlns:a16="http://schemas.microsoft.com/office/drawing/2014/main" id="{157F4D52-D733-CB01-AC3A-BC1873B732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>
            <a:extLst>
              <a:ext uri="{FF2B5EF4-FFF2-40B4-BE49-F238E27FC236}">
                <a16:creationId xmlns:a16="http://schemas.microsoft.com/office/drawing/2014/main" id="{BA70FB82-E12A-620A-BA8F-6004DE795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293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A18B52CF-E614-7999-6D75-093C59C6C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635A7111-AAEB-BBF5-306D-F800B6C809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97DC3E21-8F39-A285-9DD1-B199300D6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87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2E1F55F2-7351-47FD-5A52-5B1A62740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00A11AE7-C883-2650-E24C-ECEC0C68B5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660ADA47-39C6-1D0A-45E9-1661300129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407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>
          <a:extLst>
            <a:ext uri="{FF2B5EF4-FFF2-40B4-BE49-F238E27FC236}">
              <a16:creationId xmlns:a16="http://schemas.microsoft.com/office/drawing/2014/main" id="{558721B0-367C-E40F-562D-94AB82BC4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4dda1946d_6_257:notes">
            <a:extLst>
              <a:ext uri="{FF2B5EF4-FFF2-40B4-BE49-F238E27FC236}">
                <a16:creationId xmlns:a16="http://schemas.microsoft.com/office/drawing/2014/main" id="{52EDFB6B-739D-7480-FC70-41CA24410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4dda1946d_6_257:notes">
            <a:extLst>
              <a:ext uri="{FF2B5EF4-FFF2-40B4-BE49-F238E27FC236}">
                <a16:creationId xmlns:a16="http://schemas.microsoft.com/office/drawing/2014/main" id="{C314924C-F888-8C42-81F5-A1BE8E0B18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1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517C6728-2CE0-35B9-2EA4-83FF0D5E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>
            <a:extLst>
              <a:ext uri="{FF2B5EF4-FFF2-40B4-BE49-F238E27FC236}">
                <a16:creationId xmlns:a16="http://schemas.microsoft.com/office/drawing/2014/main" id="{A71D7F3C-6BCD-CCEB-99B5-998CBD723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>
            <a:extLst>
              <a:ext uri="{FF2B5EF4-FFF2-40B4-BE49-F238E27FC236}">
                <a16:creationId xmlns:a16="http://schemas.microsoft.com/office/drawing/2014/main" id="{90330747-97CF-FF8F-1900-3E14609A6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65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>
          <a:extLst>
            <a:ext uri="{FF2B5EF4-FFF2-40B4-BE49-F238E27FC236}">
              <a16:creationId xmlns:a16="http://schemas.microsoft.com/office/drawing/2014/main" id="{1D40BCD0-D084-ECFD-34DB-D44ABEDA7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4dda1946d_4_2701:notes">
            <a:extLst>
              <a:ext uri="{FF2B5EF4-FFF2-40B4-BE49-F238E27FC236}">
                <a16:creationId xmlns:a16="http://schemas.microsoft.com/office/drawing/2014/main" id="{1256795C-75C8-60CB-AEFA-09A2A2F567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4dda1946d_4_2701:notes">
            <a:extLst>
              <a:ext uri="{FF2B5EF4-FFF2-40B4-BE49-F238E27FC236}">
                <a16:creationId xmlns:a16="http://schemas.microsoft.com/office/drawing/2014/main" id="{603DCEF2-31C8-C65F-37E2-2919CD02A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54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0385D905-15D0-932B-2871-78B8E03F2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>
            <a:extLst>
              <a:ext uri="{FF2B5EF4-FFF2-40B4-BE49-F238E27FC236}">
                <a16:creationId xmlns:a16="http://schemas.microsoft.com/office/drawing/2014/main" id="{71449EAB-153B-FBF2-4BE4-77AF9B735B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>
            <a:extLst>
              <a:ext uri="{FF2B5EF4-FFF2-40B4-BE49-F238E27FC236}">
                <a16:creationId xmlns:a16="http://schemas.microsoft.com/office/drawing/2014/main" id="{8F5117EE-F573-5EE3-29E9-17902B5FD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7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D95E6D30-8B45-AEC1-B27B-D7B4AFF0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>
            <a:extLst>
              <a:ext uri="{FF2B5EF4-FFF2-40B4-BE49-F238E27FC236}">
                <a16:creationId xmlns:a16="http://schemas.microsoft.com/office/drawing/2014/main" id="{3670C553-457B-5CBC-5CDF-3259E6AEF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>
            <a:extLst>
              <a:ext uri="{FF2B5EF4-FFF2-40B4-BE49-F238E27FC236}">
                <a16:creationId xmlns:a16="http://schemas.microsoft.com/office/drawing/2014/main" id="{3754995B-07D4-E223-5702-E3851FA5A7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84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81100" y="-506550"/>
            <a:ext cx="3590698" cy="5740468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avLst/>
                <a:gdLst/>
                <a:ahLst/>
                <a:cxnLst/>
                <a:rect l="l" t="t" r="r" b="b"/>
                <a:pathLst>
                  <a:path w="222748" h="323532" extrusionOk="0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8081810" y="1775"/>
            <a:ext cx="2285994" cy="5139934"/>
            <a:chOff x="7830535" y="-501900"/>
            <a:chExt cx="2285994" cy="5139934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avLst/>
              <a:gdLst/>
              <a:ahLst/>
              <a:cxnLst/>
              <a:rect l="l" t="t" r="r" b="b"/>
              <a:pathLst>
                <a:path w="65017" h="202355" extrusionOk="0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1302450" y="305915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302450" y="154920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50" name="Google Shape;250;p28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subTitle" idx="1"/>
          </p:nvPr>
        </p:nvSpPr>
        <p:spPr>
          <a:xfrm>
            <a:off x="937626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2"/>
          </p:nvPr>
        </p:nvSpPr>
        <p:spPr>
          <a:xfrm>
            <a:off x="3484347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3"/>
          </p:nvPr>
        </p:nvSpPr>
        <p:spPr>
          <a:xfrm>
            <a:off x="6031074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/>
          <p:nvPr/>
        </p:nvSpPr>
        <p:spPr>
          <a:xfrm rot="-5400000" flipH="1">
            <a:off x="6320355" y="-165463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 rot="-5400000" flipH="1">
            <a:off x="8471219" y="-288397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rot="-5400000" flipH="1">
            <a:off x="6858295" y="-1313157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-1854500" y="-588825"/>
            <a:ext cx="4639657" cy="4488309"/>
            <a:chOff x="3475957" y="-1179704"/>
            <a:chExt cx="7078042" cy="6847153"/>
          </a:xfrm>
        </p:grpSpPr>
        <p:sp>
          <p:nvSpPr>
            <p:cNvPr id="335" name="Google Shape;335;p36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3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3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1" name="Google Shape;341;p36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>
            <a:off x="6588100" y="-588825"/>
            <a:ext cx="4639657" cy="4488309"/>
            <a:chOff x="3475957" y="-1179704"/>
            <a:chExt cx="7078042" cy="6847153"/>
          </a:xfrm>
        </p:grpSpPr>
        <p:sp>
          <p:nvSpPr>
            <p:cNvPr id="347" name="Google Shape;347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3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3" name="Google Shape;353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 rot="10800000">
            <a:off x="-733741" y="1172500"/>
            <a:ext cx="4009572" cy="4488309"/>
            <a:chOff x="3475957" y="-1179704"/>
            <a:chExt cx="6116815" cy="6847153"/>
          </a:xfrm>
        </p:grpSpPr>
        <p:sp>
          <p:nvSpPr>
            <p:cNvPr id="358" name="Google Shape;358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2" name="Google Shape;362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1998875" y="1982250"/>
            <a:ext cx="43203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2411850" y="3529250"/>
            <a:ext cx="43203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0" y="1781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10" y="3518888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90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017750" y="3528425"/>
            <a:ext cx="38928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8408045" y="1174520"/>
            <a:ext cx="2183504" cy="3968974"/>
            <a:chOff x="679995" y="1176907"/>
            <a:chExt cx="2183504" cy="3968974"/>
          </a:xfrm>
        </p:grpSpPr>
        <p:sp>
          <p:nvSpPr>
            <p:cNvPr id="33" name="Google Shape;33;p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" name="Google Shape;36;p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25275" y="1746413"/>
              <a:ext cx="1368425" cy="2683100"/>
            </a:xfrm>
            <a:custGeom>
              <a:avLst/>
              <a:gdLst/>
              <a:ahLst/>
              <a:cxnLst/>
              <a:rect l="l" t="t" r="r" b="b"/>
              <a:pathLst>
                <a:path w="54737" h="107324" extrusionOk="0">
                  <a:moveTo>
                    <a:pt x="54737" y="107324"/>
                  </a:moveTo>
                  <a:lnTo>
                    <a:pt x="34902" y="94592"/>
                  </a:lnTo>
                  <a:lnTo>
                    <a:pt x="34902" y="189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-41030" y="1225516"/>
            <a:ext cx="703659" cy="1825228"/>
          </a:xfrm>
          <a:custGeom>
            <a:avLst/>
            <a:gdLst/>
            <a:ahLst/>
            <a:cxnLst/>
            <a:rect l="l" t="t" r="r" b="b"/>
            <a:pathLst>
              <a:path w="591" h="1533" extrusionOk="0">
                <a:moveTo>
                  <a:pt x="591" y="340"/>
                </a:moveTo>
                <a:lnTo>
                  <a:pt x="0" y="0"/>
                </a:lnTo>
                <a:lnTo>
                  <a:pt x="0" y="1193"/>
                </a:lnTo>
                <a:lnTo>
                  <a:pt x="591" y="1533"/>
                </a:lnTo>
                <a:lnTo>
                  <a:pt x="591" y="3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3"/>
          <p:cNvCxnSpPr/>
          <p:nvPr/>
        </p:nvCxnSpPr>
        <p:spPr>
          <a:xfrm rot="10800000">
            <a:off x="344732" y="1858788"/>
            <a:ext cx="0" cy="100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 rot="5400000" flipH="1">
            <a:off x="929835" y="1849494"/>
            <a:ext cx="1822847" cy="5139928"/>
            <a:chOff x="7958360" y="1794"/>
            <a:chExt cx="1822847" cy="5139928"/>
          </a:xfrm>
        </p:grpSpPr>
        <p:sp>
          <p:nvSpPr>
            <p:cNvPr id="98" name="Google Shape;98;p9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4572569" y="-86691"/>
            <a:ext cx="5139928" cy="1822847"/>
            <a:chOff x="4572569" y="-86691"/>
            <a:chExt cx="5139928" cy="1822847"/>
          </a:xfrm>
        </p:grpSpPr>
        <p:sp>
          <p:nvSpPr>
            <p:cNvPr id="102" name="Google Shape;102;p9"/>
            <p:cNvSpPr/>
            <p:nvPr/>
          </p:nvSpPr>
          <p:spPr>
            <a:xfrm rot="-5400000" flipH="1">
              <a:off x="8198022" y="-195037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-5400000" flipH="1">
              <a:off x="6321597" y="-14832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/>
          <p:nvPr/>
        </p:nvSpPr>
        <p:spPr>
          <a:xfrm rot="10800000">
            <a:off x="8441538" y="793350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>
            <a:off x="7737879" y="-694931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7321150" y="-523475"/>
            <a:ext cx="1474125" cy="4460400"/>
          </a:xfrm>
          <a:custGeom>
            <a:avLst/>
            <a:gdLst/>
            <a:ahLst/>
            <a:cxnLst/>
            <a:rect l="l" t="t" r="r" b="b"/>
            <a:pathLst>
              <a:path w="58965" h="178416" extrusionOk="0">
                <a:moveTo>
                  <a:pt x="58965" y="178416"/>
                </a:moveTo>
                <a:lnTo>
                  <a:pt x="58817" y="3357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2"/>
          <p:cNvGrpSpPr/>
          <p:nvPr/>
        </p:nvGrpSpPr>
        <p:grpSpPr>
          <a:xfrm flipH="1">
            <a:off x="-622041" y="3351921"/>
            <a:ext cx="1243158" cy="1791579"/>
            <a:chOff x="8710401" y="539504"/>
            <a:chExt cx="1406128" cy="2026444"/>
          </a:xfrm>
        </p:grpSpPr>
        <p:sp>
          <p:nvSpPr>
            <p:cNvPr id="128" name="Google Shape;128;p1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-5" y="3318266"/>
            <a:ext cx="703659" cy="1825228"/>
            <a:chOff x="-5" y="3318266"/>
            <a:chExt cx="703659" cy="1825228"/>
          </a:xfrm>
        </p:grpSpPr>
        <p:sp>
          <p:nvSpPr>
            <p:cNvPr id="137" name="Google Shape;137;p14"/>
            <p:cNvSpPr/>
            <p:nvPr/>
          </p:nvSpPr>
          <p:spPr>
            <a:xfrm>
              <a:off x="-5" y="33182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 rot="10800000">
              <a:off x="385757" y="39515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subTitle" idx="1"/>
          </p:nvPr>
        </p:nvSpPr>
        <p:spPr>
          <a:xfrm>
            <a:off x="720000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2"/>
          </p:nvPr>
        </p:nvSpPr>
        <p:spPr>
          <a:xfrm>
            <a:off x="3101725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3"/>
          </p:nvPr>
        </p:nvSpPr>
        <p:spPr>
          <a:xfrm>
            <a:off x="720000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4"/>
          </p:nvPr>
        </p:nvSpPr>
        <p:spPr>
          <a:xfrm>
            <a:off x="3101725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5"/>
          </p:nvPr>
        </p:nvSpPr>
        <p:spPr>
          <a:xfrm>
            <a:off x="5581850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6"/>
          </p:nvPr>
        </p:nvSpPr>
        <p:spPr>
          <a:xfrm>
            <a:off x="5581850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hasCustomPrompt="1"/>
          </p:nvPr>
        </p:nvSpPr>
        <p:spPr>
          <a:xfrm>
            <a:off x="818402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 idx="7" hasCustomPrompt="1"/>
          </p:nvPr>
        </p:nvSpPr>
        <p:spPr>
          <a:xfrm>
            <a:off x="818402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8" hasCustomPrompt="1"/>
          </p:nvPr>
        </p:nvSpPr>
        <p:spPr>
          <a:xfrm>
            <a:off x="3200127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idx="9" hasCustomPrompt="1"/>
          </p:nvPr>
        </p:nvSpPr>
        <p:spPr>
          <a:xfrm>
            <a:off x="3200127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13" hasCustomPrompt="1"/>
          </p:nvPr>
        </p:nvSpPr>
        <p:spPr>
          <a:xfrm>
            <a:off x="5680252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 idx="14" hasCustomPrompt="1"/>
          </p:nvPr>
        </p:nvSpPr>
        <p:spPr>
          <a:xfrm>
            <a:off x="5680252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5"/>
          </p:nvPr>
        </p:nvSpPr>
        <p:spPr>
          <a:xfrm>
            <a:off x="720000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6"/>
          </p:nvPr>
        </p:nvSpPr>
        <p:spPr>
          <a:xfrm>
            <a:off x="3101728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7"/>
          </p:nvPr>
        </p:nvSpPr>
        <p:spPr>
          <a:xfrm>
            <a:off x="5581851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18"/>
          </p:nvPr>
        </p:nvSpPr>
        <p:spPr>
          <a:xfrm>
            <a:off x="720000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9"/>
          </p:nvPr>
        </p:nvSpPr>
        <p:spPr>
          <a:xfrm>
            <a:off x="3101728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20"/>
          </p:nvPr>
        </p:nvSpPr>
        <p:spPr>
          <a:xfrm>
            <a:off x="5581851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0851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 flipH="1">
            <a:off x="-686125" y="3117050"/>
            <a:ext cx="1406129" cy="2026447"/>
            <a:chOff x="8424000" y="-94075"/>
            <a:chExt cx="1406129" cy="2026447"/>
          </a:xfrm>
        </p:grpSpPr>
        <p:sp>
          <p:nvSpPr>
            <p:cNvPr id="174" name="Google Shape;174;p20"/>
            <p:cNvSpPr/>
            <p:nvPr/>
          </p:nvSpPr>
          <p:spPr>
            <a:xfrm>
              <a:off x="8424000" y="-94075"/>
              <a:ext cx="720001" cy="1216824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424001" y="1122747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771663" y="514338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/>
          <p:nvPr/>
        </p:nvSpPr>
        <p:spPr>
          <a:xfrm flipH="1">
            <a:off x="8441531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7737872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732116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0" y="1057894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353000" y="1604550"/>
            <a:ext cx="0" cy="24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491743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xfrm>
            <a:off x="127876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38" name="Google Shape;238;p27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5" r:id="rId6"/>
    <p:sldLayoutId id="2147483666" r:id="rId7"/>
    <p:sldLayoutId id="2147483672" r:id="rId8"/>
    <p:sldLayoutId id="2147483673" r:id="rId9"/>
    <p:sldLayoutId id="2147483674" r:id="rId10"/>
    <p:sldLayoutId id="2147483675" r:id="rId11"/>
    <p:sldLayoutId id="2147483682" r:id="rId12"/>
    <p:sldLayoutId id="2147483683" r:id="rId13"/>
    <p:sldLayoutId id="214748368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solidFill>
                  <a:schemeClr val="accent1"/>
                </a:solidFill>
              </a:rPr>
              <a:t>Summer Training</a:t>
            </a:r>
            <a:endParaRPr sz="61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Session 4</a:t>
            </a:r>
            <a:endParaRPr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 2</a:t>
            </a:r>
            <a:endParaRPr dirty="0"/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1"/>
          </p:nvPr>
        </p:nvSpPr>
        <p:spPr>
          <a:xfrm>
            <a:off x="2307600" y="3235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Mahmoud Ahmed </a:t>
            </a:r>
            <a:r>
              <a:rPr lang="en" dirty="0">
                <a:solidFill>
                  <a:schemeClr val="lt2"/>
                </a:solidFill>
                <a:sym typeface="Wingdings" panose="05000000000000000000" pitchFamily="2" charset="2"/>
              </a:rPr>
              <a:t> 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78" name="Google Shape;3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175" y="-3692103"/>
            <a:ext cx="2648600" cy="3391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2B2C8BE7-D34F-1373-0E2E-58BF36C6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8753E2C9-6ED0-959E-944F-E908C1DAE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Ways to Generate HTML Markup</a:t>
            </a:r>
            <a:endParaRPr dirty="0"/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F70D7885-21ED-2A3F-9717-ADE3AF6F4C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1" y="1107975"/>
            <a:ext cx="2961900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1-Pure HTML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8AE33-3B9D-6FCB-9106-9778F372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87" y="2388304"/>
            <a:ext cx="5299451" cy="654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6D6F6E-1594-BB51-D96C-AAA9E81007A7}"/>
              </a:ext>
            </a:extLst>
          </p:cNvPr>
          <p:cNvSpPr txBox="1"/>
          <p:nvPr/>
        </p:nvSpPr>
        <p:spPr>
          <a:xfrm>
            <a:off x="1235511" y="166760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Before HTML Helpers, we used to write raw HTML and insert C# Code inside it.</a:t>
            </a:r>
            <a:endParaRPr lang="en-US" sz="1600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4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10F46441-2CAA-8965-A754-A3F69B081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E0908EEF-B65B-6F70-8663-021AD5AB0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Ways to Generate HTML Markup</a:t>
            </a:r>
            <a:endParaRPr dirty="0"/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174AF239-3333-F6BC-342A-D32430326AD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1" y="1107975"/>
            <a:ext cx="2961900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2-HTML Helper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DC5B2-40FF-A614-F6B5-34AFCD0EBAD3}"/>
              </a:ext>
            </a:extLst>
          </p:cNvPr>
          <p:cNvSpPr txBox="1"/>
          <p:nvPr/>
        </p:nvSpPr>
        <p:spPr>
          <a:xfrm>
            <a:off x="1235511" y="1667604"/>
            <a:ext cx="62928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HTML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Helpers are utility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methods in ASP.NET MVC that generate HTML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elements dynamically inside a View instead of writing static HTML manually.</a:t>
            </a: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8F1A3B1-016F-D204-95D9-6DED5414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60053"/>
            <a:ext cx="3627925" cy="733472"/>
          </a:xfrm>
          <a:prstGeom prst="rect">
            <a:avLst/>
          </a:prstGeom>
        </p:spPr>
      </p:pic>
      <p:sp>
        <p:nvSpPr>
          <p:cNvPr id="4" name="Google Shape;495;p48">
            <a:extLst>
              <a:ext uri="{FF2B5EF4-FFF2-40B4-BE49-F238E27FC236}">
                <a16:creationId xmlns:a16="http://schemas.microsoft.com/office/drawing/2014/main" id="{F22FB405-F7CD-484A-3931-C26433A65576}"/>
              </a:ext>
            </a:extLst>
          </p:cNvPr>
          <p:cNvSpPr txBox="1">
            <a:spLocks/>
          </p:cNvSpPr>
          <p:nvPr/>
        </p:nvSpPr>
        <p:spPr>
          <a:xfrm>
            <a:off x="788625" y="2499330"/>
            <a:ext cx="2222708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Loosely Typed</a:t>
            </a:r>
          </a:p>
        </p:txBody>
      </p:sp>
      <p:sp>
        <p:nvSpPr>
          <p:cNvPr id="5" name="Google Shape;496;p48">
            <a:extLst>
              <a:ext uri="{FF2B5EF4-FFF2-40B4-BE49-F238E27FC236}">
                <a16:creationId xmlns:a16="http://schemas.microsoft.com/office/drawing/2014/main" id="{9E867254-8CB2-AC85-0F72-27A8CEE9A633}"/>
              </a:ext>
            </a:extLst>
          </p:cNvPr>
          <p:cNvSpPr txBox="1">
            <a:spLocks/>
          </p:cNvSpPr>
          <p:nvPr/>
        </p:nvSpPr>
        <p:spPr>
          <a:xfrm>
            <a:off x="4403425" y="2499330"/>
            <a:ext cx="2327384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Strongly Typed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BD620-C086-A6B5-7CDB-061A22B46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75" y="3159459"/>
            <a:ext cx="2995408" cy="73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2B785086-DEB2-4D61-031B-E3ADEAF7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3D5CDF66-1B0E-B7E3-89AD-658860B3A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Ways to Generate HTML Markup</a:t>
            </a:r>
            <a:endParaRPr dirty="0"/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E64443F5-0C08-76FE-72F1-BF627948F27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1" y="1107975"/>
            <a:ext cx="2961900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3-Tag Helper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F6C1-6434-697E-C1C9-9BD637C8D91A}"/>
              </a:ext>
            </a:extLst>
          </p:cNvPr>
          <p:cNvSpPr txBox="1"/>
          <p:nvPr/>
        </p:nvSpPr>
        <p:spPr>
          <a:xfrm>
            <a:off x="1235511" y="1667604"/>
            <a:ext cx="6292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Newer feature (ASP.NET Core) — special HTML-like attributes that the Razor engine processes to generate HTML with server-side logic.</a:t>
            </a: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7B95B01-1ADE-BACE-688B-4DBEF34E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21" y="2450128"/>
            <a:ext cx="2961900" cy="59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C1E1252F-C1CC-448E-E490-BAFEF6DF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D4C6C202-8976-DFD1-B73B-38706950B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95838" y="219372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</a:t>
            </a:r>
            <a:endParaRPr dirty="0"/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F7429BD4-5F6A-2F54-2429-9C87DDB773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B77E133E-2485-8903-37BF-1FAC3F82746C}"/>
              </a:ext>
            </a:extLst>
          </p:cNvPr>
          <p:cNvCxnSpPr>
            <a:endCxn id="44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9B32B2C8-7317-C1EB-6C12-ABE9F0576FEA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0F5CB42C-C183-EB9E-1263-53B98CA73262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72CF1F34-5976-D42C-F760-868553C2281F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99BC9BB0-B869-BE16-CF8B-D8387738625D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9CD12E14-5E8C-80DD-3E1B-ABDACEDC5DE5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4EB04EE0-E7A7-1CE5-D0AD-6D86BFA67D38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EC56F18B-5D63-CC2D-3B16-F0FE802A0611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1E3A9414-C963-3978-4115-DA0C261C3584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69BCF1CE-4676-AE31-00BB-163A64A8F0D6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78F00E06-BC84-68D8-954E-0FFAFD0EDB34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87A3190A-6A9F-C0B7-DA12-67C22F56DE6E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7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7992B50E-F814-F3D0-75CF-4B43BD9F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>
            <a:extLst>
              <a:ext uri="{FF2B5EF4-FFF2-40B4-BE49-F238E27FC236}">
                <a16:creationId xmlns:a16="http://schemas.microsoft.com/office/drawing/2014/main" id="{E86764C2-DE66-7D94-426D-E8246F96E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879550"/>
            <a:ext cx="4381389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Layout?</a:t>
            </a:r>
            <a:endParaRPr dirty="0"/>
          </a:p>
        </p:txBody>
      </p:sp>
      <p:sp>
        <p:nvSpPr>
          <p:cNvPr id="474" name="Google Shape;474;p47">
            <a:extLst>
              <a:ext uri="{FF2B5EF4-FFF2-40B4-BE49-F238E27FC236}">
                <a16:creationId xmlns:a16="http://schemas.microsoft.com/office/drawing/2014/main" id="{469D9091-8F38-3AE1-9624-B1EC8875EE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4186" y="1983885"/>
            <a:ext cx="5327076" cy="1088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Microsoft provides a default shared layout that acts as a template for multiple views.</a:t>
            </a:r>
            <a:br>
              <a:rPr lang="en-US" alt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</a:br>
            <a:r>
              <a:rPr lang="en-US" alt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It contains a special object called </a:t>
            </a:r>
            <a:r>
              <a:rPr lang="en-US" altLang="en-US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@RenderBody</a:t>
            </a:r>
            <a:r>
              <a:rPr lang="en-US" alt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, which is replaced by the actual View when rendered. </a:t>
            </a:r>
          </a:p>
        </p:txBody>
      </p:sp>
      <p:grpSp>
        <p:nvGrpSpPr>
          <p:cNvPr id="475" name="Google Shape;475;p47">
            <a:extLst>
              <a:ext uri="{FF2B5EF4-FFF2-40B4-BE49-F238E27FC236}">
                <a16:creationId xmlns:a16="http://schemas.microsoft.com/office/drawing/2014/main" id="{5B01AE27-8D34-2BBE-2971-0C24DC6EDAD6}"/>
              </a:ext>
            </a:extLst>
          </p:cNvPr>
          <p:cNvGrpSpPr/>
          <p:nvPr/>
        </p:nvGrpSpPr>
        <p:grpSpPr>
          <a:xfrm>
            <a:off x="4769025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>
              <a:extLst>
                <a:ext uri="{FF2B5EF4-FFF2-40B4-BE49-F238E27FC236}">
                  <a16:creationId xmlns:a16="http://schemas.microsoft.com/office/drawing/2014/main" id="{109DA026-08D1-4105-0463-F8852E49DC4F}"/>
                </a:ext>
              </a:extLst>
            </p:cNvPr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>
              <a:extLst>
                <a:ext uri="{FF2B5EF4-FFF2-40B4-BE49-F238E27FC236}">
                  <a16:creationId xmlns:a16="http://schemas.microsoft.com/office/drawing/2014/main" id="{C705407E-C293-F804-2BF3-B8C2475992F9}"/>
                </a:ext>
              </a:extLst>
            </p:cNvPr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>
              <a:extLst>
                <a:ext uri="{FF2B5EF4-FFF2-40B4-BE49-F238E27FC236}">
                  <a16:creationId xmlns:a16="http://schemas.microsoft.com/office/drawing/2014/main" id="{ABF2DDC7-27D1-2C38-3D24-B8ABB6AD8BB0}"/>
                </a:ext>
              </a:extLst>
            </p:cNvPr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>
              <a:extLst>
                <a:ext uri="{FF2B5EF4-FFF2-40B4-BE49-F238E27FC236}">
                  <a16:creationId xmlns:a16="http://schemas.microsoft.com/office/drawing/2014/main" id="{B401404A-FF74-04D0-BE20-44DBBF800534}"/>
                </a:ext>
              </a:extLst>
            </p:cNvPr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>
              <a:extLst>
                <a:ext uri="{FF2B5EF4-FFF2-40B4-BE49-F238E27FC236}">
                  <a16:creationId xmlns:a16="http://schemas.microsoft.com/office/drawing/2014/main" id="{54D38AC8-908E-3160-FB72-33C03ADECB6B}"/>
                </a:ext>
              </a:extLst>
            </p:cNvPr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>
              <a:extLst>
                <a:ext uri="{FF2B5EF4-FFF2-40B4-BE49-F238E27FC236}">
                  <a16:creationId xmlns:a16="http://schemas.microsoft.com/office/drawing/2014/main" id="{8844FFE9-81CD-DD99-44B1-216326BA0129}"/>
                </a:ext>
              </a:extLst>
            </p:cNvPr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>
              <a:extLst>
                <a:ext uri="{FF2B5EF4-FFF2-40B4-BE49-F238E27FC236}">
                  <a16:creationId xmlns:a16="http://schemas.microsoft.com/office/drawing/2014/main" id="{7A92EA0D-1D0B-B621-09AF-9FAD4D0923A9}"/>
                </a:ext>
              </a:extLst>
            </p:cNvPr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>
              <a:extLst>
                <a:ext uri="{FF2B5EF4-FFF2-40B4-BE49-F238E27FC236}">
                  <a16:creationId xmlns:a16="http://schemas.microsoft.com/office/drawing/2014/main" id="{A258251A-DE3D-A5D6-5A86-74F99043819D}"/>
                </a:ext>
              </a:extLst>
            </p:cNvPr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>
              <a:extLst>
                <a:ext uri="{FF2B5EF4-FFF2-40B4-BE49-F238E27FC236}">
                  <a16:creationId xmlns:a16="http://schemas.microsoft.com/office/drawing/2014/main" id="{A4E658C9-68A5-916C-802A-AC8E9DF541F2}"/>
                </a:ext>
              </a:extLst>
            </p:cNvPr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>
              <a:extLst>
                <a:ext uri="{FF2B5EF4-FFF2-40B4-BE49-F238E27FC236}">
                  <a16:creationId xmlns:a16="http://schemas.microsoft.com/office/drawing/2014/main" id="{B4481457-A48F-5892-307B-7CE5347375B0}"/>
                </a:ext>
              </a:extLst>
            </p:cNvPr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>
              <a:extLst>
                <a:ext uri="{FF2B5EF4-FFF2-40B4-BE49-F238E27FC236}">
                  <a16:creationId xmlns:a16="http://schemas.microsoft.com/office/drawing/2014/main" id="{BB849FE1-F791-AA4B-07CF-BB58D7A85BD1}"/>
                </a:ext>
              </a:extLst>
            </p:cNvPr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>
              <a:extLst>
                <a:ext uri="{FF2B5EF4-FFF2-40B4-BE49-F238E27FC236}">
                  <a16:creationId xmlns:a16="http://schemas.microsoft.com/office/drawing/2014/main" id="{428C61EE-90DE-9C53-5947-1446239D4956}"/>
                </a:ext>
              </a:extLst>
            </p:cNvPr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94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>
            <a:spLocks noGrp="1"/>
          </p:cNvSpPr>
          <p:nvPr>
            <p:ph type="title"/>
          </p:nvPr>
        </p:nvSpPr>
        <p:spPr>
          <a:xfrm>
            <a:off x="386444" y="98375"/>
            <a:ext cx="733772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3500" b="1" dirty="0"/>
              <a:t>RenderBody vs RenderSection</a:t>
            </a:r>
            <a:endParaRPr sz="3500" dirty="0"/>
          </a:p>
        </p:txBody>
      </p:sp>
      <p:sp>
        <p:nvSpPr>
          <p:cNvPr id="474" name="Google Shape;474;p47"/>
          <p:cNvSpPr txBox="1">
            <a:spLocks noGrp="1"/>
          </p:cNvSpPr>
          <p:nvPr>
            <p:ph type="subTitle" idx="1"/>
          </p:nvPr>
        </p:nvSpPr>
        <p:spPr>
          <a:xfrm>
            <a:off x="614414" y="1075222"/>
            <a:ext cx="5701326" cy="11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1-RenderBody</a:t>
            </a:r>
            <a:endParaRPr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The View Replaces </a:t>
            </a:r>
            <a:r>
              <a:rPr lang="en-US" b="1" dirty="0"/>
              <a:t>@RenderBody </a:t>
            </a:r>
            <a:r>
              <a:rPr lang="en-US" dirty="0"/>
              <a:t>inside the Layout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Required in a Layout</a:t>
            </a:r>
            <a:endParaRPr dirty="0"/>
          </a:p>
        </p:txBody>
      </p:sp>
      <p:grpSp>
        <p:nvGrpSpPr>
          <p:cNvPr id="3" name="Google Shape;544;p51">
            <a:extLst>
              <a:ext uri="{FF2B5EF4-FFF2-40B4-BE49-F238E27FC236}">
                <a16:creationId xmlns:a16="http://schemas.microsoft.com/office/drawing/2014/main" id="{54534185-0B8B-0009-63E4-0381AA5251D5}"/>
              </a:ext>
            </a:extLst>
          </p:cNvPr>
          <p:cNvGrpSpPr/>
          <p:nvPr/>
        </p:nvGrpSpPr>
        <p:grpSpPr>
          <a:xfrm rot="5400000">
            <a:off x="7134810" y="1890006"/>
            <a:ext cx="2108597" cy="5139928"/>
            <a:chOff x="7958360" y="1794"/>
            <a:chExt cx="2108597" cy="5139928"/>
          </a:xfrm>
        </p:grpSpPr>
        <p:sp>
          <p:nvSpPr>
            <p:cNvPr id="4" name="Google Shape;545;p51">
              <a:extLst>
                <a:ext uri="{FF2B5EF4-FFF2-40B4-BE49-F238E27FC236}">
                  <a16:creationId xmlns:a16="http://schemas.microsoft.com/office/drawing/2014/main" id="{D074898A-7F12-7E31-C7AA-28E6B5496CF2}"/>
                </a:ext>
              </a:extLst>
            </p:cNvPr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46;p51">
              <a:extLst>
                <a:ext uri="{FF2B5EF4-FFF2-40B4-BE49-F238E27FC236}">
                  <a16:creationId xmlns:a16="http://schemas.microsoft.com/office/drawing/2014/main" id="{D0A24EB2-FC9D-4501-C7D2-03F12F388763}"/>
                </a:ext>
              </a:extLst>
            </p:cNvPr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47;p51">
              <a:extLst>
                <a:ext uri="{FF2B5EF4-FFF2-40B4-BE49-F238E27FC236}">
                  <a16:creationId xmlns:a16="http://schemas.microsoft.com/office/drawing/2014/main" id="{74161E75-060D-6C44-DC07-9F5AC6185738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48;p51">
              <a:extLst>
                <a:ext uri="{FF2B5EF4-FFF2-40B4-BE49-F238E27FC236}">
                  <a16:creationId xmlns:a16="http://schemas.microsoft.com/office/drawing/2014/main" id="{B90FAF36-865C-655E-E47B-DEFAF2BF0FFC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49;p51">
              <a:extLst>
                <a:ext uri="{FF2B5EF4-FFF2-40B4-BE49-F238E27FC236}">
                  <a16:creationId xmlns:a16="http://schemas.microsoft.com/office/drawing/2014/main" id="{9E692E69-996E-954A-7E60-4CA64ED97EB7}"/>
                </a:ext>
              </a:extLst>
            </p:cNvPr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544;p51">
            <a:extLst>
              <a:ext uri="{FF2B5EF4-FFF2-40B4-BE49-F238E27FC236}">
                <a16:creationId xmlns:a16="http://schemas.microsoft.com/office/drawing/2014/main" id="{BFB9379A-7BFE-530A-23F7-3A33AA8502A6}"/>
              </a:ext>
            </a:extLst>
          </p:cNvPr>
          <p:cNvGrpSpPr/>
          <p:nvPr/>
        </p:nvGrpSpPr>
        <p:grpSpPr>
          <a:xfrm rot="5400000">
            <a:off x="-334299" y="-1952739"/>
            <a:ext cx="2108597" cy="5139928"/>
            <a:chOff x="7958360" y="1794"/>
            <a:chExt cx="2108597" cy="5139928"/>
          </a:xfrm>
        </p:grpSpPr>
        <p:sp>
          <p:nvSpPr>
            <p:cNvPr id="10" name="Google Shape;545;p51">
              <a:extLst>
                <a:ext uri="{FF2B5EF4-FFF2-40B4-BE49-F238E27FC236}">
                  <a16:creationId xmlns:a16="http://schemas.microsoft.com/office/drawing/2014/main" id="{BB427F47-9711-082E-530D-DED09A7D77D0}"/>
                </a:ext>
              </a:extLst>
            </p:cNvPr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46;p51">
              <a:extLst>
                <a:ext uri="{FF2B5EF4-FFF2-40B4-BE49-F238E27FC236}">
                  <a16:creationId xmlns:a16="http://schemas.microsoft.com/office/drawing/2014/main" id="{EEABFD08-564F-C455-AB32-F2245E7B5EC8}"/>
                </a:ext>
              </a:extLst>
            </p:cNvPr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47;p51">
              <a:extLst>
                <a:ext uri="{FF2B5EF4-FFF2-40B4-BE49-F238E27FC236}">
                  <a16:creationId xmlns:a16="http://schemas.microsoft.com/office/drawing/2014/main" id="{2A67793B-AA56-5F49-6CD2-FD847ACDFBBC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8;p51">
              <a:extLst>
                <a:ext uri="{FF2B5EF4-FFF2-40B4-BE49-F238E27FC236}">
                  <a16:creationId xmlns:a16="http://schemas.microsoft.com/office/drawing/2014/main" id="{7A2CBD21-2484-1D0B-E0FE-E6C521D086DA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49;p51">
              <a:extLst>
                <a:ext uri="{FF2B5EF4-FFF2-40B4-BE49-F238E27FC236}">
                  <a16:creationId xmlns:a16="http://schemas.microsoft.com/office/drawing/2014/main" id="{7AAF6084-B9A6-EF56-F711-3093B861529F}"/>
                </a:ext>
              </a:extLst>
            </p:cNvPr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74;p47">
            <a:extLst>
              <a:ext uri="{FF2B5EF4-FFF2-40B4-BE49-F238E27FC236}">
                <a16:creationId xmlns:a16="http://schemas.microsoft.com/office/drawing/2014/main" id="{EEF55ADA-A84F-28BC-B8CA-066698119FFB}"/>
              </a:ext>
            </a:extLst>
          </p:cNvPr>
          <p:cNvSpPr txBox="1">
            <a:spLocks/>
          </p:cNvSpPr>
          <p:nvPr/>
        </p:nvSpPr>
        <p:spPr>
          <a:xfrm>
            <a:off x="614413" y="2195600"/>
            <a:ext cx="6374722" cy="187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nek Kannada Medium"/>
              <a:buChar char="●"/>
              <a:defRPr sz="16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2-RenderSection</a:t>
            </a:r>
          </a:p>
          <a:p>
            <a:pPr indent="-330200">
              <a:spcBef>
                <a:spcPts val="1000"/>
              </a:spcBef>
            </a:pPr>
            <a:r>
              <a:rPr lang="en-US" dirty="0"/>
              <a:t>A Layout can have multiple </a:t>
            </a:r>
            <a:r>
              <a:rPr lang="en-US" b="1" dirty="0"/>
              <a:t>@RenderSection </a:t>
            </a:r>
            <a:r>
              <a:rPr lang="en-US" dirty="0"/>
              <a:t>placeholders</a:t>
            </a:r>
          </a:p>
          <a:p>
            <a:pPr indent="-330200"/>
            <a:r>
              <a:rPr lang="en-US" dirty="0"/>
              <a:t>These allow specific sections in Views to be inserted into the Layout.</a:t>
            </a:r>
          </a:p>
          <a:p>
            <a:pPr indent="-330200"/>
            <a:r>
              <a:rPr lang="en-US" dirty="0"/>
              <a:t>It takes a section name and a boolean </a:t>
            </a:r>
            <a:r>
              <a:rPr lang="en-US" b="1" dirty="0"/>
              <a:t>(optional, default = true means required)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A3C189EC-7C2F-587A-B8F2-FEA4B67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ED53481D-4494-F2ED-AF7F-E415659ED0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3847" y="2210388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Validations</a:t>
            </a:r>
            <a:endParaRPr dirty="0"/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7666869D-6B49-72E7-BF7F-C8F0E8DFD6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737AFEF7-E306-152C-6C32-F39C5E05F9C3}"/>
              </a:ext>
            </a:extLst>
          </p:cNvPr>
          <p:cNvCxnSpPr>
            <a:endCxn id="44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6FD1AF9A-9325-87C6-278E-DB9D11825F45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14B1D78C-80CE-8244-538F-11B06629B6E3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47596590-09B6-4590-FE43-54E5006A578A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60880776-2442-35EC-C1CA-536BB2FE3885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07163842-0F74-BEBA-6383-6C1132B9BE6F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B1EE9ECF-0CEF-EEE3-F5A1-8960E774ACCB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051343F9-D432-82F9-AFE9-80C4DBA9E95B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F6805BB4-6787-AFCC-F0FB-5F05AC62B866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0CC53108-3E78-F483-E9CB-8AAA53C866CD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C53F939A-9A9C-7B90-71AD-85DD7D59197B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72FA5649-197B-91B9-6F37-96B5923B4C58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1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CB343C9B-3519-EFD5-0BF8-C8154AF85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>
            <a:extLst>
              <a:ext uri="{FF2B5EF4-FFF2-40B4-BE49-F238E27FC236}">
                <a16:creationId xmlns:a16="http://schemas.microsoft.com/office/drawing/2014/main" id="{E8894B44-7C8D-717D-8E57-577354338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818552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" dirty="0"/>
              <a:t>What is Validation?</a:t>
            </a:r>
            <a:endParaRPr dirty="0"/>
          </a:p>
        </p:txBody>
      </p:sp>
      <p:sp>
        <p:nvSpPr>
          <p:cNvPr id="474" name="Google Shape;474;p47">
            <a:extLst>
              <a:ext uri="{FF2B5EF4-FFF2-40B4-BE49-F238E27FC236}">
                <a16:creationId xmlns:a16="http://schemas.microsoft.com/office/drawing/2014/main" id="{06738B3C-77D9-73E2-B41B-9B1CC7EC2C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908" y="1837671"/>
            <a:ext cx="5581623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/>
              <a:t>Validations are rules you set to make sure the data coming into your application is correct, complete, and in the format you expect before you save or process it.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tx1"/>
                </a:solidFill>
              </a:rPr>
              <a:t>Types of Validations</a:t>
            </a:r>
            <a:endParaRPr dirty="0">
              <a:solidFill>
                <a:schemeClr val="tx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Server-Side.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Client-Side.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Constraints.</a:t>
            </a:r>
            <a:endParaRPr dirty="0"/>
          </a:p>
        </p:txBody>
      </p:sp>
      <p:grpSp>
        <p:nvGrpSpPr>
          <p:cNvPr id="475" name="Google Shape;475;p47">
            <a:extLst>
              <a:ext uri="{FF2B5EF4-FFF2-40B4-BE49-F238E27FC236}">
                <a16:creationId xmlns:a16="http://schemas.microsoft.com/office/drawing/2014/main" id="{56A6BC27-7BB7-B916-C77C-BD2B17A115AE}"/>
              </a:ext>
            </a:extLst>
          </p:cNvPr>
          <p:cNvGrpSpPr/>
          <p:nvPr/>
        </p:nvGrpSpPr>
        <p:grpSpPr>
          <a:xfrm>
            <a:off x="4769025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>
              <a:extLst>
                <a:ext uri="{FF2B5EF4-FFF2-40B4-BE49-F238E27FC236}">
                  <a16:creationId xmlns:a16="http://schemas.microsoft.com/office/drawing/2014/main" id="{D7EE9840-40E9-1D8A-55F0-9B4D261C7A77}"/>
                </a:ext>
              </a:extLst>
            </p:cNvPr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>
              <a:extLst>
                <a:ext uri="{FF2B5EF4-FFF2-40B4-BE49-F238E27FC236}">
                  <a16:creationId xmlns:a16="http://schemas.microsoft.com/office/drawing/2014/main" id="{7C87ED7E-000E-FDF2-D8A7-98F1108F4D25}"/>
                </a:ext>
              </a:extLst>
            </p:cNvPr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>
              <a:extLst>
                <a:ext uri="{FF2B5EF4-FFF2-40B4-BE49-F238E27FC236}">
                  <a16:creationId xmlns:a16="http://schemas.microsoft.com/office/drawing/2014/main" id="{538ADE0A-53D7-5377-6A6F-D9CFA278528F}"/>
                </a:ext>
              </a:extLst>
            </p:cNvPr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>
              <a:extLst>
                <a:ext uri="{FF2B5EF4-FFF2-40B4-BE49-F238E27FC236}">
                  <a16:creationId xmlns:a16="http://schemas.microsoft.com/office/drawing/2014/main" id="{DFC83545-2E6C-7978-4257-2E1365C818CE}"/>
                </a:ext>
              </a:extLst>
            </p:cNvPr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>
              <a:extLst>
                <a:ext uri="{FF2B5EF4-FFF2-40B4-BE49-F238E27FC236}">
                  <a16:creationId xmlns:a16="http://schemas.microsoft.com/office/drawing/2014/main" id="{5B92FBE0-5F95-1B43-E615-7E067897E228}"/>
                </a:ext>
              </a:extLst>
            </p:cNvPr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>
              <a:extLst>
                <a:ext uri="{FF2B5EF4-FFF2-40B4-BE49-F238E27FC236}">
                  <a16:creationId xmlns:a16="http://schemas.microsoft.com/office/drawing/2014/main" id="{40FEA12B-5D78-AFC7-AC4B-9FEE99003359}"/>
                </a:ext>
              </a:extLst>
            </p:cNvPr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>
              <a:extLst>
                <a:ext uri="{FF2B5EF4-FFF2-40B4-BE49-F238E27FC236}">
                  <a16:creationId xmlns:a16="http://schemas.microsoft.com/office/drawing/2014/main" id="{44F95F6E-1D22-11B2-A972-500A782CB748}"/>
                </a:ext>
              </a:extLst>
            </p:cNvPr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>
              <a:extLst>
                <a:ext uri="{FF2B5EF4-FFF2-40B4-BE49-F238E27FC236}">
                  <a16:creationId xmlns:a16="http://schemas.microsoft.com/office/drawing/2014/main" id="{9C09C8E3-0C34-87FF-294E-14F5BB6022C1}"/>
                </a:ext>
              </a:extLst>
            </p:cNvPr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>
              <a:extLst>
                <a:ext uri="{FF2B5EF4-FFF2-40B4-BE49-F238E27FC236}">
                  <a16:creationId xmlns:a16="http://schemas.microsoft.com/office/drawing/2014/main" id="{B1DD9AAE-3FE5-60F2-E059-668320A5B40E}"/>
                </a:ext>
              </a:extLst>
            </p:cNvPr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>
              <a:extLst>
                <a:ext uri="{FF2B5EF4-FFF2-40B4-BE49-F238E27FC236}">
                  <a16:creationId xmlns:a16="http://schemas.microsoft.com/office/drawing/2014/main" id="{677827D0-0013-5669-FA43-2FDA9E50F092}"/>
                </a:ext>
              </a:extLst>
            </p:cNvPr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>
              <a:extLst>
                <a:ext uri="{FF2B5EF4-FFF2-40B4-BE49-F238E27FC236}">
                  <a16:creationId xmlns:a16="http://schemas.microsoft.com/office/drawing/2014/main" id="{56E31953-9CC8-8897-A95F-627AA5753C5D}"/>
                </a:ext>
              </a:extLst>
            </p:cNvPr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>
              <a:extLst>
                <a:ext uri="{FF2B5EF4-FFF2-40B4-BE49-F238E27FC236}">
                  <a16:creationId xmlns:a16="http://schemas.microsoft.com/office/drawing/2014/main" id="{0BE1597D-1278-4FBF-DB2D-C5F1D902680C}"/>
                </a:ext>
              </a:extLst>
            </p:cNvPr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804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3A91DAC-9EB4-558E-9E5E-8E79D46B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>
            <a:extLst>
              <a:ext uri="{FF2B5EF4-FFF2-40B4-BE49-F238E27FC236}">
                <a16:creationId xmlns:a16="http://schemas.microsoft.com/office/drawing/2014/main" id="{9A504FC0-3B1A-7162-7A81-5B509D1895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879550"/>
            <a:ext cx="5731302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What is [ValidateAntiForgeryToken] ?</a:t>
            </a:r>
            <a:endParaRPr sz="3500" dirty="0"/>
          </a:p>
        </p:txBody>
      </p:sp>
      <p:sp>
        <p:nvSpPr>
          <p:cNvPr id="474" name="Google Shape;474;p47">
            <a:extLst>
              <a:ext uri="{FF2B5EF4-FFF2-40B4-BE49-F238E27FC236}">
                <a16:creationId xmlns:a16="http://schemas.microsoft.com/office/drawing/2014/main" id="{89793690-2DC2-C380-0FA1-95A818B19B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4186" y="1983885"/>
            <a:ext cx="5479876" cy="1088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[ValidateAntiForgeryToken] is an attribute used in ASP.NET MVC &amp; ASP.NET Core to prevent Cross-Site Request Forgery (CSRF) attacks.</a:t>
            </a:r>
            <a:endParaRPr lang="en-US" altLang="en-US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</p:txBody>
      </p:sp>
      <p:grpSp>
        <p:nvGrpSpPr>
          <p:cNvPr id="475" name="Google Shape;475;p47">
            <a:extLst>
              <a:ext uri="{FF2B5EF4-FFF2-40B4-BE49-F238E27FC236}">
                <a16:creationId xmlns:a16="http://schemas.microsoft.com/office/drawing/2014/main" id="{25E1C4CF-3C32-C6E4-F2FE-CA11E325BB16}"/>
              </a:ext>
            </a:extLst>
          </p:cNvPr>
          <p:cNvGrpSpPr/>
          <p:nvPr/>
        </p:nvGrpSpPr>
        <p:grpSpPr>
          <a:xfrm>
            <a:off x="4769025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>
              <a:extLst>
                <a:ext uri="{FF2B5EF4-FFF2-40B4-BE49-F238E27FC236}">
                  <a16:creationId xmlns:a16="http://schemas.microsoft.com/office/drawing/2014/main" id="{7A6B327C-45E0-D31D-D8D4-9DAAD22E306C}"/>
                </a:ext>
              </a:extLst>
            </p:cNvPr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>
              <a:extLst>
                <a:ext uri="{FF2B5EF4-FFF2-40B4-BE49-F238E27FC236}">
                  <a16:creationId xmlns:a16="http://schemas.microsoft.com/office/drawing/2014/main" id="{D0357C20-4A9F-A9CF-689F-C39DA25EB8AA}"/>
                </a:ext>
              </a:extLst>
            </p:cNvPr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>
              <a:extLst>
                <a:ext uri="{FF2B5EF4-FFF2-40B4-BE49-F238E27FC236}">
                  <a16:creationId xmlns:a16="http://schemas.microsoft.com/office/drawing/2014/main" id="{5D18E439-0C0F-BB20-BC7B-F7A7B3F05C83}"/>
                </a:ext>
              </a:extLst>
            </p:cNvPr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>
              <a:extLst>
                <a:ext uri="{FF2B5EF4-FFF2-40B4-BE49-F238E27FC236}">
                  <a16:creationId xmlns:a16="http://schemas.microsoft.com/office/drawing/2014/main" id="{FFB25545-1B6B-075A-8FD7-D8C0B1FE7C91}"/>
                </a:ext>
              </a:extLst>
            </p:cNvPr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>
              <a:extLst>
                <a:ext uri="{FF2B5EF4-FFF2-40B4-BE49-F238E27FC236}">
                  <a16:creationId xmlns:a16="http://schemas.microsoft.com/office/drawing/2014/main" id="{448B4F2D-4D03-4C63-8D07-DEFA401E84CC}"/>
                </a:ext>
              </a:extLst>
            </p:cNvPr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>
              <a:extLst>
                <a:ext uri="{FF2B5EF4-FFF2-40B4-BE49-F238E27FC236}">
                  <a16:creationId xmlns:a16="http://schemas.microsoft.com/office/drawing/2014/main" id="{F77AA941-8D04-B2E5-6E40-0AAA158BBE14}"/>
                </a:ext>
              </a:extLst>
            </p:cNvPr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>
              <a:extLst>
                <a:ext uri="{FF2B5EF4-FFF2-40B4-BE49-F238E27FC236}">
                  <a16:creationId xmlns:a16="http://schemas.microsoft.com/office/drawing/2014/main" id="{76B21C9C-F610-10D1-F8D1-51A6ABF81F57}"/>
                </a:ext>
              </a:extLst>
            </p:cNvPr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>
              <a:extLst>
                <a:ext uri="{FF2B5EF4-FFF2-40B4-BE49-F238E27FC236}">
                  <a16:creationId xmlns:a16="http://schemas.microsoft.com/office/drawing/2014/main" id="{2AA5FB67-773A-C2E4-2A3C-F5236A44F7C5}"/>
                </a:ext>
              </a:extLst>
            </p:cNvPr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>
              <a:extLst>
                <a:ext uri="{FF2B5EF4-FFF2-40B4-BE49-F238E27FC236}">
                  <a16:creationId xmlns:a16="http://schemas.microsoft.com/office/drawing/2014/main" id="{606AF5EA-3431-B2B3-36ED-EE29022998A0}"/>
                </a:ext>
              </a:extLst>
            </p:cNvPr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>
              <a:extLst>
                <a:ext uri="{FF2B5EF4-FFF2-40B4-BE49-F238E27FC236}">
                  <a16:creationId xmlns:a16="http://schemas.microsoft.com/office/drawing/2014/main" id="{42934F41-BBDE-1D3A-E2C5-70DFD49CA27D}"/>
                </a:ext>
              </a:extLst>
            </p:cNvPr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>
              <a:extLst>
                <a:ext uri="{FF2B5EF4-FFF2-40B4-BE49-F238E27FC236}">
                  <a16:creationId xmlns:a16="http://schemas.microsoft.com/office/drawing/2014/main" id="{BA333034-01C1-AA31-24E3-DFC096DC68BE}"/>
                </a:ext>
              </a:extLst>
            </p:cNvPr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>
              <a:extLst>
                <a:ext uri="{FF2B5EF4-FFF2-40B4-BE49-F238E27FC236}">
                  <a16:creationId xmlns:a16="http://schemas.microsoft.com/office/drawing/2014/main" id="{6DEB2D5B-0276-AE54-EA94-EB81D8045F7D}"/>
                </a:ext>
              </a:extLst>
            </p:cNvPr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346326-BFE7-317A-DEDD-9B51F801C40C}"/>
              </a:ext>
            </a:extLst>
          </p:cNvPr>
          <p:cNvSpPr txBox="1"/>
          <p:nvPr/>
        </p:nvSpPr>
        <p:spPr>
          <a:xfrm>
            <a:off x="852095" y="2977613"/>
            <a:ext cx="54141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b="1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CSRF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(Cross-Site Request Forgery attacks):</a:t>
            </a:r>
            <a:r>
              <a:rPr lang="en-US" sz="1600" b="1" dirty="0"/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ek Kannada Medium" panose="020B0604020202020204" charset="0"/>
                <a:cs typeface="Anek Kannada Medium" panose="020B0604020202020204" charset="0"/>
              </a:rPr>
              <a:t>It’s when a malicious site tricks a logged-in user into submitting a request (like a form) to another site without their permission.</a:t>
            </a:r>
          </a:p>
        </p:txBody>
      </p:sp>
    </p:spTree>
    <p:extLst>
      <p:ext uri="{BB962C8B-B14F-4D97-AF65-F5344CB8AC3E}">
        <p14:creationId xmlns:p14="http://schemas.microsoft.com/office/powerpoint/2010/main" val="249561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042CF8F2-B804-2B6F-39D4-6D7EF3223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91D0C11F-8DF8-9185-FF58-0D73CF6BC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Use [ValidteAntiForgeryToken]</a:t>
            </a:r>
            <a:endParaRPr dirty="0"/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C47DE740-618C-CB19-DB42-43D7529E73B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1" y="1107975"/>
            <a:ext cx="4092760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1-Secure Controller 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F6EF4-9FC2-C5ED-CA9E-7957BAEE6A91}"/>
              </a:ext>
            </a:extLst>
          </p:cNvPr>
          <p:cNvSpPr txBox="1"/>
          <p:nvPr/>
        </p:nvSpPr>
        <p:spPr>
          <a:xfrm>
            <a:off x="1235511" y="1667604"/>
            <a:ext cx="6457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In your controller, apply the [ValidateAntiForgeryToken] attribute to the POST action to enforce CSRF protection.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BECD0-FDD2-D5B7-A52F-A22806D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45" y="2321385"/>
            <a:ext cx="2462993" cy="981246"/>
          </a:xfrm>
          <a:prstGeom prst="rect">
            <a:avLst/>
          </a:prstGeom>
        </p:spPr>
      </p:pic>
      <p:sp>
        <p:nvSpPr>
          <p:cNvPr id="8" name="Google Shape;495;p48">
            <a:extLst>
              <a:ext uri="{FF2B5EF4-FFF2-40B4-BE49-F238E27FC236}">
                <a16:creationId xmlns:a16="http://schemas.microsoft.com/office/drawing/2014/main" id="{75D4EDAB-48C1-EA98-9BEB-4F2FE88D6D08}"/>
              </a:ext>
            </a:extLst>
          </p:cNvPr>
          <p:cNvSpPr txBox="1">
            <a:spLocks/>
          </p:cNvSpPr>
          <p:nvPr/>
        </p:nvSpPr>
        <p:spPr>
          <a:xfrm>
            <a:off x="1235511" y="3467312"/>
            <a:ext cx="4092760" cy="61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2-Secure Razor View (Form)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5648C-E107-4637-49B3-C4C77DEE5BAF}"/>
              </a:ext>
            </a:extLst>
          </p:cNvPr>
          <p:cNvSpPr txBox="1"/>
          <p:nvPr/>
        </p:nvSpPr>
        <p:spPr>
          <a:xfrm>
            <a:off x="1235511" y="4082102"/>
            <a:ext cx="6457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To ensure the token is included in the form, you must use either Tag Helpers (ASP.NET Core) or HtmlHelpers (ASP.NET MVC &amp; Core).</a:t>
            </a:r>
          </a:p>
        </p:txBody>
      </p:sp>
    </p:spTree>
    <p:extLst>
      <p:ext uri="{BB962C8B-B14F-4D97-AF65-F5344CB8AC3E}">
        <p14:creationId xmlns:p14="http://schemas.microsoft.com/office/powerpoint/2010/main" val="21338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0851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99" name="Google Shape;399;p43"/>
          <p:cNvSpPr txBox="1">
            <a:spLocks noGrp="1"/>
          </p:cNvSpPr>
          <p:nvPr>
            <p:ph type="title"/>
          </p:nvPr>
        </p:nvSpPr>
        <p:spPr>
          <a:xfrm>
            <a:off x="818402" y="1272208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 idx="7"/>
          </p:nvPr>
        </p:nvSpPr>
        <p:spPr>
          <a:xfrm>
            <a:off x="818402" y="3046141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43"/>
          <p:cNvSpPr txBox="1">
            <a:spLocks noGrp="1"/>
          </p:cNvSpPr>
          <p:nvPr>
            <p:ph type="title" idx="8"/>
          </p:nvPr>
        </p:nvSpPr>
        <p:spPr>
          <a:xfrm>
            <a:off x="3200127" y="1272208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2" name="Google Shape;402;p43"/>
          <p:cNvSpPr txBox="1">
            <a:spLocks noGrp="1"/>
          </p:cNvSpPr>
          <p:nvPr>
            <p:ph type="title" idx="9"/>
          </p:nvPr>
        </p:nvSpPr>
        <p:spPr>
          <a:xfrm>
            <a:off x="3200127" y="3046141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43"/>
          <p:cNvSpPr txBox="1">
            <a:spLocks noGrp="1"/>
          </p:cNvSpPr>
          <p:nvPr>
            <p:ph type="title" idx="13"/>
          </p:nvPr>
        </p:nvSpPr>
        <p:spPr>
          <a:xfrm>
            <a:off x="5680252" y="1272208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 idx="14"/>
          </p:nvPr>
        </p:nvSpPr>
        <p:spPr>
          <a:xfrm>
            <a:off x="5680252" y="3046141"/>
            <a:ext cx="734700" cy="447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15"/>
          </p:nvPr>
        </p:nvSpPr>
        <p:spPr>
          <a:xfrm>
            <a:off x="720000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Binding</a:t>
            </a:r>
            <a:endParaRPr dirty="0"/>
          </a:p>
        </p:txBody>
      </p:sp>
      <p:sp>
        <p:nvSpPr>
          <p:cNvPr id="406" name="Google Shape;406;p43"/>
          <p:cNvSpPr txBox="1">
            <a:spLocks noGrp="1"/>
          </p:cNvSpPr>
          <p:nvPr>
            <p:ph type="subTitle" idx="16"/>
          </p:nvPr>
        </p:nvSpPr>
        <p:spPr>
          <a:xfrm>
            <a:off x="3101728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Generate HTML Markup</a:t>
            </a:r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17"/>
          </p:nvPr>
        </p:nvSpPr>
        <p:spPr>
          <a:xfrm>
            <a:off x="5581851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</a:t>
            </a:r>
            <a:endParaRPr dirty="0"/>
          </a:p>
        </p:txBody>
      </p:sp>
      <p:sp>
        <p:nvSpPr>
          <p:cNvPr id="408" name="Google Shape;408;p43"/>
          <p:cNvSpPr txBox="1">
            <a:spLocks noGrp="1"/>
          </p:cNvSpPr>
          <p:nvPr>
            <p:ph type="subTitle" idx="18"/>
          </p:nvPr>
        </p:nvSpPr>
        <p:spPr>
          <a:xfrm>
            <a:off x="720000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Validations</a:t>
            </a:r>
            <a:endParaRPr dirty="0"/>
          </a:p>
        </p:txBody>
      </p:sp>
      <p:sp>
        <p:nvSpPr>
          <p:cNvPr id="409" name="Google Shape;409;p43"/>
          <p:cNvSpPr txBox="1">
            <a:spLocks noGrp="1"/>
          </p:cNvSpPr>
          <p:nvPr>
            <p:ph type="subTitle" idx="19"/>
          </p:nvPr>
        </p:nvSpPr>
        <p:spPr>
          <a:xfrm>
            <a:off x="3101728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Server-Side VS Client-Side </a:t>
            </a:r>
          </a:p>
        </p:txBody>
      </p:sp>
      <p:sp>
        <p:nvSpPr>
          <p:cNvPr id="410" name="Google Shape;410;p43"/>
          <p:cNvSpPr txBox="1">
            <a:spLocks noGrp="1"/>
          </p:cNvSpPr>
          <p:nvPr>
            <p:ph type="subTitle" idx="20"/>
          </p:nvPr>
        </p:nvSpPr>
        <p:spPr>
          <a:xfrm>
            <a:off x="5581851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 Validations</a:t>
            </a:r>
          </a:p>
        </p:txBody>
      </p:sp>
      <p:cxnSp>
        <p:nvCxnSpPr>
          <p:cNvPr id="411" name="Google Shape;411;p43"/>
          <p:cNvCxnSpPr>
            <a:stCxn id="399" idx="3"/>
            <a:endCxn id="401" idx="1"/>
          </p:cNvCxnSpPr>
          <p:nvPr/>
        </p:nvCxnSpPr>
        <p:spPr>
          <a:xfrm>
            <a:off x="1553102" y="1496008"/>
            <a:ext cx="164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3"/>
          <p:cNvCxnSpPr>
            <a:stCxn id="401" idx="3"/>
            <a:endCxn id="403" idx="1"/>
          </p:cNvCxnSpPr>
          <p:nvPr/>
        </p:nvCxnSpPr>
        <p:spPr>
          <a:xfrm>
            <a:off x="3934827" y="1496008"/>
            <a:ext cx="174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3"/>
          <p:cNvCxnSpPr>
            <a:stCxn id="400" idx="3"/>
            <a:endCxn id="402" idx="1"/>
          </p:cNvCxnSpPr>
          <p:nvPr/>
        </p:nvCxnSpPr>
        <p:spPr>
          <a:xfrm>
            <a:off x="1553102" y="3269941"/>
            <a:ext cx="164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3"/>
          <p:cNvCxnSpPr>
            <a:stCxn id="402" idx="3"/>
            <a:endCxn id="404" idx="1"/>
          </p:cNvCxnSpPr>
          <p:nvPr/>
        </p:nvCxnSpPr>
        <p:spPr>
          <a:xfrm>
            <a:off x="3934827" y="3269941"/>
            <a:ext cx="174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5" name="Google Shape;415;p43"/>
          <p:cNvGrpSpPr/>
          <p:nvPr/>
        </p:nvGrpSpPr>
        <p:grpSpPr>
          <a:xfrm>
            <a:off x="8080010" y="1781"/>
            <a:ext cx="2108597" cy="5139928"/>
            <a:chOff x="7958360" y="1794"/>
            <a:chExt cx="2108597" cy="5139928"/>
          </a:xfrm>
        </p:grpSpPr>
        <p:sp>
          <p:nvSpPr>
            <p:cNvPr id="416" name="Google Shape;416;p43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47E7CF18-6E94-2AC5-A4D3-E5577147F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CABEAC39-11CA-C5B6-4079-74EBC45CC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/>
              <a:t>Secure Razor View (Form)</a:t>
            </a:r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595BE614-9CEB-06A7-2C49-027BC92B81F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0" y="1107975"/>
            <a:ext cx="3219611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1-Using HTML Helpers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36076E-CA3E-DBDE-5386-377EC3A670B3}"/>
              </a:ext>
            </a:extLst>
          </p:cNvPr>
          <p:cNvSpPr txBox="1"/>
          <p:nvPr/>
        </p:nvSpPr>
        <p:spPr>
          <a:xfrm>
            <a:off x="1235511" y="1667604"/>
            <a:ext cx="6292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If you're using 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Html.BeginForm()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,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you must manually add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F6BC0D-2208-F0BA-FBA5-DAC4B0C5239A}"/>
              </a:ext>
            </a:extLst>
          </p:cNvPr>
          <p:cNvSpPr txBox="1"/>
          <p:nvPr/>
        </p:nvSpPr>
        <p:spPr>
          <a:xfrm>
            <a:off x="1222727" y="3689958"/>
            <a:ext cx="6292820" cy="64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Without 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@Html.AntiForgeryToken()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, the request will fail with HTTP 403 Forbidden.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5CB06-BE3D-2611-6D31-8B52DD41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59" y="2069351"/>
            <a:ext cx="5565509" cy="13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70F73304-3FE9-89AC-8AA0-2BF10134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C8D36EAC-82D3-4134-A9F2-2887EF9EF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/>
              <a:t>Secure Razor View (Form)</a:t>
            </a:r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4AD18C17-051B-83B2-6BCE-25F2E3A0FFE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1" y="1107975"/>
            <a:ext cx="2961900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2-Using Tag Helpers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EA7206-08D9-37A8-5213-B4A32745F910}"/>
              </a:ext>
            </a:extLst>
          </p:cNvPr>
          <p:cNvSpPr txBox="1"/>
          <p:nvPr/>
        </p:nvSpPr>
        <p:spPr>
          <a:xfrm>
            <a:off x="1235511" y="1667604"/>
            <a:ext cx="6672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ASP.NET Core automatically adds the CSRF token for Tag Helper, so you don’t need to manually include 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@Html.AntiForgeryToken()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71D17-C4F1-BF0D-30DF-2B33E5D0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453" y="2373618"/>
            <a:ext cx="3662047" cy="1014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A7987-D54C-C14E-6DD0-DD52F6DF03A7}"/>
              </a:ext>
            </a:extLst>
          </p:cNvPr>
          <p:cNvSpPr txBox="1"/>
          <p:nvPr/>
        </p:nvSpPr>
        <p:spPr>
          <a:xfrm>
            <a:off x="1222727" y="3604419"/>
            <a:ext cx="6292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The hidden input is automatically generated: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F9721-2804-BF37-5AEC-467922EF0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41" y="4094138"/>
            <a:ext cx="7033317" cy="3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4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755C1266-5283-39B7-15F9-03392E291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>
            <a:extLst>
              <a:ext uri="{FF2B5EF4-FFF2-40B4-BE49-F238E27FC236}">
                <a16:creationId xmlns:a16="http://schemas.microsoft.com/office/drawing/2014/main" id="{2B32A94B-72FD-FE9A-624E-2FBAB40BC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058" y="565109"/>
            <a:ext cx="4818552" cy="763383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" sz="3500" dirty="0"/>
              <a:t>How it Works?</a:t>
            </a:r>
            <a:endParaRPr sz="3500" dirty="0"/>
          </a:p>
        </p:txBody>
      </p:sp>
      <p:sp>
        <p:nvSpPr>
          <p:cNvPr id="474" name="Google Shape;474;p47">
            <a:extLst>
              <a:ext uri="{FF2B5EF4-FFF2-40B4-BE49-F238E27FC236}">
                <a16:creationId xmlns:a16="http://schemas.microsoft.com/office/drawing/2014/main" id="{31E718A7-8640-1778-1B0C-BAFBAF8C4F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774" y="1170806"/>
            <a:ext cx="5718287" cy="2012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When the form is generated, </a:t>
            </a:r>
            <a:r>
              <a:rPr lang="en-US" b="1" dirty="0"/>
              <a:t>@Html.AntiForgeryToken() </a:t>
            </a:r>
            <a:r>
              <a:rPr lang="en-US" dirty="0"/>
              <a:t>inserts a hidden input field with a CSRF token: Client-Side.</a:t>
            </a:r>
          </a:p>
          <a:p>
            <a:pPr marL="469900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When the form is submitted, the browser sends this token along with the request.</a:t>
            </a:r>
          </a:p>
          <a:p>
            <a:pPr marL="469900" lvl="0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ASP.NET checks the token in the </a:t>
            </a:r>
            <a:r>
              <a:rPr lang="en-US" b="1" dirty="0"/>
              <a:t>[ValidateAntiForgeryToken] </a:t>
            </a:r>
            <a:r>
              <a:rPr lang="en-US" dirty="0"/>
              <a:t>attribute.</a:t>
            </a:r>
          </a:p>
        </p:txBody>
      </p:sp>
      <p:grpSp>
        <p:nvGrpSpPr>
          <p:cNvPr id="475" name="Google Shape;475;p47">
            <a:extLst>
              <a:ext uri="{FF2B5EF4-FFF2-40B4-BE49-F238E27FC236}">
                <a16:creationId xmlns:a16="http://schemas.microsoft.com/office/drawing/2014/main" id="{715E373C-9610-FDD0-F199-5E7D23898A42}"/>
              </a:ext>
            </a:extLst>
          </p:cNvPr>
          <p:cNvGrpSpPr/>
          <p:nvPr/>
        </p:nvGrpSpPr>
        <p:grpSpPr>
          <a:xfrm>
            <a:off x="4769025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>
              <a:extLst>
                <a:ext uri="{FF2B5EF4-FFF2-40B4-BE49-F238E27FC236}">
                  <a16:creationId xmlns:a16="http://schemas.microsoft.com/office/drawing/2014/main" id="{A4B6E356-671D-9F26-5261-3D6596C75DDA}"/>
                </a:ext>
              </a:extLst>
            </p:cNvPr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>
              <a:extLst>
                <a:ext uri="{FF2B5EF4-FFF2-40B4-BE49-F238E27FC236}">
                  <a16:creationId xmlns:a16="http://schemas.microsoft.com/office/drawing/2014/main" id="{206DD4E8-38B9-0A2E-9B10-F2ABEC6B2F88}"/>
                </a:ext>
              </a:extLst>
            </p:cNvPr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>
              <a:extLst>
                <a:ext uri="{FF2B5EF4-FFF2-40B4-BE49-F238E27FC236}">
                  <a16:creationId xmlns:a16="http://schemas.microsoft.com/office/drawing/2014/main" id="{3A23BE06-0F0D-0BE4-EEB2-EFC3747761E3}"/>
                </a:ext>
              </a:extLst>
            </p:cNvPr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>
              <a:extLst>
                <a:ext uri="{FF2B5EF4-FFF2-40B4-BE49-F238E27FC236}">
                  <a16:creationId xmlns:a16="http://schemas.microsoft.com/office/drawing/2014/main" id="{0E551174-2E64-21DD-EBC5-5CA08AEBBF42}"/>
                </a:ext>
              </a:extLst>
            </p:cNvPr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>
              <a:extLst>
                <a:ext uri="{FF2B5EF4-FFF2-40B4-BE49-F238E27FC236}">
                  <a16:creationId xmlns:a16="http://schemas.microsoft.com/office/drawing/2014/main" id="{1945780B-3DD7-62C9-1E14-A659EDE92E0D}"/>
                </a:ext>
              </a:extLst>
            </p:cNvPr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>
              <a:extLst>
                <a:ext uri="{FF2B5EF4-FFF2-40B4-BE49-F238E27FC236}">
                  <a16:creationId xmlns:a16="http://schemas.microsoft.com/office/drawing/2014/main" id="{CE17FF89-D3A4-DD34-03BC-1FA8BCF77756}"/>
                </a:ext>
              </a:extLst>
            </p:cNvPr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>
              <a:extLst>
                <a:ext uri="{FF2B5EF4-FFF2-40B4-BE49-F238E27FC236}">
                  <a16:creationId xmlns:a16="http://schemas.microsoft.com/office/drawing/2014/main" id="{6A638181-0BF8-6FBE-8D61-7E74F6CDDF9E}"/>
                </a:ext>
              </a:extLst>
            </p:cNvPr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>
              <a:extLst>
                <a:ext uri="{FF2B5EF4-FFF2-40B4-BE49-F238E27FC236}">
                  <a16:creationId xmlns:a16="http://schemas.microsoft.com/office/drawing/2014/main" id="{8228BE74-BC43-20EA-E789-231D96937C7F}"/>
                </a:ext>
              </a:extLst>
            </p:cNvPr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>
              <a:extLst>
                <a:ext uri="{FF2B5EF4-FFF2-40B4-BE49-F238E27FC236}">
                  <a16:creationId xmlns:a16="http://schemas.microsoft.com/office/drawing/2014/main" id="{3E40600A-C13C-5A1B-0BBD-0793445C5F8A}"/>
                </a:ext>
              </a:extLst>
            </p:cNvPr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>
              <a:extLst>
                <a:ext uri="{FF2B5EF4-FFF2-40B4-BE49-F238E27FC236}">
                  <a16:creationId xmlns:a16="http://schemas.microsoft.com/office/drawing/2014/main" id="{0262DD87-CCF5-62C2-1B44-C7DDEEE7D2B8}"/>
                </a:ext>
              </a:extLst>
            </p:cNvPr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>
              <a:extLst>
                <a:ext uri="{FF2B5EF4-FFF2-40B4-BE49-F238E27FC236}">
                  <a16:creationId xmlns:a16="http://schemas.microsoft.com/office/drawing/2014/main" id="{65FCD2D9-890C-008A-7008-4A498D044CE2}"/>
                </a:ext>
              </a:extLst>
            </p:cNvPr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>
              <a:extLst>
                <a:ext uri="{FF2B5EF4-FFF2-40B4-BE49-F238E27FC236}">
                  <a16:creationId xmlns:a16="http://schemas.microsoft.com/office/drawing/2014/main" id="{60200C85-D719-C5D8-EDCC-0B9E5C77BBAE}"/>
                </a:ext>
              </a:extLst>
            </p:cNvPr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61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>
          <a:extLst>
            <a:ext uri="{FF2B5EF4-FFF2-40B4-BE49-F238E27FC236}">
              <a16:creationId xmlns:a16="http://schemas.microsoft.com/office/drawing/2014/main" id="{B2103A19-6104-F583-CE27-E3D184F96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5">
            <a:extLst>
              <a:ext uri="{FF2B5EF4-FFF2-40B4-BE49-F238E27FC236}">
                <a16:creationId xmlns:a16="http://schemas.microsoft.com/office/drawing/2014/main" id="{6661A06E-019F-1E49-F2AE-02500673A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Validation is Done at 3 Layers:</a:t>
            </a:r>
            <a:endParaRPr dirty="0"/>
          </a:p>
        </p:txBody>
      </p:sp>
      <p:sp>
        <p:nvSpPr>
          <p:cNvPr id="840" name="Google Shape;840;p65">
            <a:extLst>
              <a:ext uri="{FF2B5EF4-FFF2-40B4-BE49-F238E27FC236}">
                <a16:creationId xmlns:a16="http://schemas.microsoft.com/office/drawing/2014/main" id="{4B72CD92-73FB-286B-B9E7-91705020CB7E}"/>
              </a:ext>
            </a:extLst>
          </p:cNvPr>
          <p:cNvSpPr txBox="1"/>
          <p:nvPr/>
        </p:nvSpPr>
        <p:spPr>
          <a:xfrm flipH="1">
            <a:off x="1554550" y="2174050"/>
            <a:ext cx="214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Model</a:t>
            </a:r>
            <a:endParaRPr sz="24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841" name="Google Shape;841;p65">
            <a:extLst>
              <a:ext uri="{FF2B5EF4-FFF2-40B4-BE49-F238E27FC236}">
                <a16:creationId xmlns:a16="http://schemas.microsoft.com/office/drawing/2014/main" id="{050EDB4E-177B-91B2-B6FF-0AB1228E6009}"/>
              </a:ext>
            </a:extLst>
          </p:cNvPr>
          <p:cNvSpPr txBox="1"/>
          <p:nvPr/>
        </p:nvSpPr>
        <p:spPr>
          <a:xfrm flipH="1">
            <a:off x="1734827" y="1395840"/>
            <a:ext cx="1938046" cy="70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Has validation rules (Data Annotations, custom attributes).</a:t>
            </a:r>
            <a:endParaRPr dirty="0">
              <a:solidFill>
                <a:schemeClr val="tx1"/>
              </a:solidFill>
              <a:latin typeface="Anek Kannada Medium" panose="020B0604020202020204" charset="0"/>
              <a:ea typeface="Anek Kannada Medium"/>
              <a:cs typeface="Anek Kannada Medium" panose="020B0604020202020204" charset="0"/>
              <a:sym typeface="Anek Kannada Medium"/>
            </a:endParaRPr>
          </a:p>
        </p:txBody>
      </p:sp>
      <p:sp>
        <p:nvSpPr>
          <p:cNvPr id="842" name="Google Shape;842;p65">
            <a:extLst>
              <a:ext uri="{FF2B5EF4-FFF2-40B4-BE49-F238E27FC236}">
                <a16:creationId xmlns:a16="http://schemas.microsoft.com/office/drawing/2014/main" id="{CBBAA319-DD52-B86F-3A92-7BD5E3099A6E}"/>
              </a:ext>
            </a:extLst>
          </p:cNvPr>
          <p:cNvSpPr txBox="1"/>
          <p:nvPr/>
        </p:nvSpPr>
        <p:spPr>
          <a:xfrm flipH="1">
            <a:off x="3235400" y="3372500"/>
            <a:ext cx="214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Controller</a:t>
            </a:r>
            <a:endParaRPr sz="24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843" name="Google Shape;843;p65">
            <a:extLst>
              <a:ext uri="{FF2B5EF4-FFF2-40B4-BE49-F238E27FC236}">
                <a16:creationId xmlns:a16="http://schemas.microsoft.com/office/drawing/2014/main" id="{1EB5885F-5DB0-7CC3-C916-75B52118CFEF}"/>
              </a:ext>
            </a:extLst>
          </p:cNvPr>
          <p:cNvSpPr txBox="1"/>
          <p:nvPr/>
        </p:nvSpPr>
        <p:spPr>
          <a:xfrm flipH="1">
            <a:off x="3235400" y="3747168"/>
            <a:ext cx="2232697" cy="71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Checks </a:t>
            </a:r>
            <a:r>
              <a:rPr lang="en-US" b="1" dirty="0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ModelState.IsValid </a:t>
            </a:r>
            <a:r>
              <a:rPr lang="en-US" dirty="0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and decides whether to proceed or return errors.</a:t>
            </a:r>
            <a:endParaRPr dirty="0">
              <a:solidFill>
                <a:schemeClr val="dk1"/>
              </a:solidFill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44" name="Google Shape;844;p65">
            <a:extLst>
              <a:ext uri="{FF2B5EF4-FFF2-40B4-BE49-F238E27FC236}">
                <a16:creationId xmlns:a16="http://schemas.microsoft.com/office/drawing/2014/main" id="{BE655C7E-5814-7ACB-A45A-76942E24BF6C}"/>
              </a:ext>
            </a:extLst>
          </p:cNvPr>
          <p:cNvSpPr txBox="1"/>
          <p:nvPr/>
        </p:nvSpPr>
        <p:spPr>
          <a:xfrm flipH="1">
            <a:off x="4911625" y="2174050"/>
            <a:ext cx="214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rPr>
              <a:t>View</a:t>
            </a:r>
            <a:endParaRPr sz="24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845" name="Google Shape;845;p65">
            <a:extLst>
              <a:ext uri="{FF2B5EF4-FFF2-40B4-BE49-F238E27FC236}">
                <a16:creationId xmlns:a16="http://schemas.microsoft.com/office/drawing/2014/main" id="{14D8763E-18E8-4AA5-7327-3B9EEFD1157F}"/>
              </a:ext>
            </a:extLst>
          </p:cNvPr>
          <p:cNvSpPr txBox="1"/>
          <p:nvPr/>
        </p:nvSpPr>
        <p:spPr>
          <a:xfrm flipH="1">
            <a:off x="4774563" y="1451125"/>
            <a:ext cx="2417323" cy="71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rPr>
              <a:t>Shows validation messages based on ModelState and uses client-side scripts.</a:t>
            </a:r>
            <a:endParaRPr dirty="0">
              <a:solidFill>
                <a:schemeClr val="dk1"/>
              </a:solidFill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848" name="Google Shape;848;p65">
            <a:extLst>
              <a:ext uri="{FF2B5EF4-FFF2-40B4-BE49-F238E27FC236}">
                <a16:creationId xmlns:a16="http://schemas.microsoft.com/office/drawing/2014/main" id="{C74259B9-40C8-490C-640D-FCF95FE25A3E}"/>
              </a:ext>
            </a:extLst>
          </p:cNvPr>
          <p:cNvCxnSpPr>
            <a:stCxn id="849" idx="0"/>
            <a:endCxn id="840" idx="2"/>
          </p:cNvCxnSpPr>
          <p:nvPr/>
        </p:nvCxnSpPr>
        <p:spPr>
          <a:xfrm rot="10800000">
            <a:off x="2626150" y="2574775"/>
            <a:ext cx="0" cy="3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5">
            <a:extLst>
              <a:ext uri="{FF2B5EF4-FFF2-40B4-BE49-F238E27FC236}">
                <a16:creationId xmlns:a16="http://schemas.microsoft.com/office/drawing/2014/main" id="{68AABF6C-04D1-44E3-F5E6-73E8F92F2E56}"/>
              </a:ext>
            </a:extLst>
          </p:cNvPr>
          <p:cNvCxnSpPr>
            <a:stCxn id="851" idx="4"/>
            <a:endCxn id="842" idx="0"/>
          </p:cNvCxnSpPr>
          <p:nvPr/>
        </p:nvCxnSpPr>
        <p:spPr>
          <a:xfrm>
            <a:off x="4304675" y="3045775"/>
            <a:ext cx="2400" cy="32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5">
            <a:extLst>
              <a:ext uri="{FF2B5EF4-FFF2-40B4-BE49-F238E27FC236}">
                <a16:creationId xmlns:a16="http://schemas.microsoft.com/office/drawing/2014/main" id="{C26BF6BC-3A33-925E-40A1-4B12E2D0CBBA}"/>
              </a:ext>
            </a:extLst>
          </p:cNvPr>
          <p:cNvCxnSpPr>
            <a:cxnSpLocks/>
            <a:endCxn id="844" idx="2"/>
          </p:cNvCxnSpPr>
          <p:nvPr/>
        </p:nvCxnSpPr>
        <p:spPr>
          <a:xfrm rot="10800000">
            <a:off x="5983225" y="2574850"/>
            <a:ext cx="0" cy="3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65">
            <a:extLst>
              <a:ext uri="{FF2B5EF4-FFF2-40B4-BE49-F238E27FC236}">
                <a16:creationId xmlns:a16="http://schemas.microsoft.com/office/drawing/2014/main" id="{D945D0F7-81FA-2F23-9988-75CB6811ED3E}"/>
              </a:ext>
            </a:extLst>
          </p:cNvPr>
          <p:cNvSpPr/>
          <p:nvPr/>
        </p:nvSpPr>
        <p:spPr>
          <a:xfrm>
            <a:off x="2548450" y="2890375"/>
            <a:ext cx="155400" cy="1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1" name="Google Shape;851;p65">
            <a:extLst>
              <a:ext uri="{FF2B5EF4-FFF2-40B4-BE49-F238E27FC236}">
                <a16:creationId xmlns:a16="http://schemas.microsoft.com/office/drawing/2014/main" id="{B501ADC7-3ED6-74FF-87B8-2D5280A93EAB}"/>
              </a:ext>
            </a:extLst>
          </p:cNvPr>
          <p:cNvSpPr/>
          <p:nvPr/>
        </p:nvSpPr>
        <p:spPr>
          <a:xfrm>
            <a:off x="4226975" y="2890375"/>
            <a:ext cx="155400" cy="15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6" name="Google Shape;856;p65">
            <a:extLst>
              <a:ext uri="{FF2B5EF4-FFF2-40B4-BE49-F238E27FC236}">
                <a16:creationId xmlns:a16="http://schemas.microsoft.com/office/drawing/2014/main" id="{A0FFACEA-F40A-E20E-B468-392C35CBC06B}"/>
              </a:ext>
            </a:extLst>
          </p:cNvPr>
          <p:cNvSpPr/>
          <p:nvPr/>
        </p:nvSpPr>
        <p:spPr>
          <a:xfrm>
            <a:off x="5905525" y="2890375"/>
            <a:ext cx="155400" cy="15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858" name="Google Shape;858;p65">
            <a:extLst>
              <a:ext uri="{FF2B5EF4-FFF2-40B4-BE49-F238E27FC236}">
                <a16:creationId xmlns:a16="http://schemas.microsoft.com/office/drawing/2014/main" id="{A8881232-4311-C446-0BE2-233891A1C15F}"/>
              </a:ext>
            </a:extLst>
          </p:cNvPr>
          <p:cNvCxnSpPr>
            <a:stCxn id="849" idx="2"/>
          </p:cNvCxnSpPr>
          <p:nvPr/>
        </p:nvCxnSpPr>
        <p:spPr>
          <a:xfrm rot="10800000">
            <a:off x="1686250" y="2968075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65">
            <a:extLst>
              <a:ext uri="{FF2B5EF4-FFF2-40B4-BE49-F238E27FC236}">
                <a16:creationId xmlns:a16="http://schemas.microsoft.com/office/drawing/2014/main" id="{D0987264-40F4-E81F-B620-9913F81AEB91}"/>
              </a:ext>
            </a:extLst>
          </p:cNvPr>
          <p:cNvCxnSpPr>
            <a:cxnSpLocks/>
            <a:stCxn id="849" idx="6"/>
          </p:cNvCxnSpPr>
          <p:nvPr/>
        </p:nvCxnSpPr>
        <p:spPr>
          <a:xfrm>
            <a:off x="2703850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5">
            <a:extLst>
              <a:ext uri="{FF2B5EF4-FFF2-40B4-BE49-F238E27FC236}">
                <a16:creationId xmlns:a16="http://schemas.microsoft.com/office/drawing/2014/main" id="{4AD79518-2A95-3432-893B-F6DFAA31089B}"/>
              </a:ext>
            </a:extLst>
          </p:cNvPr>
          <p:cNvCxnSpPr>
            <a:endCxn id="856" idx="2"/>
          </p:cNvCxnSpPr>
          <p:nvPr/>
        </p:nvCxnSpPr>
        <p:spPr>
          <a:xfrm>
            <a:off x="4382425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65">
            <a:extLst>
              <a:ext uri="{FF2B5EF4-FFF2-40B4-BE49-F238E27FC236}">
                <a16:creationId xmlns:a16="http://schemas.microsoft.com/office/drawing/2014/main" id="{861590BF-CEEC-55A1-51A2-FD8C03540E14}"/>
              </a:ext>
            </a:extLst>
          </p:cNvPr>
          <p:cNvCxnSpPr>
            <a:cxnSpLocks/>
          </p:cNvCxnSpPr>
          <p:nvPr/>
        </p:nvCxnSpPr>
        <p:spPr>
          <a:xfrm>
            <a:off x="6060925" y="2968075"/>
            <a:ext cx="98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90962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>
          <a:extLst>
            <a:ext uri="{FF2B5EF4-FFF2-40B4-BE49-F238E27FC236}">
              <a16:creationId xmlns:a16="http://schemas.microsoft.com/office/drawing/2014/main" id="{105E95AA-CE90-6A38-0CE9-CD64B5E00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7">
            <a:extLst>
              <a:ext uri="{FF2B5EF4-FFF2-40B4-BE49-F238E27FC236}">
                <a16:creationId xmlns:a16="http://schemas.microsoft.com/office/drawing/2014/main" id="{AC39DE4D-6082-736A-7113-ED5879667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ModelState?</a:t>
            </a:r>
            <a:endParaRPr dirty="0"/>
          </a:p>
        </p:txBody>
      </p:sp>
      <p:graphicFrame>
        <p:nvGraphicFramePr>
          <p:cNvPr id="898" name="Google Shape;898;p67">
            <a:extLst>
              <a:ext uri="{FF2B5EF4-FFF2-40B4-BE49-F238E27FC236}">
                <a16:creationId xmlns:a16="http://schemas.microsoft.com/office/drawing/2014/main" id="{DB7DF176-17D1-81AB-BF14-A44D5EBB6B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8987014"/>
              </p:ext>
            </p:extLst>
          </p:nvPr>
        </p:nvGraphicFramePr>
        <p:xfrm>
          <a:off x="1491546" y="1892607"/>
          <a:ext cx="5712301" cy="2711425"/>
        </p:xfrm>
        <a:graphic>
          <a:graphicData uri="http://schemas.openxmlformats.org/drawingml/2006/table">
            <a:tbl>
              <a:tblPr>
                <a:noFill/>
                <a:tableStyleId>{92E9C94E-FE13-416D-BBF0-600968C2BAD9}</a:tableStyleId>
              </a:tblPr>
              <a:tblGrid>
                <a:gridCol w="203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238">
                  <a:extLst>
                    <a:ext uri="{9D8B030D-6E8A-4147-A177-3AD203B41FA5}">
                      <a16:colId xmlns:a16="http://schemas.microsoft.com/office/drawing/2014/main" val="2696676609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Key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 dirty="0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Value</a:t>
                      </a:r>
                      <a:endParaRPr sz="1700" b="1" dirty="0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1" dirty="0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Error Count</a:t>
                      </a:r>
                      <a:endParaRPr sz="1700" b="1" dirty="0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Id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[Required]</a:t>
                      </a:r>
                      <a:endParaRPr sz="1600" b="1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Title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[Title]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[MaxLength(5)]</a:t>
                      </a:r>
                      <a:endParaRPr sz="1600" b="1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1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3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Total Count = 1,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IsValid = false</a:t>
                      </a:r>
                      <a:endParaRPr sz="1600" b="1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BFAE5E-00B2-4819-0531-E1E4F48DB3D0}"/>
              </a:ext>
            </a:extLst>
          </p:cNvPr>
          <p:cNvSpPr txBox="1"/>
          <p:nvPr/>
        </p:nvSpPr>
        <p:spPr>
          <a:xfrm>
            <a:off x="1091436" y="1223431"/>
            <a:ext cx="6512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In ASP.NET MVC, 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ModelState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is an object that stores the state of model binding and validation during a request.</a:t>
            </a:r>
          </a:p>
        </p:txBody>
      </p:sp>
    </p:spTree>
    <p:extLst>
      <p:ext uri="{BB962C8B-B14F-4D97-AF65-F5344CB8AC3E}">
        <p14:creationId xmlns:p14="http://schemas.microsoft.com/office/powerpoint/2010/main" val="413684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91B2FC3A-1B8E-F316-E989-C01DF85D9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EA53AFD8-D0E6-E1F5-A3E6-B5BBDE6697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2115" y="2177575"/>
            <a:ext cx="5067600" cy="1492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Server-Side VS Client-Side</a:t>
            </a:r>
            <a:endParaRPr dirty="0"/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703E164E-FB94-66C8-07E1-CF69BBE085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EBAF1599-A413-A5DA-B624-2D2C6F3998FB}"/>
              </a:ext>
            </a:extLst>
          </p:cNvPr>
          <p:cNvCxnSpPr>
            <a:cxnSpLocks/>
            <a:endCxn id="44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8331480C-A43F-FB5E-5307-382EAE36EF7A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929065C0-F363-C117-03A8-6E2CAE329E2A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B479D49A-031C-548A-2E49-9AB2791FE5BD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4F0A8081-79C4-2932-588A-0B72EDF1548C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E89444FF-2C6B-AD0C-386D-3E2B29D331E4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F48B938F-2963-C830-DC5F-4706E39C28A8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221622F4-D3CA-3D4D-45C0-BF1F6BE4C111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B505BB2C-6979-5736-2E95-0E5426AFA202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CD39737C-E8F1-34EF-A55E-87407E82A19C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58631224-0727-4C16-DF15-FC6065B68ACE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096A6C2D-F1BC-8818-1595-2B8C47626284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87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D74359DA-A179-9E8A-A141-F748F2A19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4482D8D8-859E-5C33-EF84-891CF32CA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1-Server-Side Validation</a:t>
            </a:r>
            <a:endParaRPr lang="en-US" dirty="0"/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513BE782-E958-5086-4E1E-2F085742278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0" y="1107975"/>
            <a:ext cx="3219611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When it Runs: 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C6224-8F6B-61EC-97CA-40D95B39BEC6}"/>
              </a:ext>
            </a:extLst>
          </p:cNvPr>
          <p:cNvSpPr txBox="1"/>
          <p:nvPr/>
        </p:nvSpPr>
        <p:spPr>
          <a:xfrm>
            <a:off x="1235511" y="1667604"/>
            <a:ext cx="6292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After the form is submitted and data reaches the server.</a:t>
            </a:r>
          </a:p>
        </p:txBody>
      </p:sp>
      <p:sp>
        <p:nvSpPr>
          <p:cNvPr id="2" name="Google Shape;495;p48">
            <a:extLst>
              <a:ext uri="{FF2B5EF4-FFF2-40B4-BE49-F238E27FC236}">
                <a16:creationId xmlns:a16="http://schemas.microsoft.com/office/drawing/2014/main" id="{CCD06A26-0E59-1898-54C0-F8E1550EA578}"/>
              </a:ext>
            </a:extLst>
          </p:cNvPr>
          <p:cNvSpPr txBox="1">
            <a:spLocks/>
          </p:cNvSpPr>
          <p:nvPr/>
        </p:nvSpPr>
        <p:spPr>
          <a:xfrm>
            <a:off x="1235510" y="2025074"/>
            <a:ext cx="4409019" cy="61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How it works in ASP.NET MVC: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4396D-49FB-B8DE-7C2F-8D25A502DC69}"/>
              </a:ext>
            </a:extLst>
          </p:cNvPr>
          <p:cNvSpPr txBox="1"/>
          <p:nvPr/>
        </p:nvSpPr>
        <p:spPr>
          <a:xfrm>
            <a:off x="1235511" y="2584703"/>
            <a:ext cx="62928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The controller action checks the ModelState.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ModelState is automatically populated based on model binding + data annotations.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ModelState.IsValid 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is false, you return the same View with errors.</a:t>
            </a:r>
          </a:p>
        </p:txBody>
      </p:sp>
    </p:spTree>
    <p:extLst>
      <p:ext uri="{BB962C8B-B14F-4D97-AF65-F5344CB8AC3E}">
        <p14:creationId xmlns:p14="http://schemas.microsoft.com/office/powerpoint/2010/main" val="100052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4A810A96-46DB-F116-E2CD-A38AC7B96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D9D1D1A1-FF78-EEAC-D5F1-374C37158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2-Client-Side Validation (Browser)</a:t>
            </a:r>
            <a:endParaRPr lang="en-US" dirty="0"/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9FFFB5F4-237B-C423-9ED7-686352691E1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0" y="1107975"/>
            <a:ext cx="3219611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When it Runs: 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EAF216-DF81-FEB6-C7C3-762E72166B96}"/>
              </a:ext>
            </a:extLst>
          </p:cNvPr>
          <p:cNvSpPr txBox="1"/>
          <p:nvPr/>
        </p:nvSpPr>
        <p:spPr>
          <a:xfrm>
            <a:off x="1235511" y="1667604"/>
            <a:ext cx="6292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Directly in the user’s browser, before sending data to the server.</a:t>
            </a:r>
          </a:p>
        </p:txBody>
      </p:sp>
      <p:sp>
        <p:nvSpPr>
          <p:cNvPr id="2" name="Google Shape;495;p48">
            <a:extLst>
              <a:ext uri="{FF2B5EF4-FFF2-40B4-BE49-F238E27FC236}">
                <a16:creationId xmlns:a16="http://schemas.microsoft.com/office/drawing/2014/main" id="{C4F5356F-AAB8-94C4-3C96-3F9F12DDB0A5}"/>
              </a:ext>
            </a:extLst>
          </p:cNvPr>
          <p:cNvSpPr txBox="1">
            <a:spLocks/>
          </p:cNvSpPr>
          <p:nvPr/>
        </p:nvSpPr>
        <p:spPr>
          <a:xfrm>
            <a:off x="1235510" y="2025074"/>
            <a:ext cx="4409019" cy="61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How it works in ASP.NET MVC: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B24C3-4744-17E9-EE14-E08EF5C54592}"/>
              </a:ext>
            </a:extLst>
          </p:cNvPr>
          <p:cNvSpPr txBox="1"/>
          <p:nvPr/>
        </p:nvSpPr>
        <p:spPr>
          <a:xfrm>
            <a:off x="1235511" y="2584703"/>
            <a:ext cx="60109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ASP.NET MVC uses jQuery Unobtrusive Validation + HTML5 attributes.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When you add data annotations in your Model, MVC automatically generates the corresponding </a:t>
            </a:r>
            <a:r>
              <a:rPr lang="en-US" sz="1600" b="1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data-val</a:t>
            </a: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 HTML attributes in the View.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You need to include the required JavaScript libraries which r</a:t>
            </a:r>
            <a:r>
              <a:rPr lang="en-US" sz="1600" dirty="0">
                <a:latin typeface="Anek Kannada Medium" panose="020B0604020202020204" charset="0"/>
                <a:cs typeface="Anek Kannada Medium" panose="020B0604020202020204" charset="0"/>
              </a:rPr>
              <a:t>ead those attributes and validate instantly.</a:t>
            </a:r>
            <a:endParaRPr lang="en-US" sz="1600" dirty="0">
              <a:solidFill>
                <a:schemeClr val="tx1"/>
              </a:solidFill>
              <a:latin typeface="Anek Kannada Medium" panose="020B0604020202020204" charset="0"/>
              <a:cs typeface="Anek Kannada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50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2FBF7BF6-7DA2-909A-6648-19C11BAB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>
            <a:extLst>
              <a:ext uri="{FF2B5EF4-FFF2-40B4-BE49-F238E27FC236}">
                <a16:creationId xmlns:a16="http://schemas.microsoft.com/office/drawing/2014/main" id="{B5DACDEB-8B2E-DB71-CB08-4F3D61510C9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96950" y="334445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solidFill>
                  <a:schemeClr val="accent1"/>
                </a:solidFill>
              </a:rPr>
              <a:t>Hands-On #2</a:t>
            </a:r>
            <a:endParaRPr sz="61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8" name="Google Shape;378;p41">
            <a:extLst>
              <a:ext uri="{FF2B5EF4-FFF2-40B4-BE49-F238E27FC236}">
                <a16:creationId xmlns:a16="http://schemas.microsoft.com/office/drawing/2014/main" id="{C25D977C-640F-78DF-346E-9D5261239D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175" y="-3692103"/>
            <a:ext cx="2648600" cy="3391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Google Shape;492;p48">
            <a:extLst>
              <a:ext uri="{FF2B5EF4-FFF2-40B4-BE49-F238E27FC236}">
                <a16:creationId xmlns:a16="http://schemas.microsoft.com/office/drawing/2014/main" id="{395C9CDA-4B7A-B319-5532-C8933E848629}"/>
              </a:ext>
            </a:extLst>
          </p:cNvPr>
          <p:cNvSpPr txBox="1">
            <a:spLocks/>
          </p:cNvSpPr>
          <p:nvPr/>
        </p:nvSpPr>
        <p:spPr>
          <a:xfrm>
            <a:off x="1131126" y="1468077"/>
            <a:ext cx="6942530" cy="1260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l"/>
            <a:r>
              <a:rPr lang="en-US" sz="3200" dirty="0"/>
              <a:t>1-Add validations in model.</a:t>
            </a:r>
          </a:p>
          <a:p>
            <a:pPr algn="l"/>
            <a:r>
              <a:rPr lang="en-US" sz="3200" dirty="0"/>
              <a:t>2-Check ModelState in controller.</a:t>
            </a:r>
          </a:p>
          <a:p>
            <a:pPr algn="l"/>
            <a:r>
              <a:rPr lang="en-US" sz="3200" dirty="0"/>
              <a:t>Show errors in view.</a:t>
            </a:r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183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4EFD2D33-5829-0E2E-FB19-52CAAF7F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8543326A-2787-504C-E6B9-0EBDBFB8C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2893" y="2177575"/>
            <a:ext cx="3504776" cy="1488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 Validations</a:t>
            </a:r>
            <a:endParaRPr dirty="0"/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F7ADA52E-7A26-5520-8DCA-DE954FF0D94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063AC33E-831C-EC85-40F1-FAFD799AB2D3}"/>
              </a:ext>
            </a:extLst>
          </p:cNvPr>
          <p:cNvCxnSpPr>
            <a:cxnSpLocks/>
            <a:endCxn id="44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2314489A-A024-74DF-E46C-FAD8A746804C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CFFFADF1-5665-2C00-EACE-639560607AFC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8CA8E57F-DF25-6DEC-5E1D-59A5FD277568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2BC70645-1CEB-8C6C-13F9-9F7FA11D17A5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64C16F7B-2630-2875-074B-17F4A7A73B8F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966F80C5-D571-49C0-D6C5-D43F2FD3C381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3FE5BAA6-9387-C1B9-B547-BCBC6B9FDCA8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69FAA272-BC46-51AC-B0C0-4D9553E9FB5D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14799DD7-E9A0-F078-DEE2-C9F327D9ED38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C007FF10-D908-8A45-F66C-675374B33FC9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D51DCFCB-D999-1B94-F5BC-9580C6E24FD6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64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>
            <a:spLocks noGrp="1"/>
          </p:cNvSpPr>
          <p:nvPr>
            <p:ph type="title"/>
          </p:nvPr>
        </p:nvSpPr>
        <p:spPr>
          <a:xfrm>
            <a:off x="2697550" y="21775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Binding</a:t>
            </a:r>
            <a:endParaRPr dirty="0"/>
          </a:p>
        </p:txBody>
      </p:sp>
      <p:sp>
        <p:nvSpPr>
          <p:cNvPr id="447" name="Google Shape;447;p45"/>
          <p:cNvSpPr txBox="1">
            <a:spLocks noGrp="1"/>
          </p:cNvSpPr>
          <p:nvPr>
            <p:ph type="title" idx="2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49" name="Google Shape;449;p45"/>
          <p:cNvCxnSpPr>
            <a:cxnSpLocks/>
            <a:endCxn id="44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/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/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/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3CE5B2A7-BBF5-560A-5244-6C9F08E86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B3129B98-B36E-CD52-EECD-C2AD5166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dirty="0"/>
              <a:t>How to Make Custom Validations?</a:t>
            </a:r>
            <a:endParaRPr dirty="0"/>
          </a:p>
        </p:txBody>
      </p:sp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4331B986-EA7A-CEE5-2B5E-274F1DCD2AB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35511" y="1107975"/>
            <a:ext cx="4092760" cy="6147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1-Making my Own Attribute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46DAF0-42C9-68C5-8D2F-E73EB91B376C}"/>
              </a:ext>
            </a:extLst>
          </p:cNvPr>
          <p:cNvSpPr txBox="1"/>
          <p:nvPr/>
        </p:nvSpPr>
        <p:spPr>
          <a:xfrm>
            <a:off x="1235511" y="1667604"/>
            <a:ext cx="6457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If I want to create a unique attribute for a name, I need to create a new model (class) and name it with 'Attribute' at the end.</a:t>
            </a:r>
          </a:p>
        </p:txBody>
      </p:sp>
      <p:sp>
        <p:nvSpPr>
          <p:cNvPr id="8" name="Google Shape;495;p48">
            <a:extLst>
              <a:ext uri="{FF2B5EF4-FFF2-40B4-BE49-F238E27FC236}">
                <a16:creationId xmlns:a16="http://schemas.microsoft.com/office/drawing/2014/main" id="{EA9EFA5D-1471-E0FF-F790-ECAB86386249}"/>
              </a:ext>
            </a:extLst>
          </p:cNvPr>
          <p:cNvSpPr txBox="1">
            <a:spLocks/>
          </p:cNvSpPr>
          <p:nvPr/>
        </p:nvSpPr>
        <p:spPr>
          <a:xfrm>
            <a:off x="1235510" y="2243529"/>
            <a:ext cx="4305891" cy="61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2-Making Remote Validation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BA5FB-DCC3-EA68-3F7C-DE5248C699DD}"/>
              </a:ext>
            </a:extLst>
          </p:cNvPr>
          <p:cNvSpPr txBox="1"/>
          <p:nvPr/>
        </p:nvSpPr>
        <p:spPr>
          <a:xfrm>
            <a:off x="1235511" y="2858319"/>
            <a:ext cx="6457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[Remote] is an attribute used for client-side validation that makes an AJAX call to the server to validate a field without submitting the entire 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F8A6D-A89F-D477-3410-08F994AFD3C2}"/>
              </a:ext>
            </a:extLst>
          </p:cNvPr>
          <p:cNvSpPr txBox="1"/>
          <p:nvPr/>
        </p:nvSpPr>
        <p:spPr>
          <a:xfrm>
            <a:off x="1235511" y="3689316"/>
            <a:ext cx="6457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nek Kannada Medium" panose="020B0604020202020204" charset="0"/>
                <a:cs typeface="Anek Kannada Medium" panose="020B0604020202020204" charset="0"/>
              </a:rPr>
              <a:t>Note: Remote Validation is server-side validation, but initiated from the client before form submission.</a:t>
            </a:r>
          </a:p>
        </p:txBody>
      </p:sp>
    </p:spTree>
    <p:extLst>
      <p:ext uri="{BB962C8B-B14F-4D97-AF65-F5344CB8AC3E}">
        <p14:creationId xmlns:p14="http://schemas.microsoft.com/office/powerpoint/2010/main" val="414206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>
          <a:extLst>
            <a:ext uri="{FF2B5EF4-FFF2-40B4-BE49-F238E27FC236}">
              <a16:creationId xmlns:a16="http://schemas.microsoft.com/office/drawing/2014/main" id="{5A317DF7-CEC8-6D96-F940-FBEBDB65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>
            <a:extLst>
              <a:ext uri="{FF2B5EF4-FFF2-40B4-BE49-F238E27FC236}">
                <a16:creationId xmlns:a16="http://schemas.microsoft.com/office/drawing/2014/main" id="{CEA68CD4-CC37-43FA-A666-4D26E7CC2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430" y="1925759"/>
            <a:ext cx="701114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/>
              <a:t>Thank You </a:t>
            </a:r>
            <a:br>
              <a:rPr lang="en" dirty="0"/>
            </a:br>
            <a:r>
              <a:rPr lang="en" dirty="0"/>
              <a:t>Glb &lt;3</a:t>
            </a:r>
            <a:endParaRPr sz="7200" dirty="0"/>
          </a:p>
        </p:txBody>
      </p:sp>
      <p:grpSp>
        <p:nvGrpSpPr>
          <p:cNvPr id="428" name="Google Shape;428;p44">
            <a:extLst>
              <a:ext uri="{FF2B5EF4-FFF2-40B4-BE49-F238E27FC236}">
                <a16:creationId xmlns:a16="http://schemas.microsoft.com/office/drawing/2014/main" id="{B74834BB-5F8D-4B8F-085C-BF225DFD3CE6}"/>
              </a:ext>
            </a:extLst>
          </p:cNvPr>
          <p:cNvGrpSpPr/>
          <p:nvPr/>
        </p:nvGrpSpPr>
        <p:grpSpPr>
          <a:xfrm>
            <a:off x="5145075" y="-350975"/>
            <a:ext cx="4639657" cy="4488309"/>
            <a:chOff x="3475957" y="-1179704"/>
            <a:chExt cx="7078042" cy="6847153"/>
          </a:xfrm>
        </p:grpSpPr>
        <p:sp>
          <p:nvSpPr>
            <p:cNvPr id="429" name="Google Shape;429;p44">
              <a:extLst>
                <a:ext uri="{FF2B5EF4-FFF2-40B4-BE49-F238E27FC236}">
                  <a16:creationId xmlns:a16="http://schemas.microsoft.com/office/drawing/2014/main" id="{268B5EBC-3BC3-8729-2EA9-46E8F1AC1E91}"/>
                </a:ext>
              </a:extLst>
            </p:cNvPr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4">
              <a:extLst>
                <a:ext uri="{FF2B5EF4-FFF2-40B4-BE49-F238E27FC236}">
                  <a16:creationId xmlns:a16="http://schemas.microsoft.com/office/drawing/2014/main" id="{1AA45195-FB38-C43E-003D-D026FE375121}"/>
                </a:ext>
              </a:extLst>
            </p:cNvPr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4">
              <a:extLst>
                <a:ext uri="{FF2B5EF4-FFF2-40B4-BE49-F238E27FC236}">
                  <a16:creationId xmlns:a16="http://schemas.microsoft.com/office/drawing/2014/main" id="{313EA32F-BAE8-6483-9699-6C7E690213D1}"/>
                </a:ext>
              </a:extLst>
            </p:cNvPr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4">
              <a:extLst>
                <a:ext uri="{FF2B5EF4-FFF2-40B4-BE49-F238E27FC236}">
                  <a16:creationId xmlns:a16="http://schemas.microsoft.com/office/drawing/2014/main" id="{DCDCA520-3073-6CF9-AD7D-EE3D41ABADC1}"/>
                </a:ext>
              </a:extLst>
            </p:cNvPr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3" name="Google Shape;433;p44">
              <a:extLst>
                <a:ext uri="{FF2B5EF4-FFF2-40B4-BE49-F238E27FC236}">
                  <a16:creationId xmlns:a16="http://schemas.microsoft.com/office/drawing/2014/main" id="{5ECE7C05-EAE8-07F4-55DE-214405063E2E}"/>
                </a:ext>
              </a:extLst>
            </p:cNvPr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Google Shape;434;p44">
              <a:extLst>
                <a:ext uri="{FF2B5EF4-FFF2-40B4-BE49-F238E27FC236}">
                  <a16:creationId xmlns:a16="http://schemas.microsoft.com/office/drawing/2014/main" id="{0BD23B60-AB40-6506-DA1D-9D1780DF48D5}"/>
                </a:ext>
              </a:extLst>
            </p:cNvPr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5" name="Google Shape;435;p44">
              <a:extLst>
                <a:ext uri="{FF2B5EF4-FFF2-40B4-BE49-F238E27FC236}">
                  <a16:creationId xmlns:a16="http://schemas.microsoft.com/office/drawing/2014/main" id="{95AF021B-0D8F-844E-BEB6-B9FE6181EBAD}"/>
                </a:ext>
              </a:extLst>
            </p:cNvPr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4">
              <a:extLst>
                <a:ext uri="{FF2B5EF4-FFF2-40B4-BE49-F238E27FC236}">
                  <a16:creationId xmlns:a16="http://schemas.microsoft.com/office/drawing/2014/main" id="{4799A304-6CB7-C560-0738-A706A9940DC0}"/>
                </a:ext>
              </a:extLst>
            </p:cNvPr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4">
              <a:extLst>
                <a:ext uri="{FF2B5EF4-FFF2-40B4-BE49-F238E27FC236}">
                  <a16:creationId xmlns:a16="http://schemas.microsoft.com/office/drawing/2014/main" id="{FBBBAF43-7CE2-AE0F-F847-2B2000CCF0AD}"/>
                </a:ext>
              </a:extLst>
            </p:cNvPr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4">
              <a:extLst>
                <a:ext uri="{FF2B5EF4-FFF2-40B4-BE49-F238E27FC236}">
                  <a16:creationId xmlns:a16="http://schemas.microsoft.com/office/drawing/2014/main" id="{85BF335A-FA53-42DE-7AF9-C081E8AB67F0}"/>
                </a:ext>
              </a:extLst>
            </p:cNvPr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E5361323-86CF-2537-2197-A637F94799D4}"/>
              </a:ext>
            </a:extLst>
          </p:cNvPr>
          <p:cNvSpPr/>
          <p:nvPr/>
        </p:nvSpPr>
        <p:spPr>
          <a:xfrm>
            <a:off x="702479" y="2834278"/>
            <a:ext cx="703659" cy="810816"/>
          </a:xfrm>
          <a:custGeom>
            <a:avLst/>
            <a:gdLst/>
            <a:ahLst/>
            <a:cxnLst/>
            <a:rect l="l" t="t" r="r" b="b"/>
            <a:pathLst>
              <a:path w="591" h="681" extrusionOk="0">
                <a:moveTo>
                  <a:pt x="591" y="341"/>
                </a:moveTo>
                <a:lnTo>
                  <a:pt x="0" y="681"/>
                </a:lnTo>
                <a:lnTo>
                  <a:pt x="0" y="0"/>
                </a:lnTo>
                <a:lnTo>
                  <a:pt x="591" y="3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F3FB4071-11A4-127A-1BB0-E6A610BDFECF}"/>
              </a:ext>
            </a:extLst>
          </p:cNvPr>
          <p:cNvSpPr/>
          <p:nvPr/>
        </p:nvSpPr>
        <p:spPr>
          <a:xfrm>
            <a:off x="702479" y="3240281"/>
            <a:ext cx="1406128" cy="810816"/>
          </a:xfrm>
          <a:custGeom>
            <a:avLst/>
            <a:gdLst/>
            <a:ahLst/>
            <a:cxnLst/>
            <a:rect l="l" t="t" r="r" b="b"/>
            <a:pathLst>
              <a:path w="1181" h="681" extrusionOk="0">
                <a:moveTo>
                  <a:pt x="591" y="681"/>
                </a:moveTo>
                <a:lnTo>
                  <a:pt x="1181" y="340"/>
                </a:lnTo>
                <a:lnTo>
                  <a:pt x="591" y="0"/>
                </a:lnTo>
                <a:lnTo>
                  <a:pt x="591" y="0"/>
                </a:lnTo>
                <a:lnTo>
                  <a:pt x="0" y="340"/>
                </a:lnTo>
                <a:lnTo>
                  <a:pt x="591" y="681"/>
                </a:lnTo>
                <a:lnTo>
                  <a:pt x="591" y="6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BACD5923-80D8-A1C4-958A-2ED5D089D60B}"/>
              </a:ext>
            </a:extLst>
          </p:cNvPr>
          <p:cNvSpPr/>
          <p:nvPr/>
        </p:nvSpPr>
        <p:spPr>
          <a:xfrm>
            <a:off x="352425" y="1775"/>
            <a:ext cx="2132600" cy="5338975"/>
          </a:xfrm>
          <a:custGeom>
            <a:avLst/>
            <a:gdLst/>
            <a:ahLst/>
            <a:cxnLst/>
            <a:rect l="l" t="t" r="r" b="b"/>
            <a:pathLst>
              <a:path w="85304" h="213559" extrusionOk="0">
                <a:moveTo>
                  <a:pt x="0" y="0"/>
                </a:moveTo>
                <a:lnTo>
                  <a:pt x="0" y="165164"/>
                </a:lnTo>
                <a:lnTo>
                  <a:pt x="85304" y="21355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1129;p75">
            <a:extLst>
              <a:ext uri="{FF2B5EF4-FFF2-40B4-BE49-F238E27FC236}">
                <a16:creationId xmlns:a16="http://schemas.microsoft.com/office/drawing/2014/main" id="{DF6C603D-05E7-6CAE-4CCA-070D69F48C69}"/>
              </a:ext>
            </a:extLst>
          </p:cNvPr>
          <p:cNvCxnSpPr/>
          <p:nvPr/>
        </p:nvCxnSpPr>
        <p:spPr>
          <a:xfrm>
            <a:off x="1704300" y="4112862"/>
            <a:ext cx="573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569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22FD846-9DB8-F47E-DD23-C466FD362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>
            <a:extLst>
              <a:ext uri="{FF2B5EF4-FFF2-40B4-BE49-F238E27FC236}">
                <a16:creationId xmlns:a16="http://schemas.microsoft.com/office/drawing/2014/main" id="{C6E707EB-AD60-C1EB-2920-7633035FC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879550"/>
            <a:ext cx="5546019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Model Binding?</a:t>
            </a:r>
            <a:endParaRPr dirty="0"/>
          </a:p>
        </p:txBody>
      </p:sp>
      <p:sp>
        <p:nvSpPr>
          <p:cNvPr id="474" name="Google Shape;474;p47">
            <a:extLst>
              <a:ext uri="{FF2B5EF4-FFF2-40B4-BE49-F238E27FC236}">
                <a16:creationId xmlns:a16="http://schemas.microsoft.com/office/drawing/2014/main" id="{2BD16C9F-6B62-028D-0FCC-6107C3DEB2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4186" y="2023635"/>
            <a:ext cx="5327076" cy="985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/>
              <a:t>Model Binding</a:t>
            </a:r>
            <a:r>
              <a:rPr lang="en-US" dirty="0"/>
              <a:t> in ASP.NET is the process of automatically mapping HTTP request data to action method parameters in your controller. </a:t>
            </a:r>
          </a:p>
        </p:txBody>
      </p:sp>
      <p:grpSp>
        <p:nvGrpSpPr>
          <p:cNvPr id="475" name="Google Shape;475;p47">
            <a:extLst>
              <a:ext uri="{FF2B5EF4-FFF2-40B4-BE49-F238E27FC236}">
                <a16:creationId xmlns:a16="http://schemas.microsoft.com/office/drawing/2014/main" id="{0F114923-E773-B438-DE20-06949B42DA7E}"/>
              </a:ext>
            </a:extLst>
          </p:cNvPr>
          <p:cNvGrpSpPr/>
          <p:nvPr/>
        </p:nvGrpSpPr>
        <p:grpSpPr>
          <a:xfrm>
            <a:off x="4769025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>
              <a:extLst>
                <a:ext uri="{FF2B5EF4-FFF2-40B4-BE49-F238E27FC236}">
                  <a16:creationId xmlns:a16="http://schemas.microsoft.com/office/drawing/2014/main" id="{48256748-289D-2E4B-C41C-149CAC2640B2}"/>
                </a:ext>
              </a:extLst>
            </p:cNvPr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>
              <a:extLst>
                <a:ext uri="{FF2B5EF4-FFF2-40B4-BE49-F238E27FC236}">
                  <a16:creationId xmlns:a16="http://schemas.microsoft.com/office/drawing/2014/main" id="{0E129D8A-D6B1-0E82-DE64-0524A73F2268}"/>
                </a:ext>
              </a:extLst>
            </p:cNvPr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>
              <a:extLst>
                <a:ext uri="{FF2B5EF4-FFF2-40B4-BE49-F238E27FC236}">
                  <a16:creationId xmlns:a16="http://schemas.microsoft.com/office/drawing/2014/main" id="{84FC0838-B467-419A-725A-3B339CF15176}"/>
                </a:ext>
              </a:extLst>
            </p:cNvPr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>
              <a:extLst>
                <a:ext uri="{FF2B5EF4-FFF2-40B4-BE49-F238E27FC236}">
                  <a16:creationId xmlns:a16="http://schemas.microsoft.com/office/drawing/2014/main" id="{76DF691A-304B-DCD7-8B22-5DBBA36D60B5}"/>
                </a:ext>
              </a:extLst>
            </p:cNvPr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>
              <a:extLst>
                <a:ext uri="{FF2B5EF4-FFF2-40B4-BE49-F238E27FC236}">
                  <a16:creationId xmlns:a16="http://schemas.microsoft.com/office/drawing/2014/main" id="{A40045B8-2211-9C69-D663-5525FD8776D2}"/>
                </a:ext>
              </a:extLst>
            </p:cNvPr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>
              <a:extLst>
                <a:ext uri="{FF2B5EF4-FFF2-40B4-BE49-F238E27FC236}">
                  <a16:creationId xmlns:a16="http://schemas.microsoft.com/office/drawing/2014/main" id="{6C5D8660-06E0-E2E9-F3FD-279425AEA0D8}"/>
                </a:ext>
              </a:extLst>
            </p:cNvPr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>
              <a:extLst>
                <a:ext uri="{FF2B5EF4-FFF2-40B4-BE49-F238E27FC236}">
                  <a16:creationId xmlns:a16="http://schemas.microsoft.com/office/drawing/2014/main" id="{786A1A77-CD8F-CD70-36A9-6A0E6BD57A5B}"/>
                </a:ext>
              </a:extLst>
            </p:cNvPr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>
              <a:extLst>
                <a:ext uri="{FF2B5EF4-FFF2-40B4-BE49-F238E27FC236}">
                  <a16:creationId xmlns:a16="http://schemas.microsoft.com/office/drawing/2014/main" id="{475FA77E-43E0-0742-83A9-801E90DA3BE0}"/>
                </a:ext>
              </a:extLst>
            </p:cNvPr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>
              <a:extLst>
                <a:ext uri="{FF2B5EF4-FFF2-40B4-BE49-F238E27FC236}">
                  <a16:creationId xmlns:a16="http://schemas.microsoft.com/office/drawing/2014/main" id="{438791AB-0E57-70DF-81EA-86BA4E277B95}"/>
                </a:ext>
              </a:extLst>
            </p:cNvPr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>
              <a:extLst>
                <a:ext uri="{FF2B5EF4-FFF2-40B4-BE49-F238E27FC236}">
                  <a16:creationId xmlns:a16="http://schemas.microsoft.com/office/drawing/2014/main" id="{E5654C7E-F308-73BE-A270-406C067B9D1B}"/>
                </a:ext>
              </a:extLst>
            </p:cNvPr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>
              <a:extLst>
                <a:ext uri="{FF2B5EF4-FFF2-40B4-BE49-F238E27FC236}">
                  <a16:creationId xmlns:a16="http://schemas.microsoft.com/office/drawing/2014/main" id="{3770289E-4CC5-12B6-0B17-7DB5E0C0D31E}"/>
                </a:ext>
              </a:extLst>
            </p:cNvPr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>
              <a:extLst>
                <a:ext uri="{FF2B5EF4-FFF2-40B4-BE49-F238E27FC236}">
                  <a16:creationId xmlns:a16="http://schemas.microsoft.com/office/drawing/2014/main" id="{49523C40-D4F8-EB96-75F9-781D57FCF3ED}"/>
                </a:ext>
              </a:extLst>
            </p:cNvPr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474;p47">
            <a:extLst>
              <a:ext uri="{FF2B5EF4-FFF2-40B4-BE49-F238E27FC236}">
                <a16:creationId xmlns:a16="http://schemas.microsoft.com/office/drawing/2014/main" id="{3E81E580-375B-A365-7249-9A408DAD4F4C}"/>
              </a:ext>
            </a:extLst>
          </p:cNvPr>
          <p:cNvSpPr txBox="1">
            <a:spLocks/>
          </p:cNvSpPr>
          <p:nvPr/>
        </p:nvSpPr>
        <p:spPr>
          <a:xfrm>
            <a:off x="854186" y="3009276"/>
            <a:ext cx="5327076" cy="114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nek Kannada Medium"/>
              <a:buChar char="●"/>
              <a:defRPr sz="16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nek Kannada Medium"/>
              <a:buNone/>
            </a:pPr>
            <a:r>
              <a:rPr lang="en-US" dirty="0"/>
              <a:t>There are 3 main to sent data to the server:</a:t>
            </a:r>
          </a:p>
          <a:p>
            <a:pPr marL="285750" indent="-285750">
              <a:buSzPct val="100000"/>
            </a:pPr>
            <a:r>
              <a:rPr lang="en-US" dirty="0"/>
              <a:t>Route Data.</a:t>
            </a:r>
          </a:p>
          <a:p>
            <a:pPr marL="285750" indent="-285750">
              <a:buSzPct val="100000"/>
            </a:pPr>
            <a:r>
              <a:rPr lang="en-US" dirty="0"/>
              <a:t>Query String.</a:t>
            </a:r>
          </a:p>
          <a:p>
            <a:pPr marL="285750" indent="-285750">
              <a:buSzPct val="100000"/>
            </a:pPr>
            <a:r>
              <a:rPr lang="en-US" dirty="0"/>
              <a:t>Request Body.</a:t>
            </a:r>
          </a:p>
        </p:txBody>
      </p:sp>
    </p:spTree>
    <p:extLst>
      <p:ext uri="{BB962C8B-B14F-4D97-AF65-F5344CB8AC3E}">
        <p14:creationId xmlns:p14="http://schemas.microsoft.com/office/powerpoint/2010/main" val="368379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>
            <a:spLocks noGrp="1"/>
          </p:cNvSpPr>
          <p:nvPr>
            <p:ph type="title"/>
          </p:nvPr>
        </p:nvSpPr>
        <p:spPr>
          <a:xfrm>
            <a:off x="529667" y="734622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Ways Data is Sent to the Server</a:t>
            </a:r>
            <a:endParaRPr dirty="0"/>
          </a:p>
        </p:txBody>
      </p:sp>
      <p:sp>
        <p:nvSpPr>
          <p:cNvPr id="502" name="Google Shape;502;p49"/>
          <p:cNvSpPr txBox="1">
            <a:spLocks noGrp="1"/>
          </p:cNvSpPr>
          <p:nvPr>
            <p:ph type="subTitle" idx="1"/>
          </p:nvPr>
        </p:nvSpPr>
        <p:spPr>
          <a:xfrm>
            <a:off x="701548" y="2270284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that's part of the URL</a:t>
            </a:r>
            <a:r>
              <a:rPr lang="en-US" b="1" dirty="0"/>
              <a:t> </a:t>
            </a:r>
            <a:r>
              <a:rPr lang="en-US" dirty="0"/>
              <a:t>path itself.</a:t>
            </a:r>
            <a:endParaRPr dirty="0"/>
          </a:p>
        </p:txBody>
      </p:sp>
      <p:sp>
        <p:nvSpPr>
          <p:cNvPr id="503" name="Google Shape;503;p49"/>
          <p:cNvSpPr txBox="1">
            <a:spLocks noGrp="1"/>
          </p:cNvSpPr>
          <p:nvPr>
            <p:ph type="subTitle" idx="2"/>
          </p:nvPr>
        </p:nvSpPr>
        <p:spPr>
          <a:xfrm>
            <a:off x="3257497" y="2263971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passed as key-value</a:t>
            </a:r>
            <a:r>
              <a:rPr lang="en-US" b="1" dirty="0"/>
              <a:t> </a:t>
            </a:r>
            <a:r>
              <a:rPr lang="en-US" dirty="0"/>
              <a:t>pairs after a ? In the URL</a:t>
            </a:r>
            <a:endParaRPr dirty="0"/>
          </a:p>
        </p:txBody>
      </p:sp>
      <p:sp>
        <p:nvSpPr>
          <p:cNvPr id="504" name="Google Shape;504;p49"/>
          <p:cNvSpPr txBox="1">
            <a:spLocks noGrp="1"/>
          </p:cNvSpPr>
          <p:nvPr>
            <p:ph type="subTitle" idx="3"/>
          </p:nvPr>
        </p:nvSpPr>
        <p:spPr>
          <a:xfrm>
            <a:off x="5813445" y="2272536"/>
            <a:ext cx="2175300" cy="137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sent in the body</a:t>
            </a:r>
            <a:r>
              <a:rPr lang="en-US" b="1" dirty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HTTP</a:t>
            </a:r>
            <a:r>
              <a:rPr lang="en-US" b="1" dirty="0"/>
              <a:t> </a:t>
            </a:r>
            <a:r>
              <a:rPr lang="en-US" dirty="0"/>
              <a:t>request, usually in: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POST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PUT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PATCH</a:t>
            </a:r>
          </a:p>
        </p:txBody>
      </p:sp>
      <p:sp>
        <p:nvSpPr>
          <p:cNvPr id="505" name="Google Shape;505;p49"/>
          <p:cNvSpPr txBox="1">
            <a:spLocks noGrp="1"/>
          </p:cNvSpPr>
          <p:nvPr>
            <p:ph type="subTitle" idx="4"/>
          </p:nvPr>
        </p:nvSpPr>
        <p:spPr>
          <a:xfrm>
            <a:off x="701547" y="1742582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Route Data</a:t>
            </a:r>
            <a:endParaRPr dirty="0"/>
          </a:p>
        </p:txBody>
      </p:sp>
      <p:sp>
        <p:nvSpPr>
          <p:cNvPr id="506" name="Google Shape;506;p49"/>
          <p:cNvSpPr txBox="1">
            <a:spLocks noGrp="1"/>
          </p:cNvSpPr>
          <p:nvPr>
            <p:ph type="subTitle" idx="5"/>
          </p:nvPr>
        </p:nvSpPr>
        <p:spPr>
          <a:xfrm>
            <a:off x="3266722" y="174483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 String</a:t>
            </a:r>
            <a:endParaRPr dirty="0"/>
          </a:p>
        </p:txBody>
      </p:sp>
      <p:sp>
        <p:nvSpPr>
          <p:cNvPr id="507" name="Google Shape;507;p49"/>
          <p:cNvSpPr txBox="1">
            <a:spLocks noGrp="1"/>
          </p:cNvSpPr>
          <p:nvPr>
            <p:ph type="subTitle" idx="6"/>
          </p:nvPr>
        </p:nvSpPr>
        <p:spPr>
          <a:xfrm>
            <a:off x="5813446" y="1744835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 Body</a:t>
            </a:r>
            <a:endParaRPr dirty="0"/>
          </a:p>
        </p:txBody>
      </p:sp>
      <p:grpSp>
        <p:nvGrpSpPr>
          <p:cNvPr id="508" name="Google Shape;508;p49"/>
          <p:cNvGrpSpPr/>
          <p:nvPr/>
        </p:nvGrpSpPr>
        <p:grpSpPr>
          <a:xfrm>
            <a:off x="-786734" y="3320663"/>
            <a:ext cx="5139928" cy="1822840"/>
            <a:chOff x="-786734" y="3320663"/>
            <a:chExt cx="5139928" cy="1822840"/>
          </a:xfrm>
        </p:grpSpPr>
        <p:sp>
          <p:nvSpPr>
            <p:cNvPr id="509" name="Google Shape;509;p49"/>
            <p:cNvSpPr/>
            <p:nvPr/>
          </p:nvSpPr>
          <p:spPr>
            <a:xfrm rot="5400000" flipH="1">
              <a:off x="2176136" y="2966445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9"/>
            <p:cNvSpPr/>
            <p:nvPr/>
          </p:nvSpPr>
          <p:spPr>
            <a:xfrm rot="5400000" flipH="1">
              <a:off x="-678387" y="3629028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9"/>
            <p:cNvSpPr/>
            <p:nvPr/>
          </p:nvSpPr>
          <p:spPr>
            <a:xfrm rot="5400000" flipH="1">
              <a:off x="870240" y="1835140"/>
              <a:ext cx="1470425" cy="4441470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502;p49">
            <a:extLst>
              <a:ext uri="{FF2B5EF4-FFF2-40B4-BE49-F238E27FC236}">
                <a16:creationId xmlns:a16="http://schemas.microsoft.com/office/drawing/2014/main" id="{0C3C630E-8830-9C01-00F2-13583F8004AF}"/>
              </a:ext>
            </a:extLst>
          </p:cNvPr>
          <p:cNvSpPr txBox="1">
            <a:spLocks/>
          </p:cNvSpPr>
          <p:nvPr/>
        </p:nvSpPr>
        <p:spPr>
          <a:xfrm>
            <a:off x="692323" y="2742489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/>
            <a:r>
              <a:rPr lang="en-US" dirty="0"/>
              <a:t>Example:</a:t>
            </a:r>
          </a:p>
          <a:p>
            <a:pPr marL="0" indent="0"/>
            <a:r>
              <a:rPr lang="en-US" dirty="0"/>
              <a:t>/product/get/2</a:t>
            </a:r>
          </a:p>
        </p:txBody>
      </p:sp>
      <p:sp>
        <p:nvSpPr>
          <p:cNvPr id="8" name="Google Shape;502;p49">
            <a:extLst>
              <a:ext uri="{FF2B5EF4-FFF2-40B4-BE49-F238E27FC236}">
                <a16:creationId xmlns:a16="http://schemas.microsoft.com/office/drawing/2014/main" id="{076CCA98-125F-9416-B424-2DB3344DC1C4}"/>
              </a:ext>
            </a:extLst>
          </p:cNvPr>
          <p:cNvSpPr txBox="1">
            <a:spLocks/>
          </p:cNvSpPr>
          <p:nvPr/>
        </p:nvSpPr>
        <p:spPr>
          <a:xfrm>
            <a:off x="3239046" y="2842144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/>
            <a:r>
              <a:rPr lang="en-US" dirty="0"/>
              <a:t>Example:</a:t>
            </a:r>
          </a:p>
          <a:p>
            <a:pPr marL="0" indent="0"/>
            <a:r>
              <a:rPr lang="en-US" dirty="0"/>
              <a:t>/product/get?id=2&amp;name=mohamed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>
          <a:extLst>
            <a:ext uri="{FF2B5EF4-FFF2-40B4-BE49-F238E27FC236}">
              <a16:creationId xmlns:a16="http://schemas.microsoft.com/office/drawing/2014/main" id="{7E12D6CB-41E5-61CC-8216-B574FB30B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7">
            <a:extLst>
              <a:ext uri="{FF2B5EF4-FFF2-40B4-BE49-F238E27FC236}">
                <a16:creationId xmlns:a16="http://schemas.microsoft.com/office/drawing/2014/main" id="{21897C17-2B1F-D0F0-853A-F919E7ACF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Differnce Between Methods GET vs POST</a:t>
            </a:r>
            <a:endParaRPr dirty="0"/>
          </a:p>
        </p:txBody>
      </p:sp>
      <p:graphicFrame>
        <p:nvGraphicFramePr>
          <p:cNvPr id="898" name="Google Shape;898;p67">
            <a:extLst>
              <a:ext uri="{FF2B5EF4-FFF2-40B4-BE49-F238E27FC236}">
                <a16:creationId xmlns:a16="http://schemas.microsoft.com/office/drawing/2014/main" id="{D1CABA2F-704F-FABE-039F-FCCF91A43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96463"/>
              </p:ext>
            </p:extLst>
          </p:nvPr>
        </p:nvGraphicFramePr>
        <p:xfrm>
          <a:off x="1001675" y="1557435"/>
          <a:ext cx="7140625" cy="2711425"/>
        </p:xfrm>
        <a:graphic>
          <a:graphicData uri="http://schemas.openxmlformats.org/drawingml/2006/table">
            <a:tbl>
              <a:tblPr>
                <a:noFill/>
                <a:tableStyleId>{92E9C94E-FE13-416D-BBF0-600968C2BAD9}</a:tableStyleId>
              </a:tblPr>
              <a:tblGrid>
                <a:gridCol w="142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GET</a:t>
                      </a:r>
                      <a:endParaRPr sz="1700" b="1" dirty="0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 dirty="0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POST</a:t>
                      </a:r>
                      <a:endParaRPr sz="1700" b="1" dirty="0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Use</a:t>
                      </a:r>
                      <a:endParaRPr sz="1800" b="1" dirty="0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Read Data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Insert Data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Body</a:t>
                      </a:r>
                      <a:endParaRPr sz="1800" b="1" dirty="0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4C5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Doesn’t have a Body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H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as a Body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2"/>
                          </a:solidFill>
                          <a:latin typeface="Anek Kannada"/>
                          <a:ea typeface="Anek Kannada"/>
                          <a:cs typeface="Anek Kannada"/>
                          <a:sym typeface="Anek Kannada"/>
                        </a:rPr>
                        <a:t>Send Data</a:t>
                      </a:r>
                      <a:endParaRPr sz="1800" b="1" dirty="0">
                        <a:solidFill>
                          <a:schemeClr val="lt2"/>
                        </a:solidFill>
                        <a:latin typeface="Anek Kannada"/>
                        <a:ea typeface="Anek Kannada"/>
                        <a:cs typeface="Anek Kannada"/>
                        <a:sym typeface="Anek Kannad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B7B7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Use the URL (Route Data or Query String)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ek Kannada Medium"/>
                          <a:ea typeface="Anek Kannada Medium"/>
                          <a:cs typeface="Anek Kannada Medium"/>
                          <a:sym typeface="Anek Kannada Medium"/>
                        </a:rPr>
                        <a:t>Use the Request Body</a:t>
                      </a:r>
                      <a:endParaRPr sz="1600" dirty="0">
                        <a:solidFill>
                          <a:schemeClr val="dk1"/>
                        </a:solidFill>
                        <a:latin typeface="Anek Kannada Medium"/>
                        <a:ea typeface="Anek Kannada Medium"/>
                        <a:cs typeface="Anek Kannada Medium"/>
                        <a:sym typeface="Anek Kannada Mediu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78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>
            <a:spLocks noGrp="1"/>
          </p:cNvSpPr>
          <p:nvPr>
            <p:ph type="title"/>
          </p:nvPr>
        </p:nvSpPr>
        <p:spPr>
          <a:xfrm>
            <a:off x="720000" y="539499"/>
            <a:ext cx="7704000" cy="128242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Send Different Types of Data in Query String?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EACC11-0E28-358D-CDB9-59A9983F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25" y="2155927"/>
            <a:ext cx="6359549" cy="1792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84891F64-D382-E829-D604-537C0B75A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>
            <a:extLst>
              <a:ext uri="{FF2B5EF4-FFF2-40B4-BE49-F238E27FC236}">
                <a16:creationId xmlns:a16="http://schemas.microsoft.com/office/drawing/2014/main" id="{9035BF10-7BF5-F4DC-2C95-B3AA2682AF7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96950" y="334445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solidFill>
                  <a:schemeClr val="accent1"/>
                </a:solidFill>
              </a:rPr>
              <a:t>Hands-On #1</a:t>
            </a:r>
            <a:endParaRPr sz="61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8" name="Google Shape;378;p41">
            <a:extLst>
              <a:ext uri="{FF2B5EF4-FFF2-40B4-BE49-F238E27FC236}">
                <a16:creationId xmlns:a16="http://schemas.microsoft.com/office/drawing/2014/main" id="{CE2D6ACB-80AF-2A89-2654-610C3D4D70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175" y="-3692103"/>
            <a:ext cx="2648600" cy="3391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Google Shape;492;p48">
            <a:extLst>
              <a:ext uri="{FF2B5EF4-FFF2-40B4-BE49-F238E27FC236}">
                <a16:creationId xmlns:a16="http://schemas.microsoft.com/office/drawing/2014/main" id="{A6998AF9-8136-77DD-0DC1-2BBFB273D6D0}"/>
              </a:ext>
            </a:extLst>
          </p:cNvPr>
          <p:cNvSpPr txBox="1">
            <a:spLocks/>
          </p:cNvSpPr>
          <p:nvPr/>
        </p:nvSpPr>
        <p:spPr>
          <a:xfrm>
            <a:off x="1124037" y="1468077"/>
            <a:ext cx="6956707" cy="110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l"/>
            <a:r>
              <a:rPr lang="en-US" sz="3200" dirty="0"/>
              <a:t>Add new actions to your “SessionDemo” project that open form to add new user and submit the form. </a:t>
            </a:r>
          </a:p>
        </p:txBody>
      </p:sp>
    </p:spTree>
    <p:extLst>
      <p:ext uri="{BB962C8B-B14F-4D97-AF65-F5344CB8AC3E}">
        <p14:creationId xmlns:p14="http://schemas.microsoft.com/office/powerpoint/2010/main" val="237133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A6A04C8B-FF14-D139-0759-D7203182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>
            <a:extLst>
              <a:ext uri="{FF2B5EF4-FFF2-40B4-BE49-F238E27FC236}">
                <a16:creationId xmlns:a16="http://schemas.microsoft.com/office/drawing/2014/main" id="{1268250A-E5A5-039D-6ABE-78386C734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8575" y="2177575"/>
            <a:ext cx="4977934" cy="1439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Generate HTML Markup</a:t>
            </a:r>
            <a:endParaRPr dirty="0"/>
          </a:p>
        </p:txBody>
      </p:sp>
      <p:sp>
        <p:nvSpPr>
          <p:cNvPr id="447" name="Google Shape;447;p45">
            <a:extLst>
              <a:ext uri="{FF2B5EF4-FFF2-40B4-BE49-F238E27FC236}">
                <a16:creationId xmlns:a16="http://schemas.microsoft.com/office/drawing/2014/main" id="{E06C3739-322E-527F-D495-EA834ADB05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449" name="Google Shape;449;p45">
            <a:extLst>
              <a:ext uri="{FF2B5EF4-FFF2-40B4-BE49-F238E27FC236}">
                <a16:creationId xmlns:a16="http://schemas.microsoft.com/office/drawing/2014/main" id="{1D74C13B-D674-3792-5F57-47BB746DED78}"/>
              </a:ext>
            </a:extLst>
          </p:cNvPr>
          <p:cNvCxnSpPr>
            <a:endCxn id="447" idx="1"/>
          </p:cNvCxnSpPr>
          <p:nvPr/>
        </p:nvCxnSpPr>
        <p:spPr>
          <a:xfrm>
            <a:off x="2988550" y="2177575"/>
            <a:ext cx="330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0" name="Google Shape;450;p45">
            <a:extLst>
              <a:ext uri="{FF2B5EF4-FFF2-40B4-BE49-F238E27FC236}">
                <a16:creationId xmlns:a16="http://schemas.microsoft.com/office/drawing/2014/main" id="{A9284913-6E95-B5A2-DFB6-C1E52371FB55}"/>
              </a:ext>
            </a:extLst>
          </p:cNvPr>
          <p:cNvGrpSpPr/>
          <p:nvPr/>
        </p:nvGrpSpPr>
        <p:grpSpPr>
          <a:xfrm>
            <a:off x="-1538200" y="52175"/>
            <a:ext cx="5005941" cy="4698782"/>
            <a:chOff x="-1538200" y="52175"/>
            <a:chExt cx="5005941" cy="4698782"/>
          </a:xfrm>
        </p:grpSpPr>
        <p:sp>
          <p:nvSpPr>
            <p:cNvPr id="451" name="Google Shape;451;p45">
              <a:extLst>
                <a:ext uri="{FF2B5EF4-FFF2-40B4-BE49-F238E27FC236}">
                  <a16:creationId xmlns:a16="http://schemas.microsoft.com/office/drawing/2014/main" id="{1112BD44-A802-FA85-B013-F2C0F263FBEA}"/>
                </a:ext>
              </a:extLst>
            </p:cNvPr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>
              <a:extLst>
                <a:ext uri="{FF2B5EF4-FFF2-40B4-BE49-F238E27FC236}">
                  <a16:creationId xmlns:a16="http://schemas.microsoft.com/office/drawing/2014/main" id="{F7DB9113-A0F1-1D99-8EE4-7C73159AF403}"/>
                </a:ext>
              </a:extLst>
            </p:cNvPr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>
              <a:extLst>
                <a:ext uri="{FF2B5EF4-FFF2-40B4-BE49-F238E27FC236}">
                  <a16:creationId xmlns:a16="http://schemas.microsoft.com/office/drawing/2014/main" id="{6EA7D7FC-0607-AFF8-91A0-863317C0A1FB}"/>
                </a:ext>
              </a:extLst>
            </p:cNvPr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>
              <a:extLst>
                <a:ext uri="{FF2B5EF4-FFF2-40B4-BE49-F238E27FC236}">
                  <a16:creationId xmlns:a16="http://schemas.microsoft.com/office/drawing/2014/main" id="{05F14477-0D35-07B9-21EA-7935DE7F1661}"/>
                </a:ext>
              </a:extLst>
            </p:cNvPr>
            <p:cNvSpPr/>
            <p:nvPr/>
          </p:nvSpPr>
          <p:spPr>
            <a:xfrm>
              <a:off x="662629" y="353294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>
              <a:extLst>
                <a:ext uri="{FF2B5EF4-FFF2-40B4-BE49-F238E27FC236}">
                  <a16:creationId xmlns:a16="http://schemas.microsoft.com/office/drawing/2014/main" id="{49904704-FA1F-C08F-E7E6-C7F693383660}"/>
                </a:ext>
              </a:extLst>
            </p:cNvPr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>
              <a:extLst>
                <a:ext uri="{FF2B5EF4-FFF2-40B4-BE49-F238E27FC236}">
                  <a16:creationId xmlns:a16="http://schemas.microsoft.com/office/drawing/2014/main" id="{A1FD5372-EC36-B678-DAA4-63AF96C35E40}"/>
                </a:ext>
              </a:extLst>
            </p:cNvPr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>
              <a:extLst>
                <a:ext uri="{FF2B5EF4-FFF2-40B4-BE49-F238E27FC236}">
                  <a16:creationId xmlns:a16="http://schemas.microsoft.com/office/drawing/2014/main" id="{CA819087-1A93-EBC3-9D5A-EDB4618B7311}"/>
                </a:ext>
              </a:extLst>
            </p:cNvPr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>
              <a:extLst>
                <a:ext uri="{FF2B5EF4-FFF2-40B4-BE49-F238E27FC236}">
                  <a16:creationId xmlns:a16="http://schemas.microsoft.com/office/drawing/2014/main" id="{C04DE35F-5F0A-84CD-0453-14BF2D8E147F}"/>
                </a:ext>
              </a:extLst>
            </p:cNvPr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>
              <a:extLst>
                <a:ext uri="{FF2B5EF4-FFF2-40B4-BE49-F238E27FC236}">
                  <a16:creationId xmlns:a16="http://schemas.microsoft.com/office/drawing/2014/main" id="{0C1F01C0-B39D-97CA-D218-C5CD86418C75}"/>
                </a:ext>
              </a:extLst>
            </p:cNvPr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>
              <a:extLst>
                <a:ext uri="{FF2B5EF4-FFF2-40B4-BE49-F238E27FC236}">
                  <a16:creationId xmlns:a16="http://schemas.microsoft.com/office/drawing/2014/main" id="{19F97CF1-7EA9-BDD6-A6FC-BF2DE4E95845}"/>
                </a:ext>
              </a:extLst>
            </p:cNvPr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715361"/>
      </p:ext>
    </p:extLst>
  </p:cSld>
  <p:clrMapOvr>
    <a:masterClrMapping/>
  </p:clrMapOvr>
</p:sld>
</file>

<file path=ppt/theme/theme1.xml><?xml version="1.0" encoding="utf-8"?>
<a:theme xmlns:a="http://schemas.openxmlformats.org/drawingml/2006/main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1086</Words>
  <Application>Microsoft Office PowerPoint</Application>
  <PresentationFormat>On-screen Show (16:9)</PresentationFormat>
  <Paragraphs>157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Wingdings</vt:lpstr>
      <vt:lpstr>Nunito Light</vt:lpstr>
      <vt:lpstr>Bebas Neue</vt:lpstr>
      <vt:lpstr>Darker Grotesque Black</vt:lpstr>
      <vt:lpstr>Anek Kannada ExtraBold</vt:lpstr>
      <vt:lpstr>Anek Kannada Medium</vt:lpstr>
      <vt:lpstr>Anek Kannada</vt:lpstr>
      <vt:lpstr>Calibri</vt:lpstr>
      <vt:lpstr>Arial</vt:lpstr>
      <vt:lpstr>Peach Fuzz COTY 2024 Design Inspiration by Slidesgo</vt:lpstr>
      <vt:lpstr>Summer Training Session 4 MVC  2</vt:lpstr>
      <vt:lpstr>Table of contents</vt:lpstr>
      <vt:lpstr>Model Binding</vt:lpstr>
      <vt:lpstr>What is Model Binding?</vt:lpstr>
      <vt:lpstr>Ways Data is Sent to the Server</vt:lpstr>
      <vt:lpstr>Differnce Between Methods GET vs POST</vt:lpstr>
      <vt:lpstr>How to Send Different Types of Data in Query String?</vt:lpstr>
      <vt:lpstr>Hands-On #1 </vt:lpstr>
      <vt:lpstr>Generate HTML Markup</vt:lpstr>
      <vt:lpstr>Ways to Generate HTML Markup</vt:lpstr>
      <vt:lpstr>Ways to Generate HTML Markup</vt:lpstr>
      <vt:lpstr>Ways to Generate HTML Markup</vt:lpstr>
      <vt:lpstr>Layout</vt:lpstr>
      <vt:lpstr>What is Layout?</vt:lpstr>
      <vt:lpstr>RenderBody vs RenderSection</vt:lpstr>
      <vt:lpstr>Validations</vt:lpstr>
      <vt:lpstr>What is Validation?</vt:lpstr>
      <vt:lpstr>What is [ValidateAntiForgeryToken] ?</vt:lpstr>
      <vt:lpstr>How to Use [ValidteAntiForgeryToken]</vt:lpstr>
      <vt:lpstr>Secure Razor View (Form)</vt:lpstr>
      <vt:lpstr>Secure Razor View (Form)</vt:lpstr>
      <vt:lpstr>How it Works?</vt:lpstr>
      <vt:lpstr>Validation is Done at 3 Layers:</vt:lpstr>
      <vt:lpstr>What is ModelState?</vt:lpstr>
      <vt:lpstr>Server-Side VS Client-Side</vt:lpstr>
      <vt:lpstr>1-Server-Side Validation</vt:lpstr>
      <vt:lpstr>2-Client-Side Validation (Browser)</vt:lpstr>
      <vt:lpstr>Hands-On #2 </vt:lpstr>
      <vt:lpstr>Custom Validations</vt:lpstr>
      <vt:lpstr>How to Make Custom Validations?</vt:lpstr>
      <vt:lpstr>Thank You  Glb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Mahmoud</dc:creator>
  <cp:lastModifiedBy>محمود احمد عبدالصادق مصطفى محمد</cp:lastModifiedBy>
  <cp:revision>2</cp:revision>
  <dcterms:modified xsi:type="dcterms:W3CDTF">2025-08-09T02:12:04Z</dcterms:modified>
</cp:coreProperties>
</file>