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9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4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8288000" cy="10287000"/>
  <p:notesSz cx="6858000" cy="9144000"/>
  <p:embeddedFontLst>
    <p:embeddedFont>
      <p:font typeface="Anek Kannada" panose="020B0604020202020204" charset="0"/>
      <p:regular r:id="rId42"/>
      <p:bold r:id="rId43"/>
    </p:embeddedFont>
    <p:embeddedFont>
      <p:font typeface="Anek Kannada ExtraBold" panose="020B0604020202020204" charset="0"/>
      <p:bold r:id="rId44"/>
    </p:embeddedFont>
    <p:embeddedFont>
      <p:font typeface="Anek Kannada Medium" panose="020B0604020202020204" charset="0"/>
      <p:regular r:id="rId45"/>
      <p:bold r:id="rId46"/>
    </p:embeddedFont>
    <p:embeddedFont>
      <p:font typeface="Arimo" panose="020B0604020202020204" charset="0"/>
      <p:regular r:id="rId47"/>
    </p:embeddedFont>
    <p:embeddedFont>
      <p:font typeface="Arimo Bold" panose="020B0604020202020204" charset="0"/>
      <p:regular r:id="rId48"/>
    </p:embeddedFont>
    <p:embeddedFont>
      <p:font typeface="Bebas Neue" panose="020B0606020202050201" pitchFamily="34" charset="0"/>
      <p:regular r:id="rId49"/>
    </p:embeddedFont>
    <p:embeddedFont>
      <p:font typeface="Darker Grotesque Black" panose="020B0604020202020204" charset="0"/>
      <p:bold r:id="rId50"/>
    </p:embeddedFont>
    <p:embeddedFont>
      <p:font typeface="Nunito Light" pitchFamily="2" charset="0"/>
      <p:regular r:id="rId51"/>
      <p:italic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524C8-516C-A036-F87A-062DE7347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80B94D-85FC-3DF3-D6E4-F5032EEAE1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466CA-35A5-0881-C93E-43CED8C65E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7C20183-92C3-3CD0-3ADF-C718AE6CC2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35B2769-6704-7F00-0D4B-48A5328DC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D07AE-7228-7C16-3B84-CEA3479D0E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64AA7-8169-33C4-F254-CAFCCD690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71126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93900" y="2370100"/>
            <a:ext cx="12700200" cy="3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04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15350" y="6470850"/>
            <a:ext cx="9057600" cy="951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962200" y="-1013100"/>
            <a:ext cx="7181396" cy="11480936"/>
            <a:chOff x="-981100" y="-506550"/>
            <a:chExt cx="3590698" cy="5740468"/>
          </a:xfrm>
        </p:grpSpPr>
        <p:sp>
          <p:nvSpPr>
            <p:cNvPr id="12" name="Google Shape;12;p2"/>
            <p:cNvSpPr/>
            <p:nvPr/>
          </p:nvSpPr>
          <p:spPr>
            <a:xfrm>
              <a:off x="332304" y="3481363"/>
              <a:ext cx="1440194" cy="1662138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4546" y="-506550"/>
              <a:ext cx="2130779" cy="1229617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" name="Google Shape;14;p2"/>
            <p:cNvCxnSpPr/>
            <p:nvPr/>
          </p:nvCxnSpPr>
          <p:spPr>
            <a:xfrm flipH="1">
              <a:off x="672932" y="250230"/>
              <a:ext cx="430800" cy="24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5" name="Google Shape;15;p2"/>
            <p:cNvGrpSpPr/>
            <p:nvPr/>
          </p:nvGrpSpPr>
          <p:grpSpPr>
            <a:xfrm>
              <a:off x="-981100" y="-86304"/>
              <a:ext cx="3590698" cy="5320222"/>
              <a:chOff x="-8795677" y="-2878949"/>
              <a:chExt cx="5568700" cy="82535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-6734445" y="-1822008"/>
                <a:ext cx="1107583" cy="4373785"/>
              </a:xfrm>
              <a:custGeom>
                <a:avLst/>
                <a:gdLst/>
                <a:ahLst/>
                <a:cxnLst/>
                <a:rect l="l" t="t" r="r" b="b"/>
                <a:pathLst>
                  <a:path w="921067" h="3722370" extrusionOk="0">
                    <a:moveTo>
                      <a:pt x="921068" y="2658428"/>
                    </a:moveTo>
                    <a:lnTo>
                      <a:pt x="921068" y="1595437"/>
                    </a:lnTo>
                    <a:lnTo>
                      <a:pt x="921068" y="531495"/>
                    </a:lnTo>
                    <a:lnTo>
                      <a:pt x="0" y="0"/>
                    </a:lnTo>
                    <a:lnTo>
                      <a:pt x="0" y="1063943"/>
                    </a:lnTo>
                    <a:lnTo>
                      <a:pt x="0" y="2126933"/>
                    </a:lnTo>
                    <a:lnTo>
                      <a:pt x="0" y="3190875"/>
                    </a:lnTo>
                    <a:lnTo>
                      <a:pt x="921068" y="37223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7844364" y="-2878949"/>
                <a:ext cx="2216312" cy="2499145"/>
              </a:xfrm>
              <a:custGeom>
                <a:avLst/>
                <a:gdLst/>
                <a:ahLst/>
                <a:cxnLst/>
                <a:rect l="l" t="t" r="r" b="b"/>
                <a:pathLst>
                  <a:path w="1843087" h="2126932" extrusionOk="0">
                    <a:moveTo>
                      <a:pt x="0" y="1063943"/>
                    </a:moveTo>
                    <a:lnTo>
                      <a:pt x="0" y="1063943"/>
                    </a:lnTo>
                    <a:lnTo>
                      <a:pt x="0" y="0"/>
                    </a:lnTo>
                    <a:lnTo>
                      <a:pt x="1843088" y="1063943"/>
                    </a:lnTo>
                    <a:lnTo>
                      <a:pt x="1843088" y="2126933"/>
                    </a:lnTo>
                    <a:lnTo>
                      <a:pt x="1842135" y="2124075"/>
                    </a:lnTo>
                    <a:lnTo>
                      <a:pt x="1842135" y="2126933"/>
                    </a:lnTo>
                    <a:lnTo>
                      <a:pt x="0" y="10639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8795677" y="-2713724"/>
                <a:ext cx="5568700" cy="8088300"/>
              </a:xfrm>
              <a:custGeom>
                <a:avLst/>
                <a:gdLst/>
                <a:ahLst/>
                <a:cxnLst/>
                <a:rect l="l" t="t" r="r" b="b"/>
                <a:pathLst>
                  <a:path w="222748" h="323532" extrusionOk="0">
                    <a:moveTo>
                      <a:pt x="222748" y="323532"/>
                    </a:moveTo>
                    <a:lnTo>
                      <a:pt x="105273" y="259085"/>
                    </a:lnTo>
                    <a:lnTo>
                      <a:pt x="106064" y="57079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" name="Google Shape;19;p2"/>
          <p:cNvGrpSpPr/>
          <p:nvPr/>
        </p:nvGrpSpPr>
        <p:grpSpPr>
          <a:xfrm>
            <a:off x="16163620" y="3550"/>
            <a:ext cx="4571988" cy="10279868"/>
            <a:chOff x="7830535" y="-501900"/>
            <a:chExt cx="2285994" cy="5139934"/>
          </a:xfrm>
        </p:grpSpPr>
        <p:sp>
          <p:nvSpPr>
            <p:cNvPr id="20" name="Google Shape;20;p2"/>
            <p:cNvSpPr/>
            <p:nvPr/>
          </p:nvSpPr>
          <p:spPr>
            <a:xfrm>
              <a:off x="8533004" y="2736606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33004" y="2330604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830535" y="-5018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0535" y="3015213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82950" y="-501900"/>
              <a:ext cx="1625425" cy="5058875"/>
            </a:xfrm>
            <a:custGeom>
              <a:avLst/>
              <a:gdLst/>
              <a:ahLst/>
              <a:cxnLst/>
              <a:rect l="l" t="t" r="r" b="b"/>
              <a:pathLst>
                <a:path w="65017" h="202355" extrusionOk="0">
                  <a:moveTo>
                    <a:pt x="0" y="0"/>
                  </a:moveTo>
                  <a:lnTo>
                    <a:pt x="0" y="165164"/>
                  </a:lnTo>
                  <a:lnTo>
                    <a:pt x="65017" y="20235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39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035500" y="5196926"/>
            <a:ext cx="1013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200">
                <a:latin typeface="Anek Kannada ExtraBold"/>
                <a:ea typeface="Anek Kannada ExtraBold"/>
                <a:cs typeface="Anek Kannada ExtraBold"/>
                <a:sym typeface="Anek Kannad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12591500" y="3513350"/>
            <a:ext cx="2938800" cy="168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6035500" y="7056850"/>
            <a:ext cx="7785600" cy="7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16816090" y="2349040"/>
            <a:ext cx="4367008" cy="7937948"/>
            <a:chOff x="679995" y="1176907"/>
            <a:chExt cx="2183504" cy="3968974"/>
          </a:xfrm>
        </p:grpSpPr>
        <p:sp>
          <p:nvSpPr>
            <p:cNvPr id="33" name="Google Shape;33;p3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" name="Google Shape;36;p3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Google Shape;37;p3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925275" y="1746413"/>
              <a:ext cx="1368425" cy="2683100"/>
            </a:xfrm>
            <a:custGeom>
              <a:avLst/>
              <a:gdLst/>
              <a:ahLst/>
              <a:cxnLst/>
              <a:rect l="l" t="t" r="r" b="b"/>
              <a:pathLst>
                <a:path w="54737" h="107324" extrusionOk="0">
                  <a:moveTo>
                    <a:pt x="54737" y="107324"/>
                  </a:moveTo>
                  <a:lnTo>
                    <a:pt x="34902" y="94592"/>
                  </a:lnTo>
                  <a:lnTo>
                    <a:pt x="34902" y="189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3"/>
          <p:cNvSpPr/>
          <p:nvPr/>
        </p:nvSpPr>
        <p:spPr>
          <a:xfrm>
            <a:off x="-82059" y="2451032"/>
            <a:ext cx="1407318" cy="3650456"/>
          </a:xfrm>
          <a:custGeom>
            <a:avLst/>
            <a:gdLst/>
            <a:ahLst/>
            <a:cxnLst/>
            <a:rect l="l" t="t" r="r" b="b"/>
            <a:pathLst>
              <a:path w="591" h="1533" extrusionOk="0">
                <a:moveTo>
                  <a:pt x="591" y="340"/>
                </a:moveTo>
                <a:lnTo>
                  <a:pt x="0" y="0"/>
                </a:lnTo>
                <a:lnTo>
                  <a:pt x="0" y="1193"/>
                </a:lnTo>
                <a:lnTo>
                  <a:pt x="591" y="1533"/>
                </a:lnTo>
                <a:lnTo>
                  <a:pt x="591" y="3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3"/>
          <p:cNvCxnSpPr/>
          <p:nvPr/>
        </p:nvCxnSpPr>
        <p:spPr>
          <a:xfrm rot="10800000">
            <a:off x="689464" y="3717576"/>
            <a:ext cx="0" cy="20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125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440000" y="1079000"/>
            <a:ext cx="15408000" cy="103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1440000" y="2666102"/>
            <a:ext cx="154080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828800" lvl="1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2743200" lvl="2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3657600" lvl="3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4572000" lvl="4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5486400" lvl="5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6400800" lvl="6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7315200" lvl="7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8229600" lvl="8" indent="-635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4" name="Google Shape;54;p6"/>
          <p:cNvGrpSpPr/>
          <p:nvPr/>
        </p:nvGrpSpPr>
        <p:grpSpPr>
          <a:xfrm>
            <a:off x="17165451" y="-100"/>
            <a:ext cx="2043350" cy="2433648"/>
            <a:chOff x="8424000" y="-94075"/>
            <a:chExt cx="1021675" cy="1216824"/>
          </a:xfrm>
        </p:grpSpPr>
        <p:sp>
          <p:nvSpPr>
            <p:cNvPr id="55" name="Google Shape;55;p6"/>
            <p:cNvSpPr/>
            <p:nvPr/>
          </p:nvSpPr>
          <p:spPr>
            <a:xfrm>
              <a:off x="8424000" y="-94075"/>
              <a:ext cx="720001" cy="1216824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8771675" y="505350"/>
              <a:ext cx="674000" cy="401625"/>
            </a:xfrm>
            <a:custGeom>
              <a:avLst/>
              <a:gdLst/>
              <a:ahLst/>
              <a:cxnLst/>
              <a:rect l="l" t="t" r="r" b="b"/>
              <a:pathLst>
                <a:path w="26960" h="16065" extrusionOk="0">
                  <a:moveTo>
                    <a:pt x="26960" y="16065"/>
                  </a:moveTo>
                  <a:lnTo>
                    <a:pt x="21568" y="13190"/>
                  </a:lnTo>
                  <a:lnTo>
                    <a:pt x="17525" y="1067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6"/>
          <p:cNvSpPr/>
          <p:nvPr/>
        </p:nvSpPr>
        <p:spPr>
          <a:xfrm>
            <a:off x="-471442" y="8407426"/>
            <a:ext cx="2880388" cy="3324276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" name="Google Shape;58;p6"/>
          <p:cNvGrpSpPr/>
          <p:nvPr/>
        </p:nvGrpSpPr>
        <p:grpSpPr>
          <a:xfrm>
            <a:off x="-3098250" y="1272092"/>
            <a:ext cx="7181396" cy="10640444"/>
            <a:chOff x="-8795677" y="-2878949"/>
            <a:chExt cx="5568700" cy="8253525"/>
          </a:xfrm>
        </p:grpSpPr>
        <p:sp>
          <p:nvSpPr>
            <p:cNvPr id="59" name="Google Shape;59;p6"/>
            <p:cNvSpPr/>
            <p:nvPr/>
          </p:nvSpPr>
          <p:spPr>
            <a:xfrm>
              <a:off x="-6734445" y="-1822008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-7844364" y="-287894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-8795677" y="-2713724"/>
              <a:ext cx="5568700" cy="8088300"/>
            </a:xfrm>
            <a:custGeom>
              <a:avLst/>
              <a:gdLst/>
              <a:ahLst/>
              <a:cxnLst/>
              <a:rect l="l" t="t" r="r" b="b"/>
              <a:pathLst>
                <a:path w="222748" h="323532" extrusionOk="0">
                  <a:moveTo>
                    <a:pt x="222748" y="323532"/>
                  </a:moveTo>
                  <a:lnTo>
                    <a:pt x="105273" y="259085"/>
                  </a:lnTo>
                  <a:lnTo>
                    <a:pt x="106064" y="5707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6"/>
          <p:cNvGrpSpPr/>
          <p:nvPr/>
        </p:nvGrpSpPr>
        <p:grpSpPr>
          <a:xfrm flipH="1">
            <a:off x="17179966" y="2115784"/>
            <a:ext cx="4019924" cy="7720824"/>
            <a:chOff x="5316400" y="-854949"/>
            <a:chExt cx="3168788" cy="6086098"/>
          </a:xfrm>
        </p:grpSpPr>
        <p:sp>
          <p:nvSpPr>
            <p:cNvPr id="63" name="Google Shape;63;p6"/>
            <p:cNvSpPr/>
            <p:nvPr/>
          </p:nvSpPr>
          <p:spPr>
            <a:xfrm>
              <a:off x="7377605" y="857364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5316400" y="-854949"/>
              <a:ext cx="2651550" cy="4397325"/>
            </a:xfrm>
            <a:custGeom>
              <a:avLst/>
              <a:gdLst/>
              <a:ahLst/>
              <a:cxnLst/>
              <a:rect l="l" t="t" r="r" b="b"/>
              <a:pathLst>
                <a:path w="106062" h="175893" extrusionOk="0">
                  <a:moveTo>
                    <a:pt x="105299" y="175893"/>
                  </a:moveTo>
                  <a:lnTo>
                    <a:pt x="105580" y="128431"/>
                  </a:lnTo>
                  <a:lnTo>
                    <a:pt x="106062" y="5707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328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81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subTitle" idx="1"/>
          </p:nvPr>
        </p:nvSpPr>
        <p:spPr>
          <a:xfrm>
            <a:off x="1440000" y="4210000"/>
            <a:ext cx="41286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2"/>
          </p:nvPr>
        </p:nvSpPr>
        <p:spPr>
          <a:xfrm>
            <a:off x="6203450" y="4210000"/>
            <a:ext cx="41286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3"/>
          </p:nvPr>
        </p:nvSpPr>
        <p:spPr>
          <a:xfrm>
            <a:off x="1440000" y="7757850"/>
            <a:ext cx="41286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4"/>
          </p:nvPr>
        </p:nvSpPr>
        <p:spPr>
          <a:xfrm>
            <a:off x="6203450" y="7757850"/>
            <a:ext cx="41286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5"/>
          </p:nvPr>
        </p:nvSpPr>
        <p:spPr>
          <a:xfrm>
            <a:off x="11163700" y="4210000"/>
            <a:ext cx="41286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6"/>
          </p:nvPr>
        </p:nvSpPr>
        <p:spPr>
          <a:xfrm>
            <a:off x="11163700" y="7757850"/>
            <a:ext cx="41286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 hasCustomPrompt="1"/>
          </p:nvPr>
        </p:nvSpPr>
        <p:spPr>
          <a:xfrm>
            <a:off x="1636804" y="2544416"/>
            <a:ext cx="1469400" cy="89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 idx="7" hasCustomPrompt="1"/>
          </p:nvPr>
        </p:nvSpPr>
        <p:spPr>
          <a:xfrm>
            <a:off x="1636804" y="6092282"/>
            <a:ext cx="1469400" cy="89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 idx="8" hasCustomPrompt="1"/>
          </p:nvPr>
        </p:nvSpPr>
        <p:spPr>
          <a:xfrm>
            <a:off x="6400254" y="2544416"/>
            <a:ext cx="1469400" cy="89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3" name="Google Shape;163;p20"/>
          <p:cNvSpPr txBox="1">
            <a:spLocks noGrp="1"/>
          </p:cNvSpPr>
          <p:nvPr>
            <p:ph type="title" idx="9" hasCustomPrompt="1"/>
          </p:nvPr>
        </p:nvSpPr>
        <p:spPr>
          <a:xfrm>
            <a:off x="6400254" y="6092282"/>
            <a:ext cx="1469400" cy="89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 idx="13" hasCustomPrompt="1"/>
          </p:nvPr>
        </p:nvSpPr>
        <p:spPr>
          <a:xfrm>
            <a:off x="11360504" y="2544416"/>
            <a:ext cx="1469400" cy="89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 idx="14" hasCustomPrompt="1"/>
          </p:nvPr>
        </p:nvSpPr>
        <p:spPr>
          <a:xfrm>
            <a:off x="11360504" y="6092282"/>
            <a:ext cx="1469400" cy="89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15"/>
          </p:nvPr>
        </p:nvSpPr>
        <p:spPr>
          <a:xfrm>
            <a:off x="1440000" y="3439600"/>
            <a:ext cx="4128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16"/>
          </p:nvPr>
        </p:nvSpPr>
        <p:spPr>
          <a:xfrm>
            <a:off x="6203456" y="3439600"/>
            <a:ext cx="4128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17"/>
          </p:nvPr>
        </p:nvSpPr>
        <p:spPr>
          <a:xfrm>
            <a:off x="11163702" y="3439600"/>
            <a:ext cx="4128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18"/>
          </p:nvPr>
        </p:nvSpPr>
        <p:spPr>
          <a:xfrm>
            <a:off x="1440000" y="6987550"/>
            <a:ext cx="4128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19"/>
          </p:nvPr>
        </p:nvSpPr>
        <p:spPr>
          <a:xfrm>
            <a:off x="6203456" y="6987550"/>
            <a:ext cx="4128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20"/>
          </p:nvPr>
        </p:nvSpPr>
        <p:spPr>
          <a:xfrm>
            <a:off x="11163702" y="6987550"/>
            <a:ext cx="41286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 idx="21"/>
          </p:nvPr>
        </p:nvSpPr>
        <p:spPr>
          <a:xfrm>
            <a:off x="1440000" y="1079000"/>
            <a:ext cx="14170200" cy="103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3" name="Google Shape;173;p20"/>
          <p:cNvGrpSpPr/>
          <p:nvPr/>
        </p:nvGrpSpPr>
        <p:grpSpPr>
          <a:xfrm flipH="1">
            <a:off x="-1372249" y="6234101"/>
            <a:ext cx="2812258" cy="4052894"/>
            <a:chOff x="8424000" y="-94075"/>
            <a:chExt cx="1406129" cy="2026447"/>
          </a:xfrm>
        </p:grpSpPr>
        <p:sp>
          <p:nvSpPr>
            <p:cNvPr id="174" name="Google Shape;174;p20"/>
            <p:cNvSpPr/>
            <p:nvPr/>
          </p:nvSpPr>
          <p:spPr>
            <a:xfrm>
              <a:off x="8424000" y="-94075"/>
              <a:ext cx="720001" cy="1216824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8424001" y="1122747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771663" y="514338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010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subTitle" idx="1"/>
          </p:nvPr>
        </p:nvSpPr>
        <p:spPr>
          <a:xfrm>
            <a:off x="9834866" y="3098400"/>
            <a:ext cx="5895600" cy="54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2"/>
          </p:nvPr>
        </p:nvSpPr>
        <p:spPr>
          <a:xfrm>
            <a:off x="2557526" y="3098400"/>
            <a:ext cx="5895600" cy="54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1440000" y="1079000"/>
            <a:ext cx="15408000" cy="103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12371" y="1364039"/>
            <a:ext cx="1404938" cy="7303294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12370" y="8398250"/>
            <a:ext cx="2812256" cy="3245644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717201" y="2418050"/>
            <a:ext cx="2940850" cy="888294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27"/>
          <p:cNvGrpSpPr/>
          <p:nvPr/>
        </p:nvGrpSpPr>
        <p:grpSpPr>
          <a:xfrm>
            <a:off x="14223550" y="-1315150"/>
            <a:ext cx="5473080" cy="6932296"/>
            <a:chOff x="7111775" y="-657575"/>
            <a:chExt cx="2736540" cy="3466148"/>
          </a:xfrm>
        </p:grpSpPr>
        <p:sp>
          <p:nvSpPr>
            <p:cNvPr id="238" name="Google Shape;238;p27"/>
            <p:cNvSpPr/>
            <p:nvPr/>
          </p:nvSpPr>
          <p:spPr>
            <a:xfrm>
              <a:off x="8434477" y="16796"/>
              <a:ext cx="706919" cy="2791777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7726304" y="-657575"/>
              <a:ext cx="1414569" cy="1595199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8434477" y="2003475"/>
              <a:ext cx="1413838" cy="79724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7111775" y="-559706"/>
              <a:ext cx="2174124" cy="3062525"/>
            </a:xfrm>
            <a:custGeom>
              <a:avLst/>
              <a:gdLst/>
              <a:ahLst/>
              <a:cxnLst/>
              <a:rect l="l" t="t" r="r" b="b"/>
              <a:pathLst>
                <a:path w="2832735" h="4083367" extrusionOk="0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345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subTitle" idx="1"/>
          </p:nvPr>
        </p:nvSpPr>
        <p:spPr>
          <a:xfrm>
            <a:off x="2604900" y="6118300"/>
            <a:ext cx="13078200" cy="2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2"/>
          </p:nvPr>
        </p:nvSpPr>
        <p:spPr>
          <a:xfrm>
            <a:off x="2604900" y="3098400"/>
            <a:ext cx="13078200" cy="25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1440000" y="1079000"/>
            <a:ext cx="15408000" cy="103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12371" y="1364039"/>
            <a:ext cx="1404938" cy="7303294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12370" y="8398250"/>
            <a:ext cx="2812256" cy="3245644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717201" y="2418050"/>
            <a:ext cx="2940850" cy="888294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28"/>
          <p:cNvGrpSpPr/>
          <p:nvPr/>
        </p:nvGrpSpPr>
        <p:grpSpPr>
          <a:xfrm>
            <a:off x="14223550" y="-1315150"/>
            <a:ext cx="5473080" cy="6932296"/>
            <a:chOff x="7111775" y="-657575"/>
            <a:chExt cx="2736540" cy="3466148"/>
          </a:xfrm>
        </p:grpSpPr>
        <p:sp>
          <p:nvSpPr>
            <p:cNvPr id="250" name="Google Shape;250;p28"/>
            <p:cNvSpPr/>
            <p:nvPr/>
          </p:nvSpPr>
          <p:spPr>
            <a:xfrm>
              <a:off x="8434477" y="16796"/>
              <a:ext cx="706919" cy="2791777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7726304" y="-657575"/>
              <a:ext cx="1414569" cy="1595199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8434477" y="2003475"/>
              <a:ext cx="1413838" cy="79724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111775" y="-559706"/>
              <a:ext cx="2174124" cy="3062525"/>
            </a:xfrm>
            <a:custGeom>
              <a:avLst/>
              <a:gdLst/>
              <a:ahLst/>
              <a:cxnLst/>
              <a:rect l="l" t="t" r="r" b="b"/>
              <a:pathLst>
                <a:path w="2832735" h="4083367" extrusionOk="0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748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subTitle" idx="1"/>
          </p:nvPr>
        </p:nvSpPr>
        <p:spPr>
          <a:xfrm>
            <a:off x="2631800" y="4324346"/>
            <a:ext cx="3950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2"/>
          </p:nvPr>
        </p:nvSpPr>
        <p:spPr>
          <a:xfrm>
            <a:off x="7571496" y="4324346"/>
            <a:ext cx="3950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3"/>
          </p:nvPr>
        </p:nvSpPr>
        <p:spPr>
          <a:xfrm>
            <a:off x="2621000" y="7495946"/>
            <a:ext cx="3950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4"/>
          </p:nvPr>
        </p:nvSpPr>
        <p:spPr>
          <a:xfrm>
            <a:off x="7560696" y="7495946"/>
            <a:ext cx="3950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subTitle" idx="5"/>
          </p:nvPr>
        </p:nvSpPr>
        <p:spPr>
          <a:xfrm>
            <a:off x="12511194" y="4324346"/>
            <a:ext cx="3950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subTitle" idx="6"/>
          </p:nvPr>
        </p:nvSpPr>
        <p:spPr>
          <a:xfrm>
            <a:off x="12500394" y="7495946"/>
            <a:ext cx="3950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ubTitle" idx="7"/>
          </p:nvPr>
        </p:nvSpPr>
        <p:spPr>
          <a:xfrm>
            <a:off x="2628800" y="3436404"/>
            <a:ext cx="39564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8"/>
          </p:nvPr>
        </p:nvSpPr>
        <p:spPr>
          <a:xfrm>
            <a:off x="7568496" y="3436404"/>
            <a:ext cx="39564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9"/>
          </p:nvPr>
        </p:nvSpPr>
        <p:spPr>
          <a:xfrm>
            <a:off x="12508194" y="3436404"/>
            <a:ext cx="39564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13"/>
          </p:nvPr>
        </p:nvSpPr>
        <p:spPr>
          <a:xfrm>
            <a:off x="2618000" y="6605550"/>
            <a:ext cx="39564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6" name="Google Shape;316;p33"/>
          <p:cNvSpPr txBox="1">
            <a:spLocks noGrp="1"/>
          </p:cNvSpPr>
          <p:nvPr>
            <p:ph type="subTitle" idx="14"/>
          </p:nvPr>
        </p:nvSpPr>
        <p:spPr>
          <a:xfrm>
            <a:off x="7557696" y="6605550"/>
            <a:ext cx="39564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7" name="Google Shape;317;p33"/>
          <p:cNvSpPr txBox="1">
            <a:spLocks noGrp="1"/>
          </p:cNvSpPr>
          <p:nvPr>
            <p:ph type="subTitle" idx="15"/>
          </p:nvPr>
        </p:nvSpPr>
        <p:spPr>
          <a:xfrm>
            <a:off x="12508194" y="6605550"/>
            <a:ext cx="39564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8" name="Google Shape;318;p33"/>
          <p:cNvSpPr txBox="1">
            <a:spLocks noGrp="1"/>
          </p:cNvSpPr>
          <p:nvPr>
            <p:ph type="title"/>
          </p:nvPr>
        </p:nvSpPr>
        <p:spPr>
          <a:xfrm>
            <a:off x="2220700" y="1079000"/>
            <a:ext cx="14641200" cy="103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16868955" y="33593"/>
            <a:ext cx="1413838" cy="5583554"/>
          </a:xfrm>
          <a:custGeom>
            <a:avLst/>
            <a:gdLst/>
            <a:ahLst/>
            <a:cxnLst/>
            <a:rect l="l" t="t" r="r" b="b"/>
            <a:pathLst>
              <a:path w="921067" h="3722370" extrusionOk="0">
                <a:moveTo>
                  <a:pt x="921068" y="2658428"/>
                </a:moveTo>
                <a:lnTo>
                  <a:pt x="921068" y="1595437"/>
                </a:lnTo>
                <a:lnTo>
                  <a:pt x="921068" y="531495"/>
                </a:lnTo>
                <a:lnTo>
                  <a:pt x="0" y="0"/>
                </a:lnTo>
                <a:lnTo>
                  <a:pt x="0" y="1063943"/>
                </a:lnTo>
                <a:lnTo>
                  <a:pt x="0" y="2126933"/>
                </a:lnTo>
                <a:lnTo>
                  <a:pt x="0" y="3190875"/>
                </a:lnTo>
                <a:lnTo>
                  <a:pt x="921068" y="37223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16868954" y="4006950"/>
            <a:ext cx="2827676" cy="1594484"/>
          </a:xfrm>
          <a:custGeom>
            <a:avLst/>
            <a:gdLst/>
            <a:ahLst/>
            <a:cxnLst/>
            <a:rect l="l" t="t" r="r" b="b"/>
            <a:pathLst>
              <a:path w="1842134" h="1062990" extrusionOk="0">
                <a:moveTo>
                  <a:pt x="921068" y="1062990"/>
                </a:moveTo>
                <a:lnTo>
                  <a:pt x="1842135" y="531495"/>
                </a:lnTo>
                <a:lnTo>
                  <a:pt x="921068" y="0"/>
                </a:lnTo>
                <a:lnTo>
                  <a:pt x="921068" y="0"/>
                </a:lnTo>
                <a:lnTo>
                  <a:pt x="0" y="531495"/>
                </a:lnTo>
                <a:lnTo>
                  <a:pt x="921068" y="10629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17608300" y="-3158999"/>
            <a:ext cx="963500" cy="8164650"/>
          </a:xfrm>
          <a:custGeom>
            <a:avLst/>
            <a:gdLst/>
            <a:ahLst/>
            <a:cxnLst/>
            <a:rect l="l" t="t" r="r" b="b"/>
            <a:pathLst>
              <a:path w="19270" h="163293" extrusionOk="0">
                <a:moveTo>
                  <a:pt x="19270" y="163293"/>
                </a:moveTo>
                <a:lnTo>
                  <a:pt x="0" y="150891"/>
                </a:lnTo>
                <a:lnTo>
                  <a:pt x="0" y="77225"/>
                </a:lnTo>
                <a:lnTo>
                  <a:pt x="481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844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6"/>
          <p:cNvGrpSpPr/>
          <p:nvPr/>
        </p:nvGrpSpPr>
        <p:grpSpPr>
          <a:xfrm>
            <a:off x="-3708999" y="-1177649"/>
            <a:ext cx="9279314" cy="8976618"/>
            <a:chOff x="3475957" y="-1179704"/>
            <a:chExt cx="7078042" cy="6847153"/>
          </a:xfrm>
        </p:grpSpPr>
        <p:sp>
          <p:nvSpPr>
            <p:cNvPr id="335" name="Google Shape;335;p36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" name="Google Shape;339;p36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" name="Google Shape;340;p36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41" name="Google Shape;341;p36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657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7"/>
          <p:cNvGrpSpPr/>
          <p:nvPr/>
        </p:nvGrpSpPr>
        <p:grpSpPr>
          <a:xfrm>
            <a:off x="13176201" y="-1177649"/>
            <a:ext cx="9279314" cy="8976618"/>
            <a:chOff x="3475957" y="-1179704"/>
            <a:chExt cx="7078042" cy="6847153"/>
          </a:xfrm>
        </p:grpSpPr>
        <p:sp>
          <p:nvSpPr>
            <p:cNvPr id="347" name="Google Shape;347;p37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Google Shape;351;p37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" name="Google Shape;352;p3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53" name="Google Shape;353;p37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37"/>
          <p:cNvGrpSpPr/>
          <p:nvPr/>
        </p:nvGrpSpPr>
        <p:grpSpPr>
          <a:xfrm rot="10800000">
            <a:off x="-1467482" y="2345001"/>
            <a:ext cx="8019144" cy="8976618"/>
            <a:chOff x="3475957" y="-1179704"/>
            <a:chExt cx="6116815" cy="6847153"/>
          </a:xfrm>
        </p:grpSpPr>
        <p:sp>
          <p:nvSpPr>
            <p:cNvPr id="358" name="Google Shape;358;p37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3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2" name="Google Shape;362;p37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886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1440000" y="1079000"/>
            <a:ext cx="15408000" cy="103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/>
          <p:nvPr/>
        </p:nvSpPr>
        <p:spPr>
          <a:xfrm rot="10800000">
            <a:off x="16883077" y="1586701"/>
            <a:ext cx="1404938" cy="7303294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2"/>
          <p:cNvSpPr/>
          <p:nvPr/>
        </p:nvSpPr>
        <p:spPr>
          <a:xfrm rot="10800000">
            <a:off x="15475758" y="-1389862"/>
            <a:ext cx="2812256" cy="3245644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14642301" y="-1046950"/>
            <a:ext cx="2948250" cy="8920800"/>
          </a:xfrm>
          <a:custGeom>
            <a:avLst/>
            <a:gdLst/>
            <a:ahLst/>
            <a:cxnLst/>
            <a:rect l="l" t="t" r="r" b="b"/>
            <a:pathLst>
              <a:path w="58965" h="178416" extrusionOk="0">
                <a:moveTo>
                  <a:pt x="58965" y="178416"/>
                </a:moveTo>
                <a:lnTo>
                  <a:pt x="58817" y="33575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12"/>
          <p:cNvGrpSpPr/>
          <p:nvPr/>
        </p:nvGrpSpPr>
        <p:grpSpPr>
          <a:xfrm flipH="1">
            <a:off x="-1244082" y="6703843"/>
            <a:ext cx="2486316" cy="3583158"/>
            <a:chOff x="8710401" y="539504"/>
            <a:chExt cx="1406128" cy="2026444"/>
          </a:xfrm>
        </p:grpSpPr>
        <p:sp>
          <p:nvSpPr>
            <p:cNvPr id="128" name="Google Shape;128;p12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161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subTitle" idx="1"/>
          </p:nvPr>
        </p:nvSpPr>
        <p:spPr>
          <a:xfrm>
            <a:off x="1875252" y="5345706"/>
            <a:ext cx="43506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2"/>
          </p:nvPr>
        </p:nvSpPr>
        <p:spPr>
          <a:xfrm>
            <a:off x="6968694" y="5345706"/>
            <a:ext cx="43506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3"/>
          </p:nvPr>
        </p:nvSpPr>
        <p:spPr>
          <a:xfrm>
            <a:off x="12062148" y="5345706"/>
            <a:ext cx="43506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4"/>
          </p:nvPr>
        </p:nvSpPr>
        <p:spPr>
          <a:xfrm>
            <a:off x="1875250" y="4290302"/>
            <a:ext cx="43506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5"/>
          </p:nvPr>
        </p:nvSpPr>
        <p:spPr>
          <a:xfrm>
            <a:off x="6968700" y="4290302"/>
            <a:ext cx="43506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6"/>
          </p:nvPr>
        </p:nvSpPr>
        <p:spPr>
          <a:xfrm>
            <a:off x="12062150" y="4290302"/>
            <a:ext cx="43506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1" name="Google Shape;261;p29"/>
          <p:cNvSpPr/>
          <p:nvPr/>
        </p:nvSpPr>
        <p:spPr>
          <a:xfrm rot="-5400000" flipH="1">
            <a:off x="12640711" y="-3309277"/>
            <a:ext cx="1404938" cy="7303294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/>
          <p:nvPr/>
        </p:nvSpPr>
        <p:spPr>
          <a:xfrm rot="-5400000" flipH="1">
            <a:off x="16942438" y="-576794"/>
            <a:ext cx="2812256" cy="3245644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/>
          <p:nvPr/>
        </p:nvSpPr>
        <p:spPr>
          <a:xfrm rot="-5400000" flipH="1">
            <a:off x="13716591" y="-2626314"/>
            <a:ext cx="2940850" cy="888294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1440000" y="1079000"/>
            <a:ext cx="15408000" cy="103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5206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subTitle" idx="1"/>
          </p:nvPr>
        </p:nvSpPr>
        <p:spPr>
          <a:xfrm>
            <a:off x="9796876" y="5342200"/>
            <a:ext cx="5923800" cy="2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2"/>
          </p:nvPr>
        </p:nvSpPr>
        <p:spPr>
          <a:xfrm>
            <a:off x="2567276" y="5342200"/>
            <a:ext cx="5923800" cy="2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ubTitle" idx="3"/>
          </p:nvPr>
        </p:nvSpPr>
        <p:spPr>
          <a:xfrm>
            <a:off x="2567276" y="4224400"/>
            <a:ext cx="5923800" cy="11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4"/>
          </p:nvPr>
        </p:nvSpPr>
        <p:spPr>
          <a:xfrm>
            <a:off x="9796876" y="4224400"/>
            <a:ext cx="5923800" cy="11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48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1440000" y="1079000"/>
            <a:ext cx="15408000" cy="103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6"/>
          <p:cNvSpPr/>
          <p:nvPr/>
        </p:nvSpPr>
        <p:spPr>
          <a:xfrm flipH="1">
            <a:off x="16883063" y="1364039"/>
            <a:ext cx="1404938" cy="7303294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 flipH="1">
            <a:off x="15475744" y="8398250"/>
            <a:ext cx="2812256" cy="3245644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 flipH="1">
            <a:off x="14642321" y="2418050"/>
            <a:ext cx="2940850" cy="888294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21" y="2115789"/>
            <a:ext cx="1404938" cy="7303294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>
            <a:off x="706000" y="3209100"/>
            <a:ext cx="0" cy="48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1606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3997750" y="3964500"/>
            <a:ext cx="8640600" cy="21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9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4823700" y="7058500"/>
            <a:ext cx="8640600" cy="1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1" y="3563"/>
            <a:ext cx="1404938" cy="7303294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20" y="7037776"/>
            <a:ext cx="2812256" cy="3245644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03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6450" y="890050"/>
            <a:ext cx="15435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6450" y="2304950"/>
            <a:ext cx="154350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85647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haled-sayed-mas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"/>
          <p:cNvSpPr txBox="1">
            <a:spLocks noGrp="1"/>
          </p:cNvSpPr>
          <p:nvPr>
            <p:ph type="ctrTitle"/>
          </p:nvPr>
        </p:nvSpPr>
        <p:spPr>
          <a:xfrm>
            <a:off x="1383554" y="2850548"/>
            <a:ext cx="15277124" cy="3410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en-US" sz="12200" dirty="0">
                <a:solidFill>
                  <a:schemeClr val="accent1"/>
                </a:solidFill>
              </a:rPr>
              <a:t>OSC</a:t>
            </a:r>
            <a:endParaRPr sz="12200" dirty="0">
              <a:solidFill>
                <a:schemeClr val="accent1"/>
              </a:solidFill>
            </a:endParaRPr>
          </a:p>
          <a:p>
            <a:r>
              <a:rPr lang="en-US" sz="8000" dirty="0"/>
              <a:t>Science &amp; tech Dot Net</a:t>
            </a:r>
            <a:br>
              <a:rPr lang="en-US" sz="8000" dirty="0"/>
            </a:br>
            <a:r>
              <a:rPr lang="en-US" sz="8000" dirty="0"/>
              <a:t>Restful API</a:t>
            </a:r>
            <a:br>
              <a:rPr lang="en-US" sz="8000" dirty="0"/>
            </a:br>
            <a:endParaRPr dirty="0"/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1"/>
          </p:nvPr>
        </p:nvSpPr>
        <p:spPr>
          <a:xfrm>
            <a:off x="4615200" y="6470850"/>
            <a:ext cx="9057600" cy="95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indent="0"/>
            <a:r>
              <a:rPr lang="en-US" sz="3600" dirty="0">
                <a:solidFill>
                  <a:schemeClr val="lt2"/>
                </a:solidFill>
              </a:rPr>
              <a:t>Khaled Sayed</a:t>
            </a:r>
          </a:p>
        </p:txBody>
      </p:sp>
      <p:pic>
        <p:nvPicPr>
          <p:cNvPr id="378" name="Google Shape;3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350" y="-7384206"/>
            <a:ext cx="5297200" cy="6783400"/>
          </a:xfrm>
          <a:prstGeom prst="rect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" y="6636532"/>
            <a:ext cx="1407318" cy="3650456"/>
            <a:chOff x="0" y="0"/>
            <a:chExt cx="1876424" cy="48672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76425" cy="4867275"/>
            </a:xfrm>
            <a:custGeom>
              <a:avLst/>
              <a:gdLst/>
              <a:ahLst/>
              <a:cxnLst/>
              <a:rect l="l" t="t" r="r" b="b"/>
              <a:pathLst>
                <a:path w="1876425" h="4867275">
                  <a:moveTo>
                    <a:pt x="1876425" y="107950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1876425" y="4867275"/>
                  </a:lnTo>
                  <a:lnTo>
                    <a:pt x="1876425" y="107950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4" name="AutoShape 4"/>
          <p:cNvSpPr/>
          <p:nvPr/>
        </p:nvSpPr>
        <p:spPr>
          <a:xfrm rot="5367839">
            <a:off x="-246656" y="8911676"/>
            <a:ext cx="2036339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407308" y="504544"/>
            <a:ext cx="9096257" cy="1409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API Architectures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939708" y="4997962"/>
            <a:ext cx="2805112" cy="1619250"/>
            <a:chOff x="0" y="0"/>
            <a:chExt cx="3740149" cy="2159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5332740" y="542644"/>
            <a:ext cx="4217194" cy="2433638"/>
            <a:chOff x="0" y="0"/>
            <a:chExt cx="5622925" cy="32448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622925" cy="3244850"/>
            </a:xfrm>
            <a:custGeom>
              <a:avLst/>
              <a:gdLst/>
              <a:ahLst/>
              <a:cxnLst/>
              <a:rect l="l" t="t" r="r" b="b"/>
              <a:pathLst>
                <a:path w="5622925" h="3244850">
                  <a:moveTo>
                    <a:pt x="5622925" y="1082675"/>
                  </a:moveTo>
                  <a:lnTo>
                    <a:pt x="3746500" y="0"/>
                  </a:lnTo>
                  <a:lnTo>
                    <a:pt x="1873250" y="1082675"/>
                  </a:lnTo>
                  <a:lnTo>
                    <a:pt x="0" y="2162175"/>
                  </a:lnTo>
                  <a:lnTo>
                    <a:pt x="1873250" y="3244850"/>
                  </a:lnTo>
                  <a:lnTo>
                    <a:pt x="3746500" y="2162175"/>
                  </a:lnTo>
                  <a:lnTo>
                    <a:pt x="1873250" y="1082675"/>
                  </a:lnTo>
                  <a:lnTo>
                    <a:pt x="3746500" y="2162175"/>
                  </a:lnTo>
                  <a:lnTo>
                    <a:pt x="5622925" y="1082675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939708" y="5955226"/>
            <a:ext cx="1404938" cy="1624012"/>
            <a:chOff x="0" y="0"/>
            <a:chExt cx="1873251" cy="216534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2532390" y="2157132"/>
            <a:ext cx="1407318" cy="3650456"/>
            <a:chOff x="0" y="0"/>
            <a:chExt cx="1876424" cy="48672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425" cy="4867275"/>
            </a:xfrm>
            <a:custGeom>
              <a:avLst/>
              <a:gdLst/>
              <a:ahLst/>
              <a:cxnLst/>
              <a:rect l="l" t="t" r="r" b="b"/>
              <a:pathLst>
                <a:path w="1876425" h="4867275">
                  <a:moveTo>
                    <a:pt x="1876425" y="107950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1876425" y="4867275"/>
                  </a:lnTo>
                  <a:lnTo>
                    <a:pt x="1876425" y="107950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3939708" y="6771994"/>
            <a:ext cx="1404938" cy="2436018"/>
            <a:chOff x="0" y="0"/>
            <a:chExt cx="1873251" cy="324802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16" name="AutoShape 16"/>
          <p:cNvSpPr/>
          <p:nvPr/>
        </p:nvSpPr>
        <p:spPr>
          <a:xfrm rot="8994672">
            <a:off x="15905309" y="2283450"/>
            <a:ext cx="100739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rot="5336205">
            <a:off x="14126481" y="7682888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rot="5367839">
            <a:off x="12285744" y="4432276"/>
            <a:ext cx="2036339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15348828" y="2656984"/>
            <a:ext cx="1455286" cy="5732450"/>
            <a:chOff x="0" y="0"/>
            <a:chExt cx="1940381" cy="764326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3892390" y="1270064"/>
            <a:ext cx="2912078" cy="3275476"/>
            <a:chOff x="0" y="0"/>
            <a:chExt cx="3882771" cy="436730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5348828" y="6758982"/>
            <a:ext cx="2910572" cy="1637004"/>
            <a:chOff x="0" y="0"/>
            <a:chExt cx="3880763" cy="218267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9528525" y="-199075"/>
            <a:ext cx="7600800" cy="7983850"/>
            <a:chOff x="0" y="0"/>
            <a:chExt cx="10134400" cy="10645133"/>
          </a:xfrm>
        </p:grpSpPr>
        <p:sp>
          <p:nvSpPr>
            <p:cNvPr id="26" name="Freeform 26"/>
            <p:cNvSpPr/>
            <p:nvPr/>
          </p:nvSpPr>
          <p:spPr>
            <a:xfrm>
              <a:off x="6731" y="1524"/>
              <a:ext cx="10121900" cy="10641584"/>
            </a:xfrm>
            <a:custGeom>
              <a:avLst/>
              <a:gdLst/>
              <a:ahLst/>
              <a:cxnLst/>
              <a:rect l="l" t="t" r="r" b="b"/>
              <a:pathLst>
                <a:path w="10121900" h="10641584">
                  <a:moveTo>
                    <a:pt x="10108057" y="10641584"/>
                  </a:moveTo>
                  <a:lnTo>
                    <a:pt x="8785733" y="9792843"/>
                  </a:lnTo>
                  <a:cubicBezTo>
                    <a:pt x="8782050" y="9790557"/>
                    <a:pt x="8779891" y="9786493"/>
                    <a:pt x="8779891" y="9782175"/>
                  </a:cubicBezTo>
                  <a:lnTo>
                    <a:pt x="8779891" y="4740021"/>
                  </a:lnTo>
                  <a:lnTo>
                    <a:pt x="8792591" y="4740021"/>
                  </a:lnTo>
                  <a:lnTo>
                    <a:pt x="8786622" y="4751197"/>
                  </a:lnTo>
                  <a:lnTo>
                    <a:pt x="0" y="22352"/>
                  </a:lnTo>
                  <a:lnTo>
                    <a:pt x="11938" y="0"/>
                  </a:lnTo>
                  <a:lnTo>
                    <a:pt x="8798687" y="4728845"/>
                  </a:lnTo>
                  <a:cubicBezTo>
                    <a:pt x="8802751" y="4731004"/>
                    <a:pt x="8805419" y="4735322"/>
                    <a:pt x="8805419" y="4740021"/>
                  </a:cubicBezTo>
                  <a:lnTo>
                    <a:pt x="8805419" y="9782048"/>
                  </a:lnTo>
                  <a:lnTo>
                    <a:pt x="8792719" y="9782048"/>
                  </a:lnTo>
                  <a:lnTo>
                    <a:pt x="8799576" y="9771379"/>
                  </a:lnTo>
                  <a:lnTo>
                    <a:pt x="10121900" y="10620121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graphicFrame>
        <p:nvGraphicFramePr>
          <p:cNvPr id="27" name="Table 27"/>
          <p:cNvGraphicFramePr>
            <a:graphicFrameLocks noGrp="1"/>
          </p:cNvGraphicFramePr>
          <p:nvPr/>
        </p:nvGraphicFramePr>
        <p:xfrm>
          <a:off x="1407308" y="2656984"/>
          <a:ext cx="11125082" cy="5905991"/>
        </p:xfrm>
        <a:graphic>
          <a:graphicData uri="http://schemas.openxmlformats.org/drawingml/2006/table">
            <a:tbl>
              <a:tblPr/>
              <a:tblGrid>
                <a:gridCol w="425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7695"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Best For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6290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General web/mobile APIs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6290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GraphQL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Client-driven data queries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716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gRPC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Microservices, </a:t>
                      </a:r>
                      <a:endParaRPr lang="en-US" sz="1100"/>
                    </a:p>
                    <a:p>
                      <a:pPr algn="ctr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high-performance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63408" y="6076938"/>
            <a:ext cx="2805112" cy="1619250"/>
            <a:chOff x="0" y="0"/>
            <a:chExt cx="3740149" cy="2159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63408" y="7034202"/>
            <a:ext cx="1404938" cy="1624012"/>
            <a:chOff x="0" y="0"/>
            <a:chExt cx="1873251" cy="21653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863408" y="7850970"/>
            <a:ext cx="1404938" cy="2436018"/>
            <a:chOff x="0" y="0"/>
            <a:chExt cx="1873251" cy="32480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8" name="AutoShape 8"/>
          <p:cNvSpPr/>
          <p:nvPr/>
        </p:nvSpPr>
        <p:spPr>
          <a:xfrm rot="5336205">
            <a:off x="17050181" y="8761864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8272528" y="3735960"/>
            <a:ext cx="1455286" cy="5732450"/>
            <a:chOff x="0" y="0"/>
            <a:chExt cx="1940381" cy="76432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816090" y="2349040"/>
            <a:ext cx="2912078" cy="3275476"/>
            <a:chOff x="0" y="0"/>
            <a:chExt cx="3882771" cy="43673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8272528" y="7837958"/>
            <a:ext cx="2910572" cy="1637004"/>
            <a:chOff x="0" y="0"/>
            <a:chExt cx="3880763" cy="218267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7297125" y="3478527"/>
            <a:ext cx="2755900" cy="5385250"/>
            <a:chOff x="0" y="0"/>
            <a:chExt cx="3674533" cy="7180333"/>
          </a:xfrm>
        </p:grpSpPr>
        <p:sp>
          <p:nvSpPr>
            <p:cNvPr id="16" name="Freeform 16"/>
            <p:cNvSpPr/>
            <p:nvPr/>
          </p:nvSpPr>
          <p:spPr>
            <a:xfrm>
              <a:off x="6604" y="1524"/>
              <a:ext cx="3662045" cy="7176770"/>
            </a:xfrm>
            <a:custGeom>
              <a:avLst/>
              <a:gdLst/>
              <a:ahLst/>
              <a:cxnLst/>
              <a:rect l="l" t="t" r="r" b="b"/>
              <a:pathLst>
                <a:path w="3662045" h="7176770">
                  <a:moveTo>
                    <a:pt x="3648329" y="7176770"/>
                  </a:moveTo>
                  <a:lnTo>
                    <a:pt x="2326005" y="6328029"/>
                  </a:lnTo>
                  <a:cubicBezTo>
                    <a:pt x="2322322" y="6325743"/>
                    <a:pt x="2320163" y="6321679"/>
                    <a:pt x="2320163" y="6317361"/>
                  </a:cubicBezTo>
                  <a:lnTo>
                    <a:pt x="2320163" y="1275207"/>
                  </a:lnTo>
                  <a:lnTo>
                    <a:pt x="2332863" y="1275207"/>
                  </a:lnTo>
                  <a:lnTo>
                    <a:pt x="2326767" y="1286383"/>
                  </a:lnTo>
                  <a:lnTo>
                    <a:pt x="0" y="22352"/>
                  </a:lnTo>
                  <a:lnTo>
                    <a:pt x="12192" y="0"/>
                  </a:lnTo>
                  <a:lnTo>
                    <a:pt x="2338959" y="1264031"/>
                  </a:lnTo>
                  <a:cubicBezTo>
                    <a:pt x="2343023" y="1266190"/>
                    <a:pt x="2345563" y="1270508"/>
                    <a:pt x="2345563" y="1275207"/>
                  </a:cubicBezTo>
                  <a:lnTo>
                    <a:pt x="2345563" y="6317361"/>
                  </a:lnTo>
                  <a:lnTo>
                    <a:pt x="2332863" y="6317361"/>
                  </a:lnTo>
                  <a:lnTo>
                    <a:pt x="2339721" y="6306693"/>
                  </a:lnTo>
                  <a:lnTo>
                    <a:pt x="3662045" y="7155434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82060" y="2451032"/>
            <a:ext cx="1407318" cy="3650456"/>
            <a:chOff x="0" y="0"/>
            <a:chExt cx="1876424" cy="4867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76425" cy="4867275"/>
            </a:xfrm>
            <a:custGeom>
              <a:avLst/>
              <a:gdLst/>
              <a:ahLst/>
              <a:cxnLst/>
              <a:rect l="l" t="t" r="r" b="b"/>
              <a:pathLst>
                <a:path w="1876425" h="4867275">
                  <a:moveTo>
                    <a:pt x="1876425" y="107950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1876425" y="4867275"/>
                  </a:lnTo>
                  <a:lnTo>
                    <a:pt x="1876425" y="107950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19" name="AutoShape 19"/>
          <p:cNvSpPr/>
          <p:nvPr/>
        </p:nvSpPr>
        <p:spPr>
          <a:xfrm rot="5367839">
            <a:off x="-328706" y="4726176"/>
            <a:ext cx="2036339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6126925" y="5246045"/>
            <a:ext cx="9952350" cy="154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Core Concepts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682925" y="3465725"/>
            <a:ext cx="2755950" cy="16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DCB6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126925" y="6874625"/>
            <a:ext cx="76027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REST</a:t>
            </a:r>
          </a:p>
        </p:txBody>
      </p:sp>
      <p:sp>
        <p:nvSpPr>
          <p:cNvPr id="23" name="AutoShape 23"/>
          <p:cNvSpPr/>
          <p:nvPr/>
        </p:nvSpPr>
        <p:spPr>
          <a:xfrm>
            <a:off x="5967513" y="4262301"/>
            <a:ext cx="6715475" cy="135224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" name="Group 24"/>
          <p:cNvGrpSpPr/>
          <p:nvPr/>
        </p:nvGrpSpPr>
        <p:grpSpPr>
          <a:xfrm>
            <a:off x="1325258" y="5291862"/>
            <a:ext cx="2805112" cy="1619250"/>
            <a:chOff x="0" y="0"/>
            <a:chExt cx="3740149" cy="2159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2718290" y="836544"/>
            <a:ext cx="4217194" cy="2433638"/>
            <a:chOff x="0" y="0"/>
            <a:chExt cx="5622925" cy="324485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622925" cy="3244850"/>
            </a:xfrm>
            <a:custGeom>
              <a:avLst/>
              <a:gdLst/>
              <a:ahLst/>
              <a:cxnLst/>
              <a:rect l="l" t="t" r="r" b="b"/>
              <a:pathLst>
                <a:path w="5622925" h="3244850">
                  <a:moveTo>
                    <a:pt x="5622925" y="1082675"/>
                  </a:moveTo>
                  <a:lnTo>
                    <a:pt x="3746500" y="0"/>
                  </a:lnTo>
                  <a:lnTo>
                    <a:pt x="1873250" y="1082675"/>
                  </a:lnTo>
                  <a:lnTo>
                    <a:pt x="0" y="2162175"/>
                  </a:lnTo>
                  <a:lnTo>
                    <a:pt x="1873250" y="3244850"/>
                  </a:lnTo>
                  <a:lnTo>
                    <a:pt x="3746500" y="2162175"/>
                  </a:lnTo>
                  <a:lnTo>
                    <a:pt x="1873250" y="1082675"/>
                  </a:lnTo>
                  <a:lnTo>
                    <a:pt x="3746500" y="2162175"/>
                  </a:lnTo>
                  <a:lnTo>
                    <a:pt x="5622925" y="1082675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325258" y="6249126"/>
            <a:ext cx="1404938" cy="1624012"/>
            <a:chOff x="0" y="0"/>
            <a:chExt cx="1873251" cy="216534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25258" y="7065894"/>
            <a:ext cx="1404938" cy="2436018"/>
            <a:chOff x="0" y="0"/>
            <a:chExt cx="1873251" cy="324802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32" name="AutoShape 32"/>
          <p:cNvSpPr/>
          <p:nvPr/>
        </p:nvSpPr>
        <p:spPr>
          <a:xfrm rot="8994672">
            <a:off x="3290859" y="2577350"/>
            <a:ext cx="100739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5336205">
            <a:off x="1512031" y="7976788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4" name="Group 34"/>
          <p:cNvGrpSpPr/>
          <p:nvPr/>
        </p:nvGrpSpPr>
        <p:grpSpPr>
          <a:xfrm>
            <a:off x="2734378" y="2950884"/>
            <a:ext cx="1455286" cy="5732450"/>
            <a:chOff x="0" y="0"/>
            <a:chExt cx="1940381" cy="764326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277940" y="1563964"/>
            <a:ext cx="2912078" cy="3275476"/>
            <a:chOff x="0" y="0"/>
            <a:chExt cx="3882771" cy="436730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2734378" y="7052882"/>
            <a:ext cx="2910572" cy="1637004"/>
            <a:chOff x="0" y="0"/>
            <a:chExt cx="3880763" cy="218267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-3085925" y="94825"/>
            <a:ext cx="7600800" cy="7983850"/>
            <a:chOff x="0" y="0"/>
            <a:chExt cx="10134400" cy="10645133"/>
          </a:xfrm>
        </p:grpSpPr>
        <p:sp>
          <p:nvSpPr>
            <p:cNvPr id="41" name="Freeform 41"/>
            <p:cNvSpPr/>
            <p:nvPr/>
          </p:nvSpPr>
          <p:spPr>
            <a:xfrm>
              <a:off x="6731" y="1524"/>
              <a:ext cx="10121900" cy="10641584"/>
            </a:xfrm>
            <a:custGeom>
              <a:avLst/>
              <a:gdLst/>
              <a:ahLst/>
              <a:cxnLst/>
              <a:rect l="l" t="t" r="r" b="b"/>
              <a:pathLst>
                <a:path w="10121900" h="10641584">
                  <a:moveTo>
                    <a:pt x="10108057" y="10641584"/>
                  </a:moveTo>
                  <a:lnTo>
                    <a:pt x="8785733" y="9792843"/>
                  </a:lnTo>
                  <a:cubicBezTo>
                    <a:pt x="8782050" y="9790557"/>
                    <a:pt x="8779891" y="9786493"/>
                    <a:pt x="8779891" y="9782175"/>
                  </a:cubicBezTo>
                  <a:lnTo>
                    <a:pt x="8779891" y="4740021"/>
                  </a:lnTo>
                  <a:lnTo>
                    <a:pt x="8792591" y="4740021"/>
                  </a:lnTo>
                  <a:lnTo>
                    <a:pt x="8786622" y="4751197"/>
                  </a:lnTo>
                  <a:lnTo>
                    <a:pt x="0" y="22352"/>
                  </a:lnTo>
                  <a:lnTo>
                    <a:pt x="11938" y="0"/>
                  </a:lnTo>
                  <a:lnTo>
                    <a:pt x="8798687" y="4728845"/>
                  </a:lnTo>
                  <a:cubicBezTo>
                    <a:pt x="8802751" y="4731004"/>
                    <a:pt x="8805419" y="4735322"/>
                    <a:pt x="8805419" y="4740021"/>
                  </a:cubicBezTo>
                  <a:lnTo>
                    <a:pt x="8805419" y="9782048"/>
                  </a:lnTo>
                  <a:lnTo>
                    <a:pt x="8792719" y="9782048"/>
                  </a:lnTo>
                  <a:lnTo>
                    <a:pt x="8799576" y="9771379"/>
                  </a:lnTo>
                  <a:lnTo>
                    <a:pt x="10121900" y="10620121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83062" y="1364038"/>
            <a:ext cx="1404938" cy="7303294"/>
            <a:chOff x="0" y="0"/>
            <a:chExt cx="1873251" cy="9737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73250" cy="9737725"/>
            </a:xfrm>
            <a:custGeom>
              <a:avLst/>
              <a:gdLst/>
              <a:ahLst/>
              <a:cxnLst/>
              <a:rect l="l" t="t" r="r" b="b"/>
              <a:pathLst>
                <a:path w="1873250" h="9737725">
                  <a:moveTo>
                    <a:pt x="1873250" y="0"/>
                  </a:moveTo>
                  <a:lnTo>
                    <a:pt x="1873250" y="2162175"/>
                  </a:lnTo>
                  <a:lnTo>
                    <a:pt x="1873250" y="4327525"/>
                  </a:lnTo>
                  <a:lnTo>
                    <a:pt x="1873250" y="6492875"/>
                  </a:lnTo>
                  <a:lnTo>
                    <a:pt x="1873250" y="8651875"/>
                  </a:lnTo>
                  <a:lnTo>
                    <a:pt x="0" y="9737725"/>
                  </a:lnTo>
                  <a:lnTo>
                    <a:pt x="0" y="7572375"/>
                  </a:lnTo>
                  <a:lnTo>
                    <a:pt x="0" y="5407025"/>
                  </a:lnTo>
                  <a:lnTo>
                    <a:pt x="0" y="3248025"/>
                  </a:lnTo>
                  <a:lnTo>
                    <a:pt x="0" y="1082675"/>
                  </a:lnTo>
                  <a:lnTo>
                    <a:pt x="1873250" y="0"/>
                  </a:lnTo>
                  <a:close/>
                  <a:moveTo>
                    <a:pt x="1873250" y="6496050"/>
                  </a:moveTo>
                  <a:lnTo>
                    <a:pt x="1873250" y="6492875"/>
                  </a:lnTo>
                  <a:lnTo>
                    <a:pt x="1873250" y="64960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475744" y="8398250"/>
            <a:ext cx="2812256" cy="3245644"/>
            <a:chOff x="0" y="0"/>
            <a:chExt cx="3749675" cy="43275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49675" cy="4327525"/>
            </a:xfrm>
            <a:custGeom>
              <a:avLst/>
              <a:gdLst/>
              <a:ahLst/>
              <a:cxnLst/>
              <a:rect l="l" t="t" r="r" b="b"/>
              <a:pathLst>
                <a:path w="3749675" h="4327525">
                  <a:moveTo>
                    <a:pt x="3749675" y="2165350"/>
                  </a:moveTo>
                  <a:lnTo>
                    <a:pt x="3749675" y="0"/>
                  </a:lnTo>
                  <a:lnTo>
                    <a:pt x="0" y="2165350"/>
                  </a:lnTo>
                  <a:lnTo>
                    <a:pt x="0" y="4327525"/>
                  </a:lnTo>
                  <a:lnTo>
                    <a:pt x="0" y="4318000"/>
                  </a:lnTo>
                  <a:lnTo>
                    <a:pt x="0" y="4327525"/>
                  </a:lnTo>
                  <a:lnTo>
                    <a:pt x="3749675" y="216535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632795" y="2408525"/>
            <a:ext cx="2959900" cy="8901990"/>
            <a:chOff x="0" y="0"/>
            <a:chExt cx="3946533" cy="11869320"/>
          </a:xfrm>
        </p:grpSpPr>
        <p:sp>
          <p:nvSpPr>
            <p:cNvPr id="7" name="Freeform 7"/>
            <p:cNvSpPr/>
            <p:nvPr/>
          </p:nvSpPr>
          <p:spPr>
            <a:xfrm>
              <a:off x="6985" y="12700"/>
              <a:ext cx="3939540" cy="11855196"/>
            </a:xfrm>
            <a:custGeom>
              <a:avLst/>
              <a:gdLst/>
              <a:ahLst/>
              <a:cxnLst/>
              <a:rect l="l" t="t" r="r" b="b"/>
              <a:pathLst>
                <a:path w="3939540" h="11855196">
                  <a:moveTo>
                    <a:pt x="3939540" y="0"/>
                  </a:moveTo>
                  <a:lnTo>
                    <a:pt x="3939540" y="9843008"/>
                  </a:lnTo>
                  <a:cubicBezTo>
                    <a:pt x="3939540" y="9847834"/>
                    <a:pt x="3936873" y="9852151"/>
                    <a:pt x="3932555" y="9854311"/>
                  </a:cubicBezTo>
                  <a:lnTo>
                    <a:pt x="11430" y="11855196"/>
                  </a:lnTo>
                  <a:lnTo>
                    <a:pt x="0" y="11832590"/>
                  </a:lnTo>
                  <a:lnTo>
                    <a:pt x="3921125" y="9831705"/>
                  </a:lnTo>
                  <a:lnTo>
                    <a:pt x="3926840" y="9843008"/>
                  </a:lnTo>
                  <a:lnTo>
                    <a:pt x="3914140" y="9843008"/>
                  </a:lnTo>
                  <a:lnTo>
                    <a:pt x="3914140" y="0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20" y="2115788"/>
            <a:ext cx="1404938" cy="7303294"/>
            <a:chOff x="0" y="0"/>
            <a:chExt cx="1873251" cy="97377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73250" cy="9737725"/>
            </a:xfrm>
            <a:custGeom>
              <a:avLst/>
              <a:gdLst/>
              <a:ahLst/>
              <a:cxnLst/>
              <a:rect l="l" t="t" r="r" b="b"/>
              <a:pathLst>
                <a:path w="1873250" h="9737725">
                  <a:moveTo>
                    <a:pt x="0" y="0"/>
                  </a:moveTo>
                  <a:lnTo>
                    <a:pt x="0" y="2162175"/>
                  </a:lnTo>
                  <a:lnTo>
                    <a:pt x="0" y="4327525"/>
                  </a:lnTo>
                  <a:lnTo>
                    <a:pt x="0" y="6492875"/>
                  </a:lnTo>
                  <a:lnTo>
                    <a:pt x="0" y="8651875"/>
                  </a:lnTo>
                  <a:lnTo>
                    <a:pt x="1873250" y="9737725"/>
                  </a:lnTo>
                  <a:lnTo>
                    <a:pt x="1873250" y="7572375"/>
                  </a:lnTo>
                  <a:lnTo>
                    <a:pt x="1873250" y="5407025"/>
                  </a:lnTo>
                  <a:lnTo>
                    <a:pt x="1873250" y="3248025"/>
                  </a:lnTo>
                  <a:lnTo>
                    <a:pt x="1873250" y="1082675"/>
                  </a:lnTo>
                  <a:lnTo>
                    <a:pt x="0" y="0"/>
                  </a:lnTo>
                  <a:close/>
                  <a:moveTo>
                    <a:pt x="0" y="6496050"/>
                  </a:moveTo>
                  <a:lnTo>
                    <a:pt x="0" y="6492875"/>
                  </a:lnTo>
                  <a:lnTo>
                    <a:pt x="0" y="6496050"/>
                  </a:lnTo>
                  <a:close/>
                </a:path>
              </a:pathLst>
            </a:custGeom>
            <a:solidFill>
              <a:srgbClr val="FFDCB6"/>
            </a:solidFill>
          </p:spPr>
        </p:sp>
      </p:grpSp>
      <p:sp>
        <p:nvSpPr>
          <p:cNvPr id="10" name="AutoShape 10"/>
          <p:cNvSpPr/>
          <p:nvPr/>
        </p:nvSpPr>
        <p:spPr>
          <a:xfrm rot="5386444">
            <a:off x="-1709544" y="5615100"/>
            <a:ext cx="4831088" cy="0"/>
          </a:xfrm>
          <a:prstGeom prst="line">
            <a:avLst/>
          </a:prstGeom>
          <a:ln w="9525" cap="rnd">
            <a:solidFill>
              <a:srgbClr val="59595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531425" y="1040900"/>
            <a:ext cx="15225150" cy="10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REST Principles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31425" y="2769491"/>
            <a:ext cx="14958619" cy="4090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2"/>
              </a:lnSpc>
            </a:pPr>
            <a:r>
              <a:rPr lang="en-US" sz="4702" b="1">
                <a:solidFill>
                  <a:srgbClr val="2F4044"/>
                </a:solidFill>
                <a:latin typeface="Arimo Bold"/>
                <a:ea typeface="Arimo Bold"/>
                <a:cs typeface="Arimo Bold"/>
                <a:sym typeface="Arimo Bold"/>
              </a:rPr>
              <a:t>Core Constraints</a:t>
            </a:r>
            <a:r>
              <a:rPr lang="en-US" sz="4702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marL="789650" lvl="1" indent="-394825" algn="l">
              <a:lnSpc>
                <a:spcPts val="4388"/>
              </a:lnSpc>
              <a:buFont typeface="Arial"/>
              <a:buChar char="•"/>
            </a:pPr>
            <a:r>
              <a:rPr lang="en-US" sz="3657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Stateless: Each request must contain all necessary information (like JWT tokens) – the server doesn’t store client state between requests.</a:t>
            </a:r>
          </a:p>
          <a:p>
            <a:pPr marL="789650" lvl="1" indent="-394825" algn="l">
              <a:lnSpc>
                <a:spcPts val="4388"/>
              </a:lnSpc>
              <a:buFont typeface="Arial"/>
              <a:buChar char="•"/>
            </a:pPr>
            <a:r>
              <a:rPr lang="en-US" sz="3657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Resource-based: API endpoints (e.g., /api/TodoTasks) represent nouns (resources), not actions (verbs).</a:t>
            </a:r>
          </a:p>
          <a:p>
            <a:pPr marL="789650" lvl="1" indent="-394825" algn="l">
              <a:lnSpc>
                <a:spcPts val="4388"/>
              </a:lnSpc>
              <a:buFont typeface="Arial"/>
              <a:buChar char="•"/>
            </a:pPr>
            <a:r>
              <a:rPr lang="en-US" sz="3657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HTTP Verbs: GET/POST/PUT/DELETE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63408" y="6076938"/>
            <a:ext cx="2805112" cy="1619250"/>
            <a:chOff x="0" y="0"/>
            <a:chExt cx="3740149" cy="2159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63408" y="7034202"/>
            <a:ext cx="1404938" cy="1624012"/>
            <a:chOff x="0" y="0"/>
            <a:chExt cx="1873251" cy="21653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863408" y="7850970"/>
            <a:ext cx="1404938" cy="2436018"/>
            <a:chOff x="0" y="0"/>
            <a:chExt cx="1873251" cy="32480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8" name="AutoShape 8"/>
          <p:cNvSpPr/>
          <p:nvPr/>
        </p:nvSpPr>
        <p:spPr>
          <a:xfrm rot="5336205">
            <a:off x="17050181" y="8761864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8272528" y="3735960"/>
            <a:ext cx="1455286" cy="5732450"/>
            <a:chOff x="0" y="0"/>
            <a:chExt cx="1940381" cy="76432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816090" y="2349040"/>
            <a:ext cx="2912078" cy="3275476"/>
            <a:chOff x="0" y="0"/>
            <a:chExt cx="3882771" cy="43673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8272528" y="7837958"/>
            <a:ext cx="2910572" cy="1637004"/>
            <a:chOff x="0" y="0"/>
            <a:chExt cx="3880763" cy="218267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7297125" y="3478527"/>
            <a:ext cx="2755900" cy="5385250"/>
            <a:chOff x="0" y="0"/>
            <a:chExt cx="3674533" cy="7180333"/>
          </a:xfrm>
        </p:grpSpPr>
        <p:sp>
          <p:nvSpPr>
            <p:cNvPr id="16" name="Freeform 16"/>
            <p:cNvSpPr/>
            <p:nvPr/>
          </p:nvSpPr>
          <p:spPr>
            <a:xfrm>
              <a:off x="6604" y="1524"/>
              <a:ext cx="3662045" cy="7176770"/>
            </a:xfrm>
            <a:custGeom>
              <a:avLst/>
              <a:gdLst/>
              <a:ahLst/>
              <a:cxnLst/>
              <a:rect l="l" t="t" r="r" b="b"/>
              <a:pathLst>
                <a:path w="3662045" h="7176770">
                  <a:moveTo>
                    <a:pt x="3648329" y="7176770"/>
                  </a:moveTo>
                  <a:lnTo>
                    <a:pt x="2326005" y="6328029"/>
                  </a:lnTo>
                  <a:cubicBezTo>
                    <a:pt x="2322322" y="6325743"/>
                    <a:pt x="2320163" y="6321679"/>
                    <a:pt x="2320163" y="6317361"/>
                  </a:cubicBezTo>
                  <a:lnTo>
                    <a:pt x="2320163" y="1275207"/>
                  </a:lnTo>
                  <a:lnTo>
                    <a:pt x="2332863" y="1275207"/>
                  </a:lnTo>
                  <a:lnTo>
                    <a:pt x="2326767" y="1286383"/>
                  </a:lnTo>
                  <a:lnTo>
                    <a:pt x="0" y="22352"/>
                  </a:lnTo>
                  <a:lnTo>
                    <a:pt x="12192" y="0"/>
                  </a:lnTo>
                  <a:lnTo>
                    <a:pt x="2338959" y="1264031"/>
                  </a:lnTo>
                  <a:cubicBezTo>
                    <a:pt x="2343023" y="1266190"/>
                    <a:pt x="2345563" y="1270508"/>
                    <a:pt x="2345563" y="1275207"/>
                  </a:cubicBezTo>
                  <a:lnTo>
                    <a:pt x="2345563" y="6317361"/>
                  </a:lnTo>
                  <a:lnTo>
                    <a:pt x="2332863" y="6317361"/>
                  </a:lnTo>
                  <a:lnTo>
                    <a:pt x="2339721" y="6306693"/>
                  </a:lnTo>
                  <a:lnTo>
                    <a:pt x="3662045" y="7155434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82060" y="2451032"/>
            <a:ext cx="1407318" cy="3650456"/>
            <a:chOff x="0" y="0"/>
            <a:chExt cx="1876424" cy="4867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76425" cy="4867275"/>
            </a:xfrm>
            <a:custGeom>
              <a:avLst/>
              <a:gdLst/>
              <a:ahLst/>
              <a:cxnLst/>
              <a:rect l="l" t="t" r="r" b="b"/>
              <a:pathLst>
                <a:path w="1876425" h="4867275">
                  <a:moveTo>
                    <a:pt x="1876425" y="107950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1876425" y="4867275"/>
                  </a:lnTo>
                  <a:lnTo>
                    <a:pt x="1876425" y="107950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19" name="AutoShape 19"/>
          <p:cNvSpPr/>
          <p:nvPr/>
        </p:nvSpPr>
        <p:spPr>
          <a:xfrm rot="5367839">
            <a:off x="-328706" y="4726176"/>
            <a:ext cx="2036339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6126925" y="5246045"/>
            <a:ext cx="9952350" cy="154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Core Concepts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682925" y="3465725"/>
            <a:ext cx="2755950" cy="16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DCB6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126925" y="6874625"/>
            <a:ext cx="76027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HTTP</a:t>
            </a:r>
          </a:p>
        </p:txBody>
      </p:sp>
      <p:sp>
        <p:nvSpPr>
          <p:cNvPr id="23" name="AutoShape 23"/>
          <p:cNvSpPr/>
          <p:nvPr/>
        </p:nvSpPr>
        <p:spPr>
          <a:xfrm>
            <a:off x="5967513" y="4262301"/>
            <a:ext cx="6715475" cy="135224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" name="Group 24"/>
          <p:cNvGrpSpPr/>
          <p:nvPr/>
        </p:nvGrpSpPr>
        <p:grpSpPr>
          <a:xfrm>
            <a:off x="1325258" y="5291862"/>
            <a:ext cx="2805112" cy="1619250"/>
            <a:chOff x="0" y="0"/>
            <a:chExt cx="3740149" cy="2159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2718290" y="836544"/>
            <a:ext cx="4217194" cy="2433638"/>
            <a:chOff x="0" y="0"/>
            <a:chExt cx="5622925" cy="324485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622925" cy="3244850"/>
            </a:xfrm>
            <a:custGeom>
              <a:avLst/>
              <a:gdLst/>
              <a:ahLst/>
              <a:cxnLst/>
              <a:rect l="l" t="t" r="r" b="b"/>
              <a:pathLst>
                <a:path w="5622925" h="3244850">
                  <a:moveTo>
                    <a:pt x="5622925" y="1082675"/>
                  </a:moveTo>
                  <a:lnTo>
                    <a:pt x="3746500" y="0"/>
                  </a:lnTo>
                  <a:lnTo>
                    <a:pt x="1873250" y="1082675"/>
                  </a:lnTo>
                  <a:lnTo>
                    <a:pt x="0" y="2162175"/>
                  </a:lnTo>
                  <a:lnTo>
                    <a:pt x="1873250" y="3244850"/>
                  </a:lnTo>
                  <a:lnTo>
                    <a:pt x="3746500" y="2162175"/>
                  </a:lnTo>
                  <a:lnTo>
                    <a:pt x="1873250" y="1082675"/>
                  </a:lnTo>
                  <a:lnTo>
                    <a:pt x="3746500" y="2162175"/>
                  </a:lnTo>
                  <a:lnTo>
                    <a:pt x="5622925" y="1082675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325258" y="6249126"/>
            <a:ext cx="1404938" cy="1624012"/>
            <a:chOff x="0" y="0"/>
            <a:chExt cx="1873251" cy="216534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25258" y="7065894"/>
            <a:ext cx="1404938" cy="2436018"/>
            <a:chOff x="0" y="0"/>
            <a:chExt cx="1873251" cy="324802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32" name="AutoShape 32"/>
          <p:cNvSpPr/>
          <p:nvPr/>
        </p:nvSpPr>
        <p:spPr>
          <a:xfrm rot="8994672">
            <a:off x="3290859" y="2577350"/>
            <a:ext cx="100739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5336205">
            <a:off x="1512031" y="7976788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4" name="Group 34"/>
          <p:cNvGrpSpPr/>
          <p:nvPr/>
        </p:nvGrpSpPr>
        <p:grpSpPr>
          <a:xfrm>
            <a:off x="2734378" y="2950884"/>
            <a:ext cx="1455286" cy="5732450"/>
            <a:chOff x="0" y="0"/>
            <a:chExt cx="1940381" cy="764326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277940" y="1563964"/>
            <a:ext cx="2912078" cy="3275476"/>
            <a:chOff x="0" y="0"/>
            <a:chExt cx="3882771" cy="436730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2734378" y="7052882"/>
            <a:ext cx="2910572" cy="1637004"/>
            <a:chOff x="0" y="0"/>
            <a:chExt cx="3880763" cy="218267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-3085925" y="94825"/>
            <a:ext cx="7600800" cy="7983850"/>
            <a:chOff x="0" y="0"/>
            <a:chExt cx="10134400" cy="10645133"/>
          </a:xfrm>
        </p:grpSpPr>
        <p:sp>
          <p:nvSpPr>
            <p:cNvPr id="41" name="Freeform 41"/>
            <p:cNvSpPr/>
            <p:nvPr/>
          </p:nvSpPr>
          <p:spPr>
            <a:xfrm>
              <a:off x="6731" y="1524"/>
              <a:ext cx="10121900" cy="10641584"/>
            </a:xfrm>
            <a:custGeom>
              <a:avLst/>
              <a:gdLst/>
              <a:ahLst/>
              <a:cxnLst/>
              <a:rect l="l" t="t" r="r" b="b"/>
              <a:pathLst>
                <a:path w="10121900" h="10641584">
                  <a:moveTo>
                    <a:pt x="10108057" y="10641584"/>
                  </a:moveTo>
                  <a:lnTo>
                    <a:pt x="8785733" y="9792843"/>
                  </a:lnTo>
                  <a:cubicBezTo>
                    <a:pt x="8782050" y="9790557"/>
                    <a:pt x="8779891" y="9786493"/>
                    <a:pt x="8779891" y="9782175"/>
                  </a:cubicBezTo>
                  <a:lnTo>
                    <a:pt x="8779891" y="4740021"/>
                  </a:lnTo>
                  <a:lnTo>
                    <a:pt x="8792591" y="4740021"/>
                  </a:lnTo>
                  <a:lnTo>
                    <a:pt x="8786622" y="4751197"/>
                  </a:lnTo>
                  <a:lnTo>
                    <a:pt x="0" y="22352"/>
                  </a:lnTo>
                  <a:lnTo>
                    <a:pt x="11938" y="0"/>
                  </a:lnTo>
                  <a:lnTo>
                    <a:pt x="8798687" y="4728845"/>
                  </a:lnTo>
                  <a:cubicBezTo>
                    <a:pt x="8802751" y="4731004"/>
                    <a:pt x="8805419" y="4735322"/>
                    <a:pt x="8805419" y="4740021"/>
                  </a:cubicBezTo>
                  <a:lnTo>
                    <a:pt x="8805419" y="9782048"/>
                  </a:lnTo>
                  <a:lnTo>
                    <a:pt x="8792719" y="9782048"/>
                  </a:lnTo>
                  <a:lnTo>
                    <a:pt x="8799576" y="9771379"/>
                  </a:lnTo>
                  <a:lnTo>
                    <a:pt x="10121900" y="10620121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2640710" y="-3309278"/>
            <a:ext cx="1404938" cy="7303294"/>
            <a:chOff x="0" y="0"/>
            <a:chExt cx="1873251" cy="9737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73250" cy="9737725"/>
            </a:xfrm>
            <a:custGeom>
              <a:avLst/>
              <a:gdLst/>
              <a:ahLst/>
              <a:cxnLst/>
              <a:rect l="l" t="t" r="r" b="b"/>
              <a:pathLst>
                <a:path w="1873250" h="9737725">
                  <a:moveTo>
                    <a:pt x="1873250" y="0"/>
                  </a:moveTo>
                  <a:lnTo>
                    <a:pt x="1873250" y="2162175"/>
                  </a:lnTo>
                  <a:lnTo>
                    <a:pt x="1873250" y="4327525"/>
                  </a:lnTo>
                  <a:lnTo>
                    <a:pt x="1873250" y="6492875"/>
                  </a:lnTo>
                  <a:lnTo>
                    <a:pt x="1873250" y="8651875"/>
                  </a:lnTo>
                  <a:lnTo>
                    <a:pt x="0" y="9737725"/>
                  </a:lnTo>
                  <a:lnTo>
                    <a:pt x="0" y="7572375"/>
                  </a:lnTo>
                  <a:lnTo>
                    <a:pt x="0" y="5407025"/>
                  </a:lnTo>
                  <a:lnTo>
                    <a:pt x="0" y="3248025"/>
                  </a:lnTo>
                  <a:lnTo>
                    <a:pt x="0" y="1082675"/>
                  </a:lnTo>
                  <a:lnTo>
                    <a:pt x="1873250" y="0"/>
                  </a:lnTo>
                  <a:close/>
                  <a:moveTo>
                    <a:pt x="1873250" y="6496050"/>
                  </a:moveTo>
                  <a:lnTo>
                    <a:pt x="1873250" y="6492875"/>
                  </a:lnTo>
                  <a:lnTo>
                    <a:pt x="1873250" y="64960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16942438" y="-576794"/>
            <a:ext cx="2812256" cy="3245644"/>
            <a:chOff x="0" y="0"/>
            <a:chExt cx="3749675" cy="43275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49675" cy="4327525"/>
            </a:xfrm>
            <a:custGeom>
              <a:avLst/>
              <a:gdLst/>
              <a:ahLst/>
              <a:cxnLst/>
              <a:rect l="l" t="t" r="r" b="b"/>
              <a:pathLst>
                <a:path w="3749675" h="4327525">
                  <a:moveTo>
                    <a:pt x="3749675" y="2165350"/>
                  </a:moveTo>
                  <a:lnTo>
                    <a:pt x="3749675" y="0"/>
                  </a:lnTo>
                  <a:lnTo>
                    <a:pt x="0" y="2165350"/>
                  </a:lnTo>
                  <a:lnTo>
                    <a:pt x="0" y="4327525"/>
                  </a:lnTo>
                  <a:lnTo>
                    <a:pt x="0" y="4318000"/>
                  </a:lnTo>
                  <a:lnTo>
                    <a:pt x="0" y="4327525"/>
                  </a:lnTo>
                  <a:lnTo>
                    <a:pt x="3749675" y="216535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6" name="Group 6"/>
          <p:cNvGrpSpPr/>
          <p:nvPr/>
        </p:nvGrpSpPr>
        <p:grpSpPr>
          <a:xfrm rot="-5400000">
            <a:off x="13707065" y="-2635839"/>
            <a:ext cx="2959900" cy="8901990"/>
            <a:chOff x="0" y="0"/>
            <a:chExt cx="3946533" cy="11869320"/>
          </a:xfrm>
        </p:grpSpPr>
        <p:sp>
          <p:nvSpPr>
            <p:cNvPr id="7" name="Freeform 7"/>
            <p:cNvSpPr/>
            <p:nvPr/>
          </p:nvSpPr>
          <p:spPr>
            <a:xfrm>
              <a:off x="6985" y="12700"/>
              <a:ext cx="3939540" cy="11855196"/>
            </a:xfrm>
            <a:custGeom>
              <a:avLst/>
              <a:gdLst/>
              <a:ahLst/>
              <a:cxnLst/>
              <a:rect l="l" t="t" r="r" b="b"/>
              <a:pathLst>
                <a:path w="3939540" h="11855196">
                  <a:moveTo>
                    <a:pt x="3939540" y="0"/>
                  </a:moveTo>
                  <a:lnTo>
                    <a:pt x="3939540" y="9843008"/>
                  </a:lnTo>
                  <a:cubicBezTo>
                    <a:pt x="3939540" y="9847834"/>
                    <a:pt x="3936873" y="9852151"/>
                    <a:pt x="3932555" y="9854311"/>
                  </a:cubicBezTo>
                  <a:lnTo>
                    <a:pt x="11430" y="11855196"/>
                  </a:lnTo>
                  <a:lnTo>
                    <a:pt x="0" y="11832590"/>
                  </a:lnTo>
                  <a:lnTo>
                    <a:pt x="3921125" y="9831705"/>
                  </a:lnTo>
                  <a:lnTo>
                    <a:pt x="3926840" y="9843008"/>
                  </a:lnTo>
                  <a:lnTo>
                    <a:pt x="3914140" y="9843008"/>
                  </a:lnTo>
                  <a:lnTo>
                    <a:pt x="3914140" y="0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028700" y="2452156"/>
          <a:ext cx="11541301" cy="7683066"/>
        </p:xfrm>
        <a:graphic>
          <a:graphicData uri="http://schemas.openxmlformats.org/drawingml/2006/table">
            <a:tbl>
              <a:tblPr/>
              <a:tblGrid>
                <a:gridCol w="5506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3202"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VERB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CRUD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421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GET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180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Create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4421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Update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4421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DELETE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Delete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4421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PATCH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Partial Update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1028700" y="990600"/>
            <a:ext cx="15225150" cy="10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HTTP Verbs (CRUD Mapping)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62024" y="-1713608"/>
            <a:ext cx="4025966" cy="7726866"/>
          </a:xfrm>
          <a:custGeom>
            <a:avLst/>
            <a:gdLst/>
            <a:ahLst/>
            <a:cxnLst/>
            <a:rect l="l" t="t" r="r" b="b"/>
            <a:pathLst>
              <a:path w="4025966" h="7726866">
                <a:moveTo>
                  <a:pt x="0" y="0"/>
                </a:moveTo>
                <a:lnTo>
                  <a:pt x="4025966" y="0"/>
                </a:lnTo>
                <a:lnTo>
                  <a:pt x="4025966" y="7726866"/>
                </a:lnTo>
                <a:lnTo>
                  <a:pt x="0" y="7726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752970" y="-5963"/>
            <a:ext cx="4217194" cy="10289381"/>
          </a:xfrm>
          <a:custGeom>
            <a:avLst/>
            <a:gdLst/>
            <a:ahLst/>
            <a:cxnLst/>
            <a:rect l="l" t="t" r="r" b="b"/>
            <a:pathLst>
              <a:path w="4217194" h="10289381">
                <a:moveTo>
                  <a:pt x="0" y="0"/>
                </a:moveTo>
                <a:lnTo>
                  <a:pt x="4217194" y="0"/>
                </a:lnTo>
                <a:lnTo>
                  <a:pt x="4217194" y="10289381"/>
                </a:lnTo>
                <a:lnTo>
                  <a:pt x="0" y="102893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749887" y="1557350"/>
          <a:ext cx="13911488" cy="8496300"/>
        </p:xfrm>
        <a:graphic>
          <a:graphicData uri="http://schemas.openxmlformats.org/drawingml/2006/table">
            <a:tbl>
              <a:tblPr/>
              <a:tblGrid>
                <a:gridCol w="427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5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7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754"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Code Range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Examples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8704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2xx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Success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Ok (200), Created (201), No Content (204(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828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3xx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Redirection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---------------------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07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4xx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Client Error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Bad Request (400), Unauthorized  (401), Forbidden (403), Not Found (404)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507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5xx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Server Error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Internal Error - Unhandled exception (e.g., DB connection failure)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749887" y="471475"/>
            <a:ext cx="131299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Essential Status Codes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62024" y="-1713608"/>
            <a:ext cx="4025966" cy="7726866"/>
          </a:xfrm>
          <a:custGeom>
            <a:avLst/>
            <a:gdLst/>
            <a:ahLst/>
            <a:cxnLst/>
            <a:rect l="l" t="t" r="r" b="b"/>
            <a:pathLst>
              <a:path w="4025966" h="7726866">
                <a:moveTo>
                  <a:pt x="0" y="0"/>
                </a:moveTo>
                <a:lnTo>
                  <a:pt x="4025966" y="0"/>
                </a:lnTo>
                <a:lnTo>
                  <a:pt x="4025966" y="7726866"/>
                </a:lnTo>
                <a:lnTo>
                  <a:pt x="0" y="7726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01259" y="1028700"/>
            <a:ext cx="3716082" cy="9066735"/>
          </a:xfrm>
          <a:custGeom>
            <a:avLst/>
            <a:gdLst/>
            <a:ahLst/>
            <a:cxnLst/>
            <a:rect l="l" t="t" r="r" b="b"/>
            <a:pathLst>
              <a:path w="3716082" h="9066735">
                <a:moveTo>
                  <a:pt x="0" y="0"/>
                </a:moveTo>
                <a:lnTo>
                  <a:pt x="3716082" y="0"/>
                </a:lnTo>
                <a:lnTo>
                  <a:pt x="3716082" y="9066735"/>
                </a:lnTo>
                <a:lnTo>
                  <a:pt x="0" y="9066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749887" y="1390530"/>
          <a:ext cx="14133915" cy="8877298"/>
        </p:xfrm>
        <a:graphic>
          <a:graphicData uri="http://schemas.openxmlformats.org/drawingml/2006/table">
            <a:tbl>
              <a:tblPr/>
              <a:tblGrid>
                <a:gridCol w="427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474"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Contains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Examples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8399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Headers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Metadata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Authorization: Bearer &lt;JWT&gt;, Content-Type: application/json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1475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Path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Resource location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 /api/TodoTasks/1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1475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Query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Filtering/Sorting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?isDone=true&amp;page=2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1475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Body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Data (for POST/PUT)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CreateTodoTaskDto JSON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749887" y="304655"/>
            <a:ext cx="131299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Request Anatomy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62024" y="-1713608"/>
            <a:ext cx="4025966" cy="7726866"/>
          </a:xfrm>
          <a:custGeom>
            <a:avLst/>
            <a:gdLst/>
            <a:ahLst/>
            <a:cxnLst/>
            <a:rect l="l" t="t" r="r" b="b"/>
            <a:pathLst>
              <a:path w="4025966" h="7726866">
                <a:moveTo>
                  <a:pt x="0" y="0"/>
                </a:moveTo>
                <a:lnTo>
                  <a:pt x="4025966" y="0"/>
                </a:lnTo>
                <a:lnTo>
                  <a:pt x="4025966" y="7726866"/>
                </a:lnTo>
                <a:lnTo>
                  <a:pt x="0" y="7726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01259" y="1028700"/>
            <a:ext cx="3716082" cy="9066735"/>
          </a:xfrm>
          <a:custGeom>
            <a:avLst/>
            <a:gdLst/>
            <a:ahLst/>
            <a:cxnLst/>
            <a:rect l="l" t="t" r="r" b="b"/>
            <a:pathLst>
              <a:path w="3716082" h="9066735">
                <a:moveTo>
                  <a:pt x="0" y="0"/>
                </a:moveTo>
                <a:lnTo>
                  <a:pt x="3716082" y="0"/>
                </a:lnTo>
                <a:lnTo>
                  <a:pt x="3716082" y="9066735"/>
                </a:lnTo>
                <a:lnTo>
                  <a:pt x="0" y="9066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749887" y="2094967"/>
          <a:ext cx="14133915" cy="5895976"/>
        </p:xfrm>
        <a:graphic>
          <a:graphicData uri="http://schemas.openxmlformats.org/drawingml/2006/table">
            <a:tbl>
              <a:tblPr/>
              <a:tblGrid>
                <a:gridCol w="427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4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7630"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Contains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Examples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738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Code + message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200 OK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6304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Headers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Metadata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Content-Type: application/json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6304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Body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Data (if any)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PaginatedResponseDto&lt;TodoTask&gt;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749887" y="304655"/>
            <a:ext cx="131299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Response  Anatomy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63408" y="6076938"/>
            <a:ext cx="2805112" cy="1619250"/>
            <a:chOff x="0" y="0"/>
            <a:chExt cx="3740149" cy="2159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63408" y="7034202"/>
            <a:ext cx="1404938" cy="1624012"/>
            <a:chOff x="0" y="0"/>
            <a:chExt cx="1873251" cy="21653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863408" y="7850970"/>
            <a:ext cx="1404938" cy="2436018"/>
            <a:chOff x="0" y="0"/>
            <a:chExt cx="1873251" cy="32480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8" name="AutoShape 8"/>
          <p:cNvSpPr/>
          <p:nvPr/>
        </p:nvSpPr>
        <p:spPr>
          <a:xfrm rot="5336205">
            <a:off x="17050181" y="8761864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8272528" y="3735960"/>
            <a:ext cx="1455286" cy="5732450"/>
            <a:chOff x="0" y="0"/>
            <a:chExt cx="1940381" cy="76432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816090" y="2349040"/>
            <a:ext cx="2912078" cy="3275476"/>
            <a:chOff x="0" y="0"/>
            <a:chExt cx="3882771" cy="43673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8272528" y="7837958"/>
            <a:ext cx="2910572" cy="1637004"/>
            <a:chOff x="0" y="0"/>
            <a:chExt cx="3880763" cy="218267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7297125" y="3478527"/>
            <a:ext cx="2755900" cy="5385250"/>
            <a:chOff x="0" y="0"/>
            <a:chExt cx="3674533" cy="7180333"/>
          </a:xfrm>
        </p:grpSpPr>
        <p:sp>
          <p:nvSpPr>
            <p:cNvPr id="16" name="Freeform 16"/>
            <p:cNvSpPr/>
            <p:nvPr/>
          </p:nvSpPr>
          <p:spPr>
            <a:xfrm>
              <a:off x="6604" y="1524"/>
              <a:ext cx="3662045" cy="7176770"/>
            </a:xfrm>
            <a:custGeom>
              <a:avLst/>
              <a:gdLst/>
              <a:ahLst/>
              <a:cxnLst/>
              <a:rect l="l" t="t" r="r" b="b"/>
              <a:pathLst>
                <a:path w="3662045" h="7176770">
                  <a:moveTo>
                    <a:pt x="3648329" y="7176770"/>
                  </a:moveTo>
                  <a:lnTo>
                    <a:pt x="2326005" y="6328029"/>
                  </a:lnTo>
                  <a:cubicBezTo>
                    <a:pt x="2322322" y="6325743"/>
                    <a:pt x="2320163" y="6321679"/>
                    <a:pt x="2320163" y="6317361"/>
                  </a:cubicBezTo>
                  <a:lnTo>
                    <a:pt x="2320163" y="1275207"/>
                  </a:lnTo>
                  <a:lnTo>
                    <a:pt x="2332863" y="1275207"/>
                  </a:lnTo>
                  <a:lnTo>
                    <a:pt x="2326767" y="1286383"/>
                  </a:lnTo>
                  <a:lnTo>
                    <a:pt x="0" y="22352"/>
                  </a:lnTo>
                  <a:lnTo>
                    <a:pt x="12192" y="0"/>
                  </a:lnTo>
                  <a:lnTo>
                    <a:pt x="2338959" y="1264031"/>
                  </a:lnTo>
                  <a:cubicBezTo>
                    <a:pt x="2343023" y="1266190"/>
                    <a:pt x="2345563" y="1270508"/>
                    <a:pt x="2345563" y="1275207"/>
                  </a:cubicBezTo>
                  <a:lnTo>
                    <a:pt x="2345563" y="6317361"/>
                  </a:lnTo>
                  <a:lnTo>
                    <a:pt x="2332863" y="6317361"/>
                  </a:lnTo>
                  <a:lnTo>
                    <a:pt x="2339721" y="6306693"/>
                  </a:lnTo>
                  <a:lnTo>
                    <a:pt x="3662045" y="7155434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82060" y="2451032"/>
            <a:ext cx="1407318" cy="3650456"/>
            <a:chOff x="0" y="0"/>
            <a:chExt cx="1876424" cy="4867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76425" cy="4867275"/>
            </a:xfrm>
            <a:custGeom>
              <a:avLst/>
              <a:gdLst/>
              <a:ahLst/>
              <a:cxnLst/>
              <a:rect l="l" t="t" r="r" b="b"/>
              <a:pathLst>
                <a:path w="1876425" h="4867275">
                  <a:moveTo>
                    <a:pt x="1876425" y="107950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1876425" y="4867275"/>
                  </a:lnTo>
                  <a:lnTo>
                    <a:pt x="1876425" y="107950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19" name="AutoShape 19"/>
          <p:cNvSpPr/>
          <p:nvPr/>
        </p:nvSpPr>
        <p:spPr>
          <a:xfrm rot="5367839">
            <a:off x="-328706" y="4726176"/>
            <a:ext cx="2036339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6126925" y="5246045"/>
            <a:ext cx="9952350" cy="154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Core Concepts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682925" y="3465725"/>
            <a:ext cx="2755950" cy="16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DCB6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12285" y="6787263"/>
            <a:ext cx="7602750" cy="214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Middleware vs ActionFilter</a:t>
            </a:r>
          </a:p>
        </p:txBody>
      </p:sp>
      <p:sp>
        <p:nvSpPr>
          <p:cNvPr id="23" name="AutoShape 23"/>
          <p:cNvSpPr/>
          <p:nvPr/>
        </p:nvSpPr>
        <p:spPr>
          <a:xfrm>
            <a:off x="5967513" y="4262301"/>
            <a:ext cx="6715475" cy="135224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" name="Group 24"/>
          <p:cNvGrpSpPr/>
          <p:nvPr/>
        </p:nvGrpSpPr>
        <p:grpSpPr>
          <a:xfrm>
            <a:off x="1325258" y="5291862"/>
            <a:ext cx="2805112" cy="1619250"/>
            <a:chOff x="0" y="0"/>
            <a:chExt cx="3740149" cy="2159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2718290" y="836544"/>
            <a:ext cx="4217194" cy="2433638"/>
            <a:chOff x="0" y="0"/>
            <a:chExt cx="5622925" cy="324485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622925" cy="3244850"/>
            </a:xfrm>
            <a:custGeom>
              <a:avLst/>
              <a:gdLst/>
              <a:ahLst/>
              <a:cxnLst/>
              <a:rect l="l" t="t" r="r" b="b"/>
              <a:pathLst>
                <a:path w="5622925" h="3244850">
                  <a:moveTo>
                    <a:pt x="5622925" y="1082675"/>
                  </a:moveTo>
                  <a:lnTo>
                    <a:pt x="3746500" y="0"/>
                  </a:lnTo>
                  <a:lnTo>
                    <a:pt x="1873250" y="1082675"/>
                  </a:lnTo>
                  <a:lnTo>
                    <a:pt x="0" y="2162175"/>
                  </a:lnTo>
                  <a:lnTo>
                    <a:pt x="1873250" y="3244850"/>
                  </a:lnTo>
                  <a:lnTo>
                    <a:pt x="3746500" y="2162175"/>
                  </a:lnTo>
                  <a:lnTo>
                    <a:pt x="1873250" y="1082675"/>
                  </a:lnTo>
                  <a:lnTo>
                    <a:pt x="3746500" y="2162175"/>
                  </a:lnTo>
                  <a:lnTo>
                    <a:pt x="5622925" y="1082675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325258" y="6249126"/>
            <a:ext cx="1404938" cy="1624012"/>
            <a:chOff x="0" y="0"/>
            <a:chExt cx="1873251" cy="216534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25258" y="7065894"/>
            <a:ext cx="1404938" cy="2436018"/>
            <a:chOff x="0" y="0"/>
            <a:chExt cx="1873251" cy="324802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32" name="AutoShape 32"/>
          <p:cNvSpPr/>
          <p:nvPr/>
        </p:nvSpPr>
        <p:spPr>
          <a:xfrm rot="8994672">
            <a:off x="3290859" y="2577350"/>
            <a:ext cx="100739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5336205">
            <a:off x="1512031" y="7976788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4" name="Group 34"/>
          <p:cNvGrpSpPr/>
          <p:nvPr/>
        </p:nvGrpSpPr>
        <p:grpSpPr>
          <a:xfrm>
            <a:off x="2734378" y="2950884"/>
            <a:ext cx="1455286" cy="5732450"/>
            <a:chOff x="0" y="0"/>
            <a:chExt cx="1940381" cy="764326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277940" y="1563964"/>
            <a:ext cx="2912078" cy="3275476"/>
            <a:chOff x="0" y="0"/>
            <a:chExt cx="3882771" cy="436730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2734378" y="7052882"/>
            <a:ext cx="2910572" cy="1637004"/>
            <a:chOff x="0" y="0"/>
            <a:chExt cx="3880763" cy="218267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-3085925" y="94825"/>
            <a:ext cx="7600800" cy="7983850"/>
            <a:chOff x="0" y="0"/>
            <a:chExt cx="10134400" cy="10645133"/>
          </a:xfrm>
        </p:grpSpPr>
        <p:sp>
          <p:nvSpPr>
            <p:cNvPr id="41" name="Freeform 41"/>
            <p:cNvSpPr/>
            <p:nvPr/>
          </p:nvSpPr>
          <p:spPr>
            <a:xfrm>
              <a:off x="6731" y="1524"/>
              <a:ext cx="10121900" cy="10641584"/>
            </a:xfrm>
            <a:custGeom>
              <a:avLst/>
              <a:gdLst/>
              <a:ahLst/>
              <a:cxnLst/>
              <a:rect l="l" t="t" r="r" b="b"/>
              <a:pathLst>
                <a:path w="10121900" h="10641584">
                  <a:moveTo>
                    <a:pt x="10108057" y="10641584"/>
                  </a:moveTo>
                  <a:lnTo>
                    <a:pt x="8785733" y="9792843"/>
                  </a:lnTo>
                  <a:cubicBezTo>
                    <a:pt x="8782050" y="9790557"/>
                    <a:pt x="8779891" y="9786493"/>
                    <a:pt x="8779891" y="9782175"/>
                  </a:cubicBezTo>
                  <a:lnTo>
                    <a:pt x="8779891" y="4740021"/>
                  </a:lnTo>
                  <a:lnTo>
                    <a:pt x="8792591" y="4740021"/>
                  </a:lnTo>
                  <a:lnTo>
                    <a:pt x="8786622" y="4751197"/>
                  </a:lnTo>
                  <a:lnTo>
                    <a:pt x="0" y="22352"/>
                  </a:lnTo>
                  <a:lnTo>
                    <a:pt x="11938" y="0"/>
                  </a:lnTo>
                  <a:lnTo>
                    <a:pt x="8798687" y="4728845"/>
                  </a:lnTo>
                  <a:cubicBezTo>
                    <a:pt x="8802751" y="4731004"/>
                    <a:pt x="8805419" y="4735322"/>
                    <a:pt x="8805419" y="4740021"/>
                  </a:cubicBezTo>
                  <a:lnTo>
                    <a:pt x="8805419" y="9782048"/>
                  </a:lnTo>
                  <a:lnTo>
                    <a:pt x="8792719" y="9782048"/>
                  </a:lnTo>
                  <a:lnTo>
                    <a:pt x="8799576" y="9771379"/>
                  </a:lnTo>
                  <a:lnTo>
                    <a:pt x="10121900" y="10620121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62024" y="-1713608"/>
            <a:ext cx="4025966" cy="7726866"/>
          </a:xfrm>
          <a:custGeom>
            <a:avLst/>
            <a:gdLst/>
            <a:ahLst/>
            <a:cxnLst/>
            <a:rect l="l" t="t" r="r" b="b"/>
            <a:pathLst>
              <a:path w="4025966" h="7726866">
                <a:moveTo>
                  <a:pt x="0" y="0"/>
                </a:moveTo>
                <a:lnTo>
                  <a:pt x="4025966" y="0"/>
                </a:lnTo>
                <a:lnTo>
                  <a:pt x="4025966" y="7726866"/>
                </a:lnTo>
                <a:lnTo>
                  <a:pt x="0" y="7726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01259" y="1028700"/>
            <a:ext cx="3716082" cy="9066735"/>
          </a:xfrm>
          <a:custGeom>
            <a:avLst/>
            <a:gdLst/>
            <a:ahLst/>
            <a:cxnLst/>
            <a:rect l="l" t="t" r="r" b="b"/>
            <a:pathLst>
              <a:path w="3716082" h="9066735">
                <a:moveTo>
                  <a:pt x="0" y="0"/>
                </a:moveTo>
                <a:lnTo>
                  <a:pt x="3716082" y="0"/>
                </a:lnTo>
                <a:lnTo>
                  <a:pt x="3716082" y="9066735"/>
                </a:lnTo>
                <a:lnTo>
                  <a:pt x="0" y="9066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749887" y="1390530"/>
          <a:ext cx="14356341" cy="8715376"/>
        </p:xfrm>
        <a:graphic>
          <a:graphicData uri="http://schemas.openxmlformats.org/drawingml/2006/table">
            <a:tbl>
              <a:tblPr/>
              <a:tblGrid>
                <a:gridCol w="3637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9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8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4590"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Middleware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Filter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577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Entire HTTP request/response pipeline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Specific controller/action</a:t>
                      </a:r>
                      <a:endParaRPr lang="en-US" sz="1100"/>
                    </a:p>
                    <a:p>
                      <a:pPr algn="l">
                        <a:lnSpc>
                          <a:spcPts val="5599"/>
                        </a:lnSpc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1632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Execution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Runs on every request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Runs only for matching actions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577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Order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Defined in Program.cs pipeline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Attribute-based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749887" y="304655"/>
            <a:ext cx="131299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Middleware vs ActionFilter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72250" y="6234100"/>
            <a:ext cx="2812258" cy="4052894"/>
          </a:xfrm>
          <a:custGeom>
            <a:avLst/>
            <a:gdLst/>
            <a:ahLst/>
            <a:cxnLst/>
            <a:rect l="l" t="t" r="r" b="b"/>
            <a:pathLst>
              <a:path w="2812258" h="4052894">
                <a:moveTo>
                  <a:pt x="0" y="0"/>
                </a:moveTo>
                <a:lnTo>
                  <a:pt x="2812258" y="0"/>
                </a:lnTo>
                <a:lnTo>
                  <a:pt x="2812258" y="4052894"/>
                </a:lnTo>
                <a:lnTo>
                  <a:pt x="0" y="40528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31425" y="1040900"/>
            <a:ext cx="13987350" cy="98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Table of contents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31425" y="7839750"/>
            <a:ext cx="3945750" cy="1095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Auth Methods</a:t>
            </a:r>
          </a:p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JWT</a:t>
            </a:r>
          </a:p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Token Management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31425" y="4291900"/>
            <a:ext cx="3945750" cy="733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MVC vs API</a:t>
            </a:r>
          </a:p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API Architectures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94875" y="4291900"/>
            <a:ext cx="3945750" cy="1095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REST</a:t>
            </a:r>
          </a:p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HTTP</a:t>
            </a:r>
          </a:p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Middleware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94875" y="7839750"/>
            <a:ext cx="3945750" cy="733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Swagger</a:t>
            </a:r>
          </a:p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Postman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255125" y="4291900"/>
            <a:ext cx="3945750" cy="733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Project Structure</a:t>
            </a:r>
          </a:p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CRUD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28229" y="2506316"/>
            <a:ext cx="1286550" cy="84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8229" y="6063707"/>
            <a:ext cx="1286550" cy="83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DCB6"/>
                </a:solidFill>
                <a:latin typeface="Arimo"/>
                <a:ea typeface="Arimo"/>
                <a:cs typeface="Arimo"/>
                <a:sym typeface="Arimo"/>
              </a:rPr>
              <a:t>04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91679" y="2515841"/>
            <a:ext cx="1286550" cy="83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DCB6"/>
                </a:solidFill>
                <a:latin typeface="Arimo"/>
                <a:ea typeface="Arimo"/>
                <a:cs typeface="Arimo"/>
                <a:sym typeface="Arimo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491679" y="6063707"/>
            <a:ext cx="1286550" cy="83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DCB6"/>
                </a:solidFill>
                <a:latin typeface="Arimo"/>
                <a:ea typeface="Arimo"/>
                <a:cs typeface="Arimo"/>
                <a:sym typeface="Arimo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51929" y="2515841"/>
            <a:ext cx="1286550" cy="83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DCB6"/>
                </a:solidFill>
                <a:latin typeface="Arimo"/>
                <a:ea typeface="Arimo"/>
                <a:cs typeface="Arimo"/>
                <a:sym typeface="Arimo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451929" y="6063707"/>
            <a:ext cx="1286550" cy="83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FFDCB6"/>
                </a:solidFill>
                <a:latin typeface="Arimo"/>
                <a:ea typeface="Arimo"/>
                <a:cs typeface="Arimo"/>
                <a:sym typeface="Arimo"/>
              </a:rPr>
              <a:t>06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31425" y="3511975"/>
            <a:ext cx="3945750" cy="533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Foundations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294881" y="3511975"/>
            <a:ext cx="3945750" cy="533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Core Concepts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255127" y="3511975"/>
            <a:ext cx="3945750" cy="533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Implementation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31425" y="7059925"/>
            <a:ext cx="3945750" cy="533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Security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294881" y="7059925"/>
            <a:ext cx="3945750" cy="533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Tooling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255127" y="7059925"/>
            <a:ext cx="3945750" cy="1047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4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Project Announcements</a:t>
            </a:r>
          </a:p>
        </p:txBody>
      </p:sp>
      <p:sp>
        <p:nvSpPr>
          <p:cNvPr id="21" name="AutoShape 21"/>
          <p:cNvSpPr/>
          <p:nvPr/>
        </p:nvSpPr>
        <p:spPr>
          <a:xfrm>
            <a:off x="3096652" y="2992016"/>
            <a:ext cx="3313105" cy="9525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7860103" y="2992016"/>
            <a:ext cx="3509902" cy="9525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3096652" y="6539882"/>
            <a:ext cx="3313105" cy="9525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7860103" y="6539882"/>
            <a:ext cx="3509902" cy="9525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Freeform 25"/>
          <p:cNvSpPr/>
          <p:nvPr/>
        </p:nvSpPr>
        <p:spPr>
          <a:xfrm>
            <a:off x="16160020" y="-5963"/>
            <a:ext cx="4217194" cy="10289381"/>
          </a:xfrm>
          <a:custGeom>
            <a:avLst/>
            <a:gdLst/>
            <a:ahLst/>
            <a:cxnLst/>
            <a:rect l="l" t="t" r="r" b="b"/>
            <a:pathLst>
              <a:path w="4217194" h="10289381">
                <a:moveTo>
                  <a:pt x="0" y="0"/>
                </a:moveTo>
                <a:lnTo>
                  <a:pt x="4217194" y="0"/>
                </a:lnTo>
                <a:lnTo>
                  <a:pt x="4217194" y="10289381"/>
                </a:lnTo>
                <a:lnTo>
                  <a:pt x="0" y="102893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12688" y="-761506"/>
            <a:ext cx="8098632" cy="4217194"/>
          </a:xfrm>
          <a:custGeom>
            <a:avLst/>
            <a:gdLst/>
            <a:ahLst/>
            <a:cxnLst/>
            <a:rect l="l" t="t" r="r" b="b"/>
            <a:pathLst>
              <a:path w="8098632" h="4217194">
                <a:moveTo>
                  <a:pt x="0" y="0"/>
                </a:moveTo>
                <a:lnTo>
                  <a:pt x="8098632" y="0"/>
                </a:lnTo>
                <a:lnTo>
                  <a:pt x="8098632" y="4217194"/>
                </a:lnTo>
                <a:lnTo>
                  <a:pt x="0" y="42171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31425" y="2363503"/>
            <a:ext cx="12995430" cy="3457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Code Examples: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Middleware: `app.UseAuthentication()` in Program.cs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Filter: `[Authorize(Roles = "AppAdmin")]` in controllers</a:t>
            </a:r>
          </a:p>
          <a:p>
            <a:pPr algn="l">
              <a:lnSpc>
                <a:spcPts val="3488"/>
              </a:lnSpc>
            </a:pPr>
            <a:endParaRPr lang="en-US" sz="3999">
              <a:solidFill>
                <a:srgbClr val="2F4044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488"/>
              </a:lnSpc>
            </a:pPr>
            <a:endParaRPr lang="en-US" sz="3999">
              <a:solidFill>
                <a:srgbClr val="2F4044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488"/>
              </a:lnSpc>
            </a:pPr>
            <a:endParaRPr lang="en-US" sz="3999">
              <a:solidFill>
                <a:srgbClr val="2F4044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31425" y="1040900"/>
            <a:ext cx="15238950" cy="10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Middleware vs ActionFilter</a:t>
            </a:r>
          </a:p>
        </p:txBody>
      </p:sp>
      <p:sp>
        <p:nvSpPr>
          <p:cNvPr id="5" name="Freeform 5"/>
          <p:cNvSpPr/>
          <p:nvPr/>
        </p:nvSpPr>
        <p:spPr>
          <a:xfrm>
            <a:off x="11238289" y="6811343"/>
            <a:ext cx="10289381" cy="4217194"/>
          </a:xfrm>
          <a:custGeom>
            <a:avLst/>
            <a:gdLst/>
            <a:ahLst/>
            <a:cxnLst/>
            <a:rect l="l" t="t" r="r" b="b"/>
            <a:pathLst>
              <a:path w="10289381" h="4217194">
                <a:moveTo>
                  <a:pt x="0" y="0"/>
                </a:moveTo>
                <a:lnTo>
                  <a:pt x="10289381" y="0"/>
                </a:lnTo>
                <a:lnTo>
                  <a:pt x="10289381" y="4217194"/>
                </a:lnTo>
                <a:lnTo>
                  <a:pt x="0" y="42171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68954" y="33592"/>
            <a:ext cx="1413838" cy="5583554"/>
            <a:chOff x="0" y="0"/>
            <a:chExt cx="1885117" cy="74447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85061" cy="7444740"/>
            </a:xfrm>
            <a:custGeom>
              <a:avLst/>
              <a:gdLst/>
              <a:ahLst/>
              <a:cxnLst/>
              <a:rect l="l" t="t" r="r" b="b"/>
              <a:pathLst>
                <a:path w="1885061" h="7444740">
                  <a:moveTo>
                    <a:pt x="1885061" y="5316855"/>
                  </a:moveTo>
                  <a:lnTo>
                    <a:pt x="1885061" y="3190875"/>
                  </a:lnTo>
                  <a:lnTo>
                    <a:pt x="1885061" y="1062990"/>
                  </a:lnTo>
                  <a:lnTo>
                    <a:pt x="0" y="0"/>
                  </a:lnTo>
                  <a:lnTo>
                    <a:pt x="0" y="2127885"/>
                  </a:lnTo>
                  <a:lnTo>
                    <a:pt x="0" y="4253865"/>
                  </a:lnTo>
                  <a:lnTo>
                    <a:pt x="0" y="6381750"/>
                  </a:lnTo>
                  <a:lnTo>
                    <a:pt x="1885061" y="744474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68954" y="4006950"/>
            <a:ext cx="2827676" cy="1594484"/>
            <a:chOff x="0" y="0"/>
            <a:chExt cx="3770235" cy="21259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70249" cy="2125980"/>
            </a:xfrm>
            <a:custGeom>
              <a:avLst/>
              <a:gdLst/>
              <a:ahLst/>
              <a:cxnLst/>
              <a:rect l="l" t="t" r="r" b="b"/>
              <a:pathLst>
                <a:path w="3770249" h="2125980">
                  <a:moveTo>
                    <a:pt x="1885061" y="2125980"/>
                  </a:moveTo>
                  <a:lnTo>
                    <a:pt x="3770249" y="1062990"/>
                  </a:lnTo>
                  <a:lnTo>
                    <a:pt x="1885061" y="0"/>
                  </a:lnTo>
                  <a:lnTo>
                    <a:pt x="0" y="1062990"/>
                  </a:lnTo>
                  <a:lnTo>
                    <a:pt x="1885061" y="212598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98775" y="-3168525"/>
            <a:ext cx="982550" cy="8183700"/>
            <a:chOff x="0" y="0"/>
            <a:chExt cx="1310067" cy="10911600"/>
          </a:xfrm>
        </p:grpSpPr>
        <p:sp>
          <p:nvSpPr>
            <p:cNvPr id="7" name="Freeform 7"/>
            <p:cNvSpPr/>
            <p:nvPr/>
          </p:nvSpPr>
          <p:spPr>
            <a:xfrm>
              <a:off x="0" y="12573"/>
              <a:ext cx="1304163" cy="10896981"/>
            </a:xfrm>
            <a:custGeom>
              <a:avLst/>
              <a:gdLst/>
              <a:ahLst/>
              <a:cxnLst/>
              <a:rect l="l" t="t" r="r" b="b"/>
              <a:pathLst>
                <a:path w="1304163" h="10896981">
                  <a:moveTo>
                    <a:pt x="1290447" y="10896981"/>
                  </a:moveTo>
                  <a:lnTo>
                    <a:pt x="5842" y="10070211"/>
                  </a:lnTo>
                  <a:cubicBezTo>
                    <a:pt x="2159" y="10067925"/>
                    <a:pt x="0" y="10063861"/>
                    <a:pt x="0" y="10059542"/>
                  </a:cubicBezTo>
                  <a:lnTo>
                    <a:pt x="0" y="5148453"/>
                  </a:lnTo>
                  <a:lnTo>
                    <a:pt x="0" y="5148326"/>
                  </a:lnTo>
                  <a:lnTo>
                    <a:pt x="32004" y="0"/>
                  </a:lnTo>
                  <a:lnTo>
                    <a:pt x="57404" y="127"/>
                  </a:lnTo>
                  <a:lnTo>
                    <a:pt x="25400" y="5148580"/>
                  </a:lnTo>
                  <a:lnTo>
                    <a:pt x="12700" y="5148453"/>
                  </a:lnTo>
                  <a:lnTo>
                    <a:pt x="25400" y="5148453"/>
                  </a:lnTo>
                  <a:lnTo>
                    <a:pt x="25400" y="10059543"/>
                  </a:lnTo>
                  <a:lnTo>
                    <a:pt x="12700" y="10059543"/>
                  </a:lnTo>
                  <a:lnTo>
                    <a:pt x="19558" y="10048876"/>
                  </a:lnTo>
                  <a:lnTo>
                    <a:pt x="1304163" y="10875645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-2275780" y="-5963"/>
            <a:ext cx="4217194" cy="10289381"/>
          </a:xfrm>
          <a:custGeom>
            <a:avLst/>
            <a:gdLst/>
            <a:ahLst/>
            <a:cxnLst/>
            <a:rect l="l" t="t" r="r" b="b"/>
            <a:pathLst>
              <a:path w="4217194" h="10289381">
                <a:moveTo>
                  <a:pt x="0" y="0"/>
                </a:moveTo>
                <a:lnTo>
                  <a:pt x="4217194" y="0"/>
                </a:lnTo>
                <a:lnTo>
                  <a:pt x="4217194" y="10289381"/>
                </a:lnTo>
                <a:lnTo>
                  <a:pt x="0" y="102893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C7BE4F-D075-1A9E-5CC7-19F747F14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5" y="852477"/>
            <a:ext cx="17145000" cy="8572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63408" y="6076938"/>
            <a:ext cx="2805112" cy="1619250"/>
            <a:chOff x="0" y="0"/>
            <a:chExt cx="3740149" cy="2159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63408" y="7034202"/>
            <a:ext cx="1404938" cy="1624012"/>
            <a:chOff x="0" y="0"/>
            <a:chExt cx="1873251" cy="21653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863408" y="7850970"/>
            <a:ext cx="1404938" cy="2436018"/>
            <a:chOff x="0" y="0"/>
            <a:chExt cx="1873251" cy="32480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8" name="AutoShape 8"/>
          <p:cNvSpPr/>
          <p:nvPr/>
        </p:nvSpPr>
        <p:spPr>
          <a:xfrm rot="5336205">
            <a:off x="17050181" y="8761864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8272528" y="3735960"/>
            <a:ext cx="1455286" cy="5732450"/>
            <a:chOff x="0" y="0"/>
            <a:chExt cx="1940381" cy="76432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816090" y="2349040"/>
            <a:ext cx="2912078" cy="3275476"/>
            <a:chOff x="0" y="0"/>
            <a:chExt cx="3882771" cy="43673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8272528" y="7837958"/>
            <a:ext cx="2910572" cy="1637004"/>
            <a:chOff x="0" y="0"/>
            <a:chExt cx="3880763" cy="218267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7297125" y="3478527"/>
            <a:ext cx="2755900" cy="5385250"/>
            <a:chOff x="0" y="0"/>
            <a:chExt cx="3674533" cy="7180333"/>
          </a:xfrm>
        </p:grpSpPr>
        <p:sp>
          <p:nvSpPr>
            <p:cNvPr id="16" name="Freeform 16"/>
            <p:cNvSpPr/>
            <p:nvPr/>
          </p:nvSpPr>
          <p:spPr>
            <a:xfrm>
              <a:off x="6604" y="1524"/>
              <a:ext cx="3662045" cy="7176770"/>
            </a:xfrm>
            <a:custGeom>
              <a:avLst/>
              <a:gdLst/>
              <a:ahLst/>
              <a:cxnLst/>
              <a:rect l="l" t="t" r="r" b="b"/>
              <a:pathLst>
                <a:path w="3662045" h="7176770">
                  <a:moveTo>
                    <a:pt x="3648329" y="7176770"/>
                  </a:moveTo>
                  <a:lnTo>
                    <a:pt x="2326005" y="6328029"/>
                  </a:lnTo>
                  <a:cubicBezTo>
                    <a:pt x="2322322" y="6325743"/>
                    <a:pt x="2320163" y="6321679"/>
                    <a:pt x="2320163" y="6317361"/>
                  </a:cubicBezTo>
                  <a:lnTo>
                    <a:pt x="2320163" y="1275207"/>
                  </a:lnTo>
                  <a:lnTo>
                    <a:pt x="2332863" y="1275207"/>
                  </a:lnTo>
                  <a:lnTo>
                    <a:pt x="2326767" y="1286383"/>
                  </a:lnTo>
                  <a:lnTo>
                    <a:pt x="0" y="22352"/>
                  </a:lnTo>
                  <a:lnTo>
                    <a:pt x="12192" y="0"/>
                  </a:lnTo>
                  <a:lnTo>
                    <a:pt x="2338959" y="1264031"/>
                  </a:lnTo>
                  <a:cubicBezTo>
                    <a:pt x="2343023" y="1266190"/>
                    <a:pt x="2345563" y="1270508"/>
                    <a:pt x="2345563" y="1275207"/>
                  </a:cubicBezTo>
                  <a:lnTo>
                    <a:pt x="2345563" y="6317361"/>
                  </a:lnTo>
                  <a:lnTo>
                    <a:pt x="2332863" y="6317361"/>
                  </a:lnTo>
                  <a:lnTo>
                    <a:pt x="2339721" y="6306693"/>
                  </a:lnTo>
                  <a:lnTo>
                    <a:pt x="3662045" y="7155434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82060" y="2451032"/>
            <a:ext cx="1407318" cy="3650456"/>
            <a:chOff x="0" y="0"/>
            <a:chExt cx="1876424" cy="4867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76425" cy="4867275"/>
            </a:xfrm>
            <a:custGeom>
              <a:avLst/>
              <a:gdLst/>
              <a:ahLst/>
              <a:cxnLst/>
              <a:rect l="l" t="t" r="r" b="b"/>
              <a:pathLst>
                <a:path w="1876425" h="4867275">
                  <a:moveTo>
                    <a:pt x="1876425" y="107950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1876425" y="4867275"/>
                  </a:lnTo>
                  <a:lnTo>
                    <a:pt x="1876425" y="107950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19" name="AutoShape 19"/>
          <p:cNvSpPr/>
          <p:nvPr/>
        </p:nvSpPr>
        <p:spPr>
          <a:xfrm rot="5367839">
            <a:off x="-328706" y="4726176"/>
            <a:ext cx="2036339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6126925" y="5246045"/>
            <a:ext cx="9952350" cy="154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Implementation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682925" y="3465725"/>
            <a:ext cx="2755950" cy="16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DCB6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12285" y="7315913"/>
            <a:ext cx="76027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Project Structure</a:t>
            </a:r>
          </a:p>
        </p:txBody>
      </p:sp>
      <p:sp>
        <p:nvSpPr>
          <p:cNvPr id="23" name="AutoShape 23"/>
          <p:cNvSpPr/>
          <p:nvPr/>
        </p:nvSpPr>
        <p:spPr>
          <a:xfrm>
            <a:off x="5967513" y="4262301"/>
            <a:ext cx="6715475" cy="135224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" name="Group 24"/>
          <p:cNvGrpSpPr/>
          <p:nvPr/>
        </p:nvGrpSpPr>
        <p:grpSpPr>
          <a:xfrm>
            <a:off x="1325258" y="5291862"/>
            <a:ext cx="2805112" cy="1619250"/>
            <a:chOff x="0" y="0"/>
            <a:chExt cx="3740149" cy="2159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2718290" y="836544"/>
            <a:ext cx="4217194" cy="2433638"/>
            <a:chOff x="0" y="0"/>
            <a:chExt cx="5622925" cy="324485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622925" cy="3244850"/>
            </a:xfrm>
            <a:custGeom>
              <a:avLst/>
              <a:gdLst/>
              <a:ahLst/>
              <a:cxnLst/>
              <a:rect l="l" t="t" r="r" b="b"/>
              <a:pathLst>
                <a:path w="5622925" h="3244850">
                  <a:moveTo>
                    <a:pt x="5622925" y="1082675"/>
                  </a:moveTo>
                  <a:lnTo>
                    <a:pt x="3746500" y="0"/>
                  </a:lnTo>
                  <a:lnTo>
                    <a:pt x="1873250" y="1082675"/>
                  </a:lnTo>
                  <a:lnTo>
                    <a:pt x="0" y="2162175"/>
                  </a:lnTo>
                  <a:lnTo>
                    <a:pt x="1873250" y="3244850"/>
                  </a:lnTo>
                  <a:lnTo>
                    <a:pt x="3746500" y="2162175"/>
                  </a:lnTo>
                  <a:lnTo>
                    <a:pt x="1873250" y="1082675"/>
                  </a:lnTo>
                  <a:lnTo>
                    <a:pt x="3746500" y="2162175"/>
                  </a:lnTo>
                  <a:lnTo>
                    <a:pt x="5622925" y="1082675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325258" y="6249126"/>
            <a:ext cx="1404938" cy="1624012"/>
            <a:chOff x="0" y="0"/>
            <a:chExt cx="1873251" cy="216534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25258" y="7065894"/>
            <a:ext cx="1404938" cy="2436018"/>
            <a:chOff x="0" y="0"/>
            <a:chExt cx="1873251" cy="324802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32" name="AutoShape 32"/>
          <p:cNvSpPr/>
          <p:nvPr/>
        </p:nvSpPr>
        <p:spPr>
          <a:xfrm rot="8994672">
            <a:off x="3290859" y="2577350"/>
            <a:ext cx="100739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5336205">
            <a:off x="1512031" y="7976788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4" name="Group 34"/>
          <p:cNvGrpSpPr/>
          <p:nvPr/>
        </p:nvGrpSpPr>
        <p:grpSpPr>
          <a:xfrm>
            <a:off x="2734378" y="2950884"/>
            <a:ext cx="1455286" cy="5732450"/>
            <a:chOff x="0" y="0"/>
            <a:chExt cx="1940381" cy="764326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277940" y="1563964"/>
            <a:ext cx="2912078" cy="3275476"/>
            <a:chOff x="0" y="0"/>
            <a:chExt cx="3882771" cy="436730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2734378" y="7052882"/>
            <a:ext cx="2910572" cy="1637004"/>
            <a:chOff x="0" y="0"/>
            <a:chExt cx="3880763" cy="218267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-3085925" y="94825"/>
            <a:ext cx="7600800" cy="7983850"/>
            <a:chOff x="0" y="0"/>
            <a:chExt cx="10134400" cy="10645133"/>
          </a:xfrm>
        </p:grpSpPr>
        <p:sp>
          <p:nvSpPr>
            <p:cNvPr id="41" name="Freeform 41"/>
            <p:cNvSpPr/>
            <p:nvPr/>
          </p:nvSpPr>
          <p:spPr>
            <a:xfrm>
              <a:off x="6731" y="1524"/>
              <a:ext cx="10121900" cy="10641584"/>
            </a:xfrm>
            <a:custGeom>
              <a:avLst/>
              <a:gdLst/>
              <a:ahLst/>
              <a:cxnLst/>
              <a:rect l="l" t="t" r="r" b="b"/>
              <a:pathLst>
                <a:path w="10121900" h="10641584">
                  <a:moveTo>
                    <a:pt x="10108057" y="10641584"/>
                  </a:moveTo>
                  <a:lnTo>
                    <a:pt x="8785733" y="9792843"/>
                  </a:lnTo>
                  <a:cubicBezTo>
                    <a:pt x="8782050" y="9790557"/>
                    <a:pt x="8779891" y="9786493"/>
                    <a:pt x="8779891" y="9782175"/>
                  </a:cubicBezTo>
                  <a:lnTo>
                    <a:pt x="8779891" y="4740021"/>
                  </a:lnTo>
                  <a:lnTo>
                    <a:pt x="8792591" y="4740021"/>
                  </a:lnTo>
                  <a:lnTo>
                    <a:pt x="8786622" y="4751197"/>
                  </a:lnTo>
                  <a:lnTo>
                    <a:pt x="0" y="22352"/>
                  </a:lnTo>
                  <a:lnTo>
                    <a:pt x="11938" y="0"/>
                  </a:lnTo>
                  <a:lnTo>
                    <a:pt x="8798687" y="4728845"/>
                  </a:lnTo>
                  <a:cubicBezTo>
                    <a:pt x="8802751" y="4731004"/>
                    <a:pt x="8805419" y="4735322"/>
                    <a:pt x="8805419" y="4740021"/>
                  </a:cubicBezTo>
                  <a:lnTo>
                    <a:pt x="8805419" y="9782048"/>
                  </a:lnTo>
                  <a:lnTo>
                    <a:pt x="8792719" y="9782048"/>
                  </a:lnTo>
                  <a:lnTo>
                    <a:pt x="8799576" y="9771379"/>
                  </a:lnTo>
                  <a:lnTo>
                    <a:pt x="10121900" y="10620121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68954" y="33592"/>
            <a:ext cx="1413838" cy="5583554"/>
            <a:chOff x="0" y="0"/>
            <a:chExt cx="1885117" cy="74447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85061" cy="7444740"/>
            </a:xfrm>
            <a:custGeom>
              <a:avLst/>
              <a:gdLst/>
              <a:ahLst/>
              <a:cxnLst/>
              <a:rect l="l" t="t" r="r" b="b"/>
              <a:pathLst>
                <a:path w="1885061" h="7444740">
                  <a:moveTo>
                    <a:pt x="1885061" y="5316855"/>
                  </a:moveTo>
                  <a:lnTo>
                    <a:pt x="1885061" y="3190875"/>
                  </a:lnTo>
                  <a:lnTo>
                    <a:pt x="1885061" y="1062990"/>
                  </a:lnTo>
                  <a:lnTo>
                    <a:pt x="0" y="0"/>
                  </a:lnTo>
                  <a:lnTo>
                    <a:pt x="0" y="2127885"/>
                  </a:lnTo>
                  <a:lnTo>
                    <a:pt x="0" y="4253865"/>
                  </a:lnTo>
                  <a:lnTo>
                    <a:pt x="0" y="6381750"/>
                  </a:lnTo>
                  <a:lnTo>
                    <a:pt x="1885061" y="744474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68954" y="4006950"/>
            <a:ext cx="2827676" cy="1594484"/>
            <a:chOff x="0" y="0"/>
            <a:chExt cx="3770235" cy="21259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70249" cy="2125980"/>
            </a:xfrm>
            <a:custGeom>
              <a:avLst/>
              <a:gdLst/>
              <a:ahLst/>
              <a:cxnLst/>
              <a:rect l="l" t="t" r="r" b="b"/>
              <a:pathLst>
                <a:path w="3770249" h="2125980">
                  <a:moveTo>
                    <a:pt x="1885061" y="2125980"/>
                  </a:moveTo>
                  <a:lnTo>
                    <a:pt x="3770249" y="1062990"/>
                  </a:lnTo>
                  <a:lnTo>
                    <a:pt x="1885061" y="0"/>
                  </a:lnTo>
                  <a:lnTo>
                    <a:pt x="0" y="1062990"/>
                  </a:lnTo>
                  <a:lnTo>
                    <a:pt x="1885061" y="212598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98775" y="-3168525"/>
            <a:ext cx="982550" cy="8183700"/>
            <a:chOff x="0" y="0"/>
            <a:chExt cx="1310067" cy="10911600"/>
          </a:xfrm>
        </p:grpSpPr>
        <p:sp>
          <p:nvSpPr>
            <p:cNvPr id="7" name="Freeform 7"/>
            <p:cNvSpPr/>
            <p:nvPr/>
          </p:nvSpPr>
          <p:spPr>
            <a:xfrm>
              <a:off x="0" y="12573"/>
              <a:ext cx="1304163" cy="10896981"/>
            </a:xfrm>
            <a:custGeom>
              <a:avLst/>
              <a:gdLst/>
              <a:ahLst/>
              <a:cxnLst/>
              <a:rect l="l" t="t" r="r" b="b"/>
              <a:pathLst>
                <a:path w="1304163" h="10896981">
                  <a:moveTo>
                    <a:pt x="1290447" y="10896981"/>
                  </a:moveTo>
                  <a:lnTo>
                    <a:pt x="5842" y="10070211"/>
                  </a:lnTo>
                  <a:cubicBezTo>
                    <a:pt x="2159" y="10067925"/>
                    <a:pt x="0" y="10063861"/>
                    <a:pt x="0" y="10059542"/>
                  </a:cubicBezTo>
                  <a:lnTo>
                    <a:pt x="0" y="5148453"/>
                  </a:lnTo>
                  <a:lnTo>
                    <a:pt x="0" y="5148326"/>
                  </a:lnTo>
                  <a:lnTo>
                    <a:pt x="32004" y="0"/>
                  </a:lnTo>
                  <a:lnTo>
                    <a:pt x="57404" y="127"/>
                  </a:lnTo>
                  <a:lnTo>
                    <a:pt x="25400" y="5148580"/>
                  </a:lnTo>
                  <a:lnTo>
                    <a:pt x="12700" y="5148453"/>
                  </a:lnTo>
                  <a:lnTo>
                    <a:pt x="25400" y="5148453"/>
                  </a:lnTo>
                  <a:lnTo>
                    <a:pt x="25400" y="10059543"/>
                  </a:lnTo>
                  <a:lnTo>
                    <a:pt x="12700" y="10059543"/>
                  </a:lnTo>
                  <a:lnTo>
                    <a:pt x="19558" y="10048876"/>
                  </a:lnTo>
                  <a:lnTo>
                    <a:pt x="1304163" y="10875645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312125" y="1050425"/>
            <a:ext cx="14458350" cy="5514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  Project/</a:t>
            </a:r>
          </a:p>
          <a:p>
            <a:pPr algn="l">
              <a:lnSpc>
                <a:spcPts val="7200"/>
              </a:lnSpc>
            </a:pPr>
            <a:r>
              <a:rPr lang="en-US" sz="6000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  ├── Controllers/  # Endpoints</a:t>
            </a:r>
          </a:p>
          <a:p>
            <a:pPr algn="l">
              <a:lnSpc>
                <a:spcPts val="7200"/>
              </a:lnSpc>
            </a:pPr>
            <a:r>
              <a:rPr lang="en-US" sz="6000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  ├── Services/     # Business logic</a:t>
            </a:r>
          </a:p>
          <a:p>
            <a:pPr algn="l">
              <a:lnSpc>
                <a:spcPts val="7200"/>
              </a:lnSpc>
            </a:pPr>
            <a:r>
              <a:rPr lang="en-US" sz="6000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  ├── Data/         # Models &amp; </a:t>
            </a:r>
            <a:r>
              <a:rPr lang="en-US" sz="6000" dirty="0" err="1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DbContext</a:t>
            </a:r>
            <a:endParaRPr lang="en-US" sz="6000" dirty="0">
              <a:solidFill>
                <a:srgbClr val="2F4044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7200"/>
              </a:lnSpc>
            </a:pPr>
            <a:r>
              <a:rPr lang="en-US" sz="6000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  ├── DTOs/         # Data contracts</a:t>
            </a:r>
          </a:p>
          <a:p>
            <a:pPr algn="l">
              <a:lnSpc>
                <a:spcPts val="7200"/>
              </a:lnSpc>
            </a:pPr>
            <a:r>
              <a:rPr lang="en-US" sz="6000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  └── Migrations/   # Database schema</a:t>
            </a:r>
          </a:p>
        </p:txBody>
      </p:sp>
      <p:sp>
        <p:nvSpPr>
          <p:cNvPr id="9" name="Freeform 9"/>
          <p:cNvSpPr/>
          <p:nvPr/>
        </p:nvSpPr>
        <p:spPr>
          <a:xfrm>
            <a:off x="-2275780" y="-5963"/>
            <a:ext cx="4217194" cy="10289381"/>
          </a:xfrm>
          <a:custGeom>
            <a:avLst/>
            <a:gdLst/>
            <a:ahLst/>
            <a:cxnLst/>
            <a:rect l="l" t="t" r="r" b="b"/>
            <a:pathLst>
              <a:path w="4217194" h="10289381">
                <a:moveTo>
                  <a:pt x="0" y="0"/>
                </a:moveTo>
                <a:lnTo>
                  <a:pt x="4217194" y="0"/>
                </a:lnTo>
                <a:lnTo>
                  <a:pt x="4217194" y="10289381"/>
                </a:lnTo>
                <a:lnTo>
                  <a:pt x="0" y="102893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63408" y="6076938"/>
            <a:ext cx="2805112" cy="1619250"/>
            <a:chOff x="0" y="0"/>
            <a:chExt cx="3740149" cy="2159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63408" y="7034202"/>
            <a:ext cx="1404938" cy="1624012"/>
            <a:chOff x="0" y="0"/>
            <a:chExt cx="1873251" cy="21653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863408" y="7850970"/>
            <a:ext cx="1404938" cy="2436018"/>
            <a:chOff x="0" y="0"/>
            <a:chExt cx="1873251" cy="32480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8" name="AutoShape 8"/>
          <p:cNvSpPr/>
          <p:nvPr/>
        </p:nvSpPr>
        <p:spPr>
          <a:xfrm rot="5336205">
            <a:off x="17050181" y="8761864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8272528" y="3735960"/>
            <a:ext cx="1455286" cy="5732450"/>
            <a:chOff x="0" y="0"/>
            <a:chExt cx="1940381" cy="76432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816090" y="2349040"/>
            <a:ext cx="2912078" cy="3275476"/>
            <a:chOff x="0" y="0"/>
            <a:chExt cx="3882771" cy="43673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8272528" y="7837958"/>
            <a:ext cx="2910572" cy="1637004"/>
            <a:chOff x="0" y="0"/>
            <a:chExt cx="3880763" cy="218267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7297125" y="3478527"/>
            <a:ext cx="2755900" cy="5385250"/>
            <a:chOff x="0" y="0"/>
            <a:chExt cx="3674533" cy="7180333"/>
          </a:xfrm>
        </p:grpSpPr>
        <p:sp>
          <p:nvSpPr>
            <p:cNvPr id="16" name="Freeform 16"/>
            <p:cNvSpPr/>
            <p:nvPr/>
          </p:nvSpPr>
          <p:spPr>
            <a:xfrm>
              <a:off x="6604" y="1524"/>
              <a:ext cx="3662045" cy="7176770"/>
            </a:xfrm>
            <a:custGeom>
              <a:avLst/>
              <a:gdLst/>
              <a:ahLst/>
              <a:cxnLst/>
              <a:rect l="l" t="t" r="r" b="b"/>
              <a:pathLst>
                <a:path w="3662045" h="7176770">
                  <a:moveTo>
                    <a:pt x="3648329" y="7176770"/>
                  </a:moveTo>
                  <a:lnTo>
                    <a:pt x="2326005" y="6328029"/>
                  </a:lnTo>
                  <a:cubicBezTo>
                    <a:pt x="2322322" y="6325743"/>
                    <a:pt x="2320163" y="6321679"/>
                    <a:pt x="2320163" y="6317361"/>
                  </a:cubicBezTo>
                  <a:lnTo>
                    <a:pt x="2320163" y="1275207"/>
                  </a:lnTo>
                  <a:lnTo>
                    <a:pt x="2332863" y="1275207"/>
                  </a:lnTo>
                  <a:lnTo>
                    <a:pt x="2326767" y="1286383"/>
                  </a:lnTo>
                  <a:lnTo>
                    <a:pt x="0" y="22352"/>
                  </a:lnTo>
                  <a:lnTo>
                    <a:pt x="12192" y="0"/>
                  </a:lnTo>
                  <a:lnTo>
                    <a:pt x="2338959" y="1264031"/>
                  </a:lnTo>
                  <a:cubicBezTo>
                    <a:pt x="2343023" y="1266190"/>
                    <a:pt x="2345563" y="1270508"/>
                    <a:pt x="2345563" y="1275207"/>
                  </a:cubicBezTo>
                  <a:lnTo>
                    <a:pt x="2345563" y="6317361"/>
                  </a:lnTo>
                  <a:lnTo>
                    <a:pt x="2332863" y="6317361"/>
                  </a:lnTo>
                  <a:lnTo>
                    <a:pt x="2339721" y="6306693"/>
                  </a:lnTo>
                  <a:lnTo>
                    <a:pt x="3662045" y="7155434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82060" y="2451032"/>
            <a:ext cx="1407318" cy="3650456"/>
            <a:chOff x="0" y="0"/>
            <a:chExt cx="1876424" cy="4867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76425" cy="4867275"/>
            </a:xfrm>
            <a:custGeom>
              <a:avLst/>
              <a:gdLst/>
              <a:ahLst/>
              <a:cxnLst/>
              <a:rect l="l" t="t" r="r" b="b"/>
              <a:pathLst>
                <a:path w="1876425" h="4867275">
                  <a:moveTo>
                    <a:pt x="1876425" y="107950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1876425" y="4867275"/>
                  </a:lnTo>
                  <a:lnTo>
                    <a:pt x="1876425" y="107950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19" name="AutoShape 19"/>
          <p:cNvSpPr/>
          <p:nvPr/>
        </p:nvSpPr>
        <p:spPr>
          <a:xfrm rot="5367839">
            <a:off x="-328706" y="4726176"/>
            <a:ext cx="2036339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6126925" y="5246045"/>
            <a:ext cx="9952350" cy="154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Hands-on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682925" y="3465725"/>
            <a:ext cx="2755950" cy="16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DCB6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id="22" name="AutoShape 22"/>
          <p:cNvSpPr/>
          <p:nvPr/>
        </p:nvSpPr>
        <p:spPr>
          <a:xfrm>
            <a:off x="5967513" y="4262301"/>
            <a:ext cx="6715475" cy="135224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3" name="Group 23"/>
          <p:cNvGrpSpPr/>
          <p:nvPr/>
        </p:nvGrpSpPr>
        <p:grpSpPr>
          <a:xfrm>
            <a:off x="1325258" y="5291862"/>
            <a:ext cx="2805112" cy="1619250"/>
            <a:chOff x="0" y="0"/>
            <a:chExt cx="3740149" cy="21590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2718290" y="836544"/>
            <a:ext cx="4217194" cy="2433638"/>
            <a:chOff x="0" y="0"/>
            <a:chExt cx="5622925" cy="324485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622925" cy="3244850"/>
            </a:xfrm>
            <a:custGeom>
              <a:avLst/>
              <a:gdLst/>
              <a:ahLst/>
              <a:cxnLst/>
              <a:rect l="l" t="t" r="r" b="b"/>
              <a:pathLst>
                <a:path w="5622925" h="3244850">
                  <a:moveTo>
                    <a:pt x="5622925" y="1082675"/>
                  </a:moveTo>
                  <a:lnTo>
                    <a:pt x="3746500" y="0"/>
                  </a:lnTo>
                  <a:lnTo>
                    <a:pt x="1873250" y="1082675"/>
                  </a:lnTo>
                  <a:lnTo>
                    <a:pt x="0" y="2162175"/>
                  </a:lnTo>
                  <a:lnTo>
                    <a:pt x="1873250" y="3244850"/>
                  </a:lnTo>
                  <a:lnTo>
                    <a:pt x="3746500" y="2162175"/>
                  </a:lnTo>
                  <a:lnTo>
                    <a:pt x="1873250" y="1082675"/>
                  </a:lnTo>
                  <a:lnTo>
                    <a:pt x="3746500" y="2162175"/>
                  </a:lnTo>
                  <a:lnTo>
                    <a:pt x="5622925" y="1082675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325258" y="6249126"/>
            <a:ext cx="1404938" cy="1624012"/>
            <a:chOff x="0" y="0"/>
            <a:chExt cx="1873251" cy="216534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325258" y="7065894"/>
            <a:ext cx="1404938" cy="2436018"/>
            <a:chOff x="0" y="0"/>
            <a:chExt cx="1873251" cy="324802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31" name="AutoShape 31"/>
          <p:cNvSpPr/>
          <p:nvPr/>
        </p:nvSpPr>
        <p:spPr>
          <a:xfrm rot="8994672">
            <a:off x="3290859" y="2577350"/>
            <a:ext cx="100739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rot="5336205">
            <a:off x="1512031" y="7976788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3" name="Group 33"/>
          <p:cNvGrpSpPr/>
          <p:nvPr/>
        </p:nvGrpSpPr>
        <p:grpSpPr>
          <a:xfrm>
            <a:off x="2734378" y="2950884"/>
            <a:ext cx="1455286" cy="5732450"/>
            <a:chOff x="0" y="0"/>
            <a:chExt cx="1940381" cy="764326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277940" y="1563964"/>
            <a:ext cx="2912078" cy="3275476"/>
            <a:chOff x="0" y="0"/>
            <a:chExt cx="3882771" cy="436730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2734378" y="7052882"/>
            <a:ext cx="2910572" cy="1637004"/>
            <a:chOff x="0" y="0"/>
            <a:chExt cx="3880763" cy="2182672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-3085925" y="94825"/>
            <a:ext cx="7600800" cy="7983850"/>
            <a:chOff x="0" y="0"/>
            <a:chExt cx="10134400" cy="10645133"/>
          </a:xfrm>
        </p:grpSpPr>
        <p:sp>
          <p:nvSpPr>
            <p:cNvPr id="40" name="Freeform 40"/>
            <p:cNvSpPr/>
            <p:nvPr/>
          </p:nvSpPr>
          <p:spPr>
            <a:xfrm>
              <a:off x="6731" y="1524"/>
              <a:ext cx="10121900" cy="10641584"/>
            </a:xfrm>
            <a:custGeom>
              <a:avLst/>
              <a:gdLst/>
              <a:ahLst/>
              <a:cxnLst/>
              <a:rect l="l" t="t" r="r" b="b"/>
              <a:pathLst>
                <a:path w="10121900" h="10641584">
                  <a:moveTo>
                    <a:pt x="10108057" y="10641584"/>
                  </a:moveTo>
                  <a:lnTo>
                    <a:pt x="8785733" y="9792843"/>
                  </a:lnTo>
                  <a:cubicBezTo>
                    <a:pt x="8782050" y="9790557"/>
                    <a:pt x="8779891" y="9786493"/>
                    <a:pt x="8779891" y="9782175"/>
                  </a:cubicBezTo>
                  <a:lnTo>
                    <a:pt x="8779891" y="4740021"/>
                  </a:lnTo>
                  <a:lnTo>
                    <a:pt x="8792591" y="4740021"/>
                  </a:lnTo>
                  <a:lnTo>
                    <a:pt x="8786622" y="4751197"/>
                  </a:lnTo>
                  <a:lnTo>
                    <a:pt x="0" y="22352"/>
                  </a:lnTo>
                  <a:lnTo>
                    <a:pt x="11938" y="0"/>
                  </a:lnTo>
                  <a:lnTo>
                    <a:pt x="8798687" y="4728845"/>
                  </a:lnTo>
                  <a:cubicBezTo>
                    <a:pt x="8802751" y="4731004"/>
                    <a:pt x="8805419" y="4735322"/>
                    <a:pt x="8805419" y="4740021"/>
                  </a:cubicBezTo>
                  <a:lnTo>
                    <a:pt x="8805419" y="9782048"/>
                  </a:lnTo>
                  <a:lnTo>
                    <a:pt x="8792719" y="9782048"/>
                  </a:lnTo>
                  <a:lnTo>
                    <a:pt x="8799576" y="9771379"/>
                  </a:lnTo>
                  <a:lnTo>
                    <a:pt x="10121900" y="10620121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68954" y="33592"/>
            <a:ext cx="1413838" cy="5583554"/>
            <a:chOff x="0" y="0"/>
            <a:chExt cx="1885117" cy="74447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85061" cy="7444740"/>
            </a:xfrm>
            <a:custGeom>
              <a:avLst/>
              <a:gdLst/>
              <a:ahLst/>
              <a:cxnLst/>
              <a:rect l="l" t="t" r="r" b="b"/>
              <a:pathLst>
                <a:path w="1885061" h="7444740">
                  <a:moveTo>
                    <a:pt x="1885061" y="5316855"/>
                  </a:moveTo>
                  <a:lnTo>
                    <a:pt x="1885061" y="3190875"/>
                  </a:lnTo>
                  <a:lnTo>
                    <a:pt x="1885061" y="1062990"/>
                  </a:lnTo>
                  <a:lnTo>
                    <a:pt x="0" y="0"/>
                  </a:lnTo>
                  <a:lnTo>
                    <a:pt x="0" y="2127885"/>
                  </a:lnTo>
                  <a:lnTo>
                    <a:pt x="0" y="4253865"/>
                  </a:lnTo>
                  <a:lnTo>
                    <a:pt x="0" y="6381750"/>
                  </a:lnTo>
                  <a:lnTo>
                    <a:pt x="1885061" y="744474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68954" y="4006950"/>
            <a:ext cx="2827676" cy="1594484"/>
            <a:chOff x="0" y="0"/>
            <a:chExt cx="3770235" cy="21259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70249" cy="2125980"/>
            </a:xfrm>
            <a:custGeom>
              <a:avLst/>
              <a:gdLst/>
              <a:ahLst/>
              <a:cxnLst/>
              <a:rect l="l" t="t" r="r" b="b"/>
              <a:pathLst>
                <a:path w="3770249" h="2125980">
                  <a:moveTo>
                    <a:pt x="1885061" y="2125980"/>
                  </a:moveTo>
                  <a:lnTo>
                    <a:pt x="3770249" y="1062990"/>
                  </a:lnTo>
                  <a:lnTo>
                    <a:pt x="1885061" y="0"/>
                  </a:lnTo>
                  <a:lnTo>
                    <a:pt x="0" y="1062990"/>
                  </a:lnTo>
                  <a:lnTo>
                    <a:pt x="1885061" y="212598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98775" y="-3168525"/>
            <a:ext cx="982550" cy="8183700"/>
            <a:chOff x="0" y="0"/>
            <a:chExt cx="1310067" cy="10911600"/>
          </a:xfrm>
        </p:grpSpPr>
        <p:sp>
          <p:nvSpPr>
            <p:cNvPr id="7" name="Freeform 7"/>
            <p:cNvSpPr/>
            <p:nvPr/>
          </p:nvSpPr>
          <p:spPr>
            <a:xfrm>
              <a:off x="0" y="12573"/>
              <a:ext cx="1304163" cy="10896981"/>
            </a:xfrm>
            <a:custGeom>
              <a:avLst/>
              <a:gdLst/>
              <a:ahLst/>
              <a:cxnLst/>
              <a:rect l="l" t="t" r="r" b="b"/>
              <a:pathLst>
                <a:path w="1304163" h="10896981">
                  <a:moveTo>
                    <a:pt x="1290447" y="10896981"/>
                  </a:moveTo>
                  <a:lnTo>
                    <a:pt x="5842" y="10070211"/>
                  </a:lnTo>
                  <a:cubicBezTo>
                    <a:pt x="2159" y="10067925"/>
                    <a:pt x="0" y="10063861"/>
                    <a:pt x="0" y="10059542"/>
                  </a:cubicBezTo>
                  <a:lnTo>
                    <a:pt x="0" y="5148453"/>
                  </a:lnTo>
                  <a:lnTo>
                    <a:pt x="0" y="5148326"/>
                  </a:lnTo>
                  <a:lnTo>
                    <a:pt x="32004" y="0"/>
                  </a:lnTo>
                  <a:lnTo>
                    <a:pt x="57404" y="127"/>
                  </a:lnTo>
                  <a:lnTo>
                    <a:pt x="25400" y="5148580"/>
                  </a:lnTo>
                  <a:lnTo>
                    <a:pt x="12700" y="5148453"/>
                  </a:lnTo>
                  <a:lnTo>
                    <a:pt x="25400" y="5148453"/>
                  </a:lnTo>
                  <a:lnTo>
                    <a:pt x="25400" y="10059543"/>
                  </a:lnTo>
                  <a:lnTo>
                    <a:pt x="12700" y="10059543"/>
                  </a:lnTo>
                  <a:lnTo>
                    <a:pt x="19558" y="10048876"/>
                  </a:lnTo>
                  <a:lnTo>
                    <a:pt x="1304163" y="10875645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-2275780" y="-5963"/>
            <a:ext cx="4217194" cy="10289381"/>
          </a:xfrm>
          <a:custGeom>
            <a:avLst/>
            <a:gdLst/>
            <a:ahLst/>
            <a:cxnLst/>
            <a:rect l="l" t="t" r="r" b="b"/>
            <a:pathLst>
              <a:path w="4217194" h="10289381">
                <a:moveTo>
                  <a:pt x="0" y="0"/>
                </a:moveTo>
                <a:lnTo>
                  <a:pt x="4217194" y="0"/>
                </a:lnTo>
                <a:lnTo>
                  <a:pt x="4217194" y="10289381"/>
                </a:lnTo>
                <a:lnTo>
                  <a:pt x="0" y="102893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941414" y="3057564"/>
            <a:ext cx="14898269" cy="4133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endParaRPr/>
          </a:p>
          <a:p>
            <a:pPr marL="1079501" lvl="1" indent="-539750" algn="l">
              <a:lnSpc>
                <a:spcPts val="6000"/>
              </a:lnSpc>
              <a:spcBef>
                <a:spcPct val="0"/>
              </a:spcBef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Transform MVC controller into an API controller:</a:t>
            </a:r>
          </a:p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- Remove ViewResult return types</a:t>
            </a:r>
          </a:p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- Return JSON (IActionResult, Ok(), etc.)</a:t>
            </a:r>
          </a:p>
          <a:p>
            <a:pPr algn="l">
              <a:lnSpc>
                <a:spcPts val="8399"/>
              </a:lnSpc>
              <a:spcBef>
                <a:spcPct val="0"/>
              </a:spcBef>
            </a:pPr>
            <a:endParaRPr lang="en-US" sz="50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72B8EC-403B-EC4C-FD16-1A46FFEA0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C598D03-4E78-10FF-3CF5-52440C90C4AE}"/>
              </a:ext>
            </a:extLst>
          </p:cNvPr>
          <p:cNvGrpSpPr/>
          <p:nvPr/>
        </p:nvGrpSpPr>
        <p:grpSpPr>
          <a:xfrm>
            <a:off x="16863408" y="6076938"/>
            <a:ext cx="2805112" cy="1619250"/>
            <a:chOff x="0" y="0"/>
            <a:chExt cx="3740149" cy="2159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322AF96-4472-ECFF-F205-5F80A2A55D1A}"/>
                </a:ext>
              </a:extLst>
            </p:cNvPr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4BB17540-A151-1A9A-3F6E-1F3AC9F3B209}"/>
              </a:ext>
            </a:extLst>
          </p:cNvPr>
          <p:cNvGrpSpPr/>
          <p:nvPr/>
        </p:nvGrpSpPr>
        <p:grpSpPr>
          <a:xfrm>
            <a:off x="16863408" y="7034202"/>
            <a:ext cx="1404938" cy="1624012"/>
            <a:chOff x="0" y="0"/>
            <a:chExt cx="1873251" cy="216534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F3BA772-CD8F-F7CE-F9FC-D75DF9F8759C}"/>
                </a:ext>
              </a:extLst>
            </p:cNvPr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6ED2B69-2672-7363-524D-7762077E7A6D}"/>
              </a:ext>
            </a:extLst>
          </p:cNvPr>
          <p:cNvGrpSpPr/>
          <p:nvPr/>
        </p:nvGrpSpPr>
        <p:grpSpPr>
          <a:xfrm>
            <a:off x="16863408" y="7850970"/>
            <a:ext cx="1404938" cy="2436018"/>
            <a:chOff x="0" y="0"/>
            <a:chExt cx="1873251" cy="324802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0F6C69B-9CCF-D2F9-0CE5-6323BE28542E}"/>
                </a:ext>
              </a:extLst>
            </p:cNvPr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8" name="AutoShape 8">
            <a:extLst>
              <a:ext uri="{FF2B5EF4-FFF2-40B4-BE49-F238E27FC236}">
                <a16:creationId xmlns:a16="http://schemas.microsoft.com/office/drawing/2014/main" id="{5C7FD647-6CA2-6A5D-6CCB-30B409C0CA37}"/>
              </a:ext>
            </a:extLst>
          </p:cNvPr>
          <p:cNvSpPr/>
          <p:nvPr/>
        </p:nvSpPr>
        <p:spPr>
          <a:xfrm rot="5336205">
            <a:off x="17050181" y="8761864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E303D937-7EB3-C363-F4D5-09676F41223B}"/>
              </a:ext>
            </a:extLst>
          </p:cNvPr>
          <p:cNvGrpSpPr/>
          <p:nvPr/>
        </p:nvGrpSpPr>
        <p:grpSpPr>
          <a:xfrm>
            <a:off x="18272528" y="3735960"/>
            <a:ext cx="1455286" cy="5732450"/>
            <a:chOff x="0" y="0"/>
            <a:chExt cx="1940381" cy="7643267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2F60BC1-9930-ACD9-A9F3-1D6CB1D8C408}"/>
                </a:ext>
              </a:extLst>
            </p:cNvPr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5401091E-B9DA-9B37-5141-E9083DCA698E}"/>
              </a:ext>
            </a:extLst>
          </p:cNvPr>
          <p:cNvGrpSpPr/>
          <p:nvPr/>
        </p:nvGrpSpPr>
        <p:grpSpPr>
          <a:xfrm>
            <a:off x="16816090" y="2349040"/>
            <a:ext cx="2912078" cy="3275476"/>
            <a:chOff x="0" y="0"/>
            <a:chExt cx="3882771" cy="4367301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FD2B371A-3C3B-19A7-3FA1-0CB6BDEFC32B}"/>
                </a:ext>
              </a:extLst>
            </p:cNvPr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9462B8A2-8471-6761-408D-971EBF495C31}"/>
              </a:ext>
            </a:extLst>
          </p:cNvPr>
          <p:cNvGrpSpPr/>
          <p:nvPr/>
        </p:nvGrpSpPr>
        <p:grpSpPr>
          <a:xfrm>
            <a:off x="18272528" y="7837958"/>
            <a:ext cx="2910572" cy="1637004"/>
            <a:chOff x="0" y="0"/>
            <a:chExt cx="3880763" cy="2182672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ABF6F9A-1F57-D4C6-6B72-BEB2ED827727}"/>
                </a:ext>
              </a:extLst>
            </p:cNvPr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FB47BB8E-9597-7091-748D-302D1C149380}"/>
              </a:ext>
            </a:extLst>
          </p:cNvPr>
          <p:cNvGrpSpPr/>
          <p:nvPr/>
        </p:nvGrpSpPr>
        <p:grpSpPr>
          <a:xfrm>
            <a:off x="17297125" y="3478527"/>
            <a:ext cx="2755900" cy="5385250"/>
            <a:chOff x="0" y="0"/>
            <a:chExt cx="3674533" cy="7180333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102AF70B-A441-BD3C-C172-30BF5D275717}"/>
                </a:ext>
              </a:extLst>
            </p:cNvPr>
            <p:cNvSpPr/>
            <p:nvPr/>
          </p:nvSpPr>
          <p:spPr>
            <a:xfrm>
              <a:off x="6604" y="1524"/>
              <a:ext cx="3662045" cy="7176770"/>
            </a:xfrm>
            <a:custGeom>
              <a:avLst/>
              <a:gdLst/>
              <a:ahLst/>
              <a:cxnLst/>
              <a:rect l="l" t="t" r="r" b="b"/>
              <a:pathLst>
                <a:path w="3662045" h="7176770">
                  <a:moveTo>
                    <a:pt x="3648329" y="7176770"/>
                  </a:moveTo>
                  <a:lnTo>
                    <a:pt x="2326005" y="6328029"/>
                  </a:lnTo>
                  <a:cubicBezTo>
                    <a:pt x="2322322" y="6325743"/>
                    <a:pt x="2320163" y="6321679"/>
                    <a:pt x="2320163" y="6317361"/>
                  </a:cubicBezTo>
                  <a:lnTo>
                    <a:pt x="2320163" y="1275207"/>
                  </a:lnTo>
                  <a:lnTo>
                    <a:pt x="2332863" y="1275207"/>
                  </a:lnTo>
                  <a:lnTo>
                    <a:pt x="2326767" y="1286383"/>
                  </a:lnTo>
                  <a:lnTo>
                    <a:pt x="0" y="22352"/>
                  </a:lnTo>
                  <a:lnTo>
                    <a:pt x="12192" y="0"/>
                  </a:lnTo>
                  <a:lnTo>
                    <a:pt x="2338959" y="1264031"/>
                  </a:lnTo>
                  <a:cubicBezTo>
                    <a:pt x="2343023" y="1266190"/>
                    <a:pt x="2345563" y="1270508"/>
                    <a:pt x="2345563" y="1275207"/>
                  </a:cubicBezTo>
                  <a:lnTo>
                    <a:pt x="2345563" y="6317361"/>
                  </a:lnTo>
                  <a:lnTo>
                    <a:pt x="2332863" y="6317361"/>
                  </a:lnTo>
                  <a:lnTo>
                    <a:pt x="2339721" y="6306693"/>
                  </a:lnTo>
                  <a:lnTo>
                    <a:pt x="3662045" y="7155434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1C9FF189-3F11-D8AA-7017-D2DD60802700}"/>
              </a:ext>
            </a:extLst>
          </p:cNvPr>
          <p:cNvGrpSpPr/>
          <p:nvPr/>
        </p:nvGrpSpPr>
        <p:grpSpPr>
          <a:xfrm>
            <a:off x="-82060" y="2451032"/>
            <a:ext cx="1407318" cy="3650456"/>
            <a:chOff x="0" y="0"/>
            <a:chExt cx="1876424" cy="4867275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8B19C5A-00C4-7768-2A9A-1E42FF1860DC}"/>
                </a:ext>
              </a:extLst>
            </p:cNvPr>
            <p:cNvSpPr/>
            <p:nvPr/>
          </p:nvSpPr>
          <p:spPr>
            <a:xfrm>
              <a:off x="0" y="0"/>
              <a:ext cx="1876425" cy="4867275"/>
            </a:xfrm>
            <a:custGeom>
              <a:avLst/>
              <a:gdLst/>
              <a:ahLst/>
              <a:cxnLst/>
              <a:rect l="l" t="t" r="r" b="b"/>
              <a:pathLst>
                <a:path w="1876425" h="4867275">
                  <a:moveTo>
                    <a:pt x="1876425" y="107950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1876425" y="4867275"/>
                  </a:lnTo>
                  <a:lnTo>
                    <a:pt x="1876425" y="107950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19" name="AutoShape 19">
            <a:extLst>
              <a:ext uri="{FF2B5EF4-FFF2-40B4-BE49-F238E27FC236}">
                <a16:creationId xmlns:a16="http://schemas.microsoft.com/office/drawing/2014/main" id="{C53E327D-36EE-9AA5-6FC2-35351844480F}"/>
              </a:ext>
            </a:extLst>
          </p:cNvPr>
          <p:cNvSpPr/>
          <p:nvPr/>
        </p:nvSpPr>
        <p:spPr>
          <a:xfrm rot="5367839">
            <a:off x="-328706" y="4726176"/>
            <a:ext cx="2036339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60BF2C7D-FD38-6650-CD66-1B566B4694D0}"/>
              </a:ext>
            </a:extLst>
          </p:cNvPr>
          <p:cNvSpPr txBox="1"/>
          <p:nvPr/>
        </p:nvSpPr>
        <p:spPr>
          <a:xfrm>
            <a:off x="6126925" y="5246045"/>
            <a:ext cx="9952350" cy="1446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Break !</a:t>
            </a:r>
            <a:endParaRPr kumimoji="0" lang="en-US" sz="99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26A7EFEA-F7F2-AE21-6D91-BAC8EF7E4F90}"/>
              </a:ext>
            </a:extLst>
          </p:cNvPr>
          <p:cNvSpPr txBox="1"/>
          <p:nvPr/>
        </p:nvSpPr>
        <p:spPr>
          <a:xfrm>
            <a:off x="12682925" y="3465725"/>
            <a:ext cx="2755950" cy="16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0" b="0" i="0" u="none" strike="noStrike" kern="1200" cap="none" spc="0" normalizeH="0" baseline="0" noProof="0">
                <a:ln>
                  <a:noFill/>
                </a:ln>
                <a:solidFill>
                  <a:srgbClr val="FFDCB6"/>
                </a:solidFill>
                <a:effectLst/>
                <a:uLnTx/>
                <a:uFillTx/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86EEB2F0-3F2E-6021-7037-0CBD38951DA0}"/>
              </a:ext>
            </a:extLst>
          </p:cNvPr>
          <p:cNvSpPr/>
          <p:nvPr/>
        </p:nvSpPr>
        <p:spPr>
          <a:xfrm>
            <a:off x="6012657" y="6944661"/>
            <a:ext cx="6715475" cy="135224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97899F2D-754B-CBD9-60F0-92C81FAA5436}"/>
              </a:ext>
            </a:extLst>
          </p:cNvPr>
          <p:cNvGrpSpPr/>
          <p:nvPr/>
        </p:nvGrpSpPr>
        <p:grpSpPr>
          <a:xfrm>
            <a:off x="1325258" y="5291862"/>
            <a:ext cx="2805112" cy="1619250"/>
            <a:chOff x="0" y="0"/>
            <a:chExt cx="3740149" cy="2159000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00A04D7B-A08B-1AA2-8A26-6956443B79DC}"/>
                </a:ext>
              </a:extLst>
            </p:cNvPr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7AB2A80A-5C2A-DAD1-9C77-47F62FC33FE9}"/>
              </a:ext>
            </a:extLst>
          </p:cNvPr>
          <p:cNvGrpSpPr/>
          <p:nvPr/>
        </p:nvGrpSpPr>
        <p:grpSpPr>
          <a:xfrm>
            <a:off x="2718290" y="836544"/>
            <a:ext cx="4217194" cy="2433638"/>
            <a:chOff x="0" y="0"/>
            <a:chExt cx="5622925" cy="3244851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F18B1AD8-158A-F939-6988-DF12BB80882C}"/>
                </a:ext>
              </a:extLst>
            </p:cNvPr>
            <p:cNvSpPr/>
            <p:nvPr/>
          </p:nvSpPr>
          <p:spPr>
            <a:xfrm>
              <a:off x="0" y="0"/>
              <a:ext cx="5622925" cy="3244850"/>
            </a:xfrm>
            <a:custGeom>
              <a:avLst/>
              <a:gdLst/>
              <a:ahLst/>
              <a:cxnLst/>
              <a:rect l="l" t="t" r="r" b="b"/>
              <a:pathLst>
                <a:path w="5622925" h="3244850">
                  <a:moveTo>
                    <a:pt x="5622925" y="1082675"/>
                  </a:moveTo>
                  <a:lnTo>
                    <a:pt x="3746500" y="0"/>
                  </a:lnTo>
                  <a:lnTo>
                    <a:pt x="1873250" y="1082675"/>
                  </a:lnTo>
                  <a:lnTo>
                    <a:pt x="0" y="2162175"/>
                  </a:lnTo>
                  <a:lnTo>
                    <a:pt x="1873250" y="3244850"/>
                  </a:lnTo>
                  <a:lnTo>
                    <a:pt x="3746500" y="2162175"/>
                  </a:lnTo>
                  <a:lnTo>
                    <a:pt x="1873250" y="1082675"/>
                  </a:lnTo>
                  <a:lnTo>
                    <a:pt x="3746500" y="2162175"/>
                  </a:lnTo>
                  <a:lnTo>
                    <a:pt x="5622925" y="1082675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ABE942F8-DE21-BFE9-A759-9928F01C7C84}"/>
              </a:ext>
            </a:extLst>
          </p:cNvPr>
          <p:cNvGrpSpPr/>
          <p:nvPr/>
        </p:nvGrpSpPr>
        <p:grpSpPr>
          <a:xfrm>
            <a:off x="1325258" y="6249126"/>
            <a:ext cx="1404938" cy="1624012"/>
            <a:chOff x="0" y="0"/>
            <a:chExt cx="1873251" cy="2165349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F8B2510-5AFA-0E86-C891-79B4725186B6}"/>
                </a:ext>
              </a:extLst>
            </p:cNvPr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BF8F2FB7-9CD1-0332-2CE0-6A92E38FFD34}"/>
              </a:ext>
            </a:extLst>
          </p:cNvPr>
          <p:cNvGrpSpPr/>
          <p:nvPr/>
        </p:nvGrpSpPr>
        <p:grpSpPr>
          <a:xfrm>
            <a:off x="1325258" y="7065894"/>
            <a:ext cx="1404938" cy="2436018"/>
            <a:chOff x="0" y="0"/>
            <a:chExt cx="1873251" cy="3248024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7AA039E2-68B5-C3E3-75E4-EC8CD4CDE193}"/>
                </a:ext>
              </a:extLst>
            </p:cNvPr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31" name="AutoShape 31">
            <a:extLst>
              <a:ext uri="{FF2B5EF4-FFF2-40B4-BE49-F238E27FC236}">
                <a16:creationId xmlns:a16="http://schemas.microsoft.com/office/drawing/2014/main" id="{06792DC4-2D34-18C5-D1F6-CA3DAA1C51AC}"/>
              </a:ext>
            </a:extLst>
          </p:cNvPr>
          <p:cNvSpPr/>
          <p:nvPr/>
        </p:nvSpPr>
        <p:spPr>
          <a:xfrm rot="8994672">
            <a:off x="3290859" y="2577350"/>
            <a:ext cx="100739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>
            <a:extLst>
              <a:ext uri="{FF2B5EF4-FFF2-40B4-BE49-F238E27FC236}">
                <a16:creationId xmlns:a16="http://schemas.microsoft.com/office/drawing/2014/main" id="{B21B1E02-11C9-8381-1FE4-5695D0128759}"/>
              </a:ext>
            </a:extLst>
          </p:cNvPr>
          <p:cNvSpPr/>
          <p:nvPr/>
        </p:nvSpPr>
        <p:spPr>
          <a:xfrm rot="5336205">
            <a:off x="1512031" y="7976788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3" name="Group 33">
            <a:extLst>
              <a:ext uri="{FF2B5EF4-FFF2-40B4-BE49-F238E27FC236}">
                <a16:creationId xmlns:a16="http://schemas.microsoft.com/office/drawing/2014/main" id="{98D844D1-A122-12E9-B883-D7344863A420}"/>
              </a:ext>
            </a:extLst>
          </p:cNvPr>
          <p:cNvGrpSpPr/>
          <p:nvPr/>
        </p:nvGrpSpPr>
        <p:grpSpPr>
          <a:xfrm>
            <a:off x="2734378" y="2950884"/>
            <a:ext cx="1455286" cy="5732450"/>
            <a:chOff x="0" y="0"/>
            <a:chExt cx="1940381" cy="7643267"/>
          </a:xfrm>
        </p:grpSpPr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FFCC0221-F835-A055-AB4D-BA08CE8BEBD8}"/>
                </a:ext>
              </a:extLst>
            </p:cNvPr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5" name="Group 35">
            <a:extLst>
              <a:ext uri="{FF2B5EF4-FFF2-40B4-BE49-F238E27FC236}">
                <a16:creationId xmlns:a16="http://schemas.microsoft.com/office/drawing/2014/main" id="{5E71D1EB-DEA1-764D-2FE8-3E182EDE4803}"/>
              </a:ext>
            </a:extLst>
          </p:cNvPr>
          <p:cNvGrpSpPr/>
          <p:nvPr/>
        </p:nvGrpSpPr>
        <p:grpSpPr>
          <a:xfrm>
            <a:off x="1277940" y="1563964"/>
            <a:ext cx="2912078" cy="3275476"/>
            <a:chOff x="0" y="0"/>
            <a:chExt cx="3882771" cy="4367301"/>
          </a:xfrm>
        </p:grpSpPr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C7F3076-431E-02B7-25B4-B60ABD7E734D}"/>
                </a:ext>
              </a:extLst>
            </p:cNvPr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7" name="Group 37">
            <a:extLst>
              <a:ext uri="{FF2B5EF4-FFF2-40B4-BE49-F238E27FC236}">
                <a16:creationId xmlns:a16="http://schemas.microsoft.com/office/drawing/2014/main" id="{87784ADE-F75C-FB1B-DD51-E751D04D8BFA}"/>
              </a:ext>
            </a:extLst>
          </p:cNvPr>
          <p:cNvGrpSpPr/>
          <p:nvPr/>
        </p:nvGrpSpPr>
        <p:grpSpPr>
          <a:xfrm>
            <a:off x="2734378" y="7052882"/>
            <a:ext cx="2910572" cy="1637004"/>
            <a:chOff x="0" y="0"/>
            <a:chExt cx="3880763" cy="2182672"/>
          </a:xfrm>
        </p:grpSpPr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59F31308-6E82-DA0F-3B29-0BB97E4B4A64}"/>
                </a:ext>
              </a:extLst>
            </p:cNvPr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053CC513-C017-137B-B466-2B5F54DF3F0C}"/>
              </a:ext>
            </a:extLst>
          </p:cNvPr>
          <p:cNvGrpSpPr/>
          <p:nvPr/>
        </p:nvGrpSpPr>
        <p:grpSpPr>
          <a:xfrm>
            <a:off x="-3085925" y="94825"/>
            <a:ext cx="7600800" cy="7983850"/>
            <a:chOff x="0" y="0"/>
            <a:chExt cx="10134400" cy="10645133"/>
          </a:xfrm>
        </p:grpSpPr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DF183FE0-8630-3DFC-B325-9FE29E3E9A0F}"/>
                </a:ext>
              </a:extLst>
            </p:cNvPr>
            <p:cNvSpPr/>
            <p:nvPr/>
          </p:nvSpPr>
          <p:spPr>
            <a:xfrm>
              <a:off x="6731" y="1524"/>
              <a:ext cx="10121900" cy="10641584"/>
            </a:xfrm>
            <a:custGeom>
              <a:avLst/>
              <a:gdLst/>
              <a:ahLst/>
              <a:cxnLst/>
              <a:rect l="l" t="t" r="r" b="b"/>
              <a:pathLst>
                <a:path w="10121900" h="10641584">
                  <a:moveTo>
                    <a:pt x="10108057" y="10641584"/>
                  </a:moveTo>
                  <a:lnTo>
                    <a:pt x="8785733" y="9792843"/>
                  </a:lnTo>
                  <a:cubicBezTo>
                    <a:pt x="8782050" y="9790557"/>
                    <a:pt x="8779891" y="9786493"/>
                    <a:pt x="8779891" y="9782175"/>
                  </a:cubicBezTo>
                  <a:lnTo>
                    <a:pt x="8779891" y="4740021"/>
                  </a:lnTo>
                  <a:lnTo>
                    <a:pt x="8792591" y="4740021"/>
                  </a:lnTo>
                  <a:lnTo>
                    <a:pt x="8786622" y="4751197"/>
                  </a:lnTo>
                  <a:lnTo>
                    <a:pt x="0" y="22352"/>
                  </a:lnTo>
                  <a:lnTo>
                    <a:pt x="11938" y="0"/>
                  </a:lnTo>
                  <a:lnTo>
                    <a:pt x="8798687" y="4728845"/>
                  </a:lnTo>
                  <a:cubicBezTo>
                    <a:pt x="8802751" y="4731004"/>
                    <a:pt x="8805419" y="4735322"/>
                    <a:pt x="8805419" y="4740021"/>
                  </a:cubicBezTo>
                  <a:lnTo>
                    <a:pt x="8805419" y="9782048"/>
                  </a:lnTo>
                  <a:lnTo>
                    <a:pt x="8792719" y="9782048"/>
                  </a:lnTo>
                  <a:lnTo>
                    <a:pt x="8799576" y="9771379"/>
                  </a:lnTo>
                  <a:lnTo>
                    <a:pt x="10121900" y="10620121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</p:spTree>
    <p:extLst>
      <p:ext uri="{BB962C8B-B14F-4D97-AF65-F5344CB8AC3E}">
        <p14:creationId xmlns:p14="http://schemas.microsoft.com/office/powerpoint/2010/main" val="415939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63408" y="6076938"/>
            <a:ext cx="2805112" cy="1619250"/>
            <a:chOff x="0" y="0"/>
            <a:chExt cx="3740149" cy="2159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63408" y="7034202"/>
            <a:ext cx="1404938" cy="1624012"/>
            <a:chOff x="0" y="0"/>
            <a:chExt cx="1873251" cy="21653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863408" y="7850970"/>
            <a:ext cx="1404938" cy="2436018"/>
            <a:chOff x="0" y="0"/>
            <a:chExt cx="1873251" cy="32480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8" name="AutoShape 8"/>
          <p:cNvSpPr/>
          <p:nvPr/>
        </p:nvSpPr>
        <p:spPr>
          <a:xfrm rot="5336205">
            <a:off x="17050181" y="8761864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8272528" y="3735960"/>
            <a:ext cx="1455286" cy="5732450"/>
            <a:chOff x="0" y="0"/>
            <a:chExt cx="1940381" cy="76432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816090" y="2349040"/>
            <a:ext cx="2912078" cy="3275476"/>
            <a:chOff x="0" y="0"/>
            <a:chExt cx="3882771" cy="43673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8272528" y="7837958"/>
            <a:ext cx="2910572" cy="1637004"/>
            <a:chOff x="0" y="0"/>
            <a:chExt cx="3880763" cy="218267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7297125" y="3478527"/>
            <a:ext cx="2755900" cy="5385250"/>
            <a:chOff x="0" y="0"/>
            <a:chExt cx="3674533" cy="7180333"/>
          </a:xfrm>
        </p:grpSpPr>
        <p:sp>
          <p:nvSpPr>
            <p:cNvPr id="16" name="Freeform 16"/>
            <p:cNvSpPr/>
            <p:nvPr/>
          </p:nvSpPr>
          <p:spPr>
            <a:xfrm>
              <a:off x="6604" y="1524"/>
              <a:ext cx="3662045" cy="7176770"/>
            </a:xfrm>
            <a:custGeom>
              <a:avLst/>
              <a:gdLst/>
              <a:ahLst/>
              <a:cxnLst/>
              <a:rect l="l" t="t" r="r" b="b"/>
              <a:pathLst>
                <a:path w="3662045" h="7176770">
                  <a:moveTo>
                    <a:pt x="3648329" y="7176770"/>
                  </a:moveTo>
                  <a:lnTo>
                    <a:pt x="2326005" y="6328029"/>
                  </a:lnTo>
                  <a:cubicBezTo>
                    <a:pt x="2322322" y="6325743"/>
                    <a:pt x="2320163" y="6321679"/>
                    <a:pt x="2320163" y="6317361"/>
                  </a:cubicBezTo>
                  <a:lnTo>
                    <a:pt x="2320163" y="1275207"/>
                  </a:lnTo>
                  <a:lnTo>
                    <a:pt x="2332863" y="1275207"/>
                  </a:lnTo>
                  <a:lnTo>
                    <a:pt x="2326767" y="1286383"/>
                  </a:lnTo>
                  <a:lnTo>
                    <a:pt x="0" y="22352"/>
                  </a:lnTo>
                  <a:lnTo>
                    <a:pt x="12192" y="0"/>
                  </a:lnTo>
                  <a:lnTo>
                    <a:pt x="2338959" y="1264031"/>
                  </a:lnTo>
                  <a:cubicBezTo>
                    <a:pt x="2343023" y="1266190"/>
                    <a:pt x="2345563" y="1270508"/>
                    <a:pt x="2345563" y="1275207"/>
                  </a:cubicBezTo>
                  <a:lnTo>
                    <a:pt x="2345563" y="6317361"/>
                  </a:lnTo>
                  <a:lnTo>
                    <a:pt x="2332863" y="6317361"/>
                  </a:lnTo>
                  <a:lnTo>
                    <a:pt x="2339721" y="6306693"/>
                  </a:lnTo>
                  <a:lnTo>
                    <a:pt x="3662045" y="7155434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82060" y="2451032"/>
            <a:ext cx="1407318" cy="3650456"/>
            <a:chOff x="0" y="0"/>
            <a:chExt cx="1876424" cy="4867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76425" cy="4867275"/>
            </a:xfrm>
            <a:custGeom>
              <a:avLst/>
              <a:gdLst/>
              <a:ahLst/>
              <a:cxnLst/>
              <a:rect l="l" t="t" r="r" b="b"/>
              <a:pathLst>
                <a:path w="1876425" h="4867275">
                  <a:moveTo>
                    <a:pt x="1876425" y="107950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1876425" y="4867275"/>
                  </a:lnTo>
                  <a:lnTo>
                    <a:pt x="1876425" y="107950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19" name="AutoShape 19"/>
          <p:cNvSpPr/>
          <p:nvPr/>
        </p:nvSpPr>
        <p:spPr>
          <a:xfrm rot="5367839">
            <a:off x="-328706" y="4726176"/>
            <a:ext cx="2036339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6126925" y="5246045"/>
            <a:ext cx="9952350" cy="154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Security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682925" y="3465725"/>
            <a:ext cx="2755950" cy="16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DCB6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12285" y="7315913"/>
            <a:ext cx="76027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Auth Methods</a:t>
            </a:r>
          </a:p>
        </p:txBody>
      </p:sp>
      <p:sp>
        <p:nvSpPr>
          <p:cNvPr id="23" name="AutoShape 23"/>
          <p:cNvSpPr/>
          <p:nvPr/>
        </p:nvSpPr>
        <p:spPr>
          <a:xfrm>
            <a:off x="5967513" y="4262301"/>
            <a:ext cx="6715475" cy="135224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" name="Group 24"/>
          <p:cNvGrpSpPr/>
          <p:nvPr/>
        </p:nvGrpSpPr>
        <p:grpSpPr>
          <a:xfrm>
            <a:off x="1325258" y="5291862"/>
            <a:ext cx="2805112" cy="1619250"/>
            <a:chOff x="0" y="0"/>
            <a:chExt cx="3740149" cy="2159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2718290" y="836544"/>
            <a:ext cx="4217194" cy="2433638"/>
            <a:chOff x="0" y="0"/>
            <a:chExt cx="5622925" cy="324485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622925" cy="3244850"/>
            </a:xfrm>
            <a:custGeom>
              <a:avLst/>
              <a:gdLst/>
              <a:ahLst/>
              <a:cxnLst/>
              <a:rect l="l" t="t" r="r" b="b"/>
              <a:pathLst>
                <a:path w="5622925" h="3244850">
                  <a:moveTo>
                    <a:pt x="5622925" y="1082675"/>
                  </a:moveTo>
                  <a:lnTo>
                    <a:pt x="3746500" y="0"/>
                  </a:lnTo>
                  <a:lnTo>
                    <a:pt x="1873250" y="1082675"/>
                  </a:lnTo>
                  <a:lnTo>
                    <a:pt x="0" y="2162175"/>
                  </a:lnTo>
                  <a:lnTo>
                    <a:pt x="1873250" y="3244850"/>
                  </a:lnTo>
                  <a:lnTo>
                    <a:pt x="3746500" y="2162175"/>
                  </a:lnTo>
                  <a:lnTo>
                    <a:pt x="1873250" y="1082675"/>
                  </a:lnTo>
                  <a:lnTo>
                    <a:pt x="3746500" y="2162175"/>
                  </a:lnTo>
                  <a:lnTo>
                    <a:pt x="5622925" y="1082675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325258" y="6249126"/>
            <a:ext cx="1404938" cy="1624012"/>
            <a:chOff x="0" y="0"/>
            <a:chExt cx="1873251" cy="216534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25258" y="7065894"/>
            <a:ext cx="1404938" cy="2436018"/>
            <a:chOff x="0" y="0"/>
            <a:chExt cx="1873251" cy="324802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32" name="AutoShape 32"/>
          <p:cNvSpPr/>
          <p:nvPr/>
        </p:nvSpPr>
        <p:spPr>
          <a:xfrm rot="8994672">
            <a:off x="3290859" y="2577350"/>
            <a:ext cx="100739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5336205">
            <a:off x="1512031" y="7976788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4" name="Group 34"/>
          <p:cNvGrpSpPr/>
          <p:nvPr/>
        </p:nvGrpSpPr>
        <p:grpSpPr>
          <a:xfrm>
            <a:off x="2734378" y="2950884"/>
            <a:ext cx="1455286" cy="5732450"/>
            <a:chOff x="0" y="0"/>
            <a:chExt cx="1940381" cy="764326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277940" y="1563964"/>
            <a:ext cx="2912078" cy="3275476"/>
            <a:chOff x="0" y="0"/>
            <a:chExt cx="3882771" cy="436730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2734378" y="7052882"/>
            <a:ext cx="2910572" cy="1637004"/>
            <a:chOff x="0" y="0"/>
            <a:chExt cx="3880763" cy="218267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-3085925" y="94825"/>
            <a:ext cx="7600800" cy="7983850"/>
            <a:chOff x="0" y="0"/>
            <a:chExt cx="10134400" cy="10645133"/>
          </a:xfrm>
        </p:grpSpPr>
        <p:sp>
          <p:nvSpPr>
            <p:cNvPr id="41" name="Freeform 41"/>
            <p:cNvSpPr/>
            <p:nvPr/>
          </p:nvSpPr>
          <p:spPr>
            <a:xfrm>
              <a:off x="6731" y="1524"/>
              <a:ext cx="10121900" cy="10641584"/>
            </a:xfrm>
            <a:custGeom>
              <a:avLst/>
              <a:gdLst/>
              <a:ahLst/>
              <a:cxnLst/>
              <a:rect l="l" t="t" r="r" b="b"/>
              <a:pathLst>
                <a:path w="10121900" h="10641584">
                  <a:moveTo>
                    <a:pt x="10108057" y="10641584"/>
                  </a:moveTo>
                  <a:lnTo>
                    <a:pt x="8785733" y="9792843"/>
                  </a:lnTo>
                  <a:cubicBezTo>
                    <a:pt x="8782050" y="9790557"/>
                    <a:pt x="8779891" y="9786493"/>
                    <a:pt x="8779891" y="9782175"/>
                  </a:cubicBezTo>
                  <a:lnTo>
                    <a:pt x="8779891" y="4740021"/>
                  </a:lnTo>
                  <a:lnTo>
                    <a:pt x="8792591" y="4740021"/>
                  </a:lnTo>
                  <a:lnTo>
                    <a:pt x="8786622" y="4751197"/>
                  </a:lnTo>
                  <a:lnTo>
                    <a:pt x="0" y="22352"/>
                  </a:lnTo>
                  <a:lnTo>
                    <a:pt x="11938" y="0"/>
                  </a:lnTo>
                  <a:lnTo>
                    <a:pt x="8798687" y="4728845"/>
                  </a:lnTo>
                  <a:cubicBezTo>
                    <a:pt x="8802751" y="4731004"/>
                    <a:pt x="8805419" y="4735322"/>
                    <a:pt x="8805419" y="4740021"/>
                  </a:cubicBezTo>
                  <a:lnTo>
                    <a:pt x="8805419" y="9782048"/>
                  </a:lnTo>
                  <a:lnTo>
                    <a:pt x="8792719" y="9782048"/>
                  </a:lnTo>
                  <a:lnTo>
                    <a:pt x="8799576" y="9771379"/>
                  </a:lnTo>
                  <a:lnTo>
                    <a:pt x="10121900" y="10620121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62024" y="-1713608"/>
            <a:ext cx="4025966" cy="7726866"/>
          </a:xfrm>
          <a:custGeom>
            <a:avLst/>
            <a:gdLst/>
            <a:ahLst/>
            <a:cxnLst/>
            <a:rect l="l" t="t" r="r" b="b"/>
            <a:pathLst>
              <a:path w="4025966" h="7726866">
                <a:moveTo>
                  <a:pt x="0" y="0"/>
                </a:moveTo>
                <a:lnTo>
                  <a:pt x="4025966" y="0"/>
                </a:lnTo>
                <a:lnTo>
                  <a:pt x="4025966" y="7726866"/>
                </a:lnTo>
                <a:lnTo>
                  <a:pt x="0" y="7726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01259" y="1028700"/>
            <a:ext cx="3716082" cy="9066735"/>
          </a:xfrm>
          <a:custGeom>
            <a:avLst/>
            <a:gdLst/>
            <a:ahLst/>
            <a:cxnLst/>
            <a:rect l="l" t="t" r="r" b="b"/>
            <a:pathLst>
              <a:path w="3716082" h="9066735">
                <a:moveTo>
                  <a:pt x="0" y="0"/>
                </a:moveTo>
                <a:lnTo>
                  <a:pt x="3716082" y="0"/>
                </a:lnTo>
                <a:lnTo>
                  <a:pt x="3716082" y="9066735"/>
                </a:lnTo>
                <a:lnTo>
                  <a:pt x="0" y="9066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749887" y="1580214"/>
          <a:ext cx="14133915" cy="7126572"/>
        </p:xfrm>
        <a:graphic>
          <a:graphicData uri="http://schemas.openxmlformats.org/drawingml/2006/table">
            <a:tbl>
              <a:tblPr/>
              <a:tblGrid>
                <a:gridCol w="4097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6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6006"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Method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Use Case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905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JWT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SPA/Mobile apps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905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OAuth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                Third-party login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4905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Cookies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Browser-based apps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851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API Keys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Service-to-service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749887" y="304655"/>
            <a:ext cx="131299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Authentication Methods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62024" y="-1713608"/>
            <a:ext cx="4025966" cy="7726866"/>
          </a:xfrm>
          <a:custGeom>
            <a:avLst/>
            <a:gdLst/>
            <a:ahLst/>
            <a:cxnLst/>
            <a:rect l="l" t="t" r="r" b="b"/>
            <a:pathLst>
              <a:path w="4025966" h="7726866">
                <a:moveTo>
                  <a:pt x="0" y="0"/>
                </a:moveTo>
                <a:lnTo>
                  <a:pt x="4025966" y="0"/>
                </a:lnTo>
                <a:lnTo>
                  <a:pt x="4025966" y="7726866"/>
                </a:lnTo>
                <a:lnTo>
                  <a:pt x="0" y="7726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01259" y="1028700"/>
            <a:ext cx="3716082" cy="9066735"/>
          </a:xfrm>
          <a:custGeom>
            <a:avLst/>
            <a:gdLst/>
            <a:ahLst/>
            <a:cxnLst/>
            <a:rect l="l" t="t" r="r" b="b"/>
            <a:pathLst>
              <a:path w="3716082" h="9066735">
                <a:moveTo>
                  <a:pt x="0" y="0"/>
                </a:moveTo>
                <a:lnTo>
                  <a:pt x="3716082" y="0"/>
                </a:lnTo>
                <a:lnTo>
                  <a:pt x="3716082" y="9066735"/>
                </a:lnTo>
                <a:lnTo>
                  <a:pt x="0" y="9066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9887" y="304655"/>
            <a:ext cx="131299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JWT Advantages: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9887" y="2121250"/>
            <a:ext cx="8536689" cy="277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 algn="l">
              <a:lnSpc>
                <a:spcPts val="7200"/>
              </a:lnSpc>
              <a:spcBef>
                <a:spcPct val="0"/>
              </a:spcBef>
              <a:buFont typeface="Arial"/>
              <a:buChar char="•"/>
            </a:pPr>
            <a:r>
              <a:rPr lang="en-US" sz="6000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Stateless</a:t>
            </a:r>
          </a:p>
          <a:p>
            <a:pPr marL="1295400" lvl="1" indent="-647700" algn="l">
              <a:lnSpc>
                <a:spcPts val="7200"/>
              </a:lnSpc>
              <a:spcBef>
                <a:spcPct val="0"/>
              </a:spcBef>
              <a:buFont typeface="Arial"/>
              <a:buChar char="•"/>
            </a:pPr>
            <a:r>
              <a:rPr lang="en-US" sz="6000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Self-contained claims</a:t>
            </a:r>
          </a:p>
          <a:p>
            <a:pPr marL="1295400" lvl="1" indent="-647700" algn="l">
              <a:lnSpc>
                <a:spcPts val="7200"/>
              </a:lnSpc>
              <a:spcBef>
                <a:spcPct val="0"/>
              </a:spcBef>
              <a:buFont typeface="Arial"/>
              <a:buChar char="•"/>
            </a:pPr>
            <a:r>
              <a:rPr lang="en-US" sz="6000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Easy to validate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63408" y="6076938"/>
            <a:ext cx="2805112" cy="1619250"/>
            <a:chOff x="0" y="0"/>
            <a:chExt cx="3740149" cy="2159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63408" y="7034202"/>
            <a:ext cx="1404938" cy="1624012"/>
            <a:chOff x="0" y="0"/>
            <a:chExt cx="1873251" cy="21653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863408" y="7850970"/>
            <a:ext cx="1404938" cy="2436018"/>
            <a:chOff x="0" y="0"/>
            <a:chExt cx="1873251" cy="32480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8" name="AutoShape 8"/>
          <p:cNvSpPr/>
          <p:nvPr/>
        </p:nvSpPr>
        <p:spPr>
          <a:xfrm rot="5336205">
            <a:off x="17050181" y="8761864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8272528" y="3735960"/>
            <a:ext cx="1455286" cy="5732450"/>
            <a:chOff x="0" y="0"/>
            <a:chExt cx="1940381" cy="76432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816090" y="2349040"/>
            <a:ext cx="2912078" cy="3275476"/>
            <a:chOff x="0" y="0"/>
            <a:chExt cx="3882771" cy="43673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8272528" y="7837958"/>
            <a:ext cx="2910572" cy="1637004"/>
            <a:chOff x="0" y="0"/>
            <a:chExt cx="3880763" cy="218267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7297125" y="3478527"/>
            <a:ext cx="2755900" cy="5385250"/>
            <a:chOff x="0" y="0"/>
            <a:chExt cx="3674533" cy="7180333"/>
          </a:xfrm>
        </p:grpSpPr>
        <p:sp>
          <p:nvSpPr>
            <p:cNvPr id="16" name="Freeform 16"/>
            <p:cNvSpPr/>
            <p:nvPr/>
          </p:nvSpPr>
          <p:spPr>
            <a:xfrm>
              <a:off x="6604" y="1524"/>
              <a:ext cx="3662045" cy="7176770"/>
            </a:xfrm>
            <a:custGeom>
              <a:avLst/>
              <a:gdLst/>
              <a:ahLst/>
              <a:cxnLst/>
              <a:rect l="l" t="t" r="r" b="b"/>
              <a:pathLst>
                <a:path w="3662045" h="7176770">
                  <a:moveTo>
                    <a:pt x="3648329" y="7176770"/>
                  </a:moveTo>
                  <a:lnTo>
                    <a:pt x="2326005" y="6328029"/>
                  </a:lnTo>
                  <a:cubicBezTo>
                    <a:pt x="2322322" y="6325743"/>
                    <a:pt x="2320163" y="6321679"/>
                    <a:pt x="2320163" y="6317361"/>
                  </a:cubicBezTo>
                  <a:lnTo>
                    <a:pt x="2320163" y="1275207"/>
                  </a:lnTo>
                  <a:lnTo>
                    <a:pt x="2332863" y="1275207"/>
                  </a:lnTo>
                  <a:lnTo>
                    <a:pt x="2326767" y="1286383"/>
                  </a:lnTo>
                  <a:lnTo>
                    <a:pt x="0" y="22352"/>
                  </a:lnTo>
                  <a:lnTo>
                    <a:pt x="12192" y="0"/>
                  </a:lnTo>
                  <a:lnTo>
                    <a:pt x="2338959" y="1264031"/>
                  </a:lnTo>
                  <a:cubicBezTo>
                    <a:pt x="2343023" y="1266190"/>
                    <a:pt x="2345563" y="1270508"/>
                    <a:pt x="2345563" y="1275207"/>
                  </a:cubicBezTo>
                  <a:lnTo>
                    <a:pt x="2345563" y="6317361"/>
                  </a:lnTo>
                  <a:lnTo>
                    <a:pt x="2332863" y="6317361"/>
                  </a:lnTo>
                  <a:lnTo>
                    <a:pt x="2339721" y="6306693"/>
                  </a:lnTo>
                  <a:lnTo>
                    <a:pt x="3662045" y="7155434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82060" y="2451032"/>
            <a:ext cx="1407318" cy="3650456"/>
            <a:chOff x="0" y="0"/>
            <a:chExt cx="1876424" cy="4867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76425" cy="4867275"/>
            </a:xfrm>
            <a:custGeom>
              <a:avLst/>
              <a:gdLst/>
              <a:ahLst/>
              <a:cxnLst/>
              <a:rect l="l" t="t" r="r" b="b"/>
              <a:pathLst>
                <a:path w="1876425" h="4867275">
                  <a:moveTo>
                    <a:pt x="1876425" y="107950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1876425" y="4867275"/>
                  </a:lnTo>
                  <a:lnTo>
                    <a:pt x="1876425" y="107950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19" name="AutoShape 19"/>
          <p:cNvSpPr/>
          <p:nvPr/>
        </p:nvSpPr>
        <p:spPr>
          <a:xfrm rot="5367839">
            <a:off x="-328706" y="4726176"/>
            <a:ext cx="2036339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6126925" y="5246045"/>
            <a:ext cx="9952350" cy="154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Foundations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682925" y="3465725"/>
            <a:ext cx="2755950" cy="16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DCB6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126925" y="6874625"/>
            <a:ext cx="76027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MVC vs API</a:t>
            </a:r>
          </a:p>
        </p:txBody>
      </p:sp>
      <p:sp>
        <p:nvSpPr>
          <p:cNvPr id="23" name="AutoShape 23"/>
          <p:cNvSpPr/>
          <p:nvPr/>
        </p:nvSpPr>
        <p:spPr>
          <a:xfrm>
            <a:off x="5967513" y="4262301"/>
            <a:ext cx="6715475" cy="135224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" name="Group 24"/>
          <p:cNvGrpSpPr/>
          <p:nvPr/>
        </p:nvGrpSpPr>
        <p:grpSpPr>
          <a:xfrm>
            <a:off x="1325258" y="5291862"/>
            <a:ext cx="2805112" cy="1619250"/>
            <a:chOff x="0" y="0"/>
            <a:chExt cx="3740149" cy="2159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2718290" y="836544"/>
            <a:ext cx="4217194" cy="2433638"/>
            <a:chOff x="0" y="0"/>
            <a:chExt cx="5622925" cy="324485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622925" cy="3244850"/>
            </a:xfrm>
            <a:custGeom>
              <a:avLst/>
              <a:gdLst/>
              <a:ahLst/>
              <a:cxnLst/>
              <a:rect l="l" t="t" r="r" b="b"/>
              <a:pathLst>
                <a:path w="5622925" h="3244850">
                  <a:moveTo>
                    <a:pt x="5622925" y="1082675"/>
                  </a:moveTo>
                  <a:lnTo>
                    <a:pt x="3746500" y="0"/>
                  </a:lnTo>
                  <a:lnTo>
                    <a:pt x="1873250" y="1082675"/>
                  </a:lnTo>
                  <a:lnTo>
                    <a:pt x="0" y="2162175"/>
                  </a:lnTo>
                  <a:lnTo>
                    <a:pt x="1873250" y="3244850"/>
                  </a:lnTo>
                  <a:lnTo>
                    <a:pt x="3746500" y="2162175"/>
                  </a:lnTo>
                  <a:lnTo>
                    <a:pt x="1873250" y="1082675"/>
                  </a:lnTo>
                  <a:lnTo>
                    <a:pt x="3746500" y="2162175"/>
                  </a:lnTo>
                  <a:lnTo>
                    <a:pt x="5622925" y="1082675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325258" y="6249126"/>
            <a:ext cx="1404938" cy="1624012"/>
            <a:chOff x="0" y="0"/>
            <a:chExt cx="1873251" cy="216534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25258" y="7065894"/>
            <a:ext cx="1404938" cy="2436018"/>
            <a:chOff x="0" y="0"/>
            <a:chExt cx="1873251" cy="324802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32" name="AutoShape 32"/>
          <p:cNvSpPr/>
          <p:nvPr/>
        </p:nvSpPr>
        <p:spPr>
          <a:xfrm rot="8994672">
            <a:off x="3290859" y="2577350"/>
            <a:ext cx="100739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5336205">
            <a:off x="1512031" y="7976788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4" name="Group 34"/>
          <p:cNvGrpSpPr/>
          <p:nvPr/>
        </p:nvGrpSpPr>
        <p:grpSpPr>
          <a:xfrm>
            <a:off x="2734378" y="2950884"/>
            <a:ext cx="1455286" cy="5732450"/>
            <a:chOff x="0" y="0"/>
            <a:chExt cx="1940381" cy="764326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277940" y="1563964"/>
            <a:ext cx="2912078" cy="3275476"/>
            <a:chOff x="0" y="0"/>
            <a:chExt cx="3882771" cy="436730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2734378" y="7052882"/>
            <a:ext cx="2910572" cy="1637004"/>
            <a:chOff x="0" y="0"/>
            <a:chExt cx="3880763" cy="218267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-3085925" y="94825"/>
            <a:ext cx="7600800" cy="7983850"/>
            <a:chOff x="0" y="0"/>
            <a:chExt cx="10134400" cy="10645133"/>
          </a:xfrm>
        </p:grpSpPr>
        <p:sp>
          <p:nvSpPr>
            <p:cNvPr id="41" name="Freeform 41"/>
            <p:cNvSpPr/>
            <p:nvPr/>
          </p:nvSpPr>
          <p:spPr>
            <a:xfrm>
              <a:off x="6731" y="1524"/>
              <a:ext cx="10121900" cy="10641584"/>
            </a:xfrm>
            <a:custGeom>
              <a:avLst/>
              <a:gdLst/>
              <a:ahLst/>
              <a:cxnLst/>
              <a:rect l="l" t="t" r="r" b="b"/>
              <a:pathLst>
                <a:path w="10121900" h="10641584">
                  <a:moveTo>
                    <a:pt x="10108057" y="10641584"/>
                  </a:moveTo>
                  <a:lnTo>
                    <a:pt x="8785733" y="9792843"/>
                  </a:lnTo>
                  <a:cubicBezTo>
                    <a:pt x="8782050" y="9790557"/>
                    <a:pt x="8779891" y="9786493"/>
                    <a:pt x="8779891" y="9782175"/>
                  </a:cubicBezTo>
                  <a:lnTo>
                    <a:pt x="8779891" y="4740021"/>
                  </a:lnTo>
                  <a:lnTo>
                    <a:pt x="8792591" y="4740021"/>
                  </a:lnTo>
                  <a:lnTo>
                    <a:pt x="8786622" y="4751197"/>
                  </a:lnTo>
                  <a:lnTo>
                    <a:pt x="0" y="22352"/>
                  </a:lnTo>
                  <a:lnTo>
                    <a:pt x="11938" y="0"/>
                  </a:lnTo>
                  <a:lnTo>
                    <a:pt x="8798687" y="4728845"/>
                  </a:lnTo>
                  <a:cubicBezTo>
                    <a:pt x="8802751" y="4731004"/>
                    <a:pt x="8805419" y="4735322"/>
                    <a:pt x="8805419" y="4740021"/>
                  </a:cubicBezTo>
                  <a:lnTo>
                    <a:pt x="8805419" y="9782048"/>
                  </a:lnTo>
                  <a:lnTo>
                    <a:pt x="8792719" y="9782048"/>
                  </a:lnTo>
                  <a:lnTo>
                    <a:pt x="8799576" y="9771379"/>
                  </a:lnTo>
                  <a:lnTo>
                    <a:pt x="10121900" y="10620121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62024" y="-1713608"/>
            <a:ext cx="4025966" cy="7726866"/>
          </a:xfrm>
          <a:custGeom>
            <a:avLst/>
            <a:gdLst/>
            <a:ahLst/>
            <a:cxnLst/>
            <a:rect l="l" t="t" r="r" b="b"/>
            <a:pathLst>
              <a:path w="4025966" h="7726866">
                <a:moveTo>
                  <a:pt x="0" y="0"/>
                </a:moveTo>
                <a:lnTo>
                  <a:pt x="4025966" y="0"/>
                </a:lnTo>
                <a:lnTo>
                  <a:pt x="4025966" y="7726866"/>
                </a:lnTo>
                <a:lnTo>
                  <a:pt x="0" y="7726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01259" y="1028700"/>
            <a:ext cx="3716082" cy="9066735"/>
          </a:xfrm>
          <a:custGeom>
            <a:avLst/>
            <a:gdLst/>
            <a:ahLst/>
            <a:cxnLst/>
            <a:rect l="l" t="t" r="r" b="b"/>
            <a:pathLst>
              <a:path w="3716082" h="9066735">
                <a:moveTo>
                  <a:pt x="0" y="0"/>
                </a:moveTo>
                <a:lnTo>
                  <a:pt x="3716082" y="0"/>
                </a:lnTo>
                <a:lnTo>
                  <a:pt x="3716082" y="9066735"/>
                </a:lnTo>
                <a:lnTo>
                  <a:pt x="0" y="9066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9887" y="304655"/>
            <a:ext cx="131299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JWT Structure: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9887" y="1782162"/>
            <a:ext cx="14335870" cy="541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Header (Algorithm &amp; Token Type)</a:t>
            </a:r>
          </a:p>
          <a:p>
            <a:pPr marL="863599" lvl="1" indent="-431800" algn="l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Payload (Claims)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{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"</a:t>
            </a:r>
            <a:r>
              <a:rPr lang="en-US" sz="3999" dirty="0" err="1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nameid</a:t>
            </a:r>
            <a:r>
              <a:rPr lang="en-US" sz="3999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": "123", ...,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 "</a:t>
            </a:r>
            <a:r>
              <a:rPr lang="en-US" sz="3999" dirty="0" err="1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jti</a:t>
            </a:r>
            <a:r>
              <a:rPr lang="en-US" sz="3999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": "a1b2c3d4", // Unique token ID (for blacklisting)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"role": "</a:t>
            </a:r>
            <a:r>
              <a:rPr lang="en-US" sz="3999" dirty="0" err="1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AppAdmin</a:t>
            </a:r>
            <a:r>
              <a:rPr lang="en-US" sz="3999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", // Only if </a:t>
            </a:r>
            <a:r>
              <a:rPr lang="en-US" sz="3999" dirty="0" err="1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user.IsAdmin</a:t>
            </a:r>
            <a:r>
              <a:rPr lang="en-US" sz="3999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"exp": 1735689600 // Expiration (30 mins from </a:t>
            </a:r>
            <a:r>
              <a:rPr lang="en-US" sz="3999" dirty="0" err="1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appsettings.json</a:t>
            </a:r>
            <a:r>
              <a:rPr lang="en-US" sz="3999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}</a:t>
            </a:r>
          </a:p>
          <a:p>
            <a:pPr marL="863599" lvl="1" indent="-431800" algn="l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Signature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63408" y="6076938"/>
            <a:ext cx="2805112" cy="1619250"/>
            <a:chOff x="0" y="0"/>
            <a:chExt cx="3740149" cy="2159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63408" y="7034202"/>
            <a:ext cx="1404938" cy="1624012"/>
            <a:chOff x="0" y="0"/>
            <a:chExt cx="1873251" cy="21653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863408" y="7850970"/>
            <a:ext cx="1404938" cy="2436018"/>
            <a:chOff x="0" y="0"/>
            <a:chExt cx="1873251" cy="32480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8" name="AutoShape 8"/>
          <p:cNvSpPr/>
          <p:nvPr/>
        </p:nvSpPr>
        <p:spPr>
          <a:xfrm rot="5336205">
            <a:off x="17050181" y="8761864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8272528" y="3735960"/>
            <a:ext cx="1455286" cy="5732450"/>
            <a:chOff x="0" y="0"/>
            <a:chExt cx="1940381" cy="76432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816090" y="2349040"/>
            <a:ext cx="2912078" cy="3275476"/>
            <a:chOff x="0" y="0"/>
            <a:chExt cx="3882771" cy="43673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8272528" y="7837958"/>
            <a:ext cx="2910572" cy="1637004"/>
            <a:chOff x="0" y="0"/>
            <a:chExt cx="3880763" cy="218267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7297125" y="3478527"/>
            <a:ext cx="2755900" cy="5385250"/>
            <a:chOff x="0" y="0"/>
            <a:chExt cx="3674533" cy="7180333"/>
          </a:xfrm>
        </p:grpSpPr>
        <p:sp>
          <p:nvSpPr>
            <p:cNvPr id="16" name="Freeform 16"/>
            <p:cNvSpPr/>
            <p:nvPr/>
          </p:nvSpPr>
          <p:spPr>
            <a:xfrm>
              <a:off x="6604" y="1524"/>
              <a:ext cx="3662045" cy="7176770"/>
            </a:xfrm>
            <a:custGeom>
              <a:avLst/>
              <a:gdLst/>
              <a:ahLst/>
              <a:cxnLst/>
              <a:rect l="l" t="t" r="r" b="b"/>
              <a:pathLst>
                <a:path w="3662045" h="7176770">
                  <a:moveTo>
                    <a:pt x="3648329" y="7176770"/>
                  </a:moveTo>
                  <a:lnTo>
                    <a:pt x="2326005" y="6328029"/>
                  </a:lnTo>
                  <a:cubicBezTo>
                    <a:pt x="2322322" y="6325743"/>
                    <a:pt x="2320163" y="6321679"/>
                    <a:pt x="2320163" y="6317361"/>
                  </a:cubicBezTo>
                  <a:lnTo>
                    <a:pt x="2320163" y="1275207"/>
                  </a:lnTo>
                  <a:lnTo>
                    <a:pt x="2332863" y="1275207"/>
                  </a:lnTo>
                  <a:lnTo>
                    <a:pt x="2326767" y="1286383"/>
                  </a:lnTo>
                  <a:lnTo>
                    <a:pt x="0" y="22352"/>
                  </a:lnTo>
                  <a:lnTo>
                    <a:pt x="12192" y="0"/>
                  </a:lnTo>
                  <a:lnTo>
                    <a:pt x="2338959" y="1264031"/>
                  </a:lnTo>
                  <a:cubicBezTo>
                    <a:pt x="2343023" y="1266190"/>
                    <a:pt x="2345563" y="1270508"/>
                    <a:pt x="2345563" y="1275207"/>
                  </a:cubicBezTo>
                  <a:lnTo>
                    <a:pt x="2345563" y="6317361"/>
                  </a:lnTo>
                  <a:lnTo>
                    <a:pt x="2332863" y="6317361"/>
                  </a:lnTo>
                  <a:lnTo>
                    <a:pt x="2339721" y="6306693"/>
                  </a:lnTo>
                  <a:lnTo>
                    <a:pt x="3662045" y="7155434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82060" y="2451032"/>
            <a:ext cx="1407318" cy="3650456"/>
            <a:chOff x="0" y="0"/>
            <a:chExt cx="1876424" cy="4867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76425" cy="4867275"/>
            </a:xfrm>
            <a:custGeom>
              <a:avLst/>
              <a:gdLst/>
              <a:ahLst/>
              <a:cxnLst/>
              <a:rect l="l" t="t" r="r" b="b"/>
              <a:pathLst>
                <a:path w="1876425" h="4867275">
                  <a:moveTo>
                    <a:pt x="1876425" y="107950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1876425" y="4867275"/>
                  </a:lnTo>
                  <a:lnTo>
                    <a:pt x="1876425" y="107950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19" name="AutoShape 19"/>
          <p:cNvSpPr/>
          <p:nvPr/>
        </p:nvSpPr>
        <p:spPr>
          <a:xfrm rot="5367839">
            <a:off x="-328706" y="4726176"/>
            <a:ext cx="2036339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6126925" y="5246045"/>
            <a:ext cx="9952350" cy="154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Tooling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682925" y="3465725"/>
            <a:ext cx="2755950" cy="16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DCB6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12285" y="7315913"/>
            <a:ext cx="76027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Swagger</a:t>
            </a:r>
          </a:p>
        </p:txBody>
      </p:sp>
      <p:sp>
        <p:nvSpPr>
          <p:cNvPr id="23" name="AutoShape 23"/>
          <p:cNvSpPr/>
          <p:nvPr/>
        </p:nvSpPr>
        <p:spPr>
          <a:xfrm>
            <a:off x="5967513" y="4262301"/>
            <a:ext cx="6715475" cy="135224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" name="Group 24"/>
          <p:cNvGrpSpPr/>
          <p:nvPr/>
        </p:nvGrpSpPr>
        <p:grpSpPr>
          <a:xfrm>
            <a:off x="1325258" y="5291862"/>
            <a:ext cx="2805112" cy="1619250"/>
            <a:chOff x="0" y="0"/>
            <a:chExt cx="3740149" cy="2159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2718290" y="836544"/>
            <a:ext cx="4217194" cy="2433638"/>
            <a:chOff x="0" y="0"/>
            <a:chExt cx="5622925" cy="324485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622925" cy="3244850"/>
            </a:xfrm>
            <a:custGeom>
              <a:avLst/>
              <a:gdLst/>
              <a:ahLst/>
              <a:cxnLst/>
              <a:rect l="l" t="t" r="r" b="b"/>
              <a:pathLst>
                <a:path w="5622925" h="3244850">
                  <a:moveTo>
                    <a:pt x="5622925" y="1082675"/>
                  </a:moveTo>
                  <a:lnTo>
                    <a:pt x="3746500" y="0"/>
                  </a:lnTo>
                  <a:lnTo>
                    <a:pt x="1873250" y="1082675"/>
                  </a:lnTo>
                  <a:lnTo>
                    <a:pt x="0" y="2162175"/>
                  </a:lnTo>
                  <a:lnTo>
                    <a:pt x="1873250" y="3244850"/>
                  </a:lnTo>
                  <a:lnTo>
                    <a:pt x="3746500" y="2162175"/>
                  </a:lnTo>
                  <a:lnTo>
                    <a:pt x="1873250" y="1082675"/>
                  </a:lnTo>
                  <a:lnTo>
                    <a:pt x="3746500" y="2162175"/>
                  </a:lnTo>
                  <a:lnTo>
                    <a:pt x="5622925" y="1082675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325258" y="6249126"/>
            <a:ext cx="1404938" cy="1624012"/>
            <a:chOff x="0" y="0"/>
            <a:chExt cx="1873251" cy="216534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25258" y="7065894"/>
            <a:ext cx="1404938" cy="2436018"/>
            <a:chOff x="0" y="0"/>
            <a:chExt cx="1873251" cy="324802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32" name="AutoShape 32"/>
          <p:cNvSpPr/>
          <p:nvPr/>
        </p:nvSpPr>
        <p:spPr>
          <a:xfrm rot="8994672">
            <a:off x="3290859" y="2577350"/>
            <a:ext cx="100739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5336205">
            <a:off x="1512031" y="7976788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4" name="Group 34"/>
          <p:cNvGrpSpPr/>
          <p:nvPr/>
        </p:nvGrpSpPr>
        <p:grpSpPr>
          <a:xfrm>
            <a:off x="2734378" y="2950884"/>
            <a:ext cx="1455286" cy="5732450"/>
            <a:chOff x="0" y="0"/>
            <a:chExt cx="1940381" cy="764326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277940" y="1563964"/>
            <a:ext cx="2912078" cy="3275476"/>
            <a:chOff x="0" y="0"/>
            <a:chExt cx="3882771" cy="436730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2734378" y="7052882"/>
            <a:ext cx="2910572" cy="1637004"/>
            <a:chOff x="0" y="0"/>
            <a:chExt cx="3880763" cy="218267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-3085925" y="94825"/>
            <a:ext cx="7600800" cy="7983850"/>
            <a:chOff x="0" y="0"/>
            <a:chExt cx="10134400" cy="10645133"/>
          </a:xfrm>
        </p:grpSpPr>
        <p:sp>
          <p:nvSpPr>
            <p:cNvPr id="41" name="Freeform 41"/>
            <p:cNvSpPr/>
            <p:nvPr/>
          </p:nvSpPr>
          <p:spPr>
            <a:xfrm>
              <a:off x="6731" y="1524"/>
              <a:ext cx="10121900" cy="10641584"/>
            </a:xfrm>
            <a:custGeom>
              <a:avLst/>
              <a:gdLst/>
              <a:ahLst/>
              <a:cxnLst/>
              <a:rect l="l" t="t" r="r" b="b"/>
              <a:pathLst>
                <a:path w="10121900" h="10641584">
                  <a:moveTo>
                    <a:pt x="10108057" y="10641584"/>
                  </a:moveTo>
                  <a:lnTo>
                    <a:pt x="8785733" y="9792843"/>
                  </a:lnTo>
                  <a:cubicBezTo>
                    <a:pt x="8782050" y="9790557"/>
                    <a:pt x="8779891" y="9786493"/>
                    <a:pt x="8779891" y="9782175"/>
                  </a:cubicBezTo>
                  <a:lnTo>
                    <a:pt x="8779891" y="4740021"/>
                  </a:lnTo>
                  <a:lnTo>
                    <a:pt x="8792591" y="4740021"/>
                  </a:lnTo>
                  <a:lnTo>
                    <a:pt x="8786622" y="4751197"/>
                  </a:lnTo>
                  <a:lnTo>
                    <a:pt x="0" y="22352"/>
                  </a:lnTo>
                  <a:lnTo>
                    <a:pt x="11938" y="0"/>
                  </a:lnTo>
                  <a:lnTo>
                    <a:pt x="8798687" y="4728845"/>
                  </a:lnTo>
                  <a:cubicBezTo>
                    <a:pt x="8802751" y="4731004"/>
                    <a:pt x="8805419" y="4735322"/>
                    <a:pt x="8805419" y="4740021"/>
                  </a:cubicBezTo>
                  <a:lnTo>
                    <a:pt x="8805419" y="9782048"/>
                  </a:lnTo>
                  <a:lnTo>
                    <a:pt x="8792719" y="9782048"/>
                  </a:lnTo>
                  <a:lnTo>
                    <a:pt x="8799576" y="9771379"/>
                  </a:lnTo>
                  <a:lnTo>
                    <a:pt x="10121900" y="10620121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62024" y="-1713608"/>
            <a:ext cx="4025966" cy="7726866"/>
          </a:xfrm>
          <a:custGeom>
            <a:avLst/>
            <a:gdLst/>
            <a:ahLst/>
            <a:cxnLst/>
            <a:rect l="l" t="t" r="r" b="b"/>
            <a:pathLst>
              <a:path w="4025966" h="7726866">
                <a:moveTo>
                  <a:pt x="0" y="0"/>
                </a:moveTo>
                <a:lnTo>
                  <a:pt x="4025966" y="0"/>
                </a:lnTo>
                <a:lnTo>
                  <a:pt x="4025966" y="7726866"/>
                </a:lnTo>
                <a:lnTo>
                  <a:pt x="0" y="7726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01259" y="1028700"/>
            <a:ext cx="3716082" cy="9066735"/>
          </a:xfrm>
          <a:custGeom>
            <a:avLst/>
            <a:gdLst/>
            <a:ahLst/>
            <a:cxnLst/>
            <a:rect l="l" t="t" r="r" b="b"/>
            <a:pathLst>
              <a:path w="3716082" h="9066735">
                <a:moveTo>
                  <a:pt x="0" y="0"/>
                </a:moveTo>
                <a:lnTo>
                  <a:pt x="3716082" y="0"/>
                </a:lnTo>
                <a:lnTo>
                  <a:pt x="3716082" y="9066735"/>
                </a:lnTo>
                <a:lnTo>
                  <a:pt x="0" y="9066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9887" y="304655"/>
            <a:ext cx="131299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What’s Swagger?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9887" y="2121250"/>
            <a:ext cx="14651372" cy="642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 algn="l">
              <a:lnSpc>
                <a:spcPts val="7200"/>
              </a:lnSpc>
              <a:spcBef>
                <a:spcPct val="0"/>
              </a:spcBef>
              <a:buFont typeface="Arial"/>
              <a:buChar char="•"/>
            </a:pPr>
            <a:r>
              <a:rPr lang="en-US" sz="6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A framework for describing and documenting APIs.</a:t>
            </a:r>
          </a:p>
          <a:p>
            <a:pPr marL="1295400" lvl="1" indent="-647700" algn="l">
              <a:lnSpc>
                <a:spcPts val="7200"/>
              </a:lnSpc>
              <a:spcBef>
                <a:spcPct val="0"/>
              </a:spcBef>
              <a:buFont typeface="Arial"/>
              <a:buChar char="•"/>
            </a:pPr>
            <a:r>
              <a:rPr lang="en-US" sz="6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Generates an interactive UI for testing endpoints.</a:t>
            </a:r>
          </a:p>
          <a:p>
            <a:pPr marL="1295400" lvl="1" indent="-647700" algn="l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Provides OpenAPI specification. (A standard format for describing REST APIs.)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62024" y="-1713608"/>
            <a:ext cx="4025966" cy="7726866"/>
          </a:xfrm>
          <a:custGeom>
            <a:avLst/>
            <a:gdLst/>
            <a:ahLst/>
            <a:cxnLst/>
            <a:rect l="l" t="t" r="r" b="b"/>
            <a:pathLst>
              <a:path w="4025966" h="7726866">
                <a:moveTo>
                  <a:pt x="0" y="0"/>
                </a:moveTo>
                <a:lnTo>
                  <a:pt x="4025966" y="0"/>
                </a:lnTo>
                <a:lnTo>
                  <a:pt x="4025966" y="7726866"/>
                </a:lnTo>
                <a:lnTo>
                  <a:pt x="0" y="7726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01259" y="1028700"/>
            <a:ext cx="3716082" cy="9066735"/>
          </a:xfrm>
          <a:custGeom>
            <a:avLst/>
            <a:gdLst/>
            <a:ahLst/>
            <a:cxnLst/>
            <a:rect l="l" t="t" r="r" b="b"/>
            <a:pathLst>
              <a:path w="3716082" h="9066735">
                <a:moveTo>
                  <a:pt x="0" y="0"/>
                </a:moveTo>
                <a:lnTo>
                  <a:pt x="3716082" y="0"/>
                </a:lnTo>
                <a:lnTo>
                  <a:pt x="3716082" y="9066735"/>
                </a:lnTo>
                <a:lnTo>
                  <a:pt x="0" y="9066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9887" y="304655"/>
            <a:ext cx="131299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Why API Documentation Matters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9887" y="1871020"/>
            <a:ext cx="14651372" cy="3686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 algn="l">
              <a:lnSpc>
                <a:spcPts val="7200"/>
              </a:lnSpc>
              <a:spcBef>
                <a:spcPct val="0"/>
              </a:spcBef>
              <a:buFont typeface="Arial"/>
              <a:buChar char="•"/>
            </a:pPr>
            <a:r>
              <a:rPr lang="en-US" sz="6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Acts as a contract between backend &amp; frontend.</a:t>
            </a:r>
          </a:p>
          <a:p>
            <a:pPr marL="1295400" lvl="1" indent="-647700" algn="l">
              <a:lnSpc>
                <a:spcPts val="7200"/>
              </a:lnSpc>
              <a:spcBef>
                <a:spcPct val="0"/>
              </a:spcBef>
              <a:buFont typeface="Arial"/>
              <a:buChar char="•"/>
            </a:pPr>
            <a:r>
              <a:rPr lang="en-US" sz="6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Reduces miscommunication in teams.</a:t>
            </a:r>
          </a:p>
          <a:p>
            <a:pPr marL="1295400" lvl="1" indent="-647700" algn="l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Makes it easy to explore &amp; test APIs.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62024" y="-1713608"/>
            <a:ext cx="4025966" cy="7726866"/>
          </a:xfrm>
          <a:custGeom>
            <a:avLst/>
            <a:gdLst/>
            <a:ahLst/>
            <a:cxnLst/>
            <a:rect l="l" t="t" r="r" b="b"/>
            <a:pathLst>
              <a:path w="4025966" h="7726866">
                <a:moveTo>
                  <a:pt x="0" y="0"/>
                </a:moveTo>
                <a:lnTo>
                  <a:pt x="4025966" y="0"/>
                </a:lnTo>
                <a:lnTo>
                  <a:pt x="4025966" y="7726866"/>
                </a:lnTo>
                <a:lnTo>
                  <a:pt x="0" y="7726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01259" y="1028700"/>
            <a:ext cx="3716082" cy="9066735"/>
          </a:xfrm>
          <a:custGeom>
            <a:avLst/>
            <a:gdLst/>
            <a:ahLst/>
            <a:cxnLst/>
            <a:rect l="l" t="t" r="r" b="b"/>
            <a:pathLst>
              <a:path w="3716082" h="9066735">
                <a:moveTo>
                  <a:pt x="0" y="0"/>
                </a:moveTo>
                <a:lnTo>
                  <a:pt x="3716082" y="0"/>
                </a:lnTo>
                <a:lnTo>
                  <a:pt x="3716082" y="9066735"/>
                </a:lnTo>
                <a:lnTo>
                  <a:pt x="0" y="9066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9887" y="304655"/>
            <a:ext cx="131299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How to enable 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17426-5D3F-3C83-D0FA-3A59C01619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43100"/>
            <a:ext cx="11300971" cy="7260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63408" y="6076938"/>
            <a:ext cx="2805112" cy="1619250"/>
            <a:chOff x="0" y="0"/>
            <a:chExt cx="3740149" cy="2159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63408" y="7034202"/>
            <a:ext cx="1404938" cy="1624012"/>
            <a:chOff x="0" y="0"/>
            <a:chExt cx="1873251" cy="21653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863408" y="7850970"/>
            <a:ext cx="1404938" cy="2436018"/>
            <a:chOff x="0" y="0"/>
            <a:chExt cx="1873251" cy="32480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8" name="AutoShape 8"/>
          <p:cNvSpPr/>
          <p:nvPr/>
        </p:nvSpPr>
        <p:spPr>
          <a:xfrm rot="5336205">
            <a:off x="17050181" y="8761864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8272528" y="3735960"/>
            <a:ext cx="1455286" cy="5732450"/>
            <a:chOff x="0" y="0"/>
            <a:chExt cx="1940381" cy="76432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816090" y="2349040"/>
            <a:ext cx="2912078" cy="3275476"/>
            <a:chOff x="0" y="0"/>
            <a:chExt cx="3882771" cy="43673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8272528" y="7837958"/>
            <a:ext cx="2910572" cy="1637004"/>
            <a:chOff x="0" y="0"/>
            <a:chExt cx="3880763" cy="218267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7297125" y="3478527"/>
            <a:ext cx="2755900" cy="5385250"/>
            <a:chOff x="0" y="0"/>
            <a:chExt cx="3674533" cy="7180333"/>
          </a:xfrm>
        </p:grpSpPr>
        <p:sp>
          <p:nvSpPr>
            <p:cNvPr id="16" name="Freeform 16"/>
            <p:cNvSpPr/>
            <p:nvPr/>
          </p:nvSpPr>
          <p:spPr>
            <a:xfrm>
              <a:off x="6604" y="1524"/>
              <a:ext cx="3662045" cy="7176770"/>
            </a:xfrm>
            <a:custGeom>
              <a:avLst/>
              <a:gdLst/>
              <a:ahLst/>
              <a:cxnLst/>
              <a:rect l="l" t="t" r="r" b="b"/>
              <a:pathLst>
                <a:path w="3662045" h="7176770">
                  <a:moveTo>
                    <a:pt x="3648329" y="7176770"/>
                  </a:moveTo>
                  <a:lnTo>
                    <a:pt x="2326005" y="6328029"/>
                  </a:lnTo>
                  <a:cubicBezTo>
                    <a:pt x="2322322" y="6325743"/>
                    <a:pt x="2320163" y="6321679"/>
                    <a:pt x="2320163" y="6317361"/>
                  </a:cubicBezTo>
                  <a:lnTo>
                    <a:pt x="2320163" y="1275207"/>
                  </a:lnTo>
                  <a:lnTo>
                    <a:pt x="2332863" y="1275207"/>
                  </a:lnTo>
                  <a:lnTo>
                    <a:pt x="2326767" y="1286383"/>
                  </a:lnTo>
                  <a:lnTo>
                    <a:pt x="0" y="22352"/>
                  </a:lnTo>
                  <a:lnTo>
                    <a:pt x="12192" y="0"/>
                  </a:lnTo>
                  <a:lnTo>
                    <a:pt x="2338959" y="1264031"/>
                  </a:lnTo>
                  <a:cubicBezTo>
                    <a:pt x="2343023" y="1266190"/>
                    <a:pt x="2345563" y="1270508"/>
                    <a:pt x="2345563" y="1275207"/>
                  </a:cubicBezTo>
                  <a:lnTo>
                    <a:pt x="2345563" y="6317361"/>
                  </a:lnTo>
                  <a:lnTo>
                    <a:pt x="2332863" y="6317361"/>
                  </a:lnTo>
                  <a:lnTo>
                    <a:pt x="2339721" y="6306693"/>
                  </a:lnTo>
                  <a:lnTo>
                    <a:pt x="3662045" y="7155434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82060" y="2451032"/>
            <a:ext cx="1407318" cy="3650456"/>
            <a:chOff x="0" y="0"/>
            <a:chExt cx="1876424" cy="4867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76425" cy="4867275"/>
            </a:xfrm>
            <a:custGeom>
              <a:avLst/>
              <a:gdLst/>
              <a:ahLst/>
              <a:cxnLst/>
              <a:rect l="l" t="t" r="r" b="b"/>
              <a:pathLst>
                <a:path w="1876425" h="4867275">
                  <a:moveTo>
                    <a:pt x="1876425" y="107950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1876425" y="4867275"/>
                  </a:lnTo>
                  <a:lnTo>
                    <a:pt x="1876425" y="107950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19" name="AutoShape 19"/>
          <p:cNvSpPr/>
          <p:nvPr/>
        </p:nvSpPr>
        <p:spPr>
          <a:xfrm rot="5367839">
            <a:off x="-328706" y="4726176"/>
            <a:ext cx="2036339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6126925" y="5246045"/>
            <a:ext cx="9952350" cy="154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Tooling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682925" y="3465725"/>
            <a:ext cx="2755950" cy="16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DCB6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12285" y="7315913"/>
            <a:ext cx="76027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Postman</a:t>
            </a:r>
          </a:p>
        </p:txBody>
      </p:sp>
      <p:sp>
        <p:nvSpPr>
          <p:cNvPr id="23" name="AutoShape 23"/>
          <p:cNvSpPr/>
          <p:nvPr/>
        </p:nvSpPr>
        <p:spPr>
          <a:xfrm>
            <a:off x="5967513" y="4262301"/>
            <a:ext cx="6715475" cy="135224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" name="Group 24"/>
          <p:cNvGrpSpPr/>
          <p:nvPr/>
        </p:nvGrpSpPr>
        <p:grpSpPr>
          <a:xfrm>
            <a:off x="1325258" y="5291862"/>
            <a:ext cx="2805112" cy="1619250"/>
            <a:chOff x="0" y="0"/>
            <a:chExt cx="3740149" cy="2159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2718290" y="836544"/>
            <a:ext cx="4217194" cy="2433638"/>
            <a:chOff x="0" y="0"/>
            <a:chExt cx="5622925" cy="324485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622925" cy="3244850"/>
            </a:xfrm>
            <a:custGeom>
              <a:avLst/>
              <a:gdLst/>
              <a:ahLst/>
              <a:cxnLst/>
              <a:rect l="l" t="t" r="r" b="b"/>
              <a:pathLst>
                <a:path w="5622925" h="3244850">
                  <a:moveTo>
                    <a:pt x="5622925" y="1082675"/>
                  </a:moveTo>
                  <a:lnTo>
                    <a:pt x="3746500" y="0"/>
                  </a:lnTo>
                  <a:lnTo>
                    <a:pt x="1873250" y="1082675"/>
                  </a:lnTo>
                  <a:lnTo>
                    <a:pt x="0" y="2162175"/>
                  </a:lnTo>
                  <a:lnTo>
                    <a:pt x="1873250" y="3244850"/>
                  </a:lnTo>
                  <a:lnTo>
                    <a:pt x="3746500" y="2162175"/>
                  </a:lnTo>
                  <a:lnTo>
                    <a:pt x="1873250" y="1082675"/>
                  </a:lnTo>
                  <a:lnTo>
                    <a:pt x="3746500" y="2162175"/>
                  </a:lnTo>
                  <a:lnTo>
                    <a:pt x="5622925" y="1082675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325258" y="6249126"/>
            <a:ext cx="1404938" cy="1624012"/>
            <a:chOff x="0" y="0"/>
            <a:chExt cx="1873251" cy="216534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25258" y="7065894"/>
            <a:ext cx="1404938" cy="2436018"/>
            <a:chOff x="0" y="0"/>
            <a:chExt cx="1873251" cy="324802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32" name="AutoShape 32"/>
          <p:cNvSpPr/>
          <p:nvPr/>
        </p:nvSpPr>
        <p:spPr>
          <a:xfrm rot="8994672">
            <a:off x="3290859" y="2577350"/>
            <a:ext cx="100739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5336205">
            <a:off x="1512031" y="7976788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4" name="Group 34"/>
          <p:cNvGrpSpPr/>
          <p:nvPr/>
        </p:nvGrpSpPr>
        <p:grpSpPr>
          <a:xfrm>
            <a:off x="2734378" y="2950884"/>
            <a:ext cx="1455286" cy="5732450"/>
            <a:chOff x="0" y="0"/>
            <a:chExt cx="1940381" cy="764326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277940" y="1563964"/>
            <a:ext cx="2912078" cy="3275476"/>
            <a:chOff x="0" y="0"/>
            <a:chExt cx="3882771" cy="436730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2734378" y="7052882"/>
            <a:ext cx="2910572" cy="1637004"/>
            <a:chOff x="0" y="0"/>
            <a:chExt cx="3880763" cy="218267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-3085925" y="94825"/>
            <a:ext cx="7600800" cy="7983850"/>
            <a:chOff x="0" y="0"/>
            <a:chExt cx="10134400" cy="10645133"/>
          </a:xfrm>
        </p:grpSpPr>
        <p:sp>
          <p:nvSpPr>
            <p:cNvPr id="41" name="Freeform 41"/>
            <p:cNvSpPr/>
            <p:nvPr/>
          </p:nvSpPr>
          <p:spPr>
            <a:xfrm>
              <a:off x="6731" y="1524"/>
              <a:ext cx="10121900" cy="10641584"/>
            </a:xfrm>
            <a:custGeom>
              <a:avLst/>
              <a:gdLst/>
              <a:ahLst/>
              <a:cxnLst/>
              <a:rect l="l" t="t" r="r" b="b"/>
              <a:pathLst>
                <a:path w="10121900" h="10641584">
                  <a:moveTo>
                    <a:pt x="10108057" y="10641584"/>
                  </a:moveTo>
                  <a:lnTo>
                    <a:pt x="8785733" y="9792843"/>
                  </a:lnTo>
                  <a:cubicBezTo>
                    <a:pt x="8782050" y="9790557"/>
                    <a:pt x="8779891" y="9786493"/>
                    <a:pt x="8779891" y="9782175"/>
                  </a:cubicBezTo>
                  <a:lnTo>
                    <a:pt x="8779891" y="4740021"/>
                  </a:lnTo>
                  <a:lnTo>
                    <a:pt x="8792591" y="4740021"/>
                  </a:lnTo>
                  <a:lnTo>
                    <a:pt x="8786622" y="4751197"/>
                  </a:lnTo>
                  <a:lnTo>
                    <a:pt x="0" y="22352"/>
                  </a:lnTo>
                  <a:lnTo>
                    <a:pt x="11938" y="0"/>
                  </a:lnTo>
                  <a:lnTo>
                    <a:pt x="8798687" y="4728845"/>
                  </a:lnTo>
                  <a:cubicBezTo>
                    <a:pt x="8802751" y="4731004"/>
                    <a:pt x="8805419" y="4735322"/>
                    <a:pt x="8805419" y="4740021"/>
                  </a:cubicBezTo>
                  <a:lnTo>
                    <a:pt x="8805419" y="9782048"/>
                  </a:lnTo>
                  <a:lnTo>
                    <a:pt x="8792719" y="9782048"/>
                  </a:lnTo>
                  <a:lnTo>
                    <a:pt x="8799576" y="9771379"/>
                  </a:lnTo>
                  <a:lnTo>
                    <a:pt x="10121900" y="10620121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62024" y="-1713608"/>
            <a:ext cx="4025966" cy="7726866"/>
          </a:xfrm>
          <a:custGeom>
            <a:avLst/>
            <a:gdLst/>
            <a:ahLst/>
            <a:cxnLst/>
            <a:rect l="l" t="t" r="r" b="b"/>
            <a:pathLst>
              <a:path w="4025966" h="7726866">
                <a:moveTo>
                  <a:pt x="0" y="0"/>
                </a:moveTo>
                <a:lnTo>
                  <a:pt x="4025966" y="0"/>
                </a:lnTo>
                <a:lnTo>
                  <a:pt x="4025966" y="7726866"/>
                </a:lnTo>
                <a:lnTo>
                  <a:pt x="0" y="7726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01259" y="1028700"/>
            <a:ext cx="3716082" cy="9066735"/>
          </a:xfrm>
          <a:custGeom>
            <a:avLst/>
            <a:gdLst/>
            <a:ahLst/>
            <a:cxnLst/>
            <a:rect l="l" t="t" r="r" b="b"/>
            <a:pathLst>
              <a:path w="3716082" h="9066735">
                <a:moveTo>
                  <a:pt x="0" y="0"/>
                </a:moveTo>
                <a:lnTo>
                  <a:pt x="3716082" y="0"/>
                </a:lnTo>
                <a:lnTo>
                  <a:pt x="3716082" y="9066735"/>
                </a:lnTo>
                <a:lnTo>
                  <a:pt x="0" y="90667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9887" y="304655"/>
            <a:ext cx="131299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What’s Postman?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9887" y="2121250"/>
            <a:ext cx="14651372" cy="185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0" lvl="1" indent="-647700" algn="l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Manual/External testing tool for any API.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63408" y="6076938"/>
            <a:ext cx="2805112" cy="1619250"/>
            <a:chOff x="0" y="0"/>
            <a:chExt cx="3740149" cy="2159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63408" y="7034202"/>
            <a:ext cx="1404938" cy="1624012"/>
            <a:chOff x="0" y="0"/>
            <a:chExt cx="1873251" cy="21653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863408" y="7850970"/>
            <a:ext cx="1404938" cy="2436018"/>
            <a:chOff x="0" y="0"/>
            <a:chExt cx="1873251" cy="32480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8" name="AutoShape 8"/>
          <p:cNvSpPr/>
          <p:nvPr/>
        </p:nvSpPr>
        <p:spPr>
          <a:xfrm rot="5336205">
            <a:off x="17050181" y="8761864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8272528" y="3735960"/>
            <a:ext cx="1455286" cy="5732450"/>
            <a:chOff x="0" y="0"/>
            <a:chExt cx="1940381" cy="76432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816090" y="2349040"/>
            <a:ext cx="2912078" cy="3275476"/>
            <a:chOff x="0" y="0"/>
            <a:chExt cx="3882771" cy="43673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8272528" y="7837958"/>
            <a:ext cx="2910572" cy="1637004"/>
            <a:chOff x="0" y="0"/>
            <a:chExt cx="3880763" cy="218267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7297125" y="3478527"/>
            <a:ext cx="2755900" cy="5385250"/>
            <a:chOff x="0" y="0"/>
            <a:chExt cx="3674533" cy="7180333"/>
          </a:xfrm>
        </p:grpSpPr>
        <p:sp>
          <p:nvSpPr>
            <p:cNvPr id="16" name="Freeform 16"/>
            <p:cNvSpPr/>
            <p:nvPr/>
          </p:nvSpPr>
          <p:spPr>
            <a:xfrm>
              <a:off x="6604" y="1524"/>
              <a:ext cx="3662045" cy="7176770"/>
            </a:xfrm>
            <a:custGeom>
              <a:avLst/>
              <a:gdLst/>
              <a:ahLst/>
              <a:cxnLst/>
              <a:rect l="l" t="t" r="r" b="b"/>
              <a:pathLst>
                <a:path w="3662045" h="7176770">
                  <a:moveTo>
                    <a:pt x="3648329" y="7176770"/>
                  </a:moveTo>
                  <a:lnTo>
                    <a:pt x="2326005" y="6328029"/>
                  </a:lnTo>
                  <a:cubicBezTo>
                    <a:pt x="2322322" y="6325743"/>
                    <a:pt x="2320163" y="6321679"/>
                    <a:pt x="2320163" y="6317361"/>
                  </a:cubicBezTo>
                  <a:lnTo>
                    <a:pt x="2320163" y="1275207"/>
                  </a:lnTo>
                  <a:lnTo>
                    <a:pt x="2332863" y="1275207"/>
                  </a:lnTo>
                  <a:lnTo>
                    <a:pt x="2326767" y="1286383"/>
                  </a:lnTo>
                  <a:lnTo>
                    <a:pt x="0" y="22352"/>
                  </a:lnTo>
                  <a:lnTo>
                    <a:pt x="12192" y="0"/>
                  </a:lnTo>
                  <a:lnTo>
                    <a:pt x="2338959" y="1264031"/>
                  </a:lnTo>
                  <a:cubicBezTo>
                    <a:pt x="2343023" y="1266190"/>
                    <a:pt x="2345563" y="1270508"/>
                    <a:pt x="2345563" y="1275207"/>
                  </a:cubicBezTo>
                  <a:lnTo>
                    <a:pt x="2345563" y="6317361"/>
                  </a:lnTo>
                  <a:lnTo>
                    <a:pt x="2332863" y="6317361"/>
                  </a:lnTo>
                  <a:lnTo>
                    <a:pt x="2339721" y="6306693"/>
                  </a:lnTo>
                  <a:lnTo>
                    <a:pt x="3662045" y="7155434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82060" y="2451032"/>
            <a:ext cx="1407318" cy="3650456"/>
            <a:chOff x="0" y="0"/>
            <a:chExt cx="1876424" cy="4867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76425" cy="4867275"/>
            </a:xfrm>
            <a:custGeom>
              <a:avLst/>
              <a:gdLst/>
              <a:ahLst/>
              <a:cxnLst/>
              <a:rect l="l" t="t" r="r" b="b"/>
              <a:pathLst>
                <a:path w="1876425" h="4867275">
                  <a:moveTo>
                    <a:pt x="1876425" y="107950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1876425" y="4867275"/>
                  </a:lnTo>
                  <a:lnTo>
                    <a:pt x="1876425" y="107950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19" name="AutoShape 19"/>
          <p:cNvSpPr/>
          <p:nvPr/>
        </p:nvSpPr>
        <p:spPr>
          <a:xfrm rot="5367839">
            <a:off x="-328706" y="4726176"/>
            <a:ext cx="2036339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6126925" y="3731564"/>
            <a:ext cx="9952350" cy="3057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Project Announcement</a:t>
            </a:r>
          </a:p>
        </p:txBody>
      </p:sp>
      <p:sp>
        <p:nvSpPr>
          <p:cNvPr id="22" name="AutoShape 22"/>
          <p:cNvSpPr/>
          <p:nvPr/>
        </p:nvSpPr>
        <p:spPr>
          <a:xfrm>
            <a:off x="6126925" y="6966590"/>
            <a:ext cx="6715475" cy="135224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3" name="Group 23"/>
          <p:cNvGrpSpPr/>
          <p:nvPr/>
        </p:nvGrpSpPr>
        <p:grpSpPr>
          <a:xfrm>
            <a:off x="1325258" y="5291862"/>
            <a:ext cx="2805112" cy="1619250"/>
            <a:chOff x="0" y="0"/>
            <a:chExt cx="3740149" cy="21590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2718290" y="836544"/>
            <a:ext cx="4217194" cy="2433638"/>
            <a:chOff x="0" y="0"/>
            <a:chExt cx="5622925" cy="324485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622925" cy="3244850"/>
            </a:xfrm>
            <a:custGeom>
              <a:avLst/>
              <a:gdLst/>
              <a:ahLst/>
              <a:cxnLst/>
              <a:rect l="l" t="t" r="r" b="b"/>
              <a:pathLst>
                <a:path w="5622925" h="3244850">
                  <a:moveTo>
                    <a:pt x="5622925" y="1082675"/>
                  </a:moveTo>
                  <a:lnTo>
                    <a:pt x="3746500" y="0"/>
                  </a:lnTo>
                  <a:lnTo>
                    <a:pt x="1873250" y="1082675"/>
                  </a:lnTo>
                  <a:lnTo>
                    <a:pt x="0" y="2162175"/>
                  </a:lnTo>
                  <a:lnTo>
                    <a:pt x="1873250" y="3244850"/>
                  </a:lnTo>
                  <a:lnTo>
                    <a:pt x="3746500" y="2162175"/>
                  </a:lnTo>
                  <a:lnTo>
                    <a:pt x="1873250" y="1082675"/>
                  </a:lnTo>
                  <a:lnTo>
                    <a:pt x="3746500" y="2162175"/>
                  </a:lnTo>
                  <a:lnTo>
                    <a:pt x="5622925" y="1082675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325258" y="6249126"/>
            <a:ext cx="1404938" cy="1624012"/>
            <a:chOff x="0" y="0"/>
            <a:chExt cx="1873251" cy="216534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29" name="Group 29"/>
          <p:cNvGrpSpPr/>
          <p:nvPr/>
        </p:nvGrpSpPr>
        <p:grpSpPr>
          <a:xfrm>
            <a:off x="1325258" y="7065894"/>
            <a:ext cx="1404938" cy="2436018"/>
            <a:chOff x="0" y="0"/>
            <a:chExt cx="1873251" cy="324802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31" name="AutoShape 31"/>
          <p:cNvSpPr/>
          <p:nvPr/>
        </p:nvSpPr>
        <p:spPr>
          <a:xfrm rot="8994672">
            <a:off x="3290859" y="2577350"/>
            <a:ext cx="100739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rot="5336205">
            <a:off x="1512031" y="7976788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3" name="Group 33"/>
          <p:cNvGrpSpPr/>
          <p:nvPr/>
        </p:nvGrpSpPr>
        <p:grpSpPr>
          <a:xfrm>
            <a:off x="2734378" y="2950884"/>
            <a:ext cx="1455286" cy="5732450"/>
            <a:chOff x="0" y="0"/>
            <a:chExt cx="1940381" cy="764326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277940" y="1563964"/>
            <a:ext cx="2912078" cy="3275476"/>
            <a:chOff x="0" y="0"/>
            <a:chExt cx="3882771" cy="436730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2734378" y="7052882"/>
            <a:ext cx="2910572" cy="1637004"/>
            <a:chOff x="0" y="0"/>
            <a:chExt cx="3880763" cy="2182672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-3085925" y="94825"/>
            <a:ext cx="7600800" cy="7983850"/>
            <a:chOff x="0" y="0"/>
            <a:chExt cx="10134400" cy="10645133"/>
          </a:xfrm>
        </p:grpSpPr>
        <p:sp>
          <p:nvSpPr>
            <p:cNvPr id="40" name="Freeform 40"/>
            <p:cNvSpPr/>
            <p:nvPr/>
          </p:nvSpPr>
          <p:spPr>
            <a:xfrm>
              <a:off x="6731" y="1524"/>
              <a:ext cx="10121900" cy="10641584"/>
            </a:xfrm>
            <a:custGeom>
              <a:avLst/>
              <a:gdLst/>
              <a:ahLst/>
              <a:cxnLst/>
              <a:rect l="l" t="t" r="r" b="b"/>
              <a:pathLst>
                <a:path w="10121900" h="10641584">
                  <a:moveTo>
                    <a:pt x="10108057" y="10641584"/>
                  </a:moveTo>
                  <a:lnTo>
                    <a:pt x="8785733" y="9792843"/>
                  </a:lnTo>
                  <a:cubicBezTo>
                    <a:pt x="8782050" y="9790557"/>
                    <a:pt x="8779891" y="9786493"/>
                    <a:pt x="8779891" y="9782175"/>
                  </a:cubicBezTo>
                  <a:lnTo>
                    <a:pt x="8779891" y="4740021"/>
                  </a:lnTo>
                  <a:lnTo>
                    <a:pt x="8792591" y="4740021"/>
                  </a:lnTo>
                  <a:lnTo>
                    <a:pt x="8786622" y="4751197"/>
                  </a:lnTo>
                  <a:lnTo>
                    <a:pt x="0" y="22352"/>
                  </a:lnTo>
                  <a:lnTo>
                    <a:pt x="11938" y="0"/>
                  </a:lnTo>
                  <a:lnTo>
                    <a:pt x="8798687" y="4728845"/>
                  </a:lnTo>
                  <a:cubicBezTo>
                    <a:pt x="8802751" y="4731004"/>
                    <a:pt x="8805419" y="4735322"/>
                    <a:pt x="8805419" y="4740021"/>
                  </a:cubicBezTo>
                  <a:lnTo>
                    <a:pt x="8805419" y="9782048"/>
                  </a:lnTo>
                  <a:lnTo>
                    <a:pt x="8792719" y="9782048"/>
                  </a:lnTo>
                  <a:lnTo>
                    <a:pt x="8799576" y="9771379"/>
                  </a:lnTo>
                  <a:lnTo>
                    <a:pt x="10121900" y="10620121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17975" y="1869375"/>
            <a:ext cx="11847150" cy="190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400"/>
              </a:lnSpc>
            </a:pPr>
            <a:r>
              <a:rPr lang="en-US" sz="17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Thanks!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16179" y="5042286"/>
            <a:ext cx="9271082" cy="533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399" u="sng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  <a:hlinkClick r:id="rId3" tooltip="https://www.linkedin.com/in/khaled-sayed-mas/"/>
              </a:rPr>
              <a:t>https://www.linkedin.com/in/khaled-sayed-mas/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834054" y="4937144"/>
            <a:ext cx="854471" cy="854471"/>
            <a:chOff x="0" y="0"/>
            <a:chExt cx="1166400" cy="116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6368" cy="1166368"/>
            </a:xfrm>
            <a:custGeom>
              <a:avLst/>
              <a:gdLst/>
              <a:ahLst/>
              <a:cxnLst/>
              <a:rect l="l" t="t" r="r" b="b"/>
              <a:pathLst>
                <a:path w="1166368" h="1166368">
                  <a:moveTo>
                    <a:pt x="0" y="0"/>
                  </a:moveTo>
                  <a:lnTo>
                    <a:pt x="1166368" y="0"/>
                  </a:lnTo>
                  <a:lnTo>
                    <a:pt x="1166368" y="1166368"/>
                  </a:lnTo>
                  <a:lnTo>
                    <a:pt x="0" y="1166368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954192" y="5061336"/>
            <a:ext cx="614195" cy="549237"/>
          </a:xfrm>
          <a:custGeom>
            <a:avLst/>
            <a:gdLst/>
            <a:ahLst/>
            <a:cxnLst/>
            <a:rect l="l" t="t" r="r" b="b"/>
            <a:pathLst>
              <a:path w="614195" h="549237">
                <a:moveTo>
                  <a:pt x="0" y="0"/>
                </a:moveTo>
                <a:lnTo>
                  <a:pt x="614195" y="0"/>
                </a:lnTo>
                <a:lnTo>
                  <a:pt x="614195" y="549237"/>
                </a:lnTo>
                <a:lnTo>
                  <a:pt x="0" y="549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5462008" y="6076938"/>
            <a:ext cx="2805112" cy="1619250"/>
            <a:chOff x="0" y="0"/>
            <a:chExt cx="3740149" cy="2159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6855040" y="1621620"/>
            <a:ext cx="4217194" cy="2433638"/>
            <a:chOff x="0" y="0"/>
            <a:chExt cx="5622925" cy="324485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622925" cy="3244850"/>
            </a:xfrm>
            <a:custGeom>
              <a:avLst/>
              <a:gdLst/>
              <a:ahLst/>
              <a:cxnLst/>
              <a:rect l="l" t="t" r="r" b="b"/>
              <a:pathLst>
                <a:path w="5622925" h="3244850">
                  <a:moveTo>
                    <a:pt x="5622925" y="1082675"/>
                  </a:moveTo>
                  <a:lnTo>
                    <a:pt x="3746500" y="0"/>
                  </a:lnTo>
                  <a:lnTo>
                    <a:pt x="1873250" y="1082675"/>
                  </a:lnTo>
                  <a:lnTo>
                    <a:pt x="0" y="2162175"/>
                  </a:lnTo>
                  <a:lnTo>
                    <a:pt x="1873250" y="3244850"/>
                  </a:lnTo>
                  <a:lnTo>
                    <a:pt x="3746500" y="2162175"/>
                  </a:lnTo>
                  <a:lnTo>
                    <a:pt x="1873250" y="1082675"/>
                  </a:lnTo>
                  <a:lnTo>
                    <a:pt x="3746500" y="2162175"/>
                  </a:lnTo>
                  <a:lnTo>
                    <a:pt x="5622925" y="1082675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462008" y="7034202"/>
            <a:ext cx="1404938" cy="1624012"/>
            <a:chOff x="0" y="0"/>
            <a:chExt cx="1873251" cy="216534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4054690" y="3236108"/>
            <a:ext cx="1407318" cy="3650456"/>
            <a:chOff x="0" y="0"/>
            <a:chExt cx="1876424" cy="48672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876425" cy="4867275"/>
            </a:xfrm>
            <a:custGeom>
              <a:avLst/>
              <a:gdLst/>
              <a:ahLst/>
              <a:cxnLst/>
              <a:rect l="l" t="t" r="r" b="b"/>
              <a:pathLst>
                <a:path w="1876425" h="4867275">
                  <a:moveTo>
                    <a:pt x="1876425" y="107950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1876425" y="4867275"/>
                  </a:lnTo>
                  <a:lnTo>
                    <a:pt x="1876425" y="107950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5462008" y="7850970"/>
            <a:ext cx="1404938" cy="2436018"/>
            <a:chOff x="0" y="0"/>
            <a:chExt cx="1873251" cy="324802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17" name="AutoShape 17"/>
          <p:cNvSpPr/>
          <p:nvPr/>
        </p:nvSpPr>
        <p:spPr>
          <a:xfrm rot="8994672">
            <a:off x="17427609" y="3362426"/>
            <a:ext cx="100739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rot="5336205">
            <a:off x="15648781" y="8761864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rot="5367839">
            <a:off x="13808044" y="5511252"/>
            <a:ext cx="2036339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16871128" y="3735960"/>
            <a:ext cx="1455286" cy="5732450"/>
            <a:chOff x="0" y="0"/>
            <a:chExt cx="1940381" cy="764326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5414690" y="2349040"/>
            <a:ext cx="2912078" cy="3275476"/>
            <a:chOff x="0" y="0"/>
            <a:chExt cx="3882771" cy="436730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6871128" y="7837958"/>
            <a:ext cx="2910572" cy="1637004"/>
            <a:chOff x="0" y="0"/>
            <a:chExt cx="3880763" cy="218267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5871775" y="3477727"/>
            <a:ext cx="2779850" cy="5386050"/>
            <a:chOff x="0" y="0"/>
            <a:chExt cx="3706467" cy="7181400"/>
          </a:xfrm>
        </p:grpSpPr>
        <p:sp>
          <p:nvSpPr>
            <p:cNvPr id="27" name="Freeform 27"/>
            <p:cNvSpPr/>
            <p:nvPr/>
          </p:nvSpPr>
          <p:spPr>
            <a:xfrm>
              <a:off x="6731" y="1524"/>
              <a:ext cx="3693922" cy="7177913"/>
            </a:xfrm>
            <a:custGeom>
              <a:avLst/>
              <a:gdLst/>
              <a:ahLst/>
              <a:cxnLst/>
              <a:rect l="l" t="t" r="r" b="b"/>
              <a:pathLst>
                <a:path w="3693922" h="7177913">
                  <a:moveTo>
                    <a:pt x="3680206" y="7177913"/>
                  </a:moveTo>
                  <a:lnTo>
                    <a:pt x="2357882" y="6329045"/>
                  </a:lnTo>
                  <a:cubicBezTo>
                    <a:pt x="2354199" y="6326759"/>
                    <a:pt x="2352040" y="6322695"/>
                    <a:pt x="2352040" y="6318377"/>
                  </a:cubicBezTo>
                  <a:lnTo>
                    <a:pt x="2352040" y="1276350"/>
                  </a:lnTo>
                  <a:lnTo>
                    <a:pt x="2364740" y="1276350"/>
                  </a:lnTo>
                  <a:lnTo>
                    <a:pt x="2358771" y="1287526"/>
                  </a:lnTo>
                  <a:lnTo>
                    <a:pt x="0" y="22352"/>
                  </a:lnTo>
                  <a:lnTo>
                    <a:pt x="11938" y="0"/>
                  </a:lnTo>
                  <a:lnTo>
                    <a:pt x="2370709" y="1265174"/>
                  </a:lnTo>
                  <a:cubicBezTo>
                    <a:pt x="2374773" y="1267333"/>
                    <a:pt x="2377440" y="1271651"/>
                    <a:pt x="2377440" y="1276350"/>
                  </a:cubicBezTo>
                  <a:lnTo>
                    <a:pt x="2377440" y="6318377"/>
                  </a:lnTo>
                  <a:lnTo>
                    <a:pt x="2364740" y="6318377"/>
                  </a:lnTo>
                  <a:lnTo>
                    <a:pt x="2371598" y="6307709"/>
                  </a:lnTo>
                  <a:lnTo>
                    <a:pt x="3693922" y="7156450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sp>
        <p:nvSpPr>
          <p:cNvPr id="28" name="AutoShape 28"/>
          <p:cNvSpPr/>
          <p:nvPr/>
        </p:nvSpPr>
        <p:spPr>
          <a:xfrm rot="5699">
            <a:off x="1416917" y="7792950"/>
            <a:ext cx="11489866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70" y="1364038"/>
            <a:ext cx="1404938" cy="7303294"/>
            <a:chOff x="0" y="0"/>
            <a:chExt cx="1873251" cy="9737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73250" cy="9737725"/>
            </a:xfrm>
            <a:custGeom>
              <a:avLst/>
              <a:gdLst/>
              <a:ahLst/>
              <a:cxnLst/>
              <a:rect l="l" t="t" r="r" b="b"/>
              <a:pathLst>
                <a:path w="1873250" h="9737725">
                  <a:moveTo>
                    <a:pt x="0" y="0"/>
                  </a:moveTo>
                  <a:lnTo>
                    <a:pt x="0" y="2162175"/>
                  </a:lnTo>
                  <a:lnTo>
                    <a:pt x="0" y="4327525"/>
                  </a:lnTo>
                  <a:lnTo>
                    <a:pt x="0" y="6492875"/>
                  </a:lnTo>
                  <a:lnTo>
                    <a:pt x="0" y="8651875"/>
                  </a:lnTo>
                  <a:lnTo>
                    <a:pt x="1873250" y="9737725"/>
                  </a:lnTo>
                  <a:lnTo>
                    <a:pt x="1873250" y="7572375"/>
                  </a:lnTo>
                  <a:lnTo>
                    <a:pt x="1873250" y="5407025"/>
                  </a:lnTo>
                  <a:lnTo>
                    <a:pt x="1873250" y="3248025"/>
                  </a:lnTo>
                  <a:lnTo>
                    <a:pt x="1873250" y="1082675"/>
                  </a:lnTo>
                  <a:lnTo>
                    <a:pt x="0" y="0"/>
                  </a:lnTo>
                  <a:close/>
                  <a:moveTo>
                    <a:pt x="0" y="6496050"/>
                  </a:moveTo>
                  <a:lnTo>
                    <a:pt x="0" y="6492875"/>
                  </a:lnTo>
                  <a:lnTo>
                    <a:pt x="0" y="6496050"/>
                  </a:lnTo>
                  <a:close/>
                </a:path>
              </a:pathLst>
            </a:custGeom>
            <a:solidFill>
              <a:srgbClr val="FFDCB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370" y="8398250"/>
            <a:ext cx="2812256" cy="3245644"/>
            <a:chOff x="0" y="0"/>
            <a:chExt cx="3749675" cy="43275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49675" cy="4327525"/>
            </a:xfrm>
            <a:custGeom>
              <a:avLst/>
              <a:gdLst/>
              <a:ahLst/>
              <a:cxnLst/>
              <a:rect l="l" t="t" r="r" b="b"/>
              <a:pathLst>
                <a:path w="3749675" h="4327525">
                  <a:moveTo>
                    <a:pt x="0" y="2165350"/>
                  </a:moveTo>
                  <a:lnTo>
                    <a:pt x="0" y="0"/>
                  </a:lnTo>
                  <a:lnTo>
                    <a:pt x="3749675" y="2165350"/>
                  </a:lnTo>
                  <a:lnTo>
                    <a:pt x="3749675" y="4327525"/>
                  </a:lnTo>
                  <a:lnTo>
                    <a:pt x="3749675" y="4318000"/>
                  </a:lnTo>
                  <a:lnTo>
                    <a:pt x="3749675" y="4327525"/>
                  </a:lnTo>
                  <a:lnTo>
                    <a:pt x="0" y="216535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07675" y="2408525"/>
            <a:ext cx="2959900" cy="8901990"/>
            <a:chOff x="0" y="0"/>
            <a:chExt cx="3946533" cy="11869320"/>
          </a:xfrm>
        </p:grpSpPr>
        <p:sp>
          <p:nvSpPr>
            <p:cNvPr id="7" name="Freeform 7"/>
            <p:cNvSpPr/>
            <p:nvPr/>
          </p:nvSpPr>
          <p:spPr>
            <a:xfrm>
              <a:off x="0" y="12700"/>
              <a:ext cx="3939667" cy="11855197"/>
            </a:xfrm>
            <a:custGeom>
              <a:avLst/>
              <a:gdLst/>
              <a:ahLst/>
              <a:cxnLst/>
              <a:rect l="l" t="t" r="r" b="b"/>
              <a:pathLst>
                <a:path w="3939667" h="11855197">
                  <a:moveTo>
                    <a:pt x="25400" y="0"/>
                  </a:moveTo>
                  <a:lnTo>
                    <a:pt x="25400" y="9843008"/>
                  </a:lnTo>
                  <a:lnTo>
                    <a:pt x="12700" y="9843008"/>
                  </a:lnTo>
                  <a:lnTo>
                    <a:pt x="18415" y="9831705"/>
                  </a:lnTo>
                  <a:lnTo>
                    <a:pt x="3939667" y="11832590"/>
                  </a:lnTo>
                  <a:lnTo>
                    <a:pt x="3928110" y="11855197"/>
                  </a:lnTo>
                  <a:lnTo>
                    <a:pt x="6985" y="9854311"/>
                  </a:lnTo>
                  <a:cubicBezTo>
                    <a:pt x="2794" y="9852152"/>
                    <a:pt x="0" y="9847834"/>
                    <a:pt x="0" y="98430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4214025" y="-1315150"/>
            <a:ext cx="5482605" cy="6932296"/>
          </a:xfrm>
          <a:custGeom>
            <a:avLst/>
            <a:gdLst/>
            <a:ahLst/>
            <a:cxnLst/>
            <a:rect l="l" t="t" r="r" b="b"/>
            <a:pathLst>
              <a:path w="5482605" h="6932296">
                <a:moveTo>
                  <a:pt x="0" y="0"/>
                </a:moveTo>
                <a:lnTo>
                  <a:pt x="5482605" y="0"/>
                </a:lnTo>
                <a:lnTo>
                  <a:pt x="5482605" y="6932296"/>
                </a:lnTo>
                <a:lnTo>
                  <a:pt x="0" y="6932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397920" y="3600444"/>
            <a:ext cx="7492161" cy="154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What’s API?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70" y="1364038"/>
            <a:ext cx="1404938" cy="7303294"/>
            <a:chOff x="0" y="0"/>
            <a:chExt cx="1873251" cy="9737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73250" cy="9737725"/>
            </a:xfrm>
            <a:custGeom>
              <a:avLst/>
              <a:gdLst/>
              <a:ahLst/>
              <a:cxnLst/>
              <a:rect l="l" t="t" r="r" b="b"/>
              <a:pathLst>
                <a:path w="1873250" h="9737725">
                  <a:moveTo>
                    <a:pt x="0" y="0"/>
                  </a:moveTo>
                  <a:lnTo>
                    <a:pt x="0" y="2162175"/>
                  </a:lnTo>
                  <a:lnTo>
                    <a:pt x="0" y="4327525"/>
                  </a:lnTo>
                  <a:lnTo>
                    <a:pt x="0" y="6492875"/>
                  </a:lnTo>
                  <a:lnTo>
                    <a:pt x="0" y="8651875"/>
                  </a:lnTo>
                  <a:lnTo>
                    <a:pt x="1873250" y="9737725"/>
                  </a:lnTo>
                  <a:lnTo>
                    <a:pt x="1873250" y="7572375"/>
                  </a:lnTo>
                  <a:lnTo>
                    <a:pt x="1873250" y="5407025"/>
                  </a:lnTo>
                  <a:lnTo>
                    <a:pt x="1873250" y="3248025"/>
                  </a:lnTo>
                  <a:lnTo>
                    <a:pt x="1873250" y="1082675"/>
                  </a:lnTo>
                  <a:lnTo>
                    <a:pt x="0" y="0"/>
                  </a:lnTo>
                  <a:close/>
                  <a:moveTo>
                    <a:pt x="0" y="6496050"/>
                  </a:moveTo>
                  <a:lnTo>
                    <a:pt x="0" y="6492875"/>
                  </a:lnTo>
                  <a:lnTo>
                    <a:pt x="0" y="6496050"/>
                  </a:lnTo>
                  <a:close/>
                </a:path>
              </a:pathLst>
            </a:custGeom>
            <a:solidFill>
              <a:srgbClr val="FFDCB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370" y="8398250"/>
            <a:ext cx="2812256" cy="3245644"/>
            <a:chOff x="0" y="0"/>
            <a:chExt cx="3749675" cy="43275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49675" cy="4327525"/>
            </a:xfrm>
            <a:custGeom>
              <a:avLst/>
              <a:gdLst/>
              <a:ahLst/>
              <a:cxnLst/>
              <a:rect l="l" t="t" r="r" b="b"/>
              <a:pathLst>
                <a:path w="3749675" h="4327525">
                  <a:moveTo>
                    <a:pt x="0" y="2165350"/>
                  </a:moveTo>
                  <a:lnTo>
                    <a:pt x="0" y="0"/>
                  </a:lnTo>
                  <a:lnTo>
                    <a:pt x="3749675" y="2165350"/>
                  </a:lnTo>
                  <a:lnTo>
                    <a:pt x="3749675" y="4327525"/>
                  </a:lnTo>
                  <a:lnTo>
                    <a:pt x="3749675" y="4318000"/>
                  </a:lnTo>
                  <a:lnTo>
                    <a:pt x="3749675" y="4327525"/>
                  </a:lnTo>
                  <a:lnTo>
                    <a:pt x="0" y="216535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4214025" y="-1315150"/>
            <a:ext cx="5482605" cy="6932296"/>
          </a:xfrm>
          <a:custGeom>
            <a:avLst/>
            <a:gdLst/>
            <a:ahLst/>
            <a:cxnLst/>
            <a:rect l="l" t="t" r="r" b="b"/>
            <a:pathLst>
              <a:path w="5482605" h="6932296">
                <a:moveTo>
                  <a:pt x="0" y="0"/>
                </a:moveTo>
                <a:lnTo>
                  <a:pt x="5482605" y="0"/>
                </a:lnTo>
                <a:lnTo>
                  <a:pt x="5482605" y="6932296"/>
                </a:lnTo>
                <a:lnTo>
                  <a:pt x="0" y="6932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824626" y="1450356"/>
            <a:ext cx="9389713" cy="1363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27"/>
              </a:lnSpc>
            </a:pPr>
            <a:r>
              <a:rPr lang="en-US" sz="8772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API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24626" y="3141462"/>
            <a:ext cx="12420272" cy="460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API (Application Programming Interface) is a set of rules, protocols, and tools for building software applications. It specifies how software components should interact and is used to enable the integration between different software systems.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70" y="1364038"/>
            <a:ext cx="1404938" cy="7303294"/>
            <a:chOff x="0" y="0"/>
            <a:chExt cx="1873251" cy="9737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73250" cy="9737725"/>
            </a:xfrm>
            <a:custGeom>
              <a:avLst/>
              <a:gdLst/>
              <a:ahLst/>
              <a:cxnLst/>
              <a:rect l="l" t="t" r="r" b="b"/>
              <a:pathLst>
                <a:path w="1873250" h="9737725">
                  <a:moveTo>
                    <a:pt x="0" y="0"/>
                  </a:moveTo>
                  <a:lnTo>
                    <a:pt x="0" y="2162175"/>
                  </a:lnTo>
                  <a:lnTo>
                    <a:pt x="0" y="4327525"/>
                  </a:lnTo>
                  <a:lnTo>
                    <a:pt x="0" y="6492875"/>
                  </a:lnTo>
                  <a:lnTo>
                    <a:pt x="0" y="8651875"/>
                  </a:lnTo>
                  <a:lnTo>
                    <a:pt x="1873250" y="9737725"/>
                  </a:lnTo>
                  <a:lnTo>
                    <a:pt x="1873250" y="7572375"/>
                  </a:lnTo>
                  <a:lnTo>
                    <a:pt x="1873250" y="5407025"/>
                  </a:lnTo>
                  <a:lnTo>
                    <a:pt x="1873250" y="3248025"/>
                  </a:lnTo>
                  <a:lnTo>
                    <a:pt x="1873250" y="1082675"/>
                  </a:lnTo>
                  <a:lnTo>
                    <a:pt x="0" y="0"/>
                  </a:lnTo>
                  <a:close/>
                  <a:moveTo>
                    <a:pt x="0" y="6496050"/>
                  </a:moveTo>
                  <a:lnTo>
                    <a:pt x="0" y="6492875"/>
                  </a:lnTo>
                  <a:lnTo>
                    <a:pt x="0" y="6496050"/>
                  </a:lnTo>
                  <a:close/>
                </a:path>
              </a:pathLst>
            </a:custGeom>
            <a:solidFill>
              <a:srgbClr val="FFDCB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370" y="8398250"/>
            <a:ext cx="2812256" cy="3245644"/>
            <a:chOff x="0" y="0"/>
            <a:chExt cx="3749675" cy="43275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49675" cy="4327525"/>
            </a:xfrm>
            <a:custGeom>
              <a:avLst/>
              <a:gdLst/>
              <a:ahLst/>
              <a:cxnLst/>
              <a:rect l="l" t="t" r="r" b="b"/>
              <a:pathLst>
                <a:path w="3749675" h="4327525">
                  <a:moveTo>
                    <a:pt x="0" y="2165350"/>
                  </a:moveTo>
                  <a:lnTo>
                    <a:pt x="0" y="0"/>
                  </a:lnTo>
                  <a:lnTo>
                    <a:pt x="3749675" y="2165350"/>
                  </a:lnTo>
                  <a:lnTo>
                    <a:pt x="3749675" y="4327525"/>
                  </a:lnTo>
                  <a:lnTo>
                    <a:pt x="3749675" y="4318000"/>
                  </a:lnTo>
                  <a:lnTo>
                    <a:pt x="3749675" y="4327525"/>
                  </a:lnTo>
                  <a:lnTo>
                    <a:pt x="0" y="216535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4214025" y="-1315150"/>
            <a:ext cx="5482605" cy="6932296"/>
          </a:xfrm>
          <a:custGeom>
            <a:avLst/>
            <a:gdLst/>
            <a:ahLst/>
            <a:cxnLst/>
            <a:rect l="l" t="t" r="r" b="b"/>
            <a:pathLst>
              <a:path w="5482605" h="6932296">
                <a:moveTo>
                  <a:pt x="0" y="0"/>
                </a:moveTo>
                <a:lnTo>
                  <a:pt x="5482605" y="0"/>
                </a:lnTo>
                <a:lnTo>
                  <a:pt x="5482605" y="6932296"/>
                </a:lnTo>
                <a:lnTo>
                  <a:pt x="0" y="6932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3400" y="60941"/>
            <a:ext cx="9389713" cy="118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27"/>
              </a:lnSpc>
            </a:pPr>
            <a:r>
              <a:rPr lang="en-US" sz="5400" dirty="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MVC vs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404083-A7A6-783C-A0FE-76687F0C8D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51040"/>
            <a:ext cx="11353800" cy="4464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B270EA-38A6-0CF3-9420-73A4EE51C8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88754"/>
            <a:ext cx="11353800" cy="47691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2640710" y="-3309278"/>
            <a:ext cx="1404938" cy="7303294"/>
            <a:chOff x="0" y="0"/>
            <a:chExt cx="1873251" cy="9737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73250" cy="9737725"/>
            </a:xfrm>
            <a:custGeom>
              <a:avLst/>
              <a:gdLst/>
              <a:ahLst/>
              <a:cxnLst/>
              <a:rect l="l" t="t" r="r" b="b"/>
              <a:pathLst>
                <a:path w="1873250" h="9737725">
                  <a:moveTo>
                    <a:pt x="1873250" y="0"/>
                  </a:moveTo>
                  <a:lnTo>
                    <a:pt x="1873250" y="2162175"/>
                  </a:lnTo>
                  <a:lnTo>
                    <a:pt x="1873250" y="4327525"/>
                  </a:lnTo>
                  <a:lnTo>
                    <a:pt x="1873250" y="6492875"/>
                  </a:lnTo>
                  <a:lnTo>
                    <a:pt x="1873250" y="8651875"/>
                  </a:lnTo>
                  <a:lnTo>
                    <a:pt x="0" y="9737725"/>
                  </a:lnTo>
                  <a:lnTo>
                    <a:pt x="0" y="7572375"/>
                  </a:lnTo>
                  <a:lnTo>
                    <a:pt x="0" y="5407025"/>
                  </a:lnTo>
                  <a:lnTo>
                    <a:pt x="0" y="3248025"/>
                  </a:lnTo>
                  <a:lnTo>
                    <a:pt x="0" y="1082675"/>
                  </a:lnTo>
                  <a:lnTo>
                    <a:pt x="1873250" y="0"/>
                  </a:lnTo>
                  <a:close/>
                  <a:moveTo>
                    <a:pt x="1873250" y="6496050"/>
                  </a:moveTo>
                  <a:lnTo>
                    <a:pt x="1873250" y="6492875"/>
                  </a:lnTo>
                  <a:lnTo>
                    <a:pt x="1873250" y="64960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16942438" y="-576794"/>
            <a:ext cx="2812256" cy="3245644"/>
            <a:chOff x="0" y="0"/>
            <a:chExt cx="3749675" cy="43275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49675" cy="4327525"/>
            </a:xfrm>
            <a:custGeom>
              <a:avLst/>
              <a:gdLst/>
              <a:ahLst/>
              <a:cxnLst/>
              <a:rect l="l" t="t" r="r" b="b"/>
              <a:pathLst>
                <a:path w="3749675" h="4327525">
                  <a:moveTo>
                    <a:pt x="3749675" y="2165350"/>
                  </a:moveTo>
                  <a:lnTo>
                    <a:pt x="3749675" y="0"/>
                  </a:lnTo>
                  <a:lnTo>
                    <a:pt x="0" y="2165350"/>
                  </a:lnTo>
                  <a:lnTo>
                    <a:pt x="0" y="4327525"/>
                  </a:lnTo>
                  <a:lnTo>
                    <a:pt x="0" y="4318000"/>
                  </a:lnTo>
                  <a:lnTo>
                    <a:pt x="0" y="4327525"/>
                  </a:lnTo>
                  <a:lnTo>
                    <a:pt x="3749675" y="216535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6" name="Group 6"/>
          <p:cNvGrpSpPr/>
          <p:nvPr/>
        </p:nvGrpSpPr>
        <p:grpSpPr>
          <a:xfrm rot="-5400000">
            <a:off x="13707065" y="-2635839"/>
            <a:ext cx="2959900" cy="8901990"/>
            <a:chOff x="0" y="0"/>
            <a:chExt cx="3946533" cy="11869320"/>
          </a:xfrm>
        </p:grpSpPr>
        <p:sp>
          <p:nvSpPr>
            <p:cNvPr id="7" name="Freeform 7"/>
            <p:cNvSpPr/>
            <p:nvPr/>
          </p:nvSpPr>
          <p:spPr>
            <a:xfrm>
              <a:off x="6985" y="12700"/>
              <a:ext cx="3939540" cy="11855196"/>
            </a:xfrm>
            <a:custGeom>
              <a:avLst/>
              <a:gdLst/>
              <a:ahLst/>
              <a:cxnLst/>
              <a:rect l="l" t="t" r="r" b="b"/>
              <a:pathLst>
                <a:path w="3939540" h="11855196">
                  <a:moveTo>
                    <a:pt x="3939540" y="0"/>
                  </a:moveTo>
                  <a:lnTo>
                    <a:pt x="3939540" y="9843008"/>
                  </a:lnTo>
                  <a:cubicBezTo>
                    <a:pt x="3939540" y="9847834"/>
                    <a:pt x="3936873" y="9852151"/>
                    <a:pt x="3932555" y="9854311"/>
                  </a:cubicBezTo>
                  <a:lnTo>
                    <a:pt x="11430" y="11855196"/>
                  </a:lnTo>
                  <a:lnTo>
                    <a:pt x="0" y="11832590"/>
                  </a:lnTo>
                  <a:lnTo>
                    <a:pt x="3921125" y="9831705"/>
                  </a:lnTo>
                  <a:lnTo>
                    <a:pt x="3926840" y="9843008"/>
                  </a:lnTo>
                  <a:lnTo>
                    <a:pt x="3914140" y="9843008"/>
                  </a:lnTo>
                  <a:lnTo>
                    <a:pt x="3914140" y="0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028700" y="1571653"/>
          <a:ext cx="16885229" cy="7445232"/>
        </p:xfrm>
        <a:graphic>
          <a:graphicData uri="http://schemas.openxmlformats.org/drawingml/2006/table">
            <a:tbl>
              <a:tblPr/>
              <a:tblGrid>
                <a:gridCol w="320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7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5673">
                <a:tc>
                  <a:txBody>
                    <a:bodyPr/>
                    <a:lstStyle/>
                    <a:p>
                      <a:pPr algn="ctr">
                        <a:lnSpc>
                          <a:spcPts val="7000"/>
                        </a:lnSpc>
                        <a:defRPr/>
                      </a:pPr>
                      <a:r>
                        <a:rPr lang="en-US" sz="5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60"/>
                        </a:lnSpc>
                        <a:defRPr/>
                      </a:pPr>
                      <a:r>
                        <a:rPr lang="en-US" sz="44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MVC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6160"/>
                        </a:lnSpc>
                        <a:defRPr/>
                      </a:pPr>
                      <a:r>
                        <a:rPr lang="en-US" sz="44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               API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709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Composition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Backend + Frontend bundled in one project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Backend only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9709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Output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Returns **HTML views** (with data embedded)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Returns **raw data** (JSON, XML, etc.)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0432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Clients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Primarily **browsers**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mobile apps, IoT, other APIs, 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9709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Coupling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Tightly coupled (backend - frontend)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Loosely coupled (backend - frontend)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1028700" y="297106"/>
            <a:ext cx="15225150" cy="10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MVC vs API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70" y="1364038"/>
            <a:ext cx="1404938" cy="7303294"/>
            <a:chOff x="0" y="0"/>
            <a:chExt cx="1873251" cy="9737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73250" cy="9737725"/>
            </a:xfrm>
            <a:custGeom>
              <a:avLst/>
              <a:gdLst/>
              <a:ahLst/>
              <a:cxnLst/>
              <a:rect l="l" t="t" r="r" b="b"/>
              <a:pathLst>
                <a:path w="1873250" h="9737725">
                  <a:moveTo>
                    <a:pt x="0" y="0"/>
                  </a:moveTo>
                  <a:lnTo>
                    <a:pt x="0" y="2162175"/>
                  </a:lnTo>
                  <a:lnTo>
                    <a:pt x="0" y="4327525"/>
                  </a:lnTo>
                  <a:lnTo>
                    <a:pt x="0" y="6492875"/>
                  </a:lnTo>
                  <a:lnTo>
                    <a:pt x="0" y="8651875"/>
                  </a:lnTo>
                  <a:lnTo>
                    <a:pt x="1873250" y="9737725"/>
                  </a:lnTo>
                  <a:lnTo>
                    <a:pt x="1873250" y="7572375"/>
                  </a:lnTo>
                  <a:lnTo>
                    <a:pt x="1873250" y="5407025"/>
                  </a:lnTo>
                  <a:lnTo>
                    <a:pt x="1873250" y="3248025"/>
                  </a:lnTo>
                  <a:lnTo>
                    <a:pt x="1873250" y="1082675"/>
                  </a:lnTo>
                  <a:lnTo>
                    <a:pt x="0" y="0"/>
                  </a:lnTo>
                  <a:close/>
                  <a:moveTo>
                    <a:pt x="0" y="6496050"/>
                  </a:moveTo>
                  <a:lnTo>
                    <a:pt x="0" y="6492875"/>
                  </a:lnTo>
                  <a:lnTo>
                    <a:pt x="0" y="6496050"/>
                  </a:lnTo>
                  <a:close/>
                </a:path>
              </a:pathLst>
            </a:custGeom>
            <a:solidFill>
              <a:srgbClr val="FFDCB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370" y="8398250"/>
            <a:ext cx="2812256" cy="3245644"/>
            <a:chOff x="0" y="0"/>
            <a:chExt cx="3749675" cy="43275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49675" cy="4327525"/>
            </a:xfrm>
            <a:custGeom>
              <a:avLst/>
              <a:gdLst/>
              <a:ahLst/>
              <a:cxnLst/>
              <a:rect l="l" t="t" r="r" b="b"/>
              <a:pathLst>
                <a:path w="3749675" h="4327525">
                  <a:moveTo>
                    <a:pt x="0" y="2165350"/>
                  </a:moveTo>
                  <a:lnTo>
                    <a:pt x="0" y="0"/>
                  </a:lnTo>
                  <a:lnTo>
                    <a:pt x="3749675" y="2165350"/>
                  </a:lnTo>
                  <a:lnTo>
                    <a:pt x="3749675" y="4327525"/>
                  </a:lnTo>
                  <a:lnTo>
                    <a:pt x="3749675" y="4318000"/>
                  </a:lnTo>
                  <a:lnTo>
                    <a:pt x="3749675" y="4327525"/>
                  </a:lnTo>
                  <a:lnTo>
                    <a:pt x="0" y="216535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4214025" y="-1315150"/>
            <a:ext cx="5482605" cy="6932296"/>
          </a:xfrm>
          <a:custGeom>
            <a:avLst/>
            <a:gdLst/>
            <a:ahLst/>
            <a:cxnLst/>
            <a:rect l="l" t="t" r="r" b="b"/>
            <a:pathLst>
              <a:path w="5482605" h="6932296">
                <a:moveTo>
                  <a:pt x="0" y="0"/>
                </a:moveTo>
                <a:lnTo>
                  <a:pt x="5482605" y="0"/>
                </a:lnTo>
                <a:lnTo>
                  <a:pt x="5482605" y="6932296"/>
                </a:lnTo>
                <a:lnTo>
                  <a:pt x="0" y="6932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52138" y="663396"/>
            <a:ext cx="12461887" cy="1363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27"/>
              </a:lnSpc>
            </a:pPr>
            <a:r>
              <a:rPr lang="en-US" sz="8772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Hybrid (MVC + API)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F1D9AD-E50E-45B0-A35D-4E8C0794CD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38" y="2696704"/>
            <a:ext cx="15468600" cy="7581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63408" y="6076938"/>
            <a:ext cx="2805112" cy="1619250"/>
            <a:chOff x="0" y="0"/>
            <a:chExt cx="3740149" cy="2159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863408" y="7034202"/>
            <a:ext cx="1404938" cy="1624012"/>
            <a:chOff x="0" y="0"/>
            <a:chExt cx="1873251" cy="21653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863408" y="7850970"/>
            <a:ext cx="1404938" cy="2436018"/>
            <a:chOff x="0" y="0"/>
            <a:chExt cx="1873251" cy="32480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8" name="AutoShape 8"/>
          <p:cNvSpPr/>
          <p:nvPr/>
        </p:nvSpPr>
        <p:spPr>
          <a:xfrm rot="5336205">
            <a:off x="17050181" y="8761864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8272528" y="3735960"/>
            <a:ext cx="1455286" cy="5732450"/>
            <a:chOff x="0" y="0"/>
            <a:chExt cx="1940381" cy="76432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6816090" y="2349040"/>
            <a:ext cx="2912078" cy="3275476"/>
            <a:chOff x="0" y="0"/>
            <a:chExt cx="3882771" cy="43673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8272528" y="7837958"/>
            <a:ext cx="2910572" cy="1637004"/>
            <a:chOff x="0" y="0"/>
            <a:chExt cx="3880763" cy="218267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7297125" y="3478527"/>
            <a:ext cx="2755900" cy="5385250"/>
            <a:chOff x="0" y="0"/>
            <a:chExt cx="3674533" cy="7180333"/>
          </a:xfrm>
        </p:grpSpPr>
        <p:sp>
          <p:nvSpPr>
            <p:cNvPr id="16" name="Freeform 16"/>
            <p:cNvSpPr/>
            <p:nvPr/>
          </p:nvSpPr>
          <p:spPr>
            <a:xfrm>
              <a:off x="6604" y="1524"/>
              <a:ext cx="3662045" cy="7176770"/>
            </a:xfrm>
            <a:custGeom>
              <a:avLst/>
              <a:gdLst/>
              <a:ahLst/>
              <a:cxnLst/>
              <a:rect l="l" t="t" r="r" b="b"/>
              <a:pathLst>
                <a:path w="3662045" h="7176770">
                  <a:moveTo>
                    <a:pt x="3648329" y="7176770"/>
                  </a:moveTo>
                  <a:lnTo>
                    <a:pt x="2326005" y="6328029"/>
                  </a:lnTo>
                  <a:cubicBezTo>
                    <a:pt x="2322322" y="6325743"/>
                    <a:pt x="2320163" y="6321679"/>
                    <a:pt x="2320163" y="6317361"/>
                  </a:cubicBezTo>
                  <a:lnTo>
                    <a:pt x="2320163" y="1275207"/>
                  </a:lnTo>
                  <a:lnTo>
                    <a:pt x="2332863" y="1275207"/>
                  </a:lnTo>
                  <a:lnTo>
                    <a:pt x="2326767" y="1286383"/>
                  </a:lnTo>
                  <a:lnTo>
                    <a:pt x="0" y="22352"/>
                  </a:lnTo>
                  <a:lnTo>
                    <a:pt x="12192" y="0"/>
                  </a:lnTo>
                  <a:lnTo>
                    <a:pt x="2338959" y="1264031"/>
                  </a:lnTo>
                  <a:cubicBezTo>
                    <a:pt x="2343023" y="1266190"/>
                    <a:pt x="2345563" y="1270508"/>
                    <a:pt x="2345563" y="1275207"/>
                  </a:cubicBezTo>
                  <a:lnTo>
                    <a:pt x="2345563" y="6317361"/>
                  </a:lnTo>
                  <a:lnTo>
                    <a:pt x="2332863" y="6317361"/>
                  </a:lnTo>
                  <a:lnTo>
                    <a:pt x="2339721" y="6306693"/>
                  </a:lnTo>
                  <a:lnTo>
                    <a:pt x="3662045" y="7155434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82060" y="2451032"/>
            <a:ext cx="1407318" cy="3650456"/>
            <a:chOff x="0" y="0"/>
            <a:chExt cx="1876424" cy="48672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876425" cy="4867275"/>
            </a:xfrm>
            <a:custGeom>
              <a:avLst/>
              <a:gdLst/>
              <a:ahLst/>
              <a:cxnLst/>
              <a:rect l="l" t="t" r="r" b="b"/>
              <a:pathLst>
                <a:path w="1876425" h="4867275">
                  <a:moveTo>
                    <a:pt x="1876425" y="1079500"/>
                  </a:moveTo>
                  <a:lnTo>
                    <a:pt x="0" y="0"/>
                  </a:lnTo>
                  <a:lnTo>
                    <a:pt x="0" y="3787775"/>
                  </a:lnTo>
                  <a:lnTo>
                    <a:pt x="1876425" y="4867275"/>
                  </a:lnTo>
                  <a:lnTo>
                    <a:pt x="1876425" y="1079500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19" name="AutoShape 19"/>
          <p:cNvSpPr/>
          <p:nvPr/>
        </p:nvSpPr>
        <p:spPr>
          <a:xfrm rot="5367839">
            <a:off x="-328706" y="4726176"/>
            <a:ext cx="2036339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6126925" y="5246045"/>
            <a:ext cx="9952350" cy="154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Foundations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682925" y="3465725"/>
            <a:ext cx="2755950" cy="16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FDCB6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126925" y="6874625"/>
            <a:ext cx="7602750" cy="10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2F4044"/>
                </a:solidFill>
                <a:latin typeface="Arimo"/>
                <a:ea typeface="Arimo"/>
                <a:cs typeface="Arimo"/>
                <a:sym typeface="Arimo"/>
              </a:rPr>
              <a:t>API Architectures</a:t>
            </a:r>
          </a:p>
        </p:txBody>
      </p:sp>
      <p:sp>
        <p:nvSpPr>
          <p:cNvPr id="23" name="AutoShape 23"/>
          <p:cNvSpPr/>
          <p:nvPr/>
        </p:nvSpPr>
        <p:spPr>
          <a:xfrm>
            <a:off x="5967513" y="4262301"/>
            <a:ext cx="6715475" cy="135224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" name="Group 24"/>
          <p:cNvGrpSpPr/>
          <p:nvPr/>
        </p:nvGrpSpPr>
        <p:grpSpPr>
          <a:xfrm>
            <a:off x="1325258" y="5291862"/>
            <a:ext cx="2805112" cy="1619250"/>
            <a:chOff x="0" y="0"/>
            <a:chExt cx="3740149" cy="2159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740150" cy="2159000"/>
            </a:xfrm>
            <a:custGeom>
              <a:avLst/>
              <a:gdLst/>
              <a:ahLst/>
              <a:cxnLst/>
              <a:rect l="l" t="t" r="r" b="b"/>
              <a:pathLst>
                <a:path w="3740150" h="2159000">
                  <a:moveTo>
                    <a:pt x="1873250" y="2159000"/>
                  </a:moveTo>
                  <a:lnTo>
                    <a:pt x="3740150" y="1079500"/>
                  </a:lnTo>
                  <a:lnTo>
                    <a:pt x="1873250" y="0"/>
                  </a:lnTo>
                  <a:lnTo>
                    <a:pt x="0" y="1079500"/>
                  </a:lnTo>
                  <a:lnTo>
                    <a:pt x="1873250" y="2159000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2718290" y="836544"/>
            <a:ext cx="4217194" cy="2433638"/>
            <a:chOff x="0" y="0"/>
            <a:chExt cx="5622925" cy="324485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622925" cy="3244850"/>
            </a:xfrm>
            <a:custGeom>
              <a:avLst/>
              <a:gdLst/>
              <a:ahLst/>
              <a:cxnLst/>
              <a:rect l="l" t="t" r="r" b="b"/>
              <a:pathLst>
                <a:path w="5622925" h="3244850">
                  <a:moveTo>
                    <a:pt x="5622925" y="1082675"/>
                  </a:moveTo>
                  <a:lnTo>
                    <a:pt x="3746500" y="0"/>
                  </a:lnTo>
                  <a:lnTo>
                    <a:pt x="1873250" y="1082675"/>
                  </a:lnTo>
                  <a:lnTo>
                    <a:pt x="0" y="2162175"/>
                  </a:lnTo>
                  <a:lnTo>
                    <a:pt x="1873250" y="3244850"/>
                  </a:lnTo>
                  <a:lnTo>
                    <a:pt x="3746500" y="2162175"/>
                  </a:lnTo>
                  <a:lnTo>
                    <a:pt x="1873250" y="1082675"/>
                  </a:lnTo>
                  <a:lnTo>
                    <a:pt x="3746500" y="2162175"/>
                  </a:lnTo>
                  <a:lnTo>
                    <a:pt x="5622925" y="1082675"/>
                  </a:lnTo>
                  <a:close/>
                </a:path>
              </a:pathLst>
            </a:custGeom>
            <a:solidFill>
              <a:srgbClr val="FFB18D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325258" y="6249126"/>
            <a:ext cx="1404938" cy="1624012"/>
            <a:chOff x="0" y="0"/>
            <a:chExt cx="1873251" cy="216534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873250" cy="2165350"/>
            </a:xfrm>
            <a:custGeom>
              <a:avLst/>
              <a:gdLst/>
              <a:ahLst/>
              <a:cxnLst/>
              <a:rect l="l" t="t" r="r" b="b"/>
              <a:pathLst>
                <a:path w="1873250" h="2165350">
                  <a:moveTo>
                    <a:pt x="0" y="1085850"/>
                  </a:moveTo>
                  <a:lnTo>
                    <a:pt x="1873250" y="0"/>
                  </a:lnTo>
                  <a:lnTo>
                    <a:pt x="1873250" y="2165350"/>
                  </a:lnTo>
                  <a:lnTo>
                    <a:pt x="0" y="1085850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25258" y="7065894"/>
            <a:ext cx="1404938" cy="2436018"/>
            <a:chOff x="0" y="0"/>
            <a:chExt cx="1873251" cy="324802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873250" cy="3248025"/>
            </a:xfrm>
            <a:custGeom>
              <a:avLst/>
              <a:gdLst/>
              <a:ahLst/>
              <a:cxnLst/>
              <a:rect l="l" t="t" r="r" b="b"/>
              <a:pathLst>
                <a:path w="1873250" h="3248025">
                  <a:moveTo>
                    <a:pt x="1873250" y="1082675"/>
                  </a:moveTo>
                  <a:lnTo>
                    <a:pt x="0" y="0"/>
                  </a:lnTo>
                  <a:lnTo>
                    <a:pt x="0" y="2165350"/>
                  </a:lnTo>
                  <a:lnTo>
                    <a:pt x="1873250" y="3248025"/>
                  </a:lnTo>
                  <a:lnTo>
                    <a:pt x="1873250" y="1082675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sp>
        <p:nvSpPr>
          <p:cNvPr id="32" name="AutoShape 32"/>
          <p:cNvSpPr/>
          <p:nvPr/>
        </p:nvSpPr>
        <p:spPr>
          <a:xfrm rot="8994672">
            <a:off x="3290859" y="2577350"/>
            <a:ext cx="100739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rot="5336205">
            <a:off x="1512031" y="7976788"/>
            <a:ext cx="1026627" cy="0"/>
          </a:xfrm>
          <a:prstGeom prst="line">
            <a:avLst/>
          </a:prstGeom>
          <a:ln w="9525" cap="rnd">
            <a:solidFill>
              <a:srgbClr val="2F404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4" name="Group 34"/>
          <p:cNvGrpSpPr/>
          <p:nvPr/>
        </p:nvGrpSpPr>
        <p:grpSpPr>
          <a:xfrm>
            <a:off x="2734378" y="2950884"/>
            <a:ext cx="1455286" cy="5732450"/>
            <a:chOff x="0" y="0"/>
            <a:chExt cx="1940381" cy="764326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940433" cy="7643241"/>
            </a:xfrm>
            <a:custGeom>
              <a:avLst/>
              <a:gdLst/>
              <a:ahLst/>
              <a:cxnLst/>
              <a:rect l="l" t="t" r="r" b="b"/>
              <a:pathLst>
                <a:path w="1940433" h="7643241">
                  <a:moveTo>
                    <a:pt x="1940433" y="5458587"/>
                  </a:moveTo>
                  <a:lnTo>
                    <a:pt x="1940433" y="3275965"/>
                  </a:lnTo>
                  <a:lnTo>
                    <a:pt x="1940433" y="1091311"/>
                  </a:lnTo>
                  <a:lnTo>
                    <a:pt x="0" y="0"/>
                  </a:lnTo>
                  <a:lnTo>
                    <a:pt x="0" y="2184654"/>
                  </a:lnTo>
                  <a:lnTo>
                    <a:pt x="0" y="4367276"/>
                  </a:lnTo>
                  <a:lnTo>
                    <a:pt x="0" y="6551930"/>
                  </a:lnTo>
                  <a:lnTo>
                    <a:pt x="1940433" y="7643241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277940" y="1563964"/>
            <a:ext cx="2912078" cy="3275476"/>
            <a:chOff x="0" y="0"/>
            <a:chExt cx="3882771" cy="436730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3882771" cy="4367276"/>
            </a:xfrm>
            <a:custGeom>
              <a:avLst/>
              <a:gdLst/>
              <a:ahLst/>
              <a:cxnLst/>
              <a:rect l="l" t="t" r="r" b="b"/>
              <a:pathLst>
                <a:path w="3882771" h="4367276">
                  <a:moveTo>
                    <a:pt x="0" y="2184654"/>
                  </a:moveTo>
                  <a:lnTo>
                    <a:pt x="0" y="0"/>
                  </a:lnTo>
                  <a:lnTo>
                    <a:pt x="3882771" y="2184654"/>
                  </a:lnTo>
                  <a:lnTo>
                    <a:pt x="3882771" y="4367276"/>
                  </a:lnTo>
                  <a:lnTo>
                    <a:pt x="3880739" y="4361434"/>
                  </a:lnTo>
                  <a:lnTo>
                    <a:pt x="3880739" y="4367276"/>
                  </a:lnTo>
                  <a:lnTo>
                    <a:pt x="0" y="2184654"/>
                  </a:lnTo>
                  <a:close/>
                </a:path>
              </a:pathLst>
            </a:custGeom>
            <a:solidFill>
              <a:srgbClr val="FFA85C"/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2734378" y="7052882"/>
            <a:ext cx="2910572" cy="1637004"/>
            <a:chOff x="0" y="0"/>
            <a:chExt cx="3880763" cy="218267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880739" cy="2182622"/>
            </a:xfrm>
            <a:custGeom>
              <a:avLst/>
              <a:gdLst/>
              <a:ahLst/>
              <a:cxnLst/>
              <a:rect l="l" t="t" r="r" b="b"/>
              <a:pathLst>
                <a:path w="3880739" h="2182622">
                  <a:moveTo>
                    <a:pt x="1940433" y="2182622"/>
                  </a:moveTo>
                  <a:lnTo>
                    <a:pt x="3880739" y="1091311"/>
                  </a:lnTo>
                  <a:lnTo>
                    <a:pt x="1940433" y="0"/>
                  </a:lnTo>
                  <a:lnTo>
                    <a:pt x="0" y="1091311"/>
                  </a:lnTo>
                  <a:lnTo>
                    <a:pt x="1940433" y="2182622"/>
                  </a:lnTo>
                  <a:close/>
                </a:path>
              </a:pathLst>
            </a:custGeom>
            <a:solidFill>
              <a:srgbClr val="E97529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-3085925" y="94825"/>
            <a:ext cx="7600800" cy="7983850"/>
            <a:chOff x="0" y="0"/>
            <a:chExt cx="10134400" cy="10645133"/>
          </a:xfrm>
        </p:grpSpPr>
        <p:sp>
          <p:nvSpPr>
            <p:cNvPr id="41" name="Freeform 41"/>
            <p:cNvSpPr/>
            <p:nvPr/>
          </p:nvSpPr>
          <p:spPr>
            <a:xfrm>
              <a:off x="6731" y="1524"/>
              <a:ext cx="10121900" cy="10641584"/>
            </a:xfrm>
            <a:custGeom>
              <a:avLst/>
              <a:gdLst/>
              <a:ahLst/>
              <a:cxnLst/>
              <a:rect l="l" t="t" r="r" b="b"/>
              <a:pathLst>
                <a:path w="10121900" h="10641584">
                  <a:moveTo>
                    <a:pt x="10108057" y="10641584"/>
                  </a:moveTo>
                  <a:lnTo>
                    <a:pt x="8785733" y="9792843"/>
                  </a:lnTo>
                  <a:cubicBezTo>
                    <a:pt x="8782050" y="9790557"/>
                    <a:pt x="8779891" y="9786493"/>
                    <a:pt x="8779891" y="9782175"/>
                  </a:cubicBezTo>
                  <a:lnTo>
                    <a:pt x="8779891" y="4740021"/>
                  </a:lnTo>
                  <a:lnTo>
                    <a:pt x="8792591" y="4740021"/>
                  </a:lnTo>
                  <a:lnTo>
                    <a:pt x="8786622" y="4751197"/>
                  </a:lnTo>
                  <a:lnTo>
                    <a:pt x="0" y="22352"/>
                  </a:lnTo>
                  <a:lnTo>
                    <a:pt x="11938" y="0"/>
                  </a:lnTo>
                  <a:lnTo>
                    <a:pt x="8798687" y="4728845"/>
                  </a:lnTo>
                  <a:cubicBezTo>
                    <a:pt x="8802751" y="4731004"/>
                    <a:pt x="8805419" y="4735322"/>
                    <a:pt x="8805419" y="4740021"/>
                  </a:cubicBezTo>
                  <a:lnTo>
                    <a:pt x="8805419" y="9782048"/>
                  </a:lnTo>
                  <a:lnTo>
                    <a:pt x="8792719" y="9782048"/>
                  </a:lnTo>
                  <a:lnTo>
                    <a:pt x="8799576" y="9771379"/>
                  </a:lnTo>
                  <a:lnTo>
                    <a:pt x="10121900" y="10620121"/>
                  </a:lnTo>
                  <a:close/>
                </a:path>
              </a:pathLst>
            </a:custGeom>
            <a:solidFill>
              <a:srgbClr val="2F4044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ach Fuzz COTY 2024 Design Inspiration by Slidesgo">
  <a:themeElements>
    <a:clrScheme name="Simple Light">
      <a:dk1>
        <a:srgbClr val="2F4044"/>
      </a:dk1>
      <a:lt1>
        <a:srgbClr val="FFFFFF"/>
      </a:lt1>
      <a:dk2>
        <a:srgbClr val="595959"/>
      </a:dk2>
      <a:lt2>
        <a:srgbClr val="FFDCB6"/>
      </a:lt2>
      <a:accent1>
        <a:srgbClr val="E97529"/>
      </a:accent1>
      <a:accent2>
        <a:srgbClr val="FFA85C"/>
      </a:accent2>
      <a:accent3>
        <a:srgbClr val="FFB18D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842</Words>
  <Application>Microsoft Office PowerPoint</Application>
  <PresentationFormat>Custom</PresentationFormat>
  <Paragraphs>294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Nunito Light</vt:lpstr>
      <vt:lpstr>Darker Grotesque Black</vt:lpstr>
      <vt:lpstr>Anek Kannada Medium</vt:lpstr>
      <vt:lpstr>Bebas Neue</vt:lpstr>
      <vt:lpstr>Arimo Bold</vt:lpstr>
      <vt:lpstr>Anek Kannada</vt:lpstr>
      <vt:lpstr>Anek Kannada ExtraBold</vt:lpstr>
      <vt:lpstr>Arial</vt:lpstr>
      <vt:lpstr>Arimo</vt:lpstr>
      <vt:lpstr>Calibri</vt:lpstr>
      <vt:lpstr>Office Theme</vt:lpstr>
      <vt:lpstr>Peach Fuzz COTY 2024 Design Inspiration by Slidesgo</vt:lpstr>
      <vt:lpstr>OSC Science &amp; tech Dot Net Restful API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Building REST APIs with .NET.pptx</dc:title>
  <cp:lastModifiedBy>تسنيم بهاء الدين محمد محمد</cp:lastModifiedBy>
  <cp:revision>3</cp:revision>
  <dcterms:created xsi:type="dcterms:W3CDTF">2006-08-16T00:00:00Z</dcterms:created>
  <dcterms:modified xsi:type="dcterms:W3CDTF">2025-08-17T10:36:58Z</dcterms:modified>
  <dc:identifier>DAGwNQm2IA0</dc:identifier>
</cp:coreProperties>
</file>