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9" r:id="rId4"/>
    <p:sldId id="258" r:id="rId5"/>
    <p:sldId id="260" r:id="rId6"/>
    <p:sldId id="261" r:id="rId7"/>
    <p:sldId id="263" r:id="rId8"/>
    <p:sldId id="262" r:id="rId9"/>
    <p:sldId id="264" r:id="rId10"/>
    <p:sldId id="265" r:id="rId11"/>
    <p:sldId id="266" r:id="rId12"/>
    <p:sldId id="267" r:id="rId13"/>
    <p:sldId id="269" r:id="rId14"/>
    <p:sldId id="271" r:id="rId15"/>
    <p:sldId id="272" r:id="rId16"/>
    <p:sldId id="270" r:id="rId17"/>
    <p:sldId id="274" r:id="rId18"/>
    <p:sldId id="273" r:id="rId19"/>
    <p:sldId id="276"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1" autoAdjust="0"/>
  </p:normalViewPr>
  <p:slideViewPr>
    <p:cSldViewPr>
      <p:cViewPr varScale="1">
        <p:scale>
          <a:sx n="101" d="100"/>
          <a:sy n="101" d="100"/>
        </p:scale>
        <p:origin x="2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4/23/2023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ol.com/robots.tx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upport.google.com/webmasters/answer/7489871" TargetMode="External"/><Relationship Id="rId2" Type="http://schemas.openxmlformats.org/officeDocument/2006/relationships/hyperlink" Target="https://developers.google.com/search/docs/crawling-indexing/block-index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s.google.com/search/docs/crawling-indexing/qualify-outbound-link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s.facebook.com/docs/sharing/webmasters/" TargetMode="External"/><Relationship Id="rId2" Type="http://schemas.openxmlformats.org/officeDocument/2006/relationships/hyperlink" Target="https://developer.twitter.com/en/docs/twitter-for-websites/cards/guides/getting-starte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lol.me/js/slider.j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agespeed.web.dev/" TargetMode="External"/><Relationship Id="rId2" Type="http://schemas.openxmlformats.org/officeDocument/2006/relationships/hyperlink" Target="https://yellowlab.tool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arch Engine Optimization (SEO) - OC Digi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
            <a:ext cx="7620000" cy="610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84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Robots</a:t>
            </a:r>
          </a:p>
        </p:txBody>
      </p:sp>
      <p:sp>
        <p:nvSpPr>
          <p:cNvPr id="3" name="Content Placeholder 2"/>
          <p:cNvSpPr>
            <a:spLocks noGrp="1"/>
          </p:cNvSpPr>
          <p:nvPr>
            <p:ph idx="1"/>
          </p:nvPr>
        </p:nvSpPr>
        <p:spPr/>
        <p:txBody>
          <a:bodyPr>
            <a:normAutofit/>
          </a:bodyPr>
          <a:lstStyle/>
          <a:p>
            <a:pPr>
              <a:lnSpc>
                <a:spcPct val="300000"/>
              </a:lnSpc>
            </a:pPr>
            <a:r>
              <a:rPr lang="en-US" dirty="0"/>
              <a:t>Definition of Robots.txt</a:t>
            </a:r>
          </a:p>
          <a:p>
            <a:pPr>
              <a:lnSpc>
                <a:spcPct val="300000"/>
              </a:lnSpc>
            </a:pPr>
            <a:r>
              <a:rPr lang="en-US" dirty="0"/>
              <a:t>How to create Robots.txt (</a:t>
            </a:r>
            <a:r>
              <a:rPr lang="en-US" u="sng" dirty="0">
                <a:hlinkClick r:id="rId2"/>
              </a:rPr>
              <a:t>https://lol.com/robots.txt</a:t>
            </a:r>
            <a:r>
              <a:rPr lang="en-US" dirty="0"/>
              <a:t>)</a:t>
            </a:r>
          </a:p>
          <a:p>
            <a:pPr>
              <a:lnSpc>
                <a:spcPct val="300000"/>
              </a:lnSpc>
            </a:pPr>
            <a:r>
              <a:rPr lang="en-US" dirty="0"/>
              <a:t>Benefits of Robots.txt</a:t>
            </a:r>
          </a:p>
        </p:txBody>
      </p:sp>
    </p:spTree>
    <p:extLst>
      <p:ext uri="{BB962C8B-B14F-4D97-AF65-F5344CB8AC3E}">
        <p14:creationId xmlns:p14="http://schemas.microsoft.com/office/powerpoint/2010/main" val="1897278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Definition of Robots.txt</a:t>
            </a:r>
          </a:p>
        </p:txBody>
      </p:sp>
      <p:sp>
        <p:nvSpPr>
          <p:cNvPr id="3" name="Content Placeholder 2"/>
          <p:cNvSpPr>
            <a:spLocks noGrp="1"/>
          </p:cNvSpPr>
          <p:nvPr>
            <p:ph idx="1"/>
          </p:nvPr>
        </p:nvSpPr>
        <p:spPr/>
        <p:txBody>
          <a:bodyPr>
            <a:normAutofit fontScale="70000" lnSpcReduction="20000"/>
          </a:bodyPr>
          <a:lstStyle/>
          <a:p>
            <a:pPr>
              <a:lnSpc>
                <a:spcPct val="170000"/>
              </a:lnSpc>
            </a:pPr>
            <a:r>
              <a:rPr lang="en-US" dirty="0"/>
              <a:t>A robots.txt file tells search engine crawlers which URLs the crawler can access on your site. This is used mainly to avoid overloading your site with requests; </a:t>
            </a:r>
            <a:r>
              <a:rPr lang="en-US" b="1" dirty="0"/>
              <a:t>it is not a mechanism for keeping a web page out of Google</a:t>
            </a:r>
            <a:r>
              <a:rPr lang="en-US" dirty="0"/>
              <a:t>. To keep a web page out of Google, </a:t>
            </a:r>
            <a:r>
              <a:rPr lang="en-US" dirty="0">
                <a:hlinkClick r:id="rId2"/>
              </a:rPr>
              <a:t>block indexing with </a:t>
            </a:r>
            <a:r>
              <a:rPr lang="en-US" dirty="0" err="1">
                <a:hlinkClick r:id="rId2"/>
              </a:rPr>
              <a:t>noindex</a:t>
            </a:r>
            <a:r>
              <a:rPr lang="en-US" dirty="0"/>
              <a:t> or password-protect the page.</a:t>
            </a:r>
          </a:p>
          <a:p>
            <a:pPr>
              <a:lnSpc>
                <a:spcPct val="170000"/>
              </a:lnSpc>
            </a:pPr>
            <a:r>
              <a:rPr lang="en-US" dirty="0"/>
              <a:t>If your web page is blocked with a robots.txt file, its URL can still appear in search results, but the search result will </a:t>
            </a:r>
            <a:r>
              <a:rPr lang="en-US" dirty="0">
                <a:hlinkClick r:id="rId3"/>
              </a:rPr>
              <a:t>not have a description</a:t>
            </a:r>
            <a:r>
              <a:rPr lang="en-US" dirty="0"/>
              <a:t>. Image files, video files, PDFs, and other non-HTML files will be excluded. If you see this search result for your page and want to fix it, remove the robots.txt entry blocking the page. If you want to hide the page completely from Search,</a:t>
            </a:r>
          </a:p>
        </p:txBody>
      </p:sp>
    </p:spTree>
    <p:extLst>
      <p:ext uri="{BB962C8B-B14F-4D97-AF65-F5344CB8AC3E}">
        <p14:creationId xmlns:p14="http://schemas.microsoft.com/office/powerpoint/2010/main" val="2812407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Robots meta tag</a:t>
            </a:r>
          </a:p>
        </p:txBody>
      </p:sp>
      <p:graphicFrame>
        <p:nvGraphicFramePr>
          <p:cNvPr id="6" name="Table 5"/>
          <p:cNvGraphicFramePr>
            <a:graphicFrameLocks noGrp="1"/>
          </p:cNvGraphicFramePr>
          <p:nvPr>
            <p:extLst>
              <p:ext uri="{D42A27DB-BD31-4B8C-83A1-F6EECF244321}">
                <p14:modId xmlns:p14="http://schemas.microsoft.com/office/powerpoint/2010/main" val="1870528343"/>
              </p:ext>
            </p:extLst>
          </p:nvPr>
        </p:nvGraphicFramePr>
        <p:xfrm>
          <a:off x="609600" y="3581400"/>
          <a:ext cx="5334000" cy="1463040"/>
        </p:xfrm>
        <a:graphic>
          <a:graphicData uri="http://schemas.openxmlformats.org/drawingml/2006/table">
            <a:tbl>
              <a:tblPr/>
              <a:tblGrid>
                <a:gridCol w="1143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1463040">
                <a:tc>
                  <a:txBody>
                    <a:bodyPr/>
                    <a:lstStyle/>
                    <a:p>
                      <a:pPr algn="l" fontAlgn="t"/>
                      <a:r>
                        <a:rPr lang="en-US" b="0" dirty="0" err="1">
                          <a:effectLst/>
                          <a:latin typeface="var(--devsite-primary-font-family)"/>
                        </a:rPr>
                        <a:t>nofollow</a:t>
                      </a:r>
                      <a:endParaRPr lang="en-US" b="0" dirty="0">
                        <a:effectLst/>
                        <a:latin typeface="var(--devsite-primary-font-family)"/>
                      </a:endParaRPr>
                    </a:p>
                  </a:txBody>
                  <a:tcPr>
                    <a:lnL>
                      <a:noFill/>
                    </a:lnL>
                    <a:lnR>
                      <a:noFill/>
                    </a:lnR>
                    <a:lnT>
                      <a:noFill/>
                    </a:lnT>
                    <a:lnB>
                      <a:noFill/>
                    </a:lnB>
                    <a:solidFill>
                      <a:srgbClr val="FFFFFF"/>
                    </a:solidFill>
                  </a:tcPr>
                </a:tc>
                <a:tc>
                  <a:txBody>
                    <a:bodyPr/>
                    <a:lstStyle/>
                    <a:p>
                      <a:pPr algn="l" fontAlgn="t"/>
                      <a:r>
                        <a:rPr lang="en-US" dirty="0">
                          <a:effectLst/>
                        </a:rPr>
                        <a:t>Do not follow the links on this page. If you don't specify this rule, Google may use the links on the page to discover those linked pages. Learn more about </a:t>
                      </a:r>
                      <a:r>
                        <a:rPr lang="en-US" dirty="0" err="1">
                          <a:effectLst/>
                          <a:hlinkClick r:id="rId2"/>
                        </a:rPr>
                        <a:t>nofollow</a:t>
                      </a:r>
                      <a:r>
                        <a:rPr lang="en-US" dirty="0">
                          <a:effectLst/>
                        </a:rPr>
                        <a:t>.</a:t>
                      </a:r>
                    </a:p>
                  </a:txBody>
                  <a:tcP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56265603"/>
              </p:ext>
            </p:extLst>
          </p:nvPr>
        </p:nvGraphicFramePr>
        <p:xfrm>
          <a:off x="533400" y="2133600"/>
          <a:ext cx="5715000" cy="1188720"/>
        </p:xfrm>
        <a:graphic>
          <a:graphicData uri="http://schemas.openxmlformats.org/drawingml/2006/table">
            <a:tbl>
              <a:tblPr/>
              <a:tblGrid>
                <a:gridCol w="10668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0">
                <a:tc>
                  <a:txBody>
                    <a:bodyPr/>
                    <a:lstStyle/>
                    <a:p>
                      <a:pPr algn="l" fontAlgn="t"/>
                      <a:r>
                        <a:rPr lang="en-US" b="0" dirty="0" err="1">
                          <a:effectLst/>
                          <a:latin typeface="var(--devsite-primary-font-family)"/>
                        </a:rPr>
                        <a:t>noindex</a:t>
                      </a:r>
                      <a:endParaRPr lang="en-US" b="0" dirty="0">
                        <a:effectLst/>
                        <a:latin typeface="var(--devsite-primary-font-family)"/>
                      </a:endParaRPr>
                    </a:p>
                  </a:txBody>
                  <a:tcPr>
                    <a:lnL>
                      <a:noFill/>
                    </a:lnL>
                    <a:lnR>
                      <a:noFill/>
                    </a:lnR>
                    <a:lnT>
                      <a:noFill/>
                    </a:lnT>
                    <a:lnB>
                      <a:noFill/>
                    </a:lnB>
                    <a:solidFill>
                      <a:srgbClr val="FFFFFF"/>
                    </a:solidFill>
                  </a:tcPr>
                </a:tc>
                <a:tc>
                  <a:txBody>
                    <a:bodyPr/>
                    <a:lstStyle/>
                    <a:p>
                      <a:pPr algn="l" fontAlgn="t"/>
                      <a:r>
                        <a:rPr lang="en-US" dirty="0">
                          <a:effectLst/>
                        </a:rPr>
                        <a:t>Do not show this page, media, or resource in search results. If you don't specify this rule, the page, media, or resource may be indexed and shown in search results.</a:t>
                      </a:r>
                    </a:p>
                  </a:txBody>
                  <a:tcP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5181600"/>
            <a:ext cx="68294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93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b="1" dirty="0"/>
              <a:t>Cards Markup Tag </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1527" y="1935163"/>
            <a:ext cx="6180945"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127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Facebook Cards Markup Tag </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8573" y="1935163"/>
            <a:ext cx="6426854"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6998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Twitter Cards Markup Tag</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8085" y="1935163"/>
            <a:ext cx="5927830"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464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Cards Markup Tag </a:t>
            </a:r>
            <a:endParaRPr lang="en-US" dirty="0"/>
          </a:p>
        </p:txBody>
      </p:sp>
      <p:sp>
        <p:nvSpPr>
          <p:cNvPr id="3" name="Content Placeholder 2"/>
          <p:cNvSpPr>
            <a:spLocks noGrp="1"/>
          </p:cNvSpPr>
          <p:nvPr>
            <p:ph idx="1"/>
          </p:nvPr>
        </p:nvSpPr>
        <p:spPr/>
        <p:txBody>
          <a:bodyPr/>
          <a:lstStyle/>
          <a:p>
            <a:r>
              <a:rPr lang="en-US" dirty="0">
                <a:hlinkClick r:id="rId2"/>
              </a:rPr>
              <a:t>https://developer.twitter.com/en/docs/twitter-for-websites/cards/guides/getting-started</a:t>
            </a:r>
            <a:endParaRPr lang="en-US" dirty="0"/>
          </a:p>
          <a:p>
            <a:r>
              <a:rPr lang="en-US" dirty="0">
                <a:hlinkClick r:id="rId3"/>
              </a:rPr>
              <a:t>https://developers.facebook.com/docs/sharing/webmasters/</a:t>
            </a:r>
            <a:endParaRPr lang="en-US" dirty="0"/>
          </a:p>
          <a:p>
            <a:endParaRPr lang="en-US" dirty="0"/>
          </a:p>
          <a:p>
            <a:r>
              <a:rPr lang="en-US" dirty="0"/>
              <a:t>social media meta tags test : https://www.opengraph.xyz/</a:t>
            </a:r>
          </a:p>
          <a:p>
            <a:pPr marL="0" indent="0">
              <a:buNone/>
            </a:pPr>
            <a:endParaRPr lang="en-US" dirty="0"/>
          </a:p>
        </p:txBody>
      </p:sp>
    </p:spTree>
    <p:extLst>
      <p:ext uri="{BB962C8B-B14F-4D97-AF65-F5344CB8AC3E}">
        <p14:creationId xmlns:p14="http://schemas.microsoft.com/office/powerpoint/2010/main" val="4107854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0"/>
            <a:ext cx="8305800" cy="838200"/>
          </a:xfrm>
        </p:spPr>
        <p:txBody>
          <a:bodyPr/>
          <a:lstStyle/>
          <a:p>
            <a:pPr algn="ctr"/>
            <a:r>
              <a:rPr lang="en-US" sz="4800" dirty="0"/>
              <a:t>Page Speed</a:t>
            </a:r>
            <a:r>
              <a:rPr lang="en-US" sz="4800" b="1" dirty="0"/>
              <a:t> </a:t>
            </a:r>
            <a:endParaRPr lang="en-US" dirty="0"/>
          </a:p>
        </p:txBody>
      </p:sp>
    </p:spTree>
    <p:extLst>
      <p:ext uri="{BB962C8B-B14F-4D97-AF65-F5344CB8AC3E}">
        <p14:creationId xmlns:p14="http://schemas.microsoft.com/office/powerpoint/2010/main" val="319470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Page Speed</a:t>
            </a:r>
            <a:r>
              <a:rPr lang="en-US" sz="5400" b="1" dirty="0"/>
              <a:t> </a:t>
            </a:r>
            <a:endParaRPr lang="en-US" dirty="0"/>
          </a:p>
        </p:txBody>
      </p:sp>
      <p:sp>
        <p:nvSpPr>
          <p:cNvPr id="3" name="Content Placeholder 2"/>
          <p:cNvSpPr>
            <a:spLocks noGrp="1"/>
          </p:cNvSpPr>
          <p:nvPr>
            <p:ph idx="1"/>
          </p:nvPr>
        </p:nvSpPr>
        <p:spPr/>
        <p:txBody>
          <a:bodyPr>
            <a:normAutofit fontScale="92500" lnSpcReduction="10000"/>
          </a:bodyPr>
          <a:lstStyle/>
          <a:p>
            <a:pPr>
              <a:lnSpc>
                <a:spcPct val="200000"/>
              </a:lnSpc>
            </a:pPr>
            <a:r>
              <a:rPr lang="en-US" dirty="0" err="1"/>
              <a:t>Css</a:t>
            </a:r>
            <a:r>
              <a:rPr lang="en-US" dirty="0"/>
              <a:t> Preload (Now)</a:t>
            </a:r>
          </a:p>
          <a:p>
            <a:pPr lvl="1">
              <a:lnSpc>
                <a:spcPct val="200000"/>
              </a:lnSpc>
            </a:pPr>
            <a:r>
              <a:rPr lang="en-US" dirty="0"/>
              <a:t>&lt;link </a:t>
            </a:r>
            <a:r>
              <a:rPr lang="en-US" dirty="0" err="1"/>
              <a:t>rel</a:t>
            </a:r>
            <a:r>
              <a:rPr lang="en-US" dirty="0"/>
              <a:t>="preload" </a:t>
            </a:r>
            <a:r>
              <a:rPr lang="en-US" dirty="0" err="1"/>
              <a:t>href</a:t>
            </a:r>
            <a:r>
              <a:rPr lang="en-US" dirty="0"/>
              <a:t>="bg-image-wide.png" as="image" media="(min-width: 601px)" /&gt;</a:t>
            </a:r>
          </a:p>
          <a:p>
            <a:pPr>
              <a:lnSpc>
                <a:spcPct val="200000"/>
              </a:lnSpc>
            </a:pPr>
            <a:r>
              <a:rPr lang="en-US" dirty="0" err="1"/>
              <a:t>Js</a:t>
            </a:r>
            <a:r>
              <a:rPr lang="en-US" dirty="0"/>
              <a:t> </a:t>
            </a:r>
            <a:r>
              <a:rPr lang="en-US" dirty="0" err="1"/>
              <a:t>async</a:t>
            </a:r>
            <a:r>
              <a:rPr lang="en-US" dirty="0"/>
              <a:t> </a:t>
            </a:r>
          </a:p>
          <a:p>
            <a:pPr lvl="1">
              <a:lnSpc>
                <a:spcPct val="200000"/>
              </a:lnSpc>
            </a:pPr>
            <a:r>
              <a:rPr lang="fr-FR" dirty="0"/>
              <a:t>&lt;script </a:t>
            </a:r>
            <a:r>
              <a:rPr lang="fr-FR" dirty="0" err="1"/>
              <a:t>async</a:t>
            </a:r>
            <a:r>
              <a:rPr lang="fr-FR" dirty="0"/>
              <a:t> </a:t>
            </a:r>
            <a:r>
              <a:rPr lang="fr-FR" dirty="0" err="1"/>
              <a:t>src</a:t>
            </a:r>
            <a:r>
              <a:rPr lang="fr-FR" dirty="0"/>
              <a:t>="</a:t>
            </a:r>
            <a:r>
              <a:rPr lang="fr-FR" dirty="0">
                <a:hlinkClick r:id="rId2"/>
              </a:rPr>
              <a:t>https://lol.me/js/slider.js</a:t>
            </a:r>
            <a:r>
              <a:rPr lang="fr-FR" dirty="0"/>
              <a:t>"&gt;&lt;/script&gt;</a:t>
            </a:r>
          </a:p>
          <a:p>
            <a:pPr>
              <a:lnSpc>
                <a:spcPct val="200000"/>
              </a:lnSpc>
            </a:pPr>
            <a:r>
              <a:rPr lang="en-US" dirty="0" err="1"/>
              <a:t>Img</a:t>
            </a:r>
            <a:r>
              <a:rPr lang="en-US" dirty="0"/>
              <a:t> loading="lazy"</a:t>
            </a:r>
          </a:p>
        </p:txBody>
      </p:sp>
    </p:spTree>
    <p:extLst>
      <p:ext uri="{BB962C8B-B14F-4D97-AF65-F5344CB8AC3E}">
        <p14:creationId xmlns:p14="http://schemas.microsoft.com/office/powerpoint/2010/main" val="3689025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352800"/>
            <a:ext cx="8305800" cy="762000"/>
          </a:xfrm>
        </p:spPr>
        <p:txBody>
          <a:bodyPr>
            <a:normAutofit fontScale="90000"/>
          </a:bodyPr>
          <a:lstStyle/>
          <a:p>
            <a:pPr algn="ctr"/>
            <a:r>
              <a:rPr lang="en-US" dirty="0"/>
              <a:t>Next topic is Web  Accessibility</a:t>
            </a:r>
          </a:p>
        </p:txBody>
      </p:sp>
    </p:spTree>
    <p:extLst>
      <p:ext uri="{BB962C8B-B14F-4D97-AF65-F5344CB8AC3E}">
        <p14:creationId xmlns:p14="http://schemas.microsoft.com/office/powerpoint/2010/main" val="354689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6" name="Content Placeholder 5"/>
          <p:cNvSpPr>
            <a:spLocks noGrp="1"/>
          </p:cNvSpPr>
          <p:nvPr>
            <p:ph idx="1"/>
          </p:nvPr>
        </p:nvSpPr>
        <p:spPr/>
        <p:txBody>
          <a:bodyPr/>
          <a:lstStyle/>
          <a:p>
            <a:pPr>
              <a:lnSpc>
                <a:spcPct val="300000"/>
              </a:lnSpc>
            </a:pPr>
            <a:r>
              <a:rPr lang="en-US" b="1" dirty="0"/>
              <a:t>Definition of Technical SEO</a:t>
            </a:r>
          </a:p>
          <a:p>
            <a:pPr>
              <a:lnSpc>
                <a:spcPct val="300000"/>
              </a:lnSpc>
            </a:pPr>
            <a:r>
              <a:rPr lang="en-US" b="1" dirty="0"/>
              <a:t>Importance of Technical SEO</a:t>
            </a:r>
          </a:p>
          <a:p>
            <a:pPr>
              <a:lnSpc>
                <a:spcPct val="300000"/>
              </a:lnSpc>
            </a:pPr>
            <a:r>
              <a:rPr lang="en-US" b="1" dirty="0"/>
              <a:t>Benefits of Technical SEO</a:t>
            </a:r>
            <a:endParaRPr lang="en-US" dirty="0"/>
          </a:p>
        </p:txBody>
      </p:sp>
    </p:spTree>
    <p:extLst>
      <p:ext uri="{BB962C8B-B14F-4D97-AF65-F5344CB8AC3E}">
        <p14:creationId xmlns:p14="http://schemas.microsoft.com/office/powerpoint/2010/main" val="1333927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0"/>
            <a:ext cx="8229600" cy="914400"/>
          </a:xfrm>
        </p:spPr>
        <p:txBody>
          <a:bodyPr/>
          <a:lstStyle/>
          <a:p>
            <a:pPr algn="ctr"/>
            <a:r>
              <a:rPr lang="en-US" dirty="0"/>
              <a:t>Thank You</a:t>
            </a:r>
          </a:p>
        </p:txBody>
      </p:sp>
    </p:spTree>
    <p:extLst>
      <p:ext uri="{BB962C8B-B14F-4D97-AF65-F5344CB8AC3E}">
        <p14:creationId xmlns:p14="http://schemas.microsoft.com/office/powerpoint/2010/main" val="277226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SEO Elements:</a:t>
            </a:r>
          </a:p>
        </p:txBody>
      </p:sp>
      <p:sp>
        <p:nvSpPr>
          <p:cNvPr id="3" name="Content Placeholder 2"/>
          <p:cNvSpPr>
            <a:spLocks noGrp="1"/>
          </p:cNvSpPr>
          <p:nvPr>
            <p:ph idx="1"/>
          </p:nvPr>
        </p:nvSpPr>
        <p:spPr>
          <a:xfrm>
            <a:off x="457200" y="1935480"/>
            <a:ext cx="3733800" cy="4389120"/>
          </a:xfrm>
        </p:spPr>
        <p:txBody>
          <a:bodyPr>
            <a:normAutofit/>
          </a:bodyPr>
          <a:lstStyle/>
          <a:p>
            <a:pPr>
              <a:lnSpc>
                <a:spcPct val="250000"/>
              </a:lnSpc>
            </a:pPr>
            <a:r>
              <a:rPr lang="en-US" dirty="0"/>
              <a:t>Website Architecture</a:t>
            </a:r>
          </a:p>
          <a:p>
            <a:pPr>
              <a:lnSpc>
                <a:spcPct val="250000"/>
              </a:lnSpc>
            </a:pPr>
            <a:r>
              <a:rPr lang="en-US" dirty="0"/>
              <a:t>XML Sitemap</a:t>
            </a:r>
          </a:p>
          <a:p>
            <a:pPr>
              <a:lnSpc>
                <a:spcPct val="250000"/>
              </a:lnSpc>
            </a:pPr>
            <a:r>
              <a:rPr lang="en-US" dirty="0"/>
              <a:t>Canonicalization</a:t>
            </a:r>
          </a:p>
          <a:p>
            <a:pPr>
              <a:lnSpc>
                <a:spcPct val="250000"/>
              </a:lnSpc>
            </a:pPr>
            <a:r>
              <a:rPr lang="en-US" dirty="0"/>
              <a:t>HTTP status codes</a:t>
            </a:r>
          </a:p>
        </p:txBody>
      </p:sp>
      <p:sp>
        <p:nvSpPr>
          <p:cNvPr id="5" name="Content Placeholder 2"/>
          <p:cNvSpPr txBox="1">
            <a:spLocks/>
          </p:cNvSpPr>
          <p:nvPr/>
        </p:nvSpPr>
        <p:spPr>
          <a:xfrm>
            <a:off x="4953000" y="2133600"/>
            <a:ext cx="37338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250000"/>
              </a:lnSpc>
            </a:pPr>
            <a:r>
              <a:rPr lang="en-US" sz="2200" dirty="0"/>
              <a:t>Cards Markup tag</a:t>
            </a:r>
            <a:endParaRPr lang="en-US" sz="2400" dirty="0"/>
          </a:p>
          <a:p>
            <a:pPr>
              <a:lnSpc>
                <a:spcPct val="250000"/>
              </a:lnSpc>
            </a:pPr>
            <a:r>
              <a:rPr lang="en-US" sz="2400" dirty="0"/>
              <a:t>Mobile-friendliness</a:t>
            </a:r>
          </a:p>
          <a:p>
            <a:pPr>
              <a:lnSpc>
                <a:spcPct val="250000"/>
              </a:lnSpc>
            </a:pPr>
            <a:r>
              <a:rPr lang="en-US" sz="2400" dirty="0"/>
              <a:t>Definition of Robots.txt</a:t>
            </a:r>
          </a:p>
          <a:p>
            <a:pPr>
              <a:lnSpc>
                <a:spcPct val="250000"/>
              </a:lnSpc>
            </a:pPr>
            <a:r>
              <a:rPr lang="en-US" sz="2400" dirty="0"/>
              <a:t>Page Speed</a:t>
            </a:r>
            <a:r>
              <a:rPr lang="en-US" sz="2400" b="1" dirty="0"/>
              <a:t> </a:t>
            </a:r>
            <a:endParaRPr lang="en-US" sz="2400" dirty="0"/>
          </a:p>
          <a:p>
            <a:pPr>
              <a:lnSpc>
                <a:spcPct val="150000"/>
              </a:lnSpc>
            </a:pPr>
            <a:endParaRPr lang="en-US" sz="2200"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454735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Website Architecture</a:t>
            </a:r>
          </a:p>
        </p:txBody>
      </p:sp>
      <p:sp>
        <p:nvSpPr>
          <p:cNvPr id="3" name="Content Placeholder 2"/>
          <p:cNvSpPr>
            <a:spLocks noGrp="1"/>
          </p:cNvSpPr>
          <p:nvPr>
            <p:ph idx="1"/>
          </p:nvPr>
        </p:nvSpPr>
        <p:spPr/>
        <p:txBody>
          <a:bodyPr>
            <a:normAutofit/>
          </a:bodyPr>
          <a:lstStyle/>
          <a:p>
            <a:pPr fontAlgn="base">
              <a:lnSpc>
                <a:spcPct val="200000"/>
              </a:lnSpc>
            </a:pPr>
            <a:r>
              <a:rPr lang="en-US" sz="2400" dirty="0"/>
              <a:t>Provide access to most of your website’s pages in 3-4 clicks.</a:t>
            </a:r>
          </a:p>
          <a:p>
            <a:pPr fontAlgn="base">
              <a:lnSpc>
                <a:spcPct val="200000"/>
              </a:lnSpc>
            </a:pPr>
            <a:r>
              <a:rPr lang="en-US" sz="2400" dirty="0"/>
              <a:t>Use breadcrumbs.</a:t>
            </a:r>
          </a:p>
          <a:p>
            <a:pPr fontAlgn="base">
              <a:lnSpc>
                <a:spcPct val="200000"/>
              </a:lnSpc>
            </a:pPr>
            <a:r>
              <a:rPr lang="en-US" sz="2400" dirty="0"/>
              <a:t>Create a simple top-level navigation menu.</a:t>
            </a:r>
          </a:p>
          <a:p>
            <a:pPr fontAlgn="base">
              <a:lnSpc>
                <a:spcPct val="200000"/>
              </a:lnSpc>
            </a:pPr>
            <a:r>
              <a:rPr lang="en-US" sz="2400" dirty="0"/>
              <a:t>Keep your URLs simple and user-friendly.</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4673" y="2805545"/>
            <a:ext cx="2869254"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556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dirty="0"/>
              <a:t>XML Sitemap</a:t>
            </a:r>
          </a:p>
        </p:txBody>
      </p:sp>
      <p:sp>
        <p:nvSpPr>
          <p:cNvPr id="3" name="Content Placeholder 2"/>
          <p:cNvSpPr>
            <a:spLocks noGrp="1"/>
          </p:cNvSpPr>
          <p:nvPr>
            <p:ph idx="1"/>
          </p:nvPr>
        </p:nvSpPr>
        <p:spPr/>
        <p:txBody>
          <a:bodyPr/>
          <a:lstStyle/>
          <a:p>
            <a:pPr marL="0" indent="0">
              <a:buNone/>
            </a:pPr>
            <a:r>
              <a:rPr lang="en-US" dirty="0"/>
              <a:t>A </a:t>
            </a:r>
            <a:r>
              <a:rPr lang="en-US" i="1" dirty="0"/>
              <a:t>sitemap</a:t>
            </a:r>
            <a:r>
              <a:rPr lang="en-US" dirty="0"/>
              <a:t> is a file where you provide information about the pages, videos, and other files on your site, and the relationships between them. Search engines like Google read this file to crawl your site more efficiently. A sitemap tells Google which pages and files you think are important in your site, and also provides valuable information about these files. For example, when the page was last updated and any alternate language versions of the page.</a:t>
            </a:r>
          </a:p>
        </p:txBody>
      </p:sp>
    </p:spTree>
    <p:extLst>
      <p:ext uri="{BB962C8B-B14F-4D97-AF65-F5344CB8AC3E}">
        <p14:creationId xmlns:p14="http://schemas.microsoft.com/office/powerpoint/2010/main" val="347859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Canonicalization</a:t>
            </a:r>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1828800"/>
            <a:ext cx="3345659"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5" y="4876800"/>
            <a:ext cx="5436759" cy="962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666999"/>
            <a:ext cx="5181600" cy="1614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56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Mobile-friendliness</a:t>
            </a:r>
          </a:p>
        </p:txBody>
      </p:sp>
      <p:sp>
        <p:nvSpPr>
          <p:cNvPr id="3" name="Content Placeholder 2"/>
          <p:cNvSpPr>
            <a:spLocks noGrp="1"/>
          </p:cNvSpPr>
          <p:nvPr>
            <p:ph idx="1"/>
          </p:nvPr>
        </p:nvSpPr>
        <p:spPr/>
        <p:txBody>
          <a:bodyPr/>
          <a:lstStyle/>
          <a:p>
            <a:pPr>
              <a:lnSpc>
                <a:spcPct val="250000"/>
              </a:lnSpc>
            </a:pPr>
            <a:r>
              <a:rPr lang="en-US" dirty="0"/>
              <a:t>Definition of Mobile Friendliness</a:t>
            </a:r>
          </a:p>
          <a:p>
            <a:pPr>
              <a:lnSpc>
                <a:spcPct val="250000"/>
              </a:lnSpc>
            </a:pPr>
            <a:r>
              <a:rPr lang="en-US" dirty="0"/>
              <a:t>Importance of Mobile Friendliness</a:t>
            </a:r>
          </a:p>
          <a:p>
            <a:pPr>
              <a:lnSpc>
                <a:spcPct val="250000"/>
              </a:lnSpc>
            </a:pPr>
            <a:r>
              <a:rPr lang="en-US" dirty="0"/>
              <a:t>How to check mobile friendliness</a:t>
            </a:r>
          </a:p>
        </p:txBody>
      </p:sp>
    </p:spTree>
    <p:extLst>
      <p:ext uri="{BB962C8B-B14F-4D97-AF65-F5344CB8AC3E}">
        <p14:creationId xmlns:p14="http://schemas.microsoft.com/office/powerpoint/2010/main" val="286230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Mobile-friendliness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124" y="1935163"/>
            <a:ext cx="6067751" cy="4389437"/>
          </a:xfrm>
        </p:spPr>
      </p:pic>
    </p:spTree>
    <p:extLst>
      <p:ext uri="{BB962C8B-B14F-4D97-AF65-F5344CB8AC3E}">
        <p14:creationId xmlns:p14="http://schemas.microsoft.com/office/powerpoint/2010/main" val="382609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Mobile-friendliness</a:t>
            </a:r>
          </a:p>
        </p:txBody>
      </p:sp>
      <p:sp>
        <p:nvSpPr>
          <p:cNvPr id="3" name="Content Placeholder 2"/>
          <p:cNvSpPr>
            <a:spLocks noGrp="1"/>
          </p:cNvSpPr>
          <p:nvPr>
            <p:ph idx="1"/>
          </p:nvPr>
        </p:nvSpPr>
        <p:spPr/>
        <p:txBody>
          <a:bodyPr/>
          <a:lstStyle/>
          <a:p>
            <a:pPr>
              <a:lnSpc>
                <a:spcPct val="300000"/>
              </a:lnSpc>
            </a:pPr>
            <a:r>
              <a:rPr lang="en-US" u="sng" dirty="0">
                <a:solidFill>
                  <a:srgbClr val="1155CC"/>
                </a:solidFill>
                <a:hlinkClick r:id="rId2"/>
              </a:rPr>
              <a:t>https://yellowlab.tools/</a:t>
            </a:r>
            <a:endParaRPr lang="en-US" u="sng" dirty="0">
              <a:solidFill>
                <a:srgbClr val="1155CC"/>
              </a:solidFill>
            </a:endParaRPr>
          </a:p>
          <a:p>
            <a:pPr>
              <a:lnSpc>
                <a:spcPct val="300000"/>
              </a:lnSpc>
            </a:pPr>
            <a:r>
              <a:rPr lang="en-US" u="sng" dirty="0">
                <a:solidFill>
                  <a:srgbClr val="1155CC"/>
                </a:solidFill>
                <a:hlinkClick r:id="rId3"/>
              </a:rPr>
              <a:t>https://pagespeed.web.dev/</a:t>
            </a:r>
            <a:endParaRPr lang="en-US" u="sng" dirty="0">
              <a:solidFill>
                <a:srgbClr val="1155CC"/>
              </a:solidFill>
            </a:endParaRPr>
          </a:p>
          <a:p>
            <a:endParaRPr lang="en-US" u="sng" dirty="0">
              <a:solidFill>
                <a:srgbClr val="1155CC"/>
              </a:solidFill>
            </a:endParaRPr>
          </a:p>
          <a:p>
            <a:endParaRPr lang="en-US" dirty="0"/>
          </a:p>
        </p:txBody>
      </p:sp>
    </p:spTree>
    <p:extLst>
      <p:ext uri="{BB962C8B-B14F-4D97-AF65-F5344CB8AC3E}">
        <p14:creationId xmlns:p14="http://schemas.microsoft.com/office/powerpoint/2010/main" val="118231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862</TotalTime>
  <Words>569</Words>
  <Application>Microsoft Office PowerPoint</Application>
  <PresentationFormat>On-screen Show (4:3)</PresentationFormat>
  <Paragraphs>59</Paragraphs>
  <Slides>20</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Constantia</vt:lpstr>
      <vt:lpstr>var(--devsite-primary-font-family)</vt:lpstr>
      <vt:lpstr>Wingdings 2</vt:lpstr>
      <vt:lpstr>Flow</vt:lpstr>
      <vt:lpstr>PowerPoint Presentation</vt:lpstr>
      <vt:lpstr> </vt:lpstr>
      <vt:lpstr>Technical SEO Elements:</vt:lpstr>
      <vt:lpstr>Website Architecture</vt:lpstr>
      <vt:lpstr>XML Sitemap</vt:lpstr>
      <vt:lpstr>Canonicalization</vt:lpstr>
      <vt:lpstr>Mobile-friendliness</vt:lpstr>
      <vt:lpstr>Mobile-friendliness</vt:lpstr>
      <vt:lpstr>Mobile-friendliness</vt:lpstr>
      <vt:lpstr>Robots</vt:lpstr>
      <vt:lpstr>Definition of Robots.txt</vt:lpstr>
      <vt:lpstr>Robots meta tag</vt:lpstr>
      <vt:lpstr>Cards Markup Tag </vt:lpstr>
      <vt:lpstr>Facebook Cards Markup Tag </vt:lpstr>
      <vt:lpstr> Twitter Cards Markup Tag</vt:lpstr>
      <vt:lpstr>Cards Markup Tag </vt:lpstr>
      <vt:lpstr>Page Speed </vt:lpstr>
      <vt:lpstr>Page Speed </vt:lpstr>
      <vt:lpstr>Next topic is Web  Accessibility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Hemida</dc:creator>
  <cp:lastModifiedBy>احمد حميده محمد دسوقى</cp:lastModifiedBy>
  <cp:revision>19</cp:revision>
  <dcterms:created xsi:type="dcterms:W3CDTF">2006-08-16T00:00:00Z</dcterms:created>
  <dcterms:modified xsi:type="dcterms:W3CDTF">2023-04-23T10:51:57Z</dcterms:modified>
</cp:coreProperties>
</file>