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42"/>
  </p:notesMasterIdLst>
  <p:sldIdLst>
    <p:sldId id="256" r:id="rId2"/>
    <p:sldId id="278" r:id="rId3"/>
    <p:sldId id="260" r:id="rId4"/>
    <p:sldId id="296" r:id="rId5"/>
    <p:sldId id="310" r:id="rId6"/>
    <p:sldId id="297" r:id="rId7"/>
    <p:sldId id="299" r:id="rId8"/>
    <p:sldId id="311" r:id="rId9"/>
    <p:sldId id="280" r:id="rId10"/>
    <p:sldId id="284" r:id="rId11"/>
    <p:sldId id="285" r:id="rId12"/>
    <p:sldId id="288" r:id="rId13"/>
    <p:sldId id="286" r:id="rId14"/>
    <p:sldId id="293" r:id="rId15"/>
    <p:sldId id="312" r:id="rId16"/>
    <p:sldId id="258" r:id="rId17"/>
    <p:sldId id="298" r:id="rId18"/>
    <p:sldId id="259" r:id="rId19"/>
    <p:sldId id="300" r:id="rId20"/>
    <p:sldId id="301" r:id="rId21"/>
    <p:sldId id="302" r:id="rId22"/>
    <p:sldId id="289" r:id="rId23"/>
    <p:sldId id="291" r:id="rId24"/>
    <p:sldId id="266" r:id="rId25"/>
    <p:sldId id="303" r:id="rId26"/>
    <p:sldId id="304" r:id="rId27"/>
    <p:sldId id="294" r:id="rId28"/>
    <p:sldId id="265" r:id="rId29"/>
    <p:sldId id="305" r:id="rId30"/>
    <p:sldId id="306" r:id="rId31"/>
    <p:sldId id="307" r:id="rId32"/>
    <p:sldId id="308" r:id="rId33"/>
    <p:sldId id="309" r:id="rId34"/>
    <p:sldId id="272" r:id="rId35"/>
    <p:sldId id="274" r:id="rId36"/>
    <p:sldId id="275" r:id="rId37"/>
    <p:sldId id="276" r:id="rId38"/>
    <p:sldId id="313" r:id="rId39"/>
    <p:sldId id="295" r:id="rId40"/>
    <p:sldId id="270" r:id="rId41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43"/>
      <p:italic r:id="rId44"/>
    </p:embeddedFont>
    <p:embeddedFont>
      <p:font typeface="Avenir Book Oblique" panose="02000503020000020003" pitchFamily="2" charset="0"/>
      <p:italic r:id="rId45"/>
    </p:embeddedFont>
    <p:embeddedFont>
      <p:font typeface="Open Sans Medium" pitchFamily="2" charset="0"/>
      <p:regular r:id="rId46"/>
      <p:bold r:id="rId47"/>
      <p:italic r:id="rId48"/>
      <p:boldItalic r:id="rId49"/>
    </p:embeddedFont>
    <p:embeddedFont>
      <p:font typeface="Roboto" panose="02000000000000000000" pitchFamily="2" charset="0"/>
      <p:regular r:id="rId50"/>
      <p:bold r:id="rId51"/>
      <p:italic r:id="rId52"/>
      <p:boldItalic r:id="rId53"/>
    </p:embeddedFont>
    <p:embeddedFont>
      <p:font typeface="Roboto Slab Light" panose="020F0302020204030204" pitchFamily="3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/>
    <p:restoredTop sz="94694"/>
  </p:normalViewPr>
  <p:slideViewPr>
    <p:cSldViewPr snapToGrid="0">
      <p:cViewPr varScale="1">
        <p:scale>
          <a:sx n="143" d="100"/>
          <a:sy n="143" d="100"/>
        </p:scale>
        <p:origin x="1208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font" Target="fonts/font11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8263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4CC905FD-B62C-2CDF-F9AE-91F977699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4EA63040-232A-C2CD-1984-ACB9C2CFA8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8A74026C-D423-5F2C-3DC0-898958C187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36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3DF1384-8836-F7A5-A463-79985142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E2FDBD8C-8E2B-3971-C602-4D8B0A0A1F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C622A673-771D-AFFB-AD92-461B6A02E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9002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D5555B41-EDB9-E271-E0E0-59B6C5E14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4CF8C4C8-17ED-D6E7-6506-1B8814DB3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A251D879-0535-B402-8022-1CE95D2A15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63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All of this approaches focus on content inside a particular file</a:t>
            </a:r>
          </a:p>
          <a:p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Delta =&gt; difference in files, changes in files </a:t>
            </a:r>
          </a:p>
          <a:p>
            <a:endParaRPr lang="en-GB" dirty="0"/>
          </a:p>
          <a:p>
            <a:r>
              <a:rPr lang="en-GB" dirty="0"/>
              <a:t>Similarity =&gt; something similar (may be same file or parts of the file either with or without same codepage and formatting characters)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Snippet  =&gt; identify part or parts of a file that appear somewhere else as well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1873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8048457A-0EE4-94C4-EEC0-0655BE906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>
            <a:extLst>
              <a:ext uri="{FF2B5EF4-FFF2-40B4-BE49-F238E27FC236}">
                <a16:creationId xmlns:a16="http://schemas.microsoft.com/office/drawing/2014/main" id="{FC46DCEB-07A4-E2B8-E559-4D43816A7E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>
            <a:extLst>
              <a:ext uri="{FF2B5EF4-FFF2-40B4-BE49-F238E27FC236}">
                <a16:creationId xmlns:a16="http://schemas.microsoft.com/office/drawing/2014/main" id="{9084A858-7A8B-98A2-CB8F-5EF8AB0BD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1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8422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1_Title and 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3318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2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4C6D7-FF31-21CE-C315-79ECE561E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preserve="1" userDrawn="1">
  <p:cSld name="1_Section 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01B9BB-356F-0CEB-6136-9AA80883BF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700" y="195036"/>
            <a:ext cx="1833659" cy="978539"/>
          </a:xfrm>
          <a:prstGeom prst="rect">
            <a:avLst/>
          </a:prstGeom>
        </p:spPr>
      </p:pic>
      <p:sp>
        <p:nvSpPr>
          <p:cNvPr id="3" name="Google Shape;108;p16">
            <a:extLst>
              <a:ext uri="{FF2B5EF4-FFF2-40B4-BE49-F238E27FC236}">
                <a16:creationId xmlns:a16="http://schemas.microsoft.com/office/drawing/2014/main" id="{1ABDD055-C1B2-2B1E-627F-269F51FD414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" name="Google Shape;109;p16">
            <a:extLst>
              <a:ext uri="{FF2B5EF4-FFF2-40B4-BE49-F238E27FC236}">
                <a16:creationId xmlns:a16="http://schemas.microsoft.com/office/drawing/2014/main" id="{2CD2649E-9AE8-C63F-FF4B-51E743DE5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8367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ooling-Group-Logo-Transparent.png" descr="Tooling-Group-Logo-Transpar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394" y="194032"/>
            <a:ext cx="1049181" cy="487106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Rechteck"/>
          <p:cNvSpPr/>
          <p:nvPr/>
        </p:nvSpPr>
        <p:spPr>
          <a:xfrm>
            <a:off x="-1628" y="1416609"/>
            <a:ext cx="9147255" cy="1523852"/>
          </a:xfrm>
          <a:prstGeom prst="rect">
            <a:avLst/>
          </a:prstGeom>
          <a:solidFill>
            <a:srgbClr val="F66503"/>
          </a:solidFill>
          <a:ln w="12700">
            <a:miter lim="400000"/>
          </a:ln>
        </p:spPr>
        <p:txBody>
          <a:bodyPr lIns="34289" rIns="34289" anchor="ctr"/>
          <a:lstStyle/>
          <a:p>
            <a:endParaRPr sz="1050"/>
          </a:p>
        </p:txBody>
      </p:sp>
      <p:sp>
        <p:nvSpPr>
          <p:cNvPr id="16" name="Titeltext"/>
          <p:cNvSpPr txBox="1">
            <a:spLocks noGrp="1"/>
          </p:cNvSpPr>
          <p:nvPr>
            <p:ph type="title"/>
          </p:nvPr>
        </p:nvSpPr>
        <p:spPr>
          <a:xfrm>
            <a:off x="1564545" y="1509604"/>
            <a:ext cx="6128144" cy="650948"/>
          </a:xfrm>
          <a:prstGeom prst="rect">
            <a:avLst/>
          </a:prstGeom>
        </p:spPr>
        <p:txBody>
          <a:bodyPr anchor="b"/>
          <a:lstStyle>
            <a:lvl1pPr>
              <a:defRPr sz="2100">
                <a:solidFill>
                  <a:srgbClr val="FFFFFF"/>
                </a:solidFill>
              </a:defRPr>
            </a:lvl1pPr>
          </a:lstStyle>
          <a:p>
            <a:r>
              <a:t>Titeltext</a:t>
            </a:r>
          </a:p>
        </p:txBody>
      </p:sp>
      <p:sp>
        <p:nvSpPr>
          <p:cNvPr id="17" name="Textebene 1…"/>
          <p:cNvSpPr txBox="1">
            <a:spLocks noGrp="1"/>
          </p:cNvSpPr>
          <p:nvPr>
            <p:ph type="body" sz="quarter" idx="1"/>
          </p:nvPr>
        </p:nvSpPr>
        <p:spPr>
          <a:xfrm>
            <a:off x="1621695" y="2179259"/>
            <a:ext cx="6293019" cy="561992"/>
          </a:xfrm>
          <a:prstGeom prst="rect">
            <a:avLst/>
          </a:prstGeom>
          <a:noFill/>
        </p:spPr>
        <p:txBody>
          <a:bodyPr/>
          <a:lstStyle>
            <a:lvl1pPr>
              <a:defRPr sz="1200">
                <a:solidFill>
                  <a:srgbClr val="FFFFFF"/>
                </a:solidFill>
              </a:defRPr>
            </a:lvl1pPr>
            <a:lvl2pPr marL="0" indent="342900">
              <a:buSzTx/>
              <a:buNone/>
              <a:defRPr sz="1200">
                <a:solidFill>
                  <a:srgbClr val="FFFFFF"/>
                </a:solidFill>
              </a:defRPr>
            </a:lvl2pPr>
            <a:lvl3pPr marL="0" indent="685800">
              <a:buSzTx/>
              <a:buNone/>
              <a:defRPr sz="1200">
                <a:solidFill>
                  <a:srgbClr val="FFFFFF"/>
                </a:solidFill>
              </a:defRPr>
            </a:lvl3pPr>
            <a:lvl4pPr marL="0" indent="1028700">
              <a:buSzTx/>
              <a:buNone/>
              <a:defRPr sz="1200">
                <a:solidFill>
                  <a:srgbClr val="FFFFFF"/>
                </a:solidFill>
              </a:defRPr>
            </a:lvl4pPr>
            <a:lvl5pPr marL="0" indent="1371600">
              <a:buSzTx/>
              <a:buNone/>
              <a:defRPr sz="1200">
                <a:solidFill>
                  <a:srgbClr val="FFFFFF"/>
                </a:solidFill>
              </a:defRPr>
            </a:lvl5pPr>
          </a:lstStyle>
          <a:p>
            <a:r>
              <a:t>Textebene 1</a:t>
            </a:r>
          </a:p>
          <a:p>
            <a:pPr lvl="1"/>
            <a:r>
              <a:t>Textebene 2</a:t>
            </a:r>
          </a:p>
          <a:p>
            <a:pPr lvl="2"/>
            <a:r>
              <a:t>Textebene 3</a:t>
            </a:r>
          </a:p>
          <a:p>
            <a:pPr lvl="3"/>
            <a:r>
              <a:t>Textebene 4</a:t>
            </a:r>
          </a:p>
          <a:p>
            <a:pPr lvl="4"/>
            <a:r>
              <a:t>Textebene 5</a:t>
            </a:r>
          </a:p>
        </p:txBody>
      </p:sp>
      <p:sp>
        <p:nvSpPr>
          <p:cNvPr id="18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9150"/>
            <a:ext cx="2133600" cy="276226"/>
          </a:xfrm>
          <a:prstGeom prst="rect">
            <a:avLst/>
          </a:prstGeom>
        </p:spPr>
        <p:txBody>
          <a:bodyPr/>
          <a:lstStyle>
            <a:lvl1pPr>
              <a:defRPr i="0">
                <a:latin typeface="Avenir Book Oblique"/>
                <a:ea typeface="Avenir Book Oblique"/>
                <a:cs typeface="Avenir Book Oblique"/>
                <a:sym typeface="Avenir Book Obliq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123736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30380" y="268650"/>
            <a:ext cx="7371000" cy="44631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GB" sz="1350" b="0" strike="noStrike" spc="-1">
              <a:solidFill>
                <a:srgbClr val="002D41"/>
              </a:solidFill>
              <a:latin typeface="Avenir Book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1370" y="953640"/>
            <a:ext cx="8100810" cy="3799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105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312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solidFill>
          <a:srgbClr val="F6F7F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FB06FC-60F4-8BF5-9616-2928D77A42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76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70" r:id="rId3"/>
    <p:sldLayoutId id="2147483658" r:id="rId4"/>
    <p:sldLayoutId id="2147483659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softwareheritage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tern-tools/tern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s://clearlydefined.io/?sort=releaseDate&amp;sortDesc=tru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trustsource/ts-deepsca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illustrations/check-boretto-mark-1289751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illustrations/check-boretto-mark-1289751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roups.io/g/oss-based-compliance-tooling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ijnhemel/binaryanalysis-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apability Map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8115594" cy="1894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Open Source Compliance Tooling </a:t>
            </a:r>
            <a:r>
              <a:rPr dirty="0"/>
              <a:t>Capability Map</a:t>
            </a:r>
          </a:p>
        </p:txBody>
      </p:sp>
      <p:sp>
        <p:nvSpPr>
          <p:cNvPr id="62" name="OC Tooling Reference Workgroup - Draft 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/>
              <a:t>Version </a:t>
            </a:r>
            <a:r>
              <a:rPr dirty="0"/>
              <a:t>1</a:t>
            </a:r>
            <a:r>
              <a:rPr lang="de-DE" dirty="0"/>
              <a:t>.6.1 (</a:t>
            </a:r>
            <a:r>
              <a:rPr lang="de-DE" dirty="0" err="1"/>
              <a:t>Draft</a:t>
            </a:r>
            <a:r>
              <a:rPr lang="de-DE" dirty="0"/>
              <a:t>)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US" dirty="0"/>
              <a:t>OpenChain Tooling Work Group </a:t>
            </a:r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Software </a:t>
            </a:r>
            <a:r>
              <a:rPr lang="de-DE" dirty="0" err="1"/>
              <a:t>Heritage</a:t>
            </a:r>
            <a:r>
              <a:rPr lang="de-DE" dirty="0"/>
              <a:t>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10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169" name="swh-logo.png" descr="swh-logo.png">
            <a:hlinkClick r:id="rId2"/>
            <a:extLst>
              <a:ext uri="{FF2B5EF4-FFF2-40B4-BE49-F238E27FC236}">
                <a16:creationId xmlns:a16="http://schemas.microsoft.com/office/drawing/2014/main" id="{8D7FFB33-250E-5647-9221-75623ABB3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0019" y="906667"/>
            <a:ext cx="760948" cy="7860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023385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TERN)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  <a:solidFill>
            <a:schemeClr val="accent2"/>
          </a:solidFill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</a:t>
              </a:r>
              <a:r>
                <a:rPr lang="de-DE" sz="825" dirty="0">
                  <a:solidFill>
                    <a:schemeClr val="bg1"/>
                  </a:solidFill>
                </a:rPr>
                <a:t> </a:t>
              </a:r>
              <a:r>
                <a:rPr sz="825"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11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170" name="tern_logo.png" descr="tern_logo.png">
            <a:hlinkClick r:id="rId2"/>
            <a:extLst>
              <a:ext uri="{FF2B5EF4-FFF2-40B4-BE49-F238E27FC236}">
                <a16:creationId xmlns:a16="http://schemas.microsoft.com/office/drawing/2014/main" id="{55122EA6-941D-9C49-8138-F6BFFE63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31" y="1061279"/>
            <a:ext cx="1361753" cy="60522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61023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ClearlyDefined</a:t>
            </a:r>
            <a:r>
              <a:rPr lang="de-DE" dirty="0"/>
              <a:t>) 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  <a:solidFill>
            <a:schemeClr val="accent2"/>
          </a:solidFill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Package </a:t>
              </a:r>
              <a:r>
                <a:rPr lang="en-GB" sz="825" dirty="0">
                  <a:solidFill>
                    <a:schemeClr val="bg1"/>
                  </a:solidFill>
                </a:rPr>
                <a:t>Data </a:t>
              </a:r>
              <a:r>
                <a:rPr sz="825" dirty="0">
                  <a:solidFill>
                    <a:schemeClr val="bg1"/>
                  </a:solidFill>
                </a:rPr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12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67" name="Composition Analyzer (Container)">
            <a:extLst>
              <a:ext uri="{FF2B5EF4-FFF2-40B4-BE49-F238E27FC236}">
                <a16:creationId xmlns:a16="http://schemas.microsoft.com/office/drawing/2014/main" id="{9E8242BA-B902-3042-BAD2-4B897AD63050}"/>
              </a:ext>
            </a:extLst>
          </p:cNvPr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168" name="Rechteck">
              <a:extLst>
                <a:ext uri="{FF2B5EF4-FFF2-40B4-BE49-F238E27FC236}">
                  <a16:creationId xmlns:a16="http://schemas.microsoft.com/office/drawing/2014/main" id="{F7DA1E5B-A81F-FC48-B231-BEF0E69AC4C1}"/>
                </a:ext>
              </a:extLst>
            </p:cNvPr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69" name="Dependency Analyzer (Container)">
              <a:extLst>
                <a:ext uri="{FF2B5EF4-FFF2-40B4-BE49-F238E27FC236}">
                  <a16:creationId xmlns:a16="http://schemas.microsoft.com/office/drawing/2014/main" id="{95B93046-9AB9-7145-8461-BCE3564FF8AE}"/>
                </a:ext>
              </a:extLst>
            </p:cNvPr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pic>
        <p:nvPicPr>
          <p:cNvPr id="3" name="Grafik 2">
            <a:hlinkClick r:id="rId2"/>
            <a:extLst>
              <a:ext uri="{FF2B5EF4-FFF2-40B4-BE49-F238E27FC236}">
                <a16:creationId xmlns:a16="http://schemas.microsoft.com/office/drawing/2014/main" id="{350D7073-E2E5-AA47-843C-56EFB72FE9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33" y="957395"/>
            <a:ext cx="2286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72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TrustSource</a:t>
            </a:r>
            <a:r>
              <a:rPr lang="de-DE" dirty="0"/>
              <a:t> Scanners)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  <a:solidFill>
            <a:schemeClr val="accent2"/>
          </a:solidFill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 (</a:t>
              </a:r>
              <a:r>
                <a:rPr lang="en-GB" sz="825" dirty="0">
                  <a:solidFill>
                    <a:schemeClr val="bg1"/>
                  </a:solidFill>
                </a:rPr>
                <a:t>Source</a:t>
              </a:r>
              <a:r>
                <a:rPr sz="825" dirty="0">
                  <a:solidFill>
                    <a:schemeClr val="bg1"/>
                  </a:solidFill>
                </a:rPr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/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  <a:solidFill>
            <a:schemeClr val="accent2"/>
          </a:solidFill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</a:t>
              </a:r>
              <a:r>
                <a:rPr lang="de-DE" sz="825" dirty="0">
                  <a:solidFill>
                    <a:schemeClr val="bg1"/>
                  </a:solidFill>
                </a:rPr>
                <a:t> </a:t>
              </a:r>
              <a:r>
                <a:rPr sz="825" dirty="0">
                  <a:solidFill>
                    <a:schemeClr val="bg1"/>
                  </a:solidFill>
                </a:rPr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  <a:solidFill>
            <a:schemeClr val="accent2"/>
          </a:solidFill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>
                  <a:solidFill>
                    <a:schemeClr val="bg1"/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13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pic>
        <p:nvPicPr>
          <p:cNvPr id="6" name="Grafik 5" descr="Ein Bild, das Text, Schild enthält.&#10;&#10;Automatisch generierte Beschreibung">
            <a:hlinkClick r:id="rId2"/>
            <a:extLst>
              <a:ext uri="{FF2B5EF4-FFF2-40B4-BE49-F238E27FC236}">
                <a16:creationId xmlns:a16="http://schemas.microsoft.com/office/drawing/2014/main" id="{94E89068-6492-E14B-A998-D97AF7B7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074" y="855653"/>
            <a:ext cx="1647327" cy="739616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62989E7-2DAD-F2BD-6AC0-357FE6286F93}"/>
              </a:ext>
            </a:extLst>
          </p:cNvPr>
          <p:cNvSpPr txBox="1"/>
          <p:nvPr/>
        </p:nvSpPr>
        <p:spPr>
          <a:xfrm>
            <a:off x="7066133" y="1634744"/>
            <a:ext cx="877161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 err="1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DeepScan</a:t>
            </a:r>
            <a:endParaRPr lang="en-GB" sz="1350" dirty="0">
              <a:solidFill>
                <a:schemeClr val="accent1"/>
              </a:solidFill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882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Tool Orchestrator 1"/>
          <p:cNvGrpSpPr/>
          <p:nvPr/>
        </p:nvGrpSpPr>
        <p:grpSpPr>
          <a:xfrm>
            <a:off x="476820" y="788130"/>
            <a:ext cx="7277850" cy="3899610"/>
            <a:chOff x="635760" y="1050840"/>
            <a:chExt cx="9703800" cy="5199480"/>
          </a:xfrm>
        </p:grpSpPr>
        <p:sp>
          <p:nvSpPr>
            <p:cNvPr id="767" name="Rechteck 1"/>
            <p:cNvSpPr/>
            <p:nvPr/>
          </p:nvSpPr>
          <p:spPr>
            <a:xfrm>
              <a:off x="635760" y="1050840"/>
              <a:ext cx="8136720" cy="51994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68" name="Tool Orchestrator 2"/>
            <p:cNvSpPr/>
            <p:nvPr/>
          </p:nvSpPr>
          <p:spPr>
            <a:xfrm>
              <a:off x="635760" y="1050840"/>
              <a:ext cx="9703800" cy="2887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975" spc="-1">
                  <a:solidFill>
                    <a:srgbClr val="002D41"/>
                  </a:solidFill>
                  <a:latin typeface="Avenir Book"/>
                  <a:ea typeface="Avenir Book"/>
                </a:rPr>
                <a:t>Tool Orchestrator</a:t>
              </a:r>
              <a:endParaRPr lang="en-GB" sz="975" spc="-1">
                <a:latin typeface="Arial"/>
              </a:endParaRPr>
            </a:p>
          </p:txBody>
        </p:sp>
      </p:grpSp>
      <p:sp>
        <p:nvSpPr>
          <p:cNvPr id="769" name="Linie 1"/>
          <p:cNvSpPr/>
          <p:nvPr/>
        </p:nvSpPr>
        <p:spPr>
          <a:xfrm>
            <a:off x="5168070" y="2749140"/>
            <a:ext cx="25461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770" name="Reporting 1"/>
          <p:cNvGrpSpPr/>
          <p:nvPr/>
        </p:nvGrpSpPr>
        <p:grpSpPr>
          <a:xfrm>
            <a:off x="784080" y="4084830"/>
            <a:ext cx="5705910" cy="239760"/>
            <a:chOff x="1045440" y="5446440"/>
            <a:chExt cx="7607880" cy="319680"/>
          </a:xfrm>
        </p:grpSpPr>
        <p:sp>
          <p:nvSpPr>
            <p:cNvPr id="771" name="Rechteck 2"/>
            <p:cNvSpPr/>
            <p:nvPr/>
          </p:nvSpPr>
          <p:spPr>
            <a:xfrm>
              <a:off x="1045440" y="5446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2" name="Reporting and Analytics 1"/>
            <p:cNvSpPr/>
            <p:nvPr/>
          </p:nvSpPr>
          <p:spPr>
            <a:xfrm>
              <a:off x="1045440" y="5446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Reporting and Analytics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773" name="PlaceHolder 1"/>
          <p:cNvSpPr>
            <a:spLocks noGrp="1"/>
          </p:cNvSpPr>
          <p:nvPr>
            <p:ph type="title"/>
          </p:nvPr>
        </p:nvSpPr>
        <p:spPr>
          <a:xfrm>
            <a:off x="430380" y="268650"/>
            <a:ext cx="7371000" cy="446310"/>
          </a:xfrm>
          <a:prstGeom prst="rect">
            <a:avLst/>
          </a:prstGeom>
          <a:noFill/>
          <a:ln w="12600">
            <a:noFill/>
          </a:ln>
        </p:spPr>
        <p:txBody>
          <a:bodyPr spcFirstLastPara="1" wrap="square" lIns="34290" tIns="33750" rIns="34290" bIns="33750" anchor="ctr" anchorCtr="0">
            <a:normAutofit fontScale="95000"/>
          </a:bodyPr>
          <a:lstStyle/>
          <a:p>
            <a:pPr>
              <a:lnSpc>
                <a:spcPct val="90000"/>
              </a:lnSpc>
              <a:tabLst>
                <a:tab pos="0" algn="l"/>
              </a:tabLst>
            </a:pPr>
            <a:r>
              <a:rPr lang="en-GB" sz="1500" b="1" spc="-1" dirty="0" err="1">
                <a:solidFill>
                  <a:srgbClr val="000000"/>
                </a:solidFill>
                <a:latin typeface="Arial"/>
                <a:ea typeface="Arial"/>
              </a:rPr>
              <a:t>ToolChain</a:t>
            </a:r>
            <a:r>
              <a:rPr lang="en-GB" sz="1500" b="1" spc="-1" dirty="0">
                <a:solidFill>
                  <a:srgbClr val="000000"/>
                </a:solidFill>
                <a:latin typeface="Arial"/>
                <a:ea typeface="Arial"/>
              </a:rPr>
              <a:t> Capabilities (v1.6.1)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– Mapping </a:t>
            </a:r>
            <a:r>
              <a:rPr lang="de-DE" sz="1500" b="1" spc="-1" dirty="0" err="1">
                <a:solidFill>
                  <a:srgbClr val="000000"/>
                </a:solidFill>
                <a:latin typeface="Arial"/>
                <a:ea typeface="Arial"/>
              </a:rPr>
              <a:t>of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Tools (</a:t>
            </a:r>
            <a:r>
              <a:rPr lang="de-DE" sz="1500" b="1" spc="-1" dirty="0" err="1">
                <a:solidFill>
                  <a:srgbClr val="000000"/>
                </a:solidFill>
                <a:latin typeface="Arial"/>
                <a:ea typeface="Arial"/>
              </a:rPr>
              <a:t>example</a:t>
            </a:r>
            <a:r>
              <a:rPr lang="de-DE" sz="1500" b="1" spc="-1" dirty="0">
                <a:solidFill>
                  <a:srgbClr val="000000"/>
                </a:solidFill>
                <a:latin typeface="Arial"/>
                <a:ea typeface="Arial"/>
              </a:rPr>
              <a:t> SCANOSS)</a:t>
            </a:r>
            <a:endParaRPr lang="en-GB" sz="1500" spc="-1" dirty="0">
              <a:solidFill>
                <a:srgbClr val="002D41"/>
              </a:solidFill>
              <a:latin typeface="Avenir Book"/>
            </a:endParaRPr>
          </a:p>
        </p:txBody>
      </p:sp>
      <p:grpSp>
        <p:nvGrpSpPr>
          <p:cNvPr id="774" name="Composition Analyzer (Build) 1"/>
          <p:cNvGrpSpPr/>
          <p:nvPr/>
        </p:nvGrpSpPr>
        <p:grpSpPr>
          <a:xfrm>
            <a:off x="803520" y="1804410"/>
            <a:ext cx="965250" cy="523530"/>
            <a:chOff x="1071360" y="2405880"/>
            <a:chExt cx="1287000" cy="698040"/>
          </a:xfrm>
          <a:solidFill>
            <a:schemeClr val="accent2"/>
          </a:solidFill>
        </p:grpSpPr>
        <p:sp>
          <p:nvSpPr>
            <p:cNvPr id="775" name="Rechteck 4"/>
            <p:cNvSpPr/>
            <p:nvPr/>
          </p:nvSpPr>
          <p:spPr>
            <a:xfrm>
              <a:off x="1071360" y="240588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6" name="Dependency Analyzer (Build) 1"/>
            <p:cNvSpPr/>
            <p:nvPr/>
          </p:nvSpPr>
          <p:spPr>
            <a:xfrm>
              <a:off x="1071360" y="252396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Dependency Analyzer (Source)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77" name="Composition Analyzer (Binary) 1"/>
          <p:cNvGrpSpPr/>
          <p:nvPr/>
        </p:nvGrpSpPr>
        <p:grpSpPr>
          <a:xfrm>
            <a:off x="803520" y="2487510"/>
            <a:ext cx="965250" cy="523530"/>
            <a:chOff x="1071360" y="3316680"/>
            <a:chExt cx="1287000" cy="698040"/>
          </a:xfrm>
        </p:grpSpPr>
        <p:sp>
          <p:nvSpPr>
            <p:cNvPr id="778" name="Rechteck 5"/>
            <p:cNvSpPr/>
            <p:nvPr/>
          </p:nvSpPr>
          <p:spPr>
            <a:xfrm>
              <a:off x="107136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79" name="Dependency Analyzer (Binary) 1"/>
            <p:cNvSpPr/>
            <p:nvPr/>
          </p:nvSpPr>
          <p:spPr>
            <a:xfrm>
              <a:off x="1071360" y="33789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Dependency Analyzer (Binary)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0" name="Composition Analyzer (Container) 1"/>
          <p:cNvGrpSpPr/>
          <p:nvPr/>
        </p:nvGrpSpPr>
        <p:grpSpPr>
          <a:xfrm>
            <a:off x="803520" y="3166560"/>
            <a:ext cx="965250" cy="523530"/>
            <a:chOff x="1071360" y="4222080"/>
            <a:chExt cx="1287000" cy="698040"/>
          </a:xfrm>
        </p:grpSpPr>
        <p:sp>
          <p:nvSpPr>
            <p:cNvPr id="781" name="Rechteck 6"/>
            <p:cNvSpPr/>
            <p:nvPr/>
          </p:nvSpPr>
          <p:spPr>
            <a:xfrm>
              <a:off x="1071360" y="42220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2" name="Dependency Analyzer (Container) 1"/>
            <p:cNvSpPr/>
            <p:nvPr/>
          </p:nvSpPr>
          <p:spPr>
            <a:xfrm>
              <a:off x="1071360" y="4244040"/>
              <a:ext cx="1287000" cy="654120"/>
            </a:xfrm>
            <a:prstGeom prst="rect">
              <a:avLst/>
            </a:pr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latin typeface="Avenir Book"/>
                  <a:ea typeface="Avenir Book"/>
                </a:rPr>
                <a:t>Dependency Analyzer</a:t>
              </a:r>
              <a:r>
                <a:rPr lang="de-DE" sz="825" spc="-1">
                  <a:latin typeface="Avenir Book"/>
                  <a:ea typeface="Avenir Book"/>
                </a:rPr>
                <a:t> (Container)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3" name="Project Data 1"/>
          <p:cNvGrpSpPr/>
          <p:nvPr/>
        </p:nvGrpSpPr>
        <p:grpSpPr>
          <a:xfrm>
            <a:off x="2390580" y="2476170"/>
            <a:ext cx="2692170" cy="523530"/>
            <a:chOff x="3187440" y="3301560"/>
            <a:chExt cx="3589560" cy="698040"/>
          </a:xfrm>
        </p:grpSpPr>
        <p:sp>
          <p:nvSpPr>
            <p:cNvPr id="784" name="Rechteck 7"/>
            <p:cNvSpPr/>
            <p:nvPr/>
          </p:nvSpPr>
          <p:spPr>
            <a:xfrm>
              <a:off x="3187440" y="3301560"/>
              <a:ext cx="358956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5" name="Case Data (Situation, Inputs, Status) 1"/>
            <p:cNvSpPr/>
            <p:nvPr/>
          </p:nvSpPr>
          <p:spPr>
            <a:xfrm>
              <a:off x="3187440" y="3323880"/>
              <a:ext cx="3589560" cy="6541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Case Data (Situation, Inputs, Status)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6" name="Situation Data… 1"/>
          <p:cNvGrpSpPr/>
          <p:nvPr/>
        </p:nvGrpSpPr>
        <p:grpSpPr>
          <a:xfrm>
            <a:off x="2384370" y="3195450"/>
            <a:ext cx="982260" cy="523530"/>
            <a:chOff x="3179160" y="4260600"/>
            <a:chExt cx="1309680" cy="698040"/>
          </a:xfrm>
        </p:grpSpPr>
        <p:sp>
          <p:nvSpPr>
            <p:cNvPr id="787" name="Rechteck 8"/>
            <p:cNvSpPr/>
            <p:nvPr/>
          </p:nvSpPr>
          <p:spPr>
            <a:xfrm>
              <a:off x="3179160" y="426060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88" name="Policies &amp; Rules 1"/>
            <p:cNvSpPr/>
            <p:nvPr/>
          </p:nvSpPr>
          <p:spPr>
            <a:xfrm>
              <a:off x="3201840" y="4305240"/>
              <a:ext cx="1287000" cy="268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Policies &amp; Rules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89" name="Approval Flow (WFE) 1"/>
          <p:cNvGrpSpPr/>
          <p:nvPr/>
        </p:nvGrpSpPr>
        <p:grpSpPr>
          <a:xfrm>
            <a:off x="5520960" y="2487510"/>
            <a:ext cx="965250" cy="523530"/>
            <a:chOff x="7361280" y="3316680"/>
            <a:chExt cx="1287000" cy="698040"/>
          </a:xfrm>
        </p:grpSpPr>
        <p:sp>
          <p:nvSpPr>
            <p:cNvPr id="790" name="Rechteck 9"/>
            <p:cNvSpPr/>
            <p:nvPr/>
          </p:nvSpPr>
          <p:spPr>
            <a:xfrm>
              <a:off x="7361280" y="33166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1" name="Approval Flow (WFE) 2"/>
            <p:cNvSpPr/>
            <p:nvPr/>
          </p:nvSpPr>
          <p:spPr>
            <a:xfrm>
              <a:off x="7361280" y="343476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Approval Flow (WFE)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92" name="Compliance Artefact Generator 1"/>
          <p:cNvGrpSpPr/>
          <p:nvPr/>
        </p:nvGrpSpPr>
        <p:grpSpPr>
          <a:xfrm>
            <a:off x="5520960" y="1806840"/>
            <a:ext cx="965250" cy="523530"/>
            <a:chOff x="7361280" y="2409120"/>
            <a:chExt cx="1287000" cy="698040"/>
          </a:xfrm>
        </p:grpSpPr>
        <p:sp>
          <p:nvSpPr>
            <p:cNvPr id="793" name="Rechteck 10"/>
            <p:cNvSpPr/>
            <p:nvPr/>
          </p:nvSpPr>
          <p:spPr>
            <a:xfrm>
              <a:off x="7361280" y="240912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4" name="Compliance Artefact Generator 2"/>
            <p:cNvSpPr/>
            <p:nvPr/>
          </p:nvSpPr>
          <p:spPr>
            <a:xfrm>
              <a:off x="7361280" y="252720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 Generator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795" name="Copyright &amp; Authors Scanner 1"/>
          <p:cNvGrpSpPr/>
          <p:nvPr/>
        </p:nvGrpSpPr>
        <p:grpSpPr>
          <a:xfrm>
            <a:off x="2390580" y="1084320"/>
            <a:ext cx="965250" cy="523530"/>
            <a:chOff x="3187440" y="1445760"/>
            <a:chExt cx="1287000" cy="698040"/>
          </a:xfrm>
          <a:solidFill>
            <a:schemeClr val="accent2"/>
          </a:solidFill>
        </p:grpSpPr>
        <p:sp>
          <p:nvSpPr>
            <p:cNvPr id="796" name="Rechteck 12"/>
            <p:cNvSpPr/>
            <p:nvPr/>
          </p:nvSpPr>
          <p:spPr>
            <a:xfrm>
              <a:off x="3187440" y="14457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797" name="License, Copyright &amp; Authors Scanner 1"/>
            <p:cNvSpPr/>
            <p:nvPr/>
          </p:nvSpPr>
          <p:spPr>
            <a:xfrm>
              <a:off x="3187440" y="15642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License, Copyright &amp; Authors Scanner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798" name="Linie 2"/>
          <p:cNvSpPr/>
          <p:nvPr/>
        </p:nvSpPr>
        <p:spPr>
          <a:xfrm>
            <a:off x="1913490" y="2738070"/>
            <a:ext cx="34560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799" name="Linie 3"/>
          <p:cNvSpPr/>
          <p:nvPr/>
        </p:nvSpPr>
        <p:spPr>
          <a:xfrm>
            <a:off x="1937790" y="2331450"/>
            <a:ext cx="298890" cy="14013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0" name="Linie 4"/>
          <p:cNvSpPr/>
          <p:nvPr/>
        </p:nvSpPr>
        <p:spPr>
          <a:xfrm flipV="1">
            <a:off x="1911600" y="3040470"/>
            <a:ext cx="351270" cy="1603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1" name="Linie 5"/>
          <p:cNvSpPr/>
          <p:nvPr/>
        </p:nvSpPr>
        <p:spPr>
          <a:xfrm>
            <a:off x="2873340" y="2352780"/>
            <a:ext cx="0" cy="818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2" name="Linie 6"/>
          <p:cNvSpPr/>
          <p:nvPr/>
        </p:nvSpPr>
        <p:spPr>
          <a:xfrm>
            <a:off x="2873340" y="1653750"/>
            <a:ext cx="0" cy="1034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3" name="Linie 7"/>
          <p:cNvSpPr/>
          <p:nvPr/>
        </p:nvSpPr>
        <p:spPr>
          <a:xfrm flipV="1">
            <a:off x="2873340" y="3034260"/>
            <a:ext cx="0" cy="12015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04" name="Legal Datastore (Fact base) 1"/>
          <p:cNvGrpSpPr/>
          <p:nvPr/>
        </p:nvGrpSpPr>
        <p:grpSpPr>
          <a:xfrm>
            <a:off x="5526630" y="3179790"/>
            <a:ext cx="953910" cy="536220"/>
            <a:chOff x="7368840" y="4239720"/>
            <a:chExt cx="1271880" cy="714960"/>
          </a:xfrm>
        </p:grpSpPr>
        <p:sp>
          <p:nvSpPr>
            <p:cNvPr id="805" name="Rechteck 13"/>
            <p:cNvSpPr/>
            <p:nvPr/>
          </p:nvSpPr>
          <p:spPr>
            <a:xfrm>
              <a:off x="7368840" y="4239720"/>
              <a:ext cx="1271880" cy="690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06" name="Legal Datastore (license facts, rights obligations) 1"/>
            <p:cNvSpPr/>
            <p:nvPr/>
          </p:nvSpPr>
          <p:spPr>
            <a:xfrm>
              <a:off x="7368840" y="4244760"/>
              <a:ext cx="1271880" cy="709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750" spc="-1">
                  <a:solidFill>
                    <a:srgbClr val="002D41"/>
                  </a:solidFill>
                  <a:latin typeface="Avenir Book"/>
                  <a:ea typeface="Avenir Book"/>
                </a:rPr>
                <a:t>License Repository (license facts, rights obligations)</a:t>
              </a:r>
              <a:endParaRPr lang="en-GB" sz="750" spc="-1">
                <a:latin typeface="Arial"/>
              </a:endParaRPr>
            </a:p>
          </p:txBody>
        </p:sp>
      </p:grpSp>
      <p:sp>
        <p:nvSpPr>
          <p:cNvPr id="807" name="Linie 8"/>
          <p:cNvSpPr/>
          <p:nvPr/>
        </p:nvSpPr>
        <p:spPr>
          <a:xfrm flipV="1">
            <a:off x="5160780" y="2372490"/>
            <a:ext cx="291870" cy="12285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8" name="Linie 9"/>
          <p:cNvSpPr/>
          <p:nvPr/>
        </p:nvSpPr>
        <p:spPr>
          <a:xfrm flipV="1">
            <a:off x="5158890" y="1915110"/>
            <a:ext cx="296460" cy="135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09" name="Linie 10"/>
          <p:cNvSpPr/>
          <p:nvPr/>
        </p:nvSpPr>
        <p:spPr>
          <a:xfrm>
            <a:off x="1937790" y="1628370"/>
            <a:ext cx="298890" cy="14040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10" name="Compliance Artefacts 1"/>
          <p:cNvGrpSpPr/>
          <p:nvPr/>
        </p:nvGrpSpPr>
        <p:grpSpPr>
          <a:xfrm>
            <a:off x="7269480" y="2152710"/>
            <a:ext cx="965250" cy="523530"/>
            <a:chOff x="9692640" y="2870280"/>
            <a:chExt cx="1287000" cy="698040"/>
          </a:xfrm>
        </p:grpSpPr>
        <p:sp>
          <p:nvSpPr>
            <p:cNvPr id="811" name="Rechteck 15"/>
            <p:cNvSpPr/>
            <p:nvPr/>
          </p:nvSpPr>
          <p:spPr>
            <a:xfrm>
              <a:off x="9692640" y="287028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custDash>
                <a:ds d="200000" sp="200000"/>
              </a:custDash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12" name="Compliance Artefacts 2"/>
            <p:cNvSpPr/>
            <p:nvPr/>
          </p:nvSpPr>
          <p:spPr>
            <a:xfrm>
              <a:off x="9692640" y="29887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Compliance Artefacts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13" name="Linie 11"/>
          <p:cNvSpPr/>
          <p:nvPr/>
        </p:nvSpPr>
        <p:spPr>
          <a:xfrm>
            <a:off x="6705720" y="2399760"/>
            <a:ext cx="44847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14" name="Linie 12"/>
          <p:cNvSpPr/>
          <p:nvPr/>
        </p:nvSpPr>
        <p:spPr>
          <a:xfrm>
            <a:off x="5152410" y="2235600"/>
            <a:ext cx="28566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15" name="COTS Management 1"/>
          <p:cNvGrpSpPr/>
          <p:nvPr/>
        </p:nvGrpSpPr>
        <p:grpSpPr>
          <a:xfrm>
            <a:off x="3955500" y="2052000"/>
            <a:ext cx="1127520" cy="267570"/>
            <a:chOff x="5274000" y="2736000"/>
            <a:chExt cx="1503360" cy="356760"/>
          </a:xfrm>
        </p:grpSpPr>
        <p:sp>
          <p:nvSpPr>
            <p:cNvPr id="816" name="Rechteck 17"/>
            <p:cNvSpPr/>
            <p:nvPr/>
          </p:nvSpPr>
          <p:spPr>
            <a:xfrm>
              <a:off x="5274000" y="2736000"/>
              <a:ext cx="1503360" cy="3567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17" name="COTS Management 2"/>
            <p:cNvSpPr/>
            <p:nvPr/>
          </p:nvSpPr>
          <p:spPr>
            <a:xfrm>
              <a:off x="5294880" y="2806920"/>
              <a:ext cx="1461240" cy="2149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675" spc="-1">
                  <a:solidFill>
                    <a:srgbClr val="002D41"/>
                  </a:solidFill>
                  <a:latin typeface="Avenir Book"/>
                  <a:ea typeface="Avenir Book"/>
                </a:rPr>
                <a:t>COTS Management</a:t>
              </a:r>
              <a:endParaRPr lang="en-GB" sz="675" spc="-1">
                <a:latin typeface="Arial"/>
              </a:endParaRPr>
            </a:p>
          </p:txBody>
        </p:sp>
      </p:grpSp>
      <p:grpSp>
        <p:nvGrpSpPr>
          <p:cNvPr id="818" name="Reporting 2"/>
          <p:cNvGrpSpPr/>
          <p:nvPr/>
        </p:nvGrpSpPr>
        <p:grpSpPr>
          <a:xfrm>
            <a:off x="784080" y="4348350"/>
            <a:ext cx="5705910" cy="239760"/>
            <a:chOff x="1045440" y="5797800"/>
            <a:chExt cx="7607880" cy="319680"/>
          </a:xfrm>
        </p:grpSpPr>
        <p:sp>
          <p:nvSpPr>
            <p:cNvPr id="819" name="Rechteck 18"/>
            <p:cNvSpPr/>
            <p:nvPr/>
          </p:nvSpPr>
          <p:spPr>
            <a:xfrm>
              <a:off x="1045440" y="579780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0" name="User &amp; Role Management 1"/>
            <p:cNvSpPr/>
            <p:nvPr/>
          </p:nvSpPr>
          <p:spPr>
            <a:xfrm>
              <a:off x="1045440" y="579780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User &amp; Role Management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21" name="Copyright &amp; Authors Scanner 2"/>
          <p:cNvGrpSpPr/>
          <p:nvPr/>
        </p:nvGrpSpPr>
        <p:grpSpPr>
          <a:xfrm>
            <a:off x="5520960" y="1085130"/>
            <a:ext cx="965250" cy="523530"/>
            <a:chOff x="7361280" y="1446840"/>
            <a:chExt cx="1287000" cy="698040"/>
          </a:xfrm>
        </p:grpSpPr>
        <p:sp>
          <p:nvSpPr>
            <p:cNvPr id="822" name="Rechteck 19"/>
            <p:cNvSpPr/>
            <p:nvPr/>
          </p:nvSpPr>
          <p:spPr>
            <a:xfrm>
              <a:off x="7361280" y="1446840"/>
              <a:ext cx="1287000" cy="69804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3" name="Package Source Archiver 1"/>
            <p:cNvSpPr/>
            <p:nvPr/>
          </p:nvSpPr>
          <p:spPr>
            <a:xfrm>
              <a:off x="7361280" y="1564920"/>
              <a:ext cx="1287000" cy="46152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Package Source Archive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24" name="Flowchart: Magnetic Disk 2"/>
          <p:cNvGrpSpPr/>
          <p:nvPr/>
        </p:nvGrpSpPr>
        <p:grpSpPr>
          <a:xfrm>
            <a:off x="3663090" y="2737260"/>
            <a:ext cx="309690" cy="197640"/>
            <a:chOff x="4884120" y="3649680"/>
            <a:chExt cx="412920" cy="263520"/>
          </a:xfrm>
        </p:grpSpPr>
        <p:sp>
          <p:nvSpPr>
            <p:cNvPr id="825" name="Form 1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6" name="Form 2"/>
            <p:cNvSpPr/>
            <p:nvPr/>
          </p:nvSpPr>
          <p:spPr>
            <a:xfrm>
              <a:off x="4884120" y="364968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grpSp>
        <p:nvGrpSpPr>
          <p:cNvPr id="827" name="Flowchart: Magnetic Disk 3"/>
          <p:cNvGrpSpPr/>
          <p:nvPr/>
        </p:nvGrpSpPr>
        <p:grpSpPr>
          <a:xfrm>
            <a:off x="6160590" y="3508110"/>
            <a:ext cx="266220" cy="170100"/>
            <a:chOff x="8214120" y="4677480"/>
            <a:chExt cx="354960" cy="226800"/>
          </a:xfrm>
        </p:grpSpPr>
        <p:sp>
          <p:nvSpPr>
            <p:cNvPr id="828" name="Form 3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29" name="Form 4"/>
            <p:cNvSpPr/>
            <p:nvPr/>
          </p:nvSpPr>
          <p:spPr>
            <a:xfrm>
              <a:off x="8214120" y="4677480"/>
              <a:ext cx="354960" cy="2268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grpSp>
        <p:nvGrpSpPr>
          <p:cNvPr id="830" name="Reporting 3"/>
          <p:cNvGrpSpPr/>
          <p:nvPr/>
        </p:nvGrpSpPr>
        <p:grpSpPr>
          <a:xfrm>
            <a:off x="784080" y="3821580"/>
            <a:ext cx="5705910" cy="239760"/>
            <a:chOff x="1045440" y="5095440"/>
            <a:chExt cx="7607880" cy="319680"/>
          </a:xfrm>
        </p:grpSpPr>
        <p:sp>
          <p:nvSpPr>
            <p:cNvPr id="831" name="Rechteck 20"/>
            <p:cNvSpPr/>
            <p:nvPr/>
          </p:nvSpPr>
          <p:spPr>
            <a:xfrm>
              <a:off x="1045440" y="5095440"/>
              <a:ext cx="7607880" cy="29556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32" name="Audit Log 1"/>
            <p:cNvSpPr/>
            <p:nvPr/>
          </p:nvSpPr>
          <p:spPr>
            <a:xfrm>
              <a:off x="1045440" y="5095440"/>
              <a:ext cx="7607880" cy="3196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Audit Log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33" name="Linie 13"/>
          <p:cNvSpPr/>
          <p:nvPr/>
        </p:nvSpPr>
        <p:spPr>
          <a:xfrm>
            <a:off x="3632580" y="2177550"/>
            <a:ext cx="225720" cy="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34" name="Linie 14"/>
          <p:cNvSpPr/>
          <p:nvPr/>
        </p:nvSpPr>
        <p:spPr>
          <a:xfrm>
            <a:off x="5168070" y="3457080"/>
            <a:ext cx="25461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35" name="Component Repository 1"/>
          <p:cNvGrpSpPr/>
          <p:nvPr/>
        </p:nvGrpSpPr>
        <p:grpSpPr>
          <a:xfrm>
            <a:off x="2371680" y="1788750"/>
            <a:ext cx="1165590" cy="531090"/>
            <a:chOff x="3162240" y="2385000"/>
            <a:chExt cx="1554120" cy="708120"/>
          </a:xfrm>
        </p:grpSpPr>
        <p:sp>
          <p:nvSpPr>
            <p:cNvPr id="836" name="Rechteck 21"/>
            <p:cNvSpPr/>
            <p:nvPr/>
          </p:nvSpPr>
          <p:spPr>
            <a:xfrm>
              <a:off x="3162240" y="2385000"/>
              <a:ext cx="1554120" cy="70812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37" name="Package Repository 1"/>
            <p:cNvSpPr/>
            <p:nvPr/>
          </p:nvSpPr>
          <p:spPr>
            <a:xfrm>
              <a:off x="3162240" y="2505240"/>
              <a:ext cx="1554120" cy="4680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002D41"/>
                  </a:solidFill>
                  <a:latin typeface="Avenir Book"/>
                  <a:ea typeface="Avenir Book"/>
                </a:rPr>
                <a:t>Package Data Repository</a:t>
              </a:r>
              <a:endParaRPr lang="en-GB" sz="825" spc="-1">
                <a:latin typeface="Arial"/>
              </a:endParaRPr>
            </a:p>
          </p:txBody>
        </p:sp>
      </p:grpSp>
      <p:sp>
        <p:nvSpPr>
          <p:cNvPr id="838" name="COTS Management 3"/>
          <p:cNvSpPr/>
          <p:nvPr/>
        </p:nvSpPr>
        <p:spPr>
          <a:xfrm>
            <a:off x="3536460" y="1788750"/>
            <a:ext cx="1542780" cy="204120"/>
          </a:xfrm>
          <a:prstGeom prst="rect">
            <a:avLst/>
          </a:prstGeom>
          <a:solidFill>
            <a:srgbClr val="FFFFFF"/>
          </a:solidFill>
          <a:ln w="12700">
            <a:solidFill>
              <a:srgbClr val="002D4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39" name="COTS Management 4"/>
          <p:cNvSpPr/>
          <p:nvPr/>
        </p:nvSpPr>
        <p:spPr>
          <a:xfrm>
            <a:off x="3458700" y="1799010"/>
            <a:ext cx="130680" cy="18522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grpSp>
        <p:nvGrpSpPr>
          <p:cNvPr id="840" name="Flowchart: Magnetic Disk 4"/>
          <p:cNvGrpSpPr/>
          <p:nvPr/>
        </p:nvGrpSpPr>
        <p:grpSpPr>
          <a:xfrm>
            <a:off x="3120660" y="2087910"/>
            <a:ext cx="323190" cy="197640"/>
            <a:chOff x="4160880" y="2783880"/>
            <a:chExt cx="430920" cy="263520"/>
          </a:xfrm>
        </p:grpSpPr>
        <p:sp>
          <p:nvSpPr>
            <p:cNvPr id="841" name="Form 5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42" name="Form 6"/>
            <p:cNvSpPr/>
            <p:nvPr/>
          </p:nvSpPr>
          <p:spPr>
            <a:xfrm>
              <a:off x="4160880" y="2783880"/>
              <a:ext cx="430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sp>
        <p:nvSpPr>
          <p:cNvPr id="843" name="Linie 15"/>
          <p:cNvSpPr/>
          <p:nvPr/>
        </p:nvSpPr>
        <p:spPr>
          <a:xfrm flipV="1">
            <a:off x="4362390" y="3034260"/>
            <a:ext cx="0" cy="120150"/>
          </a:xfrm>
          <a:prstGeom prst="line">
            <a:avLst/>
          </a:prstGeom>
          <a:ln w="12700">
            <a:solidFill>
              <a:srgbClr val="002D41"/>
            </a:solidFill>
            <a:miter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4" name="Linie 16"/>
          <p:cNvSpPr/>
          <p:nvPr/>
        </p:nvSpPr>
        <p:spPr>
          <a:xfrm>
            <a:off x="6003450" y="2377080"/>
            <a:ext cx="0" cy="8208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5" name="Linie 17"/>
          <p:cNvSpPr/>
          <p:nvPr/>
        </p:nvSpPr>
        <p:spPr>
          <a:xfrm flipH="1">
            <a:off x="5127300" y="1611900"/>
            <a:ext cx="296190" cy="1196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6" name="Linie 18"/>
          <p:cNvSpPr/>
          <p:nvPr/>
        </p:nvSpPr>
        <p:spPr>
          <a:xfrm>
            <a:off x="4471200" y="2351430"/>
            <a:ext cx="0" cy="8181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7" name="Linie 19"/>
          <p:cNvSpPr/>
          <p:nvPr/>
        </p:nvSpPr>
        <p:spPr>
          <a:xfrm>
            <a:off x="4415310" y="1652400"/>
            <a:ext cx="0" cy="10314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48" name="PlaceHolder 2"/>
          <p:cNvSpPr>
            <a:spLocks noGrp="1"/>
          </p:cNvSpPr>
          <p:nvPr>
            <p:ph type="sldNum"/>
          </p:nvPr>
        </p:nvSpPr>
        <p:spPr>
          <a:xfrm>
            <a:off x="8485560" y="4818960"/>
            <a:ext cx="130680" cy="170100"/>
          </a:xfrm>
          <a:prstGeom prst="rect">
            <a:avLst/>
          </a:prstGeom>
          <a:noFill/>
          <a:ln w="12600">
            <a:noFill/>
          </a:ln>
        </p:spPr>
        <p:txBody>
          <a:bodyPr spcFirstLastPara="1" wrap="square" lIns="34290" tIns="33750" rIns="34290" bIns="33750" anchor="ctr" anchorCtr="0">
            <a:noAutofit/>
          </a:bodyPr>
          <a:lstStyle/>
          <a:p>
            <a:pPr algn="r">
              <a:tabLst>
                <a:tab pos="0" algn="l"/>
              </a:tabLst>
            </a:pPr>
            <a:fld id="{C485CC4E-0B58-40F8-82DF-65B6FD54F0D4}" type="slidenum">
              <a:rPr lang="en-GB" sz="750" i="1" spc="-1">
                <a:solidFill>
                  <a:srgbClr val="888C91"/>
                </a:solidFill>
                <a:latin typeface="Arial"/>
                <a:ea typeface="Arial"/>
              </a:rPr>
              <a:pPr algn="r">
                <a:tabLst>
                  <a:tab pos="0" algn="l"/>
                </a:tabLst>
              </a:pPr>
              <a:t>14</a:t>
            </a:fld>
            <a:endParaRPr lang="en-GB" sz="750" spc="-1">
              <a:latin typeface="Times New Roman"/>
            </a:endParaRPr>
          </a:p>
        </p:txBody>
      </p:sp>
      <p:sp>
        <p:nvSpPr>
          <p:cNvPr id="849" name="Linie 20"/>
          <p:cNvSpPr/>
          <p:nvPr/>
        </p:nvSpPr>
        <p:spPr>
          <a:xfrm>
            <a:off x="7393950" y="3656610"/>
            <a:ext cx="448740" cy="0"/>
          </a:xfrm>
          <a:prstGeom prst="line">
            <a:avLst/>
          </a:prstGeom>
          <a:ln w="12700">
            <a:solidFill>
              <a:srgbClr val="002D41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 sz="1050"/>
          </a:p>
        </p:txBody>
      </p:sp>
      <p:sp>
        <p:nvSpPr>
          <p:cNvPr id="850" name="Data Flow 1"/>
          <p:cNvSpPr/>
          <p:nvPr/>
        </p:nvSpPr>
        <p:spPr>
          <a:xfrm>
            <a:off x="7370461" y="3778921"/>
            <a:ext cx="499304" cy="18357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4290" tIns="33750" rIns="34290" bIns="3375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750" spc="-1">
                <a:solidFill>
                  <a:srgbClr val="002D41"/>
                </a:solidFill>
                <a:latin typeface="Avenir Book"/>
                <a:ea typeface="Avenir Book"/>
              </a:rPr>
              <a:t>Data Flow</a:t>
            </a:r>
            <a:endParaRPr lang="en-GB" sz="750" spc="-1">
              <a:latin typeface="Arial"/>
            </a:endParaRPr>
          </a:p>
        </p:txBody>
      </p:sp>
      <p:grpSp>
        <p:nvGrpSpPr>
          <p:cNvPr id="851" name="Flowchart: Magnetic Disk 5"/>
          <p:cNvGrpSpPr/>
          <p:nvPr/>
        </p:nvGrpSpPr>
        <p:grpSpPr>
          <a:xfrm>
            <a:off x="8013060" y="3548340"/>
            <a:ext cx="309690" cy="197640"/>
            <a:chOff x="10684080" y="4731120"/>
            <a:chExt cx="412920" cy="263520"/>
          </a:xfrm>
        </p:grpSpPr>
        <p:sp>
          <p:nvSpPr>
            <p:cNvPr id="852" name="Form 7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53" name="Form 8"/>
            <p:cNvSpPr/>
            <p:nvPr/>
          </p:nvSpPr>
          <p:spPr>
            <a:xfrm>
              <a:off x="10684080" y="473112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sp>
        <p:nvSpPr>
          <p:cNvPr id="854" name="Data Sink 1"/>
          <p:cNvSpPr/>
          <p:nvPr/>
        </p:nvSpPr>
        <p:spPr>
          <a:xfrm>
            <a:off x="7937460" y="3784051"/>
            <a:ext cx="472052" cy="18357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34290" tIns="33750" rIns="34290" bIns="33750" anchor="t">
            <a:spAutoFit/>
          </a:bodyPr>
          <a:lstStyle/>
          <a:p>
            <a:pPr>
              <a:tabLst>
                <a:tab pos="0" algn="l"/>
              </a:tabLst>
            </a:pPr>
            <a:r>
              <a:rPr lang="en-GB" sz="750" spc="-1">
                <a:solidFill>
                  <a:srgbClr val="002D41"/>
                </a:solidFill>
                <a:latin typeface="Avenir Book"/>
                <a:ea typeface="Avenir Book"/>
              </a:rPr>
              <a:t>Data Sink</a:t>
            </a:r>
            <a:endParaRPr lang="en-GB" sz="750" spc="-1">
              <a:latin typeface="Arial"/>
            </a:endParaRPr>
          </a:p>
        </p:txBody>
      </p:sp>
      <p:grpSp>
        <p:nvGrpSpPr>
          <p:cNvPr id="855" name="Flowchart: Magnetic Disk 6"/>
          <p:cNvGrpSpPr/>
          <p:nvPr/>
        </p:nvGrpSpPr>
        <p:grpSpPr>
          <a:xfrm>
            <a:off x="2992410" y="3496500"/>
            <a:ext cx="309690" cy="197640"/>
            <a:chOff x="3989880" y="4662000"/>
            <a:chExt cx="412920" cy="263520"/>
          </a:xfrm>
        </p:grpSpPr>
        <p:sp>
          <p:nvSpPr>
            <p:cNvPr id="856" name="Form 9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57" name="Form 10"/>
            <p:cNvSpPr/>
            <p:nvPr/>
          </p:nvSpPr>
          <p:spPr>
            <a:xfrm>
              <a:off x="3989880" y="4662000"/>
              <a:ext cx="412920" cy="26352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</p:grpSp>
      <p:pic>
        <p:nvPicPr>
          <p:cNvPr id="858" name="Grafik 857"/>
          <p:cNvPicPr/>
          <p:nvPr/>
        </p:nvPicPr>
        <p:blipFill>
          <a:blip r:embed="rId2"/>
          <a:stretch/>
        </p:blipFill>
        <p:spPr>
          <a:xfrm>
            <a:off x="7047000" y="1202580"/>
            <a:ext cx="1646460" cy="392580"/>
          </a:xfrm>
          <a:prstGeom prst="rect">
            <a:avLst/>
          </a:prstGeom>
          <a:ln w="0">
            <a:noFill/>
          </a:ln>
        </p:spPr>
      </p:pic>
      <p:grpSp>
        <p:nvGrpSpPr>
          <p:cNvPr id="859" name="Copyright &amp; Authors Scanner 3"/>
          <p:cNvGrpSpPr/>
          <p:nvPr/>
        </p:nvGrpSpPr>
        <p:grpSpPr>
          <a:xfrm>
            <a:off x="3929580" y="1084320"/>
            <a:ext cx="965250" cy="523530"/>
            <a:chOff x="5239440" y="1445760"/>
            <a:chExt cx="1287000" cy="698040"/>
          </a:xfrm>
          <a:solidFill>
            <a:schemeClr val="accent2"/>
          </a:solidFill>
        </p:grpSpPr>
        <p:sp>
          <p:nvSpPr>
            <p:cNvPr id="860" name="Rechteck 22"/>
            <p:cNvSpPr/>
            <p:nvPr/>
          </p:nvSpPr>
          <p:spPr>
            <a:xfrm>
              <a:off x="5239440" y="14457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1" name="License, Copyright &amp; Authors Scanner 2"/>
            <p:cNvSpPr/>
            <p:nvPr/>
          </p:nvSpPr>
          <p:spPr>
            <a:xfrm>
              <a:off x="5239440" y="15642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Snippet Scanner</a:t>
              </a:r>
              <a:endParaRPr lang="en-GB" sz="825" spc="-1">
                <a:latin typeface="Arial"/>
              </a:endParaRPr>
            </a:p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(forensics)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62" name="Copyright &amp; Authors Scanner 4"/>
          <p:cNvGrpSpPr/>
          <p:nvPr/>
        </p:nvGrpSpPr>
        <p:grpSpPr>
          <a:xfrm>
            <a:off x="3942000" y="3178980"/>
            <a:ext cx="965250" cy="523530"/>
            <a:chOff x="5256000" y="4238640"/>
            <a:chExt cx="1287000" cy="698040"/>
          </a:xfrm>
          <a:solidFill>
            <a:schemeClr val="accent2"/>
          </a:solidFill>
        </p:grpSpPr>
        <p:sp>
          <p:nvSpPr>
            <p:cNvPr id="863" name="Rechteck 11"/>
            <p:cNvSpPr/>
            <p:nvPr/>
          </p:nvSpPr>
          <p:spPr>
            <a:xfrm>
              <a:off x="5256000" y="423864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4" name="License, Copyright &amp; Authors Scanner 3"/>
            <p:cNvSpPr/>
            <p:nvPr/>
          </p:nvSpPr>
          <p:spPr>
            <a:xfrm>
              <a:off x="5256000" y="435708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t">
              <a:noAutofit/>
            </a:bodyPr>
            <a:lstStyle/>
            <a:p>
              <a:pPr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Legal Solver (determine obligations)</a:t>
              </a:r>
              <a:endParaRPr lang="en-GB" sz="825" spc="-1">
                <a:latin typeface="Arial"/>
              </a:endParaRPr>
            </a:p>
          </p:txBody>
        </p:sp>
      </p:grpSp>
      <p:grpSp>
        <p:nvGrpSpPr>
          <p:cNvPr id="865" name="Copyright &amp; Authors Scanner 5"/>
          <p:cNvGrpSpPr/>
          <p:nvPr/>
        </p:nvGrpSpPr>
        <p:grpSpPr>
          <a:xfrm>
            <a:off x="816750" y="1096470"/>
            <a:ext cx="965250" cy="523530"/>
            <a:chOff x="1089000" y="1461960"/>
            <a:chExt cx="1287000" cy="698040"/>
          </a:xfrm>
          <a:solidFill>
            <a:schemeClr val="accent2"/>
          </a:solidFill>
        </p:grpSpPr>
        <p:sp>
          <p:nvSpPr>
            <p:cNvPr id="866" name="Rechteck 16"/>
            <p:cNvSpPr/>
            <p:nvPr/>
          </p:nvSpPr>
          <p:spPr>
            <a:xfrm>
              <a:off x="1089000" y="1461960"/>
              <a:ext cx="1287000" cy="698040"/>
            </a:xfrm>
            <a:prstGeom prst="rect">
              <a:avLst/>
            </a:prstGeom>
            <a:grpFill/>
            <a:ln w="12700">
              <a:solidFill>
                <a:srgbClr val="002D4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en-US" sz="1050"/>
            </a:p>
          </p:txBody>
        </p:sp>
        <p:sp>
          <p:nvSpPr>
            <p:cNvPr id="867" name="License, Copyright &amp; Authors Scanner 4"/>
            <p:cNvSpPr/>
            <p:nvPr/>
          </p:nvSpPr>
          <p:spPr>
            <a:xfrm>
              <a:off x="1089000" y="1580400"/>
              <a:ext cx="1287000" cy="461520"/>
            </a:xfrm>
            <a:prstGeom prst="rect">
              <a:avLst/>
            </a:prstGeom>
            <a:grp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34290" rIns="34290" numCol="1" spcCol="0" anchor="ctr">
              <a:noAutofit/>
            </a:bodyPr>
            <a:lstStyle/>
            <a:p>
              <a:pPr algn="ctr">
                <a:tabLst>
                  <a:tab pos="0" algn="l"/>
                </a:tabLst>
              </a:pPr>
              <a:r>
                <a:rPr lang="en-GB" sz="825" spc="-1">
                  <a:solidFill>
                    <a:srgbClr val="FFFFFF"/>
                  </a:solidFill>
                  <a:latin typeface="Avenir Book"/>
                  <a:ea typeface="Avenir Book"/>
                </a:rPr>
                <a:t>Package Crawler</a:t>
              </a:r>
              <a:endParaRPr lang="en-GB" sz="825" spc="-1"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F5D57063-B82D-2DF9-790D-2A20DCFD5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936617A5-1A9F-1253-4EBC-35CB2BF90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Detailed Description of Fields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1225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Crawler/Finder</a:t>
            </a:r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3346354850"/>
              </p:ext>
            </p:extLst>
          </p:nvPr>
        </p:nvGraphicFramePr>
        <p:xfrm>
          <a:off x="536575" y="895350"/>
          <a:ext cx="8120013" cy="346136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Research information on (new) components such as locate the repository, current and former versions, project homepage and viability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Collect and provide accurate information about the component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Alert, if component can’t be matched/found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Scan package managers for new packages or versions of packages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Collect package data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Transfer data into package repository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descriptor or component name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Information, such as: source repository url, version history, branches, commit count, stars, last commit date, etc.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=&gt; Distinguish between component loader &amp; assessment or just </a:t>
                      </a:r>
                      <a:r>
                        <a:rPr lang="en-US" sz="1200" noProof="0" dirty="0" err="1"/>
                        <a:t>cralwer</a:t>
                      </a:r>
                      <a:r>
                        <a:rPr lang="en-US" sz="1200" noProof="0" dirty="0"/>
                        <a:t> for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16</a:t>
            </a:fld>
            <a:endParaRPr/>
          </a:p>
        </p:txBody>
      </p:sp>
      <p:pic>
        <p:nvPicPr>
          <p:cNvPr id="4" name="Grafik 2">
            <a:extLst>
              <a:ext uri="{FF2B5EF4-FFF2-40B4-BE49-F238E27FC236}">
                <a16:creationId xmlns:a16="http://schemas.microsoft.com/office/drawing/2014/main" id="{BF82B5D9-5BA8-B02A-DD3E-F39E0681F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OC Tooling Workgroup - ToolChain Capabilities - Component Crawler/Find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/>
              <a:t>Archive</a:t>
            </a:r>
            <a:endParaRPr dirty="0"/>
          </a:p>
        </p:txBody>
      </p:sp>
      <p:graphicFrame>
        <p:nvGraphicFramePr>
          <p:cNvPr id="166" name="Tabelle"/>
          <p:cNvGraphicFramePr/>
          <p:nvPr>
            <p:extLst>
              <p:ext uri="{D42A27DB-BD31-4B8C-83A1-F6EECF244321}">
                <p14:modId xmlns:p14="http://schemas.microsoft.com/office/powerpoint/2010/main" val="751382446"/>
              </p:ext>
            </p:extLst>
          </p:nvPr>
        </p:nvGraphicFramePr>
        <p:xfrm>
          <a:off x="536575" y="895351"/>
          <a:ext cx="8120013" cy="388035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Store binaries or sources used in Software releases, so that they are available for later analysis / proof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86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Longterm immutable storage of artefacts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Accept payload (sources of project or component) for </a:t>
                      </a:r>
                      <a:r>
                        <a:rPr lang="en-US" sz="1200" noProof="0" dirty="0" err="1"/>
                        <a:t>longterm</a:t>
                      </a:r>
                      <a:r>
                        <a:rPr lang="en-US" sz="1200" noProof="0" dirty="0"/>
                        <a:t> storage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Create and provide unique reference to payload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Allow download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Prevent / detect modification of sources</a:t>
                      </a:r>
                    </a:p>
                    <a:p>
                      <a:pPr marL="285750" indent="-285750" algn="l">
                        <a:spcBef>
                          <a:spcPts val="300"/>
                        </a:spcBef>
                        <a:buFont typeface="Arial" panose="020B0604020202020204" pitchFamily="34" charset="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 dirty="0"/>
                        <a:t>Source storage objects automatically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component reference, name or repository URL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key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Key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US" sz="1200" noProof="0"/>
                        <a:t>Sources associated with key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lang="en-US" sz="1200" noProof="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7402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C Tooling Workgroup - ToolChain Capabilities - Composition Analyzer (Sourc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Dependency Analyzer (Source)</a:t>
            </a:r>
          </a:p>
        </p:txBody>
      </p:sp>
      <p:graphicFrame>
        <p:nvGraphicFramePr>
          <p:cNvPr id="170" name="Tabelle"/>
          <p:cNvGraphicFramePr/>
          <p:nvPr>
            <p:extLst>
              <p:ext uri="{D42A27DB-BD31-4B8C-83A1-F6EECF244321}">
                <p14:modId xmlns:p14="http://schemas.microsoft.com/office/powerpoint/2010/main" val="3237983561"/>
              </p:ext>
            </p:extLst>
          </p:nvPr>
        </p:nvGraphicFramePr>
        <p:xfrm>
          <a:off x="536575" y="895350"/>
          <a:ext cx="8120013" cy="347060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software to be built from these sources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</a:t>
                      </a:r>
                      <a:r>
                        <a:rPr lang="de-DE" sz="1200" dirty="0"/>
                        <a:t>(incl. transitive) </a:t>
                      </a:r>
                      <a:r>
                        <a:rPr sz="1200" dirty="0"/>
                        <a:t>used to build the software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way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linking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dependencies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Integrate with build process (CI/CD)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composition (</a:t>
                      </a:r>
                      <a:r>
                        <a:rPr lang="de-DE" sz="1200" dirty="0"/>
                        <a:t>_</a:t>
                      </a:r>
                      <a:r>
                        <a:rPr sz="1200" dirty="0"/>
                        <a:t>complete</a:t>
                      </a:r>
                      <a:r>
                        <a:rPr lang="de-DE" sz="1200" dirty="0"/>
                        <a:t>_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output for further analysis, e.g. as SPDX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scanned source and BoM information, e.g. Commit ID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8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Build description, e.g. POM or requirements.txt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 (BoM)</a:t>
                      </a:r>
                      <a:r>
                        <a:rPr sz="1200" dirty="0"/>
                        <a:t> for particular build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Analysis and dependency resolution is highly language specific. Thus a language specific implementation might be required</a:t>
                      </a:r>
                      <a:endParaRPr lang="de-DE" sz="12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  <a:p>
                      <a:pPr marL="63500" indent="-63500" algn="l">
                        <a:spcBef>
                          <a:spcPts val="300"/>
                        </a:spcBef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Discussion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: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Would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it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make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sense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declare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a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task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or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responsibility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to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stop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CI/CD in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sit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of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 </a:t>
                      </a:r>
                      <a:r>
                        <a:rPr lang="de-DE" sz="1200" dirty="0" err="1">
                          <a:solidFill>
                            <a:schemeClr val="accent1"/>
                          </a:solidFill>
                          <a:sym typeface="Avenir Book"/>
                        </a:rPr>
                        <a:t>violation</a:t>
                      </a:r>
                      <a:r>
                        <a:rPr lang="de-DE" sz="1200" dirty="0">
                          <a:solidFill>
                            <a:schemeClr val="accent1"/>
                          </a:solidFill>
                          <a:sym typeface="Avenir Book"/>
                        </a:rPr>
                        <a:t>?</a:t>
                      </a:r>
                      <a:endParaRPr sz="1200" dirty="0">
                        <a:solidFill>
                          <a:schemeClr val="accent1"/>
                        </a:solidFill>
                        <a:sym typeface="Avenir Book"/>
                      </a:endParaRP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18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B961626-9DED-0BD9-B013-A0AC20552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Dependency Analyzer (Binary)</a:t>
            </a:r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1198049063"/>
              </p:ext>
            </p:extLst>
          </p:nvPr>
        </p:nvGraphicFramePr>
        <p:xfrm>
          <a:off x="536575" y="895351"/>
          <a:ext cx="8120013" cy="3886258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a software binary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4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used within this binary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468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Download binary (if required)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Unpack binary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Assess content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information and assemble </a:t>
                      </a:r>
                      <a:r>
                        <a:rPr lang="en-GB" sz="1200" dirty="0"/>
                        <a:t>Bill of Materials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BoM and scanned artefact, e.g. binary repo ID</a:t>
                      </a:r>
                      <a:endParaRPr lang="de-DE" sz="1200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Hash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binary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generated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archived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Binary or link to binary location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 (BoM) </a:t>
                      </a:r>
                      <a:r>
                        <a:rPr sz="1200" dirty="0"/>
                        <a:t>for particular binary</a:t>
                      </a:r>
                      <a:endParaRPr lang="de-DE" sz="1200" dirty="0"/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19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EB1F4D26-23D8-740A-28C9-D422E057E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D455D-435F-444D-85D4-93B45DB97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Changelog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5AE880-F17E-B49B-5298-5CD7A8B1EE1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</a:t>
            </a:fld>
            <a:endParaRPr lang="de-DE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12586F0-A9F5-1746-BEB7-E77661FD8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137492"/>
              </p:ext>
            </p:extLst>
          </p:nvPr>
        </p:nvGraphicFramePr>
        <p:xfrm>
          <a:off x="442747" y="1227085"/>
          <a:ext cx="8258505" cy="242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0411">
                  <a:extLst>
                    <a:ext uri="{9D8B030D-6E8A-4147-A177-3AD203B41FA5}">
                      <a16:colId xmlns:a16="http://schemas.microsoft.com/office/drawing/2014/main" val="2812078896"/>
                    </a:ext>
                  </a:extLst>
                </a:gridCol>
                <a:gridCol w="966934">
                  <a:extLst>
                    <a:ext uri="{9D8B030D-6E8A-4147-A177-3AD203B41FA5}">
                      <a16:colId xmlns:a16="http://schemas.microsoft.com/office/drawing/2014/main" val="164688995"/>
                    </a:ext>
                  </a:extLst>
                </a:gridCol>
                <a:gridCol w="1008993">
                  <a:extLst>
                    <a:ext uri="{9D8B030D-6E8A-4147-A177-3AD203B41FA5}">
                      <a16:colId xmlns:a16="http://schemas.microsoft.com/office/drawing/2014/main" val="1008751940"/>
                    </a:ext>
                  </a:extLst>
                </a:gridCol>
                <a:gridCol w="5502167">
                  <a:extLst>
                    <a:ext uri="{9D8B030D-6E8A-4147-A177-3AD203B41FA5}">
                      <a16:colId xmlns:a16="http://schemas.microsoft.com/office/drawing/2014/main" val="1979600330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Version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>
                          <a:solidFill>
                            <a:schemeClr val="bg1"/>
                          </a:solidFill>
                          <a:latin typeface="+mn-lt"/>
                        </a:rPr>
                        <a:t>Date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by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i="0" noProof="0" dirty="0">
                          <a:solidFill>
                            <a:schemeClr val="bg1"/>
                          </a:solidFill>
                          <a:latin typeface="+mn-lt"/>
                        </a:rPr>
                        <a:t>Comments/Changes</a:t>
                      </a:r>
                    </a:p>
                  </a:txBody>
                  <a:tcPr marL="68580" marR="68580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17656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1.2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3.12.19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Jan, Peter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Initial draft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18975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6.12.19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Jan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Rename Case Data =&gt; Situation Data, delete „Compliance Artefacts“ as capability, change Mission of Snippet scanner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37400587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1.4.0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30.3.22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 dirty="0">
                          <a:latin typeface="+mn-lt"/>
                        </a:rPr>
                        <a:t>Reviewed Capabilities Package Crawler, Scanners (Binary, Source and Container) as well as License &amp; Copyright Scanner, added CI/CD rule enforcement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6136656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1.5.0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11.5.22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 dirty="0">
                          <a:latin typeface="+mn-lt"/>
                        </a:rPr>
                        <a:t>Split Case Data into Case Data Analyzer &amp; Collector Capabilities, re-arranged overview slide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9814057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1.5.2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>
                          <a:latin typeface="+mn-lt"/>
                        </a:rPr>
                        <a:t>8.6.22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>
                          <a:latin typeface="+mn-lt"/>
                        </a:rPr>
                        <a:t>Tooling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i="0" noProof="0">
                          <a:latin typeface="+mn-lt"/>
                        </a:rPr>
                        <a:t>Reviewed Legal Solver, Policies &amp; Rules, 3rd party component data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25378264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(…)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i="0" noProof="0" dirty="0">
                        <a:latin typeface="+mn-lt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9409688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1.5.8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02.11.22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Begin adding security / export control comments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76887315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1.6.0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7.12.22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Automation WG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Adding first variation concerning security capabilities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16026871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1.6.1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i="0" noProof="0" dirty="0">
                          <a:latin typeface="+mn-lt"/>
                        </a:rPr>
                        <a:t>21.02.25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Shane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noProof="0" dirty="0">
                          <a:latin typeface="+mn-lt"/>
                        </a:rPr>
                        <a:t>Revision to fix numbering – prepare for more open source tooling mapping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6767545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CBF8EA87-6440-C7C2-4AC7-ED6275468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27599" y="3880650"/>
            <a:ext cx="317576" cy="26221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D93B21F5-653F-5B80-F6DD-BB4F807E9C89}"/>
              </a:ext>
            </a:extLst>
          </p:cNvPr>
          <p:cNvSpPr txBox="1"/>
          <p:nvPr/>
        </p:nvSpPr>
        <p:spPr>
          <a:xfrm>
            <a:off x="442747" y="3880650"/>
            <a:ext cx="8071438" cy="48474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PLEASE NOTE: To keep an overview of working state, we mark the agreed capabilities with this symbol:</a:t>
            </a:r>
            <a:b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You will find the slides with the agreed capabilities tagged in the “Detailed Description of Fields” section.</a:t>
            </a:r>
          </a:p>
        </p:txBody>
      </p:sp>
    </p:spTree>
    <p:extLst>
      <p:ext uri="{BB962C8B-B14F-4D97-AF65-F5344CB8AC3E}">
        <p14:creationId xmlns:p14="http://schemas.microsoft.com/office/powerpoint/2010/main" val="1955956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OC Tooling Workgroup - ToolChain Capabilities - Composition Analyzer (Container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1900"/>
            </a:lvl1pPr>
          </a:lstStyle>
          <a:p>
            <a:r>
              <a:t>ToolChain Capabilities - Depdendency Analyzer (Container)</a:t>
            </a:r>
          </a:p>
        </p:txBody>
      </p:sp>
      <p:graphicFrame>
        <p:nvGraphicFramePr>
          <p:cNvPr id="178" name="Tabelle"/>
          <p:cNvGraphicFramePr/>
          <p:nvPr>
            <p:extLst>
              <p:ext uri="{D42A27DB-BD31-4B8C-83A1-F6EECF244321}">
                <p14:modId xmlns:p14="http://schemas.microsoft.com/office/powerpoint/2010/main" val="1921939006"/>
              </p:ext>
            </p:extLst>
          </p:nvPr>
        </p:nvGraphicFramePr>
        <p:xfrm>
          <a:off x="536575" y="895350"/>
          <a:ext cx="8120013" cy="3870998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39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composition analysis of a container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1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Determine all packages and dependencies used within this </a:t>
                      </a:r>
                      <a:r>
                        <a:rPr sz="1200" dirty="0" err="1"/>
                        <a:t>containe</a:t>
                      </a:r>
                      <a:r>
                        <a:rPr lang="de-DE" sz="1200" dirty="0" err="1"/>
                        <a:t>r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Download container (if necessary)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Assess container content/structure and determine used packages/components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information and assemble </a:t>
                      </a:r>
                      <a:r>
                        <a:rPr lang="en-GB" sz="1200" dirty="0"/>
                        <a:t>Bill of Materials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</a:t>
                      </a: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(e.g. as SPDX)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link between BoM and scanned container, e.g. Repo + image ID + tag</a:t>
                      </a:r>
                      <a:endParaRPr lang="de-DE" sz="1200" dirty="0"/>
                    </a:p>
                    <a:p>
                      <a:pPr marL="177800" marR="0" lvl="0" indent="-17780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Hash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container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generated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archived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Container or link to container location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06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Bill of Materials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(BoM) </a:t>
                      </a:r>
                      <a:r>
                        <a:rPr sz="1200" dirty="0"/>
                        <a:t>for particular container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63500" indent="-63500" algn="l">
                        <a:spcBef>
                          <a:spcPts val="300"/>
                        </a:spcBef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20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39DAB614-34E4-2364-B484-F6370AC5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OC Tooling Workgroup - ToolChain Capabilities - Copyright &amp; Authors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License, Copyright &amp; Author</a:t>
            </a:r>
            <a:r>
              <a:rPr lang="en-GB" dirty="0"/>
              <a:t>s</a:t>
            </a:r>
            <a:r>
              <a:rPr dirty="0"/>
              <a:t> Scanner</a:t>
            </a:r>
          </a:p>
        </p:txBody>
      </p:sp>
      <p:graphicFrame>
        <p:nvGraphicFramePr>
          <p:cNvPr id="182" name="Tabelle"/>
          <p:cNvGraphicFramePr/>
          <p:nvPr>
            <p:extLst>
              <p:ext uri="{D42A27DB-BD31-4B8C-83A1-F6EECF244321}">
                <p14:modId xmlns:p14="http://schemas.microsoft.com/office/powerpoint/2010/main" val="213347423"/>
              </p:ext>
            </p:extLst>
          </p:nvPr>
        </p:nvGraphicFramePr>
        <p:xfrm>
          <a:off x="430320" y="767405"/>
          <a:ext cx="8120013" cy="393958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Precise scanning of sources to determine exact situation for proper compliance declarations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Ensure </a:t>
                      </a:r>
                      <a:r>
                        <a:rPr lang="en-GB" sz="1200" noProof="0"/>
                        <a:t>completeness </a:t>
                      </a:r>
                      <a:r>
                        <a:rPr lang="en-GB" sz="1200"/>
                        <a:t>and correctness of compliance information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copyright statements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authors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effective licenses (e.g. license identifier &amp; if available license text)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Identify &amp; gather changes and / or additions to license terms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/>
                        <a:t>Repository or file(s) to scan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effective and declared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changed licenses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copyright statements with links into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author information with links into code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Status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errors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inclompleteness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failures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2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TODO: Clarify granularity required to differentiate between author, </a:t>
                      </a:r>
                      <a:r>
                        <a:rPr lang="en-GB" sz="1200" dirty="0" err="1"/>
                        <a:t>commiter</a:t>
                      </a:r>
                      <a:r>
                        <a:rPr lang="en-GB" sz="1200" dirty="0"/>
                        <a:t> and copyright holder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21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0F42E414-ACAE-36D9-5E3E-565D3A555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(CI/CD) OSG Rule </a:t>
            </a:r>
            <a:r>
              <a:rPr lang="de-DE" dirty="0" err="1"/>
              <a:t>Enforcement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030028666"/>
              </p:ext>
            </p:extLst>
          </p:nvPr>
        </p:nvGraphicFramePr>
        <p:xfrm>
          <a:off x="536575" y="895350"/>
          <a:ext cx="8120013" cy="305943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2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only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artifacts</a:t>
                      </a:r>
                      <a:r>
                        <a:rPr lang="de-DE" sz="1200" dirty="0"/>
                        <a:t> will </a:t>
                      </a:r>
                      <a:r>
                        <a:rPr lang="de-DE" sz="1200" dirty="0" err="1"/>
                        <a:t>leave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automated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tool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chain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49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Break </a:t>
                      </a:r>
                      <a:r>
                        <a:rPr lang="de-DE" sz="1200" dirty="0" err="1"/>
                        <a:t>build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deployment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packaging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long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violations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exist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Verify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Interrupt </a:t>
                      </a:r>
                      <a:r>
                        <a:rPr lang="de-DE" sz="1200" dirty="0" err="1"/>
                        <a:t>automated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build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deployment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case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violations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causes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Alert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Automation </a:t>
                      </a:r>
                      <a:r>
                        <a:rPr lang="de-DE" sz="1200" dirty="0" err="1"/>
                        <a:t>event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„break“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–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any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recording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required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action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entry</a:t>
                      </a:r>
                      <a:r>
                        <a:rPr lang="de-DE" sz="1200" dirty="0"/>
                        <a:t>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The </a:t>
                      </a:r>
                      <a:r>
                        <a:rPr lang="de-DE" sz="1200" dirty="0" err="1"/>
                        <a:t>key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no</a:t>
                      </a:r>
                      <a:r>
                        <a:rPr lang="de-DE" sz="1200" dirty="0"/>
                        <a:t> non-</a:t>
                      </a:r>
                      <a:r>
                        <a:rPr lang="de-DE" sz="1200" dirty="0" err="1"/>
                        <a:t>compliant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artifact</a:t>
                      </a:r>
                      <a:r>
                        <a:rPr lang="de-DE" sz="1200" dirty="0"/>
                        <a:t> will </a:t>
                      </a:r>
                      <a:r>
                        <a:rPr lang="de-DE" sz="1200" dirty="0" err="1"/>
                        <a:t>leave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r>
                        <a:rPr lang="de-DE" sz="1200" dirty="0"/>
                        <a:t>.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must</a:t>
                      </a:r>
                      <a:r>
                        <a:rPr lang="de-DE" sz="1200" dirty="0"/>
                        <a:t> not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CI/CD </a:t>
                      </a:r>
                      <a:r>
                        <a:rPr lang="de-DE" sz="1200" dirty="0" err="1"/>
                        <a:t>driven</a:t>
                      </a:r>
                      <a:r>
                        <a:rPr lang="de-DE" sz="1200" dirty="0"/>
                        <a:t>, but </a:t>
                      </a:r>
                      <a:r>
                        <a:rPr lang="de-DE" sz="1200" dirty="0" err="1"/>
                        <a:t>it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a check </a:t>
                      </a:r>
                      <a:r>
                        <a:rPr lang="de-DE" sz="1200" dirty="0" err="1"/>
                        <a:t>happens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22</a:t>
            </a:fld>
            <a:endParaRPr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C35D7FC-64D4-20D6-775B-9F21A3E2EBDE}"/>
              </a:ext>
            </a:extLst>
          </p:cNvPr>
          <p:cNvSpPr txBox="1"/>
          <p:nvPr/>
        </p:nvSpPr>
        <p:spPr>
          <a:xfrm>
            <a:off x="536574" y="4049900"/>
            <a:ext cx="1797285" cy="2077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90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OSG = Open Source Governance</a:t>
            </a:r>
          </a:p>
        </p:txBody>
      </p:sp>
      <p:sp>
        <p:nvSpPr>
          <p:cNvPr id="3" name="Data Flow">
            <a:extLst>
              <a:ext uri="{FF2B5EF4-FFF2-40B4-BE49-F238E27FC236}">
                <a16:creationId xmlns:a16="http://schemas.microsoft.com/office/drawing/2014/main" id="{360B3581-0780-AEC6-B96B-C324F7C30C0B}"/>
              </a:ext>
            </a:extLst>
          </p:cNvPr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sp>
        <p:nvSpPr>
          <p:cNvPr id="4" name="Data Flow">
            <a:extLst>
              <a:ext uri="{FF2B5EF4-FFF2-40B4-BE49-F238E27FC236}">
                <a16:creationId xmlns:a16="http://schemas.microsoft.com/office/drawing/2014/main" id="{2E2F75C2-D274-7B4D-2825-A1F368B2CE43}"/>
              </a:ext>
            </a:extLst>
          </p:cNvPr>
          <p:cNvSpPr txBox="1"/>
          <p:nvPr/>
        </p:nvSpPr>
        <p:spPr>
          <a:xfrm>
            <a:off x="7657512" y="38542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pic>
        <p:nvPicPr>
          <p:cNvPr id="6" name="Grafik 2">
            <a:extLst>
              <a:ext uri="{FF2B5EF4-FFF2-40B4-BE49-F238E27FC236}">
                <a16:creationId xmlns:a16="http://schemas.microsoft.com/office/drawing/2014/main" id="{F2513701-820A-26B6-9823-4D9B841FA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589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C Tooling Workgroup - ToolChain Capabilities - Composition Analyzer (Binary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Input </a:t>
            </a:r>
            <a:r>
              <a:rPr lang="de-DE" dirty="0" err="1"/>
              <a:t>Condition</a:t>
            </a:r>
            <a:r>
              <a:rPr lang="de-DE" dirty="0"/>
              <a:t> Management</a:t>
            </a:r>
            <a:endParaRPr dirty="0"/>
          </a:p>
        </p:txBody>
      </p:sp>
      <p:graphicFrame>
        <p:nvGraphicFramePr>
          <p:cNvPr id="174" name="Tabelle"/>
          <p:cNvGraphicFramePr/>
          <p:nvPr>
            <p:extLst>
              <p:ext uri="{D42A27DB-BD31-4B8C-83A1-F6EECF244321}">
                <p14:modId xmlns:p14="http://schemas.microsoft.com/office/powerpoint/2010/main" val="3908985579"/>
              </p:ext>
            </p:extLst>
          </p:nvPr>
        </p:nvGraphicFramePr>
        <p:xfrm>
          <a:off x="536575" y="895350"/>
          <a:ext cx="8120013" cy="302799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all </a:t>
                      </a:r>
                      <a:r>
                        <a:rPr lang="de-DE" sz="1200" dirty="0" err="1"/>
                        <a:t>copyright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holders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finally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grant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rights</a:t>
                      </a:r>
                      <a:r>
                        <a:rPr lang="de-DE" sz="1200" dirty="0"/>
                        <a:t> and will not </a:t>
                      </a:r>
                      <a:r>
                        <a:rPr lang="de-DE" sz="1200" dirty="0" err="1"/>
                        <a:t>claim</a:t>
                      </a:r>
                      <a:r>
                        <a:rPr lang="de-DE" sz="1200" dirty="0"/>
                        <a:t> back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Responsibilities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Prevent code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entering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repository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without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having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agreed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terms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seeked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repo-owner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Link 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into</a:t>
                      </a:r>
                      <a:r>
                        <a:rPr lang="de-DE" sz="1200" dirty="0"/>
                        <a:t> Pull-</a:t>
                      </a:r>
                      <a:r>
                        <a:rPr lang="de-DE" sz="1200" dirty="0" err="1"/>
                        <a:t>request</a:t>
                      </a:r>
                      <a:r>
                        <a:rPr lang="de-DE" sz="1200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code </a:t>
                      </a:r>
                      <a:r>
                        <a:rPr lang="de-DE" sz="1200" dirty="0" err="1"/>
                        <a:t>commited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through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this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confirmations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commiters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Automation </a:t>
                      </a:r>
                      <a:r>
                        <a:rPr lang="de-DE" sz="1200" dirty="0" err="1"/>
                        <a:t>event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„</a:t>
                      </a:r>
                      <a:r>
                        <a:rPr lang="de-DE" sz="1200" dirty="0" err="1"/>
                        <a:t>Confirmation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„break“ </a:t>
                      </a:r>
                      <a:r>
                        <a:rPr lang="de-DE" sz="1200" dirty="0" err="1"/>
                        <a:t>event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Log </a:t>
                      </a:r>
                      <a:r>
                        <a:rPr lang="de-DE" sz="1200" dirty="0" err="1"/>
                        <a:t>entry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One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option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apply</a:t>
                      </a:r>
                      <a:r>
                        <a:rPr lang="de-DE" sz="1200" dirty="0"/>
                        <a:t> CLA-</a:t>
                      </a:r>
                      <a:r>
                        <a:rPr lang="de-DE" sz="1200" dirty="0" err="1"/>
                        <a:t>Assistant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SAP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23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BFD0F200-8ECA-4929-771E-6A68DEAA3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29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OC Tooling Workgroup - ToolChain Capabilities - Snippet Scann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Snippet </a:t>
            </a:r>
            <a:r>
              <a:rPr lang="de-DE" dirty="0"/>
              <a:t>&amp; </a:t>
            </a:r>
            <a:r>
              <a:rPr lang="de-DE" dirty="0" err="1"/>
              <a:t>Similarity</a:t>
            </a:r>
            <a:r>
              <a:rPr lang="de-DE" dirty="0">
                <a:solidFill>
                  <a:srgbClr val="FF0000"/>
                </a:solidFill>
              </a:rPr>
              <a:t> </a:t>
            </a:r>
            <a:r>
              <a:rPr dirty="0"/>
              <a:t>Scanner</a:t>
            </a:r>
          </a:p>
        </p:txBody>
      </p:sp>
      <p:graphicFrame>
        <p:nvGraphicFramePr>
          <p:cNvPr id="198" name="Tabelle"/>
          <p:cNvGraphicFramePr/>
          <p:nvPr>
            <p:extLst>
              <p:ext uri="{D42A27DB-BD31-4B8C-83A1-F6EECF244321}">
                <p14:modId xmlns:p14="http://schemas.microsoft.com/office/powerpoint/2010/main" val="3580143674"/>
              </p:ext>
            </p:extLst>
          </p:nvPr>
        </p:nvGraphicFramePr>
        <p:xfrm>
          <a:off x="536575" y="895350"/>
          <a:ext cx="8120013" cy="3798346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056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Identify pieces of original code (source, object, binary) by comparing against known codebase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Ensure code is free from copyright infringements due to copying routines or third party code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Discover re-use of code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Determine modification of identified code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Scan files for copies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Scan sources for known snippets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Provide scan results including references to copies/identified origin (e.g. earliest known appearance)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Repository or file(s) to scan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Comparison basis (known data sets)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List of potential infringements with links to potential matches (e.g. in existing</a:t>
                      </a:r>
                      <a:r>
                        <a:rPr lang="en-GB" sz="1100" baseline="0" noProof="0" dirty="0"/>
                        <a:t> </a:t>
                      </a:r>
                      <a:r>
                        <a:rPr lang="en-GB" sz="1100" noProof="0" dirty="0"/>
                        <a:t>OSS)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Weighting/ordering</a:t>
                      </a:r>
                      <a:r>
                        <a:rPr lang="en-GB" sz="1100" baseline="0" noProof="0" dirty="0"/>
                        <a:t> of potential matches</a:t>
                      </a:r>
                      <a:endParaRPr lang="en-GB" sz="1100" noProof="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Snippet Scanning (e.g. plagiarism check), similarity scanning (rough check) and delta analysis (identify change) serve different purposes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While similarity analysis gives indication that something might require further analysis, Snippet scanning delivers proof of re-use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Similarity analysis also allows delta analysis to be performed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24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8E33B5C-31A1-2B87-2D9E-5F88027FAA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OC Tooling Workgroup - ToolChain Capabilities - Components Reposito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Package </a:t>
            </a:r>
            <a:r>
              <a:rPr lang="de-DE" dirty="0" err="1"/>
              <a:t>Metad</a:t>
            </a:r>
            <a:r>
              <a:rPr dirty="0" err="1"/>
              <a:t>ata</a:t>
            </a:r>
            <a:r>
              <a:rPr dirty="0"/>
              <a:t> Repository</a:t>
            </a:r>
          </a:p>
        </p:txBody>
      </p:sp>
      <p:graphicFrame>
        <p:nvGraphicFramePr>
          <p:cNvPr id="186" name="Tabelle"/>
          <p:cNvGraphicFramePr/>
          <p:nvPr>
            <p:extLst>
              <p:ext uri="{D42A27DB-BD31-4B8C-83A1-F6EECF244321}">
                <p14:modId xmlns:p14="http://schemas.microsoft.com/office/powerpoint/2010/main" val="2323795660"/>
              </p:ext>
            </p:extLst>
          </p:nvPr>
        </p:nvGraphicFramePr>
        <p:xfrm>
          <a:off x="527337" y="837599"/>
          <a:ext cx="8120013" cy="3845637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68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Collect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information and clearing </a:t>
                      </a:r>
                      <a:r>
                        <a:rPr lang="de-DE" sz="1200" dirty="0" err="1"/>
                        <a:t>meta</a:t>
                      </a:r>
                      <a:r>
                        <a:rPr sz="1200" dirty="0"/>
                        <a:t>data on </a:t>
                      </a:r>
                      <a:r>
                        <a:rPr lang="en-GB" sz="1200" dirty="0"/>
                        <a:t>packages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76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Single point of truth for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information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Store </a:t>
                      </a: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</a:t>
                      </a:r>
                      <a:r>
                        <a:rPr lang="de-DE" sz="1200" dirty="0" err="1"/>
                        <a:t>meta</a:t>
                      </a:r>
                      <a:r>
                        <a:rPr sz="1200" dirty="0"/>
                        <a:t>data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quality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verification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status</a:t>
                      </a:r>
                      <a:r>
                        <a:rPr lang="de-DE" sz="1200" dirty="0"/>
                        <a:t> (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metadata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concenring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correctness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composition analysis (verification of dependency analysis)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search capabilities to identify </a:t>
                      </a:r>
                      <a:r>
                        <a:rPr lang="en-GB" sz="1200" noProof="0" dirty="0"/>
                        <a:t>existing </a:t>
                      </a:r>
                      <a:r>
                        <a:rPr lang="en-GB" sz="1200" dirty="0"/>
                        <a:t>packages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authentication</a:t>
                      </a:r>
                      <a:r>
                        <a:rPr lang="en-GB" sz="1200" dirty="0"/>
                        <a:t>/authorization</a:t>
                      </a:r>
                      <a:r>
                        <a:rPr sz="1200" dirty="0"/>
                        <a:t> to ensure responsible data handling/editing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 identifier (e.g. purl) + already identified metadata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 metadata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Package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metadata, including package type (e.g. OSS, COTS, internal) and completion/ verification</a:t>
                      </a:r>
                      <a:r>
                        <a:rPr lang="en-GB" sz="1200" baseline="0" dirty="0"/>
                        <a:t> status of </a:t>
                      </a:r>
                      <a:r>
                        <a:rPr lang="en-GB" sz="1200" dirty="0"/>
                        <a:t>associated </a:t>
                      </a:r>
                      <a:r>
                        <a:rPr lang="en-GB" sz="1200" baseline="0" dirty="0"/>
                        <a:t>metadata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Containment structures (consists of)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Dependency structures (</a:t>
                      </a:r>
                      <a:r>
                        <a:rPr lang="en-GB" sz="1200" dirty="0"/>
                        <a:t>depends on</a:t>
                      </a:r>
                      <a:r>
                        <a:rPr sz="12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Optional: relate known vulnerability information </a:t>
                      </a:r>
                      <a:r>
                        <a:rPr lang="de-DE" sz="1200" dirty="0"/>
                        <a:t>(not OSC </a:t>
                      </a:r>
                      <a:r>
                        <a:rPr lang="de-DE" sz="1200" dirty="0" err="1"/>
                        <a:t>specific</a:t>
                      </a:r>
                      <a:r>
                        <a:rPr lang="de-DE" sz="1200" dirty="0"/>
                        <a:t>, but a </a:t>
                      </a:r>
                      <a:r>
                        <a:rPr lang="de-DE" sz="1200" dirty="0" err="1"/>
                        <a:t>good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place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10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Archive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provided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archive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capability</a:t>
                      </a:r>
                      <a:r>
                        <a:rPr lang="de-DE" sz="1200" dirty="0"/>
                        <a:t>. Tools </a:t>
                      </a:r>
                      <a:r>
                        <a:rPr lang="de-DE" sz="1200" dirty="0" err="1"/>
                        <a:t>supporting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both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functions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one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are</a:t>
                      </a:r>
                      <a:r>
                        <a:rPr lang="de-DE" sz="1200" dirty="0"/>
                        <a:t> not limited </a:t>
                      </a:r>
                      <a:r>
                        <a:rPr lang="de-DE" sz="1200" dirty="0" err="1"/>
                        <a:t>by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beeing</a:t>
                      </a:r>
                      <a:r>
                        <a:rPr lang="de-DE" sz="1200" dirty="0"/>
                        <a:t> separate.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25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45ADB4EC-DC88-7DFF-AC58-64FE00726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OC Tooling Workgroup - ToolChain Capabilities - Project1 dat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</a:t>
            </a:r>
            <a:r>
              <a:rPr lang="de-DE" dirty="0"/>
              <a:t>Case</a:t>
            </a:r>
            <a:r>
              <a:rPr dirty="0"/>
              <a:t> </a:t>
            </a:r>
            <a:r>
              <a:rPr lang="en-GB" dirty="0"/>
              <a:t>D</a:t>
            </a:r>
            <a:r>
              <a:rPr dirty="0" err="1"/>
              <a:t>ata</a:t>
            </a:r>
            <a:r>
              <a:rPr lang="de-DE" dirty="0"/>
              <a:t> </a:t>
            </a:r>
            <a:r>
              <a:rPr lang="de-DE" dirty="0" err="1"/>
              <a:t>Collector</a:t>
            </a:r>
            <a:endParaRPr dirty="0"/>
          </a:p>
        </p:txBody>
      </p:sp>
      <p:graphicFrame>
        <p:nvGraphicFramePr>
          <p:cNvPr id="190" name="Tabelle"/>
          <p:cNvGraphicFramePr/>
          <p:nvPr>
            <p:extLst>
              <p:ext uri="{D42A27DB-BD31-4B8C-83A1-F6EECF244321}">
                <p14:modId xmlns:p14="http://schemas.microsoft.com/office/powerpoint/2010/main" val="3473373162"/>
              </p:ext>
            </p:extLst>
          </p:nvPr>
        </p:nvGraphicFramePr>
        <p:xfrm>
          <a:off x="430319" y="784726"/>
          <a:ext cx="7502475" cy="4167690"/>
        </p:xfrm>
        <a:graphic>
          <a:graphicData uri="http://schemas.openxmlformats.org/drawingml/2006/table">
            <a:tbl>
              <a:tblPr/>
              <a:tblGrid>
                <a:gridCol w="122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Provide bracket for all compliance relevant information that is not directly related to source </a:t>
                      </a:r>
                      <a:r>
                        <a:rPr lang="en-GB" sz="1100" dirty="0"/>
                        <a:t>of a product / distribution item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Ensure completeness of </a:t>
                      </a:r>
                      <a:r>
                        <a:rPr lang="en-GB" sz="1100" dirty="0"/>
                        <a:t>case</a:t>
                      </a:r>
                      <a:r>
                        <a:rPr sz="1100" dirty="0"/>
                        <a:t>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Collect all </a:t>
                      </a:r>
                      <a:r>
                        <a:rPr lang="en-GB" sz="1100" dirty="0"/>
                        <a:t>product</a:t>
                      </a:r>
                      <a:r>
                        <a:rPr sz="1100" dirty="0"/>
                        <a:t> specific information,</a:t>
                      </a:r>
                      <a:r>
                        <a:rPr lang="en-GB" sz="1100" dirty="0"/>
                        <a:t> including</a:t>
                      </a:r>
                      <a:r>
                        <a:rPr sz="1100" dirty="0"/>
                        <a:t> </a:t>
                      </a: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change &amp; linkage status</a:t>
                      </a:r>
                      <a:r>
                        <a:rPr lang="de-DE" sz="1100" dirty="0"/>
                        <a:t> 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(via </a:t>
                      </a:r>
                      <a:r>
                        <a:rPr lang="de-DE" sz="1100" dirty="0" err="1"/>
                        <a:t>history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Follow the release cycle of a particular </a:t>
                      </a:r>
                      <a:r>
                        <a:rPr lang="en-GB" sz="1100" dirty="0"/>
                        <a:t>product</a:t>
                      </a:r>
                      <a:r>
                        <a:rPr sz="1100" dirty="0"/>
                        <a:t>, e.g. approvals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Build canvas for reporting and analysis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a </a:t>
                      </a:r>
                      <a:r>
                        <a:rPr lang="de-DE" sz="1100" dirty="0" err="1"/>
                        <a:t>given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composition</a:t>
                      </a:r>
                      <a:r>
                        <a:rPr lang="de-DE" sz="1100" dirty="0"/>
                        <a:t> &amp; in a </a:t>
                      </a:r>
                      <a:r>
                        <a:rPr lang="de-DE" sz="1100" dirty="0" err="1"/>
                        <a:t>given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situation</a:t>
                      </a:r>
                      <a:endParaRPr lang="de-DE"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Versioning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analysis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results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map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with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situations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2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Business </a:t>
                      </a:r>
                      <a:r>
                        <a:rPr lang="de-DE" sz="1100" dirty="0" err="1"/>
                        <a:t>context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business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model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distribution</a:t>
                      </a:r>
                      <a:r>
                        <a:rPr lang="de-DE" sz="1100" dirty="0"/>
                        <a:t>, external </a:t>
                      </a:r>
                      <a:r>
                        <a:rPr lang="de-DE" sz="1100" dirty="0" err="1"/>
                        <a:t>contractual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obligations</a:t>
                      </a:r>
                      <a:r>
                        <a:rPr lang="de-DE" sz="1100" dirty="0"/>
                        <a:t>, etc.)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Software Bill of Materials (SBOM) + Component meta data (see </a:t>
                      </a:r>
                      <a:r>
                        <a:rPr lang="en-GB" sz="1100" dirty="0">
                          <a:hlinkClick r:id="rId2" action="ppaction://hlinksldjump"/>
                        </a:rPr>
                        <a:t>Package Metadata Repo</a:t>
                      </a:r>
                      <a:r>
                        <a:rPr lang="en-GB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External components, e.g. runtime environments, middleware or resources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as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part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solution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Type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delivery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distribution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binary</a:t>
                      </a:r>
                      <a:r>
                        <a:rPr lang="de-DE" sz="1100" dirty="0"/>
                        <a:t>, source (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), source (</a:t>
                      </a:r>
                      <a:r>
                        <a:rPr lang="de-DE" sz="1100" dirty="0" err="1"/>
                        <a:t>proprietary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), source (</a:t>
                      </a:r>
                      <a:r>
                        <a:rPr lang="de-DE" sz="1100" dirty="0" err="1"/>
                        <a:t>proprietary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oss</a:t>
                      </a:r>
                      <a:r>
                        <a:rPr lang="de-DE" sz="1100" dirty="0"/>
                        <a:t> , COTS and </a:t>
                      </a:r>
                      <a:r>
                        <a:rPr lang="de-DE" sz="1100" dirty="0" err="1"/>
                        <a:t>combinations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these</a:t>
                      </a:r>
                      <a:r>
                        <a:rPr lang="de-DE" sz="11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Participants / Stakeholders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audience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Approval</a:t>
                      </a:r>
                      <a:r>
                        <a:rPr lang="de-DE" sz="1100" dirty="0"/>
                        <a:t> Feedback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7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Status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History of events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changes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context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meta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data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26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745C029-DFC7-2747-500A-55ADE7827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Case Data Analyzer</a:t>
            </a:r>
            <a:endParaRPr dirty="0"/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172165513"/>
              </p:ext>
            </p:extLst>
          </p:nvPr>
        </p:nvGraphicFramePr>
        <p:xfrm>
          <a:off x="430320" y="828260"/>
          <a:ext cx="8120013" cy="3128964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Interpret all </a:t>
                      </a:r>
                      <a:r>
                        <a:rPr lang="de-DE" sz="1200" dirty="0" err="1"/>
                        <a:t>collected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case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given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context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deltas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obligations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violations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warnings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Check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information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Identify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missing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information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missing</a:t>
                      </a:r>
                      <a:r>
                        <a:rPr lang="de-DE" sz="1200" dirty="0"/>
                        <a:t> Copyright </a:t>
                      </a:r>
                      <a:r>
                        <a:rPr lang="de-DE" sz="1200" dirty="0" err="1"/>
                        <a:t>information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Determine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rights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obligations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compare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with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requirements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business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context</a:t>
                      </a:r>
                      <a:endParaRPr lang="en-GB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Case Data (</a:t>
                      </a:r>
                      <a:r>
                        <a:rPr lang="de-DE" sz="1200" dirty="0" err="1"/>
                        <a:t>see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>
                          <a:hlinkClick r:id="rId2" action="ppaction://hlinksldjump"/>
                        </a:rPr>
                        <a:t>13. ToolChain Capabilities - Case Data (Structure of Solution...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Policy &amp; Rules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Legal </a:t>
                      </a:r>
                      <a:r>
                        <a:rPr lang="de-DE" sz="1200" dirty="0" err="1"/>
                        <a:t>interpretation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Analysis </a:t>
                      </a:r>
                      <a:r>
                        <a:rPr lang="de-DE" sz="1200" dirty="0" err="1"/>
                        <a:t>result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further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processing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Review after </a:t>
                      </a:r>
                      <a:r>
                        <a:rPr lang="de-DE" sz="1200" dirty="0" err="1"/>
                        <a:t>re</a:t>
                      </a:r>
                      <a:r>
                        <a:rPr lang="de-DE" sz="1200" dirty="0"/>
                        <a:t>-draw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model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27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E3FD2CFA-5A87-B3A2-7727-5F1321C49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31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OC Tooling Workgroup - ToolChain Capabilities - Situation Data, Policies &amp; 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Policies &amp; Rules</a:t>
            </a:r>
          </a:p>
        </p:txBody>
      </p:sp>
      <p:graphicFrame>
        <p:nvGraphicFramePr>
          <p:cNvPr id="194" name="Tabelle"/>
          <p:cNvGraphicFramePr/>
          <p:nvPr>
            <p:extLst>
              <p:ext uri="{D42A27DB-BD31-4B8C-83A1-F6EECF244321}">
                <p14:modId xmlns:p14="http://schemas.microsoft.com/office/powerpoint/2010/main" val="4157620805"/>
              </p:ext>
            </p:extLst>
          </p:nvPr>
        </p:nvGraphicFramePr>
        <p:xfrm>
          <a:off x="430319" y="797880"/>
          <a:ext cx="8186345" cy="3692033"/>
        </p:xfrm>
        <a:graphic>
          <a:graphicData uri="http://schemas.openxmlformats.org/drawingml/2006/table">
            <a:tbl>
              <a:tblPr/>
              <a:tblGrid>
                <a:gridCol w="1854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32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Capturing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Organisation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interpretation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obligations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objectives</a:t>
                      </a:r>
                      <a:r>
                        <a:rPr lang="de-DE" sz="1100" dirty="0"/>
                        <a:t> &amp; </a:t>
                      </a:r>
                      <a:r>
                        <a:rPr lang="de-DE" sz="1100" dirty="0" err="1"/>
                        <a:t>goals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Represent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rules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derived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from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organisations</a:t>
                      </a:r>
                      <a:r>
                        <a:rPr lang="de-DE" sz="1100" dirty="0"/>
                        <a:t> legal </a:t>
                      </a:r>
                      <a:r>
                        <a:rPr lang="de-DE" sz="1100" dirty="0" err="1"/>
                        <a:t>understanding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Rules </a:t>
                      </a:r>
                      <a:r>
                        <a:rPr lang="de-DE" sz="1100" dirty="0" err="1"/>
                        <a:t>how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treat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legal circumstances, e.g. commercial aspects, trade secrets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or IP protection </a:t>
                      </a:r>
                      <a:r>
                        <a:rPr lang="en-GB" sz="1100" dirty="0"/>
                        <a:t>requirements</a:t>
                      </a:r>
                      <a:r>
                        <a:rPr sz="1100" dirty="0"/>
                        <a:t>, etc.</a:t>
                      </a:r>
                      <a:r>
                        <a:rPr lang="de-DE" sz="1100" dirty="0"/>
                        <a:t> 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 err="1"/>
                        <a:t>Translate</a:t>
                      </a:r>
                      <a:r>
                        <a:rPr lang="de-DE" sz="1100" dirty="0"/>
                        <a:t> human </a:t>
                      </a:r>
                      <a:r>
                        <a:rPr lang="de-DE" sz="1100" dirty="0" err="1"/>
                        <a:t>readable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policies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to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machine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readable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instructions</a:t>
                      </a:r>
                      <a:r>
                        <a:rPr lang="de-DE" sz="1100" dirty="0"/>
                        <a:t>/</a:t>
                      </a:r>
                      <a:r>
                        <a:rPr lang="de-DE" sz="1100" dirty="0" err="1"/>
                        <a:t>rules</a:t>
                      </a:r>
                      <a:r>
                        <a:rPr lang="de-DE" sz="1100" dirty="0"/>
                        <a:t> </a:t>
                      </a:r>
                      <a:br>
                        <a:rPr lang="de-DE" sz="1100" dirty="0"/>
                      </a:br>
                      <a:r>
                        <a:rPr lang="de-DE" sz="1100" dirty="0"/>
                        <a:t>(</a:t>
                      </a:r>
                      <a:r>
                        <a:rPr lang="de-DE" sz="1100" dirty="0" err="1"/>
                        <a:t>as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input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analysis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Document </a:t>
                      </a:r>
                      <a:r>
                        <a:rPr lang="de-DE" sz="1100" dirty="0"/>
                        <a:t>/ Track </a:t>
                      </a:r>
                      <a:r>
                        <a:rPr sz="1100" dirty="0"/>
                        <a:t>changes in project specific </a:t>
                      </a:r>
                      <a:r>
                        <a:rPr lang="de-DE" sz="1100" dirty="0" err="1"/>
                        <a:t>allow</a:t>
                      </a:r>
                      <a:r>
                        <a:rPr lang="de-DE" sz="1100" dirty="0"/>
                        <a:t>-</a:t>
                      </a:r>
                      <a:r>
                        <a:rPr sz="1100" dirty="0"/>
                        <a:t> lists or </a:t>
                      </a:r>
                      <a:r>
                        <a:rPr lang="de-DE" sz="1100" dirty="0" err="1"/>
                        <a:t>deny</a:t>
                      </a:r>
                      <a:r>
                        <a:rPr lang="de-DE" sz="1100" dirty="0"/>
                        <a:t>-</a:t>
                      </a:r>
                      <a:r>
                        <a:rPr sz="1100" dirty="0"/>
                        <a:t>lists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licenses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frameworks</a:t>
                      </a:r>
                      <a:r>
                        <a:rPr lang="de-DE" sz="1100" dirty="0"/>
                        <a:t>, etc.)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Allow managing groups of projects with consistent policies &amp;</a:t>
                      </a:r>
                      <a:r>
                        <a:rPr lang="en-GB" sz="1100" baseline="0" dirty="0"/>
                        <a:t> rules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baseline="0" dirty="0"/>
                        <a:t>Optional: Store open source policy for reference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Legal requirements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for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particular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application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scenarios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Definition allow- and deny-l</a:t>
                      </a:r>
                      <a:r>
                        <a:rPr sz="1100" dirty="0" err="1"/>
                        <a:t>ists</a:t>
                      </a:r>
                      <a:r>
                        <a:rPr lang="de-DE" sz="1100" dirty="0"/>
                        <a:t> 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Project specific r</a:t>
                      </a:r>
                      <a:r>
                        <a:rPr lang="de-DE" sz="1100" dirty="0" err="1"/>
                        <a:t>u</a:t>
                      </a:r>
                      <a:r>
                        <a:rPr sz="1100" dirty="0"/>
                        <a:t>les </a:t>
                      </a:r>
                      <a:r>
                        <a:rPr lang="de-DE" sz="1100" dirty="0"/>
                        <a:t>and</a:t>
                      </a:r>
                      <a:r>
                        <a:rPr sz="1100" dirty="0"/>
                        <a:t> policies</a:t>
                      </a:r>
                      <a:r>
                        <a:rPr lang="de-DE" sz="1100" dirty="0"/>
                        <a:t> (e.g. </a:t>
                      </a:r>
                      <a:r>
                        <a:rPr lang="de-DE" sz="1100" dirty="0" err="1"/>
                        <a:t>versions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OpenSSF</a:t>
                      </a:r>
                      <a:r>
                        <a:rPr lang="de-DE" sz="1100" dirty="0"/>
                        <a:t> Score, </a:t>
                      </a:r>
                      <a:r>
                        <a:rPr lang="de-DE" sz="1100" dirty="0" err="1"/>
                        <a:t>specific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, </a:t>
                      </a:r>
                      <a:r>
                        <a:rPr lang="de-DE" sz="1100" dirty="0" err="1"/>
                        <a:t>viability</a:t>
                      </a:r>
                      <a:r>
                        <a:rPr lang="de-DE" sz="1100" dirty="0"/>
                        <a:t>, etc.)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502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History of changes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74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lang="en-GB"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28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EC73819-7F41-EAD4-21B4-647281B3E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OC Tooling Workgroup - ToolChain Capabilities - COTS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</a:t>
            </a:r>
            <a:r>
              <a:rPr lang="de-DE" dirty="0"/>
              <a:t>Management </a:t>
            </a:r>
            <a:r>
              <a:rPr lang="de-DE" dirty="0" err="1"/>
              <a:t>of</a:t>
            </a:r>
            <a:r>
              <a:rPr lang="de-DE" dirty="0"/>
              <a:t> 3rd </a:t>
            </a:r>
            <a:r>
              <a:rPr lang="de-DE" dirty="0" err="1"/>
              <a:t>party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Components</a:t>
            </a:r>
            <a:endParaRPr dirty="0"/>
          </a:p>
        </p:txBody>
      </p:sp>
      <p:graphicFrame>
        <p:nvGraphicFramePr>
          <p:cNvPr id="202" name="Tabelle"/>
          <p:cNvGraphicFramePr/>
          <p:nvPr>
            <p:extLst>
              <p:ext uri="{D42A27DB-BD31-4B8C-83A1-F6EECF244321}">
                <p14:modId xmlns:p14="http://schemas.microsoft.com/office/powerpoint/2010/main" val="3129103775"/>
              </p:ext>
            </p:extLst>
          </p:nvPr>
        </p:nvGraphicFramePr>
        <p:xfrm>
          <a:off x="527338" y="810257"/>
          <a:ext cx="8120013" cy="4061460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29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Manage </a:t>
                      </a:r>
                      <a:r>
                        <a:rPr lang="en-GB" sz="1100" dirty="0"/>
                        <a:t>Commercial-</a:t>
                      </a:r>
                      <a:r>
                        <a:rPr sz="1100" dirty="0"/>
                        <a:t>Of</a:t>
                      </a:r>
                      <a:r>
                        <a:rPr lang="en-GB" sz="1100" dirty="0"/>
                        <a:t>f-</a:t>
                      </a:r>
                      <a:r>
                        <a:rPr sz="1100" dirty="0"/>
                        <a:t>The</a:t>
                      </a:r>
                      <a:r>
                        <a:rPr lang="en-GB" sz="1100" dirty="0"/>
                        <a:t>-</a:t>
                      </a:r>
                      <a:r>
                        <a:rPr sz="1100" dirty="0"/>
                        <a:t>Shelf (COTS) and infrastructure </a:t>
                      </a:r>
                      <a:r>
                        <a:rPr lang="de-DE" sz="1100" dirty="0"/>
                        <a:t>(open source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COTS) </a:t>
                      </a:r>
                      <a:r>
                        <a:rPr lang="en-GB" sz="1100" dirty="0"/>
                        <a:t>packages</a:t>
                      </a:r>
                      <a:r>
                        <a:rPr sz="1100" dirty="0"/>
                        <a:t> of a solution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Allow tracking</a:t>
                      </a:r>
                      <a:r>
                        <a:rPr lang="de-DE" sz="1100" dirty="0"/>
                        <a:t>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concerning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vulnerability and compliance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Collect and provide </a:t>
                      </a:r>
                      <a:r>
                        <a:rPr lang="de-DE" sz="1100" dirty="0" err="1"/>
                        <a:t>meta</a:t>
                      </a:r>
                      <a:r>
                        <a:rPr lang="de-DE" sz="1100" dirty="0"/>
                        <a:t> </a:t>
                      </a:r>
                      <a:r>
                        <a:rPr sz="1100" dirty="0"/>
                        <a:t>data for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or infrastructure </a:t>
                      </a:r>
                      <a:r>
                        <a:rPr lang="en-GB" sz="1100" dirty="0"/>
                        <a:t>packages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Store </a:t>
                      </a:r>
                      <a:r>
                        <a:rPr lang="de-DE" sz="1100" dirty="0" err="1"/>
                        <a:t>package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metadata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or</a:t>
                      </a:r>
                      <a:r>
                        <a:rPr lang="de-DE" sz="1100" dirty="0"/>
                        <a:t> </a:t>
                      </a:r>
                      <a:r>
                        <a:rPr lang="en-GB" sz="1100" dirty="0"/>
                        <a:t>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lang="de-DE" sz="1100" dirty="0" err="1"/>
                        <a:t>party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components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quality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verification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status</a:t>
                      </a:r>
                      <a:r>
                        <a:rPr lang="de-DE" sz="1100" dirty="0"/>
                        <a:t> (</a:t>
                      </a:r>
                      <a:r>
                        <a:rPr lang="de-DE" sz="1100" dirty="0" err="1"/>
                        <a:t>of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that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metadata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concenring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completeness</a:t>
                      </a:r>
                      <a:r>
                        <a:rPr lang="de-DE" sz="1100" dirty="0"/>
                        <a:t> and </a:t>
                      </a:r>
                      <a:r>
                        <a:rPr lang="de-DE" sz="1100" dirty="0" err="1"/>
                        <a:t>correctness</a:t>
                      </a:r>
                      <a:r>
                        <a:rPr lang="de-DE" sz="1100" dirty="0"/>
                        <a:t>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Store </a:t>
                      </a:r>
                      <a:r>
                        <a:rPr lang="de-DE" sz="1100" dirty="0" err="1"/>
                        <a:t>information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about</a:t>
                      </a:r>
                      <a:r>
                        <a:rPr lang="de-DE" sz="1100" dirty="0"/>
                        <a:t> 3rd </a:t>
                      </a:r>
                      <a:r>
                        <a:rPr lang="de-DE" sz="1100" dirty="0" err="1"/>
                        <a:t>party</a:t>
                      </a:r>
                      <a:r>
                        <a:rPr lang="de-DE" sz="1100" dirty="0"/>
                        <a:t>/private </a:t>
                      </a:r>
                      <a:r>
                        <a:rPr lang="de-DE" sz="1100" dirty="0" err="1"/>
                        <a:t>commercial</a:t>
                      </a:r>
                      <a:r>
                        <a:rPr lang="de-DE" sz="1100" dirty="0"/>
                        <a:t> </a:t>
                      </a:r>
                      <a:r>
                        <a:rPr lang="de-DE" sz="1100" dirty="0" err="1"/>
                        <a:t>conditions</a:t>
                      </a:r>
                      <a:r>
                        <a:rPr lang="de-DE" sz="1100" dirty="0"/>
                        <a:t> (</a:t>
                      </a:r>
                      <a:r>
                        <a:rPr sz="1100" dirty="0"/>
                        <a:t>license information</a:t>
                      </a:r>
                      <a:r>
                        <a:rPr lang="de-DE" sz="1100" dirty="0"/>
                        <a:t>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Allow to assemble reports like SOUP-lists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Optional: </a:t>
                      </a:r>
                      <a:r>
                        <a:rPr sz="1100" dirty="0"/>
                        <a:t>Review 3</a:t>
                      </a:r>
                      <a:r>
                        <a:rPr sz="1100" baseline="30000" dirty="0"/>
                        <a:t>rd</a:t>
                      </a:r>
                      <a:r>
                        <a:rPr lang="en-GB" sz="1100" dirty="0"/>
                        <a:t> </a:t>
                      </a:r>
                      <a:r>
                        <a:rPr sz="1100" dirty="0"/>
                        <a:t>party assemblies for known vulnerabilities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data</a:t>
                      </a:r>
                      <a:r>
                        <a:rPr lang="en-GB" sz="1100" dirty="0"/>
                        <a:t> and metadata (if known)</a:t>
                      </a:r>
                      <a:endParaRPr sz="11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100" dirty="0"/>
                        <a:t>Binary scan information (BoM)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Package</a:t>
                      </a:r>
                      <a:r>
                        <a:rPr sz="1100" dirty="0"/>
                        <a:t> </a:t>
                      </a:r>
                      <a:r>
                        <a:rPr lang="en-GB" sz="1100" dirty="0"/>
                        <a:t>data and metadata (updated)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dirty="0"/>
                        <a:t>License information about 3</a:t>
                      </a:r>
                      <a:r>
                        <a:rPr lang="en-GB" sz="1100" baseline="30000" dirty="0"/>
                        <a:t>rd</a:t>
                      </a:r>
                      <a:r>
                        <a:rPr lang="en-GB" sz="1100" dirty="0"/>
                        <a:t> party components</a:t>
                      </a:r>
                      <a:endParaRPr sz="11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100" dirty="0"/>
                        <a:t>PLEASE NOTE: </a:t>
                      </a:r>
                      <a:r>
                        <a:rPr lang="en-GB" sz="1100" noProof="0" dirty="0"/>
                        <a:t>For full compliance a storage for 3rd party sources/binaries should be available and referenceable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PLEASE NOTE: Commercial Licenses may have different aspects involved like termination by time / renewable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SOUP lists will require  additional meta information, which is not in the scope of open source components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29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237BE0C0-479C-B42C-5489-1C00E6DE8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Rationale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8895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OC Tooling Workgroup - ToolChain Capabilities - Legal Solv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Legal Solver</a:t>
            </a:r>
          </a:p>
        </p:txBody>
      </p:sp>
      <p:graphicFrame>
        <p:nvGraphicFramePr>
          <p:cNvPr id="206" name="Tabelle"/>
          <p:cNvGraphicFramePr/>
          <p:nvPr>
            <p:extLst>
              <p:ext uri="{D42A27DB-BD31-4B8C-83A1-F6EECF244321}">
                <p14:modId xmlns:p14="http://schemas.microsoft.com/office/powerpoint/2010/main" val="4119270296"/>
              </p:ext>
            </p:extLst>
          </p:nvPr>
        </p:nvGraphicFramePr>
        <p:xfrm>
          <a:off x="536575" y="895350"/>
          <a:ext cx="8120013" cy="3532823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Determine legal rights and obligations resulting from the usage of the listed packages within the project context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Provide compliance requirements: obligations and violations (missing rights)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Verify license compatibility under given circumstances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Assess license information from all packages (recent BoMs, infrastructure and 3</a:t>
                      </a:r>
                      <a:r>
                        <a:rPr lang="en-GB" sz="1100" baseline="30000" noProof="0"/>
                        <a:t>rd</a:t>
                      </a:r>
                      <a:r>
                        <a:rPr lang="en-GB" sz="1100" noProof="0"/>
                        <a:t> party) and circumstances of use (business model, licensing amibition, IP protection requirements)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Determine license obligations and potential violations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38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Composition analysis of all project related packages, their status (binding and modification status), and licenses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Legal circumstances and requirements of the project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List of legal obligations and missing rights (if) by package and mitigation hints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/>
                        <a:t>Information on license in-compatibility (yes, no, why?)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Independent from package status the analysis results may vary depending on changes in the circumstances. Thus analysis results should be versioned to allow allocation to related circumstances.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100" noProof="0" dirty="0"/>
                        <a:t>How to handle jurisdiction specific decisions? Would this be the place to put the information?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30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96F84004-BE60-0244-38F9-F18729DD9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OC Tooling Workgroup - ToolChain Capabilities - Legal Data stor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GB" dirty="0" err="1"/>
              <a:t>ToolChain</a:t>
            </a:r>
            <a:r>
              <a:rPr dirty="0"/>
              <a:t> Capabilities </a:t>
            </a:r>
            <a:r>
              <a:rPr lang="en-GB" dirty="0"/>
              <a:t>-</a:t>
            </a:r>
            <a:r>
              <a:rPr dirty="0"/>
              <a:t> </a:t>
            </a:r>
            <a:r>
              <a:rPr lang="en-GB" dirty="0"/>
              <a:t>License Repository</a:t>
            </a:r>
            <a:endParaRPr dirty="0"/>
          </a:p>
        </p:txBody>
      </p:sp>
      <p:graphicFrame>
        <p:nvGraphicFramePr>
          <p:cNvPr id="210" name="Tabelle"/>
          <p:cNvGraphicFramePr/>
          <p:nvPr>
            <p:extLst>
              <p:ext uri="{D42A27DB-BD31-4B8C-83A1-F6EECF244321}">
                <p14:modId xmlns:p14="http://schemas.microsoft.com/office/powerpoint/2010/main" val="3638935373"/>
              </p:ext>
            </p:extLst>
          </p:nvPr>
        </p:nvGraphicFramePr>
        <p:xfrm>
          <a:off x="536575" y="895350"/>
          <a:ext cx="8120013" cy="340870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714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Capture</a:t>
                      </a:r>
                      <a:r>
                        <a:rPr lang="en-GB" sz="1200" baseline="0" noProof="0" dirty="0"/>
                        <a:t> and archive</a:t>
                      </a:r>
                      <a:r>
                        <a:rPr lang="en-GB" sz="1200" noProof="0" dirty="0"/>
                        <a:t> legal information &amp; interpretation about licenses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Manage and provide legal information about known licenses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Capture &amp; Update all license information including derived requirements and exceptions</a:t>
                      </a:r>
                    </a:p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Provide reference for original license texts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Provide environment to allow license analysis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Track changes in license interpretation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Manage classification and tagging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License data + interpretations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941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License data (updated) machine readable format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534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lang="en-GB" sz="1500" noProof="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Could be combined with legal solver, but we decided to provide as separate capability. A solver requires the repository, but the solver also could be a human worker.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noProof="0" dirty="0"/>
                        <a:t>How to represent different jurisdictions (e.g. case law UK / US)?</a:t>
                      </a:r>
                      <a:br>
                        <a:rPr lang="en-GB" sz="1200" noProof="0" dirty="0"/>
                      </a:br>
                      <a:r>
                        <a:rPr lang="en-GB" sz="1200" noProof="0" dirty="0"/>
                        <a:t>=&gt; probably overdone, stay with most restrictive interpretation to prevent failure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31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66603CE5-6D1D-961B-FBB2-912C0A852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OC Tooling Workgroup - ToolChain Capabilities - Compliance Artefact Generato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Compliance Artefact Generator</a:t>
            </a:r>
          </a:p>
        </p:txBody>
      </p:sp>
      <p:graphicFrame>
        <p:nvGraphicFramePr>
          <p:cNvPr id="214" name="Tabelle"/>
          <p:cNvGraphicFramePr/>
          <p:nvPr>
            <p:extLst>
              <p:ext uri="{D42A27DB-BD31-4B8C-83A1-F6EECF244321}">
                <p14:modId xmlns:p14="http://schemas.microsoft.com/office/powerpoint/2010/main" val="1018718054"/>
              </p:ext>
            </p:extLst>
          </p:nvPr>
        </p:nvGraphicFramePr>
        <p:xfrm>
          <a:off x="536575" y="895350"/>
          <a:ext cx="8120013" cy="3644266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provisioning of compliance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Ensure legally compliant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971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Generate </a:t>
                      </a:r>
                      <a:r>
                        <a:rPr lang="en-GB" sz="1200" dirty="0"/>
                        <a:t>documentation</a:t>
                      </a:r>
                      <a:r>
                        <a:rPr sz="1200" dirty="0"/>
                        <a:t> according to requirements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Support Compliance Managers in completing </a:t>
                      </a:r>
                      <a:r>
                        <a:rPr lang="en-US" sz="1200" noProof="0" dirty="0"/>
                        <a:t>the documentation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Assemble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documentation parts, e.g. written offer, license texts, copyrights, modification statement, etc.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Link documentation with objects (version management</a:t>
                      </a:r>
                      <a:r>
                        <a:rPr lang="de-DE" sz="1200" dirty="0"/>
                        <a:t> / </a:t>
                      </a:r>
                      <a:r>
                        <a:rPr lang="de-DE" sz="1200" dirty="0" err="1"/>
                        <a:t>binary</a:t>
                      </a:r>
                      <a:r>
                        <a:rPr lang="de-DE" sz="1200" dirty="0"/>
                        <a:t> links</a:t>
                      </a:r>
                      <a:r>
                        <a:rPr sz="1200" dirty="0"/>
                        <a:t>)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documentation</a:t>
                      </a:r>
                      <a:r>
                        <a:rPr lang="de-DE" sz="1200" dirty="0"/>
                        <a:t> in </a:t>
                      </a:r>
                      <a:r>
                        <a:rPr lang="de-DE" sz="1200" dirty="0" err="1"/>
                        <a:t>machine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readable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export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formats</a:t>
                      </a:r>
                      <a:r>
                        <a:rPr lang="de-DE" sz="1200" dirty="0"/>
                        <a:t>, </a:t>
                      </a:r>
                      <a:r>
                        <a:rPr lang="en-GB" sz="1200" dirty="0"/>
                        <a:t>e.g. JSON,</a:t>
                      </a:r>
                      <a:r>
                        <a:rPr lang="en-GB" sz="1200" baseline="0" dirty="0"/>
                        <a:t> SPDX, </a:t>
                      </a:r>
                      <a:r>
                        <a:rPr lang="en-GB" sz="1200" baseline="0" dirty="0" err="1"/>
                        <a:t>CyDX</a:t>
                      </a:r>
                      <a:r>
                        <a:rPr lang="en-GB" sz="1200" baseline="0" dirty="0"/>
                        <a:t>, etc.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List of </a:t>
                      </a:r>
                      <a:r>
                        <a:rPr sz="1200" dirty="0"/>
                        <a:t>versioned </a:t>
                      </a:r>
                      <a:r>
                        <a:rPr lang="en-GB" sz="1200" dirty="0"/>
                        <a:t>packages </a:t>
                      </a:r>
                      <a:r>
                        <a:rPr sz="1200" dirty="0"/>
                        <a:t>to </a:t>
                      </a:r>
                      <a:r>
                        <a:rPr lang="en-GB" sz="1200" dirty="0"/>
                        <a:t>be documented</a:t>
                      </a:r>
                      <a:r>
                        <a:rPr sz="1200" dirty="0"/>
                        <a:t> (BoMs)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their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meta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Legal requirements </a:t>
                      </a:r>
                      <a:r>
                        <a:rPr lang="en-GB" sz="1200" dirty="0"/>
                        <a:t>with respect to</a:t>
                      </a:r>
                      <a:r>
                        <a:rPr sz="1200" dirty="0"/>
                        <a:t> particular circumstances 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Stub with all documentation requirements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Pre-assembled stub with all existing information (e.g. from repositor</a:t>
                      </a:r>
                      <a:r>
                        <a:rPr lang="de-DE" sz="1200" dirty="0" err="1"/>
                        <a:t>ies</a:t>
                      </a:r>
                      <a:r>
                        <a:rPr sz="1200" dirty="0"/>
                        <a:t>)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Identified </a:t>
                      </a:r>
                      <a:r>
                        <a:rPr lang="en-GB" sz="1200" dirty="0"/>
                        <a:t>TODOs</a:t>
                      </a:r>
                      <a:r>
                        <a:rPr sz="1200" dirty="0"/>
                        <a:t> for missing bits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32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A40D664F-3D3C-496B-578D-198C645EC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OC Tooling Workgroup - ToolChain Capabilities - Approval Flo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Approval Flow</a:t>
            </a:r>
          </a:p>
        </p:txBody>
      </p:sp>
      <p:graphicFrame>
        <p:nvGraphicFramePr>
          <p:cNvPr id="218" name="Tabelle"/>
          <p:cNvGraphicFramePr/>
          <p:nvPr>
            <p:extLst>
              <p:ext uri="{D42A27DB-BD31-4B8C-83A1-F6EECF244321}">
                <p14:modId xmlns:p14="http://schemas.microsoft.com/office/powerpoint/2010/main" val="1344230821"/>
              </p:ext>
            </p:extLst>
          </p:nvPr>
        </p:nvGraphicFramePr>
        <p:xfrm>
          <a:off x="536575" y="895350"/>
          <a:ext cx="8120013" cy="369310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Ensure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outgoing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documentation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fits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purpose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approval flow appropriate for audit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540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Track all legally relevant changes to products and </a:t>
                      </a:r>
                      <a:r>
                        <a:rPr lang="en-GB" sz="1200" dirty="0"/>
                        <a:t>packages</a:t>
                      </a:r>
                      <a:r>
                        <a:rPr sz="1200" dirty="0"/>
                        <a:t>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Identify authors of change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compliance status and overview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Allow to approve or reject an approval request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Document/archive all </a:t>
                      </a:r>
                      <a:r>
                        <a:rPr sz="1200" dirty="0"/>
                        <a:t>decisions</a:t>
                      </a:r>
                      <a:r>
                        <a:rPr lang="en-GB" sz="1200" dirty="0"/>
                        <a:t> (auditing)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Support for different roles / instances of approval flows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Artifacts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approved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approval</a:t>
                      </a:r>
                      <a:r>
                        <a:rPr lang="de-DE" sz="1200" dirty="0"/>
                        <a:t> type (e.g. </a:t>
                      </a:r>
                      <a:r>
                        <a:rPr lang="de-DE" sz="1200" dirty="0" err="1"/>
                        <a:t>security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, etc.)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1287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State of compliance analysis for approval request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Approval / Reject</a:t>
                      </a:r>
                      <a:r>
                        <a:rPr lang="en-GB" sz="1200" dirty="0"/>
                        <a:t>ion</a:t>
                      </a:r>
                      <a:r>
                        <a:rPr sz="1200" dirty="0"/>
                        <a:t> documentation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The approval by a dedicated, skilled resource (Compliance Manager) combined with the a</a:t>
                      </a:r>
                      <a:r>
                        <a:rPr lang="de-DE" sz="1200" dirty="0" err="1"/>
                        <a:t>u</a:t>
                      </a:r>
                      <a:r>
                        <a:rPr sz="1200" dirty="0" err="1"/>
                        <a:t>tomation</a:t>
                      </a:r>
                      <a:r>
                        <a:rPr sz="1200" dirty="0"/>
                        <a:t> support for all prior steps reduces the need for Compliance Managers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Could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other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objects</a:t>
                      </a:r>
                      <a:r>
                        <a:rPr lang="de-DE" sz="1200" dirty="0"/>
                        <a:t>, e.g. </a:t>
                      </a:r>
                      <a:r>
                        <a:rPr lang="de-DE" sz="1200" dirty="0" err="1"/>
                        <a:t>completeness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list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packages</a:t>
                      </a:r>
                      <a:r>
                        <a:rPr lang="de-DE" sz="1200" dirty="0"/>
                        <a:t>, etc.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33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122D7C35-ED7A-F134-0790-2EB825CD2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OC Tooling Workgroup - ToolChain Capabilities - User &amp; Role Manageme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User &amp; Role Management</a:t>
            </a:r>
          </a:p>
        </p:txBody>
      </p:sp>
      <p:graphicFrame>
        <p:nvGraphicFramePr>
          <p:cNvPr id="222" name="Tabelle"/>
          <p:cNvGraphicFramePr/>
          <p:nvPr>
            <p:extLst>
              <p:ext uri="{D42A27DB-BD31-4B8C-83A1-F6EECF244321}">
                <p14:modId xmlns:p14="http://schemas.microsoft.com/office/powerpoint/2010/main" val="45467711"/>
              </p:ext>
            </p:extLst>
          </p:nvPr>
        </p:nvGraphicFramePr>
        <p:xfrm>
          <a:off x="536575" y="895350"/>
          <a:ext cx="8120013" cy="286797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Provide role based authorization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Authenticate users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Manage and/or map roles</a:t>
                      </a:r>
                      <a:r>
                        <a:rPr sz="1200" dirty="0"/>
                        <a:t> </a:t>
                      </a:r>
                      <a:r>
                        <a:rPr lang="en-GB" sz="1200" dirty="0"/>
                        <a:t>and</a:t>
                      </a:r>
                      <a:r>
                        <a:rPr lang="en-GB" sz="1200" baseline="0" dirty="0"/>
                        <a:t> authorizations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Assign </a:t>
                      </a:r>
                      <a:r>
                        <a:rPr lang="en-GB" sz="1200" dirty="0"/>
                        <a:t>users to </a:t>
                      </a:r>
                      <a:r>
                        <a:rPr sz="1200" dirty="0"/>
                        <a:t>roles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Identify users (Login, </a:t>
                      </a:r>
                      <a:r>
                        <a:rPr sz="1200" dirty="0" err="1"/>
                        <a:t>oAuth</a:t>
                      </a:r>
                      <a:r>
                        <a:rPr sz="1200" dirty="0"/>
                        <a:t>, MFA)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Manage roles</a:t>
                      </a:r>
                      <a:r>
                        <a:rPr lang="en-GB" sz="1200" dirty="0"/>
                        <a:t> and related authorizations</a:t>
                      </a:r>
                      <a:r>
                        <a:rPr lang="en-GB" sz="1200" baseline="0" dirty="0"/>
                        <a:t> (permissions assigned to roles)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Manage </a:t>
                      </a:r>
                      <a:r>
                        <a:rPr lang="de-DE" sz="1200" dirty="0" err="1"/>
                        <a:t>programmatical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access</a:t>
                      </a:r>
                      <a:r>
                        <a:rPr lang="de-DE" sz="1200" dirty="0"/>
                        <a:t> (e.g. API </a:t>
                      </a:r>
                      <a:r>
                        <a:rPr lang="de-DE" sz="1200" dirty="0" err="1"/>
                        <a:t>keys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Users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Roles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Authenticated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user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associated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roles</a:t>
                      </a:r>
                      <a:r>
                        <a:rPr lang="de-DE" sz="1200" dirty="0"/>
                        <a:t> (e.g. via a</a:t>
                      </a:r>
                      <a:r>
                        <a:rPr sz="1200" dirty="0" err="1"/>
                        <a:t>ccess</a:t>
                      </a:r>
                      <a:r>
                        <a:rPr sz="1200" dirty="0"/>
                        <a:t> token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Agreement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these</a:t>
                      </a:r>
                      <a:r>
                        <a:rPr lang="de-DE" sz="1200" dirty="0"/>
                        <a:t> „</a:t>
                      </a:r>
                      <a:r>
                        <a:rPr lang="de-DE" sz="1200" dirty="0" err="1"/>
                        <a:t>infrastructural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“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added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described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3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34</a:t>
            </a:fld>
            <a:endParaRPr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6BDB00-447E-C424-7B49-3A753D9C5090}"/>
              </a:ext>
            </a:extLst>
          </p:cNvPr>
          <p:cNvSpPr txBox="1"/>
          <p:nvPr/>
        </p:nvSpPr>
        <p:spPr>
          <a:xfrm>
            <a:off x="627018" y="4330337"/>
            <a:ext cx="5445720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350" dirty="0">
                <a:solidFill>
                  <a:schemeClr val="accent1"/>
                </a:solidFill>
                <a:latin typeface="+mn-lt"/>
                <a:ea typeface="+mn-ea"/>
                <a:cs typeface="+mn-cs"/>
                <a:sym typeface="Avenir Book"/>
              </a:rPr>
              <a:t>TODO: Provide support for infrastructural services to other capabilities</a:t>
            </a:r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F272FD9F-660E-9124-6207-46F599FD85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OC Tooling Workgroup - ToolChain Capabilities - Audit lo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Audit </a:t>
            </a:r>
            <a:r>
              <a:rPr lang="en-GB" dirty="0"/>
              <a:t>Log</a:t>
            </a:r>
            <a:endParaRPr dirty="0"/>
          </a:p>
        </p:txBody>
      </p:sp>
      <p:graphicFrame>
        <p:nvGraphicFramePr>
          <p:cNvPr id="230" name="Tabelle"/>
          <p:cNvGraphicFramePr/>
          <p:nvPr>
            <p:extLst>
              <p:ext uri="{D42A27DB-BD31-4B8C-83A1-F6EECF244321}">
                <p14:modId xmlns:p14="http://schemas.microsoft.com/office/powerpoint/2010/main" val="1706912126"/>
              </p:ext>
            </p:extLst>
          </p:nvPr>
        </p:nvGraphicFramePr>
        <p:xfrm>
          <a:off x="536575" y="895350"/>
          <a:ext cx="8120013" cy="3501391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Maintain log of changes and user actions (create accountability)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Ensure </a:t>
                      </a:r>
                      <a:r>
                        <a:rPr lang="en-US" sz="1200" noProof="0" dirty="0"/>
                        <a:t>traceability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of configuration changes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Ensure tracing and archiving of all user actions/decisions for auditing purposes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4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Track user activity and changes in settings, especially legal settings</a:t>
                      </a:r>
                      <a:endParaRPr lang="en-GB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dirty="0"/>
                        <a:t>Track and archive user decisions</a:t>
                      </a:r>
                      <a:r>
                        <a:rPr lang="en-GB" sz="1200" baseline="0" dirty="0"/>
                        <a:t> and related context to enable auditing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baseline="0" dirty="0"/>
                        <a:t>Confirmation of completeness (e.g. by project owner)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en-GB" sz="1200" baseline="0" dirty="0"/>
                        <a:t>Derive configuration status at a certain point in history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User actions / events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6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History of changes with actors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History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changes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configurations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decisions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that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lead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particular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compliance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artefact</a:t>
                      </a:r>
                      <a:r>
                        <a:rPr lang="de-DE" sz="1200" dirty="0"/>
                        <a:t> (e.g. </a:t>
                      </a:r>
                      <a:r>
                        <a:rPr lang="de-DE" sz="1200" dirty="0" err="1"/>
                        <a:t>version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number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scanner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scan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config</a:t>
                      </a:r>
                      <a:r>
                        <a:rPr lang="de-DE" sz="1200" dirty="0"/>
                        <a:t>, etc.)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1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35</a:t>
            </a:fld>
            <a:endParaRPr/>
          </a:p>
        </p:txBody>
      </p:sp>
      <p:pic>
        <p:nvPicPr>
          <p:cNvPr id="2" name="Grafik 2">
            <a:extLst>
              <a:ext uri="{FF2B5EF4-FFF2-40B4-BE49-F238E27FC236}">
                <a16:creationId xmlns:a16="http://schemas.microsoft.com/office/drawing/2014/main" id="{872DCD2A-05E7-2DDB-3AA1-E08E2DBEB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Reporting &amp; Analytics</a:t>
            </a:r>
          </a:p>
        </p:txBody>
      </p:sp>
      <p:graphicFrame>
        <p:nvGraphicFramePr>
          <p:cNvPr id="234" name="Tabelle"/>
          <p:cNvGraphicFramePr/>
          <p:nvPr>
            <p:extLst>
              <p:ext uri="{D42A27DB-BD31-4B8C-83A1-F6EECF244321}">
                <p14:modId xmlns:p14="http://schemas.microsoft.com/office/powerpoint/2010/main" val="2954576646"/>
              </p:ext>
            </p:extLst>
          </p:nvPr>
        </p:nvGraphicFramePr>
        <p:xfrm>
          <a:off x="536575" y="895350"/>
          <a:ext cx="8120013" cy="3146109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Visualize </a:t>
                      </a:r>
                      <a:r>
                        <a:rPr lang="de-DE" sz="1200" dirty="0" err="1"/>
                        <a:t>current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status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todos</a:t>
                      </a:r>
                      <a:r>
                        <a:rPr lang="de-DE" sz="1200" dirty="0"/>
                        <a:t>, </a:t>
                      </a:r>
                      <a:r>
                        <a:rPr sz="1200" dirty="0">
                          <a:solidFill>
                            <a:srgbClr val="FF0000"/>
                          </a:solidFill>
                        </a:rPr>
                        <a:t>effort </a:t>
                      </a:r>
                      <a:r>
                        <a:rPr lang="de-DE" sz="1200" dirty="0" err="1">
                          <a:solidFill>
                            <a:srgbClr val="FF0000"/>
                          </a:solidFill>
                        </a:rPr>
                        <a:t>spent</a:t>
                      </a:r>
                      <a:r>
                        <a:rPr lang="de-DE" sz="12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sz="1200" dirty="0"/>
                        <a:t>and success of compliance initiative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marR="0" lvl="0" indent="-16042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Pct val="100000"/>
                        <a:buFontTx/>
                        <a:buChar char="•"/>
                        <a:tabLst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Provide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insights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into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state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portfolio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Create </a:t>
                      </a:r>
                      <a:r>
                        <a:rPr lang="de-DE" sz="1200" dirty="0" err="1"/>
                        <a:t>overview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workload</a:t>
                      </a:r>
                      <a:r>
                        <a:rPr lang="de-DE" sz="1200" dirty="0"/>
                        <a:t> and </a:t>
                      </a:r>
                      <a:r>
                        <a:rPr lang="de-DE" sz="1200" dirty="0" err="1"/>
                        <a:t>help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assign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priorities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Measure compliance related activity</a:t>
                      </a:r>
                      <a:endParaRPr lang="de-DE"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Collect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data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from</a:t>
                      </a:r>
                      <a:r>
                        <a:rPr lang="de-DE" sz="1200" dirty="0"/>
                        <a:t> different </a:t>
                      </a:r>
                      <a:r>
                        <a:rPr lang="de-DE" sz="1200" dirty="0" err="1"/>
                        <a:t>capabilities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to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allow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reporting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Report design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Report </a:t>
                      </a:r>
                      <a:r>
                        <a:rPr lang="en-GB" sz="1200" dirty="0"/>
                        <a:t>specific data required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Reports</a:t>
                      </a:r>
                      <a:r>
                        <a:rPr lang="de-DE" sz="1200" dirty="0"/>
                        <a:t> (human AND </a:t>
                      </a:r>
                      <a:r>
                        <a:rPr lang="de-DE" sz="1200" dirty="0" err="1"/>
                        <a:t>machine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readable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format</a:t>
                      </a:r>
                      <a:r>
                        <a:rPr lang="de-DE" sz="1200" dirty="0"/>
                        <a:t>)</a:t>
                      </a:r>
                      <a:endParaRPr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Transparency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</a:t>
                      </a:r>
                      <a:r>
                        <a:rPr sz="1200" dirty="0" err="1"/>
                        <a:t>pecific</a:t>
                      </a:r>
                      <a:r>
                        <a:rPr sz="1200" dirty="0"/>
                        <a:t> reports </a:t>
                      </a:r>
                      <a:r>
                        <a:rPr lang="de-DE" sz="1200" dirty="0" err="1"/>
                        <a:t>should</a:t>
                      </a:r>
                      <a:r>
                        <a:rPr lang="de-DE" sz="1200" dirty="0"/>
                        <a:t> </a:t>
                      </a:r>
                      <a:r>
                        <a:rPr sz="1200" dirty="0"/>
                        <a:t>be </a:t>
                      </a:r>
                      <a:r>
                        <a:rPr lang="de-DE" sz="1200" dirty="0" err="1"/>
                        <a:t>defined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org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level</a:t>
                      </a:r>
                      <a:endParaRPr lang="de-DE" sz="1200" dirty="0"/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See </a:t>
                      </a:r>
                      <a:r>
                        <a:rPr lang="de-DE" sz="1200" dirty="0" err="1"/>
                        <a:t>Todo</a:t>
                      </a:r>
                      <a:r>
                        <a:rPr lang="de-DE" sz="1200" dirty="0"/>
                        <a:t> Group </a:t>
                      </a:r>
                      <a:r>
                        <a:rPr lang="de-DE" sz="1200" dirty="0" err="1"/>
                        <a:t>for</a:t>
                      </a:r>
                      <a:r>
                        <a:rPr lang="de-DE" sz="1200" dirty="0"/>
                        <a:t> potential KPI </a:t>
                      </a:r>
                      <a:r>
                        <a:rPr lang="de-DE" sz="1200" dirty="0" err="1"/>
                        <a:t>ideas</a:t>
                      </a:r>
                      <a:r>
                        <a:rPr lang="de-DE" sz="1200" dirty="0"/>
                        <a:t> , e.g. </a:t>
                      </a:r>
                      <a:r>
                        <a:rPr lang="de-DE" sz="1200" dirty="0" err="1"/>
                        <a:t>scans</a:t>
                      </a:r>
                      <a:r>
                        <a:rPr lang="de-DE" sz="1200" dirty="0"/>
                        <a:t>/</a:t>
                      </a:r>
                      <a:r>
                        <a:rPr lang="de-DE" sz="1200" dirty="0" err="1"/>
                        <a:t>period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num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products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scanned</a:t>
                      </a:r>
                      <a:r>
                        <a:rPr lang="de-DE" sz="1200" dirty="0"/>
                        <a:t>, </a:t>
                      </a:r>
                      <a:r>
                        <a:rPr lang="de-DE" sz="1200" dirty="0" err="1"/>
                        <a:t>number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issues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found</a:t>
                      </a:r>
                      <a:r>
                        <a:rPr lang="de-DE" sz="1200" dirty="0"/>
                        <a:t> , etc.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36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F2147D2-E320-4DEA-CF1F-4FE988070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OC Tooling Workgroup - ToolChain Capabilities - Reporting &amp; Analy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t>ToolChain Capabilities - Tool Orchestrator</a:t>
            </a:r>
          </a:p>
        </p:txBody>
      </p:sp>
      <p:graphicFrame>
        <p:nvGraphicFramePr>
          <p:cNvPr id="238" name="Tabelle"/>
          <p:cNvGraphicFramePr/>
          <p:nvPr>
            <p:extLst>
              <p:ext uri="{D42A27DB-BD31-4B8C-83A1-F6EECF244321}">
                <p14:modId xmlns:p14="http://schemas.microsoft.com/office/powerpoint/2010/main" val="4237262191"/>
              </p:ext>
            </p:extLst>
          </p:nvPr>
        </p:nvGraphicFramePr>
        <p:xfrm>
          <a:off x="536575" y="895350"/>
          <a:ext cx="8120013" cy="2735582"/>
        </p:xfrm>
        <a:graphic>
          <a:graphicData uri="http://schemas.openxmlformats.org/drawingml/2006/table">
            <a:tbl>
              <a:tblPr/>
              <a:tblGrid>
                <a:gridCol w="1839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0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Mission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/>
                        <a:t>Co-ordinate </a:t>
                      </a:r>
                      <a:r>
                        <a:rPr lang="en-GB" sz="1200" dirty="0"/>
                        <a:t>overall </a:t>
                      </a:r>
                      <a:r>
                        <a:rPr sz="1200" dirty="0"/>
                        <a:t>compliance </a:t>
                      </a:r>
                      <a:r>
                        <a:rPr lang="en-GB" sz="1200" dirty="0"/>
                        <a:t>workflow(s) 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Responsibility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Arrange combination of tools to cope with compliance challenge </a:t>
                      </a:r>
                    </a:p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 dirty="0"/>
                        <a:t>Handle handover between capabilities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Tasks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Trigger events 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Input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Events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Output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sz="1200"/>
                        <a:t>Events</a:t>
                      </a:r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500" dirty="0">
                          <a:solidFill>
                            <a:schemeClr val="bg1"/>
                          </a:solidFill>
                          <a:sym typeface="Avenir Book"/>
                        </a:rPr>
                        <a:t>Comments</a:t>
                      </a:r>
                    </a:p>
                  </a:txBody>
                  <a:tcPr marL="0" marR="0" marT="0" marB="0" anchor="ctr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160420" indent="-160420" algn="l">
                        <a:spcBef>
                          <a:spcPts val="300"/>
                        </a:spcBef>
                        <a:buSzPct val="100000"/>
                        <a:buChar char="•"/>
                        <a:defRPr sz="1600">
                          <a:sym typeface="Avenir Book"/>
                        </a:defRPr>
                      </a:pPr>
                      <a:r>
                        <a:rPr lang="de-DE" sz="1200" dirty="0" err="1"/>
                        <a:t>Depending</a:t>
                      </a:r>
                      <a:r>
                        <a:rPr lang="de-DE" sz="1200" dirty="0"/>
                        <a:t> on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degree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process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automation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the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orchestrator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may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be</a:t>
                      </a:r>
                      <a:r>
                        <a:rPr lang="de-DE" sz="1200" dirty="0"/>
                        <a:t> a </a:t>
                      </a:r>
                      <a:r>
                        <a:rPr lang="de-DE" sz="1200" dirty="0" err="1"/>
                        <a:t>combination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of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event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driven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rule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engine</a:t>
                      </a:r>
                      <a:r>
                        <a:rPr lang="de-DE" sz="1200" dirty="0"/>
                        <a:t> </a:t>
                      </a:r>
                      <a:r>
                        <a:rPr lang="de-DE" sz="1200" dirty="0" err="1"/>
                        <a:t>or</a:t>
                      </a:r>
                      <a:r>
                        <a:rPr lang="de-DE" sz="1200" dirty="0"/>
                        <a:t> a ticket </a:t>
                      </a:r>
                      <a:r>
                        <a:rPr lang="de-DE" sz="1200" dirty="0" err="1"/>
                        <a:t>system</a:t>
                      </a:r>
                      <a:endParaRPr sz="1200" dirty="0"/>
                    </a:p>
                  </a:txBody>
                  <a:tcPr marL="47625" marR="47625" marT="47625" marB="47625" horzOverflow="overflow">
                    <a:lnL w="6350">
                      <a:solidFill>
                        <a:srgbClr val="000000"/>
                      </a:solidFill>
                    </a:lnL>
                    <a:lnR w="6350">
                      <a:solidFill>
                        <a:srgbClr val="000000"/>
                      </a:solidFill>
                    </a:lnR>
                    <a:lnT w="6350">
                      <a:solidFill>
                        <a:srgbClr val="000000"/>
                      </a:solidFill>
                    </a:lnT>
                    <a:lnB w="6350">
                      <a:solidFill>
                        <a:srgbClr val="00000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9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37</a:t>
            </a:fld>
            <a:endParaRPr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011AD74-5636-FE0F-EF13-D7931A54A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56588" y="257016"/>
            <a:ext cx="317576" cy="26221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4248A23-1D25-C95B-45D1-A6B08951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49BCB03-E329-F18F-01D4-9E45DCC686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Next Steps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3205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45CAB-7F28-C990-7815-CF80C309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 Questions for Further Discussion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67AADC-1591-D53E-FE90-7E7916770B6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39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A3EC7C-D390-B152-E23B-7014B2508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buFont typeface="+mj-lt"/>
              <a:buAutoNum type="arabicPeriod"/>
            </a:pPr>
            <a:r>
              <a:rPr lang="en-GB" dirty="0"/>
              <a:t>How to capture policies &amp; rules in a form that allows automation/repetition? (from Rules &amp; polices)</a:t>
            </a:r>
          </a:p>
          <a:p>
            <a:pPr marL="672704" lvl="1" indent="-134541">
              <a:buFont typeface="Arial" panose="020B0604020202020204" pitchFamily="34" charset="0"/>
              <a:buChar char="•"/>
            </a:pPr>
            <a:r>
              <a:rPr lang="en-GB" dirty="0"/>
              <a:t>What constitutes a policy? = document</a:t>
            </a:r>
          </a:p>
          <a:p>
            <a:pPr marL="672704" lvl="1" indent="-134541">
              <a:buFont typeface="Arial" panose="020B0604020202020204" pitchFamily="34" charset="0"/>
              <a:buChar char="•"/>
            </a:pPr>
            <a:r>
              <a:rPr lang="en-GB" dirty="0"/>
              <a:t>What makes a rule ? Allow / Deny  a User or Group to execute an action</a:t>
            </a:r>
          </a:p>
          <a:p>
            <a:r>
              <a:rPr lang="en-GB" dirty="0"/>
              <a:t>2. Defined list of use cases that should be covered (check at </a:t>
            </a:r>
            <a:r>
              <a:rPr lang="en-GB" dirty="0" err="1"/>
              <a:t>Todo</a:t>
            </a:r>
            <a:r>
              <a:rPr lang="en-GB" dirty="0"/>
              <a:t> Group)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Product/Solution compliance (create the output)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Handling an inquiry (internal/external)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Running an audit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Maintain / update compliance documentation 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Finding specific components across the portfolio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Pre-analysis of potentially useful components (or contributions)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Verifying 3</a:t>
            </a:r>
            <a:r>
              <a:rPr lang="en-GB" baseline="30000" dirty="0"/>
              <a:t>rd</a:t>
            </a:r>
            <a:r>
              <a:rPr lang="en-GB" dirty="0"/>
              <a:t> party components (COTS)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Showing progress in compliance (visualizing metrics)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Maintain proper functionality of tooling chain</a:t>
            </a:r>
          </a:p>
          <a:p>
            <a:pPr marL="839390" lvl="1" indent="-300038">
              <a:buFont typeface="+mj-lt"/>
              <a:buAutoNum type="romanLcPeriod"/>
            </a:pPr>
            <a:r>
              <a:rPr lang="en-GB" dirty="0"/>
              <a:t>Update license list / interpretation &amp; handling consequences of it</a:t>
            </a:r>
          </a:p>
          <a:p>
            <a:pPr marL="753665" lvl="1" indent="-214313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769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A63049-0C5E-73C0-E77B-D9EC8D3CB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Traceability of Data Sources, Decisions and</a:t>
            </a:r>
            <a:br>
              <a:rPr lang="en-GB" dirty="0"/>
            </a:br>
            <a:r>
              <a:rPr lang="en-GB" dirty="0"/>
              <a:t>Configs as a General Requirement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C4FB71-C9BC-60E8-B9F9-AF7953BDE76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BB049C-220E-BBB6-5A23-2B93390CA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Companies have a general requirement that all decisions, data and sources need to be tracible, so that it always is possible to track why and on what basis a decision has been made. </a:t>
            </a:r>
          </a:p>
          <a:p>
            <a:r>
              <a:rPr lang="en-GB" dirty="0"/>
              <a:t>This involves:</a:t>
            </a:r>
          </a:p>
          <a:p>
            <a:pPr marL="742950" lvl="1" indent="-285750"/>
            <a:r>
              <a:rPr lang="en-GB" dirty="0"/>
              <a:t>Providing all information available under which a certain decision is made and that point in time</a:t>
            </a:r>
          </a:p>
          <a:p>
            <a:pPr marL="742950" lvl="1" indent="-285750"/>
            <a:r>
              <a:rPr lang="en-GB" dirty="0"/>
              <a:t>Tracking changes and their origination</a:t>
            </a:r>
          </a:p>
          <a:p>
            <a:pPr marL="742950" lvl="1" indent="-285750"/>
            <a:r>
              <a:rPr lang="en-GB" dirty="0"/>
              <a:t>Archiving sources / binaries that are used in a solution</a:t>
            </a:r>
          </a:p>
          <a:p>
            <a:pPr marL="742950" lvl="1" indent="-285750"/>
            <a:r>
              <a:rPr lang="en-GB" dirty="0"/>
              <a:t>Linking notice files and other documentation with sources/binaries</a:t>
            </a:r>
          </a:p>
          <a:p>
            <a:pPr marL="742950" lvl="1" indent="-285750"/>
            <a:r>
              <a:rPr lang="en-GB" dirty="0"/>
              <a:t>Documenting decisions and choices made</a:t>
            </a:r>
          </a:p>
          <a:p>
            <a:pPr marL="285750" indent="-285750"/>
            <a:r>
              <a:rPr lang="en-GB" dirty="0"/>
              <a:t>The Capability Map helps show what tools help in what parts of the Automation Process to support this activity.</a:t>
            </a:r>
          </a:p>
        </p:txBody>
      </p:sp>
    </p:spTree>
    <p:extLst>
      <p:ext uri="{BB962C8B-B14F-4D97-AF65-F5344CB8AC3E}">
        <p14:creationId xmlns:p14="http://schemas.microsoft.com/office/powerpoint/2010/main" val="415416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B17FCAD-48F7-1928-D5EC-55B993991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4230575"/>
            <a:ext cx="8456947" cy="598800"/>
          </a:xfrm>
        </p:spPr>
        <p:txBody>
          <a:bodyPr>
            <a:normAutofit fontScale="92500"/>
          </a:bodyPr>
          <a:lstStyle/>
          <a:p>
            <a:r>
              <a:rPr lang="en-US" dirty="0"/>
              <a:t>Help Improve This Document: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groups.io</a:t>
            </a:r>
            <a:r>
              <a:rPr lang="en-US" dirty="0">
                <a:hlinkClick r:id="rId2"/>
              </a:rPr>
              <a:t>/g/</a:t>
            </a:r>
            <a:r>
              <a:rPr lang="en-US" dirty="0" err="1">
                <a:hlinkClick r:id="rId2"/>
              </a:rPr>
              <a:t>oss</a:t>
            </a:r>
            <a:r>
              <a:rPr lang="en-US" dirty="0">
                <a:hlinkClick r:id="rId2"/>
              </a:rPr>
              <a:t>-based-compliance-tooling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453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7D38ACB2-9DC3-F7FC-7725-BB2AFBE6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3EB6BE2A-B9B7-78E7-275E-C23156D9B2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Capability Map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268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- Overview</a:t>
            </a:r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6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720312" y="654156"/>
            <a:ext cx="6433345" cy="4067652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675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075852" y="4058915"/>
            <a:ext cx="4740527" cy="250355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410497" y="2381108"/>
            <a:ext cx="2273758" cy="348323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Case Data </a:t>
              </a:r>
              <a:r>
                <a:rPr lang="de-DE" sz="675" dirty="0" err="1"/>
                <a:t>Collector</a:t>
              </a:r>
              <a:r>
                <a:rPr lang="de-DE" sz="675" dirty="0"/>
                <a:t> </a:t>
              </a:r>
              <a:r>
                <a:rPr sz="675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436656" y="3229630"/>
            <a:ext cx="816364" cy="47710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Policies &amp; Rules</a:t>
              </a:r>
              <a:endParaRPr lang="en-GB" sz="67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6011109" y="2392793"/>
            <a:ext cx="802137" cy="546407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6011109" y="1682881"/>
            <a:ext cx="802138" cy="546407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4691651" y="934090"/>
            <a:ext cx="802136" cy="546407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 dirty="0"/>
                <a:t>Snippet </a:t>
              </a:r>
              <a:r>
                <a:rPr lang="de-DE" sz="675" dirty="0"/>
                <a:t>&amp; </a:t>
              </a:r>
              <a:r>
                <a:rPr lang="en-US" sz="675" dirty="0"/>
                <a:t>Similarity</a:t>
              </a:r>
              <a:r>
                <a:rPr lang="de-DE" sz="675" dirty="0"/>
                <a:t> </a:t>
              </a:r>
              <a:r>
                <a:rPr sz="675" dirty="0"/>
                <a:t>Scanner</a:t>
              </a:r>
              <a:br>
                <a:rPr sz="675" dirty="0"/>
              </a:br>
              <a:r>
                <a:rPr sz="675" dirty="0"/>
                <a:t>(</a:t>
              </a:r>
              <a:r>
                <a:rPr lang="en-GB" sz="675" dirty="0"/>
                <a:t>forensics</a:t>
              </a:r>
              <a:r>
                <a:rPr sz="67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410498" y="929450"/>
            <a:ext cx="802136" cy="546407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2933059" y="3021244"/>
            <a:ext cx="389296" cy="34899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2" name="Linie"/>
          <p:cNvSpPr/>
          <p:nvPr/>
        </p:nvSpPr>
        <p:spPr>
          <a:xfrm>
            <a:off x="3034363" y="2230106"/>
            <a:ext cx="248464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3" name="Linie"/>
          <p:cNvSpPr/>
          <p:nvPr/>
        </p:nvSpPr>
        <p:spPr>
          <a:xfrm flipV="1">
            <a:off x="3012745" y="2593059"/>
            <a:ext cx="291699" cy="1672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4" name="Linie"/>
          <p:cNvSpPr/>
          <p:nvPr/>
        </p:nvSpPr>
        <p:spPr>
          <a:xfrm>
            <a:off x="3811566" y="2252436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5" name="Linie"/>
          <p:cNvSpPr/>
          <p:nvPr/>
        </p:nvSpPr>
        <p:spPr>
          <a:xfrm>
            <a:off x="3811566" y="1523528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6" name="Linie"/>
          <p:cNvSpPr/>
          <p:nvPr/>
        </p:nvSpPr>
        <p:spPr>
          <a:xfrm flipV="1">
            <a:off x="3811566" y="3104143"/>
            <a:ext cx="189541" cy="10649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6015769" y="3114816"/>
            <a:ext cx="792817" cy="559640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675" dirty="0"/>
                <a:t>License Repository </a:t>
              </a:r>
              <a:r>
                <a:rPr sz="675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711944" y="2273147"/>
            <a:ext cx="242657" cy="1281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11" name="Linie"/>
          <p:cNvSpPr/>
          <p:nvPr/>
        </p:nvSpPr>
        <p:spPr>
          <a:xfrm flipV="1">
            <a:off x="5710427" y="1795981"/>
            <a:ext cx="246363" cy="133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092027" y="928065"/>
            <a:ext cx="802137" cy="546407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3034362" y="1496997"/>
            <a:ext cx="248465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463716" y="2043771"/>
            <a:ext cx="802138" cy="546407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995443" y="2301596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4821127" y="3236643"/>
            <a:ext cx="802136" cy="47710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Legal Solver (</a:t>
              </a:r>
              <a:r>
                <a:rPr lang="en-GB" sz="675" dirty="0"/>
                <a:t>determine obligations</a:t>
              </a:r>
              <a:r>
                <a:rPr sz="67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705123" y="2064480"/>
            <a:ext cx="237341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6" name="COTS Management"/>
          <p:cNvGrpSpPr/>
          <p:nvPr/>
        </p:nvGrpSpPr>
        <p:grpSpPr>
          <a:xfrm>
            <a:off x="4710481" y="1938663"/>
            <a:ext cx="936920" cy="27942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075853" y="4333604"/>
            <a:ext cx="4740525" cy="250355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6011109" y="930056"/>
            <a:ext cx="802137" cy="546407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258833" y="2481490"/>
            <a:ext cx="257450" cy="20649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542610" y="3457321"/>
            <a:ext cx="221380" cy="177562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075852" y="3784227"/>
            <a:ext cx="4740527" cy="250355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442403" y="2069693"/>
            <a:ext cx="187563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43" name="Linie"/>
          <p:cNvSpPr/>
          <p:nvPr/>
        </p:nvSpPr>
        <p:spPr>
          <a:xfrm flipH="1">
            <a:off x="5705123" y="3462610"/>
            <a:ext cx="219759" cy="44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394676" y="1663996"/>
            <a:ext cx="968557" cy="554087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Package </a:t>
              </a:r>
              <a:r>
                <a:rPr lang="de-DE" sz="675" dirty="0" err="1"/>
                <a:t>Metad</a:t>
              </a:r>
              <a:r>
                <a:rPr lang="en-GB" sz="675" dirty="0" err="1"/>
                <a:t>ata</a:t>
              </a:r>
              <a:r>
                <a:rPr lang="en-GB" sz="675" dirty="0"/>
                <a:t> </a:t>
              </a:r>
              <a:r>
                <a:rPr sz="67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362370" y="1663996"/>
            <a:ext cx="1282022" cy="213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sp>
        <p:nvSpPr>
          <p:cNvPr id="148" name="COTS Management"/>
          <p:cNvSpPr/>
          <p:nvPr/>
        </p:nvSpPr>
        <p:spPr>
          <a:xfrm>
            <a:off x="4297880" y="1674855"/>
            <a:ext cx="108899" cy="193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016935" y="1976080"/>
            <a:ext cx="268667" cy="20649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4935244" y="3067243"/>
            <a:ext cx="166071" cy="1401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3" name="Linie"/>
          <p:cNvSpPr/>
          <p:nvPr/>
        </p:nvSpPr>
        <p:spPr>
          <a:xfrm>
            <a:off x="6412178" y="2277870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4" name="Linie"/>
          <p:cNvSpPr/>
          <p:nvPr/>
        </p:nvSpPr>
        <p:spPr>
          <a:xfrm flipH="1">
            <a:off x="5684266" y="1479878"/>
            <a:ext cx="245921" cy="1245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5" name="Linie"/>
          <p:cNvSpPr/>
          <p:nvPr/>
        </p:nvSpPr>
        <p:spPr>
          <a:xfrm flipH="1">
            <a:off x="4935244" y="2250950"/>
            <a:ext cx="203891" cy="9133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6" name="Linie"/>
          <p:cNvSpPr/>
          <p:nvPr/>
        </p:nvSpPr>
        <p:spPr>
          <a:xfrm>
            <a:off x="5092719" y="1521926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8" name="Linie"/>
          <p:cNvSpPr/>
          <p:nvPr/>
        </p:nvSpPr>
        <p:spPr>
          <a:xfrm>
            <a:off x="7567381" y="3612387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9" name="Data Flow"/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81536" y="3499207"/>
            <a:ext cx="257450" cy="20649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8018642" y="3745138"/>
            <a:ext cx="444350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10419" y="3445296"/>
            <a:ext cx="257450" cy="20649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062522" y="3113620"/>
            <a:ext cx="802139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>
              <a:defRPr sz="1300"/>
            </a:pPr>
            <a:r>
              <a:rPr lang="de-DE" sz="675" dirty="0"/>
              <a:t>CI/CD OSG </a:t>
            </a:r>
            <a:r>
              <a:rPr lang="de-DE" sz="675" dirty="0" err="1"/>
              <a:t>Rule</a:t>
            </a:r>
            <a:r>
              <a:rPr lang="de-DE" sz="675" dirty="0"/>
              <a:t> </a:t>
            </a:r>
            <a:r>
              <a:rPr lang="de-DE" sz="675" dirty="0" err="1"/>
              <a:t>Enforcement</a:t>
            </a:r>
            <a:endParaRPr sz="675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737368C-63C7-904A-A073-FECB5D376279}"/>
              </a:ext>
            </a:extLst>
          </p:cNvPr>
          <p:cNvSpPr txBox="1"/>
          <p:nvPr/>
        </p:nvSpPr>
        <p:spPr>
          <a:xfrm>
            <a:off x="7289325" y="740491"/>
            <a:ext cx="1726753" cy="877161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defTabSz="685800" hangingPunct="0">
              <a:buClrTx/>
            </a:pP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Security and export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control are</a:t>
            </a:r>
            <a:r>
              <a:rPr lang="en-GB" sz="1050" dirty="0">
                <a:solidFill>
                  <a:schemeClr val="bg1"/>
                </a:solidFill>
              </a:rPr>
              <a:t> </a:t>
            </a: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not represented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in this model. See the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Security variant on the </a:t>
            </a:r>
            <a:b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Avenir Book"/>
              </a:rPr>
              <a:t>next slide.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834208" y="1638782"/>
            <a:ext cx="2072484" cy="7007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675" dirty="0"/>
                  <a:t>Dependency</a:t>
                </a:r>
                <a:r>
                  <a:rPr lang="de-DE" sz="675" dirty="0"/>
                  <a:t> </a:t>
                </a:r>
                <a:r>
                  <a:rPr sz="675" dirty="0"/>
                  <a:t>Analyzer </a:t>
                </a:r>
                <a:endParaRPr lang="de-DE" sz="675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062523" y="2440491"/>
            <a:ext cx="822397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Input </a:t>
            </a:r>
            <a:r>
              <a:rPr lang="de-DE" sz="675" dirty="0" err="1"/>
              <a:t>Condition</a:t>
            </a:r>
            <a:r>
              <a:rPr lang="de-DE" sz="675" dirty="0"/>
              <a:t> Management</a:t>
            </a:r>
            <a:endParaRPr sz="675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3410497" y="2846666"/>
            <a:ext cx="2214865" cy="21644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Case Data Analysis</a:t>
            </a:r>
            <a:endParaRPr sz="675" dirty="0"/>
          </a:p>
        </p:txBody>
      </p:sp>
      <p:sp>
        <p:nvSpPr>
          <p:cNvPr id="69" name="Linie"/>
          <p:cNvSpPr/>
          <p:nvPr/>
        </p:nvSpPr>
        <p:spPr>
          <a:xfrm>
            <a:off x="5641296" y="2614926"/>
            <a:ext cx="295274" cy="1399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4490522" y="2732254"/>
            <a:ext cx="91325" cy="106115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5681869" y="2838370"/>
            <a:ext cx="233484" cy="1305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3043377" y="1367812"/>
            <a:ext cx="3378818" cy="2106296"/>
            <a:chOff x="4057835" y="1823749"/>
            <a:chExt cx="4505090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354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6" y="1973997"/>
              <a:ext cx="1885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184236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4"/>
              <a:ext cx="27827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6118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18851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6"/>
              <a:ext cx="18637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8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2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64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3" y="3075841"/>
              <a:ext cx="17996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8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2"/>
              <a:ext cx="17568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706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4" y="4355148"/>
              <a:ext cx="25476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7585678" y="4065071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7561067" y="4117159"/>
            <a:ext cx="55495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lang="de-DE" sz="675" dirty="0"/>
              <a:t>Control</a:t>
            </a:r>
            <a:r>
              <a:rPr sz="675" dirty="0"/>
              <a:t>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</a:t>
            </a:r>
            <a:r>
              <a:rPr lang="de-DE" dirty="0"/>
              <a:t>–</a:t>
            </a:r>
            <a:r>
              <a:rPr dirty="0"/>
              <a:t> Overview</a:t>
            </a:r>
            <a:r>
              <a:rPr lang="de-DE" dirty="0"/>
              <a:t> Security Variant</a:t>
            </a:r>
            <a:endParaRPr dirty="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7</a:t>
            </a:fld>
            <a:endParaRPr/>
          </a:p>
        </p:txBody>
      </p:sp>
      <p:grpSp>
        <p:nvGrpSpPr>
          <p:cNvPr id="68" name="Tool Orchestrator"/>
          <p:cNvGrpSpPr/>
          <p:nvPr/>
        </p:nvGrpSpPr>
        <p:grpSpPr>
          <a:xfrm>
            <a:off x="720312" y="654156"/>
            <a:ext cx="6433345" cy="4067652"/>
            <a:chOff x="344269" y="-1"/>
            <a:chExt cx="8469322" cy="5199896"/>
          </a:xfrm>
        </p:grpSpPr>
        <p:sp>
          <p:nvSpPr>
            <p:cNvPr id="66" name="Rechteck"/>
            <p:cNvSpPr/>
            <p:nvPr/>
          </p:nvSpPr>
          <p:spPr>
            <a:xfrm>
              <a:off x="344269" y="-1"/>
              <a:ext cx="8469321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 dirty="0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344270" y="0"/>
              <a:ext cx="8469321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675" dirty="0"/>
                <a:t>Tool Orchestrator</a:t>
              </a:r>
            </a:p>
          </p:txBody>
        </p:sp>
      </p:grpSp>
      <p:grpSp>
        <p:nvGrpSpPr>
          <p:cNvPr id="72" name="Reporting"/>
          <p:cNvGrpSpPr/>
          <p:nvPr/>
        </p:nvGrpSpPr>
        <p:grpSpPr>
          <a:xfrm>
            <a:off x="2075852" y="4058915"/>
            <a:ext cx="4740527" cy="250355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/>
                <a:t>Reporting and Analytics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3410497" y="2381108"/>
            <a:ext cx="2273758" cy="348323"/>
            <a:chOff x="-1" y="0"/>
            <a:chExt cx="1656116" cy="698501"/>
          </a:xfrm>
        </p:grpSpPr>
        <p:sp>
          <p:nvSpPr>
            <p:cNvPr id="83" name="Rechteck"/>
            <p:cNvSpPr/>
            <p:nvPr/>
          </p:nvSpPr>
          <p:spPr>
            <a:xfrm>
              <a:off x="0" y="0"/>
              <a:ext cx="1598942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1656116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Case Data </a:t>
              </a:r>
              <a:r>
                <a:rPr lang="de-DE" sz="675" dirty="0" err="1"/>
                <a:t>Collector</a:t>
              </a:r>
              <a:r>
                <a:rPr lang="de-DE" sz="675" dirty="0"/>
                <a:t> </a:t>
              </a:r>
              <a:r>
                <a:rPr sz="675" dirty="0"/>
                <a:t>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3436656" y="3229630"/>
            <a:ext cx="816364" cy="47710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Policies &amp; Rules</a:t>
              </a:r>
              <a:endParaRPr lang="en-GB" sz="67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6011109" y="2392793"/>
            <a:ext cx="802137" cy="546407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6011109" y="1682881"/>
            <a:ext cx="802138" cy="546407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4691651" y="934090"/>
            <a:ext cx="802136" cy="546407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Snippet </a:t>
              </a:r>
              <a:r>
                <a:rPr lang="de-DE" sz="675" dirty="0">
                  <a:solidFill>
                    <a:schemeClr val="bg1">
                      <a:lumMod val="85000"/>
                    </a:schemeClr>
                  </a:solidFill>
                </a:rPr>
                <a:t>&amp; </a:t>
              </a:r>
              <a:r>
                <a:rPr lang="en-US" sz="675" dirty="0">
                  <a:solidFill>
                    <a:schemeClr val="bg1">
                      <a:lumMod val="85000"/>
                    </a:schemeClr>
                  </a:solidFill>
                </a:rPr>
                <a:t>Similarity</a:t>
              </a:r>
              <a:r>
                <a:rPr lang="de-DE" sz="675" dirty="0">
                  <a:solidFill>
                    <a:schemeClr val="bg1">
                      <a:lumMod val="85000"/>
                    </a:schemeClr>
                  </a:solidFill>
                </a:rPr>
                <a:t> 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Scanner</a:t>
              </a:r>
              <a:br>
                <a:rPr sz="675" dirty="0">
                  <a:solidFill>
                    <a:schemeClr val="bg1">
                      <a:lumMod val="85000"/>
                    </a:schemeClr>
                  </a:solidFill>
                </a:rPr>
              </a:b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(</a:t>
              </a: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forensics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3410498" y="929450"/>
            <a:ext cx="802136" cy="546407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 flipH="1">
            <a:off x="2933059" y="3021244"/>
            <a:ext cx="389296" cy="34899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2" name="Linie"/>
          <p:cNvSpPr/>
          <p:nvPr/>
        </p:nvSpPr>
        <p:spPr>
          <a:xfrm>
            <a:off x="3034363" y="2230106"/>
            <a:ext cx="248464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3" name="Linie"/>
          <p:cNvSpPr/>
          <p:nvPr/>
        </p:nvSpPr>
        <p:spPr>
          <a:xfrm flipV="1">
            <a:off x="3012745" y="2593059"/>
            <a:ext cx="291699" cy="167250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4" name="Linie"/>
          <p:cNvSpPr/>
          <p:nvPr/>
        </p:nvSpPr>
        <p:spPr>
          <a:xfrm>
            <a:off x="3811566" y="2252436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5" name="Linie"/>
          <p:cNvSpPr/>
          <p:nvPr/>
        </p:nvSpPr>
        <p:spPr>
          <a:xfrm>
            <a:off x="3811566" y="1523528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06" name="Linie"/>
          <p:cNvSpPr/>
          <p:nvPr/>
        </p:nvSpPr>
        <p:spPr>
          <a:xfrm flipV="1">
            <a:off x="3811566" y="3104143"/>
            <a:ext cx="189541" cy="106499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6015769" y="3114816"/>
            <a:ext cx="792817" cy="559640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License Repository 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711944" y="2273147"/>
            <a:ext cx="242657" cy="12811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11" name="Linie"/>
          <p:cNvSpPr/>
          <p:nvPr/>
        </p:nvSpPr>
        <p:spPr>
          <a:xfrm flipV="1">
            <a:off x="5710427" y="1795981"/>
            <a:ext cx="246363" cy="1334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 dirty="0"/>
          </a:p>
        </p:txBody>
      </p:sp>
      <p:grpSp>
        <p:nvGrpSpPr>
          <p:cNvPr id="114" name="Component Crawler"/>
          <p:cNvGrpSpPr/>
          <p:nvPr/>
        </p:nvGrpSpPr>
        <p:grpSpPr>
          <a:xfrm>
            <a:off x="2092027" y="928065"/>
            <a:ext cx="802137" cy="546407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3034362" y="1496997"/>
            <a:ext cx="248465" cy="146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463716" y="2043771"/>
            <a:ext cx="802138" cy="546407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995443" y="2301596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4821127" y="3236643"/>
            <a:ext cx="802136" cy="47710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Legal Solver (</a:t>
              </a:r>
              <a:r>
                <a:rPr lang="en-GB" sz="675" dirty="0">
                  <a:solidFill>
                    <a:schemeClr val="bg1">
                      <a:lumMod val="85000"/>
                    </a:schemeClr>
                  </a:solidFill>
                </a:rPr>
                <a:t>determine obligations</a:t>
              </a:r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705123" y="2064480"/>
            <a:ext cx="237341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26" name="COTS Management"/>
          <p:cNvGrpSpPr/>
          <p:nvPr/>
        </p:nvGrpSpPr>
        <p:grpSpPr>
          <a:xfrm>
            <a:off x="4710481" y="1938663"/>
            <a:ext cx="936920" cy="279421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2075853" y="4333604"/>
            <a:ext cx="4740525" cy="250355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6011109" y="930056"/>
            <a:ext cx="802137" cy="546407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 dirty="0">
                  <a:solidFill>
                    <a:schemeClr val="bg1">
                      <a:lumMod val="85000"/>
                    </a:schemeClr>
                  </a:solidFill>
                </a:rPr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5258833" y="2481490"/>
            <a:ext cx="257450" cy="206492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542610" y="3457321"/>
            <a:ext cx="221380" cy="177562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chemeClr val="bg1">
                  <a:lumMod val="85000"/>
                </a:schemeClr>
              </a:solidFill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2075852" y="3784227"/>
            <a:ext cx="4740527" cy="250355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67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4442403" y="2069693"/>
            <a:ext cx="187563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43" name="Linie"/>
          <p:cNvSpPr/>
          <p:nvPr/>
        </p:nvSpPr>
        <p:spPr>
          <a:xfrm flipH="1">
            <a:off x="5705123" y="3462610"/>
            <a:ext cx="219759" cy="444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3394676" y="1663996"/>
            <a:ext cx="968557" cy="554087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675" dirty="0"/>
                <a:t>Package </a:t>
              </a:r>
              <a:r>
                <a:rPr lang="de-DE" sz="675" dirty="0" err="1"/>
                <a:t>Metad</a:t>
              </a:r>
              <a:r>
                <a:rPr lang="en-GB" sz="675" dirty="0" err="1"/>
                <a:t>ata</a:t>
              </a:r>
              <a:r>
                <a:rPr lang="en-GB" sz="675" dirty="0"/>
                <a:t> </a:t>
              </a:r>
              <a:r>
                <a:rPr sz="67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4362370" y="1663996"/>
            <a:ext cx="1282022" cy="213110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sp>
        <p:nvSpPr>
          <p:cNvPr id="148" name="COTS Management"/>
          <p:cNvSpPr/>
          <p:nvPr/>
        </p:nvSpPr>
        <p:spPr>
          <a:xfrm>
            <a:off x="4297880" y="1674855"/>
            <a:ext cx="108899" cy="19342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6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4016935" y="1976080"/>
            <a:ext cx="268667" cy="206492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52" name="Linie"/>
          <p:cNvSpPr/>
          <p:nvPr/>
        </p:nvSpPr>
        <p:spPr>
          <a:xfrm flipH="1" flipV="1">
            <a:off x="4935244" y="3067243"/>
            <a:ext cx="166071" cy="140178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3" name="Linie"/>
          <p:cNvSpPr/>
          <p:nvPr/>
        </p:nvSpPr>
        <p:spPr>
          <a:xfrm>
            <a:off x="6412178" y="2277870"/>
            <a:ext cx="1" cy="85493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4" name="Linie"/>
          <p:cNvSpPr/>
          <p:nvPr/>
        </p:nvSpPr>
        <p:spPr>
          <a:xfrm flipH="1">
            <a:off x="5684266" y="1479878"/>
            <a:ext cx="245921" cy="12451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5" name="Linie"/>
          <p:cNvSpPr/>
          <p:nvPr/>
        </p:nvSpPr>
        <p:spPr>
          <a:xfrm flipH="1">
            <a:off x="4935244" y="2250950"/>
            <a:ext cx="203891" cy="91335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6" name="Linie"/>
          <p:cNvSpPr/>
          <p:nvPr/>
        </p:nvSpPr>
        <p:spPr>
          <a:xfrm>
            <a:off x="5092719" y="1521926"/>
            <a:ext cx="1" cy="107717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8" name="Linie"/>
          <p:cNvSpPr/>
          <p:nvPr/>
        </p:nvSpPr>
        <p:spPr>
          <a:xfrm>
            <a:off x="7567381" y="3612387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59" name="Data Flow"/>
          <p:cNvSpPr txBox="1"/>
          <p:nvPr/>
        </p:nvSpPr>
        <p:spPr>
          <a:xfrm>
            <a:off x="7543212" y="3739955"/>
            <a:ext cx="45877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 dirty="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81536" y="3499207"/>
            <a:ext cx="257450" cy="206492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8018642" y="3745138"/>
            <a:ext cx="444350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675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3910419" y="3445296"/>
            <a:ext cx="257450" cy="206492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675"/>
            </a:p>
          </p:txBody>
        </p:sp>
      </p:grpSp>
      <p:sp>
        <p:nvSpPr>
          <p:cNvPr id="167" name="Rechteck">
            <a:extLst>
              <a:ext uri="{FF2B5EF4-FFF2-40B4-BE49-F238E27FC236}">
                <a16:creationId xmlns:a16="http://schemas.microsoft.com/office/drawing/2014/main" id="{9AC52979-0817-694C-BF4C-B9F33E73123D}"/>
              </a:ext>
            </a:extLst>
          </p:cNvPr>
          <p:cNvSpPr/>
          <p:nvPr/>
        </p:nvSpPr>
        <p:spPr>
          <a:xfrm>
            <a:off x="2062522" y="3113620"/>
            <a:ext cx="802139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>
              <a:defRPr sz="1300"/>
            </a:pPr>
            <a:r>
              <a:rPr lang="de-DE" sz="675" dirty="0"/>
              <a:t>CI/CD OSG </a:t>
            </a:r>
            <a:r>
              <a:rPr lang="de-DE" sz="675" dirty="0" err="1"/>
              <a:t>Rule</a:t>
            </a:r>
            <a:r>
              <a:rPr lang="de-DE" sz="675" dirty="0"/>
              <a:t> </a:t>
            </a:r>
            <a:r>
              <a:rPr lang="de-DE" sz="675" dirty="0" err="1"/>
              <a:t>Enforcement</a:t>
            </a:r>
            <a:endParaRPr sz="675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23E4C13-DABA-7C46-B7F4-66BD4C6C6628}"/>
              </a:ext>
            </a:extLst>
          </p:cNvPr>
          <p:cNvGrpSpPr/>
          <p:nvPr/>
        </p:nvGrpSpPr>
        <p:grpSpPr>
          <a:xfrm>
            <a:off x="834208" y="1638782"/>
            <a:ext cx="2072484" cy="700799"/>
            <a:chOff x="841541" y="2391059"/>
            <a:chExt cx="2763312" cy="934399"/>
          </a:xfrm>
        </p:grpSpPr>
        <p:grpSp>
          <p:nvGrpSpPr>
            <p:cNvPr id="76" name="Composition Analyzer (Build)"/>
            <p:cNvGrpSpPr/>
            <p:nvPr/>
          </p:nvGrpSpPr>
          <p:grpSpPr>
            <a:xfrm>
              <a:off x="841541" y="2391059"/>
              <a:ext cx="2763312" cy="934399"/>
              <a:chOff x="33721" y="-3434"/>
              <a:chExt cx="1301027" cy="895868"/>
            </a:xfrm>
          </p:grpSpPr>
          <p:sp>
            <p:nvSpPr>
              <p:cNvPr id="74" name="Rechteck"/>
              <p:cNvSpPr/>
              <p:nvPr/>
            </p:nvSpPr>
            <p:spPr>
              <a:xfrm>
                <a:off x="33721" y="-1"/>
                <a:ext cx="1287359" cy="892435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75" name="Dependency Analyzer (Build)"/>
              <p:cNvSpPr txBox="1"/>
              <p:nvPr/>
            </p:nvSpPr>
            <p:spPr>
              <a:xfrm>
                <a:off x="47389" y="-3434"/>
                <a:ext cx="1287359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/>
              <a:p>
                <a:pPr algn="ctr">
                  <a:defRPr sz="1100"/>
                </a:pPr>
                <a:r>
                  <a:rPr sz="675" dirty="0"/>
                  <a:t>Dependency</a:t>
                </a:r>
                <a:r>
                  <a:rPr lang="de-DE" sz="675" dirty="0"/>
                  <a:t> </a:t>
                </a:r>
                <a:r>
                  <a:rPr sz="675" dirty="0"/>
                  <a:t>Analyzer </a:t>
                </a:r>
                <a:endParaRPr lang="de-DE" sz="675" dirty="0"/>
              </a:p>
            </p:txBody>
          </p:sp>
        </p:grpSp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6770E95A-C1A5-F342-8980-CB6504EC75A4}"/>
                </a:ext>
              </a:extLst>
            </p:cNvPr>
            <p:cNvSpPr/>
            <p:nvPr/>
          </p:nvSpPr>
          <p:spPr>
            <a:xfrm>
              <a:off x="986828" y="2759590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Source</a:t>
              </a:r>
            </a:p>
          </p:txBody>
        </p:sp>
        <p:sp>
          <p:nvSpPr>
            <p:cNvPr id="168" name="Rechteck 167">
              <a:extLst>
                <a:ext uri="{FF2B5EF4-FFF2-40B4-BE49-F238E27FC236}">
                  <a16:creationId xmlns:a16="http://schemas.microsoft.com/office/drawing/2014/main" id="{75C2DD4D-A8BF-1C4E-96AF-8FACB44766EA}"/>
                </a:ext>
              </a:extLst>
            </p:cNvPr>
            <p:cNvSpPr/>
            <p:nvPr/>
          </p:nvSpPr>
          <p:spPr>
            <a:xfrm>
              <a:off x="1867393" y="276430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Container</a:t>
              </a:r>
            </a:p>
          </p:txBody>
        </p:sp>
        <p:sp>
          <p:nvSpPr>
            <p:cNvPr id="169" name="Rechteck 168">
              <a:extLst>
                <a:ext uri="{FF2B5EF4-FFF2-40B4-BE49-F238E27FC236}">
                  <a16:creationId xmlns:a16="http://schemas.microsoft.com/office/drawing/2014/main" id="{ACCE9802-B899-9B40-9A0C-C3E73A0C23B5}"/>
                </a:ext>
              </a:extLst>
            </p:cNvPr>
            <p:cNvSpPr/>
            <p:nvPr/>
          </p:nvSpPr>
          <p:spPr>
            <a:xfrm>
              <a:off x="2747958" y="2774061"/>
              <a:ext cx="742384" cy="438229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ctr">
              <a:noAutofit/>
            </a:bodyPr>
            <a:lstStyle/>
            <a:p>
              <a:pPr algn="ctr" defTabSz="685800" hangingPunct="0">
                <a:buClrTx/>
              </a:pPr>
              <a:r>
                <a:rPr lang="en-GB" sz="675" dirty="0">
                  <a:solidFill>
                    <a:schemeClr val="accent1"/>
                  </a:solidFill>
                  <a:latin typeface="+mn-lt"/>
                  <a:ea typeface="+mn-ea"/>
                  <a:cs typeface="+mn-cs"/>
                  <a:sym typeface="Avenir Book"/>
                </a:rPr>
                <a:t>Binary</a:t>
              </a:r>
            </a:p>
          </p:txBody>
        </p:sp>
      </p:grpSp>
      <p:sp>
        <p:nvSpPr>
          <p:cNvPr id="170" name="Rechteck">
            <a:extLst>
              <a:ext uri="{FF2B5EF4-FFF2-40B4-BE49-F238E27FC236}">
                <a16:creationId xmlns:a16="http://schemas.microsoft.com/office/drawing/2014/main" id="{D1A16C47-55D7-7C45-A188-ADC505A424E7}"/>
              </a:ext>
            </a:extLst>
          </p:cNvPr>
          <p:cNvSpPr/>
          <p:nvPr/>
        </p:nvSpPr>
        <p:spPr>
          <a:xfrm>
            <a:off x="2062523" y="2440491"/>
            <a:ext cx="822397" cy="546407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Input </a:t>
            </a:r>
            <a:r>
              <a:rPr lang="de-DE" sz="675" dirty="0" err="1"/>
              <a:t>Condition</a:t>
            </a:r>
            <a:r>
              <a:rPr lang="de-DE" sz="675" dirty="0"/>
              <a:t> Management</a:t>
            </a:r>
            <a:endParaRPr sz="675" dirty="0"/>
          </a:p>
        </p:txBody>
      </p:sp>
      <p:sp>
        <p:nvSpPr>
          <p:cNvPr id="172" name="Rechteck">
            <a:extLst>
              <a:ext uri="{FF2B5EF4-FFF2-40B4-BE49-F238E27FC236}">
                <a16:creationId xmlns:a16="http://schemas.microsoft.com/office/drawing/2014/main" id="{49174AD7-B7A6-49BE-E2B1-CBD0FBB6B8B4}"/>
              </a:ext>
            </a:extLst>
          </p:cNvPr>
          <p:cNvSpPr/>
          <p:nvPr/>
        </p:nvSpPr>
        <p:spPr>
          <a:xfrm>
            <a:off x="3410497" y="2846666"/>
            <a:ext cx="2214865" cy="216444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</p:spPr>
        <p:txBody>
          <a:bodyPr wrap="square" lIns="34289" tIns="34289" rIns="34289" bIns="34289" numCol="1" anchor="ctr">
            <a:noAutofit/>
          </a:bodyPr>
          <a:lstStyle/>
          <a:p>
            <a:pPr algn="ctr">
              <a:defRPr sz="1300"/>
            </a:pPr>
            <a:r>
              <a:rPr lang="de-DE" sz="675" dirty="0"/>
              <a:t>Case Data Analysis</a:t>
            </a:r>
            <a:endParaRPr sz="675" dirty="0"/>
          </a:p>
        </p:txBody>
      </p:sp>
      <p:sp>
        <p:nvSpPr>
          <p:cNvPr id="69" name="Linie"/>
          <p:cNvSpPr/>
          <p:nvPr/>
        </p:nvSpPr>
        <p:spPr>
          <a:xfrm>
            <a:off x="5641296" y="2614926"/>
            <a:ext cx="295274" cy="1399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5" name="Linie">
            <a:extLst>
              <a:ext uri="{FF2B5EF4-FFF2-40B4-BE49-F238E27FC236}">
                <a16:creationId xmlns:a16="http://schemas.microsoft.com/office/drawing/2014/main" id="{FF87A3D0-A511-15A7-6F87-73CC62EB0271}"/>
              </a:ext>
            </a:extLst>
          </p:cNvPr>
          <p:cNvSpPr/>
          <p:nvPr/>
        </p:nvSpPr>
        <p:spPr>
          <a:xfrm flipH="1" flipV="1">
            <a:off x="4490522" y="2732254"/>
            <a:ext cx="91325" cy="106115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171" name="Linie">
            <a:extLst>
              <a:ext uri="{FF2B5EF4-FFF2-40B4-BE49-F238E27FC236}">
                <a16:creationId xmlns:a16="http://schemas.microsoft.com/office/drawing/2014/main" id="{452C33FE-A75E-BE8C-0C4E-BD05E17B94C9}"/>
              </a:ext>
            </a:extLst>
          </p:cNvPr>
          <p:cNvSpPr/>
          <p:nvPr/>
        </p:nvSpPr>
        <p:spPr>
          <a:xfrm flipV="1">
            <a:off x="5681869" y="2838370"/>
            <a:ext cx="233484" cy="13059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B19A80EE-18BB-980D-E7BB-228EFFEBD6D2}"/>
              </a:ext>
            </a:extLst>
          </p:cNvPr>
          <p:cNvGrpSpPr/>
          <p:nvPr/>
        </p:nvGrpSpPr>
        <p:grpSpPr>
          <a:xfrm>
            <a:off x="3043377" y="1367812"/>
            <a:ext cx="3378818" cy="2106296"/>
            <a:chOff x="4057835" y="1823749"/>
            <a:chExt cx="4505090" cy="2808395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63D27DEE-5B2D-F60C-1BF4-6BD3E2DCB552}"/>
                </a:ext>
              </a:extLst>
            </p:cNvPr>
            <p:cNvSpPr txBox="1"/>
            <p:nvPr/>
          </p:nvSpPr>
          <p:spPr>
            <a:xfrm>
              <a:off x="4125218" y="1847448"/>
              <a:ext cx="17354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11C9C04D-248B-211C-F6EB-98D4338765EE}"/>
                </a:ext>
              </a:extLst>
            </p:cNvPr>
            <p:cNvSpPr txBox="1"/>
            <p:nvPr/>
          </p:nvSpPr>
          <p:spPr>
            <a:xfrm>
              <a:off x="5155166" y="1973997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50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D75E12F6-CD40-40BC-64A1-AFA68EB14D63}"/>
                </a:ext>
              </a:extLst>
            </p:cNvPr>
            <p:cNvSpPr txBox="1"/>
            <p:nvPr/>
          </p:nvSpPr>
          <p:spPr>
            <a:xfrm>
              <a:off x="6841071" y="1968856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51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9505984D-0FA4-473F-5FF9-EA955B71966A}"/>
                </a:ext>
              </a:extLst>
            </p:cNvPr>
            <p:cNvSpPr txBox="1"/>
            <p:nvPr/>
          </p:nvSpPr>
          <p:spPr>
            <a:xfrm>
              <a:off x="4173259" y="2853304"/>
              <a:ext cx="27827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17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3B5B35C0-121C-E949-A52F-72EC6E463BFA}"/>
                </a:ext>
              </a:extLst>
            </p:cNvPr>
            <p:cNvSpPr txBox="1"/>
            <p:nvPr/>
          </p:nvSpPr>
          <p:spPr>
            <a:xfrm>
              <a:off x="4057835" y="3326476"/>
              <a:ext cx="26118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18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AF5B5BA-BB40-F988-D06B-8A38C1E14F3B}"/>
                </a:ext>
              </a:extLst>
            </p:cNvPr>
            <p:cNvSpPr txBox="1"/>
            <p:nvPr/>
          </p:nvSpPr>
          <p:spPr>
            <a:xfrm>
              <a:off x="4078998" y="3983988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19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6993F53-453D-F723-8257-F2A0C50AFD0B}"/>
                </a:ext>
              </a:extLst>
            </p:cNvPr>
            <p:cNvSpPr txBox="1"/>
            <p:nvPr/>
          </p:nvSpPr>
          <p:spPr>
            <a:xfrm>
              <a:off x="7625465" y="1823749"/>
              <a:ext cx="28255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54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5DA1B93B-BF21-5EB5-C8E8-F40F4B4E93E8}"/>
                </a:ext>
              </a:extLst>
            </p:cNvPr>
            <p:cNvSpPr txBox="1"/>
            <p:nvPr/>
          </p:nvSpPr>
          <p:spPr>
            <a:xfrm>
              <a:off x="7708369" y="2165476"/>
              <a:ext cx="186373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5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F41A3B76-5818-19CC-76A6-856E9AA432E1}"/>
                </a:ext>
              </a:extLst>
            </p:cNvPr>
            <p:cNvSpPr txBox="1"/>
            <p:nvPr/>
          </p:nvSpPr>
          <p:spPr>
            <a:xfrm>
              <a:off x="5144967" y="2926828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16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1583C99F-931C-BC43-8C12-5B42FD17EBF9}"/>
                </a:ext>
              </a:extLst>
            </p:cNvPr>
            <p:cNvSpPr txBox="1"/>
            <p:nvPr/>
          </p:nvSpPr>
          <p:spPr>
            <a:xfrm>
              <a:off x="6016692" y="2748352"/>
              <a:ext cx="267592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15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170D5A8-13F7-F3C6-AFA3-FA2DE5810BCC}"/>
                </a:ext>
              </a:extLst>
            </p:cNvPr>
            <p:cNvSpPr txBox="1"/>
            <p:nvPr/>
          </p:nvSpPr>
          <p:spPr>
            <a:xfrm flipH="1">
              <a:off x="6821688" y="2944910"/>
              <a:ext cx="41048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14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F73DC0DA-4244-A766-E535-A078E30F799E}"/>
                </a:ext>
              </a:extLst>
            </p:cNvPr>
            <p:cNvSpPr txBox="1"/>
            <p:nvPr/>
          </p:nvSpPr>
          <p:spPr>
            <a:xfrm>
              <a:off x="7704119" y="2521576"/>
              <a:ext cx="19064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6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8C1AA9A-1462-EEAE-9309-555D15AE76EF}"/>
                </a:ext>
              </a:extLst>
            </p:cNvPr>
            <p:cNvSpPr txBox="1"/>
            <p:nvPr/>
          </p:nvSpPr>
          <p:spPr>
            <a:xfrm>
              <a:off x="7725513" y="3075841"/>
              <a:ext cx="179961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latin typeface="Bradley Hand" pitchFamily="2" charset="77"/>
                </a:rPr>
                <a:t>8</a:t>
              </a:r>
              <a:endParaRPr lang="en-GB" sz="900" dirty="0">
                <a:solidFill>
                  <a:schemeClr val="accent1"/>
                </a:solidFill>
                <a:latin typeface="Bradley Hand" pitchFamily="2" charset="77"/>
                <a:sym typeface="Avenir Book"/>
              </a:endParaRP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BF21AD5C-8C90-C0FD-9817-F0364F38F923}"/>
                </a:ext>
              </a:extLst>
            </p:cNvPr>
            <p:cNvSpPr txBox="1"/>
            <p:nvPr/>
          </p:nvSpPr>
          <p:spPr>
            <a:xfrm>
              <a:off x="7643187" y="3261912"/>
              <a:ext cx="17568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9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DABF76EA-8FC5-7C1F-3F74-B9A835E15244}"/>
                </a:ext>
              </a:extLst>
            </p:cNvPr>
            <p:cNvSpPr txBox="1"/>
            <p:nvPr/>
          </p:nvSpPr>
          <p:spPr>
            <a:xfrm>
              <a:off x="7613384" y="3632105"/>
              <a:ext cx="25690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10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4CECEDF7-0916-1618-83CA-7F21615527AF}"/>
                </a:ext>
              </a:extLst>
            </p:cNvPr>
            <p:cNvSpPr txBox="1"/>
            <p:nvPr/>
          </p:nvSpPr>
          <p:spPr>
            <a:xfrm>
              <a:off x="8365865" y="2974508"/>
              <a:ext cx="197060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7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A4E9D83-5B9B-9130-902A-C549F2568314}"/>
                </a:ext>
              </a:extLst>
            </p:cNvPr>
            <p:cNvSpPr txBox="1"/>
            <p:nvPr/>
          </p:nvSpPr>
          <p:spPr>
            <a:xfrm>
              <a:off x="7734434" y="4355148"/>
              <a:ext cx="254768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11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20D19F50-C412-0F57-0F5B-E5C8D722FD9F}"/>
                </a:ext>
              </a:extLst>
            </p:cNvPr>
            <p:cNvSpPr txBox="1"/>
            <p:nvPr/>
          </p:nvSpPr>
          <p:spPr>
            <a:xfrm>
              <a:off x="6833887" y="4063329"/>
              <a:ext cx="269729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12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8B85CF9F-29FC-4B56-9644-C331316AE4DD}"/>
                </a:ext>
              </a:extLst>
            </p:cNvPr>
            <p:cNvSpPr txBox="1"/>
            <p:nvPr/>
          </p:nvSpPr>
          <p:spPr>
            <a:xfrm>
              <a:off x="5347400" y="4092639"/>
              <a:ext cx="271867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20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DE138D55-7E7B-1096-5C9C-9E70FFE19128}"/>
                </a:ext>
              </a:extLst>
            </p:cNvPr>
            <p:cNvSpPr txBox="1"/>
            <p:nvPr/>
          </p:nvSpPr>
          <p:spPr>
            <a:xfrm>
              <a:off x="6120640" y="3583875"/>
              <a:ext cx="265455" cy="2769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34289" tIns="34289" rIns="34289" bIns="34289" numCol="1" spcCol="38100" rtlCol="0" anchor="t">
              <a:spAutoFit/>
            </a:bodyPr>
            <a:lstStyle/>
            <a:p>
              <a:pPr defTabSz="685800" hangingPunct="0">
                <a:buClrTx/>
              </a:pPr>
              <a:r>
                <a:rPr lang="en-GB" sz="900" dirty="0">
                  <a:solidFill>
                    <a:schemeClr val="accent1"/>
                  </a:solidFill>
                  <a:latin typeface="Bradley Hand" pitchFamily="2" charset="77"/>
                  <a:sym typeface="Avenir Book"/>
                </a:rPr>
                <a:t>13</a:t>
              </a:r>
            </a:p>
          </p:txBody>
        </p:sp>
      </p:grpSp>
      <p:sp>
        <p:nvSpPr>
          <p:cNvPr id="28" name="Linie">
            <a:extLst>
              <a:ext uri="{FF2B5EF4-FFF2-40B4-BE49-F238E27FC236}">
                <a16:creationId xmlns:a16="http://schemas.microsoft.com/office/drawing/2014/main" id="{E43816E7-A19B-692A-3A69-E3F7B2F2FF03}"/>
              </a:ext>
            </a:extLst>
          </p:cNvPr>
          <p:cNvSpPr/>
          <p:nvPr/>
        </p:nvSpPr>
        <p:spPr>
          <a:xfrm>
            <a:off x="7585678" y="4065071"/>
            <a:ext cx="372644" cy="1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miter/>
            <a:tailEnd type="triangle"/>
          </a:ln>
        </p:spPr>
        <p:txBody>
          <a:bodyPr lIns="34289" rIns="34289"/>
          <a:lstStyle/>
          <a:p>
            <a:endParaRPr sz="675"/>
          </a:p>
        </p:txBody>
      </p:sp>
      <p:sp>
        <p:nvSpPr>
          <p:cNvPr id="30" name="Data Flow">
            <a:extLst>
              <a:ext uri="{FF2B5EF4-FFF2-40B4-BE49-F238E27FC236}">
                <a16:creationId xmlns:a16="http://schemas.microsoft.com/office/drawing/2014/main" id="{1DA57CE2-AB2A-1420-F73B-DE1500A7CAEB}"/>
              </a:ext>
            </a:extLst>
          </p:cNvPr>
          <p:cNvSpPr txBox="1"/>
          <p:nvPr/>
        </p:nvSpPr>
        <p:spPr>
          <a:xfrm>
            <a:off x="7561067" y="4117159"/>
            <a:ext cx="554958" cy="1962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lang="de-DE" sz="675" dirty="0"/>
              <a:t>Control</a:t>
            </a:r>
            <a:r>
              <a:rPr sz="675" dirty="0"/>
              <a:t> Flow</a:t>
            </a:r>
          </a:p>
        </p:txBody>
      </p:sp>
      <p:grpSp>
        <p:nvGrpSpPr>
          <p:cNvPr id="21" name="Copyright &amp; Authors Scanner">
            <a:extLst>
              <a:ext uri="{FF2B5EF4-FFF2-40B4-BE49-F238E27FC236}">
                <a16:creationId xmlns:a16="http://schemas.microsoft.com/office/drawing/2014/main" id="{6D8DFBDB-906D-EC2C-9D3C-A9D8AE15101B}"/>
              </a:ext>
            </a:extLst>
          </p:cNvPr>
          <p:cNvGrpSpPr/>
          <p:nvPr/>
        </p:nvGrpSpPr>
        <p:grpSpPr>
          <a:xfrm>
            <a:off x="172330" y="3933418"/>
            <a:ext cx="802137" cy="546408"/>
            <a:chOff x="-1" y="0"/>
            <a:chExt cx="1287358" cy="698501"/>
          </a:xfrm>
          <a:solidFill>
            <a:srgbClr val="FF7E79"/>
          </a:solidFill>
        </p:grpSpPr>
        <p:sp>
          <p:nvSpPr>
            <p:cNvPr id="22" name="Rechteck">
              <a:extLst>
                <a:ext uri="{FF2B5EF4-FFF2-40B4-BE49-F238E27FC236}">
                  <a16:creationId xmlns:a16="http://schemas.microsoft.com/office/drawing/2014/main" id="{DB5EACC9-E79B-94CE-988E-1286A225EFE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29" name="License, Copyright &amp; Authors Scanner">
              <a:extLst>
                <a:ext uri="{FF2B5EF4-FFF2-40B4-BE49-F238E27FC236}">
                  <a16:creationId xmlns:a16="http://schemas.microsoft.com/office/drawing/2014/main" id="{2FFD13A6-44A3-7709-3814-F9144DB1B035}"/>
                </a:ext>
              </a:extLst>
            </p:cNvPr>
            <p:cNvSpPr txBox="1"/>
            <p:nvPr/>
          </p:nvSpPr>
          <p:spPr>
            <a:xfrm>
              <a:off x="85876" y="129338"/>
              <a:ext cx="1105080" cy="4619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CVE scanner?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Copyright &amp; Authors Scanner">
            <a:extLst>
              <a:ext uri="{FF2B5EF4-FFF2-40B4-BE49-F238E27FC236}">
                <a16:creationId xmlns:a16="http://schemas.microsoft.com/office/drawing/2014/main" id="{5A3FA7A3-F7C1-E730-25B0-4C75C9D840A6}"/>
              </a:ext>
            </a:extLst>
          </p:cNvPr>
          <p:cNvGrpSpPr/>
          <p:nvPr/>
        </p:nvGrpSpPr>
        <p:grpSpPr>
          <a:xfrm>
            <a:off x="172331" y="2601916"/>
            <a:ext cx="802137" cy="546408"/>
            <a:chOff x="-1" y="0"/>
            <a:chExt cx="1287358" cy="698501"/>
          </a:xfrm>
          <a:solidFill>
            <a:schemeClr val="accent2"/>
          </a:solidFill>
        </p:grpSpPr>
        <p:sp>
          <p:nvSpPr>
            <p:cNvPr id="32" name="Rechteck">
              <a:extLst>
                <a:ext uri="{FF2B5EF4-FFF2-40B4-BE49-F238E27FC236}">
                  <a16:creationId xmlns:a16="http://schemas.microsoft.com/office/drawing/2014/main" id="{2FC88B74-18B3-1382-09B0-8F16B2D5C00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grp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3" name="License, Copyright &amp; Authors Scanner">
              <a:extLst>
                <a:ext uri="{FF2B5EF4-FFF2-40B4-BE49-F238E27FC236}">
                  <a16:creationId xmlns:a16="http://schemas.microsoft.com/office/drawing/2014/main" id="{0127231C-7CA7-ACDC-4A61-57E077E751F6}"/>
                </a:ext>
              </a:extLst>
            </p:cNvPr>
            <p:cNvSpPr txBox="1"/>
            <p:nvPr/>
          </p:nvSpPr>
          <p:spPr>
            <a:xfrm>
              <a:off x="59766" y="127652"/>
              <a:ext cx="1130040" cy="461915"/>
            </a:xfrm>
            <a:prstGeom prst="rect">
              <a:avLst/>
            </a:prstGeom>
            <a:grp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Internal security rules repo?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" name="Copyright &amp; Authors Scanner">
            <a:extLst>
              <a:ext uri="{FF2B5EF4-FFF2-40B4-BE49-F238E27FC236}">
                <a16:creationId xmlns:a16="http://schemas.microsoft.com/office/drawing/2014/main" id="{281312B6-BE2A-694D-581E-C27BDB87065A}"/>
              </a:ext>
            </a:extLst>
          </p:cNvPr>
          <p:cNvGrpSpPr/>
          <p:nvPr/>
        </p:nvGrpSpPr>
        <p:grpSpPr>
          <a:xfrm>
            <a:off x="144391" y="3281091"/>
            <a:ext cx="802138" cy="546408"/>
            <a:chOff x="-1" y="0"/>
            <a:chExt cx="1287358" cy="698501"/>
          </a:xfrm>
          <a:solidFill>
            <a:srgbClr val="FF7E79"/>
          </a:solidFill>
        </p:grpSpPr>
        <p:sp>
          <p:nvSpPr>
            <p:cNvPr id="35" name="Rechteck">
              <a:extLst>
                <a:ext uri="{FF2B5EF4-FFF2-40B4-BE49-F238E27FC236}">
                  <a16:creationId xmlns:a16="http://schemas.microsoft.com/office/drawing/2014/main" id="{0487BC6E-E409-3A7B-6A02-4030B31D34CE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6" name="License, Copyright &amp; Authors Scanner">
              <a:extLst>
                <a:ext uri="{FF2B5EF4-FFF2-40B4-BE49-F238E27FC236}">
                  <a16:creationId xmlns:a16="http://schemas.microsoft.com/office/drawing/2014/main" id="{032A5BB1-2CA7-277B-5CD8-CBA8943E4D05}"/>
                </a:ext>
              </a:extLst>
            </p:cNvPr>
            <p:cNvSpPr txBox="1"/>
            <p:nvPr/>
          </p:nvSpPr>
          <p:spPr>
            <a:xfrm>
              <a:off x="89535" y="113957"/>
              <a:ext cx="1117484" cy="461915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lang="en-US" sz="675" dirty="0">
                  <a:solidFill>
                    <a:schemeClr val="bg1"/>
                  </a:solidFill>
                </a:rPr>
                <a:t>Security Solver?</a:t>
              </a:r>
              <a:br>
                <a:rPr lang="en-US" sz="675" dirty="0">
                  <a:solidFill>
                    <a:schemeClr val="bg1"/>
                  </a:solidFill>
                </a:rPr>
              </a:br>
              <a:r>
                <a:rPr lang="en-US" sz="675" dirty="0">
                  <a:solidFill>
                    <a:schemeClr val="bg1"/>
                  </a:solidFill>
                </a:rPr>
                <a:t>(determine requirements)</a:t>
              </a:r>
              <a:endParaRPr sz="675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7" name="Copyright &amp; Authors Scanner">
            <a:extLst>
              <a:ext uri="{FF2B5EF4-FFF2-40B4-BE49-F238E27FC236}">
                <a16:creationId xmlns:a16="http://schemas.microsoft.com/office/drawing/2014/main" id="{AE1CAF03-C59D-E7B4-D33B-BF13312BC854}"/>
              </a:ext>
            </a:extLst>
          </p:cNvPr>
          <p:cNvGrpSpPr/>
          <p:nvPr/>
        </p:nvGrpSpPr>
        <p:grpSpPr>
          <a:xfrm>
            <a:off x="4868661" y="854248"/>
            <a:ext cx="802137" cy="546407"/>
            <a:chOff x="0" y="0"/>
            <a:chExt cx="1287356" cy="698500"/>
          </a:xfrm>
        </p:grpSpPr>
        <p:sp>
          <p:nvSpPr>
            <p:cNvPr id="38" name="Rechteck">
              <a:extLst>
                <a:ext uri="{FF2B5EF4-FFF2-40B4-BE49-F238E27FC236}">
                  <a16:creationId xmlns:a16="http://schemas.microsoft.com/office/drawing/2014/main" id="{2C81E97E-68F4-C1D8-0C3F-59ECDC12428F}"/>
                </a:ext>
              </a:extLst>
            </p:cNvPr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39" name="Package Source Archiver">
              <a:extLst>
                <a:ext uri="{FF2B5EF4-FFF2-40B4-BE49-F238E27FC236}">
                  <a16:creationId xmlns:a16="http://schemas.microsoft.com/office/drawing/2014/main" id="{1DB01075-67B9-8742-D3C0-8DF92A66F8CB}"/>
                </a:ext>
              </a:extLst>
            </p:cNvPr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675" dirty="0"/>
                <a:t>SAST </a:t>
              </a:r>
              <a:endParaRPr sz="675" dirty="0"/>
            </a:p>
          </p:txBody>
        </p:sp>
      </p:grpSp>
      <p:grpSp>
        <p:nvGrpSpPr>
          <p:cNvPr id="40" name="Copyright &amp; Authors Scanner">
            <a:extLst>
              <a:ext uri="{FF2B5EF4-FFF2-40B4-BE49-F238E27FC236}">
                <a16:creationId xmlns:a16="http://schemas.microsoft.com/office/drawing/2014/main" id="{8F1F80BF-A17D-AAEF-5382-776985EDF25F}"/>
              </a:ext>
            </a:extLst>
          </p:cNvPr>
          <p:cNvGrpSpPr/>
          <p:nvPr/>
        </p:nvGrpSpPr>
        <p:grpSpPr>
          <a:xfrm>
            <a:off x="6168910" y="852295"/>
            <a:ext cx="823183" cy="546407"/>
            <a:chOff x="1903340" y="-148613"/>
            <a:chExt cx="1321133" cy="698501"/>
          </a:xfrm>
        </p:grpSpPr>
        <p:sp>
          <p:nvSpPr>
            <p:cNvPr id="41" name="Rechteck">
              <a:extLst>
                <a:ext uri="{FF2B5EF4-FFF2-40B4-BE49-F238E27FC236}">
                  <a16:creationId xmlns:a16="http://schemas.microsoft.com/office/drawing/2014/main" id="{A79319BF-5B51-8D68-B4BA-A967B6B881DE}"/>
                </a:ext>
              </a:extLst>
            </p:cNvPr>
            <p:cNvSpPr/>
            <p:nvPr/>
          </p:nvSpPr>
          <p:spPr>
            <a:xfrm>
              <a:off x="1937115" y="-148613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675"/>
            </a:p>
          </p:txBody>
        </p:sp>
        <p:sp>
          <p:nvSpPr>
            <p:cNvPr id="42" name="Package Source Archiver">
              <a:extLst>
                <a:ext uri="{FF2B5EF4-FFF2-40B4-BE49-F238E27FC236}">
                  <a16:creationId xmlns:a16="http://schemas.microsoft.com/office/drawing/2014/main" id="{C690FD6B-5150-AFA5-C7A2-04DD98AB1384}"/>
                </a:ext>
              </a:extLst>
            </p:cNvPr>
            <p:cNvSpPr txBox="1"/>
            <p:nvPr/>
          </p:nvSpPr>
          <p:spPr>
            <a:xfrm>
              <a:off x="1903340" y="-33004"/>
              <a:ext cx="1287357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lang="de-DE" sz="675" dirty="0" err="1"/>
                <a:t>OpenSSF</a:t>
              </a:r>
              <a:br>
                <a:rPr lang="de-DE" sz="675" dirty="0"/>
              </a:br>
              <a:r>
                <a:rPr lang="de-DE" sz="675" dirty="0" err="1"/>
                <a:t>Scorecard</a:t>
              </a:r>
              <a:r>
                <a:rPr lang="de-DE" sz="675" dirty="0"/>
                <a:t> </a:t>
              </a:r>
              <a:endParaRPr sz="675" dirty="0"/>
            </a:p>
          </p:txBody>
        </p:sp>
      </p:grp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22ECCA03-6201-F511-2A80-0AE237B4A398}"/>
              </a:ext>
            </a:extLst>
          </p:cNvPr>
          <p:cNvGrpSpPr/>
          <p:nvPr/>
        </p:nvGrpSpPr>
        <p:grpSpPr>
          <a:xfrm>
            <a:off x="6312122" y="3065980"/>
            <a:ext cx="823183" cy="546407"/>
            <a:chOff x="8799982" y="3932150"/>
            <a:chExt cx="1097577" cy="728543"/>
          </a:xfrm>
        </p:grpSpPr>
        <p:grpSp>
          <p:nvGrpSpPr>
            <p:cNvPr id="43" name="Copyright &amp; Authors Scanner">
              <a:extLst>
                <a:ext uri="{FF2B5EF4-FFF2-40B4-BE49-F238E27FC236}">
                  <a16:creationId xmlns:a16="http://schemas.microsoft.com/office/drawing/2014/main" id="{F6EE6A2C-F839-272A-5A9A-5D78D98092CF}"/>
                </a:ext>
              </a:extLst>
            </p:cNvPr>
            <p:cNvGrpSpPr/>
            <p:nvPr/>
          </p:nvGrpSpPr>
          <p:grpSpPr>
            <a:xfrm>
              <a:off x="8799982" y="3932150"/>
              <a:ext cx="1097577" cy="728543"/>
              <a:chOff x="1903340" y="-148613"/>
              <a:chExt cx="1321133" cy="698501"/>
            </a:xfrm>
          </p:grpSpPr>
          <p:sp>
            <p:nvSpPr>
              <p:cNvPr id="44" name="Rechteck">
                <a:extLst>
                  <a:ext uri="{FF2B5EF4-FFF2-40B4-BE49-F238E27FC236}">
                    <a16:creationId xmlns:a16="http://schemas.microsoft.com/office/drawing/2014/main" id="{DFABD4B0-33D0-3986-B204-EC0C9DC823B6}"/>
                  </a:ext>
                </a:extLst>
              </p:cNvPr>
              <p:cNvSpPr/>
              <p:nvPr/>
            </p:nvSpPr>
            <p:spPr>
              <a:xfrm>
                <a:off x="1937115" y="-148613"/>
                <a:ext cx="1287358" cy="6985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pPr>
                  <a:defRPr sz="1300"/>
                </a:pPr>
                <a:endParaRPr sz="675"/>
              </a:p>
            </p:txBody>
          </p:sp>
          <p:sp>
            <p:nvSpPr>
              <p:cNvPr id="45" name="Package Source Archiver">
                <a:extLst>
                  <a:ext uri="{FF2B5EF4-FFF2-40B4-BE49-F238E27FC236}">
                    <a16:creationId xmlns:a16="http://schemas.microsoft.com/office/drawing/2014/main" id="{DC00771F-F78C-57BB-50DE-0464125A0E89}"/>
                  </a:ext>
                </a:extLst>
              </p:cNvPr>
              <p:cNvSpPr txBox="1"/>
              <p:nvPr/>
            </p:nvSpPr>
            <p:spPr>
              <a:xfrm>
                <a:off x="1903340" y="-33004"/>
                <a:ext cx="1287357" cy="46191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34289" tIns="34289" rIns="34289" bIns="34289" numCol="1" anchor="t">
                <a:noAutofit/>
              </a:bodyPr>
              <a:lstStyle>
                <a:lvl1pPr algn="ctr">
                  <a:defRPr sz="1100"/>
                </a:lvl1pPr>
              </a:lstStyle>
              <a:p>
                <a:r>
                  <a:rPr lang="en-GB" sz="675" dirty="0"/>
                  <a:t>Vulnerability</a:t>
                </a:r>
                <a:r>
                  <a:rPr lang="de-DE" sz="675" dirty="0"/>
                  <a:t> Repository</a:t>
                </a:r>
                <a:endParaRPr sz="675" dirty="0"/>
              </a:p>
            </p:txBody>
          </p:sp>
        </p:grpSp>
        <p:grpSp>
          <p:nvGrpSpPr>
            <p:cNvPr id="46" name="Flowchart: Magnetic Disk 47">
              <a:extLst>
                <a:ext uri="{FF2B5EF4-FFF2-40B4-BE49-F238E27FC236}">
                  <a16:creationId xmlns:a16="http://schemas.microsoft.com/office/drawing/2014/main" id="{06137ED2-9EBA-BE38-277C-9C9FC894210A}"/>
                </a:ext>
              </a:extLst>
            </p:cNvPr>
            <p:cNvGrpSpPr/>
            <p:nvPr/>
          </p:nvGrpSpPr>
          <p:grpSpPr>
            <a:xfrm>
              <a:off x="9503368" y="4379773"/>
              <a:ext cx="343266" cy="275322"/>
              <a:chOff x="0" y="0"/>
              <a:chExt cx="413182" cy="263967"/>
            </a:xfrm>
          </p:grpSpPr>
          <p:sp>
            <p:nvSpPr>
              <p:cNvPr id="47" name="Form">
                <a:extLst>
                  <a:ext uri="{FF2B5EF4-FFF2-40B4-BE49-F238E27FC236}">
                    <a16:creationId xmlns:a16="http://schemas.microsoft.com/office/drawing/2014/main" id="{762AB3D6-8508-6E53-7B42-32B501A1DBAD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endParaRPr sz="675"/>
              </a:p>
            </p:txBody>
          </p:sp>
          <p:sp>
            <p:nvSpPr>
              <p:cNvPr id="48" name="Form">
                <a:extLst>
                  <a:ext uri="{FF2B5EF4-FFF2-40B4-BE49-F238E27FC236}">
                    <a16:creationId xmlns:a16="http://schemas.microsoft.com/office/drawing/2014/main" id="{12385937-2962-A2B4-0C2C-49952D5E07BA}"/>
                  </a:ext>
                </a:extLst>
              </p:cNvPr>
              <p:cNvSpPr/>
              <p:nvPr/>
            </p:nvSpPr>
            <p:spPr>
              <a:xfrm>
                <a:off x="-1" y="0"/>
                <a:ext cx="413183" cy="26396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3600"/>
                    </a:moveTo>
                    <a:cubicBezTo>
                      <a:pt x="21600" y="5588"/>
                      <a:pt x="16765" y="7200"/>
                      <a:pt x="10800" y="7200"/>
                    </a:cubicBezTo>
                    <a:cubicBezTo>
                      <a:pt x="4835" y="7200"/>
                      <a:pt x="0" y="5588"/>
                      <a:pt x="0" y="3600"/>
                    </a:cubicBezTo>
                    <a:moveTo>
                      <a:pt x="0" y="3600"/>
                    </a:moveTo>
                    <a:cubicBezTo>
                      <a:pt x="0" y="1612"/>
                      <a:pt x="4835" y="0"/>
                      <a:pt x="10800" y="0"/>
                    </a:cubicBezTo>
                    <a:cubicBezTo>
                      <a:pt x="16765" y="0"/>
                      <a:pt x="21600" y="1612"/>
                      <a:pt x="21600" y="3600"/>
                    </a:cubicBezTo>
                    <a:lnTo>
                      <a:pt x="21600" y="18000"/>
                    </a:lnTo>
                    <a:cubicBezTo>
                      <a:pt x="21600" y="19988"/>
                      <a:pt x="16765" y="21600"/>
                      <a:pt x="10800" y="21600"/>
                    </a:cubicBezTo>
                    <a:cubicBezTo>
                      <a:pt x="4835" y="21600"/>
                      <a:pt x="0" y="19988"/>
                      <a:pt x="0" y="18000"/>
                    </a:cubicBezTo>
                    <a:close/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34289" tIns="34289" rIns="34289" bIns="34289" numCol="1" anchor="ctr">
                <a:noAutofit/>
              </a:bodyPr>
              <a:lstStyle/>
              <a:p>
                <a:endParaRPr sz="675"/>
              </a:p>
            </p:txBody>
          </p:sp>
        </p:grpSp>
      </p:grpSp>
      <p:sp>
        <p:nvSpPr>
          <p:cNvPr id="57" name="Textfeld 56">
            <a:extLst>
              <a:ext uri="{FF2B5EF4-FFF2-40B4-BE49-F238E27FC236}">
                <a16:creationId xmlns:a16="http://schemas.microsoft.com/office/drawing/2014/main" id="{06C31E23-EDDA-BAA3-CA64-7341142C69FB}"/>
              </a:ext>
            </a:extLst>
          </p:cNvPr>
          <p:cNvSpPr txBox="1"/>
          <p:nvPr/>
        </p:nvSpPr>
        <p:spPr>
          <a:xfrm rot="20587296">
            <a:off x="812127" y="931869"/>
            <a:ext cx="704037" cy="438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4289" tIns="34289" rIns="34289" bIns="34289" numCol="1" spcCol="38100" rtlCol="0" anchor="t">
            <a:spAutoFit/>
          </a:bodyPr>
          <a:lstStyle/>
          <a:p>
            <a:pPr algn="ctr" defTabSz="685800" hangingPunct="0">
              <a:buClrTx/>
            </a:pPr>
            <a:r>
              <a:rPr lang="en-GB" sz="135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venir Book"/>
              </a:rPr>
              <a:t>Work in</a:t>
            </a:r>
            <a:br>
              <a:rPr lang="en-GB" sz="1350" b="1" dirty="0">
                <a:solidFill>
                  <a:schemeClr val="accent2"/>
                </a:solidFill>
                <a:latin typeface="+mn-lt"/>
                <a:ea typeface="+mn-ea"/>
                <a:cs typeface="+mn-cs"/>
                <a:sym typeface="Avenir Book"/>
              </a:rPr>
            </a:br>
            <a:r>
              <a:rPr lang="en-GB" sz="1050" b="1" dirty="0">
                <a:solidFill>
                  <a:schemeClr val="accent2"/>
                </a:solidFill>
              </a:rPr>
              <a:t>progress!</a:t>
            </a:r>
            <a:endParaRPr lang="en-GB" sz="1350" b="1" dirty="0">
              <a:solidFill>
                <a:schemeClr val="accent2"/>
              </a:solidFill>
              <a:latin typeface="+mn-lt"/>
              <a:ea typeface="+mn-ea"/>
              <a:cs typeface="+mn-cs"/>
              <a:sym typeface="Avenir Book"/>
            </a:endParaRPr>
          </a:p>
        </p:txBody>
      </p:sp>
    </p:spTree>
    <p:extLst>
      <p:ext uri="{BB962C8B-B14F-4D97-AF65-F5344CB8AC3E}">
        <p14:creationId xmlns:p14="http://schemas.microsoft.com/office/powerpoint/2010/main" val="1866322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60CAEBC-2E74-4858-0BF8-733D8968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>
            <a:extLst>
              <a:ext uri="{FF2B5EF4-FFF2-40B4-BE49-F238E27FC236}">
                <a16:creationId xmlns:a16="http://schemas.microsoft.com/office/drawing/2014/main" id="{68F0BC4A-D5D3-3FBC-2708-1B48CD76D2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 Implementations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4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Tool Orchestrator"/>
          <p:cNvGrpSpPr/>
          <p:nvPr/>
        </p:nvGrpSpPr>
        <p:grpSpPr>
          <a:xfrm>
            <a:off x="476925" y="788215"/>
            <a:ext cx="7278023" cy="3899921"/>
            <a:chOff x="0" y="0"/>
            <a:chExt cx="9704028" cy="5199894"/>
          </a:xfrm>
        </p:grpSpPr>
        <p:sp>
          <p:nvSpPr>
            <p:cNvPr id="66" name="Rechteck"/>
            <p:cNvSpPr/>
            <p:nvPr/>
          </p:nvSpPr>
          <p:spPr>
            <a:xfrm>
              <a:off x="0" y="-1"/>
              <a:ext cx="8137008" cy="5199896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67" name="Tool Orchestrator"/>
            <p:cNvSpPr txBox="1"/>
            <p:nvPr/>
          </p:nvSpPr>
          <p:spPr>
            <a:xfrm>
              <a:off x="0" y="0"/>
              <a:ext cx="9704029" cy="2890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300"/>
              </a:lvl1pPr>
            </a:lstStyle>
            <a:p>
              <a:r>
                <a:rPr sz="975"/>
                <a:t>Tool Orchestrator</a:t>
              </a:r>
            </a:p>
          </p:txBody>
        </p:sp>
      </p:grpSp>
      <p:sp>
        <p:nvSpPr>
          <p:cNvPr id="69" name="Linie"/>
          <p:cNvSpPr/>
          <p:nvPr/>
        </p:nvSpPr>
        <p:spPr>
          <a:xfrm>
            <a:off x="5168155" y="2749379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72" name="Reporting"/>
          <p:cNvGrpSpPr/>
          <p:nvPr/>
        </p:nvGrpSpPr>
        <p:grpSpPr>
          <a:xfrm>
            <a:off x="784125" y="4084861"/>
            <a:ext cx="5706091" cy="240032"/>
            <a:chOff x="0" y="0"/>
            <a:chExt cx="7608120" cy="320040"/>
          </a:xfrm>
        </p:grpSpPr>
        <p:sp>
          <p:nvSpPr>
            <p:cNvPr id="70" name="Rechteck"/>
            <p:cNvSpPr/>
            <p:nvPr/>
          </p:nvSpPr>
          <p:spPr>
            <a:xfrm>
              <a:off x="0" y="0"/>
              <a:ext cx="7608121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1" name="Reporting and Analytics"/>
            <p:cNvSpPr txBox="1"/>
            <p:nvPr/>
          </p:nvSpPr>
          <p:spPr>
            <a:xfrm>
              <a:off x="0" y="0"/>
              <a:ext cx="7608121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/>
                <a:t>Reporting and Analytics</a:t>
              </a:r>
            </a:p>
          </p:txBody>
        </p:sp>
      </p:grpSp>
      <p:sp>
        <p:nvSpPr>
          <p:cNvPr id="73" name="OC Tooling Workgroup - ToolChain Capabilit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dirty="0" err="1"/>
              <a:t>ToolChain</a:t>
            </a:r>
            <a:r>
              <a:rPr dirty="0"/>
              <a:t> Capabilities (v1.</a:t>
            </a:r>
            <a:r>
              <a:rPr lang="en-GB" dirty="0"/>
              <a:t>6.1</a:t>
            </a:r>
            <a:r>
              <a:rPr dirty="0"/>
              <a:t>)</a:t>
            </a:r>
            <a:r>
              <a:rPr lang="de-DE" dirty="0"/>
              <a:t> – Mapping </a:t>
            </a:r>
            <a:r>
              <a:rPr lang="de-DE" dirty="0" err="1"/>
              <a:t>of</a:t>
            </a:r>
            <a:r>
              <a:rPr lang="de-DE" dirty="0"/>
              <a:t> Tools (</a:t>
            </a:r>
            <a:r>
              <a:rPr lang="de-DE" dirty="0" err="1"/>
              <a:t>example</a:t>
            </a:r>
            <a:r>
              <a:rPr lang="de-DE" dirty="0"/>
              <a:t> BANG)</a:t>
            </a:r>
            <a:endParaRPr dirty="0"/>
          </a:p>
        </p:txBody>
      </p:sp>
      <p:grpSp>
        <p:nvGrpSpPr>
          <p:cNvPr id="76" name="Composition Analyzer (Build)"/>
          <p:cNvGrpSpPr/>
          <p:nvPr/>
        </p:nvGrpSpPr>
        <p:grpSpPr>
          <a:xfrm>
            <a:off x="803595" y="1804328"/>
            <a:ext cx="965519" cy="523876"/>
            <a:chOff x="33721" y="0"/>
            <a:chExt cx="1287358" cy="698500"/>
          </a:xfrm>
        </p:grpSpPr>
        <p:sp>
          <p:nvSpPr>
            <p:cNvPr id="74" name="Rechteck"/>
            <p:cNvSpPr/>
            <p:nvPr/>
          </p:nvSpPr>
          <p:spPr>
            <a:xfrm>
              <a:off x="33721" y="-1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75" name="Dependency Analyzer (Build)"/>
            <p:cNvSpPr txBox="1"/>
            <p:nvPr/>
          </p:nvSpPr>
          <p:spPr>
            <a:xfrm>
              <a:off x="33721" y="118292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 (</a:t>
              </a:r>
              <a:r>
                <a:rPr lang="en-GB" sz="825" dirty="0"/>
                <a:t>Source</a:t>
              </a:r>
              <a:r>
                <a:rPr sz="825" dirty="0"/>
                <a:t>)</a:t>
              </a:r>
            </a:p>
          </p:txBody>
        </p:sp>
      </p:grpSp>
      <p:grpSp>
        <p:nvGrpSpPr>
          <p:cNvPr id="79" name="Composition Analyzer (Binary)"/>
          <p:cNvGrpSpPr/>
          <p:nvPr/>
        </p:nvGrpSpPr>
        <p:grpSpPr>
          <a:xfrm>
            <a:off x="803594" y="2487441"/>
            <a:ext cx="965519" cy="523876"/>
            <a:chOff x="0" y="0"/>
            <a:chExt cx="1287356" cy="698500"/>
          </a:xfrm>
        </p:grpSpPr>
        <p:sp>
          <p:nvSpPr>
            <p:cNvPr id="77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chemeClr val="accent2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 dirty="0">
                <a:solidFill>
                  <a:schemeClr val="bg1"/>
                </a:solidFill>
              </a:endParaRPr>
            </a:p>
          </p:txBody>
        </p:sp>
        <p:sp>
          <p:nvSpPr>
            <p:cNvPr id="78" name="Dependency Analyzer (Binary)"/>
            <p:cNvSpPr txBox="1"/>
            <p:nvPr/>
          </p:nvSpPr>
          <p:spPr>
            <a:xfrm>
              <a:off x="-1" y="62526"/>
              <a:ext cx="1287358" cy="46191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>
                  <a:solidFill>
                    <a:schemeClr val="bg1"/>
                  </a:solidFill>
                </a:rPr>
                <a:t>Dependency Analyzer (Binary)</a:t>
              </a:r>
            </a:p>
          </p:txBody>
        </p:sp>
      </p:grpSp>
      <p:grpSp>
        <p:nvGrpSpPr>
          <p:cNvPr id="82" name="Composition Analyzer (Container)"/>
          <p:cNvGrpSpPr/>
          <p:nvPr/>
        </p:nvGrpSpPr>
        <p:grpSpPr>
          <a:xfrm>
            <a:off x="803595" y="3166514"/>
            <a:ext cx="965519" cy="523876"/>
            <a:chOff x="0" y="0"/>
            <a:chExt cx="1287358" cy="698500"/>
          </a:xfrm>
        </p:grpSpPr>
        <p:sp>
          <p:nvSpPr>
            <p:cNvPr id="80" name="Rechteck"/>
            <p:cNvSpPr/>
            <p:nvPr/>
          </p:nvSpPr>
          <p:spPr>
            <a:xfrm>
              <a:off x="0" y="0"/>
              <a:ext cx="1287359" cy="698500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1" name="Dependency Analyzer (Container)"/>
            <p:cNvSpPr txBox="1"/>
            <p:nvPr/>
          </p:nvSpPr>
          <p:spPr>
            <a:xfrm>
              <a:off x="0" y="22060"/>
              <a:ext cx="128735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100"/>
              </a:pPr>
              <a:r>
                <a:rPr sz="825" dirty="0"/>
                <a:t>Dependency Analyzer</a:t>
              </a:r>
              <a:r>
                <a:rPr lang="de-DE" sz="825" dirty="0"/>
                <a:t> </a:t>
              </a:r>
              <a:r>
                <a:rPr sz="825" dirty="0"/>
                <a:t>(Container)</a:t>
              </a:r>
            </a:p>
          </p:txBody>
        </p:sp>
      </p:grpSp>
      <p:grpSp>
        <p:nvGrpSpPr>
          <p:cNvPr id="85" name="Project Data"/>
          <p:cNvGrpSpPr/>
          <p:nvPr/>
        </p:nvGrpSpPr>
        <p:grpSpPr>
          <a:xfrm>
            <a:off x="2390615" y="2476238"/>
            <a:ext cx="2692522" cy="523876"/>
            <a:chOff x="0" y="0"/>
            <a:chExt cx="3590027" cy="698500"/>
          </a:xfrm>
        </p:grpSpPr>
        <p:sp>
          <p:nvSpPr>
            <p:cNvPr id="83" name="Rechteck"/>
            <p:cNvSpPr/>
            <p:nvPr/>
          </p:nvSpPr>
          <p:spPr>
            <a:xfrm>
              <a:off x="-1" y="0"/>
              <a:ext cx="359002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4" name="Case Data (Situation, Inputs, Status)"/>
            <p:cNvSpPr txBox="1"/>
            <p:nvPr/>
          </p:nvSpPr>
          <p:spPr>
            <a:xfrm>
              <a:off x="-1" y="22060"/>
              <a:ext cx="3590029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Case Data (Situation, Inputs, Status)</a:t>
              </a:r>
            </a:p>
          </p:txBody>
        </p:sp>
      </p:grpSp>
      <p:grpSp>
        <p:nvGrpSpPr>
          <p:cNvPr id="88" name="Situation Data…"/>
          <p:cNvGrpSpPr/>
          <p:nvPr/>
        </p:nvGrpSpPr>
        <p:grpSpPr>
          <a:xfrm>
            <a:off x="2384266" y="3195409"/>
            <a:ext cx="982643" cy="523877"/>
            <a:chOff x="-1" y="-1"/>
            <a:chExt cx="1310190" cy="698501"/>
          </a:xfrm>
        </p:grpSpPr>
        <p:sp>
          <p:nvSpPr>
            <p:cNvPr id="86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87" name="Policies &amp; Rules"/>
            <p:cNvSpPr txBox="1"/>
            <p:nvPr/>
          </p:nvSpPr>
          <p:spPr>
            <a:xfrm>
              <a:off x="22829" y="44653"/>
              <a:ext cx="1287360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Policies &amp; Rules</a:t>
              </a:r>
              <a:endParaRPr lang="en-GB" sz="825" dirty="0"/>
            </a:p>
          </p:txBody>
        </p:sp>
      </p:grpSp>
      <p:grpSp>
        <p:nvGrpSpPr>
          <p:cNvPr id="91" name="Approval Flow (WFE)"/>
          <p:cNvGrpSpPr/>
          <p:nvPr/>
        </p:nvGrpSpPr>
        <p:grpSpPr>
          <a:xfrm>
            <a:off x="5520926" y="2487441"/>
            <a:ext cx="965519" cy="523876"/>
            <a:chOff x="0" y="0"/>
            <a:chExt cx="1287356" cy="698500"/>
          </a:xfrm>
        </p:grpSpPr>
        <p:sp>
          <p:nvSpPr>
            <p:cNvPr id="89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0" name="Approval Flow (WFE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Approval Flow (WFE)</a:t>
              </a:r>
            </a:p>
          </p:txBody>
        </p:sp>
      </p:grpSp>
      <p:grpSp>
        <p:nvGrpSpPr>
          <p:cNvPr id="94" name="Compliance Artefact Generator"/>
          <p:cNvGrpSpPr/>
          <p:nvPr/>
        </p:nvGrpSpPr>
        <p:grpSpPr>
          <a:xfrm>
            <a:off x="5520927" y="1806802"/>
            <a:ext cx="965519" cy="523876"/>
            <a:chOff x="0" y="0"/>
            <a:chExt cx="1287358" cy="698500"/>
          </a:xfrm>
        </p:grpSpPr>
        <p:sp>
          <p:nvSpPr>
            <p:cNvPr id="92" name="Rechteck"/>
            <p:cNvSpPr/>
            <p:nvPr/>
          </p:nvSpPr>
          <p:spPr>
            <a:xfrm>
              <a:off x="-1" y="-1"/>
              <a:ext cx="1287360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3" name="Compliance Artefact Generator"/>
            <p:cNvSpPr txBox="1"/>
            <p:nvPr/>
          </p:nvSpPr>
          <p:spPr>
            <a:xfrm>
              <a:off x="-1" y="118292"/>
              <a:ext cx="1287360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 Generator</a:t>
              </a:r>
            </a:p>
          </p:txBody>
        </p:sp>
      </p:grpSp>
      <p:grpSp>
        <p:nvGrpSpPr>
          <p:cNvPr id="97" name="Snippet Scanner (Forensics)"/>
          <p:cNvGrpSpPr/>
          <p:nvPr/>
        </p:nvGrpSpPr>
        <p:grpSpPr>
          <a:xfrm>
            <a:off x="3932717" y="1088888"/>
            <a:ext cx="965518" cy="523876"/>
            <a:chOff x="0" y="0"/>
            <a:chExt cx="1287356" cy="698500"/>
          </a:xfrm>
        </p:grpSpPr>
        <p:sp>
          <p:nvSpPr>
            <p:cNvPr id="95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6" name="Snippet Scanner (Forensics)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 algn="ctr">
                <a:defRPr sz="1100"/>
              </a:pPr>
              <a:r>
                <a:rPr sz="825" dirty="0"/>
                <a:t>Snippet Scanner</a:t>
              </a:r>
              <a:br>
                <a:rPr sz="825" dirty="0"/>
              </a:br>
              <a:r>
                <a:rPr sz="825" dirty="0"/>
                <a:t>(</a:t>
              </a:r>
              <a:r>
                <a:rPr lang="en-GB" sz="825" dirty="0"/>
                <a:t>forensics</a:t>
              </a:r>
              <a:r>
                <a:rPr sz="825" dirty="0"/>
                <a:t>)</a:t>
              </a:r>
            </a:p>
          </p:txBody>
        </p:sp>
      </p:grpSp>
      <p:grpSp>
        <p:nvGrpSpPr>
          <p:cNvPr id="100" name="Copyright &amp; Authors Scanner"/>
          <p:cNvGrpSpPr/>
          <p:nvPr/>
        </p:nvGrpSpPr>
        <p:grpSpPr>
          <a:xfrm>
            <a:off x="2390616" y="1084439"/>
            <a:ext cx="965518" cy="523876"/>
            <a:chOff x="0" y="0"/>
            <a:chExt cx="1287356" cy="698500"/>
          </a:xfrm>
        </p:grpSpPr>
        <p:sp>
          <p:nvSpPr>
            <p:cNvPr id="98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99" name="License, Copyright &amp; Authors Scann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License, Copyright &amp; Authors Scanner</a:t>
              </a:r>
            </a:p>
          </p:txBody>
        </p:sp>
      </p:grpSp>
      <p:sp>
        <p:nvSpPr>
          <p:cNvPr id="101" name="Linie"/>
          <p:cNvSpPr/>
          <p:nvPr/>
        </p:nvSpPr>
        <p:spPr>
          <a:xfrm>
            <a:off x="1913562" y="2738174"/>
            <a:ext cx="345661" cy="2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2" name="Linie"/>
          <p:cNvSpPr/>
          <p:nvPr/>
        </p:nvSpPr>
        <p:spPr>
          <a:xfrm>
            <a:off x="1937868" y="2331462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3" name="Linie"/>
          <p:cNvSpPr/>
          <p:nvPr/>
        </p:nvSpPr>
        <p:spPr>
          <a:xfrm flipV="1">
            <a:off x="1911826" y="3040552"/>
            <a:ext cx="351113" cy="16035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4" name="Linie"/>
          <p:cNvSpPr/>
          <p:nvPr/>
        </p:nvSpPr>
        <p:spPr>
          <a:xfrm>
            <a:off x="2873373" y="2352871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5" name="Linie"/>
          <p:cNvSpPr/>
          <p:nvPr/>
        </p:nvSpPr>
        <p:spPr>
          <a:xfrm>
            <a:off x="2873375" y="1654020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06" name="Linie"/>
          <p:cNvSpPr/>
          <p:nvPr/>
        </p:nvSpPr>
        <p:spPr>
          <a:xfrm flipV="1">
            <a:off x="2873374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09" name="Legal Datastore (Fact base)"/>
          <p:cNvGrpSpPr/>
          <p:nvPr/>
        </p:nvGrpSpPr>
        <p:grpSpPr>
          <a:xfrm>
            <a:off x="5526536" y="3179691"/>
            <a:ext cx="954300" cy="536563"/>
            <a:chOff x="0" y="0"/>
            <a:chExt cx="1272399" cy="715415"/>
          </a:xfrm>
        </p:grpSpPr>
        <p:sp>
          <p:nvSpPr>
            <p:cNvPr id="107" name="Rechteck"/>
            <p:cNvSpPr/>
            <p:nvPr/>
          </p:nvSpPr>
          <p:spPr>
            <a:xfrm>
              <a:off x="0" y="0"/>
              <a:ext cx="1272400" cy="690384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08" name="Legal Datastore (license facts, rights obligations)"/>
            <p:cNvSpPr txBox="1"/>
            <p:nvPr/>
          </p:nvSpPr>
          <p:spPr>
            <a:xfrm>
              <a:off x="0" y="5230"/>
              <a:ext cx="1272400" cy="7101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sz="1000"/>
              </a:pPr>
              <a:r>
                <a:rPr lang="en-GB" sz="750" dirty="0"/>
                <a:t>License Repository </a:t>
              </a:r>
              <a:r>
                <a:rPr sz="750" dirty="0"/>
                <a:t>(license facts, rights obligations)</a:t>
              </a:r>
            </a:p>
          </p:txBody>
        </p:sp>
      </p:grpSp>
      <p:sp>
        <p:nvSpPr>
          <p:cNvPr id="110" name="Linie"/>
          <p:cNvSpPr/>
          <p:nvPr/>
        </p:nvSpPr>
        <p:spPr>
          <a:xfrm flipV="1">
            <a:off x="5160827" y="2372728"/>
            <a:ext cx="292082" cy="12283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11" name="Linie"/>
          <p:cNvSpPr/>
          <p:nvPr/>
        </p:nvSpPr>
        <p:spPr>
          <a:xfrm flipV="1">
            <a:off x="5159002" y="1915238"/>
            <a:ext cx="296543" cy="1279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4" name="Component Crawler"/>
          <p:cNvGrpSpPr/>
          <p:nvPr/>
        </p:nvGrpSpPr>
        <p:grpSpPr>
          <a:xfrm>
            <a:off x="803594" y="1083111"/>
            <a:ext cx="965519" cy="523876"/>
            <a:chOff x="0" y="0"/>
            <a:chExt cx="1287356" cy="698500"/>
          </a:xfrm>
        </p:grpSpPr>
        <p:sp>
          <p:nvSpPr>
            <p:cNvPr id="112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3" name="Package Crawler"/>
            <p:cNvSpPr txBox="1"/>
            <p:nvPr/>
          </p:nvSpPr>
          <p:spPr>
            <a:xfrm>
              <a:off x="-1" y="214524"/>
              <a:ext cx="1287358" cy="26945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Package Crawler</a:t>
              </a:r>
            </a:p>
          </p:txBody>
        </p:sp>
      </p:grpSp>
      <p:sp>
        <p:nvSpPr>
          <p:cNvPr id="115" name="Linie"/>
          <p:cNvSpPr/>
          <p:nvPr/>
        </p:nvSpPr>
        <p:spPr>
          <a:xfrm>
            <a:off x="1937868" y="1628583"/>
            <a:ext cx="299072" cy="14024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18" name="Compliance Artefacts"/>
          <p:cNvGrpSpPr/>
          <p:nvPr/>
        </p:nvGrpSpPr>
        <p:grpSpPr>
          <a:xfrm>
            <a:off x="7269405" y="2152811"/>
            <a:ext cx="965519" cy="523876"/>
            <a:chOff x="829545" y="-13488"/>
            <a:chExt cx="1287358" cy="698500"/>
          </a:xfrm>
        </p:grpSpPr>
        <p:sp>
          <p:nvSpPr>
            <p:cNvPr id="116" name="Rechteck"/>
            <p:cNvSpPr/>
            <p:nvPr/>
          </p:nvSpPr>
          <p:spPr>
            <a:xfrm>
              <a:off x="829545" y="-13489"/>
              <a:ext cx="1287359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custDash>
                <a:ds d="200000" sp="200000"/>
              </a:custDash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17" name="Compliance Artefacts"/>
            <p:cNvSpPr txBox="1"/>
            <p:nvPr/>
          </p:nvSpPr>
          <p:spPr>
            <a:xfrm>
              <a:off x="829545" y="104803"/>
              <a:ext cx="1287359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Compliance Artefacts</a:t>
              </a:r>
            </a:p>
          </p:txBody>
        </p:sp>
      </p:grpSp>
      <p:sp>
        <p:nvSpPr>
          <p:cNvPr id="119" name="Linie"/>
          <p:cNvSpPr/>
          <p:nvPr/>
        </p:nvSpPr>
        <p:spPr>
          <a:xfrm>
            <a:off x="6705753" y="2400004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2" name="Legal Solver (Determine Obligations)"/>
          <p:cNvGrpSpPr/>
          <p:nvPr/>
        </p:nvGrpSpPr>
        <p:grpSpPr>
          <a:xfrm>
            <a:off x="3932717" y="3195411"/>
            <a:ext cx="965518" cy="523876"/>
            <a:chOff x="0" y="0"/>
            <a:chExt cx="1287356" cy="698500"/>
          </a:xfrm>
        </p:grpSpPr>
        <p:sp>
          <p:nvSpPr>
            <p:cNvPr id="12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1" name="Legal Solver (Determine Obligations)"/>
            <p:cNvSpPr txBox="1"/>
            <p:nvPr/>
          </p:nvSpPr>
          <p:spPr>
            <a:xfrm>
              <a:off x="-1" y="22060"/>
              <a:ext cx="1287358" cy="65438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Legal Solver (</a:t>
              </a:r>
              <a:r>
                <a:rPr lang="en-GB" sz="825" dirty="0"/>
                <a:t>determine obligations</a:t>
              </a:r>
              <a:r>
                <a:rPr sz="825" dirty="0"/>
                <a:t>)</a:t>
              </a:r>
            </a:p>
          </p:txBody>
        </p:sp>
      </p:grpSp>
      <p:sp>
        <p:nvSpPr>
          <p:cNvPr id="123" name="Linie"/>
          <p:cNvSpPr/>
          <p:nvPr/>
        </p:nvSpPr>
        <p:spPr>
          <a:xfrm>
            <a:off x="5152617" y="2235746"/>
            <a:ext cx="285683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26" name="COTS Management"/>
          <p:cNvGrpSpPr/>
          <p:nvPr/>
        </p:nvGrpSpPr>
        <p:grpSpPr>
          <a:xfrm>
            <a:off x="3955382" y="2052036"/>
            <a:ext cx="1127755" cy="267899"/>
            <a:chOff x="0" y="0"/>
            <a:chExt cx="1503671" cy="357197"/>
          </a:xfrm>
        </p:grpSpPr>
        <p:sp>
          <p:nvSpPr>
            <p:cNvPr id="124" name="Rechteck"/>
            <p:cNvSpPr/>
            <p:nvPr/>
          </p:nvSpPr>
          <p:spPr>
            <a:xfrm>
              <a:off x="0" y="0"/>
              <a:ext cx="1503672" cy="35719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5" name="COTS Management"/>
            <p:cNvSpPr txBox="1"/>
            <p:nvPr/>
          </p:nvSpPr>
          <p:spPr>
            <a:xfrm>
              <a:off x="21055" y="71022"/>
              <a:ext cx="1461561" cy="215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900"/>
              </a:lvl1pPr>
            </a:lstStyle>
            <a:p>
              <a:r>
                <a:rPr sz="675"/>
                <a:t>COTS Management</a:t>
              </a:r>
            </a:p>
          </p:txBody>
        </p:sp>
      </p:grpSp>
      <p:grpSp>
        <p:nvGrpSpPr>
          <p:cNvPr id="129" name="Reporting"/>
          <p:cNvGrpSpPr/>
          <p:nvPr/>
        </p:nvGrpSpPr>
        <p:grpSpPr>
          <a:xfrm>
            <a:off x="784126" y="4348222"/>
            <a:ext cx="5706089" cy="240032"/>
            <a:chOff x="0" y="0"/>
            <a:chExt cx="7608117" cy="320040"/>
          </a:xfrm>
        </p:grpSpPr>
        <p:sp>
          <p:nvSpPr>
            <p:cNvPr id="127" name="Rechteck"/>
            <p:cNvSpPr/>
            <p:nvPr/>
          </p:nvSpPr>
          <p:spPr>
            <a:xfrm>
              <a:off x="0" y="0"/>
              <a:ext cx="7608118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28" name="User &amp; Role Management"/>
            <p:cNvSpPr txBox="1"/>
            <p:nvPr/>
          </p:nvSpPr>
          <p:spPr>
            <a:xfrm>
              <a:off x="0" y="0"/>
              <a:ext cx="7608118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User &amp; Role Management</a:t>
              </a:r>
            </a:p>
          </p:txBody>
        </p:sp>
      </p:grpSp>
      <p:grpSp>
        <p:nvGrpSpPr>
          <p:cNvPr id="132" name="Copyright &amp; Authors Scanner"/>
          <p:cNvGrpSpPr/>
          <p:nvPr/>
        </p:nvGrpSpPr>
        <p:grpSpPr>
          <a:xfrm>
            <a:off x="5520926" y="1085020"/>
            <a:ext cx="965519" cy="523876"/>
            <a:chOff x="0" y="0"/>
            <a:chExt cx="1287356" cy="698500"/>
          </a:xfrm>
        </p:grpSpPr>
        <p:sp>
          <p:nvSpPr>
            <p:cNvPr id="130" name="Rechteck"/>
            <p:cNvSpPr/>
            <p:nvPr/>
          </p:nvSpPr>
          <p:spPr>
            <a:xfrm>
              <a:off x="-1" y="0"/>
              <a:ext cx="1287358" cy="69850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31" name="Package Source Archiver"/>
            <p:cNvSpPr txBox="1"/>
            <p:nvPr/>
          </p:nvSpPr>
          <p:spPr>
            <a:xfrm>
              <a:off x="-1" y="118292"/>
              <a:ext cx="1287358" cy="46191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 dirty="0"/>
                <a:t>Package Source Archive</a:t>
              </a:r>
            </a:p>
          </p:txBody>
        </p:sp>
      </p:grpSp>
      <p:grpSp>
        <p:nvGrpSpPr>
          <p:cNvPr id="135" name="Flowchart: Magnetic Disk 47"/>
          <p:cNvGrpSpPr/>
          <p:nvPr/>
        </p:nvGrpSpPr>
        <p:grpSpPr>
          <a:xfrm>
            <a:off x="3663101" y="2737329"/>
            <a:ext cx="309887" cy="197977"/>
            <a:chOff x="0" y="0"/>
            <a:chExt cx="413182" cy="263967"/>
          </a:xfrm>
        </p:grpSpPr>
        <p:sp>
          <p:nvSpPr>
            <p:cNvPr id="133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4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38" name="Flowchart: Magnetic Disk 49"/>
          <p:cNvGrpSpPr/>
          <p:nvPr/>
        </p:nvGrpSpPr>
        <p:grpSpPr>
          <a:xfrm>
            <a:off x="6160685" y="3508073"/>
            <a:ext cx="266471" cy="170240"/>
            <a:chOff x="0" y="0"/>
            <a:chExt cx="355294" cy="226985"/>
          </a:xfrm>
        </p:grpSpPr>
        <p:sp>
          <p:nvSpPr>
            <p:cNvPr id="136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37" name="Form"/>
            <p:cNvSpPr/>
            <p:nvPr/>
          </p:nvSpPr>
          <p:spPr>
            <a:xfrm>
              <a:off x="-1" y="0"/>
              <a:ext cx="355295" cy="2269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grpSp>
        <p:nvGrpSpPr>
          <p:cNvPr id="141" name="Reporting"/>
          <p:cNvGrpSpPr/>
          <p:nvPr/>
        </p:nvGrpSpPr>
        <p:grpSpPr>
          <a:xfrm>
            <a:off x="784125" y="3821499"/>
            <a:ext cx="5706092" cy="240032"/>
            <a:chOff x="0" y="0"/>
            <a:chExt cx="7608121" cy="320040"/>
          </a:xfrm>
        </p:grpSpPr>
        <p:sp>
          <p:nvSpPr>
            <p:cNvPr id="139" name="Rechteck"/>
            <p:cNvSpPr/>
            <p:nvPr/>
          </p:nvSpPr>
          <p:spPr>
            <a:xfrm>
              <a:off x="0" y="0"/>
              <a:ext cx="7608122" cy="29576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0" name="Audit Log"/>
            <p:cNvSpPr txBox="1"/>
            <p:nvPr/>
          </p:nvSpPr>
          <p:spPr>
            <a:xfrm>
              <a:off x="0" y="0"/>
              <a:ext cx="7608122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 algn="ctr">
                <a:defRPr sz="1100"/>
              </a:lvl1pPr>
            </a:lstStyle>
            <a:p>
              <a:r>
                <a:rPr sz="825"/>
                <a:t>Audit Log</a:t>
              </a:r>
            </a:p>
          </p:txBody>
        </p:sp>
      </p:grpSp>
      <p:sp>
        <p:nvSpPr>
          <p:cNvPr id="142" name="Linie"/>
          <p:cNvSpPr/>
          <p:nvPr/>
        </p:nvSpPr>
        <p:spPr>
          <a:xfrm>
            <a:off x="3632701" y="2177664"/>
            <a:ext cx="225767" cy="1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43" name="Linie"/>
          <p:cNvSpPr/>
          <p:nvPr/>
        </p:nvSpPr>
        <p:spPr>
          <a:xfrm>
            <a:off x="5168155" y="3457348"/>
            <a:ext cx="254606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grpSp>
        <p:nvGrpSpPr>
          <p:cNvPr id="146" name="Component Repository"/>
          <p:cNvGrpSpPr/>
          <p:nvPr/>
        </p:nvGrpSpPr>
        <p:grpSpPr>
          <a:xfrm>
            <a:off x="2371571" y="1788696"/>
            <a:ext cx="1165835" cy="531239"/>
            <a:chOff x="0" y="-88907"/>
            <a:chExt cx="1554446" cy="708316"/>
          </a:xfrm>
        </p:grpSpPr>
        <p:sp>
          <p:nvSpPr>
            <p:cNvPr id="144" name="Rechteck"/>
            <p:cNvSpPr/>
            <p:nvPr/>
          </p:nvSpPr>
          <p:spPr>
            <a:xfrm>
              <a:off x="-1" y="-88908"/>
              <a:ext cx="1554448" cy="708318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pPr>
                <a:defRPr sz="1300"/>
              </a:pPr>
              <a:endParaRPr sz="975"/>
            </a:p>
          </p:txBody>
        </p:sp>
        <p:sp>
          <p:nvSpPr>
            <p:cNvPr id="145" name="Package Repository"/>
            <p:cNvSpPr txBox="1"/>
            <p:nvPr/>
          </p:nvSpPr>
          <p:spPr>
            <a:xfrm>
              <a:off x="0" y="31231"/>
              <a:ext cx="1554447" cy="4684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 numCol="1" anchor="t">
              <a:noAutofit/>
            </a:bodyPr>
            <a:lstStyle>
              <a:lvl1pPr>
                <a:defRPr sz="1100"/>
              </a:lvl1pPr>
            </a:lstStyle>
            <a:p>
              <a:r>
                <a:rPr sz="825" dirty="0"/>
                <a:t>Package </a:t>
              </a:r>
              <a:r>
                <a:rPr lang="en-GB" sz="825" dirty="0"/>
                <a:t>Data </a:t>
              </a:r>
              <a:r>
                <a:rPr sz="825" dirty="0"/>
                <a:t>Repository</a:t>
              </a:r>
            </a:p>
          </p:txBody>
        </p:sp>
      </p:grpSp>
      <p:sp>
        <p:nvSpPr>
          <p:cNvPr id="147" name="COTS Management"/>
          <p:cNvSpPr/>
          <p:nvPr/>
        </p:nvSpPr>
        <p:spPr>
          <a:xfrm>
            <a:off x="3536368" y="1788696"/>
            <a:ext cx="1543148" cy="204322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sp>
        <p:nvSpPr>
          <p:cNvPr id="148" name="COTS Management"/>
          <p:cNvSpPr/>
          <p:nvPr/>
        </p:nvSpPr>
        <p:spPr>
          <a:xfrm>
            <a:off x="3458742" y="1799107"/>
            <a:ext cx="131079" cy="18544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34289" rIns="34289" anchor="ctr"/>
          <a:lstStyle/>
          <a:p>
            <a:pPr>
              <a:defRPr sz="1300"/>
            </a:pPr>
            <a:endParaRPr sz="975"/>
          </a:p>
        </p:txBody>
      </p:sp>
      <p:grpSp>
        <p:nvGrpSpPr>
          <p:cNvPr id="151" name="Flowchart: Magnetic Disk 1"/>
          <p:cNvGrpSpPr/>
          <p:nvPr/>
        </p:nvGrpSpPr>
        <p:grpSpPr>
          <a:xfrm>
            <a:off x="3120574" y="2087911"/>
            <a:ext cx="323390" cy="197977"/>
            <a:chOff x="0" y="0"/>
            <a:chExt cx="431185" cy="263967"/>
          </a:xfrm>
        </p:grpSpPr>
        <p:sp>
          <p:nvSpPr>
            <p:cNvPr id="149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50" name="Form"/>
            <p:cNvSpPr/>
            <p:nvPr/>
          </p:nvSpPr>
          <p:spPr>
            <a:xfrm>
              <a:off x="0" y="0"/>
              <a:ext cx="431186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52" name="Linie"/>
          <p:cNvSpPr/>
          <p:nvPr/>
        </p:nvSpPr>
        <p:spPr>
          <a:xfrm flipV="1">
            <a:off x="4362453" y="3034449"/>
            <a:ext cx="1" cy="120033"/>
          </a:xfrm>
          <a:prstGeom prst="line">
            <a:avLst/>
          </a:prstGeom>
          <a:ln w="1270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3" name="Linie"/>
          <p:cNvSpPr/>
          <p:nvPr/>
        </p:nvSpPr>
        <p:spPr>
          <a:xfrm>
            <a:off x="6003686" y="237725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4" name="Linie"/>
          <p:cNvSpPr/>
          <p:nvPr/>
        </p:nvSpPr>
        <p:spPr>
          <a:xfrm flipH="1">
            <a:off x="5127512" y="1612170"/>
            <a:ext cx="296010" cy="119384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5" name="Linie"/>
          <p:cNvSpPr/>
          <p:nvPr/>
        </p:nvSpPr>
        <p:spPr>
          <a:xfrm>
            <a:off x="4471346" y="2351446"/>
            <a:ext cx="1" cy="81968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6" name="Linie"/>
          <p:cNvSpPr/>
          <p:nvPr/>
        </p:nvSpPr>
        <p:spPr>
          <a:xfrm>
            <a:off x="4415475" y="1652484"/>
            <a:ext cx="1" cy="103276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7" name="Foliennummer"/>
          <p:cNvSpPr txBox="1">
            <a:spLocks noGrp="1"/>
          </p:cNvSpPr>
          <p:nvPr>
            <p:ph type="sldNum" sz="quarter" idx="2"/>
          </p:nvPr>
        </p:nvSpPr>
        <p:spPr>
          <a:xfrm>
            <a:off x="11243480" y="6425419"/>
            <a:ext cx="245404" cy="226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1" u="none" strike="noStrike" cap="none" spc="0" normalizeH="0" baseline="0">
                <a:ln>
                  <a:noFill/>
                </a:ln>
                <a:solidFill>
                  <a:srgbClr val="888C91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lt"/>
                <a:ea typeface="+mn-ea"/>
                <a:cs typeface="+mn-cs"/>
                <a:sym typeface="Avenir Book"/>
              </a:defRPr>
            </a:lvl9pPr>
          </a:lstStyle>
          <a:p>
            <a:fld id="{86CB4B4D-7CA3-9044-876B-883B54F8677D}" type="slidenum">
              <a:rPr lang="en-JP" smtClean="0"/>
              <a:pPr/>
              <a:t>9</a:t>
            </a:fld>
            <a:endParaRPr/>
          </a:p>
        </p:txBody>
      </p:sp>
      <p:sp>
        <p:nvSpPr>
          <p:cNvPr id="158" name="Linie"/>
          <p:cNvSpPr/>
          <p:nvPr/>
        </p:nvSpPr>
        <p:spPr>
          <a:xfrm>
            <a:off x="7394186" y="3656745"/>
            <a:ext cx="448544" cy="1"/>
          </a:xfrm>
          <a:prstGeom prst="line">
            <a:avLst/>
          </a:prstGeom>
          <a:ln w="12700">
            <a:solidFill>
              <a:schemeClr val="accent1"/>
            </a:solidFill>
            <a:miter/>
            <a:tailEnd type="triangle"/>
          </a:ln>
        </p:spPr>
        <p:txBody>
          <a:bodyPr lIns="34289" rIns="34289"/>
          <a:lstStyle/>
          <a:p>
            <a:endParaRPr sz="1050"/>
          </a:p>
        </p:txBody>
      </p:sp>
      <p:sp>
        <p:nvSpPr>
          <p:cNvPr id="159" name="Data Flow"/>
          <p:cNvSpPr txBox="1"/>
          <p:nvPr/>
        </p:nvSpPr>
        <p:spPr>
          <a:xfrm>
            <a:off x="7365093" y="3779053"/>
            <a:ext cx="50045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Flow</a:t>
            </a:r>
          </a:p>
        </p:txBody>
      </p:sp>
      <p:grpSp>
        <p:nvGrpSpPr>
          <p:cNvPr id="162" name="Flowchart: Magnetic Disk 47"/>
          <p:cNvGrpSpPr/>
          <p:nvPr/>
        </p:nvGrpSpPr>
        <p:grpSpPr>
          <a:xfrm>
            <a:off x="8013066" y="3548232"/>
            <a:ext cx="309887" cy="197977"/>
            <a:chOff x="0" y="0"/>
            <a:chExt cx="413182" cy="263967"/>
          </a:xfrm>
        </p:grpSpPr>
        <p:sp>
          <p:nvSpPr>
            <p:cNvPr id="160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1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63" name="Data Sink"/>
          <p:cNvSpPr txBox="1"/>
          <p:nvPr/>
        </p:nvSpPr>
        <p:spPr>
          <a:xfrm>
            <a:off x="7937361" y="3784022"/>
            <a:ext cx="484426" cy="207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34289" rIns="34289">
            <a:spAutoFit/>
          </a:bodyPr>
          <a:lstStyle>
            <a:lvl1pPr>
              <a:defRPr sz="1000"/>
            </a:lvl1pPr>
          </a:lstStyle>
          <a:p>
            <a:r>
              <a:rPr sz="750"/>
              <a:t>Data Sink</a:t>
            </a:r>
          </a:p>
        </p:txBody>
      </p:sp>
      <p:grpSp>
        <p:nvGrpSpPr>
          <p:cNvPr id="164" name="Flowchart: Magnetic Disk 47"/>
          <p:cNvGrpSpPr/>
          <p:nvPr/>
        </p:nvGrpSpPr>
        <p:grpSpPr>
          <a:xfrm>
            <a:off x="2992363" y="3496544"/>
            <a:ext cx="309887" cy="197977"/>
            <a:chOff x="0" y="0"/>
            <a:chExt cx="413182" cy="263967"/>
          </a:xfrm>
        </p:grpSpPr>
        <p:sp>
          <p:nvSpPr>
            <p:cNvPr id="165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  <p:sp>
          <p:nvSpPr>
            <p:cNvPr id="166" name="Form"/>
            <p:cNvSpPr/>
            <p:nvPr/>
          </p:nvSpPr>
          <p:spPr>
            <a:xfrm>
              <a:off x="-1" y="0"/>
              <a:ext cx="413183" cy="2639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3600"/>
                  </a:moveTo>
                  <a:cubicBezTo>
                    <a:pt x="21600" y="5588"/>
                    <a:pt x="16765" y="7200"/>
                    <a:pt x="10800" y="7200"/>
                  </a:cubicBezTo>
                  <a:cubicBezTo>
                    <a:pt x="4835" y="7200"/>
                    <a:pt x="0" y="5588"/>
                    <a:pt x="0" y="3600"/>
                  </a:cubicBezTo>
                  <a:moveTo>
                    <a:pt x="0" y="3600"/>
                  </a:moveTo>
                  <a:cubicBezTo>
                    <a:pt x="0" y="1612"/>
                    <a:pt x="4835" y="0"/>
                    <a:pt x="10800" y="0"/>
                  </a:cubicBezTo>
                  <a:cubicBezTo>
                    <a:pt x="1676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16765" y="21600"/>
                    <a:pt x="10800" y="21600"/>
                  </a:cubicBezTo>
                  <a:cubicBezTo>
                    <a:pt x="4835" y="21600"/>
                    <a:pt x="0" y="19988"/>
                    <a:pt x="0" y="18000"/>
                  </a:cubicBezTo>
                  <a:close/>
                </a:path>
              </a:pathLst>
            </a:cu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34289" tIns="34289" rIns="34289" bIns="34289" numCol="1" anchor="ctr">
              <a:noAutofit/>
            </a:bodyPr>
            <a:lstStyle/>
            <a:p>
              <a:endParaRPr sz="1050"/>
            </a:p>
          </p:txBody>
        </p:sp>
      </p:grpSp>
      <p:sp>
        <p:nvSpPr>
          <p:cNvPr id="174" name="BANG">
            <a:hlinkClick r:id="rId2"/>
            <a:extLst>
              <a:ext uri="{FF2B5EF4-FFF2-40B4-BE49-F238E27FC236}">
                <a16:creationId xmlns:a16="http://schemas.microsoft.com/office/drawing/2014/main" id="{42226537-143A-E549-A370-DF5E308E9141}"/>
              </a:ext>
            </a:extLst>
          </p:cNvPr>
          <p:cNvSpPr txBox="1"/>
          <p:nvPr/>
        </p:nvSpPr>
        <p:spPr>
          <a:xfrm>
            <a:off x="7263920" y="1070132"/>
            <a:ext cx="971004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9" rIns="34289">
            <a:spAutoFit/>
          </a:bodyPr>
          <a:lstStyle>
            <a:lvl1pPr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sz="2100" dirty="0"/>
              <a:t>BANG</a:t>
            </a:r>
          </a:p>
        </p:txBody>
      </p:sp>
    </p:spTree>
    <p:extLst>
      <p:ext uri="{BB962C8B-B14F-4D97-AF65-F5344CB8AC3E}">
        <p14:creationId xmlns:p14="http://schemas.microsoft.com/office/powerpoint/2010/main" val="1848279067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4360</Words>
  <Application>Microsoft Macintosh PowerPoint</Application>
  <PresentationFormat>On-screen Show (16:9)</PresentationFormat>
  <Paragraphs>762</Paragraphs>
  <Slides>40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Times New Roman</vt:lpstr>
      <vt:lpstr>Roboto Slab Light</vt:lpstr>
      <vt:lpstr>Roboto</vt:lpstr>
      <vt:lpstr>Bradley Hand</vt:lpstr>
      <vt:lpstr>Wingdings</vt:lpstr>
      <vt:lpstr>Avenir Book</vt:lpstr>
      <vt:lpstr>Avenir Book Oblique</vt:lpstr>
      <vt:lpstr>Open Sans Medium</vt:lpstr>
      <vt:lpstr>Arial</vt:lpstr>
      <vt:lpstr>Linux Foundation EU Theme 2023</vt:lpstr>
      <vt:lpstr>Open Source Compliance Tooling Capability Map</vt:lpstr>
      <vt:lpstr>Changelog</vt:lpstr>
      <vt:lpstr>Rationale</vt:lpstr>
      <vt:lpstr>Traceability of Data Sources, Decisions and Configs as a General Requirement</vt:lpstr>
      <vt:lpstr>Capability Map</vt:lpstr>
      <vt:lpstr>ToolChain Capabilities - Overview</vt:lpstr>
      <vt:lpstr>ToolChain Capabilities – Overview Security Variant</vt:lpstr>
      <vt:lpstr>Example Implementations</vt:lpstr>
      <vt:lpstr>ToolChain Capabilities (v1.6.1) – Mapping of Tools (example BANG)</vt:lpstr>
      <vt:lpstr>ToolChain Capabilities (v1.6.1) – Mapping of Tools (example Software Heritage)</vt:lpstr>
      <vt:lpstr>ToolChain Capabilities (v1.6.1) – Mapping of Tools (example TERN) </vt:lpstr>
      <vt:lpstr>ToolChain Capabilities (v1.6.1) – Mapping of Tools (example ClearlyDefined) </vt:lpstr>
      <vt:lpstr>ToolChain Capabilities (v1.6.1) – Mapping of Tools (example TrustSource Scanners)</vt:lpstr>
      <vt:lpstr>ToolChain Capabilities (v1.6.1) – Mapping of Tools (example SCANOSS)</vt:lpstr>
      <vt:lpstr>Detailed Description of Fields</vt:lpstr>
      <vt:lpstr>ToolChain Capabilities - Package Crawler/Finder</vt:lpstr>
      <vt:lpstr>ToolChain Capabilities - Package Archive</vt:lpstr>
      <vt:lpstr>ToolChain Capabilities - Dependency Analyzer (Source)</vt:lpstr>
      <vt:lpstr>ToolChain Capabilities - Dependency Analyzer (Binary)</vt:lpstr>
      <vt:lpstr>ToolChain Capabilities - Depdendency Analyzer (Container)</vt:lpstr>
      <vt:lpstr>ToolChain Capabilities - License, Copyright &amp; Authors Scanner</vt:lpstr>
      <vt:lpstr>ToolChain Capabilities – (CI/CD) OSG Rule Enforcement</vt:lpstr>
      <vt:lpstr>ToolChain Capabilities – Input Condition Management</vt:lpstr>
      <vt:lpstr>ToolChain Capabilities - Snippet &amp; Similarity Scanner</vt:lpstr>
      <vt:lpstr>ToolChain Capabilities - Package Metadata Repository</vt:lpstr>
      <vt:lpstr>ToolChain Capabilities - Case Data Collector</vt:lpstr>
      <vt:lpstr>ToolChain Capabilities – Case Data Analyzer</vt:lpstr>
      <vt:lpstr>ToolChain Capabilities - Policies &amp; Rules</vt:lpstr>
      <vt:lpstr>ToolChain Capabilities – Management of 3rd party provided Components</vt:lpstr>
      <vt:lpstr>ToolChain Capabilities - Legal Solver</vt:lpstr>
      <vt:lpstr>ToolChain Capabilities - License Repository</vt:lpstr>
      <vt:lpstr>ToolChain Capabilities - Compliance Artefact Generator</vt:lpstr>
      <vt:lpstr>ToolChain Capabilities - Approval Flow</vt:lpstr>
      <vt:lpstr>ToolChain Capabilities - User &amp; Role Management</vt:lpstr>
      <vt:lpstr>ToolChain Capabilities - Audit Log</vt:lpstr>
      <vt:lpstr>ToolChain Capabilities - Reporting &amp; Analytics</vt:lpstr>
      <vt:lpstr>ToolChain Capabilities - Tool Orchestrator</vt:lpstr>
      <vt:lpstr>Next Steps</vt:lpstr>
      <vt:lpstr>Open Questions for Further Discussion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11</cp:revision>
  <dcterms:modified xsi:type="dcterms:W3CDTF">2025-02-21T07:48:51Z</dcterms:modified>
</cp:coreProperties>
</file>