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2"/>
  </p:notesMasterIdLst>
  <p:sldIdLst>
    <p:sldId id="256" r:id="rId2"/>
    <p:sldId id="278" r:id="rId3"/>
    <p:sldId id="260" r:id="rId4"/>
    <p:sldId id="296" r:id="rId5"/>
    <p:sldId id="310" r:id="rId6"/>
    <p:sldId id="297" r:id="rId7"/>
    <p:sldId id="299" r:id="rId8"/>
    <p:sldId id="311" r:id="rId9"/>
    <p:sldId id="280" r:id="rId10"/>
    <p:sldId id="284" r:id="rId11"/>
    <p:sldId id="285" r:id="rId12"/>
    <p:sldId id="288" r:id="rId13"/>
    <p:sldId id="286" r:id="rId14"/>
    <p:sldId id="293" r:id="rId15"/>
    <p:sldId id="312" r:id="rId16"/>
    <p:sldId id="258" r:id="rId17"/>
    <p:sldId id="298" r:id="rId18"/>
    <p:sldId id="259" r:id="rId19"/>
    <p:sldId id="300" r:id="rId20"/>
    <p:sldId id="301" r:id="rId21"/>
    <p:sldId id="302" r:id="rId22"/>
    <p:sldId id="289" r:id="rId23"/>
    <p:sldId id="291" r:id="rId24"/>
    <p:sldId id="266" r:id="rId25"/>
    <p:sldId id="303" r:id="rId26"/>
    <p:sldId id="304" r:id="rId27"/>
    <p:sldId id="294" r:id="rId28"/>
    <p:sldId id="265" r:id="rId29"/>
    <p:sldId id="305" r:id="rId30"/>
    <p:sldId id="306" r:id="rId31"/>
    <p:sldId id="307" r:id="rId32"/>
    <p:sldId id="308" r:id="rId33"/>
    <p:sldId id="309" r:id="rId34"/>
    <p:sldId id="272" r:id="rId35"/>
    <p:sldId id="274" r:id="rId36"/>
    <p:sldId id="275" r:id="rId37"/>
    <p:sldId id="276" r:id="rId38"/>
    <p:sldId id="313" r:id="rId39"/>
    <p:sldId id="295" r:id="rId40"/>
    <p:sldId id="270" r:id="rId41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43"/>
      <p:italic r:id="rId44"/>
    </p:embeddedFont>
    <p:embeddedFont>
      <p:font typeface="Avenir Book Oblique" panose="02000503020000020003" pitchFamily="2" charset="0"/>
      <p:italic r:id="rId45"/>
    </p:embeddedFont>
    <p:embeddedFont>
      <p:font typeface="Open Sans Medium" pitchFamily="2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  <p:embeddedFont>
      <p:font typeface="Roboto Slab Light" panose="020F0302020204030204" pitchFamily="34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1"/>
    <p:restoredTop sz="94694"/>
  </p:normalViewPr>
  <p:slideViewPr>
    <p:cSldViewPr snapToGrid="0">
      <p:cViewPr varScale="1">
        <p:scale>
          <a:sx n="143" d="100"/>
          <a:sy n="143" d="100"/>
        </p:scale>
        <p:origin x="752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26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4CC905FD-B62C-2CDF-F9AE-91F977699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4EA63040-232A-C2CD-1984-ACB9C2CFA8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8A74026C-D423-5F2C-3DC0-898958C18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36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C3DF1384-8836-F7A5-A463-79985142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E2FDBD8C-8E2B-3971-C602-4D8B0A0A1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C622A673-771D-AFFB-AD92-461B6A02E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D5555B41-EDB9-E271-E0E0-59B6C5E1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4CF8C4C8-17ED-D6E7-6506-1B8814DB33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A251D879-0535-B402-8022-1CE95D2A1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6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8048457A-0EE4-94C4-EEC0-0655BE90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FC46DCEB-07A4-E2B8-E559-4D43816A7E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9084A858-7A8B-98A2-CB8F-5EF8AB0BD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1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38CB1-F8E6-F156-8915-1A35C64D2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1200" y="1866900"/>
            <a:ext cx="264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84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331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35C707-BB64-8BEE-9847-BDAD06307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1A5555-1EA5-9B0F-AFC7-EDE40AE86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74C6D7-FF31-21CE-C315-79ECE561E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8800" y="0"/>
            <a:ext cx="1015200" cy="100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01B9BB-356F-0CEB-6136-9AA80883BF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700" y="195036"/>
            <a:ext cx="1833659" cy="978539"/>
          </a:xfrm>
          <a:prstGeom prst="rect">
            <a:avLst/>
          </a:prstGeom>
        </p:spPr>
      </p:pic>
      <p:sp>
        <p:nvSpPr>
          <p:cNvPr id="3" name="Google Shape;108;p16">
            <a:extLst>
              <a:ext uri="{FF2B5EF4-FFF2-40B4-BE49-F238E27FC236}">
                <a16:creationId xmlns:a16="http://schemas.microsoft.com/office/drawing/2014/main" id="{1ABDD055-C1B2-2B1E-627F-269F51FD414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2CD2649E-9AE8-C63F-FF4B-51E743DE5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3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394" y="194032"/>
            <a:ext cx="1049181" cy="48710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1628" y="1416609"/>
            <a:ext cx="9147255" cy="152385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34289" rIns="34289" anchor="ctr"/>
          <a:lstStyle/>
          <a:p>
            <a:endParaRPr sz="1050"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1564545" y="1509604"/>
            <a:ext cx="6128144" cy="650948"/>
          </a:xfrm>
          <a:prstGeom prst="rect">
            <a:avLst/>
          </a:prstGeom>
        </p:spPr>
        <p:txBody>
          <a:bodyPr anchor="b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621695" y="2179259"/>
            <a:ext cx="6293019" cy="561992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  <a:lvl2pPr marL="0" indent="342900"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685800"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1028700"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1371600"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123736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0380" y="268650"/>
            <a:ext cx="7371000" cy="4463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35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1370" y="953640"/>
            <a:ext cx="8100810" cy="37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rgbClr val="F6F7FA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621" y="-1"/>
            <a:ext cx="98837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FB06FC-60F4-8BF5-9616-2928D77A42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70" r:id="rId3"/>
    <p:sldLayoutId id="2147483658" r:id="rId4"/>
    <p:sldLayoutId id="2147483659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io/g/oss-based-compliance-tooling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ijnhemel/binaryanalysis-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OpenChain Automation Work Group</a:t>
            </a:r>
            <a:r>
              <a:rPr dirty="0"/>
              <a:t>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.6.1 - </a:t>
            </a:r>
            <a:r>
              <a:rPr lang="de-DE" dirty="0" err="1"/>
              <a:t>Draft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</a:t>
              </a:r>
              <a:r>
                <a:rPr lang="de-DE" sz="825" dirty="0"/>
                <a:t> </a:t>
              </a:r>
              <a:r>
                <a:rPr sz="825"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  <a:solidFill>
            <a:schemeClr val="accent2"/>
          </a:solidFill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19" y="906667"/>
            <a:ext cx="760948" cy="7860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  <a:solidFill>
            <a:schemeClr val="accent2"/>
          </a:solidFill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</a:t>
              </a:r>
              <a:r>
                <a:rPr lang="de-DE" sz="825" dirty="0">
                  <a:solidFill>
                    <a:schemeClr val="bg1"/>
                  </a:solidFill>
                </a:rPr>
                <a:t> </a:t>
              </a:r>
              <a:r>
                <a:rPr sz="825"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31" y="1061279"/>
            <a:ext cx="1361753" cy="6052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  <a:solidFill>
            <a:schemeClr val="accent2"/>
          </a:solidFill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  <a:solidFill>
            <a:schemeClr val="accent2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Package </a:t>
              </a:r>
              <a:r>
                <a:rPr lang="en-GB" sz="825" dirty="0">
                  <a:solidFill>
                    <a:schemeClr val="bg1"/>
                  </a:solidFill>
                </a:rPr>
                <a:t>Data </a:t>
              </a:r>
              <a:r>
                <a:rPr sz="825"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</a:t>
              </a:r>
              <a:r>
                <a:rPr lang="de-DE" sz="825" dirty="0"/>
                <a:t> </a:t>
              </a:r>
              <a:r>
                <a:rPr sz="825"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33" y="957395"/>
            <a:ext cx="2286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  <a:solidFill>
            <a:schemeClr val="accent2"/>
          </a:solidFill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 (</a:t>
              </a:r>
              <a:r>
                <a:rPr lang="en-GB" sz="825" dirty="0">
                  <a:solidFill>
                    <a:schemeClr val="bg1"/>
                  </a:solidFill>
                </a:rPr>
                <a:t>Source</a:t>
              </a:r>
              <a:r>
                <a:rPr sz="825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  <a:solidFill>
            <a:schemeClr val="accent2"/>
          </a:solidFill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</a:t>
              </a:r>
              <a:r>
                <a:rPr lang="de-DE" sz="825" dirty="0">
                  <a:solidFill>
                    <a:schemeClr val="bg1"/>
                  </a:solidFill>
                </a:rPr>
                <a:t> </a:t>
              </a:r>
              <a:r>
                <a:rPr sz="825"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  <a:solidFill>
            <a:schemeClr val="accent2"/>
          </a:solidFill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74" y="855653"/>
            <a:ext cx="1647327" cy="73961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7066133" y="1634744"/>
            <a:ext cx="87716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350" dirty="0" err="1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lang="en-GB" sz="1350" dirty="0">
              <a:solidFill>
                <a:schemeClr val="accent1"/>
              </a:solidFill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476820" y="788130"/>
            <a:ext cx="7277850" cy="389961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975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975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5168070" y="2749140"/>
            <a:ext cx="25461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770" name="Reporting 1"/>
          <p:cNvGrpSpPr/>
          <p:nvPr/>
        </p:nvGrpSpPr>
        <p:grpSpPr>
          <a:xfrm>
            <a:off x="784080" y="4084830"/>
            <a:ext cx="5705910" cy="23976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430380" y="268650"/>
            <a:ext cx="7371000" cy="446310"/>
          </a:xfrm>
          <a:prstGeom prst="rect">
            <a:avLst/>
          </a:prstGeom>
          <a:noFill/>
          <a:ln w="12600">
            <a:noFill/>
          </a:ln>
        </p:spPr>
        <p:txBody>
          <a:bodyPr spcFirstLastPara="1" wrap="square" lIns="34290" tIns="33750" rIns="34290" bIns="33750" anchor="ctr" anchorCtr="0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1500" b="1" spc="-1" dirty="0" err="1">
                <a:solidFill>
                  <a:srgbClr val="000000"/>
                </a:solidFill>
                <a:latin typeface="Arial"/>
                <a:ea typeface="Arial"/>
              </a:rPr>
              <a:t>ToolChain</a:t>
            </a:r>
            <a:r>
              <a:rPr lang="en-GB" sz="1500" b="1" spc="-1" dirty="0">
                <a:solidFill>
                  <a:srgbClr val="000000"/>
                </a:solidFill>
                <a:latin typeface="Arial"/>
                <a:ea typeface="Arial"/>
              </a:rPr>
              <a:t> Capabilities (v1.6.1)</a:t>
            </a:r>
            <a:r>
              <a:rPr lang="de-DE" sz="1500" b="1" spc="-1" dirty="0">
                <a:solidFill>
                  <a:srgbClr val="000000"/>
                </a:solidFill>
                <a:latin typeface="Arial"/>
                <a:ea typeface="Arial"/>
              </a:rPr>
              <a:t> – Mapping </a:t>
            </a:r>
            <a:r>
              <a:rPr lang="de-DE" sz="1500" b="1" spc="-1" dirty="0" err="1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de-DE" sz="1500" b="1" spc="-1" dirty="0">
                <a:solidFill>
                  <a:srgbClr val="000000"/>
                </a:solidFill>
                <a:latin typeface="Arial"/>
                <a:ea typeface="Arial"/>
              </a:rPr>
              <a:t> Tools (</a:t>
            </a:r>
            <a:r>
              <a:rPr lang="de-DE" sz="1500" b="1" spc="-1" dirty="0" err="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r>
              <a:rPr lang="de-DE" sz="1500" b="1" spc="-1" dirty="0">
                <a:solidFill>
                  <a:srgbClr val="000000"/>
                </a:solidFill>
                <a:latin typeface="Arial"/>
                <a:ea typeface="Arial"/>
              </a:rPr>
              <a:t> SCANOSS)</a:t>
            </a:r>
            <a:endParaRPr lang="en-GB" sz="1500" spc="-1" dirty="0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803520" y="1804410"/>
            <a:ext cx="965250" cy="523530"/>
            <a:chOff x="1071360" y="2405880"/>
            <a:chExt cx="1287000" cy="698040"/>
          </a:xfrm>
          <a:solidFill>
            <a:schemeClr val="accent2"/>
          </a:solidFill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803520" y="2487510"/>
            <a:ext cx="965250" cy="52353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803520" y="3166560"/>
            <a:ext cx="965250" cy="52353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latin typeface="Avenir Book"/>
                  <a:ea typeface="Avenir Book"/>
                </a:rPr>
                <a:t>Dependency Analyzer</a:t>
              </a:r>
              <a:r>
                <a:rPr lang="de-DE" sz="825" spc="-1">
                  <a:latin typeface="Avenir Book"/>
                  <a:ea typeface="Avenir Book"/>
                </a:rPr>
                <a:t> (Container)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2390580" y="2476170"/>
            <a:ext cx="2692170" cy="52353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2384370" y="3195450"/>
            <a:ext cx="982260" cy="52353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5520960" y="2487510"/>
            <a:ext cx="965250" cy="52353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5520960" y="1806840"/>
            <a:ext cx="965250" cy="52353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2390580" y="1084320"/>
            <a:ext cx="965250" cy="523530"/>
            <a:chOff x="3187440" y="1445760"/>
            <a:chExt cx="1287000" cy="698040"/>
          </a:xfrm>
          <a:solidFill>
            <a:schemeClr val="accent2"/>
          </a:solidFill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1913490" y="2738070"/>
            <a:ext cx="3456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799" name="Linie 3"/>
          <p:cNvSpPr/>
          <p:nvPr/>
        </p:nvSpPr>
        <p:spPr>
          <a:xfrm>
            <a:off x="1937790" y="2331450"/>
            <a:ext cx="298890" cy="14013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0" name="Linie 4"/>
          <p:cNvSpPr/>
          <p:nvPr/>
        </p:nvSpPr>
        <p:spPr>
          <a:xfrm flipV="1">
            <a:off x="1911600" y="3040470"/>
            <a:ext cx="351270" cy="1603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1" name="Linie 5"/>
          <p:cNvSpPr/>
          <p:nvPr/>
        </p:nvSpPr>
        <p:spPr>
          <a:xfrm>
            <a:off x="2873340" y="2352780"/>
            <a:ext cx="0" cy="818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2" name="Linie 6"/>
          <p:cNvSpPr/>
          <p:nvPr/>
        </p:nvSpPr>
        <p:spPr>
          <a:xfrm>
            <a:off x="2873340" y="1653750"/>
            <a:ext cx="0" cy="1034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3" name="Linie 7"/>
          <p:cNvSpPr/>
          <p:nvPr/>
        </p:nvSpPr>
        <p:spPr>
          <a:xfrm flipV="1">
            <a:off x="2873340" y="3034260"/>
            <a:ext cx="0" cy="12015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04" name="Legal Datastore (Fact base) 1"/>
          <p:cNvGrpSpPr/>
          <p:nvPr/>
        </p:nvGrpSpPr>
        <p:grpSpPr>
          <a:xfrm>
            <a:off x="5526630" y="3179790"/>
            <a:ext cx="953910" cy="53622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750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750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5160780" y="2372490"/>
            <a:ext cx="291870" cy="12285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8" name="Linie 9"/>
          <p:cNvSpPr/>
          <p:nvPr/>
        </p:nvSpPr>
        <p:spPr>
          <a:xfrm flipV="1">
            <a:off x="5158890" y="1915110"/>
            <a:ext cx="296460" cy="135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9" name="Linie 10"/>
          <p:cNvSpPr/>
          <p:nvPr/>
        </p:nvSpPr>
        <p:spPr>
          <a:xfrm>
            <a:off x="1937790" y="1628370"/>
            <a:ext cx="298890" cy="1404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10" name="Compliance Artefacts 1"/>
          <p:cNvGrpSpPr/>
          <p:nvPr/>
        </p:nvGrpSpPr>
        <p:grpSpPr>
          <a:xfrm>
            <a:off x="7269480" y="2152710"/>
            <a:ext cx="965250" cy="52353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6705720" y="2399760"/>
            <a:ext cx="44847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14" name="Linie 12"/>
          <p:cNvSpPr/>
          <p:nvPr/>
        </p:nvSpPr>
        <p:spPr>
          <a:xfrm>
            <a:off x="5152410" y="2235600"/>
            <a:ext cx="2856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15" name="COTS Management 1"/>
          <p:cNvGrpSpPr/>
          <p:nvPr/>
        </p:nvGrpSpPr>
        <p:grpSpPr>
          <a:xfrm>
            <a:off x="3955500" y="2052000"/>
            <a:ext cx="1127520" cy="26757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675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675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784080" y="4348350"/>
            <a:ext cx="5705910" cy="23976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5520960" y="1085130"/>
            <a:ext cx="965250" cy="52353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3663090" y="2737260"/>
            <a:ext cx="309690" cy="19764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grpSp>
        <p:nvGrpSpPr>
          <p:cNvPr id="827" name="Flowchart: Magnetic Disk 3"/>
          <p:cNvGrpSpPr/>
          <p:nvPr/>
        </p:nvGrpSpPr>
        <p:grpSpPr>
          <a:xfrm>
            <a:off x="6160590" y="3508110"/>
            <a:ext cx="266220" cy="1701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grpSp>
        <p:nvGrpSpPr>
          <p:cNvPr id="830" name="Reporting 3"/>
          <p:cNvGrpSpPr/>
          <p:nvPr/>
        </p:nvGrpSpPr>
        <p:grpSpPr>
          <a:xfrm>
            <a:off x="784080" y="3821580"/>
            <a:ext cx="5705910" cy="23976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3632580" y="2177550"/>
            <a:ext cx="22572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34" name="Linie 14"/>
          <p:cNvSpPr/>
          <p:nvPr/>
        </p:nvSpPr>
        <p:spPr>
          <a:xfrm>
            <a:off x="5168070" y="3457080"/>
            <a:ext cx="25461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35" name="Component Repository 1"/>
          <p:cNvGrpSpPr/>
          <p:nvPr/>
        </p:nvGrpSpPr>
        <p:grpSpPr>
          <a:xfrm>
            <a:off x="2371680" y="1788750"/>
            <a:ext cx="1165590" cy="53109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3536460" y="1788750"/>
            <a:ext cx="1542780" cy="204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39" name="COTS Management 4"/>
          <p:cNvSpPr/>
          <p:nvPr/>
        </p:nvSpPr>
        <p:spPr>
          <a:xfrm>
            <a:off x="3458700" y="1799010"/>
            <a:ext cx="130680" cy="1852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40" name="Flowchart: Magnetic Disk 4"/>
          <p:cNvGrpSpPr/>
          <p:nvPr/>
        </p:nvGrpSpPr>
        <p:grpSpPr>
          <a:xfrm>
            <a:off x="3120660" y="2087910"/>
            <a:ext cx="323190" cy="19764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sp>
        <p:nvSpPr>
          <p:cNvPr id="843" name="Linie 15"/>
          <p:cNvSpPr/>
          <p:nvPr/>
        </p:nvSpPr>
        <p:spPr>
          <a:xfrm flipV="1">
            <a:off x="4362390" y="3034260"/>
            <a:ext cx="0" cy="12015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4" name="Linie 16"/>
          <p:cNvSpPr/>
          <p:nvPr/>
        </p:nvSpPr>
        <p:spPr>
          <a:xfrm>
            <a:off x="6003450" y="2377080"/>
            <a:ext cx="0" cy="82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5" name="Linie 17"/>
          <p:cNvSpPr/>
          <p:nvPr/>
        </p:nvSpPr>
        <p:spPr>
          <a:xfrm flipH="1">
            <a:off x="5127300" y="1611900"/>
            <a:ext cx="296190" cy="1196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6" name="Linie 18"/>
          <p:cNvSpPr/>
          <p:nvPr/>
        </p:nvSpPr>
        <p:spPr>
          <a:xfrm>
            <a:off x="4471200" y="2351430"/>
            <a:ext cx="0" cy="818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7" name="Linie 19"/>
          <p:cNvSpPr/>
          <p:nvPr/>
        </p:nvSpPr>
        <p:spPr>
          <a:xfrm>
            <a:off x="4415310" y="1652400"/>
            <a:ext cx="0" cy="1031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8485560" y="4818960"/>
            <a:ext cx="130680" cy="170100"/>
          </a:xfrm>
          <a:prstGeom prst="rect">
            <a:avLst/>
          </a:prstGeom>
          <a:noFill/>
          <a:ln w="12600">
            <a:noFill/>
          </a:ln>
        </p:spPr>
        <p:txBody>
          <a:bodyPr spcFirstLastPara="1" wrap="square" lIns="34290" tIns="33750" rIns="34290" bIns="33750" anchor="ctr" anchorCtr="0">
            <a:noAutofit/>
          </a:bodyPr>
          <a:lstStyle/>
          <a:p>
            <a:pPr algn="r">
              <a:tabLst>
                <a:tab pos="0" algn="l"/>
              </a:tabLst>
            </a:pPr>
            <a:fld id="{C485CC4E-0B58-40F8-82DF-65B6FD54F0D4}" type="slidenum">
              <a:rPr lang="en-GB" sz="750" i="1" spc="-1">
                <a:solidFill>
                  <a:srgbClr val="888C91"/>
                </a:solidFill>
                <a:latin typeface="Arial"/>
                <a:ea typeface="Arial"/>
              </a:rPr>
              <a:pPr algn="r">
                <a:tabLst>
                  <a:tab pos="0" algn="l"/>
                </a:tabLst>
              </a:pPr>
              <a:t>14</a:t>
            </a:fld>
            <a:endParaRPr lang="en-GB" sz="750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7393950" y="3656610"/>
            <a:ext cx="44874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50" name="Data Flow 1"/>
          <p:cNvSpPr/>
          <p:nvPr/>
        </p:nvSpPr>
        <p:spPr>
          <a:xfrm>
            <a:off x="7370461" y="3778921"/>
            <a:ext cx="499304" cy="18357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4290" tIns="33750" rIns="34290" bIns="3375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GB" sz="750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750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8013060" y="3548340"/>
            <a:ext cx="309690" cy="19764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sp>
        <p:nvSpPr>
          <p:cNvPr id="854" name="Data Sink 1"/>
          <p:cNvSpPr/>
          <p:nvPr/>
        </p:nvSpPr>
        <p:spPr>
          <a:xfrm>
            <a:off x="7937460" y="3784051"/>
            <a:ext cx="472052" cy="18357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4290" tIns="33750" rIns="34290" bIns="3375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GB" sz="750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750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2992410" y="3496500"/>
            <a:ext cx="309690" cy="19764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7047000" y="1202580"/>
            <a:ext cx="1646460" cy="39258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3929580" y="1084320"/>
            <a:ext cx="965250" cy="523530"/>
            <a:chOff x="5239440" y="1445760"/>
            <a:chExt cx="1287000" cy="698040"/>
          </a:xfrm>
          <a:solidFill>
            <a:schemeClr val="accent2"/>
          </a:solidFill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825" spc="-1">
                <a:latin typeface="Arial"/>
              </a:endParaRPr>
            </a:p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3942000" y="3178980"/>
            <a:ext cx="965250" cy="523530"/>
            <a:chOff x="5256000" y="4238640"/>
            <a:chExt cx="1287000" cy="698040"/>
          </a:xfrm>
          <a:solidFill>
            <a:schemeClr val="accent2"/>
          </a:solidFill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816750" y="1096470"/>
            <a:ext cx="965250" cy="523530"/>
            <a:chOff x="1089000" y="1461960"/>
            <a:chExt cx="1287000" cy="698040"/>
          </a:xfrm>
          <a:solidFill>
            <a:schemeClr val="accent2"/>
          </a:solidFill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ctr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825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F5D57063-B82D-2DF9-790D-2A20DCFD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936617A5-1A9F-1253-4EBC-35CB2BF90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Description of Fields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22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346354850"/>
              </p:ext>
            </p:extLst>
          </p:nvPr>
        </p:nvGraphicFramePr>
        <p:xfrm>
          <a:off x="536575" y="895350"/>
          <a:ext cx="8120013" cy="34613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Alert, if component can’t be matched/found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Transfer data into package repository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Component descriptor or component name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=&gt; Distinguish between component loader &amp; assessment or just </a:t>
                      </a:r>
                      <a:r>
                        <a:rPr lang="en-US" sz="1200" noProof="0" dirty="0" err="1"/>
                        <a:t>cralwer</a:t>
                      </a:r>
                      <a:r>
                        <a:rPr lang="en-US" sz="1200" noProof="0" dirty="0"/>
                        <a:t> for information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16</a:t>
            </a:fld>
            <a:endParaRPr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BF82B5D9-5BA8-B02A-DD3E-F39E0681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751382446"/>
              </p:ext>
            </p:extLst>
          </p:nvPr>
        </p:nvGraphicFramePr>
        <p:xfrm>
          <a:off x="536575" y="895351"/>
          <a:ext cx="8120013" cy="3880350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Store binaries or sources used in Software releases, so that they are available for later analysis / proof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6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Longterm immutable storage of artefacts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Accept payload (sources of project or component) for </a:t>
                      </a:r>
                      <a:r>
                        <a:rPr lang="en-US" sz="1200" noProof="0" dirty="0" err="1"/>
                        <a:t>longterm</a:t>
                      </a:r>
                      <a:r>
                        <a:rPr lang="en-US" sz="1200" noProof="0" dirty="0"/>
                        <a:t>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Source storage objects automatically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key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Sources associated with key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sz="1200" noProof="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3237983561"/>
              </p:ext>
            </p:extLst>
          </p:nvPr>
        </p:nvGraphicFramePr>
        <p:xfrm>
          <a:off x="536575" y="895350"/>
          <a:ext cx="8120013" cy="347060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composition analysis of software to be built from these sources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all packages and dependencies </a:t>
                      </a:r>
                      <a:r>
                        <a:rPr lang="de-DE" sz="1200" dirty="0"/>
                        <a:t>(incl. transitive) </a:t>
                      </a:r>
                      <a:r>
                        <a:rPr sz="1200" dirty="0"/>
                        <a:t>used to build the software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way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linking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dependencies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composition (</a:t>
                      </a:r>
                      <a:r>
                        <a:rPr lang="de-DE" sz="1200" dirty="0"/>
                        <a:t>_</a:t>
                      </a:r>
                      <a:r>
                        <a:rPr sz="1200" dirty="0"/>
                        <a:t>complete</a:t>
                      </a:r>
                      <a:r>
                        <a:rPr lang="de-DE" sz="1200" dirty="0"/>
                        <a:t>_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link between scanned source and BoM information, e.g. Commit ID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Build description, e.g. POM or requirements.txt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Bill of Materials (BoM)</a:t>
                      </a:r>
                      <a:r>
                        <a:rPr sz="1200" dirty="0"/>
                        <a:t> for particular build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2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2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18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4B961626-9DED-0BD9-B013-A0AC2055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1198049063"/>
              </p:ext>
            </p:extLst>
          </p:nvPr>
        </p:nvGraphicFramePr>
        <p:xfrm>
          <a:off x="536575" y="895351"/>
          <a:ext cx="8120013" cy="3886258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composition analysis of a software binary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4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all packages and dependencies used within this binary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68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Collect information and assemble </a:t>
                      </a:r>
                      <a:r>
                        <a:rPr lang="en-GB" sz="1200" dirty="0"/>
                        <a:t>Bill of Materials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</a:t>
                      </a: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link between BoM and scanned artefact, e.g. binary repo ID</a:t>
                      </a:r>
                      <a:endParaRPr lang="de-DE" sz="1200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Hash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binary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generated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archived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Binary or link to binary location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Bill of Materials (BoM) </a:t>
                      </a:r>
                      <a:r>
                        <a:rPr sz="1200" dirty="0"/>
                        <a:t>for particular binary</a:t>
                      </a:r>
                      <a:endParaRPr lang="de-DE" sz="1200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Status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errors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inclompleteness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failures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19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EB1F4D26-23D8-740A-28C9-D422E057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Changelog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</a:t>
            </a:fld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37492"/>
              </p:ext>
            </p:extLst>
          </p:nvPr>
        </p:nvGraphicFramePr>
        <p:xfrm>
          <a:off x="442747" y="1227085"/>
          <a:ext cx="8258505" cy="242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411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966934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5502167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3.12.19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Jan, Peter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>
                          <a:latin typeface="+mn-lt"/>
                        </a:rPr>
                        <a:t>Initial draft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6.12.19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Jan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1.4.0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30.3.22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Tooling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 dirty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1.5.0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11.5.22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Tooling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 dirty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1.5.2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8.6.22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>
                          <a:latin typeface="+mn-lt"/>
                        </a:rPr>
                        <a:t>Tooling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(…)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noProof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noProof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noProof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09688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1.5.8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02.11.22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Begin adding security / export control comments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88731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1.6.0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7.12.22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Automation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Adding first variation concerning security capabilities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602687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1.6.1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21.02.25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Revision to fix numbering – prepare for more open source tooling mapping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6767545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7599" y="3880650"/>
            <a:ext cx="317576" cy="2622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442747" y="3880650"/>
            <a:ext cx="8071438" cy="484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PLEASE NOTE: To keep an overview of working state, we mark the agreed capabilities with this symbol:</a:t>
            </a:r>
            <a:b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You will find the slides with the agreed capabilities tagged in the “Detailed Description of Fields” section.</a:t>
            </a:r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1921939006"/>
              </p:ext>
            </p:extLst>
          </p:nvPr>
        </p:nvGraphicFramePr>
        <p:xfrm>
          <a:off x="536575" y="895350"/>
          <a:ext cx="8120013" cy="3870998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39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composition analysis of a container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4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all packages and dependencies used within this </a:t>
                      </a:r>
                      <a:r>
                        <a:rPr sz="1200" dirty="0" err="1"/>
                        <a:t>containe</a:t>
                      </a:r>
                      <a:r>
                        <a:rPr lang="de-DE" sz="1200" dirty="0" err="1"/>
                        <a:t>r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40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Collect information and assemble </a:t>
                      </a:r>
                      <a:r>
                        <a:rPr lang="en-GB" sz="1200" dirty="0"/>
                        <a:t>Bill of Materials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</a:t>
                      </a: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link between BoM and scanned container, e.g. Repo + image ID + tag</a:t>
                      </a:r>
                      <a:endParaRPr lang="de-DE" sz="1200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Hash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container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generated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archived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Container or link to container location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6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(BoM) </a:t>
                      </a:r>
                      <a:r>
                        <a:rPr sz="1200" dirty="0"/>
                        <a:t>for particular container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Status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errors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inclompleteness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failures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20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39DAB614-34E4-2364-B484-F6370AC52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213347423"/>
              </p:ext>
            </p:extLst>
          </p:nvPr>
        </p:nvGraphicFramePr>
        <p:xfrm>
          <a:off x="430320" y="767405"/>
          <a:ext cx="8120013" cy="3939580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Precise scanning of sources to determine exact situation for proper compliance declarations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Ensure </a:t>
                      </a:r>
                      <a:r>
                        <a:rPr lang="en-GB" sz="1200" noProof="0"/>
                        <a:t>completeness </a:t>
                      </a:r>
                      <a:r>
                        <a:rPr lang="en-GB" sz="1200"/>
                        <a:t>and correctness of compliance information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changes and / or additions to license terms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Repository or file(s) to scan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40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Status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errors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inclompleteness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failures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2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TODO: Clarify granularity required to differentiate between author, </a:t>
                      </a:r>
                      <a:r>
                        <a:rPr lang="en-GB" sz="1200" dirty="0" err="1"/>
                        <a:t>commiter</a:t>
                      </a:r>
                      <a:r>
                        <a:rPr lang="en-GB" sz="1200" dirty="0"/>
                        <a:t> and copyright holder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21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0F42E414-ACAE-36D9-5E3E-565D3A55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3030028666"/>
              </p:ext>
            </p:extLst>
          </p:nvPr>
        </p:nvGraphicFramePr>
        <p:xfrm>
          <a:off x="536575" y="895350"/>
          <a:ext cx="8120013" cy="305943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only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artifacts</a:t>
                      </a:r>
                      <a:r>
                        <a:rPr lang="de-DE" sz="1200" dirty="0"/>
                        <a:t> will </a:t>
                      </a:r>
                      <a:r>
                        <a:rPr lang="de-DE" sz="1200" dirty="0" err="1"/>
                        <a:t>leave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automated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tool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chain</a:t>
                      </a:r>
                      <a:r>
                        <a:rPr lang="de-DE" sz="1200" dirty="0"/>
                        <a:t> 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4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Break </a:t>
                      </a:r>
                      <a:r>
                        <a:rPr lang="de-DE" sz="1200" dirty="0" err="1"/>
                        <a:t>build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deployment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packaging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violations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exist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Verify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state</a:t>
                      </a:r>
                      <a:r>
                        <a:rPr lang="de-DE" sz="1200" dirty="0"/>
                        <a:t> 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Interrupt </a:t>
                      </a:r>
                      <a:r>
                        <a:rPr lang="de-DE" sz="1200" dirty="0" err="1"/>
                        <a:t>automated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build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deployment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case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violations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causes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Alert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Automation </a:t>
                      </a:r>
                      <a:r>
                        <a:rPr lang="de-DE" sz="1200" dirty="0" err="1"/>
                        <a:t>event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„</a:t>
                      </a:r>
                      <a:r>
                        <a:rPr lang="de-DE" sz="1200" dirty="0" err="1"/>
                        <a:t>Confirmation</a:t>
                      </a:r>
                      <a:r>
                        <a:rPr lang="de-DE" sz="1200" dirty="0"/>
                        <a:t>“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„break“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–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sort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recording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required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action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entry</a:t>
                      </a:r>
                      <a:r>
                        <a:rPr lang="de-DE" sz="1200" dirty="0"/>
                        <a:t> 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The </a:t>
                      </a:r>
                      <a:r>
                        <a:rPr lang="de-DE" sz="1200" dirty="0" err="1"/>
                        <a:t>key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non-</a:t>
                      </a:r>
                      <a:r>
                        <a:rPr lang="de-DE" sz="1200" dirty="0" err="1"/>
                        <a:t>compliant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artifact</a:t>
                      </a:r>
                      <a:r>
                        <a:rPr lang="de-DE" sz="1200" dirty="0"/>
                        <a:t> will </a:t>
                      </a:r>
                      <a:r>
                        <a:rPr lang="de-DE" sz="1200" dirty="0" err="1"/>
                        <a:t>leave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</a:t>
                      </a:r>
                      <a:r>
                        <a:rPr lang="de-DE" sz="1200" dirty="0"/>
                        <a:t>.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must</a:t>
                      </a:r>
                      <a:r>
                        <a:rPr lang="de-DE" sz="1200" dirty="0"/>
                        <a:t> not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CI/CD </a:t>
                      </a:r>
                      <a:r>
                        <a:rPr lang="de-DE" sz="1200" dirty="0" err="1"/>
                        <a:t>driven</a:t>
                      </a:r>
                      <a:r>
                        <a:rPr lang="de-DE" sz="1200" dirty="0"/>
                        <a:t>, but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a check </a:t>
                      </a:r>
                      <a:r>
                        <a:rPr lang="de-DE" sz="1200" dirty="0" err="1"/>
                        <a:t>happens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22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536574" y="4049900"/>
            <a:ext cx="1797285" cy="2077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9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7543212" y="37399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7657512" y="38542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F2513701-820A-26B6-9823-4D9B841F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3908985579"/>
              </p:ext>
            </p:extLst>
          </p:nvPr>
        </p:nvGraphicFramePr>
        <p:xfrm>
          <a:off x="536575" y="895350"/>
          <a:ext cx="8120013" cy="302799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all </a:t>
                      </a:r>
                      <a:r>
                        <a:rPr lang="de-DE" sz="1200" dirty="0" err="1"/>
                        <a:t>copyright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holders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finally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grant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rights</a:t>
                      </a:r>
                      <a:r>
                        <a:rPr lang="de-DE" sz="1200" dirty="0"/>
                        <a:t> and will not </a:t>
                      </a:r>
                      <a:r>
                        <a:rPr lang="de-DE" sz="1200" dirty="0" err="1"/>
                        <a:t>claim</a:t>
                      </a:r>
                      <a:r>
                        <a:rPr lang="de-DE" sz="1200" dirty="0"/>
                        <a:t> back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Prevent code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entering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repository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without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having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agreed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terms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seeked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repo-owner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Link </a:t>
                      </a:r>
                      <a:r>
                        <a:rPr lang="de-DE" sz="1200" dirty="0" err="1"/>
                        <a:t>confirmation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into</a:t>
                      </a:r>
                      <a:r>
                        <a:rPr lang="de-DE" sz="1200" dirty="0"/>
                        <a:t> Pull-</a:t>
                      </a:r>
                      <a:r>
                        <a:rPr lang="de-DE" sz="1200" dirty="0" err="1"/>
                        <a:t>request</a:t>
                      </a:r>
                      <a:r>
                        <a:rPr lang="de-DE" sz="1200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Provide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sort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code </a:t>
                      </a:r>
                      <a:r>
                        <a:rPr lang="de-DE" sz="1200" dirty="0" err="1"/>
                        <a:t>commited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through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confirmations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commiters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Automation </a:t>
                      </a:r>
                      <a:r>
                        <a:rPr lang="de-DE" sz="1200" dirty="0" err="1"/>
                        <a:t>event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„</a:t>
                      </a:r>
                      <a:r>
                        <a:rPr lang="de-DE" sz="1200" dirty="0" err="1"/>
                        <a:t>Confirmation</a:t>
                      </a:r>
                      <a:r>
                        <a:rPr lang="de-DE" sz="1200" dirty="0"/>
                        <a:t>“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„break“ </a:t>
                      </a:r>
                      <a:r>
                        <a:rPr lang="de-DE" sz="1200" dirty="0" err="1"/>
                        <a:t>event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entry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One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option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apply</a:t>
                      </a:r>
                      <a:r>
                        <a:rPr lang="de-DE" sz="1200" dirty="0"/>
                        <a:t> CLA-</a:t>
                      </a:r>
                      <a:r>
                        <a:rPr lang="de-DE" sz="1200" dirty="0" err="1"/>
                        <a:t>Assistant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23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BFD0F200-8ECA-4929-771E-6A68DEAA3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3580143674"/>
              </p:ext>
            </p:extLst>
          </p:nvPr>
        </p:nvGraphicFramePr>
        <p:xfrm>
          <a:off x="536575" y="895350"/>
          <a:ext cx="8120013" cy="3798346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5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Identify pieces of original code (source, object, binary) by comparing against known codebase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Determine modification of identified code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Comparison basis (known data sets)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List of potential infringements with links to potential matches (e.g. in existing</a:t>
                      </a:r>
                      <a:r>
                        <a:rPr lang="en-GB" sz="1100" baseline="0" noProof="0" dirty="0"/>
                        <a:t> </a:t>
                      </a:r>
                      <a:r>
                        <a:rPr lang="en-GB" sz="11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Weighting/ordering</a:t>
                      </a:r>
                      <a:r>
                        <a:rPr lang="en-GB" sz="1100" baseline="0" noProof="0" dirty="0"/>
                        <a:t> of potential matches</a:t>
                      </a:r>
                      <a:endParaRPr lang="en-GB" sz="1100" noProof="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Similarity analysis also allows delta analysis to be performed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24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8E33B5C-31A1-2B87-2D9E-5F88027FA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2323795660"/>
              </p:ext>
            </p:extLst>
          </p:nvPr>
        </p:nvGraphicFramePr>
        <p:xfrm>
          <a:off x="527337" y="837599"/>
          <a:ext cx="8120013" cy="3845637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Collect </a:t>
                      </a: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information and clearing </a:t>
                      </a:r>
                      <a:r>
                        <a:rPr lang="de-DE" sz="1200" dirty="0" err="1"/>
                        <a:t>meta</a:t>
                      </a:r>
                      <a:r>
                        <a:rPr sz="1200" dirty="0"/>
                        <a:t>data on </a:t>
                      </a:r>
                      <a:r>
                        <a:rPr lang="en-GB" sz="1200" dirty="0"/>
                        <a:t>packages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Single point of truth for </a:t>
                      </a: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information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Store </a:t>
                      </a: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</a:t>
                      </a:r>
                      <a:r>
                        <a:rPr lang="de-DE" sz="1200" dirty="0" err="1"/>
                        <a:t>meta</a:t>
                      </a:r>
                      <a:r>
                        <a:rPr sz="1200" dirty="0"/>
                        <a:t>data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quality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verification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status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metadata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concenring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completeness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correctness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search capabilities to identify </a:t>
                      </a:r>
                      <a:r>
                        <a:rPr lang="en-GB" sz="1200" noProof="0" dirty="0"/>
                        <a:t>existing </a:t>
                      </a:r>
                      <a:r>
                        <a:rPr lang="en-GB" sz="1200" dirty="0"/>
                        <a:t>packages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authentication</a:t>
                      </a:r>
                      <a:r>
                        <a:rPr lang="en-GB" sz="1200" dirty="0"/>
                        <a:t>/authorization</a:t>
                      </a:r>
                      <a:r>
                        <a:rPr sz="1200" dirty="0"/>
                        <a:t> to ensure responsible data handling/editing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Package metadata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metadata, including package type (e.g. OSS, COTS, internal) and completion/ verification</a:t>
                      </a:r>
                      <a:r>
                        <a:rPr lang="en-GB" sz="1200" baseline="0" dirty="0"/>
                        <a:t> status of </a:t>
                      </a:r>
                      <a:r>
                        <a:rPr lang="en-GB" sz="1200" dirty="0"/>
                        <a:t>associated </a:t>
                      </a:r>
                      <a:r>
                        <a:rPr lang="en-GB" sz="1200" baseline="0" dirty="0"/>
                        <a:t>metadata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Dependency structures (</a:t>
                      </a:r>
                      <a:r>
                        <a:rPr lang="en-GB" sz="1200" dirty="0"/>
                        <a:t>depends on</a:t>
                      </a:r>
                      <a:r>
                        <a:rPr sz="12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Optional: relate known vulnerability information </a:t>
                      </a:r>
                      <a:r>
                        <a:rPr lang="de-DE" sz="1200" dirty="0"/>
                        <a:t>(not OSC </a:t>
                      </a:r>
                      <a:r>
                        <a:rPr lang="de-DE" sz="1200" dirty="0" err="1"/>
                        <a:t>specific</a:t>
                      </a:r>
                      <a:r>
                        <a:rPr lang="de-DE" sz="1200" dirty="0"/>
                        <a:t>, but a </a:t>
                      </a:r>
                      <a:r>
                        <a:rPr lang="de-DE" sz="1200" dirty="0" err="1"/>
                        <a:t>good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place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Archive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provided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archive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capability</a:t>
                      </a:r>
                      <a:r>
                        <a:rPr lang="de-DE" sz="1200" dirty="0"/>
                        <a:t>. Tools </a:t>
                      </a:r>
                      <a:r>
                        <a:rPr lang="de-DE" sz="1200" dirty="0" err="1"/>
                        <a:t>supporting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both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functions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one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are</a:t>
                      </a:r>
                      <a:r>
                        <a:rPr lang="de-DE" sz="1200" dirty="0"/>
                        <a:t> not limited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capabilities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beeing</a:t>
                      </a:r>
                      <a:r>
                        <a:rPr lang="de-DE" sz="1200" dirty="0"/>
                        <a:t> separate.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25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45ADB4EC-DC88-7DFF-AC58-64FE0072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3473373162"/>
              </p:ext>
            </p:extLst>
          </p:nvPr>
        </p:nvGraphicFramePr>
        <p:xfrm>
          <a:off x="430319" y="784726"/>
          <a:ext cx="7502475" cy="4167690"/>
        </p:xfrm>
        <a:graphic>
          <a:graphicData uri="http://schemas.openxmlformats.org/drawingml/2006/table">
            <a:tbl>
              <a:tblPr/>
              <a:tblGrid>
                <a:gridCol w="122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Provide bracket for all compliance relevant information that is not directly related to source </a:t>
                      </a:r>
                      <a:r>
                        <a:rPr lang="en-GB" sz="1100" dirty="0"/>
                        <a:t>of a product / distribution item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Ensure completeness of </a:t>
                      </a:r>
                      <a:r>
                        <a:rPr lang="en-GB" sz="1100" dirty="0"/>
                        <a:t>case</a:t>
                      </a:r>
                      <a:r>
                        <a:rPr sz="1100" dirty="0"/>
                        <a:t>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Collect all </a:t>
                      </a:r>
                      <a:r>
                        <a:rPr lang="en-GB" sz="1100" dirty="0"/>
                        <a:t>product</a:t>
                      </a:r>
                      <a:r>
                        <a:rPr sz="1100" dirty="0"/>
                        <a:t> specific information,</a:t>
                      </a:r>
                      <a:r>
                        <a:rPr lang="en-GB" sz="1100" dirty="0"/>
                        <a:t> including</a:t>
                      </a:r>
                      <a:r>
                        <a:rPr sz="1100" dirty="0"/>
                        <a:t> </a:t>
                      </a:r>
                      <a:r>
                        <a:rPr lang="en-GB" sz="1100" dirty="0"/>
                        <a:t>package</a:t>
                      </a:r>
                      <a:r>
                        <a:rPr sz="1100" dirty="0"/>
                        <a:t> change &amp; linkage status</a:t>
                      </a:r>
                      <a:r>
                        <a:rPr lang="de-DE" sz="1100" dirty="0"/>
                        <a:t> </a:t>
                      </a:r>
                      <a:br>
                        <a:rPr lang="de-DE" sz="1100" dirty="0"/>
                      </a:br>
                      <a:r>
                        <a:rPr lang="de-DE" sz="1100" dirty="0"/>
                        <a:t>(via </a:t>
                      </a:r>
                      <a:r>
                        <a:rPr lang="de-DE" sz="1100" dirty="0" err="1"/>
                        <a:t>history</a:t>
                      </a:r>
                      <a:r>
                        <a:rPr lang="de-DE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Follow the release cycle of a particular </a:t>
                      </a:r>
                      <a:r>
                        <a:rPr lang="en-GB" sz="1100" dirty="0"/>
                        <a:t>product</a:t>
                      </a:r>
                      <a:r>
                        <a:rPr sz="11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Build canvas for reporting and analysis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a </a:t>
                      </a:r>
                      <a:r>
                        <a:rPr lang="de-DE" sz="1100" dirty="0" err="1"/>
                        <a:t>given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composition</a:t>
                      </a:r>
                      <a:r>
                        <a:rPr lang="de-DE" sz="1100" dirty="0"/>
                        <a:t> &amp; in a </a:t>
                      </a:r>
                      <a:r>
                        <a:rPr lang="de-DE" sz="1100" dirty="0" err="1"/>
                        <a:t>given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situation</a:t>
                      </a:r>
                      <a:endParaRPr lang="de-DE"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Versioning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analysis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results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map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with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input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situations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2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Business </a:t>
                      </a:r>
                      <a:r>
                        <a:rPr lang="de-DE" sz="1100" dirty="0" err="1"/>
                        <a:t>context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business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model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distribution</a:t>
                      </a:r>
                      <a:r>
                        <a:rPr lang="de-DE" sz="1100" dirty="0"/>
                        <a:t>, external </a:t>
                      </a:r>
                      <a:r>
                        <a:rPr lang="de-DE" sz="1100" dirty="0" err="1"/>
                        <a:t>contractual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obligations</a:t>
                      </a:r>
                      <a:r>
                        <a:rPr lang="de-DE" sz="11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Software Bill of Materials (SBOM) + Component meta data (see </a:t>
                      </a:r>
                      <a:r>
                        <a:rPr lang="en-GB" sz="11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External components, e.g. runtime environments, middleware or resources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as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part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solution</a:t>
                      </a:r>
                      <a:r>
                        <a:rPr lang="de-DE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Type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delivery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distribution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binary</a:t>
                      </a:r>
                      <a:r>
                        <a:rPr lang="de-DE" sz="1100" dirty="0"/>
                        <a:t>, source (</a:t>
                      </a:r>
                      <a:r>
                        <a:rPr lang="de-DE" sz="1100" dirty="0" err="1"/>
                        <a:t>oss</a:t>
                      </a:r>
                      <a:r>
                        <a:rPr lang="de-DE" sz="1100" dirty="0"/>
                        <a:t>), source (</a:t>
                      </a:r>
                      <a:r>
                        <a:rPr lang="de-DE" sz="1100" dirty="0" err="1"/>
                        <a:t>proprietary</a:t>
                      </a:r>
                      <a:r>
                        <a:rPr lang="de-DE" sz="1100" dirty="0"/>
                        <a:t> &amp; </a:t>
                      </a:r>
                      <a:r>
                        <a:rPr lang="de-DE" sz="1100" dirty="0" err="1"/>
                        <a:t>oss</a:t>
                      </a:r>
                      <a:r>
                        <a:rPr lang="de-DE" sz="1100" dirty="0"/>
                        <a:t>), source (</a:t>
                      </a:r>
                      <a:r>
                        <a:rPr lang="de-DE" sz="1100" dirty="0" err="1"/>
                        <a:t>proprietary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oss</a:t>
                      </a:r>
                      <a:r>
                        <a:rPr lang="de-DE" sz="1100" dirty="0"/>
                        <a:t> , COTS and </a:t>
                      </a:r>
                      <a:r>
                        <a:rPr lang="de-DE" sz="1100" dirty="0" err="1"/>
                        <a:t>combinations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these</a:t>
                      </a:r>
                      <a:r>
                        <a:rPr lang="de-DE" sz="11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Participants / Stakeholders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audience</a:t>
                      </a:r>
                      <a:r>
                        <a:rPr lang="de-DE" sz="11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Approval</a:t>
                      </a:r>
                      <a:r>
                        <a:rPr lang="de-DE" sz="1100" dirty="0"/>
                        <a:t> Feedback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History of events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changes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context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meta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26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6745C029-DFC7-2747-500A-55ADE782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72165513"/>
              </p:ext>
            </p:extLst>
          </p:nvPr>
        </p:nvGraphicFramePr>
        <p:xfrm>
          <a:off x="430320" y="828260"/>
          <a:ext cx="8120013" cy="3128964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Interpret all </a:t>
                      </a:r>
                      <a:r>
                        <a:rPr lang="de-DE" sz="1200" dirty="0" err="1"/>
                        <a:t>collected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data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given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context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deltas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obligations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violations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warnings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Check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completeness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information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missing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information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missing</a:t>
                      </a:r>
                      <a:r>
                        <a:rPr lang="de-DE" sz="1200" dirty="0"/>
                        <a:t> Copyright </a:t>
                      </a:r>
                      <a:r>
                        <a:rPr lang="de-DE" sz="1200" dirty="0" err="1"/>
                        <a:t>information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rights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obligations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compare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requirements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business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context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Case Data (</a:t>
                      </a:r>
                      <a:r>
                        <a:rPr lang="de-DE" sz="1200" dirty="0" err="1"/>
                        <a:t>see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Policy &amp; Rules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Legal </a:t>
                      </a:r>
                      <a:r>
                        <a:rPr lang="de-DE" sz="1200" dirty="0" err="1"/>
                        <a:t>interpretation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Analysis </a:t>
                      </a:r>
                      <a:r>
                        <a:rPr lang="de-DE" sz="1200" dirty="0" err="1"/>
                        <a:t>result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further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Review after </a:t>
                      </a:r>
                      <a:r>
                        <a:rPr lang="de-DE" sz="1200" dirty="0" err="1"/>
                        <a:t>re</a:t>
                      </a:r>
                      <a:r>
                        <a:rPr lang="de-DE" sz="1200" dirty="0"/>
                        <a:t>-draw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model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27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E3FD2CFA-5A87-B3A2-7727-5F1321C49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4157620805"/>
              </p:ext>
            </p:extLst>
          </p:nvPr>
        </p:nvGraphicFramePr>
        <p:xfrm>
          <a:off x="430319" y="797880"/>
          <a:ext cx="8186345" cy="3692033"/>
        </p:xfrm>
        <a:graphic>
          <a:graphicData uri="http://schemas.openxmlformats.org/drawingml/2006/table">
            <a:tbl>
              <a:tblPr/>
              <a:tblGrid>
                <a:gridCol w="185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Capturing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Organisation </a:t>
                      </a:r>
                      <a:r>
                        <a:rPr lang="de-DE" sz="1100" dirty="0" err="1"/>
                        <a:t>specific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interpretation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obligations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objectives</a:t>
                      </a:r>
                      <a:r>
                        <a:rPr lang="de-DE" sz="1100" dirty="0"/>
                        <a:t> &amp; </a:t>
                      </a:r>
                      <a:r>
                        <a:rPr lang="de-DE" sz="1100" dirty="0" err="1"/>
                        <a:t>goals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Represent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rules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derived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from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organisations</a:t>
                      </a:r>
                      <a:r>
                        <a:rPr lang="de-DE" sz="1100" dirty="0"/>
                        <a:t> legal </a:t>
                      </a:r>
                      <a:r>
                        <a:rPr lang="de-DE" sz="1100" dirty="0" err="1"/>
                        <a:t>understanding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7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Rules </a:t>
                      </a:r>
                      <a:r>
                        <a:rPr lang="de-DE" sz="1100" dirty="0" err="1"/>
                        <a:t>how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treat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specific</a:t>
                      </a:r>
                      <a:r>
                        <a:rPr lang="de-DE" sz="1100" dirty="0"/>
                        <a:t> </a:t>
                      </a:r>
                      <a:r>
                        <a:rPr sz="1100" dirty="0"/>
                        <a:t>legal circumstances, e.g. commercial aspects, trade secrets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or IP protection </a:t>
                      </a:r>
                      <a:r>
                        <a:rPr lang="en-GB" sz="1100" dirty="0"/>
                        <a:t>requirements</a:t>
                      </a:r>
                      <a:r>
                        <a:rPr sz="1100" dirty="0"/>
                        <a:t>, etc.</a:t>
                      </a:r>
                      <a:r>
                        <a:rPr lang="de-DE" sz="1100" dirty="0"/>
                        <a:t> 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Translate</a:t>
                      </a:r>
                      <a:r>
                        <a:rPr lang="de-DE" sz="1100" dirty="0"/>
                        <a:t> human </a:t>
                      </a:r>
                      <a:r>
                        <a:rPr lang="de-DE" sz="1100" dirty="0" err="1"/>
                        <a:t>readable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policies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machine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readable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instructions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rules</a:t>
                      </a:r>
                      <a:r>
                        <a:rPr lang="de-DE" sz="1100" dirty="0"/>
                        <a:t> </a:t>
                      </a:r>
                      <a:br>
                        <a:rPr lang="de-DE" sz="1100" dirty="0"/>
                      </a:br>
                      <a:r>
                        <a:rPr lang="de-DE" sz="1100" dirty="0"/>
                        <a:t>(</a:t>
                      </a:r>
                      <a:r>
                        <a:rPr lang="de-DE" sz="1100" dirty="0" err="1"/>
                        <a:t>as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input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input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analysis</a:t>
                      </a:r>
                      <a:r>
                        <a:rPr lang="de-DE" sz="11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Document </a:t>
                      </a:r>
                      <a:r>
                        <a:rPr lang="de-DE" sz="1100" dirty="0"/>
                        <a:t>/ Track </a:t>
                      </a:r>
                      <a:r>
                        <a:rPr sz="1100" dirty="0"/>
                        <a:t>changes in project specific </a:t>
                      </a:r>
                      <a:r>
                        <a:rPr lang="de-DE" sz="1100" dirty="0" err="1"/>
                        <a:t>allow</a:t>
                      </a:r>
                      <a:r>
                        <a:rPr lang="de-DE" sz="1100" dirty="0"/>
                        <a:t>-</a:t>
                      </a:r>
                      <a:r>
                        <a:rPr sz="1100" dirty="0"/>
                        <a:t> lists or </a:t>
                      </a:r>
                      <a:r>
                        <a:rPr lang="de-DE" sz="1100" dirty="0" err="1"/>
                        <a:t>deny</a:t>
                      </a:r>
                      <a:r>
                        <a:rPr lang="de-DE" sz="1100" dirty="0"/>
                        <a:t>-</a:t>
                      </a:r>
                      <a:r>
                        <a:rPr sz="1100" dirty="0"/>
                        <a:t>lists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licenses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frameworks</a:t>
                      </a:r>
                      <a:r>
                        <a:rPr lang="de-DE" sz="1100" dirty="0"/>
                        <a:t>, etc.)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Allow managing groups of projects with consistent policies &amp;</a:t>
                      </a:r>
                      <a:r>
                        <a:rPr lang="en-GB" sz="11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baseline="0" dirty="0"/>
                        <a:t>Optional: Store open source policy for reference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Legal requirements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particular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application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scenarios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Definition allow- and deny-l</a:t>
                      </a:r>
                      <a:r>
                        <a:rPr sz="1100" dirty="0" err="1"/>
                        <a:t>ists</a:t>
                      </a:r>
                      <a:r>
                        <a:rPr lang="de-DE" sz="1100" dirty="0"/>
                        <a:t> 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Project specific r</a:t>
                      </a:r>
                      <a:r>
                        <a:rPr lang="de-DE" sz="1100" dirty="0" err="1"/>
                        <a:t>u</a:t>
                      </a:r>
                      <a:r>
                        <a:rPr sz="1100" dirty="0"/>
                        <a:t>les </a:t>
                      </a:r>
                      <a:r>
                        <a:rPr lang="de-DE" sz="1100" dirty="0"/>
                        <a:t>and</a:t>
                      </a:r>
                      <a:r>
                        <a:rPr sz="1100" dirty="0"/>
                        <a:t> policies</a:t>
                      </a:r>
                      <a:r>
                        <a:rPr lang="de-DE" sz="1100" dirty="0"/>
                        <a:t> (e.g. </a:t>
                      </a:r>
                      <a:r>
                        <a:rPr lang="de-DE" sz="1100" dirty="0" err="1"/>
                        <a:t>versions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OpenSSF</a:t>
                      </a:r>
                      <a:r>
                        <a:rPr lang="de-DE" sz="1100" dirty="0"/>
                        <a:t> Score, </a:t>
                      </a:r>
                      <a:r>
                        <a:rPr lang="de-DE" sz="1100" dirty="0" err="1"/>
                        <a:t>specific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viability</a:t>
                      </a:r>
                      <a:r>
                        <a:rPr lang="de-DE" sz="1100" dirty="0"/>
                        <a:t>, etc.)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History of changes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4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28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EC73819-7F41-EAD4-21B4-647281B3E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129103775"/>
              </p:ext>
            </p:extLst>
          </p:nvPr>
        </p:nvGraphicFramePr>
        <p:xfrm>
          <a:off x="527338" y="810257"/>
          <a:ext cx="8120013" cy="4061460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Manage </a:t>
                      </a:r>
                      <a:r>
                        <a:rPr lang="en-GB" sz="1100" dirty="0"/>
                        <a:t>Commercial-</a:t>
                      </a:r>
                      <a:r>
                        <a:rPr sz="1100" dirty="0"/>
                        <a:t>Of</a:t>
                      </a:r>
                      <a:r>
                        <a:rPr lang="en-GB" sz="1100" dirty="0"/>
                        <a:t>f-</a:t>
                      </a:r>
                      <a:r>
                        <a:rPr sz="1100" dirty="0"/>
                        <a:t>The</a:t>
                      </a:r>
                      <a:r>
                        <a:rPr lang="en-GB" sz="1100" dirty="0"/>
                        <a:t>-</a:t>
                      </a:r>
                      <a:r>
                        <a:rPr sz="1100" dirty="0"/>
                        <a:t>Shelf (COTS) and infrastructure </a:t>
                      </a:r>
                      <a:r>
                        <a:rPr lang="de-DE" sz="1100" dirty="0"/>
                        <a:t>(open source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COTS) </a:t>
                      </a:r>
                      <a:r>
                        <a:rPr lang="en-GB" sz="1100" dirty="0"/>
                        <a:t>packages</a:t>
                      </a:r>
                      <a:r>
                        <a:rPr sz="1100" dirty="0"/>
                        <a:t> of a solution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Allow tracking</a:t>
                      </a:r>
                      <a:r>
                        <a:rPr lang="de-DE" sz="1100" dirty="0"/>
                        <a:t> </a:t>
                      </a: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party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concerning</a:t>
                      </a:r>
                      <a:r>
                        <a:rPr lang="de-DE" sz="1100" dirty="0"/>
                        <a:t> </a:t>
                      </a:r>
                      <a:r>
                        <a:rPr sz="11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Collect and provide </a:t>
                      </a:r>
                      <a:r>
                        <a:rPr lang="de-DE" sz="1100" dirty="0" err="1"/>
                        <a:t>meta</a:t>
                      </a:r>
                      <a:r>
                        <a:rPr lang="de-DE" sz="1100" dirty="0"/>
                        <a:t> </a:t>
                      </a:r>
                      <a:r>
                        <a:rPr sz="1100" dirty="0"/>
                        <a:t>data for </a:t>
                      </a: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party or infrastructure </a:t>
                      </a:r>
                      <a:r>
                        <a:rPr lang="en-GB" sz="1100" dirty="0"/>
                        <a:t>packages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Store </a:t>
                      </a:r>
                      <a:r>
                        <a:rPr lang="de-DE" sz="1100" dirty="0" err="1"/>
                        <a:t>package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metadata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</a:t>
                      </a: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lang="de-DE" sz="1100" dirty="0" err="1"/>
                        <a:t>party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quality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verification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status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that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metadata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concenring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completeness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correctness</a:t>
                      </a:r>
                      <a:r>
                        <a:rPr lang="de-DE" sz="11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Store </a:t>
                      </a:r>
                      <a:r>
                        <a:rPr lang="de-DE" sz="1100" dirty="0" err="1"/>
                        <a:t>information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about</a:t>
                      </a:r>
                      <a:r>
                        <a:rPr lang="de-DE" sz="1100" dirty="0"/>
                        <a:t> 3rd </a:t>
                      </a:r>
                      <a:r>
                        <a:rPr lang="de-DE" sz="1100" dirty="0" err="1"/>
                        <a:t>party</a:t>
                      </a:r>
                      <a:r>
                        <a:rPr lang="de-DE" sz="1100" dirty="0"/>
                        <a:t>/private </a:t>
                      </a:r>
                      <a:r>
                        <a:rPr lang="de-DE" sz="1100" dirty="0" err="1"/>
                        <a:t>commercial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conditions</a:t>
                      </a:r>
                      <a:r>
                        <a:rPr lang="de-DE" sz="1100" dirty="0"/>
                        <a:t> (</a:t>
                      </a:r>
                      <a:r>
                        <a:rPr sz="1100" dirty="0"/>
                        <a:t>license information</a:t>
                      </a:r>
                      <a:r>
                        <a:rPr lang="de-DE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Optional: </a:t>
                      </a:r>
                      <a:r>
                        <a:rPr sz="1100" dirty="0"/>
                        <a:t>Review 3</a:t>
                      </a:r>
                      <a:r>
                        <a:rPr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party assemblies for known vulnerabilities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Package</a:t>
                      </a:r>
                      <a:r>
                        <a:rPr sz="1100" dirty="0"/>
                        <a:t> data</a:t>
                      </a:r>
                      <a:r>
                        <a:rPr lang="en-GB" sz="1100" dirty="0"/>
                        <a:t> and metadata (if known)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Binary scan information (BoM)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Package</a:t>
                      </a:r>
                      <a:r>
                        <a:rPr sz="1100" dirty="0"/>
                        <a:t> </a:t>
                      </a:r>
                      <a:r>
                        <a:rPr lang="en-GB" sz="11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License information about 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party components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PLEASE NOTE: </a:t>
                      </a:r>
                      <a:r>
                        <a:rPr lang="en-GB" sz="11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29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237BE0C0-479C-B42C-5489-1C00E6DE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Rationale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89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4119270296"/>
              </p:ext>
            </p:extLst>
          </p:nvPr>
        </p:nvGraphicFramePr>
        <p:xfrm>
          <a:off x="536575" y="895350"/>
          <a:ext cx="8120013" cy="3532823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Verify license compatibility under given circumstances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8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Assess license information from all packages (recent BoMs, infrastructure and 3</a:t>
                      </a:r>
                      <a:r>
                        <a:rPr lang="en-GB" sz="1100" baseline="30000" noProof="0"/>
                        <a:t>rd</a:t>
                      </a:r>
                      <a:r>
                        <a:rPr lang="en-GB" sz="11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Determine license obligations and potential violations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8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Legal circumstances and requirements of the project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Information on license in-compatibility (yes, no, why?)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How to handle jurisdiction specific decisions? Would this be the place to put the information?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30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96F84004-BE60-0244-38F9-F18729DD9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3638935373"/>
              </p:ext>
            </p:extLst>
          </p:nvPr>
        </p:nvGraphicFramePr>
        <p:xfrm>
          <a:off x="536575" y="895350"/>
          <a:ext cx="8120013" cy="340870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Capture</a:t>
                      </a:r>
                      <a:r>
                        <a:rPr lang="en-GB" sz="1200" baseline="0" noProof="0" dirty="0"/>
                        <a:t> and archive</a:t>
                      </a:r>
                      <a:r>
                        <a:rPr lang="en-GB" sz="1200" noProof="0" dirty="0"/>
                        <a:t> legal information &amp; interpretation about licenses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Manage and provide legal information about known licenses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Manage classification and tagging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License data + interpretations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License data (updated) machine readable format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How to represent different jurisdictions (e.g. case law UK / US)?</a:t>
                      </a:r>
                      <a:br>
                        <a:rPr lang="en-GB" sz="1200" noProof="0" dirty="0"/>
                      </a:br>
                      <a:r>
                        <a:rPr lang="en-GB" sz="1200" noProof="0" dirty="0"/>
                        <a:t>=&gt; probably overdone, stay with most restrictive interpretation to prevent failure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31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66603CE5-6D1D-961B-FBB2-912C0A852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1018718054"/>
              </p:ext>
            </p:extLst>
          </p:nvPr>
        </p:nvGraphicFramePr>
        <p:xfrm>
          <a:off x="536575" y="895350"/>
          <a:ext cx="8120013" cy="3644266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provisioning of compliance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Ensure legally compliant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7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Generate </a:t>
                      </a:r>
                      <a:r>
                        <a:rPr lang="en-GB" sz="1200" dirty="0"/>
                        <a:t>documentation</a:t>
                      </a:r>
                      <a:r>
                        <a:rPr sz="1200"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Compliance Managers in completing </a:t>
                      </a:r>
                      <a:r>
                        <a:rPr lang="en-US" sz="1200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Assemble</a:t>
                      </a:r>
                      <a:r>
                        <a:rPr lang="de-DE" sz="1200" dirty="0"/>
                        <a:t> </a:t>
                      </a:r>
                      <a:r>
                        <a:rPr sz="1200"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Link documentation with objects (version management</a:t>
                      </a:r>
                      <a:r>
                        <a:rPr lang="de-DE" sz="1200" dirty="0"/>
                        <a:t> / </a:t>
                      </a:r>
                      <a:r>
                        <a:rPr lang="de-DE" sz="1200" dirty="0" err="1"/>
                        <a:t>binary</a:t>
                      </a:r>
                      <a:r>
                        <a:rPr lang="de-DE" sz="1200" dirty="0"/>
                        <a:t> links</a:t>
                      </a:r>
                      <a:r>
                        <a:rPr sz="1200" dirty="0"/>
                        <a:t>)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Provide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documentation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machine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readable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export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formats</a:t>
                      </a:r>
                      <a:r>
                        <a:rPr lang="de-DE" sz="1200" dirty="0"/>
                        <a:t>, </a:t>
                      </a:r>
                      <a:r>
                        <a:rPr lang="en-GB" sz="1200" dirty="0"/>
                        <a:t>e.g. JSON,</a:t>
                      </a:r>
                      <a:r>
                        <a:rPr lang="en-GB" sz="1200" baseline="0" dirty="0"/>
                        <a:t> SPDX, </a:t>
                      </a:r>
                      <a:r>
                        <a:rPr lang="en-GB" sz="1200" baseline="0" dirty="0" err="1"/>
                        <a:t>CyDX</a:t>
                      </a:r>
                      <a:r>
                        <a:rPr lang="en-GB" sz="1200" baseline="0" dirty="0"/>
                        <a:t>, etc.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</a:t>
                      </a:r>
                      <a:r>
                        <a:rPr sz="1200" dirty="0"/>
                        <a:t>versioned </a:t>
                      </a:r>
                      <a:r>
                        <a:rPr lang="en-GB" sz="1200" dirty="0"/>
                        <a:t>packages </a:t>
                      </a:r>
                      <a:r>
                        <a:rPr sz="1200" dirty="0"/>
                        <a:t>to </a:t>
                      </a:r>
                      <a:r>
                        <a:rPr lang="en-GB" sz="1200" dirty="0"/>
                        <a:t>be documented</a:t>
                      </a:r>
                      <a:r>
                        <a:rPr sz="1200" dirty="0"/>
                        <a:t> (BoMs)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their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meta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data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Legal requirements </a:t>
                      </a:r>
                      <a:r>
                        <a:rPr lang="en-GB" sz="1200" dirty="0"/>
                        <a:t>with respect to</a:t>
                      </a:r>
                      <a:r>
                        <a:rPr sz="1200" dirty="0"/>
                        <a:t> particular circumstances 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Pre-assembled stub with all existing information (e.g. from repositor</a:t>
                      </a:r>
                      <a:r>
                        <a:rPr lang="de-DE" sz="1200" dirty="0" err="1"/>
                        <a:t>ies</a:t>
                      </a:r>
                      <a:r>
                        <a:rPr sz="12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Identified </a:t>
                      </a:r>
                      <a:r>
                        <a:rPr lang="en-GB" sz="1200" dirty="0"/>
                        <a:t>TODOs</a:t>
                      </a:r>
                      <a:r>
                        <a:rPr sz="1200" dirty="0"/>
                        <a:t> for missing bits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32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A40D664F-3D3C-496B-578D-198C645E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1344230821"/>
              </p:ext>
            </p:extLst>
          </p:nvPr>
        </p:nvGraphicFramePr>
        <p:xfrm>
          <a:off x="536575" y="895350"/>
          <a:ext cx="8120013" cy="369310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outgoing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documentation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fits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purpose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approval flow appropriate for audit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40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Track all legally relevant changes to products and </a:t>
                      </a:r>
                      <a:r>
                        <a:rPr lang="en-GB" sz="1200" dirty="0"/>
                        <a:t>packages</a:t>
                      </a:r>
                      <a:r>
                        <a:rPr sz="1200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Allow to approve or reject an approval request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Document/archive all </a:t>
                      </a:r>
                      <a:r>
                        <a:rPr sz="1200" dirty="0"/>
                        <a:t>decisions</a:t>
                      </a:r>
                      <a:r>
                        <a:rPr lang="en-GB" sz="1200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Support for different roles / instances of approval flows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Artifacts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approved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approval</a:t>
                      </a:r>
                      <a:r>
                        <a:rPr lang="de-DE" sz="1200" dirty="0"/>
                        <a:t> type (e.g. </a:t>
                      </a:r>
                      <a:r>
                        <a:rPr lang="de-DE" sz="1200" dirty="0" err="1"/>
                        <a:t>security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, etc.)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28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Approval / Reject</a:t>
                      </a:r>
                      <a:r>
                        <a:rPr lang="en-GB" sz="1200" dirty="0"/>
                        <a:t>ion</a:t>
                      </a:r>
                      <a:r>
                        <a:rPr sz="1200" dirty="0"/>
                        <a:t>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The approval by a dedicated, skilled resource (Compliance Manager) combined with the a</a:t>
                      </a:r>
                      <a:r>
                        <a:rPr lang="de-DE" sz="1200" dirty="0" err="1"/>
                        <a:t>u</a:t>
                      </a:r>
                      <a:r>
                        <a:rPr sz="1200" dirty="0" err="1"/>
                        <a:t>tomation</a:t>
                      </a:r>
                      <a:r>
                        <a:rPr sz="1200" dirty="0"/>
                        <a:t> support for all prior steps reduces the need for Compliance Managers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Could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other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objects</a:t>
                      </a:r>
                      <a:r>
                        <a:rPr lang="de-DE" sz="1200" dirty="0"/>
                        <a:t>, e.g. </a:t>
                      </a:r>
                      <a:r>
                        <a:rPr lang="de-DE" sz="1200" dirty="0" err="1"/>
                        <a:t>completeness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list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packages</a:t>
                      </a:r>
                      <a:r>
                        <a:rPr lang="de-DE" sz="1200" dirty="0"/>
                        <a:t>, etc.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33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122D7C35-ED7A-F134-0790-2EB825CD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45467711"/>
              </p:ext>
            </p:extLst>
          </p:nvPr>
        </p:nvGraphicFramePr>
        <p:xfrm>
          <a:off x="536575" y="895350"/>
          <a:ext cx="8120013" cy="286797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role based authorization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Authenticate users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Manage and/or map roles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and</a:t>
                      </a:r>
                      <a:r>
                        <a:rPr lang="en-GB" sz="1200" baseline="0" dirty="0"/>
                        <a:t> authorizations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Assign </a:t>
                      </a:r>
                      <a:r>
                        <a:rPr lang="en-GB" sz="1200" dirty="0"/>
                        <a:t>users to </a:t>
                      </a:r>
                      <a:r>
                        <a:rPr sz="1200" dirty="0"/>
                        <a:t>roles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Identify users (Login, </a:t>
                      </a:r>
                      <a:r>
                        <a:rPr sz="1200" dirty="0" err="1"/>
                        <a:t>oAuth</a:t>
                      </a:r>
                      <a:r>
                        <a:rPr sz="1200"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Manage roles</a:t>
                      </a:r>
                      <a:r>
                        <a:rPr lang="en-GB" sz="1200" dirty="0"/>
                        <a:t> and related authorizations</a:t>
                      </a:r>
                      <a:r>
                        <a:rPr lang="en-GB" sz="1200" baseline="0" dirty="0"/>
                        <a:t> (permissions assigned to roles)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Manage </a:t>
                      </a:r>
                      <a:r>
                        <a:rPr lang="de-DE" sz="1200" dirty="0" err="1"/>
                        <a:t>programmatical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access</a:t>
                      </a:r>
                      <a:r>
                        <a:rPr lang="de-DE" sz="1200" dirty="0"/>
                        <a:t> (e.g. API </a:t>
                      </a:r>
                      <a:r>
                        <a:rPr lang="de-DE" sz="1200" dirty="0" err="1"/>
                        <a:t>keys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Roles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Authenticated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user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associated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roles</a:t>
                      </a:r>
                      <a:r>
                        <a:rPr lang="de-DE" sz="1200" dirty="0"/>
                        <a:t> (e.g. via a</a:t>
                      </a:r>
                      <a:r>
                        <a:rPr sz="1200" dirty="0" err="1"/>
                        <a:t>ccess</a:t>
                      </a:r>
                      <a:r>
                        <a:rPr sz="1200" dirty="0"/>
                        <a:t> token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Agreement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these</a:t>
                      </a:r>
                      <a:r>
                        <a:rPr lang="de-DE" sz="1200" dirty="0"/>
                        <a:t> „</a:t>
                      </a:r>
                      <a:r>
                        <a:rPr lang="de-DE" sz="1200" dirty="0" err="1"/>
                        <a:t>infrastructural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capabilities</a:t>
                      </a:r>
                      <a:r>
                        <a:rPr lang="de-DE" sz="1200" dirty="0"/>
                        <a:t>“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added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described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34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627018" y="4330337"/>
            <a:ext cx="54457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F272FD9F-660E-9124-6207-46F599FD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706912126"/>
              </p:ext>
            </p:extLst>
          </p:nvPr>
        </p:nvGraphicFramePr>
        <p:xfrm>
          <a:off x="536575" y="895350"/>
          <a:ext cx="8120013" cy="350139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Maintain log of changes and user actions (create accountability)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Ensure </a:t>
                      </a:r>
                      <a:r>
                        <a:rPr lang="en-US" sz="1200" noProof="0" dirty="0"/>
                        <a:t>traceability</a:t>
                      </a:r>
                      <a:r>
                        <a:rPr lang="de-DE" sz="1200" dirty="0"/>
                        <a:t> </a:t>
                      </a:r>
                      <a:r>
                        <a:rPr sz="1200" dirty="0"/>
                        <a:t>of configuration changes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Ensure tracing and archiving of all user actions/decisions for auditing purposes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Track user activity and changes in settings, especially legal settings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Track and archive user decisions</a:t>
                      </a:r>
                      <a:r>
                        <a:rPr lang="en-GB" sz="1200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baseline="0" dirty="0"/>
                        <a:t>Derive configuration status at a certain point in history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User actions / events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History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changes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configurations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decisions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lead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a </a:t>
                      </a:r>
                      <a:r>
                        <a:rPr lang="de-DE" sz="1200" dirty="0" err="1"/>
                        <a:t>particular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artefact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version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number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scanner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scan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config</a:t>
                      </a:r>
                      <a:r>
                        <a:rPr lang="de-DE" sz="1200" dirty="0"/>
                        <a:t>, etc.)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35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72DCD2A-05E7-2DDB-3AA1-E08E2DBEB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2954576646"/>
              </p:ext>
            </p:extLst>
          </p:nvPr>
        </p:nvGraphicFramePr>
        <p:xfrm>
          <a:off x="536575" y="895350"/>
          <a:ext cx="8120013" cy="314610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Visualize </a:t>
                      </a:r>
                      <a:r>
                        <a:rPr lang="de-DE" sz="1200" dirty="0" err="1"/>
                        <a:t>current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status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todos</a:t>
                      </a:r>
                      <a:r>
                        <a:rPr lang="de-DE" sz="1200" dirty="0"/>
                        <a:t>, </a:t>
                      </a:r>
                      <a:r>
                        <a:rPr sz="1200" dirty="0"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sz="1200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sz="1200" dirty="0"/>
                        <a:t>and success of compliance initiative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Provide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insights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portfolio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Create </a:t>
                      </a:r>
                      <a:r>
                        <a:rPr lang="de-DE" sz="1200" dirty="0" err="1"/>
                        <a:t>overview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workload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help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assign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priorities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Measure compliance related activity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Collect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data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different </a:t>
                      </a:r>
                      <a:r>
                        <a:rPr lang="de-DE" sz="1200" dirty="0" err="1"/>
                        <a:t>capabilities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allow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reporting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Report design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Report </a:t>
                      </a:r>
                      <a:r>
                        <a:rPr lang="en-GB" sz="1200" dirty="0"/>
                        <a:t>specific data required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Reports</a:t>
                      </a:r>
                      <a:r>
                        <a:rPr lang="de-DE" sz="1200" dirty="0"/>
                        <a:t> (human AND </a:t>
                      </a:r>
                      <a:r>
                        <a:rPr lang="de-DE" sz="1200" dirty="0" err="1"/>
                        <a:t>machine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readable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format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Transparency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</a:t>
                      </a:r>
                      <a:r>
                        <a:rPr sz="1200" dirty="0" err="1"/>
                        <a:t>pecific</a:t>
                      </a:r>
                      <a:r>
                        <a:rPr sz="1200" dirty="0"/>
                        <a:t> reports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sz="1200" dirty="0"/>
                        <a:t>be </a:t>
                      </a:r>
                      <a:r>
                        <a:rPr lang="de-DE" sz="1200" dirty="0" err="1"/>
                        <a:t>defined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org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level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See </a:t>
                      </a:r>
                      <a:r>
                        <a:rPr lang="de-DE" sz="1200" dirty="0" err="1"/>
                        <a:t>Todo</a:t>
                      </a:r>
                      <a:r>
                        <a:rPr lang="de-DE" sz="1200" dirty="0"/>
                        <a:t> Group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potential KPI </a:t>
                      </a:r>
                      <a:r>
                        <a:rPr lang="de-DE" sz="1200" dirty="0" err="1"/>
                        <a:t>ideas</a:t>
                      </a:r>
                      <a:r>
                        <a:rPr lang="de-DE" sz="1200" dirty="0"/>
                        <a:t> , e.g. </a:t>
                      </a:r>
                      <a:r>
                        <a:rPr lang="de-DE" sz="1200" dirty="0" err="1"/>
                        <a:t>scans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period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num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products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scanned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number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issues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found</a:t>
                      </a:r>
                      <a:r>
                        <a:rPr lang="de-DE" sz="1200" dirty="0"/>
                        <a:t> , etc.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2147D2-E320-4DEA-CF1F-4FE98807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4237262191"/>
              </p:ext>
            </p:extLst>
          </p:nvPr>
        </p:nvGraphicFramePr>
        <p:xfrm>
          <a:off x="536575" y="895350"/>
          <a:ext cx="8120013" cy="2735582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Co-ordinate </a:t>
                      </a:r>
                      <a:r>
                        <a:rPr lang="en-GB" sz="1200" dirty="0"/>
                        <a:t>overall </a:t>
                      </a:r>
                      <a:r>
                        <a:rPr sz="1200" dirty="0"/>
                        <a:t>compliance </a:t>
                      </a:r>
                      <a:r>
                        <a:rPr lang="en-GB" sz="1200" dirty="0"/>
                        <a:t>workflow(s) 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Handle handover between capabilities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/>
                        <a:t>Trigger events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/>
                        <a:t>Events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/>
                        <a:t>Events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Depending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degree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automation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orchestrator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may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a </a:t>
                      </a:r>
                      <a:r>
                        <a:rPr lang="de-DE" sz="1200" dirty="0" err="1"/>
                        <a:t>combination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driven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rule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engine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a ticket </a:t>
                      </a:r>
                      <a:r>
                        <a:rPr lang="de-DE" sz="1200" dirty="0" err="1"/>
                        <a:t>system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37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011AD74-5636-FE0F-EF13-D7931A54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24248A23-1D25-C95B-45D1-A6B08951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349BCB03-E329-F18F-01D4-9E45DCC68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205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Open Questions for Further Discussion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39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672704" lvl="1" indent="-134541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672704" lvl="1" indent="-134541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753665" lvl="1" indent="-214313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Traceability of Data Sources, Decisions and</a:t>
            </a:r>
            <a:br>
              <a:rPr lang="en-GB" dirty="0"/>
            </a:br>
            <a:r>
              <a:rPr lang="en-GB" dirty="0"/>
              <a:t>Configs as a General Requirement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Companies have a general requirement that all decisions, data and sources need to be tracible, so that it always is possible to track why and on what basis a decision has been made. </a:t>
            </a:r>
          </a:p>
          <a:p>
            <a:r>
              <a:rPr lang="en-GB" dirty="0"/>
              <a:t>This involves:</a:t>
            </a:r>
          </a:p>
          <a:p>
            <a:pPr marL="742950" lvl="1" indent="-285750"/>
            <a:r>
              <a:rPr lang="en-GB" dirty="0"/>
              <a:t>Providing all information available under which a certain decision is made and that point in time</a:t>
            </a:r>
          </a:p>
          <a:p>
            <a:pPr marL="742950" lvl="1" indent="-285750"/>
            <a:r>
              <a:rPr lang="en-GB" dirty="0"/>
              <a:t>Tracking changes and their origination</a:t>
            </a:r>
          </a:p>
          <a:p>
            <a:pPr marL="742950" lvl="1" indent="-285750"/>
            <a:r>
              <a:rPr lang="en-GB" dirty="0"/>
              <a:t>Archiving sources / binaries that are used in a solution</a:t>
            </a:r>
          </a:p>
          <a:p>
            <a:pPr marL="742950" lvl="1" indent="-285750"/>
            <a:r>
              <a:rPr lang="en-GB" dirty="0"/>
              <a:t>Linking notice files and other documentation with sources/binaries</a:t>
            </a:r>
          </a:p>
          <a:p>
            <a:pPr marL="742950" lvl="1" indent="-285750"/>
            <a:r>
              <a:rPr lang="en-GB" dirty="0"/>
              <a:t>Documenting decisions and choices made</a:t>
            </a:r>
          </a:p>
          <a:p>
            <a:pPr marL="285750" indent="-285750"/>
            <a:r>
              <a:rPr lang="en-GB" dirty="0"/>
              <a:t>The Capability Map helps show what tools help in what parts of the Automation Process to support this activity.</a:t>
            </a:r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7FCAD-48F7-1928-D5EC-55B99399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4230575"/>
            <a:ext cx="8456947" cy="598800"/>
          </a:xfrm>
        </p:spPr>
        <p:txBody>
          <a:bodyPr>
            <a:normAutofit fontScale="92500"/>
          </a:bodyPr>
          <a:lstStyle/>
          <a:p>
            <a:r>
              <a:rPr lang="en-US" dirty="0"/>
              <a:t>Help Improve This Document: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groups.io</a:t>
            </a:r>
            <a:r>
              <a:rPr lang="en-US" dirty="0">
                <a:hlinkClick r:id="rId2"/>
              </a:rPr>
              <a:t>/g/</a:t>
            </a:r>
            <a:r>
              <a:rPr lang="en-US" dirty="0" err="1">
                <a:hlinkClick r:id="rId2"/>
              </a:rPr>
              <a:t>oss</a:t>
            </a:r>
            <a:r>
              <a:rPr lang="en-US" dirty="0">
                <a:hlinkClick r:id="rId2"/>
              </a:rPr>
              <a:t>-based-compliance-tooling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7D38ACB2-9DC3-F7FC-7725-BB2AFBE6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3EB6BE2A-B9B7-78E7-275E-C23156D9B2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Capability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68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6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720312" y="654156"/>
            <a:ext cx="6433345" cy="4067652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675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075852" y="4058915"/>
            <a:ext cx="4740527" cy="250355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410497" y="2381108"/>
            <a:ext cx="2273758" cy="348323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Case Data </a:t>
              </a:r>
              <a:r>
                <a:rPr lang="de-DE" sz="675" dirty="0" err="1"/>
                <a:t>Collector</a:t>
              </a:r>
              <a:r>
                <a:rPr lang="de-DE" sz="675" dirty="0"/>
                <a:t> </a:t>
              </a:r>
              <a:r>
                <a:rPr sz="675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436656" y="3229630"/>
            <a:ext cx="816364" cy="47710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Policies &amp; Rules</a:t>
              </a:r>
              <a:endParaRPr lang="en-GB" sz="67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6011109" y="2392793"/>
            <a:ext cx="802137" cy="546407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6011109" y="1682881"/>
            <a:ext cx="802138" cy="546407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4691651" y="934090"/>
            <a:ext cx="802136" cy="546407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 dirty="0"/>
                <a:t>Snippet </a:t>
              </a:r>
              <a:r>
                <a:rPr lang="de-DE" sz="675" dirty="0"/>
                <a:t>&amp; </a:t>
              </a:r>
              <a:r>
                <a:rPr lang="en-US" sz="675" dirty="0"/>
                <a:t>Similarity</a:t>
              </a:r>
              <a:r>
                <a:rPr lang="de-DE" sz="675" dirty="0"/>
                <a:t> </a:t>
              </a:r>
              <a:r>
                <a:rPr sz="675" dirty="0"/>
                <a:t>Scanner</a:t>
              </a:r>
              <a:br>
                <a:rPr sz="675" dirty="0"/>
              </a:br>
              <a:r>
                <a:rPr sz="675" dirty="0"/>
                <a:t>(</a:t>
              </a:r>
              <a:r>
                <a:rPr lang="en-GB" sz="675" dirty="0"/>
                <a:t>forensics</a:t>
              </a:r>
              <a:r>
                <a:rPr sz="67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410498" y="929450"/>
            <a:ext cx="802136" cy="546407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2933059" y="3021244"/>
            <a:ext cx="389296" cy="34899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2" name="Linie"/>
          <p:cNvSpPr/>
          <p:nvPr/>
        </p:nvSpPr>
        <p:spPr>
          <a:xfrm>
            <a:off x="3034363" y="2230106"/>
            <a:ext cx="248464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3" name="Linie"/>
          <p:cNvSpPr/>
          <p:nvPr/>
        </p:nvSpPr>
        <p:spPr>
          <a:xfrm flipV="1">
            <a:off x="3012745" y="2593059"/>
            <a:ext cx="291699" cy="16725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4" name="Linie"/>
          <p:cNvSpPr/>
          <p:nvPr/>
        </p:nvSpPr>
        <p:spPr>
          <a:xfrm>
            <a:off x="3811566" y="2252436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5" name="Linie"/>
          <p:cNvSpPr/>
          <p:nvPr/>
        </p:nvSpPr>
        <p:spPr>
          <a:xfrm>
            <a:off x="3811566" y="1523528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6" name="Linie"/>
          <p:cNvSpPr/>
          <p:nvPr/>
        </p:nvSpPr>
        <p:spPr>
          <a:xfrm flipV="1">
            <a:off x="3811566" y="3104143"/>
            <a:ext cx="189541" cy="106499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6015769" y="3114816"/>
            <a:ext cx="792817" cy="559640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675" dirty="0"/>
                <a:t>License Repository </a:t>
              </a:r>
              <a:r>
                <a:rPr sz="675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711944" y="2273147"/>
            <a:ext cx="242657" cy="12811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11" name="Linie"/>
          <p:cNvSpPr/>
          <p:nvPr/>
        </p:nvSpPr>
        <p:spPr>
          <a:xfrm flipV="1">
            <a:off x="5710427" y="1795981"/>
            <a:ext cx="246363" cy="133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092027" y="928065"/>
            <a:ext cx="802137" cy="546407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3034362" y="1496997"/>
            <a:ext cx="248465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463716" y="2043771"/>
            <a:ext cx="802138" cy="546407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995443" y="2301596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4821127" y="3236643"/>
            <a:ext cx="802136" cy="47710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Legal Solver (</a:t>
              </a:r>
              <a:r>
                <a:rPr lang="en-GB" sz="675" dirty="0"/>
                <a:t>determine obligations</a:t>
              </a:r>
              <a:r>
                <a:rPr sz="67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705123" y="2064480"/>
            <a:ext cx="237341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6" name="COTS Management"/>
          <p:cNvGrpSpPr/>
          <p:nvPr/>
        </p:nvGrpSpPr>
        <p:grpSpPr>
          <a:xfrm>
            <a:off x="4710481" y="1938663"/>
            <a:ext cx="936920" cy="27942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075853" y="4333604"/>
            <a:ext cx="4740525" cy="250355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6011109" y="930056"/>
            <a:ext cx="802137" cy="546407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5258833" y="2481490"/>
            <a:ext cx="257450" cy="20649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542610" y="3457321"/>
            <a:ext cx="221380" cy="177562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075852" y="3784227"/>
            <a:ext cx="4740527" cy="250355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442403" y="2069693"/>
            <a:ext cx="187563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43" name="Linie"/>
          <p:cNvSpPr/>
          <p:nvPr/>
        </p:nvSpPr>
        <p:spPr>
          <a:xfrm flipH="1">
            <a:off x="5705123" y="3462610"/>
            <a:ext cx="219759" cy="44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394676" y="1663996"/>
            <a:ext cx="968557" cy="554087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Package </a:t>
              </a:r>
              <a:r>
                <a:rPr lang="de-DE" sz="675" dirty="0" err="1"/>
                <a:t>Metad</a:t>
              </a:r>
              <a:r>
                <a:rPr lang="en-GB" sz="675" dirty="0" err="1"/>
                <a:t>ata</a:t>
              </a:r>
              <a:r>
                <a:rPr lang="en-GB" sz="675" dirty="0"/>
                <a:t> </a:t>
              </a:r>
              <a:r>
                <a:rPr sz="67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362370" y="1663996"/>
            <a:ext cx="1282022" cy="2131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sp>
        <p:nvSpPr>
          <p:cNvPr id="148" name="COTS Management"/>
          <p:cNvSpPr/>
          <p:nvPr/>
        </p:nvSpPr>
        <p:spPr>
          <a:xfrm>
            <a:off x="4297880" y="1674855"/>
            <a:ext cx="108899" cy="1934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016935" y="1976080"/>
            <a:ext cx="268667" cy="20649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4935244" y="3067243"/>
            <a:ext cx="166071" cy="1401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3" name="Linie"/>
          <p:cNvSpPr/>
          <p:nvPr/>
        </p:nvSpPr>
        <p:spPr>
          <a:xfrm>
            <a:off x="6412178" y="2277870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4" name="Linie"/>
          <p:cNvSpPr/>
          <p:nvPr/>
        </p:nvSpPr>
        <p:spPr>
          <a:xfrm flipH="1">
            <a:off x="5684266" y="1479878"/>
            <a:ext cx="245921" cy="1245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5" name="Linie"/>
          <p:cNvSpPr/>
          <p:nvPr/>
        </p:nvSpPr>
        <p:spPr>
          <a:xfrm flipH="1">
            <a:off x="4935244" y="2250950"/>
            <a:ext cx="203891" cy="9133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6" name="Linie"/>
          <p:cNvSpPr/>
          <p:nvPr/>
        </p:nvSpPr>
        <p:spPr>
          <a:xfrm>
            <a:off x="5092719" y="1521926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8" name="Linie"/>
          <p:cNvSpPr/>
          <p:nvPr/>
        </p:nvSpPr>
        <p:spPr>
          <a:xfrm>
            <a:off x="7567381" y="3612387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9" name="Data Flow"/>
          <p:cNvSpPr txBox="1"/>
          <p:nvPr/>
        </p:nvSpPr>
        <p:spPr>
          <a:xfrm>
            <a:off x="7543212" y="37399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81536" y="3499207"/>
            <a:ext cx="257450" cy="20649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8018642" y="3745138"/>
            <a:ext cx="444350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10419" y="3445296"/>
            <a:ext cx="257450" cy="20649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062522" y="3113620"/>
            <a:ext cx="802139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>
              <a:defRPr sz="1300"/>
            </a:pPr>
            <a:r>
              <a:rPr lang="de-DE" sz="675" dirty="0"/>
              <a:t>CI/CD OSG </a:t>
            </a:r>
            <a:r>
              <a:rPr lang="de-DE" sz="675" dirty="0" err="1"/>
              <a:t>Rule</a:t>
            </a:r>
            <a:r>
              <a:rPr lang="de-DE" sz="675" dirty="0"/>
              <a:t> </a:t>
            </a:r>
            <a:r>
              <a:rPr lang="de-DE" sz="675" dirty="0" err="1"/>
              <a:t>Enforcement</a:t>
            </a:r>
            <a:endParaRPr sz="675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7289325" y="740491"/>
            <a:ext cx="1726753" cy="87716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Security and export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control are</a:t>
            </a:r>
            <a:r>
              <a:rPr lang="en-GB" sz="1050" dirty="0">
                <a:solidFill>
                  <a:schemeClr val="bg1"/>
                </a:solidFill>
              </a:rPr>
              <a:t> </a:t>
            </a: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not represented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in this model. See the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Security variant on the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next slide.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834208" y="1638782"/>
            <a:ext cx="2072484" cy="7007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1300"/>
                </a:pPr>
                <a:endParaRPr sz="675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675" dirty="0"/>
                  <a:t>Dependency</a:t>
                </a:r>
                <a:r>
                  <a:rPr lang="de-DE" sz="675" dirty="0"/>
                  <a:t> </a:t>
                </a:r>
                <a:r>
                  <a:rPr sz="675" dirty="0"/>
                  <a:t>Analyzer </a:t>
                </a:r>
                <a:endParaRPr lang="de-DE" sz="675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062523" y="2440491"/>
            <a:ext cx="822397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Input </a:t>
            </a:r>
            <a:r>
              <a:rPr lang="de-DE" sz="675" dirty="0" err="1"/>
              <a:t>Condition</a:t>
            </a:r>
            <a:r>
              <a:rPr lang="de-DE" sz="675" dirty="0"/>
              <a:t> Management</a:t>
            </a:r>
            <a:endParaRPr sz="675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3410497" y="2846666"/>
            <a:ext cx="2214865" cy="21644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Case Data Analysis</a:t>
            </a:r>
            <a:endParaRPr sz="675" dirty="0"/>
          </a:p>
        </p:txBody>
      </p:sp>
      <p:sp>
        <p:nvSpPr>
          <p:cNvPr id="69" name="Linie"/>
          <p:cNvSpPr/>
          <p:nvPr/>
        </p:nvSpPr>
        <p:spPr>
          <a:xfrm>
            <a:off x="5641296" y="2614926"/>
            <a:ext cx="295274" cy="1399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4490522" y="2732254"/>
            <a:ext cx="91325" cy="106115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5681869" y="2838370"/>
            <a:ext cx="233484" cy="13059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3043377" y="1367812"/>
            <a:ext cx="3378818" cy="2106296"/>
            <a:chOff x="4057835" y="1823749"/>
            <a:chExt cx="4505090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354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6" y="1973997"/>
              <a:ext cx="18851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4236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4"/>
              <a:ext cx="27827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6118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6"/>
              <a:ext cx="186373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8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2"/>
              <a:ext cx="26759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64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3" y="3075841"/>
              <a:ext cx="17996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latin typeface="Bradley Hand" pitchFamily="2" charset="77"/>
                </a:rPr>
                <a:t>8</a:t>
              </a:r>
              <a:endParaRPr lang="en-GB" sz="900" dirty="0">
                <a:solidFill>
                  <a:schemeClr val="accent1"/>
                </a:solidFill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2"/>
              <a:ext cx="17568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706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4" y="4355148"/>
              <a:ext cx="25476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972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7585678" y="4065071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7561067" y="4117159"/>
            <a:ext cx="55495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lang="de-DE" sz="675" dirty="0"/>
              <a:t>Control</a:t>
            </a:r>
            <a:r>
              <a:rPr sz="675" dirty="0"/>
              <a:t>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Overview</a:t>
            </a:r>
            <a:r>
              <a:rPr lang="de-DE" dirty="0"/>
              <a:t> Security Variant</a:t>
            </a:r>
            <a:endParaRPr dirty="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7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720312" y="654156"/>
            <a:ext cx="6433345" cy="4067652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675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075852" y="4058915"/>
            <a:ext cx="4740527" cy="250355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410497" y="2381108"/>
            <a:ext cx="2273758" cy="348323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Case Data </a:t>
              </a:r>
              <a:r>
                <a:rPr lang="de-DE" sz="675" dirty="0" err="1"/>
                <a:t>Collector</a:t>
              </a:r>
              <a:r>
                <a:rPr lang="de-DE" sz="675" dirty="0"/>
                <a:t> </a:t>
              </a:r>
              <a:r>
                <a:rPr sz="675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436656" y="3229630"/>
            <a:ext cx="816364" cy="47710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Policies &amp; Rules</a:t>
              </a:r>
              <a:endParaRPr lang="en-GB" sz="67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6011109" y="2392793"/>
            <a:ext cx="802137" cy="546407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6011109" y="1682881"/>
            <a:ext cx="802138" cy="546407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4691651" y="934090"/>
            <a:ext cx="802136" cy="546407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Snippet </a:t>
              </a:r>
              <a:r>
                <a:rPr lang="de-DE" sz="675" dirty="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en-US" sz="675" dirty="0">
                  <a:solidFill>
                    <a:schemeClr val="bg1">
                      <a:lumMod val="85000"/>
                    </a:schemeClr>
                  </a:solidFill>
                </a:rPr>
                <a:t>Similarity</a:t>
              </a:r>
              <a:r>
                <a:rPr lang="de-DE" sz="675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Scanner</a:t>
              </a:r>
              <a:br>
                <a:rPr sz="675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(</a:t>
              </a:r>
              <a:r>
                <a:rPr lang="en-GB" sz="675" dirty="0">
                  <a:solidFill>
                    <a:schemeClr val="bg1">
                      <a:lumMod val="85000"/>
                    </a:schemeClr>
                  </a:solidFill>
                </a:rPr>
                <a:t>forensics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410498" y="929450"/>
            <a:ext cx="802136" cy="546407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2933059" y="3021244"/>
            <a:ext cx="389296" cy="34899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2" name="Linie"/>
          <p:cNvSpPr/>
          <p:nvPr/>
        </p:nvSpPr>
        <p:spPr>
          <a:xfrm>
            <a:off x="3034363" y="2230106"/>
            <a:ext cx="248464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3" name="Linie"/>
          <p:cNvSpPr/>
          <p:nvPr/>
        </p:nvSpPr>
        <p:spPr>
          <a:xfrm flipV="1">
            <a:off x="3012745" y="2593059"/>
            <a:ext cx="291699" cy="16725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4" name="Linie"/>
          <p:cNvSpPr/>
          <p:nvPr/>
        </p:nvSpPr>
        <p:spPr>
          <a:xfrm>
            <a:off x="3811566" y="2252436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5" name="Linie"/>
          <p:cNvSpPr/>
          <p:nvPr/>
        </p:nvSpPr>
        <p:spPr>
          <a:xfrm>
            <a:off x="3811566" y="1523528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6" name="Linie"/>
          <p:cNvSpPr/>
          <p:nvPr/>
        </p:nvSpPr>
        <p:spPr>
          <a:xfrm flipV="1">
            <a:off x="3811566" y="3104143"/>
            <a:ext cx="189541" cy="106499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6015769" y="3114816"/>
            <a:ext cx="792817" cy="559640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675" dirty="0">
                  <a:solidFill>
                    <a:schemeClr val="bg1">
                      <a:lumMod val="85000"/>
                    </a:schemeClr>
                  </a:solidFill>
                </a:rPr>
                <a:t>License Repository 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711944" y="2273147"/>
            <a:ext cx="242657" cy="12811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11" name="Linie"/>
          <p:cNvSpPr/>
          <p:nvPr/>
        </p:nvSpPr>
        <p:spPr>
          <a:xfrm flipV="1">
            <a:off x="5710427" y="1795981"/>
            <a:ext cx="246363" cy="133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092027" y="928065"/>
            <a:ext cx="802137" cy="546407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3034362" y="1496997"/>
            <a:ext cx="248465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463716" y="2043771"/>
            <a:ext cx="802138" cy="546407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995443" y="2301596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4821127" y="3236643"/>
            <a:ext cx="802136" cy="47710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Legal Solver (</a:t>
              </a:r>
              <a:r>
                <a:rPr lang="en-GB" sz="675" dirty="0">
                  <a:solidFill>
                    <a:schemeClr val="bg1">
                      <a:lumMod val="85000"/>
                    </a:schemeClr>
                  </a:solidFill>
                </a:rPr>
                <a:t>determine obligations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705123" y="2064480"/>
            <a:ext cx="237341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6" name="COTS Management"/>
          <p:cNvGrpSpPr/>
          <p:nvPr/>
        </p:nvGrpSpPr>
        <p:grpSpPr>
          <a:xfrm>
            <a:off x="4710481" y="1938663"/>
            <a:ext cx="936920" cy="27942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075853" y="4333604"/>
            <a:ext cx="4740525" cy="250355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6011109" y="930056"/>
            <a:ext cx="802137" cy="546407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5258833" y="2481490"/>
            <a:ext cx="257450" cy="20649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542610" y="3457321"/>
            <a:ext cx="221380" cy="177562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075852" y="3784227"/>
            <a:ext cx="4740527" cy="250355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442403" y="2069693"/>
            <a:ext cx="187563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43" name="Linie"/>
          <p:cNvSpPr/>
          <p:nvPr/>
        </p:nvSpPr>
        <p:spPr>
          <a:xfrm flipH="1">
            <a:off x="5705123" y="3462610"/>
            <a:ext cx="219759" cy="44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394676" y="1663996"/>
            <a:ext cx="968557" cy="554087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Package </a:t>
              </a:r>
              <a:r>
                <a:rPr lang="de-DE" sz="675" dirty="0" err="1"/>
                <a:t>Metad</a:t>
              </a:r>
              <a:r>
                <a:rPr lang="en-GB" sz="675" dirty="0" err="1"/>
                <a:t>ata</a:t>
              </a:r>
              <a:r>
                <a:rPr lang="en-GB" sz="675" dirty="0"/>
                <a:t> </a:t>
              </a:r>
              <a:r>
                <a:rPr sz="67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362370" y="1663996"/>
            <a:ext cx="1282022" cy="2131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sp>
        <p:nvSpPr>
          <p:cNvPr id="148" name="COTS Management"/>
          <p:cNvSpPr/>
          <p:nvPr/>
        </p:nvSpPr>
        <p:spPr>
          <a:xfrm>
            <a:off x="4297880" y="1674855"/>
            <a:ext cx="108899" cy="1934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016935" y="1976080"/>
            <a:ext cx="268667" cy="20649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4935244" y="3067243"/>
            <a:ext cx="166071" cy="1401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3" name="Linie"/>
          <p:cNvSpPr/>
          <p:nvPr/>
        </p:nvSpPr>
        <p:spPr>
          <a:xfrm>
            <a:off x="6412178" y="2277870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4" name="Linie"/>
          <p:cNvSpPr/>
          <p:nvPr/>
        </p:nvSpPr>
        <p:spPr>
          <a:xfrm flipH="1">
            <a:off x="5684266" y="1479878"/>
            <a:ext cx="245921" cy="1245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5" name="Linie"/>
          <p:cNvSpPr/>
          <p:nvPr/>
        </p:nvSpPr>
        <p:spPr>
          <a:xfrm flipH="1">
            <a:off x="4935244" y="2250950"/>
            <a:ext cx="203891" cy="9133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6" name="Linie"/>
          <p:cNvSpPr/>
          <p:nvPr/>
        </p:nvSpPr>
        <p:spPr>
          <a:xfrm>
            <a:off x="5092719" y="1521926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8" name="Linie"/>
          <p:cNvSpPr/>
          <p:nvPr/>
        </p:nvSpPr>
        <p:spPr>
          <a:xfrm>
            <a:off x="7567381" y="3612387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9" name="Data Flow"/>
          <p:cNvSpPr txBox="1"/>
          <p:nvPr/>
        </p:nvSpPr>
        <p:spPr>
          <a:xfrm>
            <a:off x="7543212" y="37399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81536" y="3499207"/>
            <a:ext cx="257450" cy="20649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8018642" y="3745138"/>
            <a:ext cx="444350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10419" y="3445296"/>
            <a:ext cx="257450" cy="20649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062522" y="3113620"/>
            <a:ext cx="802139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>
              <a:defRPr sz="1300"/>
            </a:pPr>
            <a:r>
              <a:rPr lang="de-DE" sz="675" dirty="0"/>
              <a:t>CI/CD OSG </a:t>
            </a:r>
            <a:r>
              <a:rPr lang="de-DE" sz="675" dirty="0" err="1"/>
              <a:t>Rule</a:t>
            </a:r>
            <a:r>
              <a:rPr lang="de-DE" sz="675" dirty="0"/>
              <a:t> </a:t>
            </a:r>
            <a:r>
              <a:rPr lang="de-DE" sz="675" dirty="0" err="1"/>
              <a:t>Enforcement</a:t>
            </a:r>
            <a:endParaRPr sz="675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834208" y="1638782"/>
            <a:ext cx="2072484" cy="7007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1300"/>
                </a:pPr>
                <a:endParaRPr sz="675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675" dirty="0"/>
                  <a:t>Dependency</a:t>
                </a:r>
                <a:r>
                  <a:rPr lang="de-DE" sz="675" dirty="0"/>
                  <a:t> </a:t>
                </a:r>
                <a:r>
                  <a:rPr sz="675" dirty="0"/>
                  <a:t>Analyzer </a:t>
                </a:r>
                <a:endParaRPr lang="de-DE" sz="675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062523" y="2440491"/>
            <a:ext cx="822397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Input </a:t>
            </a:r>
            <a:r>
              <a:rPr lang="de-DE" sz="675" dirty="0" err="1"/>
              <a:t>Condition</a:t>
            </a:r>
            <a:r>
              <a:rPr lang="de-DE" sz="675" dirty="0"/>
              <a:t> Management</a:t>
            </a:r>
            <a:endParaRPr sz="675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3410497" y="2846666"/>
            <a:ext cx="2214865" cy="21644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Case Data Analysis</a:t>
            </a:r>
            <a:endParaRPr sz="675" dirty="0"/>
          </a:p>
        </p:txBody>
      </p:sp>
      <p:sp>
        <p:nvSpPr>
          <p:cNvPr id="69" name="Linie"/>
          <p:cNvSpPr/>
          <p:nvPr/>
        </p:nvSpPr>
        <p:spPr>
          <a:xfrm>
            <a:off x="5641296" y="2614926"/>
            <a:ext cx="295274" cy="1399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4490522" y="2732254"/>
            <a:ext cx="91325" cy="106115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5681869" y="2838370"/>
            <a:ext cx="233484" cy="13059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3043377" y="1367812"/>
            <a:ext cx="3378818" cy="2106296"/>
            <a:chOff x="4057835" y="1823749"/>
            <a:chExt cx="4505090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354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6" y="1973997"/>
              <a:ext cx="26972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50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26759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latin typeface="Bradley Hand" pitchFamily="2" charset="77"/>
                </a:rPr>
                <a:t>51</a:t>
              </a:r>
              <a:endParaRPr lang="en-GB" sz="900" dirty="0">
                <a:solidFill>
                  <a:schemeClr val="accent1"/>
                </a:solidFill>
                <a:latin typeface="Bradley Hand" pitchFamily="2" charset="77"/>
                <a:sym typeface="Avenir Book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4"/>
              <a:ext cx="27827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6118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282553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6"/>
              <a:ext cx="186373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8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2"/>
              <a:ext cx="26759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64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3" y="3075841"/>
              <a:ext cx="17996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latin typeface="Bradley Hand" pitchFamily="2" charset="77"/>
                </a:rPr>
                <a:t>8</a:t>
              </a:r>
              <a:endParaRPr lang="en-GB" sz="900" dirty="0">
                <a:solidFill>
                  <a:schemeClr val="accent1"/>
                </a:solidFill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2"/>
              <a:ext cx="17568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706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4" y="4355148"/>
              <a:ext cx="25476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972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7585678" y="4065071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7561067" y="4117159"/>
            <a:ext cx="55495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lang="de-DE" sz="675" dirty="0"/>
              <a:t>Control</a:t>
            </a:r>
            <a:r>
              <a:rPr sz="675" dirty="0"/>
              <a:t> Flow</a:t>
            </a:r>
          </a:p>
        </p:txBody>
      </p:sp>
      <p:grpSp>
        <p:nvGrpSpPr>
          <p:cNvPr id="21" name="Copyright &amp; Authors Scanner">
            <a:extLst>
              <a:ext uri="{FF2B5EF4-FFF2-40B4-BE49-F238E27FC236}">
                <a16:creationId xmlns:a16="http://schemas.microsoft.com/office/drawing/2014/main" id="{6D8DFBDB-906D-EC2C-9D3C-A9D8AE15101B}"/>
              </a:ext>
            </a:extLst>
          </p:cNvPr>
          <p:cNvGrpSpPr/>
          <p:nvPr/>
        </p:nvGrpSpPr>
        <p:grpSpPr>
          <a:xfrm>
            <a:off x="172330" y="3933418"/>
            <a:ext cx="802137" cy="546408"/>
            <a:chOff x="-1" y="0"/>
            <a:chExt cx="1287358" cy="698501"/>
          </a:xfrm>
          <a:solidFill>
            <a:srgbClr val="FF7E79"/>
          </a:solidFill>
        </p:grpSpPr>
        <p:sp>
          <p:nvSpPr>
            <p:cNvPr id="22" name="Rechteck">
              <a:extLst>
                <a:ext uri="{FF2B5EF4-FFF2-40B4-BE49-F238E27FC236}">
                  <a16:creationId xmlns:a16="http://schemas.microsoft.com/office/drawing/2014/main" id="{DB5EACC9-E79B-94CE-988E-1286A225EFE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29" name="License, Copyright &amp; Authors Scanner">
              <a:extLst>
                <a:ext uri="{FF2B5EF4-FFF2-40B4-BE49-F238E27FC236}">
                  <a16:creationId xmlns:a16="http://schemas.microsoft.com/office/drawing/2014/main" id="{2FFD13A6-44A3-7709-3814-F9144DB1B035}"/>
                </a:ext>
              </a:extLst>
            </p:cNvPr>
            <p:cNvSpPr txBox="1"/>
            <p:nvPr/>
          </p:nvSpPr>
          <p:spPr>
            <a:xfrm>
              <a:off x="85876" y="129338"/>
              <a:ext cx="1105080" cy="46191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675" dirty="0">
                  <a:solidFill>
                    <a:schemeClr val="bg1"/>
                  </a:solidFill>
                </a:rPr>
                <a:t>CVE scanner?</a:t>
              </a:r>
              <a:endParaRPr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Copyright &amp; Authors Scanner">
            <a:extLst>
              <a:ext uri="{FF2B5EF4-FFF2-40B4-BE49-F238E27FC236}">
                <a16:creationId xmlns:a16="http://schemas.microsoft.com/office/drawing/2014/main" id="{5A3FA7A3-F7C1-E730-25B0-4C75C9D840A6}"/>
              </a:ext>
            </a:extLst>
          </p:cNvPr>
          <p:cNvGrpSpPr/>
          <p:nvPr/>
        </p:nvGrpSpPr>
        <p:grpSpPr>
          <a:xfrm>
            <a:off x="172331" y="2601916"/>
            <a:ext cx="802137" cy="546408"/>
            <a:chOff x="-1" y="0"/>
            <a:chExt cx="1287358" cy="698501"/>
          </a:xfrm>
          <a:solidFill>
            <a:schemeClr val="accent2"/>
          </a:solidFill>
        </p:grpSpPr>
        <p:sp>
          <p:nvSpPr>
            <p:cNvPr id="32" name="Rechteck">
              <a:extLst>
                <a:ext uri="{FF2B5EF4-FFF2-40B4-BE49-F238E27FC236}">
                  <a16:creationId xmlns:a16="http://schemas.microsoft.com/office/drawing/2014/main" id="{2FC88B74-18B3-1382-09B0-8F16B2D5C00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33" name="License, Copyright &amp; Authors Scanner">
              <a:extLst>
                <a:ext uri="{FF2B5EF4-FFF2-40B4-BE49-F238E27FC236}">
                  <a16:creationId xmlns:a16="http://schemas.microsoft.com/office/drawing/2014/main" id="{0127231C-7CA7-ACDC-4A61-57E077E751F6}"/>
                </a:ext>
              </a:extLst>
            </p:cNvPr>
            <p:cNvSpPr txBox="1"/>
            <p:nvPr/>
          </p:nvSpPr>
          <p:spPr>
            <a:xfrm>
              <a:off x="59766" y="127652"/>
              <a:ext cx="1130040" cy="46191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675" dirty="0">
                  <a:solidFill>
                    <a:schemeClr val="bg1"/>
                  </a:solidFill>
                </a:rPr>
                <a:t>Internal security rules repo?</a:t>
              </a:r>
              <a:endParaRPr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Copyright &amp; Authors Scanner">
            <a:extLst>
              <a:ext uri="{FF2B5EF4-FFF2-40B4-BE49-F238E27FC236}">
                <a16:creationId xmlns:a16="http://schemas.microsoft.com/office/drawing/2014/main" id="{281312B6-BE2A-694D-581E-C27BDB87065A}"/>
              </a:ext>
            </a:extLst>
          </p:cNvPr>
          <p:cNvGrpSpPr/>
          <p:nvPr/>
        </p:nvGrpSpPr>
        <p:grpSpPr>
          <a:xfrm>
            <a:off x="144391" y="3281091"/>
            <a:ext cx="802138" cy="546408"/>
            <a:chOff x="-1" y="0"/>
            <a:chExt cx="1287358" cy="698501"/>
          </a:xfrm>
          <a:solidFill>
            <a:srgbClr val="FF7E79"/>
          </a:solidFill>
        </p:grpSpPr>
        <p:sp>
          <p:nvSpPr>
            <p:cNvPr id="35" name="Rechteck">
              <a:extLst>
                <a:ext uri="{FF2B5EF4-FFF2-40B4-BE49-F238E27FC236}">
                  <a16:creationId xmlns:a16="http://schemas.microsoft.com/office/drawing/2014/main" id="{0487BC6E-E409-3A7B-6A02-4030B31D34C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36" name="License, Copyright &amp; Authors Scanner">
              <a:extLst>
                <a:ext uri="{FF2B5EF4-FFF2-40B4-BE49-F238E27FC236}">
                  <a16:creationId xmlns:a16="http://schemas.microsoft.com/office/drawing/2014/main" id="{032A5BB1-2CA7-277B-5CD8-CBA8943E4D05}"/>
                </a:ext>
              </a:extLst>
            </p:cNvPr>
            <p:cNvSpPr txBox="1"/>
            <p:nvPr/>
          </p:nvSpPr>
          <p:spPr>
            <a:xfrm>
              <a:off x="89535" y="113957"/>
              <a:ext cx="1117484" cy="46191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675" dirty="0">
                  <a:solidFill>
                    <a:schemeClr val="bg1"/>
                  </a:solidFill>
                </a:rPr>
                <a:t>Security Solver?</a:t>
              </a:r>
              <a:br>
                <a:rPr lang="en-US" sz="675" dirty="0">
                  <a:solidFill>
                    <a:schemeClr val="bg1"/>
                  </a:solidFill>
                </a:rPr>
              </a:br>
              <a:r>
                <a:rPr lang="en-US" sz="675" dirty="0">
                  <a:solidFill>
                    <a:schemeClr val="bg1"/>
                  </a:solidFill>
                </a:rPr>
                <a:t>(determine requirements)</a:t>
              </a:r>
              <a:endParaRPr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Copyright &amp; Authors Scanner">
            <a:extLst>
              <a:ext uri="{FF2B5EF4-FFF2-40B4-BE49-F238E27FC236}">
                <a16:creationId xmlns:a16="http://schemas.microsoft.com/office/drawing/2014/main" id="{AE1CAF03-C59D-E7B4-D33B-BF13312BC854}"/>
              </a:ext>
            </a:extLst>
          </p:cNvPr>
          <p:cNvGrpSpPr/>
          <p:nvPr/>
        </p:nvGrpSpPr>
        <p:grpSpPr>
          <a:xfrm>
            <a:off x="4868661" y="854248"/>
            <a:ext cx="802137" cy="546407"/>
            <a:chOff x="0" y="0"/>
            <a:chExt cx="1287356" cy="698500"/>
          </a:xfrm>
        </p:grpSpPr>
        <p:sp>
          <p:nvSpPr>
            <p:cNvPr id="38" name="Rechteck">
              <a:extLst>
                <a:ext uri="{FF2B5EF4-FFF2-40B4-BE49-F238E27FC236}">
                  <a16:creationId xmlns:a16="http://schemas.microsoft.com/office/drawing/2014/main" id="{2C81E97E-68F4-C1D8-0C3F-59ECDC12428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39" name="Package Source Archiver">
              <a:extLst>
                <a:ext uri="{FF2B5EF4-FFF2-40B4-BE49-F238E27FC236}">
                  <a16:creationId xmlns:a16="http://schemas.microsoft.com/office/drawing/2014/main" id="{1DB01075-67B9-8742-D3C0-8DF92A66F8CB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675" dirty="0"/>
                <a:t>SAST </a:t>
              </a:r>
              <a:endParaRPr sz="675" dirty="0"/>
            </a:p>
          </p:txBody>
        </p:sp>
      </p:grpSp>
      <p:grpSp>
        <p:nvGrpSpPr>
          <p:cNvPr id="40" name="Copyright &amp; Authors Scanner">
            <a:extLst>
              <a:ext uri="{FF2B5EF4-FFF2-40B4-BE49-F238E27FC236}">
                <a16:creationId xmlns:a16="http://schemas.microsoft.com/office/drawing/2014/main" id="{8F1F80BF-A17D-AAEF-5382-776985EDF25F}"/>
              </a:ext>
            </a:extLst>
          </p:cNvPr>
          <p:cNvGrpSpPr/>
          <p:nvPr/>
        </p:nvGrpSpPr>
        <p:grpSpPr>
          <a:xfrm>
            <a:off x="6168910" y="852295"/>
            <a:ext cx="823183" cy="546407"/>
            <a:chOff x="1903340" y="-148613"/>
            <a:chExt cx="1321133" cy="698501"/>
          </a:xfrm>
        </p:grpSpPr>
        <p:sp>
          <p:nvSpPr>
            <p:cNvPr id="41" name="Rechteck">
              <a:extLst>
                <a:ext uri="{FF2B5EF4-FFF2-40B4-BE49-F238E27FC236}">
                  <a16:creationId xmlns:a16="http://schemas.microsoft.com/office/drawing/2014/main" id="{A79319BF-5B51-8D68-B4BA-A967B6B881DE}"/>
                </a:ext>
              </a:extLst>
            </p:cNvPr>
            <p:cNvSpPr/>
            <p:nvPr/>
          </p:nvSpPr>
          <p:spPr>
            <a:xfrm>
              <a:off x="1937115" y="-148613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42" name="Package Source Archiver">
              <a:extLst>
                <a:ext uri="{FF2B5EF4-FFF2-40B4-BE49-F238E27FC236}">
                  <a16:creationId xmlns:a16="http://schemas.microsoft.com/office/drawing/2014/main" id="{C690FD6B-5150-AFA5-C7A2-04DD98AB1384}"/>
                </a:ext>
              </a:extLst>
            </p:cNvPr>
            <p:cNvSpPr txBox="1"/>
            <p:nvPr/>
          </p:nvSpPr>
          <p:spPr>
            <a:xfrm>
              <a:off x="1903340" y="-33004"/>
              <a:ext cx="1287357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675" dirty="0" err="1"/>
                <a:t>OpenSSF</a:t>
              </a:r>
              <a:br>
                <a:rPr lang="de-DE" sz="675" dirty="0"/>
              </a:br>
              <a:r>
                <a:rPr lang="de-DE" sz="675" dirty="0" err="1"/>
                <a:t>Scorecard</a:t>
              </a:r>
              <a:r>
                <a:rPr lang="de-DE" sz="675" dirty="0"/>
                <a:t> </a:t>
              </a:r>
              <a:endParaRPr sz="675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ECCA03-6201-F511-2A80-0AE237B4A398}"/>
              </a:ext>
            </a:extLst>
          </p:cNvPr>
          <p:cNvGrpSpPr/>
          <p:nvPr/>
        </p:nvGrpSpPr>
        <p:grpSpPr>
          <a:xfrm>
            <a:off x="6312122" y="3065980"/>
            <a:ext cx="823183" cy="546407"/>
            <a:chOff x="8799982" y="3932150"/>
            <a:chExt cx="1097577" cy="728543"/>
          </a:xfrm>
        </p:grpSpPr>
        <p:grpSp>
          <p:nvGrpSpPr>
            <p:cNvPr id="43" name="Copyright &amp; Authors Scanner">
              <a:extLst>
                <a:ext uri="{FF2B5EF4-FFF2-40B4-BE49-F238E27FC236}">
                  <a16:creationId xmlns:a16="http://schemas.microsoft.com/office/drawing/2014/main" id="{F6EE6A2C-F839-272A-5A9A-5D78D98092CF}"/>
                </a:ext>
              </a:extLst>
            </p:cNvPr>
            <p:cNvGrpSpPr/>
            <p:nvPr/>
          </p:nvGrpSpPr>
          <p:grpSpPr>
            <a:xfrm>
              <a:off x="8799982" y="3932150"/>
              <a:ext cx="1097577" cy="728543"/>
              <a:chOff x="1903340" y="-148613"/>
              <a:chExt cx="1321133" cy="698501"/>
            </a:xfrm>
          </p:grpSpPr>
          <p:sp>
            <p:nvSpPr>
              <p:cNvPr id="44" name="Rechteck">
                <a:extLst>
                  <a:ext uri="{FF2B5EF4-FFF2-40B4-BE49-F238E27FC236}">
                    <a16:creationId xmlns:a16="http://schemas.microsoft.com/office/drawing/2014/main" id="{DFABD4B0-33D0-3986-B204-EC0C9DC823B6}"/>
                  </a:ext>
                </a:extLst>
              </p:cNvPr>
              <p:cNvSpPr/>
              <p:nvPr/>
            </p:nvSpPr>
            <p:spPr>
              <a:xfrm>
                <a:off x="1937115" y="-148613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1300"/>
                </a:pPr>
                <a:endParaRPr sz="675"/>
              </a:p>
            </p:txBody>
          </p:sp>
          <p:sp>
            <p:nvSpPr>
              <p:cNvPr id="45" name="Package Source Archiver">
                <a:extLst>
                  <a:ext uri="{FF2B5EF4-FFF2-40B4-BE49-F238E27FC236}">
                    <a16:creationId xmlns:a16="http://schemas.microsoft.com/office/drawing/2014/main" id="{DC00771F-F78C-57BB-50DE-0464125A0E89}"/>
                  </a:ext>
                </a:extLst>
              </p:cNvPr>
              <p:cNvSpPr txBox="1"/>
              <p:nvPr/>
            </p:nvSpPr>
            <p:spPr>
              <a:xfrm>
                <a:off x="1903340" y="-33004"/>
                <a:ext cx="1287357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lang="en-GB" sz="675" dirty="0"/>
                  <a:t>Vulnerability</a:t>
                </a:r>
                <a:r>
                  <a:rPr lang="de-DE" sz="675" dirty="0"/>
                  <a:t> Repository</a:t>
                </a:r>
                <a:endParaRPr sz="675" dirty="0"/>
              </a:p>
            </p:txBody>
          </p:sp>
        </p:grpSp>
        <p:grpSp>
          <p:nvGrpSpPr>
            <p:cNvPr id="46" name="Flowchart: Magnetic Disk 47">
              <a:extLst>
                <a:ext uri="{FF2B5EF4-FFF2-40B4-BE49-F238E27FC236}">
                  <a16:creationId xmlns:a16="http://schemas.microsoft.com/office/drawing/2014/main" id="{06137ED2-9EBA-BE38-277C-9C9FC894210A}"/>
                </a:ext>
              </a:extLst>
            </p:cNvPr>
            <p:cNvGrpSpPr/>
            <p:nvPr/>
          </p:nvGrpSpPr>
          <p:grpSpPr>
            <a:xfrm>
              <a:off x="9503368" y="4379773"/>
              <a:ext cx="343266" cy="275322"/>
              <a:chOff x="0" y="0"/>
              <a:chExt cx="413182" cy="263967"/>
            </a:xfrm>
          </p:grpSpPr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762AB3D6-8508-6E53-7B42-32B501A1DBAD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endParaRPr sz="675"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12385937-2962-A2B4-0C2C-49952D5E07B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endParaRPr sz="675"/>
              </a:p>
            </p:txBody>
          </p:sp>
        </p:grp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6C31E23-EDDA-BAA3-CA64-7341142C69FB}"/>
              </a:ext>
            </a:extLst>
          </p:cNvPr>
          <p:cNvSpPr txBox="1"/>
          <p:nvPr/>
        </p:nvSpPr>
        <p:spPr>
          <a:xfrm rot="20587296">
            <a:off x="812127" y="931869"/>
            <a:ext cx="704037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algn="ctr" defTabSz="685800" hangingPunct="0">
              <a:buClrTx/>
            </a:pPr>
            <a:r>
              <a:rPr lang="en-GB" sz="135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Avenir Book"/>
              </a:rPr>
              <a:t>Work in</a:t>
            </a:r>
            <a:br>
              <a:rPr lang="en-GB" sz="135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b="1" dirty="0">
                <a:solidFill>
                  <a:schemeClr val="accent2"/>
                </a:solidFill>
              </a:rPr>
              <a:t>progress!</a:t>
            </a:r>
            <a:endParaRPr lang="en-GB" sz="1350" b="1" dirty="0">
              <a:solidFill>
                <a:schemeClr val="accent2"/>
              </a:solidFill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663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60CAEBC-2E74-4858-0BF8-733D8968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68F0BC4A-D5D3-3FBC-2708-1B48CD76D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Implementations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</a:t>
              </a:r>
              <a:r>
                <a:rPr lang="de-DE" sz="825" dirty="0"/>
                <a:t> </a:t>
              </a:r>
              <a:r>
                <a:rPr sz="825"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74" name="BANG">
            <a:hlinkClick r:id="rId2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7263920" y="1070132"/>
            <a:ext cx="97100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1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4354</Words>
  <Application>Microsoft Macintosh PowerPoint</Application>
  <PresentationFormat>On-screen Show (16:9)</PresentationFormat>
  <Paragraphs>762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Times New Roman</vt:lpstr>
      <vt:lpstr>Roboto Slab Light</vt:lpstr>
      <vt:lpstr>Roboto</vt:lpstr>
      <vt:lpstr>Bradley Hand</vt:lpstr>
      <vt:lpstr>Wingdings</vt:lpstr>
      <vt:lpstr>Avenir Book</vt:lpstr>
      <vt:lpstr>Avenir Book Oblique</vt:lpstr>
      <vt:lpstr>Open Sans Medium</vt:lpstr>
      <vt:lpstr>Arial</vt:lpstr>
      <vt:lpstr>Linux Foundation EU Theme 2023</vt:lpstr>
      <vt:lpstr>Capability Map</vt:lpstr>
      <vt:lpstr>Changelog</vt:lpstr>
      <vt:lpstr>Rationale</vt:lpstr>
      <vt:lpstr>Traceability of Data Sources, Decisions and Configs as a General Requirement</vt:lpstr>
      <vt:lpstr>Capability Map</vt:lpstr>
      <vt:lpstr>ToolChain Capabilities - Overview</vt:lpstr>
      <vt:lpstr>ToolChain Capabilities – Overview Security Variant</vt:lpstr>
      <vt:lpstr>Example Implementations</vt:lpstr>
      <vt:lpstr>ToolChain Capabilities (v1.6.1) – Mapping of Tools (example BANG)</vt:lpstr>
      <vt:lpstr>ToolChain Capabilities (v1.6.1) – Mapping of Tools (example Software Heritage)</vt:lpstr>
      <vt:lpstr>ToolChain Capabilities (v1.6.1) – Mapping of Tools (example TERN) </vt:lpstr>
      <vt:lpstr>ToolChain Capabilities (v1.6.1) – Mapping of Tools (example ClearlyDefined) </vt:lpstr>
      <vt:lpstr>ToolChain Capabilities (v1.6.1) – Mapping of Tools (example TrustSource Scanners)</vt:lpstr>
      <vt:lpstr>ToolChain Capabilities (v1.6.1) – Mapping of Tools (example SCANOSS)</vt:lpstr>
      <vt:lpstr>Detailed Description of Fields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Next Steps</vt:lpstr>
      <vt:lpstr>Open Questions for Further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Shane Coughlan</cp:lastModifiedBy>
  <cp:revision>7</cp:revision>
  <dcterms:modified xsi:type="dcterms:W3CDTF">2025-02-21T02:47:13Z</dcterms:modified>
</cp:coreProperties>
</file>