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9" r:id="rId19"/>
  </p:sldMasterIdLst>
  <p:notesMasterIdLst>
    <p:notesMasterId r:id="rId42"/>
  </p:notesMasterIdLst>
  <p:handoutMasterIdLst>
    <p:handoutMasterId r:id="rId43"/>
  </p:handoutMasterIdLst>
  <p:sldIdLst>
    <p:sldId id="1133" r:id="rId20"/>
    <p:sldId id="2895" r:id="rId21"/>
    <p:sldId id="2897" r:id="rId22"/>
    <p:sldId id="2898" r:id="rId23"/>
    <p:sldId id="2907" r:id="rId24"/>
    <p:sldId id="2908" r:id="rId25"/>
    <p:sldId id="2912" r:id="rId26"/>
    <p:sldId id="2909" r:id="rId27"/>
    <p:sldId id="2910" r:id="rId28"/>
    <p:sldId id="2911" r:id="rId29"/>
    <p:sldId id="2914" r:id="rId30"/>
    <p:sldId id="2913" r:id="rId31"/>
    <p:sldId id="2894" r:id="rId32"/>
    <p:sldId id="2906" r:id="rId33"/>
    <p:sldId id="2896" r:id="rId34"/>
    <p:sldId id="2905" r:id="rId35"/>
    <p:sldId id="2899" r:id="rId36"/>
    <p:sldId id="2900" r:id="rId37"/>
    <p:sldId id="2901" r:id="rId38"/>
    <p:sldId id="2902" r:id="rId39"/>
    <p:sldId id="2903" r:id="rId40"/>
    <p:sldId id="2904" r:id="rId41"/>
  </p:sldIdLst>
  <p:sldSz cx="12198350" cy="6858000"/>
  <p:notesSz cx="7102475" cy="10234613"/>
  <p:custDataLst>
    <p:custData r:id="rId14"/>
    <p:tags r:id="rId44"/>
  </p:custDataLst>
  <p:defaultTextStyle>
    <a:defPPr>
      <a:defRPr lang="de-DE"/>
    </a:defPPr>
    <a:lvl1pPr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84">
          <p15:clr>
            <a:srgbClr val="A4A3A4"/>
          </p15:clr>
        </p15:guide>
        <p15:guide id="2" orient="horz" pos="618">
          <p15:clr>
            <a:srgbClr val="A4A3A4"/>
          </p15:clr>
        </p15:guide>
        <p15:guide id="3" orient="horz" pos="2432">
          <p15:clr>
            <a:srgbClr val="A4A3A4"/>
          </p15:clr>
        </p15:guide>
        <p15:guide id="4" orient="horz" pos="2341">
          <p15:clr>
            <a:srgbClr val="A4A3A4"/>
          </p15:clr>
        </p15:guide>
        <p15:guide id="5" orient="horz" pos="890">
          <p15:clr>
            <a:srgbClr val="A4A3A4"/>
          </p15:clr>
        </p15:guide>
        <p15:guide id="6" orient="horz" pos="210">
          <p15:clr>
            <a:srgbClr val="A4A3A4"/>
          </p15:clr>
        </p15:guide>
        <p15:guide id="7" pos="395">
          <p15:clr>
            <a:srgbClr val="A4A3A4"/>
          </p15:clr>
        </p15:guide>
        <p15:guide id="8" pos="3842">
          <p15:clr>
            <a:srgbClr val="A4A3A4"/>
          </p15:clr>
        </p15:guide>
        <p15:guide id="9" pos="3933">
          <p15:clr>
            <a:srgbClr val="A4A3A4"/>
          </p15:clr>
        </p15:guide>
        <p15:guide id="10" pos="7380">
          <p15:clr>
            <a:srgbClr val="A4A3A4"/>
          </p15:clr>
        </p15:guide>
        <p15:guide id="11" pos="5566">
          <p15:clr>
            <a:srgbClr val="A4A3A4"/>
          </p15:clr>
        </p15:guide>
        <p15:guide id="12" orient="horz" pos="895">
          <p15:clr>
            <a:srgbClr val="A4A3A4"/>
          </p15:clr>
        </p15:guide>
        <p15:guide id="13" orient="horz" pos="1117">
          <p15:clr>
            <a:srgbClr val="A4A3A4"/>
          </p15:clr>
        </p15:guide>
        <p15:guide id="14" orient="horz" pos="3658">
          <p15:clr>
            <a:srgbClr val="A4A3A4"/>
          </p15:clr>
        </p15:guide>
        <p15:guide id="15" orient="horz" pos="4319">
          <p15:clr>
            <a:srgbClr val="A4A3A4"/>
          </p15:clr>
        </p15:guide>
        <p15:guide id="16" orient="horz" pos="1499">
          <p15:clr>
            <a:srgbClr val="A4A3A4"/>
          </p15:clr>
        </p15:guide>
        <p15:guide id="17" pos="2663">
          <p15:clr>
            <a:srgbClr val="A4A3A4"/>
          </p15:clr>
        </p15:guide>
        <p15:guide id="18" pos="2753">
          <p15:clr>
            <a:srgbClr val="A4A3A4"/>
          </p15:clr>
        </p15:guide>
        <p15:guide id="19" pos="6382">
          <p15:clr>
            <a:srgbClr val="A4A3A4"/>
          </p15:clr>
        </p15:guide>
        <p15:guide id="20" pos="624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  <p15:guide id="3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1E1D7"/>
    <a:srgbClr val="CDCAC0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176" autoAdjust="0"/>
    <p:restoredTop sz="86512" autoAdjust="0"/>
  </p:normalViewPr>
  <p:slideViewPr>
    <p:cSldViewPr snapToGrid="0" snapToObjects="1" showGuides="1">
      <p:cViewPr varScale="1">
        <p:scale>
          <a:sx n="129" d="100"/>
          <a:sy n="129" d="100"/>
        </p:scale>
        <p:origin x="414" y="126"/>
      </p:cViewPr>
      <p:guideLst>
        <p:guide orient="horz" pos="3884"/>
        <p:guide orient="horz" pos="618"/>
        <p:guide orient="horz" pos="2432"/>
        <p:guide orient="horz" pos="2341"/>
        <p:guide orient="horz" pos="890"/>
        <p:guide orient="horz" pos="210"/>
        <p:guide pos="395"/>
        <p:guide pos="3842"/>
        <p:guide pos="3933"/>
        <p:guide pos="7380"/>
        <p:guide pos="5566"/>
        <p:guide orient="horz" pos="895"/>
        <p:guide orient="horz" pos="1117"/>
        <p:guide orient="horz" pos="3658"/>
        <p:guide orient="horz" pos="4319"/>
        <p:guide orient="horz" pos="1499"/>
        <p:guide pos="2663"/>
        <p:guide pos="2753"/>
        <p:guide pos="6382"/>
        <p:guide pos="624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-3336" y="-108"/>
      </p:cViewPr>
      <p:guideLst>
        <p:guide orient="horz" pos="3224"/>
        <p:guide pos="2236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slide" Target="slides/slide7.xml"/><Relationship Id="rId39" Type="http://schemas.openxmlformats.org/officeDocument/2006/relationships/slide" Target="slides/slide20.xml"/><Relationship Id="rId21" Type="http://schemas.openxmlformats.org/officeDocument/2006/relationships/slide" Target="slides/slide2.xml"/><Relationship Id="rId34" Type="http://schemas.openxmlformats.org/officeDocument/2006/relationships/slide" Target="slides/slide15.xml"/><Relationship Id="rId42" Type="http://schemas.openxmlformats.org/officeDocument/2006/relationships/notesMaster" Target="notesMasters/notesMaster1.xml"/><Relationship Id="rId47" Type="http://schemas.openxmlformats.org/officeDocument/2006/relationships/theme" Target="theme/theme1.xml"/><Relationship Id="rId7" Type="http://schemas.openxmlformats.org/officeDocument/2006/relationships/customXml" Target="../customXml/item7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9" Type="http://schemas.openxmlformats.org/officeDocument/2006/relationships/slide" Target="slides/slide10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slide" Target="slides/slide5.xml"/><Relationship Id="rId32" Type="http://schemas.openxmlformats.org/officeDocument/2006/relationships/slide" Target="slides/slide13.xml"/><Relationship Id="rId37" Type="http://schemas.openxmlformats.org/officeDocument/2006/relationships/slide" Target="slides/slide18.xml"/><Relationship Id="rId40" Type="http://schemas.openxmlformats.org/officeDocument/2006/relationships/slide" Target="slides/slide21.xml"/><Relationship Id="rId45" Type="http://schemas.openxmlformats.org/officeDocument/2006/relationships/presProps" Target="presProps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slide" Target="slides/slide4.xml"/><Relationship Id="rId28" Type="http://schemas.openxmlformats.org/officeDocument/2006/relationships/slide" Target="slides/slide9.xml"/><Relationship Id="rId36" Type="http://schemas.openxmlformats.org/officeDocument/2006/relationships/slide" Target="slides/slide17.xml"/><Relationship Id="rId10" Type="http://schemas.openxmlformats.org/officeDocument/2006/relationships/customXml" Target="../customXml/item10.xml"/><Relationship Id="rId19" Type="http://schemas.openxmlformats.org/officeDocument/2006/relationships/slideMaster" Target="slideMasters/slideMaster1.xml"/><Relationship Id="rId31" Type="http://schemas.openxmlformats.org/officeDocument/2006/relationships/slide" Target="slides/slide12.xml"/><Relationship Id="rId44" Type="http://schemas.openxmlformats.org/officeDocument/2006/relationships/tags" Target="tags/tag1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slide" Target="slides/slide3.xml"/><Relationship Id="rId27" Type="http://schemas.openxmlformats.org/officeDocument/2006/relationships/slide" Target="slides/slide8.xml"/><Relationship Id="rId30" Type="http://schemas.openxmlformats.org/officeDocument/2006/relationships/slide" Target="slides/slide11.xml"/><Relationship Id="rId35" Type="http://schemas.openxmlformats.org/officeDocument/2006/relationships/slide" Target="slides/slide16.xml"/><Relationship Id="rId43" Type="http://schemas.openxmlformats.org/officeDocument/2006/relationships/handoutMaster" Target="handoutMasters/handoutMaster1.xml"/><Relationship Id="rId48" Type="http://schemas.openxmlformats.org/officeDocument/2006/relationships/tableStyles" Target="tableStyles.xml"/><Relationship Id="rId8" Type="http://schemas.openxmlformats.org/officeDocument/2006/relationships/customXml" Target="../customXml/item8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slide" Target="slides/slide6.xml"/><Relationship Id="rId33" Type="http://schemas.openxmlformats.org/officeDocument/2006/relationships/slide" Target="slides/slide14.xml"/><Relationship Id="rId38" Type="http://schemas.openxmlformats.org/officeDocument/2006/relationships/slide" Target="slides/slide19.xml"/><Relationship Id="rId46" Type="http://schemas.openxmlformats.org/officeDocument/2006/relationships/viewProps" Target="viewProps.xml"/><Relationship Id="rId20" Type="http://schemas.openxmlformats.org/officeDocument/2006/relationships/slide" Target="slides/slide1.xml"/><Relationship Id="rId41" Type="http://schemas.openxmlformats.org/officeDocument/2006/relationships/slide" Target="slides/slide2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2" name="Rectangle 6"/>
          <p:cNvSpPr>
            <a:spLocks noChangeArrowheads="1"/>
          </p:cNvSpPr>
          <p:nvPr/>
        </p:nvSpPr>
        <p:spPr bwMode="auto">
          <a:xfrm>
            <a:off x="1" y="0"/>
            <a:ext cx="7102475" cy="698500"/>
          </a:xfrm>
          <a:prstGeom prst="rect">
            <a:avLst/>
          </a:prstGeom>
          <a:solidFill>
            <a:srgbClr val="879BAA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91447" tIns="45723" rIns="91447" bIns="45723" anchor="ctr"/>
          <a:lstStyle/>
          <a:p>
            <a:endParaRPr lang="de-DE"/>
          </a:p>
        </p:txBody>
      </p:sp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251066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61" tIns="148561" rIns="148561" bIns="148561" numCol="1" anchor="t" anchorCtr="0" compatLnSpc="1">
            <a:prstTxWarp prst="textNoShape">
              <a:avLst/>
            </a:prstTxWarp>
          </a:bodyPr>
          <a:lstStyle>
            <a:lvl1pPr defTabSz="943050">
              <a:spcBef>
                <a:spcPct val="0"/>
              </a:spcBef>
              <a:defRPr sz="1200">
                <a:solidFill>
                  <a:schemeClr val="bg1"/>
                </a:solidFill>
                <a:latin typeface="Siemens Sans" pitchFamily="2" charset="0"/>
              </a:defRPr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410" y="0"/>
            <a:ext cx="325106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61" tIns="148561" rIns="148561" bIns="148561" numCol="1" anchor="t" anchorCtr="0" compatLnSpc="1">
            <a:prstTxWarp prst="textNoShape">
              <a:avLst/>
            </a:prstTxWarp>
          </a:bodyPr>
          <a:lstStyle>
            <a:lvl1pPr algn="r" defTabSz="943050">
              <a:spcBef>
                <a:spcPct val="0"/>
              </a:spcBef>
              <a:defRPr sz="1200">
                <a:solidFill>
                  <a:schemeClr val="bg1"/>
                </a:solidFill>
                <a:latin typeface="Siemens Sans" pitchFamily="2" charset="0"/>
              </a:defRPr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1730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682163"/>
            <a:ext cx="3251066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61" tIns="148561" rIns="148561" bIns="148561" numCol="1" anchor="b" anchorCtr="0" compatLnSpc="1">
            <a:prstTxWarp prst="textNoShape">
              <a:avLst/>
            </a:prstTxWarp>
          </a:bodyPr>
          <a:lstStyle>
            <a:lvl1pPr defTabSz="943050">
              <a:spcBef>
                <a:spcPct val="0"/>
              </a:spcBef>
              <a:defRPr sz="1200">
                <a:solidFill>
                  <a:schemeClr val="tx1"/>
                </a:solidFill>
                <a:latin typeface="Siemens Sans" pitchFamily="2" charset="0"/>
              </a:defRPr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1730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410" y="9682163"/>
            <a:ext cx="325106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61" tIns="148561" rIns="148561" bIns="148561" numCol="1" anchor="b" anchorCtr="0" compatLnSpc="1">
            <a:prstTxWarp prst="textNoShape">
              <a:avLst/>
            </a:prstTxWarp>
          </a:bodyPr>
          <a:lstStyle>
            <a:lvl1pPr algn="r" defTabSz="943050">
              <a:spcBef>
                <a:spcPct val="0"/>
              </a:spcBef>
              <a:defRPr sz="1200">
                <a:solidFill>
                  <a:schemeClr val="tx1"/>
                </a:solidFill>
                <a:latin typeface="Siemens Sans" pitchFamily="2" charset="0"/>
              </a:defRPr>
            </a:lvl1pPr>
          </a:lstStyle>
          <a:p>
            <a:r>
              <a:rPr lang="de-DE" dirty="0">
                <a:latin typeface="Arial" pitchFamily="34" charset="0"/>
              </a:rPr>
              <a:t>Handout </a:t>
            </a:r>
            <a:fld id="{BFC713D8-7968-482B-A79F-9C586FE5053A}" type="slidenum">
              <a:rPr lang="de-DE" smtClean="0">
                <a:latin typeface="Arial" pitchFamily="34" charset="0"/>
              </a:rPr>
              <a:pPr/>
              <a:t>‹Nr.›</a:t>
            </a:fld>
            <a:endParaRPr lang="de-DE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31723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251066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61" tIns="148561" rIns="148561" bIns="148561" numCol="1" anchor="t" anchorCtr="0" compatLnSpc="1">
            <a:prstTxWarp prst="textNoShape">
              <a:avLst/>
            </a:prstTxWarp>
          </a:bodyPr>
          <a:lstStyle>
            <a:lvl1pPr defTabSz="943050">
              <a:spcBef>
                <a:spcPct val="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410" y="0"/>
            <a:ext cx="3249478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61" tIns="148561" rIns="148561" bIns="148561" numCol="1" anchor="t" anchorCtr="0" compatLnSpc="1">
            <a:prstTxWarp prst="textNoShape">
              <a:avLst/>
            </a:prstTxWarp>
          </a:bodyPr>
          <a:lstStyle>
            <a:lvl1pPr algn="r" defTabSz="943050">
              <a:spcBef>
                <a:spcPct val="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78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9700" y="768350"/>
            <a:ext cx="6824663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78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38232" y="4822824"/>
            <a:ext cx="6626012" cy="456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Textmasterformate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 err="1"/>
              <a:t>Zweite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2"/>
            <a:r>
              <a:rPr lang="en-US" dirty="0" err="1"/>
              <a:t>Dritte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3"/>
            <a:r>
              <a:rPr lang="en-US" dirty="0" err="1"/>
              <a:t>Vierte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4"/>
            <a:r>
              <a:rPr lang="en-US" dirty="0" err="1"/>
              <a:t>Fünfte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682163"/>
            <a:ext cx="3251066" cy="550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61" tIns="148561" rIns="148561" bIns="148561" numCol="1" anchor="b" anchorCtr="0" compatLnSpc="1">
            <a:prstTxWarp prst="textNoShape">
              <a:avLst/>
            </a:prstTxWarp>
          </a:bodyPr>
          <a:lstStyle>
            <a:lvl1pPr defTabSz="943050">
              <a:spcBef>
                <a:spcPct val="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78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410" y="9682163"/>
            <a:ext cx="3249478" cy="550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61" tIns="148561" rIns="148561" bIns="148561" numCol="1" anchor="b" anchorCtr="0" compatLnSpc="1">
            <a:prstTxWarp prst="textNoShape">
              <a:avLst/>
            </a:prstTxWarp>
          </a:bodyPr>
          <a:lstStyle>
            <a:lvl1pPr algn="r" defTabSz="943050">
              <a:spcBef>
                <a:spcPct val="0"/>
              </a:spcBef>
              <a:defRPr sz="1200">
                <a:solidFill>
                  <a:schemeClr val="tx1"/>
                </a:solidFill>
                <a:latin typeface="Siemens Sans" pitchFamily="2" charset="0"/>
              </a:defRPr>
            </a:lvl1pPr>
          </a:lstStyle>
          <a:p>
            <a:r>
              <a:rPr lang="en-US" dirty="0">
                <a:latin typeface="Arial" pitchFamily="34" charset="0"/>
              </a:rPr>
              <a:t>Notes </a:t>
            </a:r>
            <a:fld id="{AD141568-5488-4AC9-B82D-9F5CE1225E2A}" type="slidenum">
              <a:rPr lang="en-US" smtClean="0">
                <a:latin typeface="Arial" pitchFamily="34" charset="0"/>
              </a:rPr>
              <a:pPr/>
              <a:t>‹Nr.›</a:t>
            </a:fld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38778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hyperlink" Target="https://oss-compliance-tooling.org/" TargetMode="External"/><Relationship Id="rId3" Type="http://schemas.openxmlformats.org/officeDocument/2006/relationships/tags" Target="../tags/tag35.xml"/><Relationship Id="rId7" Type="http://schemas.openxmlformats.org/officeDocument/2006/relationships/image" Target="../media/image1.emf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oleObject" Target="../embeddings/oleObject2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6.xml"/><Relationship Id="rId9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pictur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45414490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6" imgW="360" imgH="360" progId="">
                  <p:embed/>
                </p:oleObj>
              </mc:Choice>
              <mc:Fallback>
                <p:oleObj name="think-cell Folie" r:id="rId6" imgW="360" imgH="360" progId="">
                  <p:embed/>
                  <p:pic>
                    <p:nvPicPr>
                      <p:cNvPr id="0" name="Picture 2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cdtRectangle 115 Id57350"/>
          <p:cNvSpPr>
            <a:spLocks noGrp="1" noChangeArrowheads="1"/>
          </p:cNvSpPr>
          <p:nvPr>
            <p:ph type="ctrTitle" hasCustomPrompt="1"/>
            <p:custDataLst>
              <p:tags r:id="rId3"/>
            </p:custDataLst>
          </p:nvPr>
        </p:nvSpPr>
        <p:spPr bwMode="ltGray">
          <a:xfrm>
            <a:off x="627063" y="3031294"/>
            <a:ext cx="6480000" cy="2771201"/>
          </a:xfrm>
          <a:solidFill>
            <a:srgbClr val="EB780A"/>
          </a:solidFill>
        </p:spPr>
        <p:txBody>
          <a:bodyPr wrap="square" lIns="216000" tIns="90000" rIns="216000" bIns="216000" anchor="b" anchorCtr="0">
            <a:spAutoFit/>
          </a:bodyPr>
          <a:lstStyle>
            <a:lvl1pPr>
              <a:defRPr sz="4000" smtClean="0">
                <a:solidFill>
                  <a:srgbClr val="FFFFFF"/>
                </a:solidFill>
                <a:latin typeface="Arial" pitchFamily="34" charset="0"/>
              </a:defRPr>
            </a:lvl1pPr>
          </a:lstStyle>
          <a:p>
            <a:r>
              <a:rPr lang="en-US" dirty="0"/>
              <a:t>2nd meeting open source tooling for open source compliance work group</a:t>
            </a:r>
          </a:p>
        </p:txBody>
      </p:sp>
      <p:sp>
        <p:nvSpPr>
          <p:cNvPr id="5" name="cdtText Box 101 Id11"/>
          <p:cNvSpPr txBox="1"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6099175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0">
            <a:noAutofit/>
          </a:bodyPr>
          <a:lstStyle/>
          <a:p>
            <a:pPr algn="ctr" eaLnBrk="1">
              <a:buClrTx/>
              <a:buFontTx/>
              <a:buNone/>
            </a:pPr>
            <a:endParaRPr lang="en-US" sz="1100" b="1" dirty="0">
              <a:solidFill>
                <a:srgbClr val="990000"/>
              </a:solidFill>
            </a:endParaRPr>
          </a:p>
        </p:txBody>
      </p:sp>
      <p:sp>
        <p:nvSpPr>
          <p:cNvPr id="9" name="Textplatzhalter 57343"/>
          <p:cNvSpPr>
            <a:spLocks noGrp="1"/>
          </p:cNvSpPr>
          <p:nvPr>
            <p:ph type="body" sz="quarter" idx="12" hasCustomPrompt="1"/>
          </p:nvPr>
        </p:nvSpPr>
        <p:spPr>
          <a:xfrm>
            <a:off x="627063" y="5907600"/>
            <a:ext cx="6480000" cy="324000"/>
          </a:xfrm>
          <a:solidFill>
            <a:schemeClr val="bg1">
              <a:alpha val="85000"/>
            </a:schemeClr>
          </a:solidFill>
        </p:spPr>
        <p:txBody>
          <a:bodyPr lIns="216000" tIns="90000" rIns="216000" bIns="46800"/>
          <a:lstStyle>
            <a:lvl1pPr algn="r">
              <a:lnSpc>
                <a:spcPct val="100000"/>
              </a:lnSpc>
              <a:defRPr sz="1000" b="1"/>
            </a:lvl1pPr>
            <a:lvl2pPr marL="1588" indent="0">
              <a:buNone/>
              <a:defRPr/>
            </a:lvl2pPr>
          </a:lstStyle>
          <a:p>
            <a:pPr lvl="0"/>
            <a:r>
              <a:rPr lang="de-DE" dirty="0">
                <a:hlinkClick r:id="rId8"/>
              </a:rPr>
              <a:t>https://oss-compliance-tooling.org/</a:t>
            </a:r>
            <a:endParaRPr lang="en-US" dirty="0"/>
          </a:p>
        </p:txBody>
      </p:sp>
      <p:sp>
        <p:nvSpPr>
          <p:cNvPr id="10" name="Textplatzhalter 57343"/>
          <p:cNvSpPr>
            <a:spLocks noGrp="1"/>
          </p:cNvSpPr>
          <p:nvPr>
            <p:ph type="body" sz="quarter" idx="13" hasCustomPrompt="1"/>
          </p:nvPr>
        </p:nvSpPr>
        <p:spPr>
          <a:xfrm>
            <a:off x="627062" y="5907600"/>
            <a:ext cx="3073399" cy="324000"/>
          </a:xfrm>
        </p:spPr>
        <p:txBody>
          <a:bodyPr lIns="216000" tIns="90000" rIns="0" bIns="46800"/>
          <a:lstStyle>
            <a:lvl1pPr algn="l">
              <a:lnSpc>
                <a:spcPct val="100000"/>
              </a:lnSpc>
              <a:defRPr sz="1000" b="1"/>
            </a:lvl1pPr>
            <a:lvl2pPr marL="1588" indent="0">
              <a:buNone/>
              <a:defRPr/>
            </a:lvl2pPr>
          </a:lstStyle>
          <a:p>
            <a:r>
              <a:rPr lang="en-US" dirty="0"/>
              <a:t>Copyright © 2019 The tooling working group </a:t>
            </a:r>
          </a:p>
        </p:txBody>
      </p:sp>
      <p:grpSp>
        <p:nvGrpSpPr>
          <p:cNvPr id="33" name="Gruppieren 32"/>
          <p:cNvGrpSpPr/>
          <p:nvPr userDrawn="1"/>
        </p:nvGrpSpPr>
        <p:grpSpPr>
          <a:xfrm>
            <a:off x="-216000" y="-216000"/>
            <a:ext cx="12628800" cy="7290000"/>
            <a:chOff x="-216000" y="-216000"/>
            <a:chExt cx="12628800" cy="7290000"/>
          </a:xfrm>
        </p:grpSpPr>
        <p:cxnSp>
          <p:nvCxnSpPr>
            <p:cNvPr id="57" name="Gerade Verbindung 56"/>
            <p:cNvCxnSpPr/>
            <p:nvPr userDrawn="1"/>
          </p:nvCxnSpPr>
          <p:spPr bwMode="auto">
            <a:xfrm>
              <a:off x="627063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8" name="Gerade Verbindung 57"/>
            <p:cNvCxnSpPr/>
            <p:nvPr userDrawn="1"/>
          </p:nvCxnSpPr>
          <p:spPr bwMode="auto">
            <a:xfrm>
              <a:off x="6099175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" name="Gerade Verbindung 58"/>
            <p:cNvCxnSpPr/>
            <p:nvPr userDrawn="1"/>
          </p:nvCxnSpPr>
          <p:spPr bwMode="auto">
            <a:xfrm>
              <a:off x="62420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0" name="Gerade Verbindung 59"/>
            <p:cNvCxnSpPr/>
            <p:nvPr userDrawn="1"/>
          </p:nvCxnSpPr>
          <p:spPr bwMode="auto">
            <a:xfrm>
              <a:off x="8835479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" name="Gerade Verbindung 60"/>
            <p:cNvCxnSpPr/>
            <p:nvPr userDrawn="1"/>
          </p:nvCxnSpPr>
          <p:spPr bwMode="auto">
            <a:xfrm>
              <a:off x="117157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" name="Gerade Verbindung 61"/>
            <p:cNvCxnSpPr/>
            <p:nvPr userDrawn="1"/>
          </p:nvCxnSpPr>
          <p:spPr bwMode="auto">
            <a:xfrm>
              <a:off x="627063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3" name="Gerade Verbindung 62"/>
            <p:cNvCxnSpPr/>
            <p:nvPr userDrawn="1"/>
          </p:nvCxnSpPr>
          <p:spPr bwMode="auto">
            <a:xfrm>
              <a:off x="6099175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" name="Gerade Verbindung 63"/>
            <p:cNvCxnSpPr/>
            <p:nvPr userDrawn="1"/>
          </p:nvCxnSpPr>
          <p:spPr bwMode="auto">
            <a:xfrm>
              <a:off x="62420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" name="Gerade Verbindung 64"/>
            <p:cNvCxnSpPr/>
            <p:nvPr userDrawn="1"/>
          </p:nvCxnSpPr>
          <p:spPr bwMode="auto">
            <a:xfrm>
              <a:off x="8835479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6" name="Gerade Verbindung 65"/>
            <p:cNvCxnSpPr/>
            <p:nvPr userDrawn="1"/>
          </p:nvCxnSpPr>
          <p:spPr bwMode="auto">
            <a:xfrm>
              <a:off x="117157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7" name="Gerade Verbindung 66"/>
            <p:cNvCxnSpPr/>
            <p:nvPr userDrawn="1"/>
          </p:nvCxnSpPr>
          <p:spPr bwMode="auto">
            <a:xfrm rot="5400000">
              <a:off x="-1260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8" name="Gerade Verbindung 67"/>
            <p:cNvCxnSpPr/>
            <p:nvPr userDrawn="1"/>
          </p:nvCxnSpPr>
          <p:spPr bwMode="auto">
            <a:xfrm rot="5400000">
              <a:off x="-126000" y="88869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9" name="Gerade Verbindung 68"/>
            <p:cNvCxnSpPr/>
            <p:nvPr userDrawn="1"/>
          </p:nvCxnSpPr>
          <p:spPr bwMode="auto">
            <a:xfrm rot="5400000">
              <a:off x="-126000" y="132039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0" name="Gerade Verbindung 69"/>
            <p:cNvCxnSpPr/>
            <p:nvPr userDrawn="1"/>
          </p:nvCxnSpPr>
          <p:spPr bwMode="auto">
            <a:xfrm rot="5400000">
              <a:off x="-126000" y="3625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" name="Gerade Verbindung 70"/>
            <p:cNvCxnSpPr/>
            <p:nvPr userDrawn="1"/>
          </p:nvCxnSpPr>
          <p:spPr bwMode="auto">
            <a:xfrm rot="5400000">
              <a:off x="-126000" y="3767981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" name="Gerade Verbindung 71"/>
            <p:cNvCxnSpPr/>
            <p:nvPr userDrawn="1"/>
          </p:nvCxnSpPr>
          <p:spPr bwMode="auto">
            <a:xfrm rot="5400000">
              <a:off x="-126000" y="6072038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3" name="Gerade Verbindung 72"/>
            <p:cNvCxnSpPr/>
            <p:nvPr userDrawn="1"/>
          </p:nvCxnSpPr>
          <p:spPr bwMode="auto">
            <a:xfrm rot="5400000">
              <a:off x="-126000" y="168085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4" name="Gerade Verbindung 73"/>
            <p:cNvCxnSpPr/>
            <p:nvPr userDrawn="1"/>
          </p:nvCxnSpPr>
          <p:spPr bwMode="auto">
            <a:xfrm rot="5400000">
              <a:off x="-126000" y="571469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5" name="Gerade Verbindung 74"/>
            <p:cNvCxnSpPr/>
            <p:nvPr userDrawn="1"/>
          </p:nvCxnSpPr>
          <p:spPr bwMode="auto">
            <a:xfrm rot="5400000">
              <a:off x="123228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" name="Gerade Verbindung 75"/>
            <p:cNvCxnSpPr/>
            <p:nvPr userDrawn="1"/>
          </p:nvCxnSpPr>
          <p:spPr bwMode="auto">
            <a:xfrm rot="5400000">
              <a:off x="12322800" y="88869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7" name="Gerade Verbindung 76"/>
            <p:cNvCxnSpPr/>
            <p:nvPr userDrawn="1"/>
          </p:nvCxnSpPr>
          <p:spPr bwMode="auto">
            <a:xfrm rot="5400000">
              <a:off x="12322800" y="132039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8" name="Gerade Verbindung 77"/>
            <p:cNvCxnSpPr/>
            <p:nvPr userDrawn="1"/>
          </p:nvCxnSpPr>
          <p:spPr bwMode="auto">
            <a:xfrm rot="5400000">
              <a:off x="12322800" y="3625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9" name="Gerade Verbindung 78"/>
            <p:cNvCxnSpPr/>
            <p:nvPr userDrawn="1"/>
          </p:nvCxnSpPr>
          <p:spPr bwMode="auto">
            <a:xfrm rot="5400000">
              <a:off x="12322800" y="3767981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0" name="Gerade Verbindung 79"/>
            <p:cNvCxnSpPr/>
            <p:nvPr userDrawn="1"/>
          </p:nvCxnSpPr>
          <p:spPr bwMode="auto">
            <a:xfrm rot="5400000">
              <a:off x="12322800" y="6072038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1" name="Gerade Verbindung 80"/>
            <p:cNvCxnSpPr/>
            <p:nvPr userDrawn="1"/>
          </p:nvCxnSpPr>
          <p:spPr bwMode="auto">
            <a:xfrm rot="5400000">
              <a:off x="12322800" y="168085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2" name="Gerade Verbindung 81"/>
            <p:cNvCxnSpPr/>
            <p:nvPr userDrawn="1"/>
          </p:nvCxnSpPr>
          <p:spPr bwMode="auto">
            <a:xfrm rot="5400000">
              <a:off x="12322800" y="571469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37" name="Grafik 36">
            <a:extLst>
              <a:ext uri="{FF2B5EF4-FFF2-40B4-BE49-F238E27FC236}">
                <a16:creationId xmlns:a16="http://schemas.microsoft.com/office/drawing/2014/main" id="{E25EC74E-35FA-4B28-83A8-432DC4796CF5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9719064" y="324000"/>
            <a:ext cx="1810295" cy="84047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68618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ee Content" userDrawn="1">
  <p:cSld name="1_F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Click to add core message of slide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27062" y="1412875"/>
            <a:ext cx="11088687" cy="215444"/>
          </a:xfrm>
        </p:spPr>
        <p:txBody>
          <a:bodyPr wrap="square">
            <a:spAutoFit/>
          </a:bodyPr>
          <a:lstStyle>
            <a:lvl1pPr>
              <a:defRPr sz="1400"/>
            </a:lvl1pPr>
          </a:lstStyle>
          <a:p>
            <a:pPr lvl="0"/>
            <a:r>
              <a:rPr lang="en-US" noProof="0" dirty="0"/>
              <a:t>Title (description of slide content), Arial 14 </a:t>
            </a:r>
            <a:r>
              <a:rPr lang="en-US" noProof="0" dirty="0" err="1"/>
              <a:t>pt</a:t>
            </a:r>
            <a:r>
              <a:rPr lang="en-US" noProof="0" dirty="0"/>
              <a:t>, maximum of 1 line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78648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tags" Target="../tags/tag11.xml"/><Relationship Id="rId18" Type="http://schemas.openxmlformats.org/officeDocument/2006/relationships/tags" Target="../tags/tag16.xml"/><Relationship Id="rId26" Type="http://schemas.openxmlformats.org/officeDocument/2006/relationships/tags" Target="../tags/tag24.xml"/><Relationship Id="rId21" Type="http://schemas.openxmlformats.org/officeDocument/2006/relationships/tags" Target="../tags/tag19.xml"/><Relationship Id="rId34" Type="http://schemas.openxmlformats.org/officeDocument/2006/relationships/tags" Target="../tags/tag32.xml"/><Relationship Id="rId7" Type="http://schemas.openxmlformats.org/officeDocument/2006/relationships/tags" Target="../tags/tag5.xml"/><Relationship Id="rId12" Type="http://schemas.openxmlformats.org/officeDocument/2006/relationships/tags" Target="../tags/tag10.xml"/><Relationship Id="rId17" Type="http://schemas.openxmlformats.org/officeDocument/2006/relationships/tags" Target="../tags/tag15.xml"/><Relationship Id="rId25" Type="http://schemas.openxmlformats.org/officeDocument/2006/relationships/tags" Target="../tags/tag23.xml"/><Relationship Id="rId33" Type="http://schemas.openxmlformats.org/officeDocument/2006/relationships/tags" Target="../tags/tag31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14.xml"/><Relationship Id="rId20" Type="http://schemas.openxmlformats.org/officeDocument/2006/relationships/tags" Target="../tags/tag18.xml"/><Relationship Id="rId29" Type="http://schemas.openxmlformats.org/officeDocument/2006/relationships/tags" Target="../tags/tag27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4.xml"/><Relationship Id="rId11" Type="http://schemas.openxmlformats.org/officeDocument/2006/relationships/tags" Target="../tags/tag9.xml"/><Relationship Id="rId24" Type="http://schemas.openxmlformats.org/officeDocument/2006/relationships/tags" Target="../tags/tag22.xml"/><Relationship Id="rId32" Type="http://schemas.openxmlformats.org/officeDocument/2006/relationships/tags" Target="../tags/tag30.xml"/><Relationship Id="rId37" Type="http://schemas.openxmlformats.org/officeDocument/2006/relationships/image" Target="../media/image2.png"/><Relationship Id="rId5" Type="http://schemas.openxmlformats.org/officeDocument/2006/relationships/tags" Target="../tags/tag3.xml"/><Relationship Id="rId15" Type="http://schemas.openxmlformats.org/officeDocument/2006/relationships/tags" Target="../tags/tag13.xml"/><Relationship Id="rId23" Type="http://schemas.openxmlformats.org/officeDocument/2006/relationships/tags" Target="../tags/tag21.xml"/><Relationship Id="rId28" Type="http://schemas.openxmlformats.org/officeDocument/2006/relationships/tags" Target="../tags/tag26.xml"/><Relationship Id="rId36" Type="http://schemas.openxmlformats.org/officeDocument/2006/relationships/image" Target="../media/image1.emf"/><Relationship Id="rId10" Type="http://schemas.openxmlformats.org/officeDocument/2006/relationships/tags" Target="../tags/tag8.xml"/><Relationship Id="rId19" Type="http://schemas.openxmlformats.org/officeDocument/2006/relationships/tags" Target="../tags/tag17.xml"/><Relationship Id="rId31" Type="http://schemas.openxmlformats.org/officeDocument/2006/relationships/tags" Target="../tags/tag29.xml"/><Relationship Id="rId4" Type="http://schemas.openxmlformats.org/officeDocument/2006/relationships/tags" Target="../tags/tag2.xml"/><Relationship Id="rId9" Type="http://schemas.openxmlformats.org/officeDocument/2006/relationships/tags" Target="../tags/tag7.xml"/><Relationship Id="rId14" Type="http://schemas.openxmlformats.org/officeDocument/2006/relationships/tags" Target="../tags/tag12.xml"/><Relationship Id="rId22" Type="http://schemas.openxmlformats.org/officeDocument/2006/relationships/tags" Target="../tags/tag20.xml"/><Relationship Id="rId27" Type="http://schemas.openxmlformats.org/officeDocument/2006/relationships/tags" Target="../tags/tag25.xml"/><Relationship Id="rId30" Type="http://schemas.openxmlformats.org/officeDocument/2006/relationships/tags" Target="../tags/tag28.xml"/><Relationship Id="rId35" Type="http://schemas.openxmlformats.org/officeDocument/2006/relationships/oleObject" Target="../embeddings/oleObject1.bin"/><Relationship Id="rId8" Type="http://schemas.openxmlformats.org/officeDocument/2006/relationships/tags" Target="../tags/tag6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 userDrawn="1"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281131179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5" imgW="360" imgH="360" progId="">
                  <p:embed/>
                </p:oleObj>
              </mc:Choice>
              <mc:Fallback>
                <p:oleObj name="think-cell Folie" r:id="rId35" imgW="360" imgH="360" progId="">
                  <p:embed/>
                  <p:pic>
                    <p:nvPicPr>
                      <p:cNvPr id="0" name="Picture 2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cdtRectangle 12 Id15"/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gray">
          <a:xfrm>
            <a:off x="0" y="0"/>
            <a:ext cx="12198350" cy="1268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noAutofit/>
          </a:bodyPr>
          <a:lstStyle/>
          <a:p>
            <a:pPr eaLnBrk="1"/>
            <a:endParaRPr lang="en-US" dirty="0"/>
          </a:p>
        </p:txBody>
      </p:sp>
      <p:sp>
        <p:nvSpPr>
          <p:cNvPr id="3078" name="cdtRectangle 115 Id3078"/>
          <p:cNvSpPr>
            <a:spLocks noGrp="1" noChangeArrowheads="1"/>
          </p:cNvSpPr>
          <p:nvPr>
            <p:ph type="title"/>
            <p:custDataLst>
              <p:tags r:id="rId7"/>
            </p:custDataLst>
          </p:nvPr>
        </p:nvSpPr>
        <p:spPr bwMode="auto">
          <a:xfrm>
            <a:off x="0" y="0"/>
            <a:ext cx="12198350" cy="1268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26400" tIns="396000" rIns="2124000" bIns="2340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Titelmasterformat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3079" name="cdtRectangle 116 Id3079"/>
          <p:cNvSpPr>
            <a:spLocks noGrp="1" noChangeArrowheads="1"/>
          </p:cNvSpPr>
          <p:nvPr>
            <p:ph type="body" idx="1"/>
            <p:custDataLst>
              <p:tags r:id="rId8"/>
            </p:custDataLst>
          </p:nvPr>
        </p:nvSpPr>
        <p:spPr bwMode="auto">
          <a:xfrm>
            <a:off x="627063" y="1773238"/>
            <a:ext cx="8208962" cy="4033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Textmasterformat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3072" name="cdtMasterTags_CL1 Id3072"/>
          <p:cNvCxnSpPr/>
          <p:nvPr userDrawn="1">
            <p:custDataLst>
              <p:tags r:id="rId9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3" name="cdtMasterTags_CL2 Id3073"/>
          <p:cNvCxnSpPr/>
          <p:nvPr userDrawn="1">
            <p:custDataLst>
              <p:tags r:id="rId10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4" name="cdtMasterTags_CL3 Id3074"/>
          <p:cNvCxnSpPr/>
          <p:nvPr userDrawn="1">
            <p:custDataLst>
              <p:tags r:id="rId11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5" name="cdtMasterTags_CL4 Id3075"/>
          <p:cNvCxnSpPr/>
          <p:nvPr userDrawn="1">
            <p:custDataLst>
              <p:tags r:id="rId12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6" name="cdtMasterTags_CL5 Id3076"/>
          <p:cNvCxnSpPr/>
          <p:nvPr userDrawn="1">
            <p:custDataLst>
              <p:tags r:id="rId13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7" name="cdtMasterTags_CL6 Id3077"/>
          <p:cNvCxnSpPr/>
          <p:nvPr userDrawn="1">
            <p:custDataLst>
              <p:tags r:id="rId14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0" name="cdtMasterTags_CL7 Id3080"/>
          <p:cNvCxnSpPr/>
          <p:nvPr userDrawn="1">
            <p:custDataLst>
              <p:tags r:id="rId15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1" name="cdtMasterTags_CL8 Id3081"/>
          <p:cNvCxnSpPr/>
          <p:nvPr userDrawn="1">
            <p:custDataLst>
              <p:tags r:id="rId16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2" name="cdtMasterTags_CL9 Id3082"/>
          <p:cNvCxnSpPr/>
          <p:nvPr userDrawn="1">
            <p:custDataLst>
              <p:tags r:id="rId17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3" name="cdtMasterTags_CL10 Id3083"/>
          <p:cNvCxnSpPr/>
          <p:nvPr userDrawn="1">
            <p:custDataLst>
              <p:tags r:id="rId18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4" name="cdtMasterTags_CL11 Id3084"/>
          <p:cNvCxnSpPr/>
          <p:nvPr userDrawn="1">
            <p:custDataLst>
              <p:tags r:id="rId19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5" name="cdtMasterTags_CL12 Id3085"/>
          <p:cNvCxnSpPr/>
          <p:nvPr userDrawn="1">
            <p:custDataLst>
              <p:tags r:id="rId20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6" name="cdtMasterTags_CL13 Id3086"/>
          <p:cNvCxnSpPr/>
          <p:nvPr userDrawn="1">
            <p:custDataLst>
              <p:tags r:id="rId21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7" name="cdtMasterTags_CL14 Id3087"/>
          <p:cNvCxnSpPr/>
          <p:nvPr userDrawn="1">
            <p:custDataLst>
              <p:tags r:id="rId22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8" name="cdtMasterTags_CL15 Id3088"/>
          <p:cNvCxnSpPr/>
          <p:nvPr userDrawn="1">
            <p:custDataLst>
              <p:tags r:id="rId23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9" name="cdtMasterTags_CL16 Id3089"/>
          <p:cNvCxnSpPr/>
          <p:nvPr userDrawn="1">
            <p:custDataLst>
              <p:tags r:id="rId24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0" name="cdtMasterTags_CL17 Id3090"/>
          <p:cNvCxnSpPr/>
          <p:nvPr userDrawn="1">
            <p:custDataLst>
              <p:tags r:id="rId25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1" name="cdtMasterTags_CL18 Id3091"/>
          <p:cNvCxnSpPr/>
          <p:nvPr userDrawn="1">
            <p:custDataLst>
              <p:tags r:id="rId26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2" name="cdtMasterTags_CL19 Id3092"/>
          <p:cNvCxnSpPr/>
          <p:nvPr userDrawn="1">
            <p:custDataLst>
              <p:tags r:id="rId27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3" name="cdtMasterTags_CL20 Id3093"/>
          <p:cNvCxnSpPr/>
          <p:nvPr userDrawn="1">
            <p:custDataLst>
              <p:tags r:id="rId28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4" name="cdtMasterTags_CL21 Id3094"/>
          <p:cNvCxnSpPr/>
          <p:nvPr userDrawn="1">
            <p:custDataLst>
              <p:tags r:id="rId29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5" name="cdtMasterTags_CL22 Id3095"/>
          <p:cNvCxnSpPr/>
          <p:nvPr userDrawn="1">
            <p:custDataLst>
              <p:tags r:id="rId30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6" name="cdtMasterTags"/>
          <p:cNvCxnSpPr/>
          <p:nvPr userDrawn="1">
            <p:custDataLst>
              <p:tags r:id="rId31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4" name="cdtTextBox 12 Id17"/>
          <p:cNvSpPr txBox="1"/>
          <p:nvPr userDrawn="1">
            <p:custDataLst>
              <p:tags r:id="rId32"/>
            </p:custDataLst>
          </p:nvPr>
        </p:nvSpPr>
        <p:spPr>
          <a:xfrm>
            <a:off x="285751" y="6597650"/>
            <a:ext cx="3110833" cy="260350"/>
          </a:xfrm>
          <a:prstGeom prst="rect">
            <a:avLst/>
          </a:prstGeom>
          <a:noFill/>
        </p:spPr>
        <p:txBody>
          <a:bodyPr wrap="square" lIns="216000" tIns="0" rIns="0" bIns="11520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000" noProof="0" dirty="0">
                <a:solidFill>
                  <a:srgbClr val="000000"/>
                </a:solidFill>
              </a:rPr>
              <a:t>OpenChain reference tooling work group </a:t>
            </a:r>
          </a:p>
        </p:txBody>
      </p:sp>
      <p:sp>
        <p:nvSpPr>
          <p:cNvPr id="65" name="cdtTextBox 11 Id18"/>
          <p:cNvSpPr txBox="1"/>
          <p:nvPr userDrawn="1">
            <p:custDataLst>
              <p:tags r:id="rId33"/>
            </p:custDataLst>
          </p:nvPr>
        </p:nvSpPr>
        <p:spPr>
          <a:xfrm>
            <a:off x="4868070" y="6599754"/>
            <a:ext cx="2747960" cy="260350"/>
          </a:xfrm>
          <a:prstGeom prst="rect">
            <a:avLst/>
          </a:prstGeom>
          <a:noFill/>
        </p:spPr>
        <p:txBody>
          <a:bodyPr wrap="square" lIns="626400" tIns="0" rIns="0" bIns="115200" rtlCol="0" anchor="t" anchorCtr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000" noProof="0" dirty="0">
                <a:solidFill>
                  <a:srgbClr val="000000"/>
                </a:solidFill>
              </a:rPr>
              <a:t>Licensed under CC-BY-SA-4.0</a:t>
            </a:r>
          </a:p>
        </p:txBody>
      </p:sp>
      <p:sp>
        <p:nvSpPr>
          <p:cNvPr id="66" name="cdtTextBox 13 Id19"/>
          <p:cNvSpPr txBox="1"/>
          <p:nvPr userDrawn="1">
            <p:custDataLst>
              <p:tags r:id="rId34"/>
            </p:custDataLst>
          </p:nvPr>
        </p:nvSpPr>
        <p:spPr>
          <a:xfrm>
            <a:off x="3787765" y="6597650"/>
            <a:ext cx="8410584" cy="260350"/>
          </a:xfrm>
          <a:prstGeom prst="rect">
            <a:avLst/>
          </a:prstGeom>
          <a:noFill/>
        </p:spPr>
        <p:txBody>
          <a:bodyPr wrap="square" lIns="0" tIns="0" rIns="482400" bIns="115200" rtlCol="0">
            <a:noAutofit/>
          </a:bodyPr>
          <a:lstStyle/>
          <a:p>
            <a:pPr marL="0" marR="0" indent="0" algn="r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aseline="0" noProof="0" dirty="0">
                <a:solidFill>
                  <a:srgbClr val="000000"/>
                </a:solidFill>
                <a:sym typeface="Wingdings"/>
              </a:rPr>
              <a:t>Marcel Kurzmann</a:t>
            </a:r>
            <a:endParaRPr lang="en-US" sz="1000" noProof="0" dirty="0">
              <a:solidFill>
                <a:srgbClr val="000000"/>
              </a:solidFill>
            </a:endParaRPr>
          </a:p>
        </p:txBody>
      </p:sp>
      <p:grpSp>
        <p:nvGrpSpPr>
          <p:cNvPr id="5" name="Gruppieren 4"/>
          <p:cNvGrpSpPr/>
          <p:nvPr userDrawn="1"/>
        </p:nvGrpSpPr>
        <p:grpSpPr>
          <a:xfrm>
            <a:off x="-216000" y="-216000"/>
            <a:ext cx="12628800" cy="7290000"/>
            <a:chOff x="-216000" y="-216000"/>
            <a:chExt cx="12628800" cy="7290000"/>
          </a:xfrm>
        </p:grpSpPr>
        <p:cxnSp>
          <p:nvCxnSpPr>
            <p:cNvPr id="3" name="Gerade Verbindung 2"/>
            <p:cNvCxnSpPr/>
            <p:nvPr userDrawn="1"/>
          </p:nvCxnSpPr>
          <p:spPr bwMode="auto">
            <a:xfrm>
              <a:off x="627063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" name="Gerade Verbindung 35"/>
            <p:cNvCxnSpPr/>
            <p:nvPr userDrawn="1"/>
          </p:nvCxnSpPr>
          <p:spPr bwMode="auto">
            <a:xfrm>
              <a:off x="6099175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" name="Gerade Verbindung 36"/>
            <p:cNvCxnSpPr/>
            <p:nvPr userDrawn="1"/>
          </p:nvCxnSpPr>
          <p:spPr bwMode="auto">
            <a:xfrm>
              <a:off x="62420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" name="Gerade Verbindung 37"/>
            <p:cNvCxnSpPr/>
            <p:nvPr userDrawn="1"/>
          </p:nvCxnSpPr>
          <p:spPr bwMode="auto">
            <a:xfrm>
              <a:off x="8835479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" name="Gerade Verbindung 38"/>
            <p:cNvCxnSpPr/>
            <p:nvPr userDrawn="1"/>
          </p:nvCxnSpPr>
          <p:spPr bwMode="auto">
            <a:xfrm>
              <a:off x="117157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2" name="Gerade Verbindung 51"/>
            <p:cNvCxnSpPr/>
            <p:nvPr userDrawn="1"/>
          </p:nvCxnSpPr>
          <p:spPr bwMode="auto">
            <a:xfrm>
              <a:off x="627063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" name="Gerade Verbindung 52"/>
            <p:cNvCxnSpPr/>
            <p:nvPr userDrawn="1"/>
          </p:nvCxnSpPr>
          <p:spPr bwMode="auto">
            <a:xfrm>
              <a:off x="6099175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4" name="Gerade Verbindung 53"/>
            <p:cNvCxnSpPr/>
            <p:nvPr userDrawn="1"/>
          </p:nvCxnSpPr>
          <p:spPr bwMode="auto">
            <a:xfrm>
              <a:off x="62420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5" name="Gerade Verbindung 54"/>
            <p:cNvCxnSpPr/>
            <p:nvPr userDrawn="1"/>
          </p:nvCxnSpPr>
          <p:spPr bwMode="auto">
            <a:xfrm>
              <a:off x="8835479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6" name="Gerade Verbindung 55"/>
            <p:cNvCxnSpPr/>
            <p:nvPr userDrawn="1"/>
          </p:nvCxnSpPr>
          <p:spPr bwMode="auto">
            <a:xfrm>
              <a:off x="117157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7" name="Gerade Verbindung 56"/>
            <p:cNvCxnSpPr/>
            <p:nvPr userDrawn="1"/>
          </p:nvCxnSpPr>
          <p:spPr bwMode="auto">
            <a:xfrm rot="5400000">
              <a:off x="-1260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8" name="Gerade Verbindung 57"/>
            <p:cNvCxnSpPr/>
            <p:nvPr userDrawn="1"/>
          </p:nvCxnSpPr>
          <p:spPr bwMode="auto">
            <a:xfrm rot="5400000">
              <a:off x="-126000" y="88869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" name="Gerade Verbindung 58"/>
            <p:cNvCxnSpPr/>
            <p:nvPr userDrawn="1"/>
          </p:nvCxnSpPr>
          <p:spPr bwMode="auto">
            <a:xfrm rot="5400000">
              <a:off x="-126000" y="132039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0" name="Gerade Verbindung 59"/>
            <p:cNvCxnSpPr/>
            <p:nvPr userDrawn="1"/>
          </p:nvCxnSpPr>
          <p:spPr bwMode="auto">
            <a:xfrm rot="5400000">
              <a:off x="-126000" y="3625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" name="Gerade Verbindung 60"/>
            <p:cNvCxnSpPr/>
            <p:nvPr userDrawn="1"/>
          </p:nvCxnSpPr>
          <p:spPr bwMode="auto">
            <a:xfrm rot="5400000">
              <a:off x="-126000" y="3767981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" name="Gerade Verbindung 61"/>
            <p:cNvCxnSpPr/>
            <p:nvPr userDrawn="1"/>
          </p:nvCxnSpPr>
          <p:spPr bwMode="auto">
            <a:xfrm rot="5400000">
              <a:off x="-126000" y="6072038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7" name="Gerade Verbindung 66"/>
            <p:cNvCxnSpPr/>
            <p:nvPr userDrawn="1"/>
          </p:nvCxnSpPr>
          <p:spPr bwMode="auto">
            <a:xfrm rot="5400000">
              <a:off x="-126000" y="168085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8" name="Gerade Verbindung 67"/>
            <p:cNvCxnSpPr/>
            <p:nvPr userDrawn="1"/>
          </p:nvCxnSpPr>
          <p:spPr bwMode="auto">
            <a:xfrm rot="5400000">
              <a:off x="-126000" y="571469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9" name="Gerade Verbindung 68"/>
            <p:cNvCxnSpPr/>
            <p:nvPr userDrawn="1"/>
          </p:nvCxnSpPr>
          <p:spPr bwMode="auto">
            <a:xfrm rot="5400000">
              <a:off x="123228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0" name="Gerade Verbindung 69"/>
            <p:cNvCxnSpPr/>
            <p:nvPr userDrawn="1"/>
          </p:nvCxnSpPr>
          <p:spPr bwMode="auto">
            <a:xfrm rot="5400000">
              <a:off x="12322800" y="88869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" name="Gerade Verbindung 70"/>
            <p:cNvCxnSpPr/>
            <p:nvPr userDrawn="1"/>
          </p:nvCxnSpPr>
          <p:spPr bwMode="auto">
            <a:xfrm rot="5400000">
              <a:off x="12322800" y="132039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" name="Gerade Verbindung 71"/>
            <p:cNvCxnSpPr/>
            <p:nvPr userDrawn="1"/>
          </p:nvCxnSpPr>
          <p:spPr bwMode="auto">
            <a:xfrm rot="5400000">
              <a:off x="12322800" y="3625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3" name="Gerade Verbindung 72"/>
            <p:cNvCxnSpPr/>
            <p:nvPr userDrawn="1"/>
          </p:nvCxnSpPr>
          <p:spPr bwMode="auto">
            <a:xfrm rot="5400000">
              <a:off x="12322800" y="3767981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4" name="Gerade Verbindung 73"/>
            <p:cNvCxnSpPr/>
            <p:nvPr userDrawn="1"/>
          </p:nvCxnSpPr>
          <p:spPr bwMode="auto">
            <a:xfrm rot="5400000">
              <a:off x="12322800" y="6072038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5" name="Gerade Verbindung 74"/>
            <p:cNvCxnSpPr/>
            <p:nvPr userDrawn="1"/>
          </p:nvCxnSpPr>
          <p:spPr bwMode="auto">
            <a:xfrm rot="5400000">
              <a:off x="12322800" y="168085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" name="Gerade Verbindung 75"/>
            <p:cNvCxnSpPr/>
            <p:nvPr userDrawn="1"/>
          </p:nvCxnSpPr>
          <p:spPr bwMode="auto">
            <a:xfrm rot="5400000">
              <a:off x="12322800" y="571469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77" name="Grafik 76">
            <a:extLst>
              <a:ext uri="{FF2B5EF4-FFF2-40B4-BE49-F238E27FC236}">
                <a16:creationId xmlns:a16="http://schemas.microsoft.com/office/drawing/2014/main" id="{03723B3C-FD82-49CB-97C7-5362C834ED78}"/>
              </a:ext>
            </a:extLst>
          </p:cNvPr>
          <p:cNvPicPr>
            <a:picLocks noChangeAspect="1"/>
          </p:cNvPicPr>
          <p:nvPr userDrawn="1"/>
        </p:nvPicPr>
        <p:blipFill>
          <a:blip r:embed="rId37"/>
          <a:stretch>
            <a:fillRect/>
          </a:stretch>
        </p:blipFill>
        <p:spPr>
          <a:xfrm>
            <a:off x="9719064" y="347810"/>
            <a:ext cx="1810295" cy="840470"/>
          </a:xfrm>
          <a:prstGeom prst="rect">
            <a:avLst/>
          </a:prstGeom>
        </p:spPr>
      </p:pic>
    </p:spTree>
    <p:custDataLst>
      <p:tags r:id="rId4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8" r:id="rId2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2800" b="1">
          <a:solidFill>
            <a:schemeClr val="dk2"/>
          </a:solidFill>
          <a:latin typeface="Arial" pitchFamily="34" charset="0"/>
          <a:ea typeface="+mj-ea"/>
          <a:cs typeface="Arial" pitchFamily="34" charset="0"/>
        </a:defRPr>
      </a:lvl1pPr>
      <a:lvl2pPr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2pPr>
      <a:lvl3pPr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3pPr>
      <a:lvl4pPr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4pPr>
      <a:lvl5pPr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9pPr>
    </p:titleStyle>
    <p:bodyStyle>
      <a:lvl1pPr marL="0" indent="0" algn="l" rtl="0" fontAlgn="base">
        <a:lnSpc>
          <a:spcPct val="100000"/>
        </a:lnSpc>
        <a:spcBef>
          <a:spcPts val="600"/>
        </a:spcBef>
        <a:spcAft>
          <a:spcPct val="0"/>
        </a:spcAft>
        <a:buClr>
          <a:schemeClr val="accent1"/>
        </a:buClr>
        <a:buFont typeface="Arial" pitchFamily="34" charset="0"/>
        <a:buNone/>
        <a:tabLst/>
        <a:defRPr sz="24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179388" indent="-177800" algn="l" rtl="0" fontAlgn="base">
        <a:lnSpc>
          <a:spcPct val="100000"/>
        </a:lnSpc>
        <a:spcBef>
          <a:spcPts val="600"/>
        </a:spcBef>
        <a:spcAft>
          <a:spcPct val="0"/>
        </a:spcAft>
        <a:buClr>
          <a:schemeClr val="accent1"/>
        </a:buClr>
        <a:buChar char="•"/>
        <a:tabLst/>
        <a:defRPr sz="24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358775" indent="-177800" algn="l" rtl="0" fontAlgn="base">
        <a:lnSpc>
          <a:spcPct val="100000"/>
        </a:lnSpc>
        <a:spcBef>
          <a:spcPts val="600"/>
        </a:spcBef>
        <a:spcAft>
          <a:spcPct val="0"/>
        </a:spcAft>
        <a:buClr>
          <a:schemeClr val="accent1"/>
        </a:buClr>
        <a:buChar char="•"/>
        <a:tabLst/>
        <a:defRPr sz="24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538163" indent="-177800" algn="l" rtl="0" fontAlgn="base">
        <a:lnSpc>
          <a:spcPct val="100000"/>
        </a:lnSpc>
        <a:spcBef>
          <a:spcPts val="600"/>
        </a:spcBef>
        <a:spcAft>
          <a:spcPct val="0"/>
        </a:spcAft>
        <a:buClr>
          <a:schemeClr val="accent1"/>
        </a:buClr>
        <a:buChar char="•"/>
        <a:tabLst/>
        <a:defRPr sz="24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717550" indent="-177800" algn="l" rtl="0" fontAlgn="base">
        <a:lnSpc>
          <a:spcPct val="100000"/>
        </a:lnSpc>
        <a:spcBef>
          <a:spcPts val="600"/>
        </a:spcBef>
        <a:spcAft>
          <a:spcPct val="0"/>
        </a:spcAft>
        <a:buClr>
          <a:schemeClr val="accent1"/>
        </a:buClr>
        <a:buChar char="•"/>
        <a:tabLst/>
        <a:defRPr sz="24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2207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6pPr>
      <a:lvl7pPr marL="16779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7pPr>
      <a:lvl8pPr marL="21351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8pPr>
      <a:lvl9pPr marL="25923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pen-Source-Compliance/Go-Dummy" TargetMode="External"/><Relationship Id="rId2" Type="http://schemas.openxmlformats.org/officeDocument/2006/relationships/hyperlink" Target="https://github.com/golang/exampl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eclipse-apoapsis/Go-Dummy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github.com/oss-review-toolkit/ort/blob/main/plugins/package-managers/spdx/src/funTest/assets/projects/synthetic/inline-packages/project-xyz.spdx.ym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blog/2023-11-08-the-state-of-open-source-and-ai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s://github.com/oss-review-toolkit/ort#analyzer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kg.go.dev/vuln/" TargetMode="External"/><Relationship Id="rId2" Type="http://schemas.openxmlformats.org/officeDocument/2006/relationships/hyperlink" Target="https://github.com/golang/exampl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edium.com/@jarifibrahim/golden-files-why-you-should-use-them-47087ec994bf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aalmiray/helloworld-rust" TargetMode="External"/><Relationship Id="rId3" Type="http://schemas.openxmlformats.org/officeDocument/2006/relationships/hyperlink" Target="https://github.com/golang/example" TargetMode="External"/><Relationship Id="rId7" Type="http://schemas.openxmlformats.org/officeDocument/2006/relationships/hyperlink" Target="https://github.com/richk1/HelloWorldRUI" TargetMode="External"/><Relationship Id="rId2" Type="http://schemas.openxmlformats.org/officeDocument/2006/relationships/hyperlink" Target="https://github.com/mrsarm/helloworld-c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DEV3L/java-mvn-hello-world-web-app" TargetMode="External"/><Relationship Id="rId11" Type="http://schemas.openxmlformats.org/officeDocument/2006/relationships/hyperlink" Target="https://github.com/spdx/spdx-examples" TargetMode="External"/><Relationship Id="rId5" Type="http://schemas.openxmlformats.org/officeDocument/2006/relationships/hyperlink" Target="https://github.com/dbarnett/python-helloworld" TargetMode="External"/><Relationship Id="rId10" Type="http://schemas.openxmlformats.org/officeDocument/2006/relationships/hyperlink" Target="https://github.com/david-a-wheeler/spdx-tutorial" TargetMode="External"/><Relationship Id="rId4" Type="http://schemas.openxmlformats.org/officeDocument/2006/relationships/hyperlink" Target="https://github.com/go-training/helloworld" TargetMode="External"/><Relationship Id="rId9" Type="http://schemas.openxmlformats.org/officeDocument/2006/relationships/hyperlink" Target="https://github.com/rust-lang/rust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olang/example" TargetMode="External"/><Relationship Id="rId2" Type="http://schemas.openxmlformats.org/officeDocument/2006/relationships/hyperlink" Target="https://github.com/rust-lang/rust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pen-Source-Compliance/Go-Dummy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Open-Source-Compliance/Go-Dummy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ss-review-toolki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5E8095-FD68-48D1-A4D9-1B98FDFC36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7062" y="3646847"/>
            <a:ext cx="7030109" cy="2155648"/>
          </a:xfrm>
        </p:spPr>
        <p:txBody>
          <a:bodyPr/>
          <a:lstStyle/>
          <a:p>
            <a:r>
              <a:rPr lang="en-US" dirty="0"/>
              <a:t>Sharing OSM Test Dummies – update 2024-05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83358D8-CAB8-45B0-BF03-480BD185B0A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7063" y="5907600"/>
            <a:ext cx="7030108" cy="324000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748E876-854A-4B62-82CE-E7CB07289E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7062" y="5907600"/>
            <a:ext cx="3429931" cy="324000"/>
          </a:xfrm>
        </p:spPr>
        <p:txBody>
          <a:bodyPr/>
          <a:lstStyle/>
          <a:p>
            <a:r>
              <a:rPr lang="de-DE" dirty="0"/>
              <a:t>The </a:t>
            </a:r>
            <a:r>
              <a:rPr lang="en-US" dirty="0"/>
              <a:t>OpenChain reference tooling work group </a:t>
            </a:r>
            <a:r>
              <a:rPr lang="de-DE" dirty="0"/>
              <a:t>2024</a:t>
            </a:r>
          </a:p>
        </p:txBody>
      </p:sp>
    </p:spTree>
    <p:extLst>
      <p:ext uri="{BB962C8B-B14F-4D97-AF65-F5344CB8AC3E}">
        <p14:creationId xmlns:p14="http://schemas.microsoft.com/office/powerpoint/2010/main" val="34802694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85649B-412A-D8A5-CF03-1C5B54B92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Re-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tool</a:t>
            </a:r>
            <a:r>
              <a:rPr lang="de-DE" dirty="0"/>
              <a:t> </a:t>
            </a:r>
            <a:r>
              <a:rPr lang="de-DE" dirty="0" err="1"/>
              <a:t>installation</a:t>
            </a:r>
            <a:r>
              <a:rPr lang="de-DE" dirty="0"/>
              <a:t>/</a:t>
            </a:r>
            <a:r>
              <a:rPr lang="de-DE" dirty="0" err="1"/>
              <a:t>configuration</a:t>
            </a:r>
            <a:r>
              <a:rPr lang="de-DE" dirty="0"/>
              <a:t> check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870D015-4C3B-6E08-5885-6E29AFE4D43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7062" y="2059645"/>
            <a:ext cx="11088687" cy="284693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The tool-</a:t>
            </a:r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/>
              <a:t>dummy</a:t>
            </a:r>
            <a:r>
              <a:rPr lang="de-DE" dirty="0"/>
              <a:t> </a:t>
            </a:r>
            <a:r>
              <a:rPr lang="de-DE" dirty="0" err="1"/>
              <a:t>repository</a:t>
            </a:r>
            <a:r>
              <a:rPr lang="de-DE" dirty="0"/>
              <a:t> </a:t>
            </a:r>
            <a:r>
              <a:rPr lang="de-DE" dirty="0" err="1"/>
              <a:t>may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installation</a:t>
            </a:r>
            <a:r>
              <a:rPr lang="de-DE" dirty="0"/>
              <a:t> </a:t>
            </a:r>
            <a:r>
              <a:rPr lang="de-DE" dirty="0" err="1"/>
              <a:t>checks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Once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respective</a:t>
            </a:r>
            <a:r>
              <a:rPr lang="de-DE" dirty="0"/>
              <a:t> </a:t>
            </a:r>
            <a:r>
              <a:rPr lang="de-DE" dirty="0" err="1"/>
              <a:t>tool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set</a:t>
            </a:r>
            <a:r>
              <a:rPr lang="de-DE" dirty="0"/>
              <a:t> </a:t>
            </a:r>
            <a:r>
              <a:rPr lang="de-DE" dirty="0" err="1"/>
              <a:t>up</a:t>
            </a:r>
            <a:r>
              <a:rPr lang="de-DE" dirty="0"/>
              <a:t> and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infrastructure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running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dummy</a:t>
            </a:r>
            <a:r>
              <a:rPr lang="de-DE" dirty="0"/>
              <a:t> </a:t>
            </a:r>
            <a:r>
              <a:rPr lang="de-DE" dirty="0" err="1"/>
              <a:t>may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input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Comparing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results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expected</a:t>
            </a:r>
            <a:r>
              <a:rPr lang="de-DE" dirty="0"/>
              <a:t> </a:t>
            </a:r>
            <a:r>
              <a:rPr lang="de-DE" dirty="0" err="1"/>
              <a:t>results</a:t>
            </a:r>
            <a:r>
              <a:rPr lang="de-DE" dirty="0"/>
              <a:t> will </a:t>
            </a:r>
            <a:r>
              <a:rPr lang="de-DE" dirty="0" err="1"/>
              <a:t>show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installation</a:t>
            </a:r>
            <a:r>
              <a:rPr lang="de-DE" dirty="0"/>
              <a:t> and </a:t>
            </a:r>
            <a:r>
              <a:rPr lang="de-DE" dirty="0" err="1"/>
              <a:t>configuration</a:t>
            </a:r>
            <a:r>
              <a:rPr lang="de-DE" dirty="0"/>
              <a:t> was </a:t>
            </a:r>
            <a:r>
              <a:rPr lang="de-DE" dirty="0" err="1"/>
              <a:t>correctly</a:t>
            </a:r>
            <a:r>
              <a:rPr lang="de-DE" dirty="0"/>
              <a:t> </a:t>
            </a:r>
            <a:r>
              <a:rPr lang="de-DE" dirty="0" err="1"/>
              <a:t>done</a:t>
            </a:r>
            <a:endParaRPr lang="de-DE" dirty="0"/>
          </a:p>
          <a:p>
            <a:pPr marL="823913" lvl="3" indent="-285750">
              <a:buFont typeface="Arial" panose="020B0604020202020204" pitchFamily="34" charset="0"/>
              <a:buChar char="•"/>
            </a:pPr>
            <a:endParaRPr lang="de-DE" sz="1400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 </a:t>
            </a:r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41042AA5-BF29-5831-1649-7771AE35147A}"/>
              </a:ext>
            </a:extLst>
          </p:cNvPr>
          <p:cNvGrpSpPr/>
          <p:nvPr/>
        </p:nvGrpSpPr>
        <p:grpSpPr>
          <a:xfrm>
            <a:off x="7927588" y="5365344"/>
            <a:ext cx="3815576" cy="1003570"/>
            <a:chOff x="7854174" y="1046105"/>
            <a:chExt cx="3815576" cy="1003570"/>
          </a:xfrm>
        </p:grpSpPr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E2A98E6E-D8B7-83F2-4AC2-C6EAC38CDDD4}"/>
                </a:ext>
              </a:extLst>
            </p:cNvPr>
            <p:cNvSpPr txBox="1"/>
            <p:nvPr/>
          </p:nvSpPr>
          <p:spPr>
            <a:xfrm>
              <a:off x="7854174" y="1046105"/>
              <a:ext cx="817757" cy="2601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ct val="110000"/>
                </a:lnSpc>
                <a:spcBef>
                  <a:spcPts val="0"/>
                </a:spcBef>
              </a:pPr>
              <a:r>
                <a:rPr lang="de-DE" sz="1400" dirty="0" err="1">
                  <a:solidFill>
                    <a:schemeClr val="tx1"/>
                  </a:solidFill>
                </a:rPr>
                <a:t>upstream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34506890-66BF-9D71-3D93-1433E72283EE}"/>
                </a:ext>
              </a:extLst>
            </p:cNvPr>
            <p:cNvSpPr txBox="1"/>
            <p:nvPr/>
          </p:nvSpPr>
          <p:spPr>
            <a:xfrm>
              <a:off x="8415452" y="1287715"/>
              <a:ext cx="1535152" cy="2601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ct val="110000"/>
                </a:lnSpc>
                <a:spcBef>
                  <a:spcPts val="0"/>
                </a:spcBef>
              </a:pPr>
              <a:r>
                <a:rPr lang="de-DE" sz="1400" dirty="0" err="1">
                  <a:solidFill>
                    <a:schemeClr val="tx1"/>
                  </a:solidFill>
                </a:rPr>
                <a:t>dummy</a:t>
              </a:r>
              <a:r>
                <a:rPr lang="de-DE" sz="1400" dirty="0">
                  <a:solidFill>
                    <a:schemeClr val="tx1"/>
                  </a:solidFill>
                </a:rPr>
                <a:t> </a:t>
              </a:r>
              <a:r>
                <a:rPr lang="de-DE" sz="1400" dirty="0" err="1">
                  <a:solidFill>
                    <a:schemeClr val="tx1"/>
                  </a:solidFill>
                </a:rPr>
                <a:t>collection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CAF1F380-10B5-04E0-5F88-53B3EA8BA53F}"/>
                </a:ext>
              </a:extLst>
            </p:cNvPr>
            <p:cNvSpPr txBox="1"/>
            <p:nvPr/>
          </p:nvSpPr>
          <p:spPr>
            <a:xfrm>
              <a:off x="9727579" y="1536778"/>
              <a:ext cx="1393903" cy="2601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ct val="110000"/>
                </a:lnSpc>
                <a:spcBef>
                  <a:spcPts val="0"/>
                </a:spcBef>
              </a:pPr>
              <a:r>
                <a:rPr lang="de-DE" sz="1400" dirty="0">
                  <a:solidFill>
                    <a:schemeClr val="tx1"/>
                  </a:solidFill>
                </a:rPr>
                <a:t>tool-project</a:t>
              </a:r>
            </a:p>
          </p:txBody>
        </p:sp>
        <p:sp>
          <p:nvSpPr>
            <p:cNvPr id="8" name="Pfeil: gebogen 7">
              <a:extLst>
                <a:ext uri="{FF2B5EF4-FFF2-40B4-BE49-F238E27FC236}">
                  <a16:creationId xmlns:a16="http://schemas.microsoft.com/office/drawing/2014/main" id="{2AF72C5B-637E-B7D9-893D-9F5B45D5E05E}"/>
                </a:ext>
              </a:extLst>
            </p:cNvPr>
            <p:cNvSpPr/>
            <p:nvPr/>
          </p:nvSpPr>
          <p:spPr bwMode="auto">
            <a:xfrm rot="5400000">
              <a:off x="8683084" y="1076558"/>
              <a:ext cx="275063" cy="297366"/>
            </a:xfrm>
            <a:prstGeom prst="bentArrow">
              <a:avLst/>
            </a:prstGeom>
            <a:solidFill>
              <a:srgbClr val="EB780A"/>
            </a:solidFill>
            <a:ln>
              <a:noFill/>
            </a:ln>
            <a:effec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de-DE" sz="1800" b="1" dirty="0" err="1">
                <a:solidFill>
                  <a:schemeClr val="tx1"/>
                </a:solidFill>
              </a:endParaRPr>
            </a:p>
          </p:txBody>
        </p:sp>
        <p:sp>
          <p:nvSpPr>
            <p:cNvPr id="9" name="Pfeil: gebogen 8">
              <a:extLst>
                <a:ext uri="{FF2B5EF4-FFF2-40B4-BE49-F238E27FC236}">
                  <a16:creationId xmlns:a16="http://schemas.microsoft.com/office/drawing/2014/main" id="{15CEFC45-67D5-14DB-C4AB-F1A52561FEEC}"/>
                </a:ext>
              </a:extLst>
            </p:cNvPr>
            <p:cNvSpPr/>
            <p:nvPr/>
          </p:nvSpPr>
          <p:spPr bwMode="auto">
            <a:xfrm rot="5400000">
              <a:off x="9846528" y="1330422"/>
              <a:ext cx="275063" cy="297366"/>
            </a:xfrm>
            <a:prstGeom prst="bentArrow">
              <a:avLst/>
            </a:prstGeom>
            <a:solidFill>
              <a:srgbClr val="EB780A"/>
            </a:solidFill>
            <a:ln>
              <a:noFill/>
            </a:ln>
            <a:effec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de-DE" sz="1800" b="1" dirty="0" err="1">
                <a:solidFill>
                  <a:schemeClr val="tx1"/>
                </a:solidFill>
              </a:endParaRPr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94167458-C5F9-F8C7-E093-9F70E3F9AF14}"/>
                </a:ext>
              </a:extLst>
            </p:cNvPr>
            <p:cNvSpPr txBox="1"/>
            <p:nvPr/>
          </p:nvSpPr>
          <p:spPr>
            <a:xfrm>
              <a:off x="10275847" y="1789480"/>
              <a:ext cx="1393903" cy="2601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ct val="110000"/>
                </a:lnSpc>
                <a:spcBef>
                  <a:spcPts val="0"/>
                </a:spcBef>
              </a:pPr>
              <a:r>
                <a:rPr lang="de-DE" sz="1400" dirty="0" err="1">
                  <a:solidFill>
                    <a:schemeClr val="tx1"/>
                  </a:solidFill>
                </a:rPr>
                <a:t>installation</a:t>
              </a:r>
              <a:r>
                <a:rPr lang="de-DE" sz="1400" dirty="0">
                  <a:solidFill>
                    <a:schemeClr val="tx1"/>
                  </a:solidFill>
                </a:rPr>
                <a:t> check</a:t>
              </a:r>
            </a:p>
          </p:txBody>
        </p:sp>
        <p:sp>
          <p:nvSpPr>
            <p:cNvPr id="11" name="Pfeil: gebogen 10">
              <a:extLst>
                <a:ext uri="{FF2B5EF4-FFF2-40B4-BE49-F238E27FC236}">
                  <a16:creationId xmlns:a16="http://schemas.microsoft.com/office/drawing/2014/main" id="{7F813128-E0E2-6048-B0A4-9FE9876D96E9}"/>
                </a:ext>
              </a:extLst>
            </p:cNvPr>
            <p:cNvSpPr/>
            <p:nvPr/>
          </p:nvSpPr>
          <p:spPr bwMode="auto">
            <a:xfrm rot="5400000">
              <a:off x="10631756" y="1545391"/>
              <a:ext cx="275063" cy="297366"/>
            </a:xfrm>
            <a:prstGeom prst="bentArrow">
              <a:avLst/>
            </a:prstGeom>
            <a:solidFill>
              <a:srgbClr val="EB780A"/>
            </a:solidFill>
            <a:ln>
              <a:noFill/>
            </a:ln>
            <a:effec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de-DE" sz="1800" b="1" dirty="0" err="1">
                <a:solidFill>
                  <a:schemeClr val="tx1"/>
                </a:solidFill>
              </a:endParaRPr>
            </a:p>
          </p:txBody>
        </p:sp>
      </p:grpSp>
      <p:sp>
        <p:nvSpPr>
          <p:cNvPr id="4" name="Textfeld 3">
            <a:extLst>
              <a:ext uri="{FF2B5EF4-FFF2-40B4-BE49-F238E27FC236}">
                <a16:creationId xmlns:a16="http://schemas.microsoft.com/office/drawing/2014/main" id="{A49E128A-7800-F571-AE92-D761C666CDBC}"/>
              </a:ext>
            </a:extLst>
          </p:cNvPr>
          <p:cNvSpPr txBox="1"/>
          <p:nvPr/>
        </p:nvSpPr>
        <p:spPr>
          <a:xfrm>
            <a:off x="1256371" y="5977054"/>
            <a:ext cx="4259766" cy="25276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400" dirty="0" err="1">
                <a:solidFill>
                  <a:schemeClr val="tx1"/>
                </a:solidFill>
              </a:rPr>
              <a:t>Maintained</a:t>
            </a:r>
            <a:r>
              <a:rPr lang="de-DE" sz="1400" dirty="0">
                <a:solidFill>
                  <a:schemeClr val="tx1"/>
                </a:solidFill>
              </a:rPr>
              <a:t> </a:t>
            </a:r>
            <a:r>
              <a:rPr lang="de-DE" sz="1400" dirty="0" err="1">
                <a:solidFill>
                  <a:schemeClr val="tx1"/>
                </a:solidFill>
              </a:rPr>
              <a:t>by</a:t>
            </a:r>
            <a:r>
              <a:rPr lang="de-DE" sz="1400" dirty="0">
                <a:solidFill>
                  <a:schemeClr val="tx1"/>
                </a:solidFill>
              </a:rPr>
              <a:t> </a:t>
            </a:r>
            <a:r>
              <a:rPr lang="de-DE" sz="1400" dirty="0" err="1">
                <a:solidFill>
                  <a:schemeClr val="tx1"/>
                </a:solidFill>
              </a:rPr>
              <a:t>yourself</a:t>
            </a:r>
            <a:r>
              <a:rPr lang="de-DE" sz="1400" dirty="0">
                <a:solidFill>
                  <a:schemeClr val="tx1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97162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85649B-412A-D8A5-CF03-1C5B54B92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Downstream </a:t>
            </a:r>
            <a:r>
              <a:rPr lang="de-DE" dirty="0" err="1"/>
              <a:t>Increment</a:t>
            </a:r>
            <a:r>
              <a:rPr lang="de-DE" dirty="0"/>
              <a:t> </a:t>
            </a:r>
            <a:r>
              <a:rPr lang="de-DE" dirty="0" err="1"/>
              <a:t>Principle</a:t>
            </a:r>
            <a:endParaRPr lang="de-DE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C3F8F6D-E45A-A355-22FD-AD09AC80BCB0}"/>
              </a:ext>
            </a:extLst>
          </p:cNvPr>
          <p:cNvSpPr txBox="1"/>
          <p:nvPr/>
        </p:nvSpPr>
        <p:spPr>
          <a:xfrm>
            <a:off x="1716358" y="4900710"/>
            <a:ext cx="817757" cy="26019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10000"/>
              </a:lnSpc>
              <a:spcBef>
                <a:spcPts val="0"/>
              </a:spcBef>
            </a:pPr>
            <a:r>
              <a:rPr lang="de-DE" sz="1400" dirty="0" err="1">
                <a:solidFill>
                  <a:schemeClr val="tx1"/>
                </a:solidFill>
              </a:rPr>
              <a:t>upstream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E6F880B7-F90A-09AA-898E-9A1A33822AE5}"/>
              </a:ext>
            </a:extLst>
          </p:cNvPr>
          <p:cNvSpPr txBox="1"/>
          <p:nvPr/>
        </p:nvSpPr>
        <p:spPr>
          <a:xfrm>
            <a:off x="4062348" y="4900710"/>
            <a:ext cx="1535152" cy="26019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10000"/>
              </a:lnSpc>
              <a:spcBef>
                <a:spcPts val="0"/>
              </a:spcBef>
            </a:pPr>
            <a:r>
              <a:rPr lang="de-DE" sz="1400" dirty="0" err="1">
                <a:solidFill>
                  <a:schemeClr val="tx1"/>
                </a:solidFill>
              </a:rPr>
              <a:t>dummy</a:t>
            </a:r>
            <a:r>
              <a:rPr lang="de-DE" sz="1400" dirty="0">
                <a:solidFill>
                  <a:schemeClr val="tx1"/>
                </a:solidFill>
              </a:rPr>
              <a:t> </a:t>
            </a:r>
            <a:r>
              <a:rPr lang="de-DE" sz="1400" dirty="0" err="1">
                <a:solidFill>
                  <a:schemeClr val="tx1"/>
                </a:solidFill>
              </a:rPr>
              <a:t>repository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A66D5F39-A16A-EE09-37EA-3B79A19FD71C}"/>
              </a:ext>
            </a:extLst>
          </p:cNvPr>
          <p:cNvSpPr txBox="1"/>
          <p:nvPr/>
        </p:nvSpPr>
        <p:spPr>
          <a:xfrm>
            <a:off x="6964871" y="4900710"/>
            <a:ext cx="1393903" cy="26019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10000"/>
              </a:lnSpc>
              <a:spcBef>
                <a:spcPts val="0"/>
              </a:spcBef>
            </a:pPr>
            <a:r>
              <a:rPr lang="de-DE" sz="1400" dirty="0">
                <a:solidFill>
                  <a:schemeClr val="tx1"/>
                </a:solidFill>
              </a:rPr>
              <a:t>tool-project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01769E7F-02CE-CDDF-7E48-96FB73BC152E}"/>
              </a:ext>
            </a:extLst>
          </p:cNvPr>
          <p:cNvSpPr txBox="1"/>
          <p:nvPr/>
        </p:nvSpPr>
        <p:spPr>
          <a:xfrm>
            <a:off x="9549159" y="4900710"/>
            <a:ext cx="1393903" cy="26019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10000"/>
              </a:lnSpc>
              <a:spcBef>
                <a:spcPts val="0"/>
              </a:spcBef>
            </a:pPr>
            <a:r>
              <a:rPr lang="de-DE" sz="1400" dirty="0" err="1">
                <a:solidFill>
                  <a:schemeClr val="tx1"/>
                </a:solidFill>
              </a:rPr>
              <a:t>installation</a:t>
            </a:r>
            <a:r>
              <a:rPr lang="de-DE" sz="1400" dirty="0">
                <a:solidFill>
                  <a:schemeClr val="tx1"/>
                </a:solidFill>
              </a:rPr>
              <a:t> check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21FFECB8-8C1D-F286-C51F-E809A907E921}"/>
              </a:ext>
            </a:extLst>
          </p:cNvPr>
          <p:cNvSpPr/>
          <p:nvPr/>
        </p:nvSpPr>
        <p:spPr bwMode="auto">
          <a:xfrm>
            <a:off x="929268" y="4475356"/>
            <a:ext cx="10614605" cy="34779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de-DE" sz="1600" b="1" dirty="0" err="1">
                <a:solidFill>
                  <a:schemeClr val="tx1"/>
                </a:solidFill>
              </a:rPr>
              <a:t>master</a:t>
            </a:r>
            <a:r>
              <a:rPr lang="de-DE" sz="1600" b="1" dirty="0">
                <a:solidFill>
                  <a:schemeClr val="tx1"/>
                </a:solidFill>
              </a:rPr>
              <a:t> - Core </a:t>
            </a:r>
            <a:r>
              <a:rPr lang="de-DE" sz="1600" b="1" dirty="0" err="1">
                <a:solidFill>
                  <a:schemeClr val="tx1"/>
                </a:solidFill>
              </a:rPr>
              <a:t>content</a:t>
            </a:r>
            <a:endParaRPr lang="de-DE" sz="1600" b="1" dirty="0">
              <a:solidFill>
                <a:schemeClr val="tx1"/>
              </a:solidFill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2D62991E-EC36-CF36-877B-1BFF0172A6DC}"/>
              </a:ext>
            </a:extLst>
          </p:cNvPr>
          <p:cNvSpPr/>
          <p:nvPr/>
        </p:nvSpPr>
        <p:spPr bwMode="auto">
          <a:xfrm>
            <a:off x="3427141" y="4078899"/>
            <a:ext cx="8116732" cy="34779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de-DE" sz="1600" b="1" dirty="0">
                <a:solidFill>
                  <a:schemeClr val="tx1"/>
                </a:solidFill>
              </a:rPr>
              <a:t>+ </a:t>
            </a:r>
            <a:r>
              <a:rPr lang="de-DE" sz="1600" b="1" dirty="0" err="1">
                <a:solidFill>
                  <a:schemeClr val="tx1"/>
                </a:solidFill>
              </a:rPr>
              <a:t>doc</a:t>
            </a:r>
            <a:r>
              <a:rPr lang="de-DE" sz="1600" b="1" dirty="0">
                <a:solidFill>
                  <a:schemeClr val="tx1"/>
                </a:solidFill>
              </a:rPr>
              <a:t> – </a:t>
            </a:r>
            <a:r>
              <a:rPr lang="de-DE" sz="1600" b="1" dirty="0" err="1">
                <a:solidFill>
                  <a:schemeClr val="tx1"/>
                </a:solidFill>
              </a:rPr>
              <a:t>branch</a:t>
            </a:r>
            <a:r>
              <a:rPr lang="de-DE" sz="1600" b="1" dirty="0">
                <a:solidFill>
                  <a:schemeClr val="tx1"/>
                </a:solidFill>
              </a:rPr>
              <a:t> </a:t>
            </a:r>
            <a:r>
              <a:rPr lang="de-DE" sz="1600" b="1" dirty="0" err="1">
                <a:solidFill>
                  <a:schemeClr val="tx1"/>
                </a:solidFill>
              </a:rPr>
              <a:t>with</a:t>
            </a:r>
            <a:r>
              <a:rPr lang="de-DE" sz="1600" b="1" dirty="0">
                <a:solidFill>
                  <a:schemeClr val="tx1"/>
                </a:solidFill>
              </a:rPr>
              <a:t> </a:t>
            </a:r>
            <a:r>
              <a:rPr lang="de-DE" sz="1600" b="1" dirty="0" err="1">
                <a:solidFill>
                  <a:schemeClr val="tx1"/>
                </a:solidFill>
              </a:rPr>
              <a:t>general</a:t>
            </a:r>
            <a:r>
              <a:rPr lang="de-DE" sz="1600" b="1" dirty="0">
                <a:solidFill>
                  <a:schemeClr val="tx1"/>
                </a:solidFill>
              </a:rPr>
              <a:t> </a:t>
            </a:r>
            <a:r>
              <a:rPr lang="de-DE" sz="1600" b="1" dirty="0" err="1">
                <a:solidFill>
                  <a:schemeClr val="tx1"/>
                </a:solidFill>
              </a:rPr>
              <a:t>dummy</a:t>
            </a:r>
            <a:r>
              <a:rPr lang="de-DE" sz="1600" b="1" dirty="0">
                <a:solidFill>
                  <a:schemeClr val="tx1"/>
                </a:solidFill>
              </a:rPr>
              <a:t> </a:t>
            </a:r>
            <a:r>
              <a:rPr lang="de-DE" sz="1600" b="1" dirty="0" err="1">
                <a:solidFill>
                  <a:schemeClr val="tx1"/>
                </a:solidFill>
              </a:rPr>
              <a:t>documentation</a:t>
            </a:r>
            <a:r>
              <a:rPr lang="de-DE" sz="1600" b="1" dirty="0">
                <a:solidFill>
                  <a:schemeClr val="tx1"/>
                </a:solidFill>
              </a:rPr>
              <a:t> *.md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7A980DF3-8009-1865-C526-1189AAB15DAE}"/>
              </a:ext>
            </a:extLst>
          </p:cNvPr>
          <p:cNvSpPr/>
          <p:nvPr/>
        </p:nvSpPr>
        <p:spPr bwMode="auto">
          <a:xfrm>
            <a:off x="3427141" y="3682444"/>
            <a:ext cx="8116732" cy="3477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de-DE" sz="1600" b="1" dirty="0">
                <a:solidFill>
                  <a:schemeClr val="tx1"/>
                </a:solidFill>
              </a:rPr>
              <a:t>+ </a:t>
            </a:r>
            <a:r>
              <a:rPr lang="de-DE" sz="1600" b="1" dirty="0" err="1">
                <a:solidFill>
                  <a:schemeClr val="tx1"/>
                </a:solidFill>
              </a:rPr>
              <a:t>demo</a:t>
            </a:r>
            <a:r>
              <a:rPr lang="de-DE" sz="1600" b="1" dirty="0">
                <a:solidFill>
                  <a:schemeClr val="tx1"/>
                </a:solidFill>
              </a:rPr>
              <a:t> – </a:t>
            </a:r>
            <a:r>
              <a:rPr lang="de-DE" sz="1600" b="1" dirty="0" err="1">
                <a:solidFill>
                  <a:schemeClr val="tx1"/>
                </a:solidFill>
              </a:rPr>
              <a:t>branch</a:t>
            </a:r>
            <a:r>
              <a:rPr lang="de-DE" sz="1600" b="1" dirty="0">
                <a:solidFill>
                  <a:schemeClr val="tx1"/>
                </a:solidFill>
              </a:rPr>
              <a:t> </a:t>
            </a:r>
            <a:r>
              <a:rPr lang="de-DE" sz="1600" b="1" dirty="0" err="1">
                <a:solidFill>
                  <a:schemeClr val="tx1"/>
                </a:solidFill>
              </a:rPr>
              <a:t>with</a:t>
            </a:r>
            <a:r>
              <a:rPr lang="de-DE" sz="1600" b="1" dirty="0">
                <a:solidFill>
                  <a:schemeClr val="tx1"/>
                </a:solidFill>
              </a:rPr>
              <a:t> </a:t>
            </a:r>
            <a:r>
              <a:rPr lang="de-DE" sz="1600" b="1" dirty="0" err="1">
                <a:solidFill>
                  <a:schemeClr val="tx1"/>
                </a:solidFill>
              </a:rPr>
              <a:t>showcases</a:t>
            </a:r>
            <a:r>
              <a:rPr lang="de-DE" sz="1600" b="1" dirty="0">
                <a:solidFill>
                  <a:schemeClr val="tx1"/>
                </a:solidFill>
              </a:rPr>
              <a:t> </a:t>
            </a:r>
            <a:r>
              <a:rPr lang="de-DE" sz="1600" b="1" dirty="0" err="1">
                <a:solidFill>
                  <a:schemeClr val="tx1"/>
                </a:solidFill>
              </a:rPr>
              <a:t>demo</a:t>
            </a:r>
            <a:r>
              <a:rPr lang="de-DE" sz="1600" b="1" dirty="0">
                <a:solidFill>
                  <a:schemeClr val="tx1"/>
                </a:solidFill>
              </a:rPr>
              <a:t>/</a:t>
            </a:r>
            <a:r>
              <a:rPr lang="de-DE" sz="1600" b="1" dirty="0" err="1">
                <a:solidFill>
                  <a:schemeClr val="tx1"/>
                </a:solidFill>
              </a:rPr>
              <a:t>case_xxx</a:t>
            </a:r>
            <a:endParaRPr lang="de-DE" sz="1600" b="1" dirty="0">
              <a:solidFill>
                <a:schemeClr val="tx1"/>
              </a:solidFill>
            </a:endParaRP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8C885A58-D76D-C02B-9FBE-2BEA3EFB1567}"/>
              </a:ext>
            </a:extLst>
          </p:cNvPr>
          <p:cNvSpPr/>
          <p:nvPr/>
        </p:nvSpPr>
        <p:spPr bwMode="auto">
          <a:xfrm>
            <a:off x="3427141" y="3285989"/>
            <a:ext cx="8116732" cy="34779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de-DE" sz="1600" b="1" dirty="0">
                <a:solidFill>
                  <a:schemeClr val="tx1"/>
                </a:solidFill>
              </a:rPr>
              <a:t>+ </a:t>
            </a:r>
            <a:r>
              <a:rPr lang="de-DE" sz="1600" b="1" dirty="0" err="1">
                <a:solidFill>
                  <a:schemeClr val="tx1"/>
                </a:solidFill>
              </a:rPr>
              <a:t>test</a:t>
            </a:r>
            <a:r>
              <a:rPr lang="de-DE" sz="1600" b="1" dirty="0">
                <a:solidFill>
                  <a:schemeClr val="tx1"/>
                </a:solidFill>
              </a:rPr>
              <a:t> – </a:t>
            </a:r>
            <a:r>
              <a:rPr lang="de-DE" sz="1600" b="1" dirty="0" err="1">
                <a:solidFill>
                  <a:schemeClr val="tx1"/>
                </a:solidFill>
              </a:rPr>
              <a:t>branch</a:t>
            </a:r>
            <a:r>
              <a:rPr lang="de-DE" sz="1600" b="1" dirty="0">
                <a:solidFill>
                  <a:schemeClr val="tx1"/>
                </a:solidFill>
              </a:rPr>
              <a:t> </a:t>
            </a:r>
            <a:r>
              <a:rPr lang="de-DE" sz="1600" b="1" dirty="0" err="1">
                <a:solidFill>
                  <a:schemeClr val="tx1"/>
                </a:solidFill>
              </a:rPr>
              <a:t>with</a:t>
            </a:r>
            <a:r>
              <a:rPr lang="de-DE" sz="1600" b="1" dirty="0">
                <a:solidFill>
                  <a:schemeClr val="tx1"/>
                </a:solidFill>
              </a:rPr>
              <a:t> </a:t>
            </a:r>
            <a:r>
              <a:rPr lang="de-DE" sz="1600" b="1" dirty="0" err="1">
                <a:solidFill>
                  <a:schemeClr val="tx1"/>
                </a:solidFill>
              </a:rPr>
              <a:t>general</a:t>
            </a:r>
            <a:r>
              <a:rPr lang="de-DE" sz="1600" b="1" dirty="0">
                <a:solidFill>
                  <a:schemeClr val="tx1"/>
                </a:solidFill>
              </a:rPr>
              <a:t> test-</a:t>
            </a:r>
            <a:r>
              <a:rPr lang="de-DE" sz="1600" b="1" dirty="0" err="1">
                <a:solidFill>
                  <a:schemeClr val="tx1"/>
                </a:solidFill>
              </a:rPr>
              <a:t>specifications</a:t>
            </a:r>
            <a:r>
              <a:rPr lang="de-DE" sz="1600" b="1" dirty="0">
                <a:solidFill>
                  <a:schemeClr val="tx1"/>
                </a:solidFill>
              </a:rPr>
              <a:t> </a:t>
            </a:r>
            <a:r>
              <a:rPr lang="de-DE" sz="1600" b="1" dirty="0" err="1">
                <a:solidFill>
                  <a:schemeClr val="tx1"/>
                </a:solidFill>
              </a:rPr>
              <a:t>test</a:t>
            </a:r>
            <a:r>
              <a:rPr lang="de-DE" sz="1600" b="1" dirty="0">
                <a:solidFill>
                  <a:schemeClr val="tx1"/>
                </a:solidFill>
              </a:rPr>
              <a:t>/</a:t>
            </a:r>
            <a:r>
              <a:rPr lang="de-DE" sz="1600" b="1" dirty="0" err="1">
                <a:solidFill>
                  <a:schemeClr val="tx1"/>
                </a:solidFill>
              </a:rPr>
              <a:t>tc_xxx</a:t>
            </a:r>
            <a:endParaRPr lang="de-DE" sz="1600" b="1" dirty="0">
              <a:solidFill>
                <a:schemeClr val="tx1"/>
              </a:solidFill>
            </a:endParaRP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C5C28A24-55AD-2A04-9581-A3744055823A}"/>
              </a:ext>
            </a:extLst>
          </p:cNvPr>
          <p:cNvSpPr/>
          <p:nvPr/>
        </p:nvSpPr>
        <p:spPr bwMode="auto">
          <a:xfrm>
            <a:off x="6092283" y="2889534"/>
            <a:ext cx="5451590" cy="34779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de-DE" sz="1600" b="1" dirty="0">
                <a:solidFill>
                  <a:schemeClr val="tx1"/>
                </a:solidFill>
              </a:rPr>
              <a:t>+ </a:t>
            </a:r>
            <a:r>
              <a:rPr lang="de-DE" sz="1600" b="1" dirty="0" err="1">
                <a:solidFill>
                  <a:schemeClr val="tx1"/>
                </a:solidFill>
              </a:rPr>
              <a:t>doc_xxx</a:t>
            </a:r>
            <a:r>
              <a:rPr lang="de-DE" sz="1600" b="1" dirty="0">
                <a:solidFill>
                  <a:schemeClr val="tx1"/>
                </a:solidFill>
              </a:rPr>
              <a:t> – </a:t>
            </a:r>
            <a:r>
              <a:rPr lang="de-DE" sz="1600" b="1" dirty="0" err="1">
                <a:solidFill>
                  <a:schemeClr val="tx1"/>
                </a:solidFill>
              </a:rPr>
              <a:t>branch</a:t>
            </a:r>
            <a:r>
              <a:rPr lang="de-DE" sz="1600" b="1" dirty="0">
                <a:solidFill>
                  <a:schemeClr val="tx1"/>
                </a:solidFill>
              </a:rPr>
              <a:t> </a:t>
            </a:r>
            <a:r>
              <a:rPr lang="de-DE" sz="1600" b="1" dirty="0" err="1">
                <a:solidFill>
                  <a:schemeClr val="tx1"/>
                </a:solidFill>
              </a:rPr>
              <a:t>with</a:t>
            </a:r>
            <a:r>
              <a:rPr lang="de-DE" sz="1600" b="1" dirty="0">
                <a:solidFill>
                  <a:schemeClr val="tx1"/>
                </a:solidFill>
              </a:rPr>
              <a:t> tool-</a:t>
            </a:r>
            <a:r>
              <a:rPr lang="de-DE" sz="1600" b="1" dirty="0" err="1">
                <a:solidFill>
                  <a:schemeClr val="tx1"/>
                </a:solidFill>
              </a:rPr>
              <a:t>specific</a:t>
            </a:r>
            <a:r>
              <a:rPr lang="de-DE" sz="1600" b="1" dirty="0">
                <a:solidFill>
                  <a:schemeClr val="tx1"/>
                </a:solidFill>
              </a:rPr>
              <a:t> </a:t>
            </a:r>
            <a:r>
              <a:rPr lang="de-DE" sz="1600" b="1" dirty="0" err="1">
                <a:solidFill>
                  <a:schemeClr val="tx1"/>
                </a:solidFill>
              </a:rPr>
              <a:t>documentation</a:t>
            </a:r>
            <a:endParaRPr lang="de-DE" sz="1600" b="1" dirty="0">
              <a:solidFill>
                <a:schemeClr val="tx1"/>
              </a:solidFill>
            </a:endParaRP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24767C15-AF31-1201-E1F5-300D822F94AD}"/>
              </a:ext>
            </a:extLst>
          </p:cNvPr>
          <p:cNvSpPr/>
          <p:nvPr/>
        </p:nvSpPr>
        <p:spPr bwMode="auto">
          <a:xfrm>
            <a:off x="6092283" y="2493079"/>
            <a:ext cx="5451590" cy="34779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de-DE" sz="1600" b="1" dirty="0">
                <a:solidFill>
                  <a:schemeClr val="tx1"/>
                </a:solidFill>
              </a:rPr>
              <a:t>+ </a:t>
            </a:r>
            <a:r>
              <a:rPr lang="de-DE" sz="1600" b="1" dirty="0" err="1">
                <a:solidFill>
                  <a:schemeClr val="tx1"/>
                </a:solidFill>
              </a:rPr>
              <a:t>with</a:t>
            </a:r>
            <a:r>
              <a:rPr lang="de-DE" sz="1600" b="1" dirty="0">
                <a:solidFill>
                  <a:schemeClr val="tx1"/>
                </a:solidFill>
              </a:rPr>
              <a:t> tool-</a:t>
            </a:r>
            <a:r>
              <a:rPr lang="de-DE" sz="1600" b="1" dirty="0" err="1">
                <a:solidFill>
                  <a:schemeClr val="tx1"/>
                </a:solidFill>
              </a:rPr>
              <a:t>specific</a:t>
            </a:r>
            <a:r>
              <a:rPr lang="de-DE" sz="1600" b="1" dirty="0">
                <a:solidFill>
                  <a:schemeClr val="tx1"/>
                </a:solidFill>
              </a:rPr>
              <a:t> </a:t>
            </a:r>
            <a:r>
              <a:rPr lang="de-DE" sz="1600" b="1" dirty="0" err="1">
                <a:solidFill>
                  <a:schemeClr val="tx1"/>
                </a:solidFill>
              </a:rPr>
              <a:t>resolutions</a:t>
            </a:r>
            <a:r>
              <a:rPr lang="de-DE" sz="1600" b="1" dirty="0">
                <a:solidFill>
                  <a:schemeClr val="tx1"/>
                </a:solidFill>
              </a:rPr>
              <a:t> </a:t>
            </a:r>
            <a:r>
              <a:rPr lang="de-DE" sz="1600" b="1" dirty="0" err="1">
                <a:solidFill>
                  <a:schemeClr val="tx1"/>
                </a:solidFill>
              </a:rPr>
              <a:t>test</a:t>
            </a:r>
            <a:r>
              <a:rPr lang="de-DE" sz="1600" b="1" dirty="0">
                <a:solidFill>
                  <a:schemeClr val="tx1"/>
                </a:solidFill>
              </a:rPr>
              <a:t>/</a:t>
            </a:r>
            <a:r>
              <a:rPr lang="de-DE" sz="1600" b="1" dirty="0" err="1">
                <a:solidFill>
                  <a:schemeClr val="tx1"/>
                </a:solidFill>
              </a:rPr>
              <a:t>tc_xxx_resolution</a:t>
            </a:r>
            <a:endParaRPr lang="de-DE" sz="1600" b="1" dirty="0">
              <a:solidFill>
                <a:schemeClr val="tx1"/>
              </a:solidFill>
            </a:endParaRPr>
          </a:p>
        </p:txBody>
      </p:sp>
      <p:sp>
        <p:nvSpPr>
          <p:cNvPr id="23" name="Geschweifte Klammer links 22">
            <a:extLst>
              <a:ext uri="{FF2B5EF4-FFF2-40B4-BE49-F238E27FC236}">
                <a16:creationId xmlns:a16="http://schemas.microsoft.com/office/drawing/2014/main" id="{6BD09674-CCED-162E-CD54-0A9DBDC13C93}"/>
              </a:ext>
            </a:extLst>
          </p:cNvPr>
          <p:cNvSpPr/>
          <p:nvPr/>
        </p:nvSpPr>
        <p:spPr bwMode="auto">
          <a:xfrm>
            <a:off x="2929055" y="3314022"/>
            <a:ext cx="375424" cy="1069048"/>
          </a:xfrm>
          <a:prstGeom prst="leftBrace">
            <a:avLst>
              <a:gd name="adj1" fmla="val 34076"/>
              <a:gd name="adj2" fmla="val 50000"/>
            </a:avLst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Geschweifte Klammer links 23">
            <a:extLst>
              <a:ext uri="{FF2B5EF4-FFF2-40B4-BE49-F238E27FC236}">
                <a16:creationId xmlns:a16="http://schemas.microsoft.com/office/drawing/2014/main" id="{22DA411C-579B-9BD4-EB2F-2274B6A0030E}"/>
              </a:ext>
            </a:extLst>
          </p:cNvPr>
          <p:cNvSpPr/>
          <p:nvPr/>
        </p:nvSpPr>
        <p:spPr bwMode="auto">
          <a:xfrm>
            <a:off x="5624105" y="2109982"/>
            <a:ext cx="375424" cy="1117693"/>
          </a:xfrm>
          <a:prstGeom prst="leftBrace">
            <a:avLst>
              <a:gd name="adj1" fmla="val 34076"/>
              <a:gd name="adj2" fmla="val 50000"/>
            </a:avLst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Pfeil: gebogen 24">
            <a:extLst>
              <a:ext uri="{FF2B5EF4-FFF2-40B4-BE49-F238E27FC236}">
                <a16:creationId xmlns:a16="http://schemas.microsoft.com/office/drawing/2014/main" id="{45B71C64-B4DE-CA58-456C-9A8BBAFF4B54}"/>
              </a:ext>
            </a:extLst>
          </p:cNvPr>
          <p:cNvSpPr/>
          <p:nvPr/>
        </p:nvSpPr>
        <p:spPr bwMode="auto">
          <a:xfrm>
            <a:off x="2309233" y="3762673"/>
            <a:ext cx="497160" cy="643955"/>
          </a:xfrm>
          <a:prstGeom prst="bentArrow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de-DE" sz="1800" b="1" dirty="0" err="1">
              <a:solidFill>
                <a:schemeClr val="tx1"/>
              </a:solidFill>
            </a:endParaRPr>
          </a:p>
        </p:txBody>
      </p:sp>
      <p:sp>
        <p:nvSpPr>
          <p:cNvPr id="26" name="Pfeil: gebogen 25">
            <a:extLst>
              <a:ext uri="{FF2B5EF4-FFF2-40B4-BE49-F238E27FC236}">
                <a16:creationId xmlns:a16="http://schemas.microsoft.com/office/drawing/2014/main" id="{147D7EF7-6594-806C-19C2-AADAE825FE7D}"/>
              </a:ext>
            </a:extLst>
          </p:cNvPr>
          <p:cNvSpPr/>
          <p:nvPr/>
        </p:nvSpPr>
        <p:spPr bwMode="auto">
          <a:xfrm>
            <a:off x="5034191" y="2559960"/>
            <a:ext cx="497160" cy="648473"/>
          </a:xfrm>
          <a:prstGeom prst="bentArrow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de-DE" sz="1800" b="1" dirty="0" err="1">
              <a:solidFill>
                <a:schemeClr val="tx1"/>
              </a:solidFill>
            </a:endParaRP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E30B2558-35E1-47B9-D0F0-B08AE05E193E}"/>
              </a:ext>
            </a:extLst>
          </p:cNvPr>
          <p:cNvSpPr txBox="1"/>
          <p:nvPr/>
        </p:nvSpPr>
        <p:spPr>
          <a:xfrm>
            <a:off x="2103398" y="3985866"/>
            <a:ext cx="543625" cy="21890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10000"/>
              </a:lnSpc>
              <a:spcBef>
                <a:spcPts val="0"/>
              </a:spcBef>
            </a:pPr>
            <a:r>
              <a:rPr lang="de-DE" sz="1400" dirty="0" err="1">
                <a:solidFill>
                  <a:schemeClr val="tx1"/>
                </a:solidFill>
              </a:rPr>
              <a:t>fork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5BC52303-96F8-F639-C3B7-A25ED860F94C}"/>
              </a:ext>
            </a:extLst>
          </p:cNvPr>
          <p:cNvSpPr txBox="1"/>
          <p:nvPr/>
        </p:nvSpPr>
        <p:spPr>
          <a:xfrm>
            <a:off x="4841422" y="2768305"/>
            <a:ext cx="543625" cy="21890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10000"/>
              </a:lnSpc>
              <a:spcBef>
                <a:spcPts val="0"/>
              </a:spcBef>
            </a:pPr>
            <a:r>
              <a:rPr lang="de-DE" sz="1400" dirty="0" err="1">
                <a:solidFill>
                  <a:schemeClr val="tx1"/>
                </a:solidFill>
              </a:rPr>
              <a:t>fork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29E9A101-E0FB-B1D2-9F47-37152D091CF1}"/>
              </a:ext>
            </a:extLst>
          </p:cNvPr>
          <p:cNvCxnSpPr/>
          <p:nvPr/>
        </p:nvCxnSpPr>
        <p:spPr bwMode="auto">
          <a:xfrm>
            <a:off x="3427141" y="1994442"/>
            <a:ext cx="0" cy="3076304"/>
          </a:xfrm>
          <a:prstGeom prst="line">
            <a:avLst/>
          </a:prstGeom>
          <a:solidFill>
            <a:schemeClr val="tx2"/>
          </a:solidFill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1F307EC3-08A7-D815-504E-DD004466CFEA}"/>
              </a:ext>
            </a:extLst>
          </p:cNvPr>
          <p:cNvCxnSpPr/>
          <p:nvPr/>
        </p:nvCxnSpPr>
        <p:spPr bwMode="auto">
          <a:xfrm>
            <a:off x="6102892" y="1945674"/>
            <a:ext cx="0" cy="3076304"/>
          </a:xfrm>
          <a:prstGeom prst="line">
            <a:avLst/>
          </a:prstGeom>
          <a:solidFill>
            <a:schemeClr val="tx2"/>
          </a:solidFill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AE5CC634-1E08-FDF6-DDBA-C5345267AFE6}"/>
              </a:ext>
            </a:extLst>
          </p:cNvPr>
          <p:cNvCxnSpPr/>
          <p:nvPr/>
        </p:nvCxnSpPr>
        <p:spPr bwMode="auto">
          <a:xfrm>
            <a:off x="8818078" y="1945674"/>
            <a:ext cx="0" cy="3076304"/>
          </a:xfrm>
          <a:prstGeom prst="line">
            <a:avLst/>
          </a:prstGeom>
          <a:solidFill>
            <a:schemeClr val="tx2"/>
          </a:solidFill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F17205C3-F0EF-2823-B47B-0E71AC6DB4CA}"/>
              </a:ext>
            </a:extLst>
          </p:cNvPr>
          <p:cNvSpPr txBox="1"/>
          <p:nvPr/>
        </p:nvSpPr>
        <p:spPr>
          <a:xfrm>
            <a:off x="3866130" y="4528879"/>
            <a:ext cx="3226420" cy="2940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400" i="1" dirty="0" err="1">
                <a:solidFill>
                  <a:schemeClr val="tx1"/>
                </a:solidFill>
              </a:rPr>
              <a:t>remains</a:t>
            </a:r>
            <a:r>
              <a:rPr lang="de-DE" sz="1400" i="1" dirty="0">
                <a:solidFill>
                  <a:schemeClr val="tx1"/>
                </a:solidFill>
              </a:rPr>
              <a:t> </a:t>
            </a:r>
            <a:r>
              <a:rPr lang="de-DE" sz="1400" i="1" dirty="0" err="1">
                <a:solidFill>
                  <a:schemeClr val="tx1"/>
                </a:solidFill>
              </a:rPr>
              <a:t>unchanged</a:t>
            </a:r>
            <a:endParaRPr lang="de-DE" sz="1400" i="1" dirty="0">
              <a:solidFill>
                <a:schemeClr val="tx1"/>
              </a:solidFill>
            </a:endParaRP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4668A776-C892-621F-8C5E-BB155D2EF81B}"/>
              </a:ext>
            </a:extLst>
          </p:cNvPr>
          <p:cNvSpPr txBox="1"/>
          <p:nvPr/>
        </p:nvSpPr>
        <p:spPr>
          <a:xfrm>
            <a:off x="3944188" y="1557276"/>
            <a:ext cx="1535152" cy="34779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10000"/>
              </a:lnSpc>
              <a:spcBef>
                <a:spcPts val="0"/>
              </a:spcBef>
            </a:pPr>
            <a:r>
              <a:rPr lang="de-DE" sz="1400" dirty="0" err="1">
                <a:solidFill>
                  <a:schemeClr val="tx1"/>
                </a:solidFill>
              </a:rPr>
              <a:t>theory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2497DE39-1CE5-9773-9FF0-64E844BCD008}"/>
              </a:ext>
            </a:extLst>
          </p:cNvPr>
          <p:cNvSpPr txBox="1"/>
          <p:nvPr/>
        </p:nvSpPr>
        <p:spPr>
          <a:xfrm>
            <a:off x="6717931" y="1532284"/>
            <a:ext cx="1535152" cy="34779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10000"/>
              </a:lnSpc>
              <a:spcBef>
                <a:spcPts val="0"/>
              </a:spcBef>
            </a:pPr>
            <a:r>
              <a:rPr lang="de-DE" sz="1400" dirty="0" err="1">
                <a:solidFill>
                  <a:schemeClr val="tx1"/>
                </a:solidFill>
              </a:rPr>
              <a:t>practice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BF75C144-E0A3-D769-869F-EEC49A2B3D0A}"/>
              </a:ext>
            </a:extLst>
          </p:cNvPr>
          <p:cNvSpPr txBox="1"/>
          <p:nvPr/>
        </p:nvSpPr>
        <p:spPr>
          <a:xfrm>
            <a:off x="3014939" y="4913469"/>
            <a:ext cx="817757" cy="26019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10000"/>
              </a:lnSpc>
              <a:spcBef>
                <a:spcPts val="0"/>
              </a:spcBef>
            </a:pPr>
            <a:r>
              <a:rPr lang="de-DE" sz="1400" dirty="0">
                <a:solidFill>
                  <a:schemeClr val="tx1"/>
                </a:solidFill>
              </a:rPr>
              <a:t>1:1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F7DC6818-69D4-0D48-A58C-FFF0E1EBEB6B}"/>
              </a:ext>
            </a:extLst>
          </p:cNvPr>
          <p:cNvSpPr txBox="1"/>
          <p:nvPr/>
        </p:nvSpPr>
        <p:spPr>
          <a:xfrm>
            <a:off x="5698272" y="4906693"/>
            <a:ext cx="817757" cy="26019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10000"/>
              </a:lnSpc>
              <a:spcBef>
                <a:spcPts val="0"/>
              </a:spcBef>
            </a:pPr>
            <a:r>
              <a:rPr lang="de-DE" sz="1400" dirty="0">
                <a:solidFill>
                  <a:schemeClr val="tx1"/>
                </a:solidFill>
              </a:rPr>
              <a:t>1:n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BA21C903-2649-C259-08B9-563F85501DDA}"/>
              </a:ext>
            </a:extLst>
          </p:cNvPr>
          <p:cNvSpPr txBox="1"/>
          <p:nvPr/>
        </p:nvSpPr>
        <p:spPr>
          <a:xfrm>
            <a:off x="8409199" y="4903285"/>
            <a:ext cx="817757" cy="26019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10000"/>
              </a:lnSpc>
              <a:spcBef>
                <a:spcPts val="0"/>
              </a:spcBef>
            </a:pPr>
            <a:r>
              <a:rPr lang="de-DE" sz="1400" dirty="0">
                <a:solidFill>
                  <a:schemeClr val="tx1"/>
                </a:solidFill>
              </a:rPr>
              <a:t>1:n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9176482B-CFD4-69B0-5F1C-E7FBF34C2E96}"/>
              </a:ext>
            </a:extLst>
          </p:cNvPr>
          <p:cNvSpPr txBox="1"/>
          <p:nvPr/>
        </p:nvSpPr>
        <p:spPr>
          <a:xfrm>
            <a:off x="847493" y="5727506"/>
            <a:ext cx="2579648" cy="36849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10000"/>
              </a:lnSpc>
              <a:spcBef>
                <a:spcPts val="0"/>
              </a:spcBef>
            </a:pPr>
            <a:r>
              <a:rPr lang="de-DE" sz="1100" dirty="0">
                <a:solidFill>
                  <a:schemeClr val="tx1"/>
                </a:solidFill>
                <a:hlinkClick r:id="rId2"/>
              </a:rPr>
              <a:t>https://github.com/golang/example</a:t>
            </a:r>
            <a:r>
              <a:rPr lang="de-DE" sz="11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67C32A0F-91A6-5F34-66F6-C8480731A619}"/>
              </a:ext>
            </a:extLst>
          </p:cNvPr>
          <p:cNvSpPr txBox="1"/>
          <p:nvPr/>
        </p:nvSpPr>
        <p:spPr>
          <a:xfrm>
            <a:off x="706248" y="5480476"/>
            <a:ext cx="2579648" cy="36849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100" dirty="0" err="1">
                <a:solidFill>
                  <a:schemeClr val="tx1"/>
                </a:solidFill>
              </a:rPr>
              <a:t>Example</a:t>
            </a:r>
            <a:r>
              <a:rPr lang="de-DE" sz="11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CF2A935D-6B3D-A38A-8772-A25C2BBB2DD0}"/>
              </a:ext>
            </a:extLst>
          </p:cNvPr>
          <p:cNvSpPr txBox="1"/>
          <p:nvPr/>
        </p:nvSpPr>
        <p:spPr>
          <a:xfrm>
            <a:off x="3705247" y="5727506"/>
            <a:ext cx="2294282" cy="36849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10000"/>
              </a:lnSpc>
              <a:spcBef>
                <a:spcPts val="0"/>
              </a:spcBef>
            </a:pPr>
            <a:r>
              <a:rPr lang="de-DE" sz="1100" dirty="0">
                <a:solidFill>
                  <a:schemeClr val="tx1"/>
                </a:solidFill>
                <a:hlinkClick r:id="rId3"/>
              </a:rPr>
              <a:t>https://github.com/Open-Source-Compliance/Go-Dummy</a:t>
            </a:r>
            <a:r>
              <a:rPr lang="de-DE" sz="1100" dirty="0">
                <a:solidFill>
                  <a:schemeClr val="tx1"/>
                </a:solidFill>
              </a:rPr>
              <a:t> (WIP)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1C74B601-6057-0A6D-07DF-04F599A68FF1}"/>
              </a:ext>
            </a:extLst>
          </p:cNvPr>
          <p:cNvSpPr txBox="1"/>
          <p:nvPr/>
        </p:nvSpPr>
        <p:spPr>
          <a:xfrm>
            <a:off x="6299937" y="5727506"/>
            <a:ext cx="2294282" cy="36849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10000"/>
              </a:lnSpc>
              <a:spcBef>
                <a:spcPts val="0"/>
              </a:spcBef>
            </a:pPr>
            <a:r>
              <a:rPr lang="de-DE" sz="1100" dirty="0">
                <a:solidFill>
                  <a:schemeClr val="tx1"/>
                </a:solidFill>
                <a:hlinkClick r:id="rId4"/>
              </a:rPr>
              <a:t>https://github.com/eclipse-apoapsis/Go-Dummy</a:t>
            </a:r>
            <a:r>
              <a:rPr lang="de-DE" sz="1100" dirty="0">
                <a:solidFill>
                  <a:schemeClr val="tx1"/>
                </a:solidFill>
              </a:rPr>
              <a:t> (</a:t>
            </a:r>
            <a:r>
              <a:rPr lang="de-DE" sz="1100" dirty="0" err="1">
                <a:solidFill>
                  <a:schemeClr val="tx1"/>
                </a:solidFill>
              </a:rPr>
              <a:t>planned</a:t>
            </a:r>
            <a:r>
              <a:rPr lang="de-DE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EFE46A0F-6902-249B-43AB-3FC2BFF83863}"/>
              </a:ext>
            </a:extLst>
          </p:cNvPr>
          <p:cNvSpPr/>
          <p:nvPr/>
        </p:nvSpPr>
        <p:spPr bwMode="auto">
          <a:xfrm>
            <a:off x="6102892" y="2094791"/>
            <a:ext cx="5451590" cy="34779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de-DE" sz="1600" b="1" dirty="0">
                <a:solidFill>
                  <a:schemeClr val="tx1"/>
                </a:solidFill>
              </a:rPr>
              <a:t>+ </a:t>
            </a:r>
            <a:r>
              <a:rPr lang="de-DE" sz="1600" b="1" dirty="0" err="1">
                <a:solidFill>
                  <a:schemeClr val="tx1"/>
                </a:solidFill>
              </a:rPr>
              <a:t>with</a:t>
            </a:r>
            <a:r>
              <a:rPr lang="de-DE" sz="1600" b="1" dirty="0">
                <a:solidFill>
                  <a:schemeClr val="tx1"/>
                </a:solidFill>
              </a:rPr>
              <a:t> tool-</a:t>
            </a:r>
            <a:r>
              <a:rPr lang="de-DE" sz="1600" b="1" dirty="0" err="1">
                <a:solidFill>
                  <a:schemeClr val="tx1"/>
                </a:solidFill>
              </a:rPr>
              <a:t>specific</a:t>
            </a:r>
            <a:r>
              <a:rPr lang="de-DE" sz="1600" b="1" dirty="0">
                <a:solidFill>
                  <a:schemeClr val="tx1"/>
                </a:solidFill>
              </a:rPr>
              <a:t> auto-tests </a:t>
            </a:r>
            <a:r>
              <a:rPr lang="de-DE" sz="1600" b="1" dirty="0" err="1">
                <a:solidFill>
                  <a:schemeClr val="tx1"/>
                </a:solidFill>
              </a:rPr>
              <a:t>test</a:t>
            </a:r>
            <a:r>
              <a:rPr lang="de-DE" sz="1600" b="1" dirty="0">
                <a:solidFill>
                  <a:schemeClr val="tx1"/>
                </a:solidFill>
              </a:rPr>
              <a:t>/</a:t>
            </a:r>
            <a:r>
              <a:rPr lang="de-DE" sz="1600" b="1" dirty="0" err="1">
                <a:solidFill>
                  <a:schemeClr val="tx1"/>
                </a:solidFill>
              </a:rPr>
              <a:t>tc_xxx_auto</a:t>
            </a:r>
            <a:endParaRPr lang="de-DE" sz="1600" b="1" dirty="0">
              <a:solidFill>
                <a:schemeClr val="tx1"/>
              </a:solidFill>
            </a:endParaRP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C545E216-2258-4C66-8F1B-A0980E1C0A70}"/>
              </a:ext>
            </a:extLst>
          </p:cNvPr>
          <p:cNvSpPr/>
          <p:nvPr/>
        </p:nvSpPr>
        <p:spPr bwMode="auto">
          <a:xfrm>
            <a:off x="8802029" y="1706183"/>
            <a:ext cx="2741844" cy="34779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de-DE" sz="1600" b="1" dirty="0">
                <a:solidFill>
                  <a:schemeClr val="tx1"/>
                </a:solidFill>
              </a:rPr>
              <a:t>+ </a:t>
            </a:r>
            <a:r>
              <a:rPr lang="de-DE" sz="1600" b="1" dirty="0" err="1">
                <a:solidFill>
                  <a:schemeClr val="tx1"/>
                </a:solidFill>
              </a:rPr>
              <a:t>local</a:t>
            </a:r>
            <a:r>
              <a:rPr lang="de-DE" sz="1600" b="1" dirty="0">
                <a:solidFill>
                  <a:schemeClr val="tx1"/>
                </a:solidFill>
              </a:rPr>
              <a:t> </a:t>
            </a:r>
            <a:r>
              <a:rPr lang="de-DE" sz="1600" b="1" dirty="0" err="1">
                <a:solidFill>
                  <a:schemeClr val="tx1"/>
                </a:solidFill>
              </a:rPr>
              <a:t>config</a:t>
            </a:r>
            <a:endParaRPr lang="de-DE" sz="1600" b="1" dirty="0">
              <a:solidFill>
                <a:schemeClr val="tx1"/>
              </a:solidFill>
            </a:endParaRPr>
          </a:p>
        </p:txBody>
      </p:sp>
      <p:sp>
        <p:nvSpPr>
          <p:cNvPr id="49" name="Pfeil: gebogen 48">
            <a:extLst>
              <a:ext uri="{FF2B5EF4-FFF2-40B4-BE49-F238E27FC236}">
                <a16:creationId xmlns:a16="http://schemas.microsoft.com/office/drawing/2014/main" id="{21E5E05D-BFE2-A0EF-5CE4-4F01C7C17025}"/>
              </a:ext>
            </a:extLst>
          </p:cNvPr>
          <p:cNvSpPr/>
          <p:nvPr/>
        </p:nvSpPr>
        <p:spPr bwMode="auto">
          <a:xfrm>
            <a:off x="8482361" y="1815818"/>
            <a:ext cx="264629" cy="245667"/>
          </a:xfrm>
          <a:prstGeom prst="bentArrow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de-DE" sz="1800" b="1" dirty="0" err="1">
              <a:solidFill>
                <a:schemeClr val="tx1"/>
              </a:solidFill>
            </a:endParaRP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B3D30505-0BA7-B2D4-FAB4-4F4DE166D584}"/>
              </a:ext>
            </a:extLst>
          </p:cNvPr>
          <p:cNvSpPr txBox="1"/>
          <p:nvPr/>
        </p:nvSpPr>
        <p:spPr>
          <a:xfrm>
            <a:off x="8256792" y="1835072"/>
            <a:ext cx="543625" cy="21890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10000"/>
              </a:lnSpc>
              <a:spcBef>
                <a:spcPts val="0"/>
              </a:spcBef>
            </a:pPr>
            <a:r>
              <a:rPr lang="de-DE" sz="1400" dirty="0" err="1">
                <a:solidFill>
                  <a:schemeClr val="tx1"/>
                </a:solidFill>
              </a:rPr>
              <a:t>fork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60F7C56F-C172-5532-458B-DCD3AA9E9049}"/>
              </a:ext>
            </a:extLst>
          </p:cNvPr>
          <p:cNvSpPr txBox="1"/>
          <p:nvPr/>
        </p:nvSpPr>
        <p:spPr>
          <a:xfrm>
            <a:off x="9025810" y="5744504"/>
            <a:ext cx="2294282" cy="36849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10000"/>
              </a:lnSpc>
              <a:spcBef>
                <a:spcPts val="0"/>
              </a:spcBef>
            </a:pPr>
            <a:r>
              <a:rPr lang="de-DE" sz="1100" dirty="0" err="1">
                <a:solidFill>
                  <a:schemeClr val="tx1"/>
                </a:solidFill>
              </a:rPr>
              <a:t>my</a:t>
            </a:r>
            <a:r>
              <a:rPr lang="de-DE" sz="1100" dirty="0">
                <a:solidFill>
                  <a:schemeClr val="tx1"/>
                </a:solidFill>
              </a:rPr>
              <a:t> </a:t>
            </a:r>
            <a:r>
              <a:rPr lang="de-DE" sz="1100" dirty="0" err="1">
                <a:solidFill>
                  <a:schemeClr val="tx1"/>
                </a:solidFill>
              </a:rPr>
              <a:t>local</a:t>
            </a:r>
            <a:r>
              <a:rPr lang="de-DE" sz="1100" dirty="0">
                <a:solidFill>
                  <a:schemeClr val="tx1"/>
                </a:solidFill>
              </a:rPr>
              <a:t> </a:t>
            </a:r>
            <a:r>
              <a:rPr lang="de-DE" sz="1100" dirty="0" err="1">
                <a:solidFill>
                  <a:schemeClr val="tx1"/>
                </a:solidFill>
              </a:rPr>
              <a:t>go-reference-repo</a:t>
            </a:r>
            <a:r>
              <a:rPr lang="de-DE" sz="1100" dirty="0">
                <a:solidFill>
                  <a:schemeClr val="tx1"/>
                </a:solidFill>
              </a:rPr>
              <a:t> (</a:t>
            </a:r>
            <a:r>
              <a:rPr lang="de-DE" sz="1100" dirty="0" err="1">
                <a:solidFill>
                  <a:schemeClr val="tx1"/>
                </a:solidFill>
              </a:rPr>
              <a:t>goal</a:t>
            </a:r>
            <a:r>
              <a:rPr lang="de-DE" sz="1100" dirty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460097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85649B-412A-D8A5-CF03-1C5B54B92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Next </a:t>
            </a:r>
            <a:r>
              <a:rPr lang="de-DE" dirty="0" err="1"/>
              <a:t>steps</a:t>
            </a:r>
            <a:r>
              <a:rPr lang="de-DE" dirty="0"/>
              <a:t>	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870D015-4C3B-6E08-5885-6E29AFE4D43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7062" y="2059645"/>
            <a:ext cx="11088687" cy="167738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PR </a:t>
            </a:r>
            <a:r>
              <a:rPr lang="de-DE" dirty="0" err="1"/>
              <a:t>for</a:t>
            </a:r>
            <a:r>
              <a:rPr lang="de-DE" dirty="0"/>
              <a:t> MD-File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description</a:t>
            </a:r>
            <a:r>
              <a:rPr lang="de-DE" dirty="0"/>
              <a:t>/</a:t>
            </a:r>
            <a:r>
              <a:rPr lang="de-DE" dirty="0" err="1"/>
              <a:t>conventions</a:t>
            </a:r>
            <a:r>
              <a:rPr lang="de-DE" dirty="0"/>
              <a:t>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handle </a:t>
            </a:r>
            <a:r>
              <a:rPr lang="de-DE" dirty="0" err="1"/>
              <a:t>dummies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Piloting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approach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branches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cloned</a:t>
            </a:r>
            <a:r>
              <a:rPr lang="de-DE" dirty="0"/>
              <a:t> GO-Dummy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Establish</a:t>
            </a:r>
            <a:r>
              <a:rPr lang="de-DE" dirty="0"/>
              <a:t> </a:t>
            </a: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test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GO-Dummy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adding</a:t>
            </a:r>
            <a:r>
              <a:rPr lang="de-DE" dirty="0"/>
              <a:t> a vulnerable </a:t>
            </a:r>
            <a:r>
              <a:rPr lang="de-DE" dirty="0" err="1"/>
              <a:t>dependency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Align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ORT/Eclipse </a:t>
            </a:r>
            <a:r>
              <a:rPr lang="de-DE" dirty="0" err="1"/>
              <a:t>apoapsis</a:t>
            </a:r>
            <a:r>
              <a:rPr lang="de-DE" dirty="0"/>
              <a:t>-community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set</a:t>
            </a:r>
            <a:r>
              <a:rPr lang="de-DE" dirty="0"/>
              <a:t> </a:t>
            </a:r>
            <a:r>
              <a:rPr lang="de-DE" dirty="0" err="1"/>
              <a:t>up</a:t>
            </a:r>
            <a:r>
              <a:rPr lang="de-DE" dirty="0"/>
              <a:t> a tool-</a:t>
            </a:r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/>
              <a:t>test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show</a:t>
            </a:r>
            <a:r>
              <a:rPr lang="de-DE" dirty="0"/>
              <a:t> end-</a:t>
            </a:r>
            <a:r>
              <a:rPr lang="de-DE" dirty="0" err="1"/>
              <a:t>to</a:t>
            </a:r>
            <a:r>
              <a:rPr lang="de-DE" dirty="0"/>
              <a:t>-end </a:t>
            </a:r>
            <a:r>
              <a:rPr lang="de-DE" dirty="0" err="1"/>
              <a:t>setup</a:t>
            </a:r>
            <a:r>
              <a:rPr lang="de-DE" dirty="0"/>
              <a:t> (</a:t>
            </a:r>
            <a:r>
              <a:rPr lang="de-DE" dirty="0" err="1"/>
              <a:t>try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a </a:t>
            </a:r>
            <a:r>
              <a:rPr lang="de-DE" dirty="0" err="1"/>
              <a:t>public</a:t>
            </a:r>
            <a:r>
              <a:rPr lang="de-DE" dirty="0"/>
              <a:t> </a:t>
            </a:r>
            <a:r>
              <a:rPr lang="de-DE" dirty="0" err="1"/>
              <a:t>test</a:t>
            </a:r>
            <a:r>
              <a:rPr lang="de-DE" dirty="0"/>
              <a:t> </a:t>
            </a:r>
            <a:r>
              <a:rPr lang="de-DE" dirty="0" err="1"/>
              <a:t>server</a:t>
            </a:r>
            <a:r>
              <a:rPr lang="de-DE" dirty="0"/>
              <a:t>)</a:t>
            </a:r>
          </a:p>
          <a:p>
            <a:endParaRPr lang="de-DE" dirty="0"/>
          </a:p>
          <a:p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061510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1DEFFF5F-85DD-48EA-8554-D67B0FB4E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" panose="020F0502020204030204" pitchFamily="34" charset="0"/>
              </a:rPr>
              <a:t>Backup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385920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C7783C-9485-1578-C261-21FACA4651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7063" y="4877954"/>
            <a:ext cx="6480000" cy="924541"/>
          </a:xfrm>
        </p:spPr>
        <p:txBody>
          <a:bodyPr/>
          <a:lstStyle/>
          <a:p>
            <a:r>
              <a:rPr lang="de-DE" dirty="0"/>
              <a:t>Showcase 11-2023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A374D8D-D91D-AF77-3E47-F3ABB269184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7CF5414-5C46-76B8-FA72-9BAA8A6AE2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55408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54483F-DC86-7267-8FFE-D757C309A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Principle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96E3FCF-1ECB-ABB7-A9BD-C560BCABA9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8435" y="1348109"/>
            <a:ext cx="8724550" cy="4902366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Pfeil: Fünfeck 5">
            <a:extLst>
              <a:ext uri="{FF2B5EF4-FFF2-40B4-BE49-F238E27FC236}">
                <a16:creationId xmlns:a16="http://schemas.microsoft.com/office/drawing/2014/main" id="{834CE7B6-0C75-D76D-B88B-A8AA8FD8C9BF}"/>
              </a:ext>
            </a:extLst>
          </p:cNvPr>
          <p:cNvSpPr/>
          <p:nvPr/>
        </p:nvSpPr>
        <p:spPr bwMode="auto">
          <a:xfrm>
            <a:off x="3890461" y="4938997"/>
            <a:ext cx="813732" cy="402671"/>
          </a:xfrm>
          <a:prstGeom prst="homePlate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de-DE" sz="700" b="1" dirty="0" err="1">
                <a:solidFill>
                  <a:schemeClr val="tx1"/>
                </a:solidFill>
              </a:rPr>
              <a:t>Identify</a:t>
            </a:r>
            <a:r>
              <a:rPr lang="de-DE" sz="700" b="1" dirty="0">
                <a:solidFill>
                  <a:schemeClr val="tx1"/>
                </a:solidFill>
              </a:rPr>
              <a:t> </a:t>
            </a:r>
            <a:r>
              <a:rPr lang="de-DE" sz="700" b="1" dirty="0" err="1">
                <a:solidFill>
                  <a:schemeClr val="tx1"/>
                </a:solidFill>
              </a:rPr>
              <a:t>Component</a:t>
            </a:r>
            <a:endParaRPr lang="de-DE" sz="700" b="1" dirty="0">
              <a:solidFill>
                <a:schemeClr val="tx1"/>
              </a:solidFill>
            </a:endParaRPr>
          </a:p>
        </p:txBody>
      </p:sp>
      <p:sp>
        <p:nvSpPr>
          <p:cNvPr id="7" name="Pfeil: Fünfeck 6">
            <a:extLst>
              <a:ext uri="{FF2B5EF4-FFF2-40B4-BE49-F238E27FC236}">
                <a16:creationId xmlns:a16="http://schemas.microsoft.com/office/drawing/2014/main" id="{224D2065-0D6A-7693-DC41-84560092F7D6}"/>
              </a:ext>
            </a:extLst>
          </p:cNvPr>
          <p:cNvSpPr/>
          <p:nvPr/>
        </p:nvSpPr>
        <p:spPr bwMode="auto">
          <a:xfrm>
            <a:off x="4630090" y="4938996"/>
            <a:ext cx="813732" cy="402671"/>
          </a:xfrm>
          <a:prstGeom prst="homePlate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de-DE" sz="700" b="1" dirty="0" err="1">
                <a:solidFill>
                  <a:schemeClr val="tx1"/>
                </a:solidFill>
              </a:rPr>
              <a:t>Identify</a:t>
            </a:r>
            <a:r>
              <a:rPr lang="de-DE" sz="700" b="1" dirty="0">
                <a:solidFill>
                  <a:schemeClr val="tx1"/>
                </a:solidFill>
              </a:rPr>
              <a:t> License (</a:t>
            </a:r>
            <a:r>
              <a:rPr lang="de-DE" sz="700" b="1" dirty="0" err="1">
                <a:solidFill>
                  <a:schemeClr val="tx1"/>
                </a:solidFill>
              </a:rPr>
              <a:t>Metadata</a:t>
            </a:r>
            <a:r>
              <a:rPr lang="de-DE" sz="700" b="1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8" name="Pfeil: Fünfeck 7">
            <a:extLst>
              <a:ext uri="{FF2B5EF4-FFF2-40B4-BE49-F238E27FC236}">
                <a16:creationId xmlns:a16="http://schemas.microsoft.com/office/drawing/2014/main" id="{4D6436D3-1607-EAD4-A42F-9A59AC149C28}"/>
              </a:ext>
            </a:extLst>
          </p:cNvPr>
          <p:cNvSpPr/>
          <p:nvPr/>
        </p:nvSpPr>
        <p:spPr bwMode="auto">
          <a:xfrm>
            <a:off x="5387894" y="4938997"/>
            <a:ext cx="813732" cy="402671"/>
          </a:xfrm>
          <a:prstGeom prst="homePlate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de-DE" sz="700" b="1" dirty="0" err="1">
                <a:solidFill>
                  <a:schemeClr val="tx1"/>
                </a:solidFill>
              </a:rPr>
              <a:t>Identify</a:t>
            </a:r>
            <a:r>
              <a:rPr lang="de-DE" sz="700" b="1" dirty="0">
                <a:solidFill>
                  <a:schemeClr val="tx1"/>
                </a:solidFill>
              </a:rPr>
              <a:t> Obligation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CD9B0F92-B98A-8426-B912-733937BEEB69}"/>
              </a:ext>
            </a:extLst>
          </p:cNvPr>
          <p:cNvSpPr/>
          <p:nvPr/>
        </p:nvSpPr>
        <p:spPr bwMode="auto">
          <a:xfrm>
            <a:off x="146808" y="2734812"/>
            <a:ext cx="1393970" cy="2273416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de-DE" b="1" dirty="0">
                <a:solidFill>
                  <a:schemeClr val="tx1"/>
                </a:solidFill>
              </a:rPr>
              <a:t>Dummy-</a:t>
            </a:r>
            <a:r>
              <a:rPr lang="de-DE" b="1" dirty="0" err="1">
                <a:solidFill>
                  <a:schemeClr val="tx1"/>
                </a:solidFill>
              </a:rPr>
              <a:t>repository</a:t>
            </a:r>
            <a:endParaRPr lang="de-DE" sz="1800" b="1" dirty="0">
              <a:solidFill>
                <a:schemeClr val="tx1"/>
              </a:solidFill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775DA426-D1C2-F939-3EEA-FA33422D1C03}"/>
              </a:ext>
            </a:extLst>
          </p:cNvPr>
          <p:cNvSpPr/>
          <p:nvPr/>
        </p:nvSpPr>
        <p:spPr bwMode="auto">
          <a:xfrm>
            <a:off x="10480642" y="3428999"/>
            <a:ext cx="1393970" cy="142123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de-DE" b="1" dirty="0" err="1">
                <a:solidFill>
                  <a:schemeClr val="tx1"/>
                </a:solidFill>
              </a:rPr>
              <a:t>Expected</a:t>
            </a:r>
            <a:r>
              <a:rPr lang="de-DE" b="1" dirty="0">
                <a:solidFill>
                  <a:schemeClr val="tx1"/>
                </a:solidFill>
              </a:rPr>
              <a:t> Output 2</a:t>
            </a:r>
          </a:p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de-DE" sz="900" b="1" dirty="0">
                <a:solidFill>
                  <a:schemeClr val="tx1"/>
                </a:solidFill>
              </a:rPr>
              <a:t>(</a:t>
            </a:r>
            <a:r>
              <a:rPr lang="de-DE" sz="900" b="1" dirty="0" err="1">
                <a:solidFill>
                  <a:schemeClr val="tx1"/>
                </a:solidFill>
              </a:rPr>
              <a:t>depending</a:t>
            </a:r>
            <a:r>
              <a:rPr lang="de-DE" sz="900" b="1" dirty="0">
                <a:solidFill>
                  <a:schemeClr val="tx1"/>
                </a:solidFill>
              </a:rPr>
              <a:t> on </a:t>
            </a:r>
            <a:r>
              <a:rPr lang="de-DE" sz="900" b="1" dirty="0" err="1">
                <a:solidFill>
                  <a:schemeClr val="tx1"/>
                </a:solidFill>
              </a:rPr>
              <a:t>distribution</a:t>
            </a:r>
            <a:r>
              <a:rPr lang="de-DE" sz="900" b="1" dirty="0">
                <a:solidFill>
                  <a:schemeClr val="tx1"/>
                </a:solidFill>
              </a:rPr>
              <a:t> </a:t>
            </a:r>
            <a:r>
              <a:rPr lang="de-DE" sz="900" b="1" dirty="0" err="1">
                <a:solidFill>
                  <a:schemeClr val="tx1"/>
                </a:solidFill>
              </a:rPr>
              <a:t>context</a:t>
            </a:r>
            <a:r>
              <a:rPr lang="de-DE" sz="900" b="1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15914A23-4C94-618D-95EB-C80F7B5DF7D0}"/>
              </a:ext>
            </a:extLst>
          </p:cNvPr>
          <p:cNvSpPr/>
          <p:nvPr/>
        </p:nvSpPr>
        <p:spPr bwMode="auto">
          <a:xfrm>
            <a:off x="5913604" y="4905441"/>
            <a:ext cx="1393970" cy="134503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de-DE" b="1" dirty="0" err="1">
                <a:solidFill>
                  <a:schemeClr val="tx1"/>
                </a:solidFill>
              </a:rPr>
              <a:t>Expected</a:t>
            </a:r>
            <a:r>
              <a:rPr lang="de-DE" b="1" dirty="0">
                <a:solidFill>
                  <a:schemeClr val="tx1"/>
                </a:solidFill>
              </a:rPr>
              <a:t> Output 1</a:t>
            </a:r>
          </a:p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de-DE" sz="1100" dirty="0">
                <a:solidFill>
                  <a:schemeClr val="tx1"/>
                </a:solidFill>
              </a:rPr>
              <a:t>e.g. </a:t>
            </a:r>
            <a:r>
              <a:rPr lang="de-DE" sz="1100" dirty="0" err="1">
                <a:solidFill>
                  <a:schemeClr val="tx1"/>
                </a:solidFill>
              </a:rPr>
              <a:t>for</a:t>
            </a:r>
            <a:r>
              <a:rPr lang="de-DE" sz="1100" dirty="0">
                <a:solidFill>
                  <a:schemeClr val="tx1"/>
                </a:solidFill>
              </a:rPr>
              <a:t> Branch 1: </a:t>
            </a:r>
            <a:r>
              <a:rPr lang="de-DE" sz="1100" dirty="0" err="1">
                <a:solidFill>
                  <a:schemeClr val="tx1"/>
                </a:solidFill>
              </a:rPr>
              <a:t>security</a:t>
            </a:r>
            <a:r>
              <a:rPr lang="de-DE" sz="1100" dirty="0">
                <a:solidFill>
                  <a:schemeClr val="tx1"/>
                </a:solidFill>
              </a:rPr>
              <a:t> </a:t>
            </a:r>
            <a:r>
              <a:rPr lang="de-DE" sz="1100" dirty="0" err="1">
                <a:solidFill>
                  <a:schemeClr val="tx1"/>
                </a:solidFill>
              </a:rPr>
              <a:t>vulnerabily</a:t>
            </a: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13" name="Pfeil: nach rechts 12">
            <a:extLst>
              <a:ext uri="{FF2B5EF4-FFF2-40B4-BE49-F238E27FC236}">
                <a16:creationId xmlns:a16="http://schemas.microsoft.com/office/drawing/2014/main" id="{5D5A0403-6C89-8A6D-4348-1697A9DA2D58}"/>
              </a:ext>
            </a:extLst>
          </p:cNvPr>
          <p:cNvSpPr/>
          <p:nvPr/>
        </p:nvSpPr>
        <p:spPr bwMode="auto">
          <a:xfrm>
            <a:off x="1540778" y="3598877"/>
            <a:ext cx="380301" cy="461395"/>
          </a:xfrm>
          <a:prstGeom prst="rightArrow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de-DE" sz="1800" b="1" dirty="0" err="1">
              <a:solidFill>
                <a:schemeClr val="tx1"/>
              </a:solidFill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B8531C4-4B2A-298F-96AB-E1F7DB7BE107}"/>
              </a:ext>
            </a:extLst>
          </p:cNvPr>
          <p:cNvSpPr txBox="1"/>
          <p:nvPr/>
        </p:nvSpPr>
        <p:spPr>
          <a:xfrm>
            <a:off x="260059" y="4328719"/>
            <a:ext cx="1388376" cy="52151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100" dirty="0">
                <a:solidFill>
                  <a:schemeClr val="tx1"/>
                </a:solidFill>
              </a:rPr>
              <a:t>e.g. Branch1/log4j-Dependency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76D82E93-A6B2-BC9B-E013-C5300CDFD655}"/>
              </a:ext>
            </a:extLst>
          </p:cNvPr>
          <p:cNvSpPr txBox="1"/>
          <p:nvPr/>
        </p:nvSpPr>
        <p:spPr>
          <a:xfrm rot="19565957">
            <a:off x="148682" y="253319"/>
            <a:ext cx="1077951" cy="51295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2400" dirty="0" err="1">
                <a:solidFill>
                  <a:srgbClr val="EB780A"/>
                </a:solidFill>
              </a:rPr>
              <a:t>Recap</a:t>
            </a:r>
            <a:endParaRPr lang="de-DE" sz="2400" dirty="0">
              <a:solidFill>
                <a:srgbClr val="EB780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448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D7A717-9CA7-12AD-D154-471A705E0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Showcase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F56A9DC-04AA-DF02-E150-FB65C9692F3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Showcase </a:t>
            </a:r>
            <a:r>
              <a:rPr lang="de-DE" dirty="0" err="1"/>
              <a:t>focuses</a:t>
            </a:r>
            <a:r>
              <a:rPr lang="de-DE" dirty="0"/>
              <a:t> on </a:t>
            </a: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part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C66B9E1-9576-DBAB-8DEC-ED0539AF67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5854" y="2163636"/>
            <a:ext cx="7709483" cy="3407279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485F846C-3450-4544-31C4-BEBC81436E96}"/>
              </a:ext>
            </a:extLst>
          </p:cNvPr>
          <p:cNvSpPr/>
          <p:nvPr/>
        </p:nvSpPr>
        <p:spPr bwMode="auto">
          <a:xfrm>
            <a:off x="1493240" y="2852257"/>
            <a:ext cx="5066951" cy="2793534"/>
          </a:xfrm>
          <a:prstGeom prst="rect">
            <a:avLst/>
          </a:prstGeom>
          <a:noFill/>
          <a:ln w="38100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de-DE" sz="1800" b="1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22913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D7A717-9CA7-12AD-D154-471A705E0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Showcase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F56A9DC-04AA-DF02-E150-FB65C9692F3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7062" y="1412875"/>
            <a:ext cx="3223485" cy="2754600"/>
          </a:xfrm>
        </p:spPr>
        <p:txBody>
          <a:bodyPr/>
          <a:lstStyle/>
          <a:p>
            <a:r>
              <a:rPr lang="de-DE" dirty="0"/>
              <a:t>Demo Repository (initial </a:t>
            </a:r>
            <a:r>
              <a:rPr lang="de-DE" dirty="0" err="1"/>
              <a:t>case</a:t>
            </a:r>
            <a:r>
              <a:rPr lang="de-DE" dirty="0"/>
              <a:t>)</a:t>
            </a:r>
          </a:p>
          <a:p>
            <a:endParaRPr lang="de-DE" dirty="0"/>
          </a:p>
          <a:p>
            <a:r>
              <a:rPr lang="de-DE" dirty="0" err="1"/>
              <a:t>Synthetic</a:t>
            </a:r>
            <a:r>
              <a:rPr lang="de-DE" dirty="0"/>
              <a:t> </a:t>
            </a:r>
            <a:r>
              <a:rPr lang="de-DE" dirty="0" err="1"/>
              <a:t>example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on ORTs</a:t>
            </a:r>
          </a:p>
          <a:p>
            <a:r>
              <a:rPr lang="de-DE" dirty="0" err="1"/>
              <a:t>generic</a:t>
            </a:r>
            <a:r>
              <a:rPr lang="de-DE" dirty="0"/>
              <a:t> </a:t>
            </a:r>
            <a:r>
              <a:rPr lang="de-DE" dirty="0" err="1"/>
              <a:t>fallback</a:t>
            </a:r>
            <a:r>
              <a:rPr lang="de-DE" dirty="0"/>
              <a:t>*:  </a:t>
            </a:r>
          </a:p>
          <a:p>
            <a:r>
              <a:rPr lang="de-DE" dirty="0" err="1"/>
              <a:t>project.spdx.yml</a:t>
            </a:r>
            <a:r>
              <a:rPr lang="de-DE" dirty="0"/>
              <a:t>-file</a:t>
            </a:r>
          </a:p>
          <a:p>
            <a:r>
              <a:rPr lang="de-DE" dirty="0"/>
              <a:t>(*</a:t>
            </a:r>
            <a:r>
              <a:rPr lang="de-DE" dirty="0" err="1"/>
              <a:t>details</a:t>
            </a:r>
            <a:r>
              <a:rPr lang="de-DE" dirty="0"/>
              <a:t> </a:t>
            </a:r>
            <a:r>
              <a:rPr lang="de-DE" dirty="0" err="1"/>
              <a:t>see</a:t>
            </a:r>
            <a:r>
              <a:rPr lang="de-DE" dirty="0"/>
              <a:t> </a:t>
            </a:r>
            <a:r>
              <a:rPr lang="de-DE" dirty="0">
                <a:hlinkClick r:id="rId2"/>
              </a:rPr>
              <a:t>https://github.com/oss-review-toolkit/ort/blob/main/plugins/package-managers/spdx/src/funTest/assets/projects/synthetic/inline-packages/project-xyz.spdx.yml</a:t>
            </a:r>
            <a:r>
              <a:rPr lang="de-DE" dirty="0"/>
              <a:t> )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49DF2F4-D7D7-D7B6-9AC3-C72C9B8C55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6323" y="512757"/>
            <a:ext cx="4355838" cy="5547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9111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D7A717-9CA7-12AD-D154-471A705E0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Showcase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F56A9DC-04AA-DF02-E150-FB65C9692F3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7062" y="1412875"/>
            <a:ext cx="11088687" cy="3724096"/>
          </a:xfrm>
        </p:spPr>
        <p:txBody>
          <a:bodyPr/>
          <a:lstStyle/>
          <a:p>
            <a:r>
              <a:rPr lang="de-DE" dirty="0"/>
              <a:t>Different </a:t>
            </a:r>
            <a:r>
              <a:rPr lang="de-DE" dirty="0" err="1"/>
              <a:t>branches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showcasing</a:t>
            </a:r>
            <a:endParaRPr lang="de-DE" dirty="0"/>
          </a:p>
          <a:p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show-</a:t>
            </a:r>
            <a:r>
              <a:rPr lang="de-DE" dirty="0" err="1"/>
              <a:t>case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branches</a:t>
            </a:r>
            <a:r>
              <a:rPr lang="de-DE" dirty="0"/>
              <a:t>:</a:t>
            </a:r>
          </a:p>
          <a:p>
            <a:pPr marL="285750" indent="-285750">
              <a:buFontTx/>
              <a:buChar char="-"/>
            </a:pPr>
            <a:r>
              <a:rPr lang="de-DE" dirty="0"/>
              <a:t>Branch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initial </a:t>
            </a:r>
            <a:r>
              <a:rPr lang="de-DE" dirty="0" err="1"/>
              <a:t>situation</a:t>
            </a:r>
            <a:r>
              <a:rPr lang="de-DE" dirty="0"/>
              <a:t> w/o fix</a:t>
            </a:r>
          </a:p>
          <a:p>
            <a:pPr marL="285750" indent="-285750">
              <a:buFontTx/>
              <a:buChar char="-"/>
            </a:pPr>
            <a:r>
              <a:rPr lang="de-DE" dirty="0"/>
              <a:t>Branch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resolution</a:t>
            </a: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r>
              <a:rPr lang="de-DE" dirty="0"/>
              <a:t>In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case</a:t>
            </a:r>
            <a:r>
              <a:rPr lang="de-DE" dirty="0"/>
              <a:t> e.g.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declared</a:t>
            </a:r>
            <a:r>
              <a:rPr lang="de-DE" dirty="0"/>
              <a:t> a </a:t>
            </a:r>
            <a:r>
              <a:rPr lang="de-DE" dirty="0" err="1"/>
              <a:t>commercial</a:t>
            </a:r>
            <a:r>
              <a:rPr lang="de-DE" dirty="0"/>
              <a:t> </a:t>
            </a:r>
          </a:p>
          <a:p>
            <a:r>
              <a:rPr lang="de-DE" dirty="0" err="1"/>
              <a:t>license</a:t>
            </a:r>
            <a:r>
              <a:rPr lang="de-DE" dirty="0"/>
              <a:t> and </a:t>
            </a:r>
            <a:r>
              <a:rPr lang="de-DE" dirty="0" err="1"/>
              <a:t>thus</a:t>
            </a:r>
            <a:r>
              <a:rPr lang="de-DE" dirty="0"/>
              <a:t> </a:t>
            </a:r>
            <a:r>
              <a:rPr lang="de-DE" dirty="0" err="1"/>
              <a:t>provoqued</a:t>
            </a:r>
            <a:r>
              <a:rPr lang="de-DE" dirty="0"/>
              <a:t> a </a:t>
            </a:r>
            <a:r>
              <a:rPr lang="de-DE" dirty="0" err="1"/>
              <a:t>policy</a:t>
            </a:r>
            <a:r>
              <a:rPr lang="de-DE" dirty="0"/>
              <a:t> </a:t>
            </a:r>
            <a:r>
              <a:rPr lang="de-DE" dirty="0" err="1"/>
              <a:t>violation</a:t>
            </a:r>
            <a:r>
              <a:rPr lang="de-DE" dirty="0"/>
              <a:t>.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endParaRPr lang="de-DE" dirty="0"/>
          </a:p>
          <a:p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results</a:t>
            </a:r>
            <a:r>
              <a:rPr lang="de-DE" dirty="0"/>
              <a:t> </a:t>
            </a:r>
            <a:r>
              <a:rPr lang="de-DE" dirty="0" err="1"/>
              <a:t>several</a:t>
            </a:r>
            <a:r>
              <a:rPr lang="de-DE" dirty="0"/>
              <a:t> </a:t>
            </a:r>
            <a:r>
              <a:rPr lang="de-DE" dirty="0" err="1"/>
              <a:t>possibilities</a:t>
            </a:r>
            <a:r>
              <a:rPr lang="de-DE" dirty="0"/>
              <a:t>:</a:t>
            </a:r>
          </a:p>
          <a:p>
            <a:r>
              <a:rPr lang="de-DE" dirty="0"/>
              <a:t>- </a:t>
            </a:r>
            <a:r>
              <a:rPr lang="de-DE" dirty="0" err="1"/>
              <a:t>Either</a:t>
            </a:r>
            <a:r>
              <a:rPr lang="de-DE" dirty="0"/>
              <a:t> extra </a:t>
            </a:r>
            <a:r>
              <a:rPr lang="de-DE" dirty="0" err="1"/>
              <a:t>repository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another</a:t>
            </a:r>
            <a:r>
              <a:rPr lang="de-DE" dirty="0"/>
              <a:t> </a:t>
            </a:r>
            <a:r>
              <a:rPr lang="de-DE" dirty="0" err="1"/>
              <a:t>branch</a:t>
            </a: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4838F000-3137-D00C-9191-C434839FAA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0345" y="1412875"/>
            <a:ext cx="6338364" cy="4727562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99BA1851-3113-F2F2-F10B-0556298C89C5}"/>
              </a:ext>
            </a:extLst>
          </p:cNvPr>
          <p:cNvSpPr/>
          <p:nvPr/>
        </p:nvSpPr>
        <p:spPr bwMode="auto">
          <a:xfrm>
            <a:off x="4697836" y="4453503"/>
            <a:ext cx="2441196" cy="277888"/>
          </a:xfrm>
          <a:prstGeom prst="rect">
            <a:avLst/>
          </a:prstGeom>
          <a:noFill/>
          <a:ln w="38100">
            <a:solidFill>
              <a:srgbClr val="C00000"/>
            </a:solidFill>
          </a:ln>
          <a:effec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de-DE" sz="1800" b="1" dirty="0" err="1">
              <a:solidFill>
                <a:schemeClr val="tx1"/>
              </a:solidFill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1C03FC96-73F8-EB31-E7D8-9368D986A61D}"/>
              </a:ext>
            </a:extLst>
          </p:cNvPr>
          <p:cNvSpPr/>
          <p:nvPr/>
        </p:nvSpPr>
        <p:spPr bwMode="auto">
          <a:xfrm>
            <a:off x="4697836" y="4175615"/>
            <a:ext cx="2441196" cy="277888"/>
          </a:xfrm>
          <a:prstGeom prst="rect">
            <a:avLst/>
          </a:prstGeom>
          <a:noFill/>
          <a:ln w="38100">
            <a:solidFill>
              <a:srgbClr val="C00000"/>
            </a:solidFill>
          </a:ln>
          <a:effec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de-DE" sz="1800" b="1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1447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D7A717-9CA7-12AD-D154-471A705E0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Showcase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F56A9DC-04AA-DF02-E150-FB65C9692F3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7062" y="1412875"/>
            <a:ext cx="11088687" cy="3139321"/>
          </a:xfrm>
        </p:spPr>
        <p:txBody>
          <a:bodyPr/>
          <a:lstStyle/>
          <a:p>
            <a:r>
              <a:rPr lang="de-DE" dirty="0"/>
              <a:t>Demo </a:t>
            </a:r>
            <a:r>
              <a:rPr lang="de-DE" dirty="0" err="1"/>
              <a:t>repository</a:t>
            </a:r>
            <a:r>
              <a:rPr lang="de-DE" dirty="0"/>
              <a:t> (</a:t>
            </a:r>
            <a:r>
              <a:rPr lang="de-DE" dirty="0" err="1"/>
              <a:t>resolution</a:t>
            </a:r>
            <a:r>
              <a:rPr lang="de-DE" dirty="0"/>
              <a:t> </a:t>
            </a:r>
            <a:r>
              <a:rPr lang="de-DE" dirty="0" err="1"/>
              <a:t>branch</a:t>
            </a:r>
            <a:r>
              <a:rPr lang="de-DE" dirty="0"/>
              <a:t>)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This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same </a:t>
            </a:r>
            <a:r>
              <a:rPr lang="de-DE" dirty="0" err="1"/>
              <a:t>case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endParaRPr lang="de-DE" dirty="0"/>
          </a:p>
          <a:p>
            <a:r>
              <a:rPr lang="de-DE" dirty="0" err="1"/>
              <a:t>declared</a:t>
            </a:r>
            <a:r>
              <a:rPr lang="de-DE" dirty="0"/>
              <a:t> </a:t>
            </a:r>
            <a:r>
              <a:rPr lang="de-DE" dirty="0" err="1"/>
              <a:t>commercial</a:t>
            </a:r>
            <a:r>
              <a:rPr lang="de-DE" dirty="0"/>
              <a:t> </a:t>
            </a:r>
            <a:r>
              <a:rPr lang="de-DE" dirty="0" err="1"/>
              <a:t>license</a:t>
            </a:r>
            <a:r>
              <a:rPr lang="de-DE" dirty="0"/>
              <a:t>, but</a:t>
            </a:r>
          </a:p>
          <a:p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simulate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license</a:t>
            </a:r>
            <a:r>
              <a:rPr lang="de-DE" dirty="0"/>
              <a:t> was </a:t>
            </a:r>
            <a:r>
              <a:rPr lang="de-DE" dirty="0" err="1"/>
              <a:t>acquired</a:t>
            </a:r>
            <a:r>
              <a:rPr lang="de-DE" dirty="0"/>
              <a:t>.</a:t>
            </a:r>
          </a:p>
          <a:p>
            <a:r>
              <a:rPr lang="de-DE" dirty="0"/>
              <a:t>Thus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violation</a:t>
            </a:r>
            <a:r>
              <a:rPr lang="de-DE" dirty="0"/>
              <a:t> </a:t>
            </a:r>
            <a:r>
              <a:rPr lang="de-DE" dirty="0" err="1"/>
              <a:t>may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waived</a:t>
            </a:r>
            <a:r>
              <a:rPr lang="de-DE" dirty="0"/>
              <a:t> in</a:t>
            </a:r>
          </a:p>
          <a:p>
            <a:r>
              <a:rPr lang="de-DE" dirty="0" err="1"/>
              <a:t>the</a:t>
            </a:r>
            <a:r>
              <a:rPr lang="de-DE" dirty="0"/>
              <a:t> .</a:t>
            </a:r>
            <a:r>
              <a:rPr lang="de-DE" dirty="0" err="1"/>
              <a:t>ort.yml</a:t>
            </a:r>
            <a:r>
              <a:rPr lang="de-DE" dirty="0"/>
              <a:t>-file and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violation</a:t>
            </a:r>
            <a:r>
              <a:rPr lang="de-DE" dirty="0"/>
              <a:t> </a:t>
            </a:r>
            <a:r>
              <a:rPr lang="de-DE" dirty="0" err="1"/>
              <a:t>is</a:t>
            </a:r>
            <a:endParaRPr lang="de-DE" dirty="0"/>
          </a:p>
          <a:p>
            <a:r>
              <a:rPr lang="de-DE" dirty="0" err="1"/>
              <a:t>gone</a:t>
            </a:r>
            <a:r>
              <a:rPr lang="de-DE" dirty="0"/>
              <a:t>. 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AAB520EA-5CE7-388F-FC6B-C15BD4EDB1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6962" y="1201174"/>
            <a:ext cx="6042891" cy="4908658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9AA57EE9-4325-C06E-212B-7CD94F82E3BB}"/>
              </a:ext>
            </a:extLst>
          </p:cNvPr>
          <p:cNvSpPr/>
          <p:nvPr/>
        </p:nvSpPr>
        <p:spPr bwMode="auto">
          <a:xfrm>
            <a:off x="4035105" y="3095538"/>
            <a:ext cx="6476301" cy="453005"/>
          </a:xfrm>
          <a:prstGeom prst="rect">
            <a:avLst/>
          </a:prstGeom>
          <a:noFill/>
          <a:ln w="38100">
            <a:solidFill>
              <a:srgbClr val="C00000"/>
            </a:solidFill>
          </a:ln>
          <a:effec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de-DE" sz="1800" b="1" dirty="0" err="1">
              <a:solidFill>
                <a:schemeClr val="tx1"/>
              </a:solidFill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9CAFEBE-F0B5-4A4F-9021-C688ECF312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999" y="5982915"/>
            <a:ext cx="6929309" cy="36219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8E7417DF-FB61-4D81-6C12-78C28809FF3E}"/>
              </a:ext>
            </a:extLst>
          </p:cNvPr>
          <p:cNvCxnSpPr/>
          <p:nvPr/>
        </p:nvCxnSpPr>
        <p:spPr bwMode="auto">
          <a:xfrm flipV="1">
            <a:off x="2188497" y="3548543"/>
            <a:ext cx="2333169" cy="2434372"/>
          </a:xfrm>
          <a:prstGeom prst="line">
            <a:avLst/>
          </a:prstGeom>
          <a:solidFill>
            <a:schemeClr val="tx2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122078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DB6133-4815-4DAC-971D-017850583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Current</a:t>
            </a:r>
            <a:r>
              <a:rPr lang="de-DE" dirty="0"/>
              <a:t> Situation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C5E3B8D-0B28-328A-AA51-F96117183C5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err="1"/>
              <a:t>Heterogonous</a:t>
            </a:r>
            <a:r>
              <a:rPr lang="de-DE" dirty="0"/>
              <a:t> </a:t>
            </a:r>
            <a:r>
              <a:rPr lang="de-DE" dirty="0" err="1"/>
              <a:t>environment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a </a:t>
            </a:r>
            <a:r>
              <a:rPr lang="de-DE" dirty="0" err="1"/>
              <a:t>multitude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programming</a:t>
            </a:r>
            <a:r>
              <a:rPr lang="de-DE" dirty="0"/>
              <a:t> </a:t>
            </a:r>
            <a:r>
              <a:rPr lang="de-DE" dirty="0" err="1"/>
              <a:t>languages</a:t>
            </a:r>
            <a:r>
              <a:rPr lang="de-DE" dirty="0"/>
              <a:t> and </a:t>
            </a:r>
            <a:r>
              <a:rPr lang="de-DE" dirty="0" err="1"/>
              <a:t>package</a:t>
            </a:r>
            <a:r>
              <a:rPr lang="de-DE" dirty="0"/>
              <a:t> </a:t>
            </a:r>
            <a:r>
              <a:rPr lang="de-DE" dirty="0" err="1"/>
              <a:t>managers</a:t>
            </a:r>
            <a:r>
              <a:rPr lang="de-DE" dirty="0"/>
              <a:t> (and </a:t>
            </a:r>
            <a:r>
              <a:rPr lang="de-DE" dirty="0" err="1"/>
              <a:t>their</a:t>
            </a:r>
            <a:r>
              <a:rPr lang="de-DE" dirty="0"/>
              <a:t> </a:t>
            </a:r>
            <a:r>
              <a:rPr lang="de-DE" dirty="0" err="1"/>
              <a:t>versions</a:t>
            </a:r>
            <a:r>
              <a:rPr lang="de-DE" dirty="0"/>
              <a:t>)</a:t>
            </a:r>
          </a:p>
        </p:txBody>
      </p:sp>
      <p:sp>
        <p:nvSpPr>
          <p:cNvPr id="18" name="Textplatzhalter 2">
            <a:extLst>
              <a:ext uri="{FF2B5EF4-FFF2-40B4-BE49-F238E27FC236}">
                <a16:creationId xmlns:a16="http://schemas.microsoft.com/office/drawing/2014/main" id="{BD958CCC-63E5-6ACD-36AC-94C7F9A77E4C}"/>
              </a:ext>
            </a:extLst>
          </p:cNvPr>
          <p:cNvSpPr txBox="1">
            <a:spLocks/>
          </p:cNvSpPr>
          <p:nvPr/>
        </p:nvSpPr>
        <p:spPr bwMode="auto">
          <a:xfrm>
            <a:off x="627062" y="4591160"/>
            <a:ext cx="4725001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l" rtl="0" fontAlgn="base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None/>
              <a:tabLst/>
              <a:defRPr sz="14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179388" indent="-177800" algn="l" rtl="0" fontAlgn="base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Char char="•"/>
              <a:tabLst/>
              <a:defRPr sz="24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358775" indent="-177800" algn="l" rtl="0" fontAlgn="base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Char char="•"/>
              <a:tabLst/>
              <a:defRPr sz="24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538163" indent="-177800" algn="l" rtl="0" fontAlgn="base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Char char="•"/>
              <a:tabLst/>
              <a:defRPr sz="24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717550" indent="-177800" algn="l" rtl="0" fontAlgn="base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Char char="•"/>
              <a:tabLst/>
              <a:defRPr sz="240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1220788" indent="-18891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1677988" indent="-18891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2135188" indent="-18891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2592388" indent="-18891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de-DE" sz="1050" kern="0" dirty="0" err="1"/>
              <a:t>From</a:t>
            </a:r>
            <a:r>
              <a:rPr lang="de-DE" sz="1050" kern="0" dirty="0"/>
              <a:t> </a:t>
            </a:r>
            <a:r>
              <a:rPr lang="de-DE" sz="1050" kern="0" dirty="0" err="1"/>
              <a:t>Octoverse</a:t>
            </a:r>
            <a:r>
              <a:rPr lang="de-DE" sz="1050" kern="0" dirty="0"/>
              <a:t> </a:t>
            </a:r>
            <a:r>
              <a:rPr lang="de-DE" sz="1050" kern="0" dirty="0" err="1"/>
              <a:t>report</a:t>
            </a:r>
            <a:r>
              <a:rPr lang="de-DE" sz="1050" kern="0" dirty="0"/>
              <a:t>; Source: </a:t>
            </a:r>
            <a:r>
              <a:rPr lang="de-DE" sz="1050" kern="0" dirty="0">
                <a:hlinkClick r:id="rId2"/>
              </a:rPr>
              <a:t>https://github.blog/2023-11-08-the-state-of-open-source-and-ai/</a:t>
            </a:r>
            <a:r>
              <a:rPr lang="de-DE" sz="1050" kern="0" dirty="0"/>
              <a:t>  </a:t>
            </a:r>
          </a:p>
        </p:txBody>
      </p:sp>
      <p:pic>
        <p:nvPicPr>
          <p:cNvPr id="39" name="Grafik 38">
            <a:extLst>
              <a:ext uri="{FF2B5EF4-FFF2-40B4-BE49-F238E27FC236}">
                <a16:creationId xmlns:a16="http://schemas.microsoft.com/office/drawing/2014/main" id="{E55D3D55-AD99-FD77-183D-31C4B44F48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484" y="1873450"/>
            <a:ext cx="4819958" cy="2626478"/>
          </a:xfrm>
          <a:prstGeom prst="rect">
            <a:avLst/>
          </a:prstGeom>
        </p:spPr>
      </p:pic>
      <p:sp>
        <p:nvSpPr>
          <p:cNvPr id="40" name="Textplatzhalter 2">
            <a:extLst>
              <a:ext uri="{FF2B5EF4-FFF2-40B4-BE49-F238E27FC236}">
                <a16:creationId xmlns:a16="http://schemas.microsoft.com/office/drawing/2014/main" id="{2F8E3F3B-3856-A277-B618-D298A7C3F431}"/>
              </a:ext>
            </a:extLst>
          </p:cNvPr>
          <p:cNvSpPr txBox="1">
            <a:spLocks/>
          </p:cNvSpPr>
          <p:nvPr/>
        </p:nvSpPr>
        <p:spPr bwMode="auto">
          <a:xfrm>
            <a:off x="5963858" y="6306104"/>
            <a:ext cx="4725001" cy="161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l" rtl="0" fontAlgn="base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None/>
              <a:tabLst/>
              <a:defRPr sz="14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179388" indent="-177800" algn="l" rtl="0" fontAlgn="base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Char char="•"/>
              <a:tabLst/>
              <a:defRPr sz="24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358775" indent="-177800" algn="l" rtl="0" fontAlgn="base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Char char="•"/>
              <a:tabLst/>
              <a:defRPr sz="24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538163" indent="-177800" algn="l" rtl="0" fontAlgn="base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Char char="•"/>
              <a:tabLst/>
              <a:defRPr sz="24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717550" indent="-177800" algn="l" rtl="0" fontAlgn="base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Char char="•"/>
              <a:tabLst/>
              <a:defRPr sz="240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1220788" indent="-18891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1677988" indent="-18891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2135188" indent="-18891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2592388" indent="-18891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de-DE" sz="1050" kern="0" dirty="0"/>
              <a:t>Source: </a:t>
            </a:r>
            <a:r>
              <a:rPr lang="de-DE" sz="1050" kern="0" dirty="0">
                <a:hlinkClick r:id="rId4"/>
              </a:rPr>
              <a:t>https://github.com/oss-review-toolkit/ort#analyzer</a:t>
            </a:r>
            <a:r>
              <a:rPr lang="de-DE" sz="1050" kern="0" dirty="0"/>
              <a:t>   </a:t>
            </a:r>
          </a:p>
        </p:txBody>
      </p:sp>
      <p:pic>
        <p:nvPicPr>
          <p:cNvPr id="42" name="Grafik 41">
            <a:extLst>
              <a:ext uri="{FF2B5EF4-FFF2-40B4-BE49-F238E27FC236}">
                <a16:creationId xmlns:a16="http://schemas.microsoft.com/office/drawing/2014/main" id="{84EAE672-C3C5-A6FC-3681-8FC8ACCA48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9175" y="1873450"/>
            <a:ext cx="2908283" cy="4349692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79EE59D4-0C6A-01EE-1048-2A3F40AD20F0}"/>
              </a:ext>
            </a:extLst>
          </p:cNvPr>
          <p:cNvSpPr txBox="1"/>
          <p:nvPr/>
        </p:nvSpPr>
        <p:spPr>
          <a:xfrm rot="19565957">
            <a:off x="148682" y="253319"/>
            <a:ext cx="1077951" cy="51295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2400" dirty="0" err="1">
                <a:solidFill>
                  <a:srgbClr val="EB780A"/>
                </a:solidFill>
              </a:rPr>
              <a:t>Recap</a:t>
            </a:r>
            <a:endParaRPr lang="de-DE" sz="2400" dirty="0">
              <a:solidFill>
                <a:srgbClr val="EB780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67796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D7A717-9CA7-12AD-D154-471A705E0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Showcase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F56A9DC-04AA-DF02-E150-FB65C9692F3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7062" y="1412875"/>
            <a:ext cx="11088687" cy="1092607"/>
          </a:xfrm>
        </p:spPr>
        <p:txBody>
          <a:bodyPr/>
          <a:lstStyle/>
          <a:p>
            <a:r>
              <a:rPr lang="de-DE" dirty="0" err="1"/>
              <a:t>Result</a:t>
            </a:r>
            <a:r>
              <a:rPr lang="de-DE" dirty="0"/>
              <a:t> </a:t>
            </a:r>
            <a:r>
              <a:rPr lang="de-DE" dirty="0" err="1"/>
              <a:t>repository</a:t>
            </a:r>
            <a:endParaRPr lang="de-DE" dirty="0"/>
          </a:p>
          <a:p>
            <a:r>
              <a:rPr lang="de-DE" dirty="0"/>
              <a:t>(</a:t>
            </a:r>
            <a:r>
              <a:rPr lang="de-DE" dirty="0" err="1"/>
              <a:t>scans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schedule</a:t>
            </a:r>
            <a:r>
              <a:rPr lang="de-DE" dirty="0"/>
              <a:t> </a:t>
            </a:r>
            <a:r>
              <a:rPr lang="de-DE" dirty="0" err="1"/>
              <a:t>nightly</a:t>
            </a:r>
            <a:r>
              <a:rPr lang="de-DE" dirty="0"/>
              <a:t>) 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4D66FEC-29D8-65BC-10DF-FA7701C303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8324" y="1074750"/>
            <a:ext cx="7949166" cy="4708499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64013030-BAD4-9746-4FD0-6F12DF8854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909" y="2180508"/>
            <a:ext cx="1963463" cy="2449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8145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D7A717-9CA7-12AD-D154-471A705E0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Showcase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F56A9DC-04AA-DF02-E150-FB65C9692F3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7062" y="1412875"/>
            <a:ext cx="11088687" cy="800219"/>
          </a:xfrm>
        </p:spPr>
        <p:txBody>
          <a:bodyPr/>
          <a:lstStyle/>
          <a:p>
            <a:r>
              <a:rPr lang="de-DE" dirty="0" err="1"/>
              <a:t>Result</a:t>
            </a:r>
            <a:r>
              <a:rPr lang="de-DE" dirty="0"/>
              <a:t> </a:t>
            </a:r>
            <a:r>
              <a:rPr lang="de-DE" dirty="0" err="1"/>
              <a:t>repository</a:t>
            </a:r>
            <a:r>
              <a:rPr lang="de-DE" dirty="0"/>
              <a:t> 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4D66FEC-29D8-65BC-10DF-FA7701C303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128" y="2709644"/>
            <a:ext cx="3942716" cy="2335374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E8C8F410-AF71-4331-9545-C5240B613C0C}"/>
              </a:ext>
            </a:extLst>
          </p:cNvPr>
          <p:cNvSpPr/>
          <p:nvPr/>
        </p:nvSpPr>
        <p:spPr bwMode="auto">
          <a:xfrm>
            <a:off x="497128" y="4379053"/>
            <a:ext cx="1080002" cy="201336"/>
          </a:xfrm>
          <a:prstGeom prst="rect">
            <a:avLst/>
          </a:prstGeom>
          <a:noFill/>
          <a:ln w="28575">
            <a:solidFill>
              <a:srgbClr val="C00000"/>
            </a:solidFill>
          </a:ln>
          <a:effec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de-DE" sz="1800" b="1" dirty="0" err="1">
              <a:solidFill>
                <a:schemeClr val="tx1"/>
              </a:solidFill>
            </a:endParaRP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1CD4AE2F-7F85-0FBC-5F45-776784E7EE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5951" y="1718771"/>
            <a:ext cx="8144964" cy="434568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A665289F-3B2D-5B88-BBB6-EA6719DADAA1}"/>
              </a:ext>
            </a:extLst>
          </p:cNvPr>
          <p:cNvCxnSpPr/>
          <p:nvPr/>
        </p:nvCxnSpPr>
        <p:spPr bwMode="auto">
          <a:xfrm flipV="1">
            <a:off x="1577130" y="1718771"/>
            <a:ext cx="1468821" cy="2660282"/>
          </a:xfrm>
          <a:prstGeom prst="line">
            <a:avLst/>
          </a:prstGeom>
          <a:solidFill>
            <a:schemeClr val="tx2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7E646024-5895-FC81-C9E8-DFF7718FD6B2}"/>
              </a:ext>
            </a:extLst>
          </p:cNvPr>
          <p:cNvCxnSpPr/>
          <p:nvPr/>
        </p:nvCxnSpPr>
        <p:spPr bwMode="auto">
          <a:xfrm>
            <a:off x="1577130" y="4580389"/>
            <a:ext cx="1468821" cy="1484070"/>
          </a:xfrm>
          <a:prstGeom prst="line">
            <a:avLst/>
          </a:prstGeom>
          <a:solidFill>
            <a:schemeClr val="tx2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2387255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D7A717-9CA7-12AD-D154-471A705E0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Showcase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F56A9DC-04AA-DF02-E150-FB65C9692F3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6228" y="1412875"/>
            <a:ext cx="11279521" cy="1092607"/>
          </a:xfrm>
        </p:spPr>
        <p:txBody>
          <a:bodyPr/>
          <a:lstStyle/>
          <a:p>
            <a:r>
              <a:rPr lang="de-DE" dirty="0" err="1"/>
              <a:t>Result</a:t>
            </a:r>
            <a:r>
              <a:rPr lang="de-DE" dirty="0"/>
              <a:t> </a:t>
            </a:r>
            <a:r>
              <a:rPr lang="de-DE" dirty="0" err="1"/>
              <a:t>repository</a:t>
            </a:r>
            <a:endParaRPr lang="de-DE" dirty="0"/>
          </a:p>
          <a:p>
            <a:r>
              <a:rPr lang="de-DE" dirty="0"/>
              <a:t>Extension </a:t>
            </a:r>
            <a:r>
              <a:rPr lang="de-DE" dirty="0" err="1"/>
              <a:t>with</a:t>
            </a:r>
            <a:r>
              <a:rPr lang="de-DE" dirty="0"/>
              <a:t> Test-Automation 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4D66FEC-29D8-65BC-10DF-FA7701C303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128" y="2709644"/>
            <a:ext cx="3942716" cy="2335374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E8C8F410-AF71-4331-9545-C5240B613C0C}"/>
              </a:ext>
            </a:extLst>
          </p:cNvPr>
          <p:cNvSpPr/>
          <p:nvPr/>
        </p:nvSpPr>
        <p:spPr bwMode="auto">
          <a:xfrm>
            <a:off x="497128" y="4379053"/>
            <a:ext cx="1080002" cy="201336"/>
          </a:xfrm>
          <a:prstGeom prst="rect">
            <a:avLst/>
          </a:prstGeom>
          <a:noFill/>
          <a:ln w="28575">
            <a:solidFill>
              <a:srgbClr val="C00000"/>
            </a:solidFill>
          </a:ln>
          <a:effec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de-DE" sz="1800" b="1" dirty="0" err="1">
              <a:solidFill>
                <a:schemeClr val="tx1"/>
              </a:solidFill>
            </a:endParaRP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1CD4AE2F-7F85-0FBC-5F45-776784E7EE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5951" y="1718771"/>
            <a:ext cx="8144964" cy="434568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A665289F-3B2D-5B88-BBB6-EA6719DADAA1}"/>
              </a:ext>
            </a:extLst>
          </p:cNvPr>
          <p:cNvCxnSpPr/>
          <p:nvPr/>
        </p:nvCxnSpPr>
        <p:spPr bwMode="auto">
          <a:xfrm flipV="1">
            <a:off x="1577130" y="1718771"/>
            <a:ext cx="1468821" cy="2660282"/>
          </a:xfrm>
          <a:prstGeom prst="line">
            <a:avLst/>
          </a:prstGeom>
          <a:solidFill>
            <a:schemeClr val="tx2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7E646024-5895-FC81-C9E8-DFF7718FD6B2}"/>
              </a:ext>
            </a:extLst>
          </p:cNvPr>
          <p:cNvCxnSpPr/>
          <p:nvPr/>
        </p:nvCxnSpPr>
        <p:spPr bwMode="auto">
          <a:xfrm>
            <a:off x="1577130" y="4580389"/>
            <a:ext cx="1468821" cy="1484070"/>
          </a:xfrm>
          <a:prstGeom prst="line">
            <a:avLst/>
          </a:prstGeom>
          <a:solidFill>
            <a:schemeClr val="tx2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" name="Rechteck 3">
            <a:extLst>
              <a:ext uri="{FF2B5EF4-FFF2-40B4-BE49-F238E27FC236}">
                <a16:creationId xmlns:a16="http://schemas.microsoft.com/office/drawing/2014/main" id="{F6390520-9E93-ECE7-6E2B-FC49C93D5F9C}"/>
              </a:ext>
            </a:extLst>
          </p:cNvPr>
          <p:cNvSpPr/>
          <p:nvPr/>
        </p:nvSpPr>
        <p:spPr bwMode="auto">
          <a:xfrm>
            <a:off x="6560191" y="5251508"/>
            <a:ext cx="302003" cy="721453"/>
          </a:xfrm>
          <a:prstGeom prst="rect">
            <a:avLst/>
          </a:prstGeom>
          <a:noFill/>
          <a:ln w="28575">
            <a:solidFill>
              <a:srgbClr val="C00000"/>
            </a:solidFill>
          </a:ln>
          <a:effec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de-DE" sz="1800" b="1" dirty="0" err="1">
              <a:solidFill>
                <a:schemeClr val="tx1"/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8875F85-524C-D1EF-8D36-B30712EAC0B0}"/>
              </a:ext>
            </a:extLst>
          </p:cNvPr>
          <p:cNvSpPr txBox="1"/>
          <p:nvPr/>
        </p:nvSpPr>
        <p:spPr>
          <a:xfrm>
            <a:off x="7315200" y="4983061"/>
            <a:ext cx="4236440" cy="9899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400" dirty="0" err="1">
                <a:solidFill>
                  <a:schemeClr val="tx1"/>
                </a:solidFill>
              </a:rPr>
              <a:t>Results</a:t>
            </a:r>
            <a:r>
              <a:rPr lang="de-DE" sz="1400" dirty="0">
                <a:solidFill>
                  <a:schemeClr val="tx1"/>
                </a:solidFill>
              </a:rPr>
              <a:t> </a:t>
            </a:r>
            <a:r>
              <a:rPr lang="de-DE" sz="1400" dirty="0" err="1">
                <a:solidFill>
                  <a:schemeClr val="tx1"/>
                </a:solidFill>
              </a:rPr>
              <a:t>may</a:t>
            </a:r>
            <a:r>
              <a:rPr lang="de-DE" sz="1400" dirty="0">
                <a:solidFill>
                  <a:schemeClr val="tx1"/>
                </a:solidFill>
              </a:rPr>
              <a:t> </a:t>
            </a:r>
            <a:r>
              <a:rPr lang="de-DE" sz="1400" dirty="0" err="1">
                <a:solidFill>
                  <a:schemeClr val="tx1"/>
                </a:solidFill>
              </a:rPr>
              <a:t>be</a:t>
            </a:r>
            <a:r>
              <a:rPr lang="de-DE" sz="1400" dirty="0">
                <a:solidFill>
                  <a:schemeClr val="tx1"/>
                </a:solidFill>
              </a:rPr>
              <a:t> check e.g. </a:t>
            </a:r>
            <a:r>
              <a:rPr lang="de-DE" sz="1400" dirty="0" err="1">
                <a:solidFill>
                  <a:schemeClr val="tx1"/>
                </a:solidFill>
              </a:rPr>
              <a:t>with</a:t>
            </a:r>
            <a:r>
              <a:rPr lang="de-DE" sz="1400" dirty="0">
                <a:solidFill>
                  <a:schemeClr val="tx1"/>
                </a:solidFill>
              </a:rPr>
              <a:t> </a:t>
            </a:r>
            <a:r>
              <a:rPr lang="de-DE" sz="1400" dirty="0" err="1">
                <a:solidFill>
                  <a:schemeClr val="tx1"/>
                </a:solidFill>
              </a:rPr>
              <a:t>RobotFramework</a:t>
            </a:r>
            <a:r>
              <a:rPr lang="de-DE" sz="1400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400" dirty="0" err="1">
                <a:solidFill>
                  <a:schemeClr val="tx1"/>
                </a:solidFill>
              </a:rPr>
              <a:t>Expected</a:t>
            </a:r>
            <a:r>
              <a:rPr lang="de-DE" sz="1400" dirty="0">
                <a:solidFill>
                  <a:schemeClr val="tx1"/>
                </a:solidFill>
              </a:rPr>
              <a:t> </a:t>
            </a:r>
            <a:r>
              <a:rPr lang="de-DE" sz="1400" dirty="0" err="1">
                <a:solidFill>
                  <a:schemeClr val="tx1"/>
                </a:solidFill>
              </a:rPr>
              <a:t>value</a:t>
            </a:r>
            <a:r>
              <a:rPr lang="de-DE" sz="1400" dirty="0">
                <a:solidFill>
                  <a:schemeClr val="tx1"/>
                </a:solidFill>
              </a:rPr>
              <a:t> </a:t>
            </a:r>
            <a:r>
              <a:rPr lang="de-DE" sz="1400" dirty="0" err="1">
                <a:solidFill>
                  <a:schemeClr val="tx1"/>
                </a:solidFill>
              </a:rPr>
              <a:t>for</a:t>
            </a:r>
            <a:r>
              <a:rPr lang="de-DE" sz="1400" dirty="0">
                <a:solidFill>
                  <a:schemeClr val="tx1"/>
                </a:solidFill>
              </a:rPr>
              <a:t> Rule Violation: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de-DE" sz="1400" dirty="0" err="1">
              <a:solidFill>
                <a:schemeClr val="tx1"/>
              </a:solidFill>
            </a:endParaRPr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219D0209-DF38-237E-02F9-FB0C7EC110CC}"/>
              </a:ext>
            </a:extLst>
          </p:cNvPr>
          <p:cNvGrpSpPr/>
          <p:nvPr/>
        </p:nvGrpSpPr>
        <p:grpSpPr>
          <a:xfrm>
            <a:off x="7671193" y="5395358"/>
            <a:ext cx="3271952" cy="646227"/>
            <a:chOff x="7419523" y="5672722"/>
            <a:chExt cx="3271952" cy="646227"/>
          </a:xfrm>
        </p:grpSpPr>
        <p:pic>
          <p:nvPicPr>
            <p:cNvPr id="9" name="Grafik 8">
              <a:extLst>
                <a:ext uri="{FF2B5EF4-FFF2-40B4-BE49-F238E27FC236}">
                  <a16:creationId xmlns:a16="http://schemas.microsoft.com/office/drawing/2014/main" id="{53AF258D-3F31-D548-E82F-D45819CFAA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419523" y="5718472"/>
              <a:ext cx="2745036" cy="600477"/>
            </a:xfrm>
            <a:prstGeom prst="rect">
              <a:avLst/>
            </a:prstGeom>
          </p:spPr>
        </p:pic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5E39A88F-9081-AF64-F790-C4D07DD8DE07}"/>
                </a:ext>
              </a:extLst>
            </p:cNvPr>
            <p:cNvSpPr/>
            <p:nvPr/>
          </p:nvSpPr>
          <p:spPr bwMode="auto">
            <a:xfrm>
              <a:off x="10050011" y="5718472"/>
              <a:ext cx="567554" cy="60047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de-DE" sz="1800" b="1" dirty="0" err="1">
                <a:solidFill>
                  <a:schemeClr val="tx1"/>
                </a:solidFill>
              </a:endParaRPr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E9A8522D-4AE5-385F-A176-FDC479661320}"/>
                </a:ext>
              </a:extLst>
            </p:cNvPr>
            <p:cNvSpPr txBox="1"/>
            <p:nvPr/>
          </p:nvSpPr>
          <p:spPr>
            <a:xfrm>
              <a:off x="10061392" y="5672722"/>
              <a:ext cx="630083" cy="6004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ct val="150000"/>
                </a:lnSpc>
                <a:spcBef>
                  <a:spcPts val="0"/>
                </a:spcBef>
              </a:pPr>
              <a:r>
                <a:rPr lang="de-DE" sz="1400" dirty="0">
                  <a:solidFill>
                    <a:schemeClr val="tx1"/>
                  </a:solidFill>
                </a:rPr>
                <a:t>= 0 </a:t>
              </a:r>
            </a:p>
            <a:p>
              <a:pPr>
                <a:lnSpc>
                  <a:spcPct val="150000"/>
                </a:lnSpc>
                <a:spcBef>
                  <a:spcPts val="0"/>
                </a:spcBef>
              </a:pPr>
              <a:r>
                <a:rPr lang="de-DE" sz="1400" dirty="0">
                  <a:solidFill>
                    <a:schemeClr val="tx1"/>
                  </a:solidFill>
                </a:rPr>
                <a:t>= 1</a:t>
              </a:r>
            </a:p>
          </p:txBody>
        </p:sp>
      </p:grp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155E4024-9C88-E5BC-8084-512FE2994CCD}"/>
              </a:ext>
            </a:extLst>
          </p:cNvPr>
          <p:cNvCxnSpPr/>
          <p:nvPr/>
        </p:nvCxnSpPr>
        <p:spPr bwMode="auto">
          <a:xfrm flipV="1">
            <a:off x="6862194" y="5108895"/>
            <a:ext cx="453006" cy="369116"/>
          </a:xfrm>
          <a:prstGeom prst="line">
            <a:avLst/>
          </a:prstGeom>
          <a:solidFill>
            <a:schemeClr val="tx2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622461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DB6133-4815-4DAC-971D-017850583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Need and </a:t>
            </a:r>
            <a:r>
              <a:rPr lang="de-DE" dirty="0" err="1"/>
              <a:t>idea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C5E3B8D-0B28-328A-AA51-F96117183C5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2349" y="1519021"/>
            <a:ext cx="11088687" cy="507831"/>
          </a:xfrm>
        </p:spPr>
        <p:txBody>
          <a:bodyPr/>
          <a:lstStyle/>
          <a:p>
            <a:r>
              <a:rPr lang="de-DE" dirty="0"/>
              <a:t>A </a:t>
            </a:r>
            <a:r>
              <a:rPr lang="de-DE" dirty="0" err="1"/>
              <a:t>reproducible</a:t>
            </a:r>
            <a:r>
              <a:rPr lang="de-DE" dirty="0"/>
              <a:t> </a:t>
            </a:r>
            <a:r>
              <a:rPr lang="de-DE" dirty="0" err="1"/>
              <a:t>quality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Software </a:t>
            </a:r>
            <a:r>
              <a:rPr lang="de-DE" dirty="0" err="1"/>
              <a:t>Composition</a:t>
            </a:r>
            <a:r>
              <a:rPr lang="de-DE" dirty="0"/>
              <a:t> Analysis and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handling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findings</a:t>
            </a:r>
            <a:r>
              <a:rPr lang="de-DE" dirty="0"/>
              <a:t> </a:t>
            </a:r>
            <a:r>
              <a:rPr lang="de-DE" dirty="0" err="1"/>
              <a:t>needs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ensured</a:t>
            </a:r>
            <a:r>
              <a:rPr lang="de-DE" dirty="0"/>
              <a:t>.</a:t>
            </a:r>
          </a:p>
          <a:p>
            <a:r>
              <a:rPr lang="de-DE" dirty="0"/>
              <a:t>In </a:t>
            </a:r>
            <a:r>
              <a:rPr lang="de-DE" dirty="0" err="1"/>
              <a:t>order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able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test</a:t>
            </a:r>
            <a:r>
              <a:rPr lang="de-DE" dirty="0"/>
              <a:t> different </a:t>
            </a:r>
            <a:r>
              <a:rPr lang="de-DE" dirty="0" err="1"/>
              <a:t>infrastructure</a:t>
            </a:r>
            <a:r>
              <a:rPr lang="de-DE" dirty="0"/>
              <a:t> </a:t>
            </a:r>
            <a:r>
              <a:rPr lang="de-DE" dirty="0" err="1"/>
              <a:t>setups</a:t>
            </a:r>
            <a:r>
              <a:rPr lang="de-DE" dirty="0"/>
              <a:t> (</a:t>
            </a:r>
            <a:r>
              <a:rPr lang="de-DE" dirty="0" err="1"/>
              <a:t>with</a:t>
            </a:r>
            <a:r>
              <a:rPr lang="de-DE" dirty="0"/>
              <a:t> different </a:t>
            </a:r>
            <a:r>
              <a:rPr lang="de-DE" dirty="0" err="1"/>
              <a:t>tools</a:t>
            </a:r>
            <a:r>
              <a:rPr lang="de-DE" dirty="0"/>
              <a:t>) „test-sets“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necessary</a:t>
            </a:r>
            <a:endParaRPr lang="de-DE" dirty="0"/>
          </a:p>
        </p:txBody>
      </p:sp>
      <p:sp>
        <p:nvSpPr>
          <p:cNvPr id="4" name="Textplatzhalter 2">
            <a:extLst>
              <a:ext uri="{FF2B5EF4-FFF2-40B4-BE49-F238E27FC236}">
                <a16:creationId xmlns:a16="http://schemas.microsoft.com/office/drawing/2014/main" id="{A236638B-9B23-C3E5-EE89-FBA78624FD2F}"/>
              </a:ext>
            </a:extLst>
          </p:cNvPr>
          <p:cNvSpPr txBox="1">
            <a:spLocks/>
          </p:cNvSpPr>
          <p:nvPr/>
        </p:nvSpPr>
        <p:spPr bwMode="auto">
          <a:xfrm>
            <a:off x="554831" y="2327795"/>
            <a:ext cx="11088687" cy="2831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l" rtl="0" fontAlgn="base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None/>
              <a:tabLst/>
              <a:defRPr sz="14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179388" indent="-177800" algn="l" rtl="0" fontAlgn="base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Char char="•"/>
              <a:tabLst/>
              <a:defRPr sz="24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358775" indent="-177800" algn="l" rtl="0" fontAlgn="base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Char char="•"/>
              <a:tabLst/>
              <a:defRPr sz="24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538163" indent="-177800" algn="l" rtl="0" fontAlgn="base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Char char="•"/>
              <a:tabLst/>
              <a:defRPr sz="24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717550" indent="-177800" algn="l" rtl="0" fontAlgn="base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Char char="•"/>
              <a:tabLst/>
              <a:defRPr sz="240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1220788" indent="-18891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1677988" indent="-18891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2135188" indent="-18891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2592388" indent="-18891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indent="-342900">
              <a:buAutoNum type="arabicPeriod"/>
            </a:pPr>
            <a:r>
              <a:rPr lang="de-DE" kern="0" dirty="0" err="1"/>
              <a:t>Identify</a:t>
            </a:r>
            <a:r>
              <a:rPr lang="de-DE" kern="0" dirty="0"/>
              <a:t> „Hello World+“ (+ = </a:t>
            </a:r>
            <a:r>
              <a:rPr lang="de-DE" kern="0" dirty="0" err="1"/>
              <a:t>using</a:t>
            </a:r>
            <a:r>
              <a:rPr lang="de-DE" kern="0" dirty="0"/>
              <a:t> </a:t>
            </a:r>
            <a:r>
              <a:rPr lang="de-DE" kern="0" dirty="0" err="1"/>
              <a:t>dependencies</a:t>
            </a:r>
            <a:r>
              <a:rPr lang="de-DE" kern="0" dirty="0"/>
              <a:t>) </a:t>
            </a:r>
            <a:r>
              <a:rPr lang="de-DE" kern="0" dirty="0" err="1"/>
              <a:t>example</a:t>
            </a:r>
            <a:r>
              <a:rPr lang="de-DE" kern="0" dirty="0"/>
              <a:t> </a:t>
            </a:r>
            <a:r>
              <a:rPr lang="de-DE" kern="0" dirty="0" err="1"/>
              <a:t>repositories</a:t>
            </a:r>
            <a:r>
              <a:rPr lang="de-DE" kern="0" dirty="0"/>
              <a:t> in </a:t>
            </a:r>
            <a:r>
              <a:rPr lang="de-DE" kern="0" dirty="0" err="1"/>
              <a:t>the</a:t>
            </a:r>
            <a:r>
              <a:rPr lang="de-DE" kern="0" dirty="0"/>
              <a:t> </a:t>
            </a:r>
            <a:r>
              <a:rPr lang="de-DE" kern="0" dirty="0" err="1"/>
              <a:t>respective</a:t>
            </a:r>
            <a:r>
              <a:rPr lang="de-DE" kern="0" dirty="0"/>
              <a:t> </a:t>
            </a:r>
            <a:r>
              <a:rPr lang="de-DE" kern="0" dirty="0" err="1"/>
              <a:t>communities</a:t>
            </a:r>
            <a:r>
              <a:rPr lang="de-DE" kern="0" dirty="0"/>
              <a:t> (</a:t>
            </a:r>
            <a:r>
              <a:rPr lang="de-DE" kern="0" dirty="0" err="1"/>
              <a:t>ideally</a:t>
            </a:r>
            <a:r>
              <a:rPr lang="de-DE" kern="0" dirty="0"/>
              <a:t> </a:t>
            </a:r>
            <a:r>
              <a:rPr lang="de-DE" kern="0" dirty="0" err="1"/>
              <a:t>maintained</a:t>
            </a:r>
            <a:r>
              <a:rPr lang="de-DE" kern="0" dirty="0"/>
              <a:t> </a:t>
            </a:r>
            <a:r>
              <a:rPr lang="de-DE" kern="0" dirty="0" err="1"/>
              <a:t>by</a:t>
            </a:r>
            <a:r>
              <a:rPr lang="de-DE" kern="0" dirty="0"/>
              <a:t> </a:t>
            </a:r>
            <a:r>
              <a:rPr lang="de-DE" kern="0" dirty="0" err="1"/>
              <a:t>the</a:t>
            </a:r>
            <a:r>
              <a:rPr lang="de-DE" kern="0" dirty="0"/>
              <a:t> </a:t>
            </a:r>
            <a:r>
              <a:rPr lang="de-DE" kern="0" dirty="0" err="1"/>
              <a:t>stewards</a:t>
            </a:r>
            <a:r>
              <a:rPr lang="de-DE" kern="0" dirty="0"/>
              <a:t> </a:t>
            </a:r>
            <a:r>
              <a:rPr lang="de-DE" kern="0" dirty="0" err="1"/>
              <a:t>of</a:t>
            </a:r>
            <a:r>
              <a:rPr lang="de-DE" kern="0" dirty="0"/>
              <a:t> </a:t>
            </a:r>
            <a:r>
              <a:rPr lang="de-DE" kern="0" dirty="0" err="1"/>
              <a:t>the</a:t>
            </a:r>
            <a:r>
              <a:rPr lang="de-DE" kern="0" dirty="0"/>
              <a:t> </a:t>
            </a:r>
            <a:r>
              <a:rPr lang="de-DE" kern="0" dirty="0" err="1"/>
              <a:t>respective</a:t>
            </a:r>
            <a:r>
              <a:rPr lang="de-DE" kern="0" dirty="0"/>
              <a:t> </a:t>
            </a:r>
            <a:r>
              <a:rPr lang="de-DE" kern="0" dirty="0" err="1"/>
              <a:t>technology</a:t>
            </a:r>
            <a:r>
              <a:rPr lang="de-DE" kern="0" dirty="0"/>
              <a:t>, e.g. </a:t>
            </a:r>
            <a:r>
              <a:rPr lang="de-DE" kern="0" dirty="0" err="1"/>
              <a:t>maven-example</a:t>
            </a:r>
            <a:r>
              <a:rPr lang="de-DE" kern="0" dirty="0"/>
              <a:t> </a:t>
            </a:r>
            <a:r>
              <a:rPr lang="de-DE" kern="0" dirty="0" err="1"/>
              <a:t>by</a:t>
            </a:r>
            <a:r>
              <a:rPr lang="de-DE" kern="0" dirty="0"/>
              <a:t> </a:t>
            </a:r>
            <a:r>
              <a:rPr lang="de-DE" kern="0" dirty="0" err="1"/>
              <a:t>the</a:t>
            </a:r>
            <a:r>
              <a:rPr lang="de-DE" kern="0" dirty="0"/>
              <a:t> Maven-community etc.)</a:t>
            </a:r>
          </a:p>
          <a:p>
            <a:pPr marL="522288" lvl="1" indent="-342900">
              <a:buAutoNum type="arabicPeriod"/>
            </a:pPr>
            <a:r>
              <a:rPr lang="de-DE" sz="1400" kern="0" dirty="0"/>
              <a:t>e.g. </a:t>
            </a:r>
            <a:r>
              <a:rPr lang="de-DE" sz="1000" b="0" i="0" dirty="0">
                <a:solidFill>
                  <a:srgbClr val="0052CC"/>
                </a:solidFill>
                <a:effectLst/>
                <a:latin typeface="-apple-system"/>
                <a:hlinkClick r:id="rId2"/>
              </a:rPr>
              <a:t>https://github.com/golang/example</a:t>
            </a:r>
            <a:r>
              <a:rPr lang="de-DE" sz="1000" b="0" i="0" dirty="0">
                <a:solidFill>
                  <a:srgbClr val="172B4D"/>
                </a:solidFill>
                <a:effectLst/>
                <a:latin typeface="-apple-system"/>
              </a:rPr>
              <a:t>  </a:t>
            </a:r>
            <a:endParaRPr lang="de-DE" sz="1400" kern="0" dirty="0"/>
          </a:p>
          <a:p>
            <a:pPr marL="342900" indent="-342900">
              <a:buAutoNum type="arabicPeriod"/>
            </a:pPr>
            <a:r>
              <a:rPr lang="de-DE" kern="0" dirty="0"/>
              <a:t>Fork </a:t>
            </a:r>
            <a:r>
              <a:rPr lang="de-DE" kern="0" dirty="0" err="1"/>
              <a:t>the</a:t>
            </a:r>
            <a:r>
              <a:rPr lang="de-DE" kern="0" dirty="0"/>
              <a:t> </a:t>
            </a:r>
            <a:r>
              <a:rPr lang="de-DE" kern="0" dirty="0" err="1"/>
              <a:t>example</a:t>
            </a:r>
            <a:r>
              <a:rPr lang="de-DE" kern="0" dirty="0"/>
              <a:t> </a:t>
            </a:r>
            <a:r>
              <a:rPr lang="de-DE" kern="0" dirty="0" err="1"/>
              <a:t>repository</a:t>
            </a:r>
            <a:r>
              <a:rPr lang="de-DE" kern="0" dirty="0"/>
              <a:t> </a:t>
            </a:r>
            <a:r>
              <a:rPr lang="de-DE" kern="0" dirty="0" err="1"/>
              <a:t>to</a:t>
            </a:r>
            <a:r>
              <a:rPr lang="de-DE" kern="0" dirty="0"/>
              <a:t> </a:t>
            </a:r>
            <a:r>
              <a:rPr lang="de-DE" kern="0" dirty="0" err="1"/>
              <a:t>Sharing_creates_value</a:t>
            </a:r>
            <a:r>
              <a:rPr lang="de-DE" kern="0" dirty="0"/>
              <a:t> </a:t>
            </a:r>
            <a:r>
              <a:rPr lang="de-DE" kern="0" dirty="0" err="1"/>
              <a:t>as</a:t>
            </a:r>
            <a:r>
              <a:rPr lang="de-DE" kern="0" dirty="0"/>
              <a:t> a „</a:t>
            </a:r>
            <a:r>
              <a:rPr lang="de-DE" kern="0" dirty="0" err="1"/>
              <a:t>dummy</a:t>
            </a:r>
            <a:r>
              <a:rPr lang="de-DE" kern="0" dirty="0"/>
              <a:t>“</a:t>
            </a:r>
          </a:p>
          <a:p>
            <a:pPr marL="522288" lvl="1" indent="-342900">
              <a:buAutoNum type="arabicPeriod"/>
            </a:pPr>
            <a:r>
              <a:rPr lang="de-DE" sz="1400" kern="0" dirty="0"/>
              <a:t>E.g. </a:t>
            </a:r>
            <a:r>
              <a:rPr lang="de-DE" sz="1400" kern="0" dirty="0" err="1"/>
              <a:t>tbd</a:t>
            </a:r>
            <a:endParaRPr lang="de-DE" sz="1400" kern="0" dirty="0"/>
          </a:p>
          <a:p>
            <a:pPr marL="342900" indent="-342900">
              <a:buAutoNum type="arabicPeriod"/>
            </a:pPr>
            <a:r>
              <a:rPr lang="de-DE" kern="0" dirty="0" err="1"/>
              <a:t>Establish</a:t>
            </a:r>
            <a:r>
              <a:rPr lang="de-DE" kern="0" dirty="0"/>
              <a:t> </a:t>
            </a:r>
            <a:r>
              <a:rPr lang="de-DE" kern="0" dirty="0" err="1"/>
              <a:t>branches</a:t>
            </a:r>
            <a:r>
              <a:rPr lang="de-DE" kern="0" dirty="0"/>
              <a:t> </a:t>
            </a:r>
            <a:r>
              <a:rPr lang="de-DE" kern="0" dirty="0" err="1"/>
              <a:t>to</a:t>
            </a:r>
            <a:r>
              <a:rPr lang="de-DE" kern="0" dirty="0"/>
              <a:t> </a:t>
            </a:r>
            <a:r>
              <a:rPr lang="de-DE" kern="0" dirty="0" err="1"/>
              <a:t>enrich</a:t>
            </a:r>
            <a:r>
              <a:rPr lang="de-DE" kern="0" dirty="0"/>
              <a:t> </a:t>
            </a:r>
            <a:r>
              <a:rPr lang="de-DE" kern="0" dirty="0" err="1"/>
              <a:t>the</a:t>
            </a:r>
            <a:r>
              <a:rPr lang="de-DE" kern="0" dirty="0"/>
              <a:t> „</a:t>
            </a:r>
            <a:r>
              <a:rPr lang="de-DE" kern="0" dirty="0" err="1"/>
              <a:t>dummy</a:t>
            </a:r>
            <a:r>
              <a:rPr lang="de-DE" kern="0" dirty="0"/>
              <a:t>“ </a:t>
            </a:r>
            <a:r>
              <a:rPr lang="de-DE" kern="0" dirty="0" err="1"/>
              <a:t>with</a:t>
            </a:r>
            <a:r>
              <a:rPr lang="de-DE" kern="0" dirty="0"/>
              <a:t> test-</a:t>
            </a:r>
            <a:r>
              <a:rPr lang="de-DE" kern="0" dirty="0" err="1"/>
              <a:t>cases</a:t>
            </a:r>
            <a:r>
              <a:rPr lang="de-DE" kern="0" dirty="0"/>
              <a:t> </a:t>
            </a:r>
            <a:r>
              <a:rPr lang="de-DE" kern="0" dirty="0" err="1"/>
              <a:t>of</a:t>
            </a:r>
            <a:r>
              <a:rPr lang="de-DE" kern="0" dirty="0"/>
              <a:t> </a:t>
            </a:r>
            <a:r>
              <a:rPr lang="de-DE" kern="0" dirty="0" err="1"/>
              <a:t>interest</a:t>
            </a:r>
            <a:r>
              <a:rPr lang="de-DE" kern="0" dirty="0"/>
              <a:t> and </a:t>
            </a:r>
            <a:r>
              <a:rPr lang="de-DE" kern="0" dirty="0" err="1"/>
              <a:t>provide</a:t>
            </a:r>
            <a:r>
              <a:rPr lang="de-DE" kern="0" dirty="0"/>
              <a:t> a </a:t>
            </a:r>
            <a:r>
              <a:rPr lang="de-DE" kern="0" dirty="0" err="1"/>
              <a:t>description</a:t>
            </a:r>
            <a:r>
              <a:rPr lang="de-DE" kern="0" dirty="0"/>
              <a:t> </a:t>
            </a:r>
            <a:r>
              <a:rPr lang="de-DE" kern="0" dirty="0" err="1"/>
              <a:t>of</a:t>
            </a:r>
            <a:r>
              <a:rPr lang="de-DE" kern="0" dirty="0"/>
              <a:t> </a:t>
            </a:r>
            <a:r>
              <a:rPr lang="de-DE" kern="0" dirty="0" err="1"/>
              <a:t>the</a:t>
            </a:r>
            <a:r>
              <a:rPr lang="de-DE" kern="0" dirty="0"/>
              <a:t> „</a:t>
            </a:r>
            <a:r>
              <a:rPr lang="de-DE" kern="0" dirty="0" err="1"/>
              <a:t>expected</a:t>
            </a:r>
            <a:r>
              <a:rPr lang="de-DE" kern="0" dirty="0"/>
              <a:t> </a:t>
            </a:r>
            <a:r>
              <a:rPr lang="de-DE" kern="0" dirty="0" err="1"/>
              <a:t>behaviour</a:t>
            </a:r>
            <a:r>
              <a:rPr lang="de-DE" kern="0" dirty="0"/>
              <a:t>“ </a:t>
            </a:r>
            <a:r>
              <a:rPr lang="de-DE" kern="0" dirty="0" err="1"/>
              <a:t>if</a:t>
            </a:r>
            <a:r>
              <a:rPr lang="de-DE" kern="0" dirty="0"/>
              <a:t> </a:t>
            </a:r>
            <a:r>
              <a:rPr lang="de-DE" kern="0" dirty="0" err="1"/>
              <a:t>analyzed</a:t>
            </a:r>
            <a:r>
              <a:rPr lang="de-DE" kern="0" dirty="0"/>
              <a:t> </a:t>
            </a:r>
            <a:r>
              <a:rPr lang="de-DE" kern="0" dirty="0" err="1"/>
              <a:t>by</a:t>
            </a:r>
            <a:r>
              <a:rPr lang="de-DE" kern="0" dirty="0"/>
              <a:t> an Open Source Management </a:t>
            </a:r>
            <a:r>
              <a:rPr lang="de-DE" kern="0" dirty="0" err="1"/>
              <a:t>tool</a:t>
            </a:r>
            <a:r>
              <a:rPr lang="de-DE" kern="0" dirty="0"/>
              <a:t> (e.g. ORT, </a:t>
            </a:r>
            <a:r>
              <a:rPr lang="de-DE" kern="0" dirty="0" err="1"/>
              <a:t>Fossology</a:t>
            </a:r>
            <a:r>
              <a:rPr lang="de-DE" kern="0" dirty="0"/>
              <a:t>,…)</a:t>
            </a:r>
          </a:p>
          <a:p>
            <a:pPr marL="522288" lvl="1" indent="-342900">
              <a:buAutoNum type="arabicPeriod"/>
            </a:pPr>
            <a:r>
              <a:rPr lang="de-DE" sz="1400" kern="0" dirty="0" err="1"/>
              <a:t>Adding</a:t>
            </a:r>
            <a:r>
              <a:rPr lang="de-DE" sz="1400" kern="0" dirty="0"/>
              <a:t> a </a:t>
            </a:r>
            <a:r>
              <a:rPr lang="de-DE" sz="1400" kern="0" dirty="0" err="1"/>
              <a:t>vulnerably</a:t>
            </a:r>
            <a:r>
              <a:rPr lang="de-DE" sz="1400" kern="0" dirty="0"/>
              <a:t> </a:t>
            </a:r>
            <a:r>
              <a:rPr lang="de-DE" sz="1400" kern="0" dirty="0" err="1"/>
              <a:t>go-component</a:t>
            </a:r>
            <a:r>
              <a:rPr lang="de-DE" sz="1400" kern="0" dirty="0"/>
              <a:t> </a:t>
            </a:r>
            <a:r>
              <a:rPr lang="de-DE" sz="1400" kern="0" dirty="0" err="1"/>
              <a:t>from</a:t>
            </a:r>
            <a:r>
              <a:rPr lang="de-DE" sz="1400" kern="0" dirty="0"/>
              <a:t> </a:t>
            </a:r>
            <a:r>
              <a:rPr lang="de-DE" sz="1400" kern="0" dirty="0">
                <a:hlinkClick r:id="rId3"/>
              </a:rPr>
              <a:t>https://pkg.go.dev/vuln/</a:t>
            </a:r>
            <a:r>
              <a:rPr lang="de-DE" sz="1400" kern="0" dirty="0"/>
              <a:t> in </a:t>
            </a:r>
            <a:r>
              <a:rPr lang="de-DE" sz="1400" kern="0" dirty="0" err="1"/>
              <a:t>Cargo.lock</a:t>
            </a:r>
            <a:r>
              <a:rPr lang="de-DE" sz="1400" kern="0" dirty="0"/>
              <a:t> =&gt; </a:t>
            </a:r>
            <a:r>
              <a:rPr lang="de-DE" sz="1400" kern="0" dirty="0" err="1"/>
              <a:t>expect</a:t>
            </a:r>
            <a:r>
              <a:rPr lang="de-DE" sz="1400" kern="0" dirty="0"/>
              <a:t> </a:t>
            </a:r>
            <a:r>
              <a:rPr lang="de-DE" sz="1400" kern="0" dirty="0" err="1"/>
              <a:t>security</a:t>
            </a:r>
            <a:r>
              <a:rPr lang="de-DE" sz="1400" kern="0" dirty="0"/>
              <a:t> </a:t>
            </a:r>
            <a:r>
              <a:rPr lang="de-DE" sz="1400" kern="0" dirty="0" err="1"/>
              <a:t>vulnerability</a:t>
            </a:r>
            <a:r>
              <a:rPr lang="de-DE" sz="1400" kern="0" dirty="0"/>
              <a:t> alert</a:t>
            </a:r>
          </a:p>
          <a:p>
            <a:pPr marL="342900" indent="-342900">
              <a:buAutoNum type="arabicPeriod"/>
            </a:pPr>
            <a:r>
              <a:rPr lang="de-DE" kern="0" dirty="0"/>
              <a:t>Use </a:t>
            </a:r>
            <a:r>
              <a:rPr lang="de-DE" kern="0" dirty="0" err="1"/>
              <a:t>the</a:t>
            </a:r>
            <a:r>
              <a:rPr lang="de-DE" kern="0" dirty="0"/>
              <a:t> </a:t>
            </a:r>
            <a:r>
              <a:rPr lang="de-DE" kern="0" dirty="0" err="1"/>
              <a:t>dummies</a:t>
            </a:r>
            <a:r>
              <a:rPr lang="de-DE" kern="0" dirty="0"/>
              <a:t> </a:t>
            </a:r>
            <a:r>
              <a:rPr lang="de-DE" kern="0" dirty="0" err="1"/>
              <a:t>for</a:t>
            </a:r>
            <a:r>
              <a:rPr lang="de-DE" kern="0" dirty="0"/>
              <a:t> </a:t>
            </a:r>
            <a:r>
              <a:rPr lang="de-DE" kern="0" dirty="0" err="1"/>
              <a:t>testing</a:t>
            </a:r>
            <a:r>
              <a:rPr lang="de-DE" kern="0" dirty="0"/>
              <a:t> and </a:t>
            </a:r>
            <a:r>
              <a:rPr lang="de-DE" kern="0" dirty="0" err="1"/>
              <a:t>share</a:t>
            </a:r>
            <a:r>
              <a:rPr lang="de-DE" kern="0" dirty="0"/>
              <a:t> test-</a:t>
            </a:r>
            <a:r>
              <a:rPr lang="de-DE" kern="0" dirty="0" err="1"/>
              <a:t>cases</a:t>
            </a:r>
            <a:r>
              <a:rPr lang="de-DE" kern="0" dirty="0"/>
              <a:t> </a:t>
            </a:r>
            <a:r>
              <a:rPr lang="de-DE" kern="0" dirty="0" err="1"/>
              <a:t>as</a:t>
            </a:r>
            <a:r>
              <a:rPr lang="de-DE" kern="0" dirty="0"/>
              <a:t> </a:t>
            </a:r>
            <a:r>
              <a:rPr lang="de-DE" kern="0" dirty="0" err="1"/>
              <a:t>new</a:t>
            </a:r>
            <a:r>
              <a:rPr lang="de-DE" kern="0" dirty="0"/>
              <a:t> </a:t>
            </a:r>
            <a:r>
              <a:rPr lang="de-DE" kern="0" dirty="0" err="1"/>
              <a:t>branches</a:t>
            </a:r>
            <a:r>
              <a:rPr lang="de-DE" kern="0" dirty="0"/>
              <a:t> in </a:t>
            </a:r>
            <a:r>
              <a:rPr lang="de-DE" kern="0" dirty="0" err="1"/>
              <a:t>the</a:t>
            </a:r>
            <a:r>
              <a:rPr lang="de-DE" kern="0" dirty="0"/>
              <a:t> </a:t>
            </a:r>
            <a:r>
              <a:rPr lang="de-DE" kern="0" dirty="0" err="1"/>
              <a:t>respective</a:t>
            </a:r>
            <a:r>
              <a:rPr lang="de-DE" kern="0" dirty="0"/>
              <a:t> </a:t>
            </a:r>
            <a:r>
              <a:rPr lang="de-DE" kern="0" dirty="0" err="1"/>
              <a:t>repositories</a:t>
            </a:r>
            <a:endParaRPr lang="de-DE" kern="0" dirty="0"/>
          </a:p>
          <a:p>
            <a:pPr marL="522288" lvl="1" indent="-342900">
              <a:buAutoNum type="arabicPeriod"/>
            </a:pPr>
            <a:r>
              <a:rPr lang="de-DE" sz="1400" kern="0" dirty="0"/>
              <a:t>E.g. </a:t>
            </a:r>
            <a:r>
              <a:rPr lang="de-DE" sz="1400" kern="0" dirty="0" err="1"/>
              <a:t>run</a:t>
            </a:r>
            <a:r>
              <a:rPr lang="de-DE" sz="1400" kern="0" dirty="0"/>
              <a:t> ORT </a:t>
            </a:r>
            <a:r>
              <a:rPr lang="de-DE" sz="1400" kern="0" dirty="0" err="1"/>
              <a:t>with</a:t>
            </a:r>
            <a:r>
              <a:rPr lang="de-DE" sz="1400" kern="0" dirty="0"/>
              <a:t> </a:t>
            </a:r>
            <a:r>
              <a:rPr lang="de-DE" sz="1400" kern="0" dirty="0" err="1"/>
              <a:t>vulnerableCode</a:t>
            </a:r>
            <a:r>
              <a:rPr lang="de-DE" sz="1400" kern="0" dirty="0"/>
              <a:t> </a:t>
            </a:r>
            <a:r>
              <a:rPr lang="de-DE" sz="1400" kern="0" dirty="0" err="1"/>
              <a:t>integration</a:t>
            </a:r>
            <a:r>
              <a:rPr lang="de-DE" sz="1400" kern="0" dirty="0"/>
              <a:t> via </a:t>
            </a:r>
            <a:r>
              <a:rPr lang="de-DE" sz="1400" kern="0" dirty="0" err="1"/>
              <a:t>Advisor</a:t>
            </a:r>
            <a:r>
              <a:rPr lang="de-DE" sz="1400" kern="0" dirty="0"/>
              <a:t> on </a:t>
            </a:r>
            <a:r>
              <a:rPr lang="de-DE" sz="1400" kern="0" dirty="0" err="1"/>
              <a:t>the</a:t>
            </a:r>
            <a:r>
              <a:rPr lang="de-DE" sz="1400" kern="0" dirty="0"/>
              <a:t> </a:t>
            </a:r>
            <a:r>
              <a:rPr lang="de-DE" sz="1400" kern="0" dirty="0" err="1"/>
              <a:t>dummy</a:t>
            </a:r>
            <a:r>
              <a:rPr lang="de-DE" sz="1400" kern="0" dirty="0"/>
              <a:t> </a:t>
            </a:r>
            <a:r>
              <a:rPr lang="de-DE" sz="1400" kern="0" dirty="0" err="1"/>
              <a:t>repository</a:t>
            </a:r>
            <a:endParaRPr lang="de-DE" sz="1400" kern="0" dirty="0"/>
          </a:p>
          <a:p>
            <a:pPr marL="342900" indent="-342900">
              <a:buAutoNum type="arabicPeriod"/>
            </a:pPr>
            <a:endParaRPr lang="de-DE" sz="400" kern="0" dirty="0"/>
          </a:p>
        </p:txBody>
      </p:sp>
      <p:sp>
        <p:nvSpPr>
          <p:cNvPr id="5" name="Textplatzhalter 2">
            <a:extLst>
              <a:ext uri="{FF2B5EF4-FFF2-40B4-BE49-F238E27FC236}">
                <a16:creationId xmlns:a16="http://schemas.microsoft.com/office/drawing/2014/main" id="{9F65F5C3-D880-C28E-56C1-5F925BB77E90}"/>
              </a:ext>
            </a:extLst>
          </p:cNvPr>
          <p:cNvSpPr txBox="1">
            <a:spLocks/>
          </p:cNvSpPr>
          <p:nvPr/>
        </p:nvSpPr>
        <p:spPr bwMode="auto">
          <a:xfrm>
            <a:off x="712350" y="5616762"/>
            <a:ext cx="11088687" cy="72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l" rtl="0" fontAlgn="base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None/>
              <a:tabLst/>
              <a:defRPr sz="14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179388" indent="-177800" algn="l" rtl="0" fontAlgn="base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Char char="•"/>
              <a:tabLst/>
              <a:defRPr sz="24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358775" indent="-177800" algn="l" rtl="0" fontAlgn="base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Char char="•"/>
              <a:tabLst/>
              <a:defRPr sz="24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538163" indent="-177800" algn="l" rtl="0" fontAlgn="base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Char char="•"/>
              <a:tabLst/>
              <a:defRPr sz="24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717550" indent="-177800" algn="l" rtl="0" fontAlgn="base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Char char="•"/>
              <a:tabLst/>
              <a:defRPr sz="240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1220788" indent="-18891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1677988" indent="-18891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2135188" indent="-18891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2592388" indent="-18891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indent="-342900">
              <a:buAutoNum type="arabicPeriod"/>
            </a:pPr>
            <a:r>
              <a:rPr lang="de-DE" kern="0" dirty="0"/>
              <a:t>Tool </a:t>
            </a:r>
            <a:r>
              <a:rPr lang="de-DE" kern="0" dirty="0" err="1"/>
              <a:t>communities</a:t>
            </a:r>
            <a:r>
              <a:rPr lang="de-DE" kern="0" dirty="0"/>
              <a:t> </a:t>
            </a:r>
            <a:r>
              <a:rPr lang="de-DE" kern="0" dirty="0" err="1"/>
              <a:t>could</a:t>
            </a:r>
            <a:r>
              <a:rPr lang="de-DE" kern="0" dirty="0"/>
              <a:t> </a:t>
            </a:r>
            <a:r>
              <a:rPr lang="de-DE" kern="0" dirty="0" err="1"/>
              <a:t>use</a:t>
            </a:r>
            <a:r>
              <a:rPr lang="de-DE" kern="0" dirty="0"/>
              <a:t> </a:t>
            </a:r>
            <a:r>
              <a:rPr lang="de-DE" kern="0" dirty="0" err="1"/>
              <a:t>the</a:t>
            </a:r>
            <a:r>
              <a:rPr lang="de-DE" kern="0" dirty="0"/>
              <a:t> Dummies </a:t>
            </a:r>
            <a:r>
              <a:rPr lang="de-DE" kern="0" dirty="0" err="1"/>
              <a:t>to</a:t>
            </a:r>
            <a:r>
              <a:rPr lang="de-DE" kern="0" dirty="0"/>
              <a:t> </a:t>
            </a:r>
            <a:r>
              <a:rPr lang="de-DE" kern="0" dirty="0" err="1"/>
              <a:t>test</a:t>
            </a:r>
            <a:r>
              <a:rPr lang="de-DE" kern="0" dirty="0"/>
              <a:t> </a:t>
            </a:r>
            <a:r>
              <a:rPr lang="de-DE" kern="0" dirty="0" err="1"/>
              <a:t>against</a:t>
            </a:r>
            <a:r>
              <a:rPr lang="de-DE" kern="0" dirty="0"/>
              <a:t> </a:t>
            </a:r>
            <a:r>
              <a:rPr lang="de-DE" kern="0" dirty="0" err="1"/>
              <a:t>them</a:t>
            </a:r>
            <a:r>
              <a:rPr lang="de-DE" kern="0" dirty="0"/>
              <a:t> =&gt; „golden </a:t>
            </a:r>
            <a:r>
              <a:rPr lang="de-DE" kern="0" dirty="0" err="1"/>
              <a:t>repositories</a:t>
            </a:r>
            <a:r>
              <a:rPr lang="de-DE" kern="0" dirty="0"/>
              <a:t>“ (in </a:t>
            </a:r>
            <a:r>
              <a:rPr lang="de-DE" kern="0" dirty="0" err="1"/>
              <a:t>relation</a:t>
            </a:r>
            <a:r>
              <a:rPr lang="de-DE" kern="0" dirty="0"/>
              <a:t> </a:t>
            </a:r>
            <a:r>
              <a:rPr lang="de-DE" kern="0" dirty="0" err="1"/>
              <a:t>to</a:t>
            </a:r>
            <a:r>
              <a:rPr lang="de-DE" kern="0" dirty="0"/>
              <a:t> „golden </a:t>
            </a:r>
            <a:r>
              <a:rPr lang="de-DE" kern="0" dirty="0" err="1"/>
              <a:t>files</a:t>
            </a:r>
            <a:r>
              <a:rPr lang="de-DE" kern="0" dirty="0"/>
              <a:t>“ e.g. </a:t>
            </a:r>
            <a:r>
              <a:rPr lang="de-DE" kern="0" dirty="0">
                <a:hlinkClick r:id="rId4"/>
              </a:rPr>
              <a:t>https://medium.com/@jarifibrahim/golden-files-why-you-should-use-them-47087ec994bf</a:t>
            </a:r>
            <a:r>
              <a:rPr lang="de-DE" kern="0" dirty="0"/>
              <a:t> )</a:t>
            </a:r>
          </a:p>
          <a:p>
            <a:pPr marL="342900" indent="-342900">
              <a:buAutoNum type="arabicPeriod"/>
            </a:pPr>
            <a:r>
              <a:rPr lang="de-DE" kern="0" dirty="0" err="1"/>
              <a:t>Establish</a:t>
            </a:r>
            <a:r>
              <a:rPr lang="de-DE" kern="0" dirty="0"/>
              <a:t> </a:t>
            </a:r>
            <a:r>
              <a:rPr lang="de-DE" kern="0" dirty="0" err="1"/>
              <a:t>standardized</a:t>
            </a:r>
            <a:r>
              <a:rPr lang="de-DE" kern="0" dirty="0"/>
              <a:t> </a:t>
            </a:r>
            <a:r>
              <a:rPr lang="de-DE" kern="0" dirty="0" err="1"/>
              <a:t>processing</a:t>
            </a:r>
            <a:r>
              <a:rPr lang="de-DE" kern="0" dirty="0"/>
              <a:t> </a:t>
            </a:r>
            <a:r>
              <a:rPr lang="de-DE" kern="0" dirty="0" err="1"/>
              <a:t>independent</a:t>
            </a:r>
            <a:r>
              <a:rPr lang="de-DE" kern="0" dirty="0"/>
              <a:t> </a:t>
            </a:r>
            <a:r>
              <a:rPr lang="de-DE" kern="0" dirty="0" err="1"/>
              <a:t>from</a:t>
            </a:r>
            <a:r>
              <a:rPr lang="de-DE" kern="0" dirty="0"/>
              <a:t> </a:t>
            </a:r>
            <a:r>
              <a:rPr lang="de-DE" kern="0" dirty="0" err="1"/>
              <a:t>the</a:t>
            </a:r>
            <a:r>
              <a:rPr lang="de-DE" kern="0" dirty="0"/>
              <a:t> </a:t>
            </a:r>
            <a:r>
              <a:rPr lang="de-DE" kern="0" dirty="0" err="1"/>
              <a:t>technology</a:t>
            </a:r>
            <a:endParaRPr lang="de-DE" kern="0" dirty="0"/>
          </a:p>
        </p:txBody>
      </p:sp>
      <p:sp>
        <p:nvSpPr>
          <p:cNvPr id="6" name="Textplatzhalter 2">
            <a:extLst>
              <a:ext uri="{FF2B5EF4-FFF2-40B4-BE49-F238E27FC236}">
                <a16:creationId xmlns:a16="http://schemas.microsoft.com/office/drawing/2014/main" id="{30985494-EC05-D363-83B3-6342BC9F64FC}"/>
              </a:ext>
            </a:extLst>
          </p:cNvPr>
          <p:cNvSpPr txBox="1">
            <a:spLocks/>
          </p:cNvSpPr>
          <p:nvPr/>
        </p:nvSpPr>
        <p:spPr bwMode="auto">
          <a:xfrm>
            <a:off x="554831" y="2046541"/>
            <a:ext cx="359120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l" rtl="0" fontAlgn="base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None/>
              <a:tabLst/>
              <a:defRPr sz="14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179388" indent="-177800" algn="l" rtl="0" fontAlgn="base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Char char="•"/>
              <a:tabLst/>
              <a:defRPr sz="24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358775" indent="-177800" algn="l" rtl="0" fontAlgn="base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Char char="•"/>
              <a:tabLst/>
              <a:defRPr sz="24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538163" indent="-177800" algn="l" rtl="0" fontAlgn="base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Char char="•"/>
              <a:tabLst/>
              <a:defRPr sz="24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717550" indent="-177800" algn="l" rtl="0" fontAlgn="base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Char char="•"/>
              <a:tabLst/>
              <a:defRPr sz="240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1220788" indent="-18891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1677988" indent="-18891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2135188" indent="-18891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2592388" indent="-18891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de-DE" b="1" kern="0" dirty="0" err="1"/>
              <a:t>Idea</a:t>
            </a:r>
            <a:r>
              <a:rPr lang="de-DE" b="1" kern="0" dirty="0"/>
              <a:t> / </a:t>
            </a:r>
            <a:r>
              <a:rPr lang="de-DE" b="1" kern="0" dirty="0" err="1"/>
              <a:t>Proposal</a:t>
            </a:r>
            <a:endParaRPr lang="de-DE" b="1" kern="0" dirty="0"/>
          </a:p>
        </p:txBody>
      </p:sp>
      <p:sp>
        <p:nvSpPr>
          <p:cNvPr id="7" name="Textplatzhalter 2">
            <a:extLst>
              <a:ext uri="{FF2B5EF4-FFF2-40B4-BE49-F238E27FC236}">
                <a16:creationId xmlns:a16="http://schemas.microsoft.com/office/drawing/2014/main" id="{D9800243-FF6F-E255-C93E-678A22020CCA}"/>
              </a:ext>
            </a:extLst>
          </p:cNvPr>
          <p:cNvSpPr txBox="1">
            <a:spLocks/>
          </p:cNvSpPr>
          <p:nvPr/>
        </p:nvSpPr>
        <p:spPr bwMode="auto">
          <a:xfrm>
            <a:off x="554831" y="1303577"/>
            <a:ext cx="359120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l" rtl="0" fontAlgn="base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None/>
              <a:tabLst/>
              <a:defRPr sz="14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179388" indent="-177800" algn="l" rtl="0" fontAlgn="base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Char char="•"/>
              <a:tabLst/>
              <a:defRPr sz="24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358775" indent="-177800" algn="l" rtl="0" fontAlgn="base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Char char="•"/>
              <a:tabLst/>
              <a:defRPr sz="24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538163" indent="-177800" algn="l" rtl="0" fontAlgn="base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Char char="•"/>
              <a:tabLst/>
              <a:defRPr sz="24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717550" indent="-177800" algn="l" rtl="0" fontAlgn="base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Char char="•"/>
              <a:tabLst/>
              <a:defRPr sz="240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1220788" indent="-18891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1677988" indent="-18891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2135188" indent="-18891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2592388" indent="-18891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de-DE" b="1" kern="0" dirty="0"/>
              <a:t>Need</a:t>
            </a:r>
          </a:p>
        </p:txBody>
      </p:sp>
      <p:sp>
        <p:nvSpPr>
          <p:cNvPr id="8" name="Textplatzhalter 2">
            <a:extLst>
              <a:ext uri="{FF2B5EF4-FFF2-40B4-BE49-F238E27FC236}">
                <a16:creationId xmlns:a16="http://schemas.microsoft.com/office/drawing/2014/main" id="{98D10761-A3AC-E240-343E-90A103BD3CAA}"/>
              </a:ext>
            </a:extLst>
          </p:cNvPr>
          <p:cNvSpPr txBox="1">
            <a:spLocks/>
          </p:cNvSpPr>
          <p:nvPr/>
        </p:nvSpPr>
        <p:spPr bwMode="auto">
          <a:xfrm>
            <a:off x="614952" y="5317023"/>
            <a:ext cx="359120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l" rtl="0" fontAlgn="base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None/>
              <a:tabLst/>
              <a:defRPr sz="14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179388" indent="-177800" algn="l" rtl="0" fontAlgn="base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Char char="•"/>
              <a:tabLst/>
              <a:defRPr sz="24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358775" indent="-177800" algn="l" rtl="0" fontAlgn="base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Char char="•"/>
              <a:tabLst/>
              <a:defRPr sz="24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538163" indent="-177800" algn="l" rtl="0" fontAlgn="base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Char char="•"/>
              <a:tabLst/>
              <a:defRPr sz="24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717550" indent="-177800" algn="l" rtl="0" fontAlgn="base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Char char="•"/>
              <a:tabLst/>
              <a:defRPr sz="240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1220788" indent="-18891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1677988" indent="-18891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2135188" indent="-18891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2592388" indent="-18891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de-DE" b="1" kern="0" dirty="0"/>
              <a:t>Benefit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2D11EB17-A1A0-9B72-B75D-B618CFCFC36A}"/>
              </a:ext>
            </a:extLst>
          </p:cNvPr>
          <p:cNvSpPr txBox="1"/>
          <p:nvPr/>
        </p:nvSpPr>
        <p:spPr>
          <a:xfrm rot="19565957">
            <a:off x="148682" y="253319"/>
            <a:ext cx="1077951" cy="51295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2400" dirty="0" err="1">
                <a:solidFill>
                  <a:srgbClr val="EB780A"/>
                </a:solidFill>
              </a:rPr>
              <a:t>Recap</a:t>
            </a:r>
            <a:endParaRPr lang="de-DE" sz="2400" dirty="0">
              <a:solidFill>
                <a:srgbClr val="EB780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4739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85649B-412A-D8A5-CF03-1C5B54B92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Some</a:t>
            </a:r>
            <a:r>
              <a:rPr lang="de-DE" dirty="0"/>
              <a:t> potential </a:t>
            </a:r>
            <a:r>
              <a:rPr lang="de-DE" dirty="0" err="1"/>
              <a:t>sources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forking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870D015-4C3B-6E08-5885-6E29AFE4D43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7062" y="1412875"/>
            <a:ext cx="11088687" cy="3862596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de-DE" b="0" i="0" dirty="0">
                <a:solidFill>
                  <a:srgbClr val="172B4D"/>
                </a:solidFill>
                <a:effectLst/>
                <a:latin typeface="-apple-system"/>
              </a:rPr>
              <a:t>C - </a:t>
            </a:r>
            <a:r>
              <a:rPr lang="de-DE" b="0" i="0" dirty="0">
                <a:solidFill>
                  <a:srgbClr val="0052CC"/>
                </a:solidFill>
                <a:effectLst/>
                <a:latin typeface="-apple-system"/>
                <a:hlinkClick r:id="rId2"/>
              </a:rPr>
              <a:t>https://github.com/mrsarm/helloworld-c , https://github.com/jithin-renji/Nuke</a:t>
            </a:r>
            <a:endParaRPr lang="de-DE" b="0" i="0" dirty="0">
              <a:solidFill>
                <a:srgbClr val="172B4D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de-DE" b="0" i="0" dirty="0">
                <a:solidFill>
                  <a:srgbClr val="172B4D"/>
                </a:solidFill>
                <a:effectLst/>
                <a:latin typeface="-apple-system"/>
              </a:rPr>
              <a:t>GO - </a:t>
            </a:r>
            <a:r>
              <a:rPr lang="de-DE" b="0" i="0" dirty="0">
                <a:solidFill>
                  <a:srgbClr val="0052CC"/>
                </a:solidFill>
                <a:effectLst/>
                <a:latin typeface="-apple-system"/>
                <a:hlinkClick r:id="rId3"/>
              </a:rPr>
              <a:t>https://github.com/golang/example</a:t>
            </a:r>
            <a:r>
              <a:rPr lang="de-DE" b="0" i="0" dirty="0">
                <a:solidFill>
                  <a:srgbClr val="172B4D"/>
                </a:solidFill>
                <a:effectLst/>
                <a:latin typeface="-apple-system"/>
              </a:rPr>
              <a:t> , </a:t>
            </a:r>
            <a:r>
              <a:rPr lang="de-DE" b="0" i="0" dirty="0">
                <a:solidFill>
                  <a:srgbClr val="0052CC"/>
                </a:solidFill>
                <a:effectLst/>
                <a:latin typeface="-apple-system"/>
                <a:hlinkClick r:id="rId4"/>
              </a:rPr>
              <a:t>https://github.com/go-training/helloworld</a:t>
            </a:r>
            <a:endParaRPr lang="de-DE" b="0" i="0" dirty="0">
              <a:solidFill>
                <a:srgbClr val="172B4D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de-DE" b="0" i="0" dirty="0">
                <a:solidFill>
                  <a:srgbClr val="172B4D"/>
                </a:solidFill>
                <a:effectLst/>
                <a:latin typeface="-apple-system"/>
              </a:rPr>
              <a:t>Python - </a:t>
            </a:r>
            <a:r>
              <a:rPr lang="de-DE" b="0" i="0" dirty="0">
                <a:solidFill>
                  <a:srgbClr val="0052CC"/>
                </a:solidFill>
                <a:effectLst/>
                <a:latin typeface="-apple-system"/>
                <a:hlinkClick r:id="rId5"/>
              </a:rPr>
              <a:t>https://github.com/dbarnett/python-helloworld</a:t>
            </a:r>
            <a:endParaRPr lang="de-DE" b="0" i="0" dirty="0">
              <a:solidFill>
                <a:srgbClr val="172B4D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de-DE" b="0" i="0" dirty="0">
                <a:solidFill>
                  <a:srgbClr val="172B4D"/>
                </a:solidFill>
                <a:effectLst/>
                <a:latin typeface="-apple-system"/>
              </a:rPr>
              <a:t>Java - </a:t>
            </a:r>
            <a:r>
              <a:rPr lang="de-DE" b="0" i="0" dirty="0">
                <a:solidFill>
                  <a:srgbClr val="0052CC"/>
                </a:solidFill>
                <a:effectLst/>
                <a:latin typeface="-apple-system"/>
                <a:hlinkClick r:id="rId6"/>
              </a:rPr>
              <a:t>https://github.com/DEV3L/java-mvn-hello-world-web-app</a:t>
            </a:r>
            <a:endParaRPr lang="de-DE" b="0" i="0" dirty="0">
              <a:solidFill>
                <a:srgbClr val="172B4D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de-DE" b="0" i="0" dirty="0">
                <a:solidFill>
                  <a:srgbClr val="172B4D"/>
                </a:solidFill>
                <a:effectLst/>
                <a:latin typeface="-apple-system"/>
              </a:rPr>
              <a:t>C# - </a:t>
            </a:r>
            <a:r>
              <a:rPr lang="de-DE" b="0" i="0" dirty="0">
                <a:solidFill>
                  <a:srgbClr val="0052CC"/>
                </a:solidFill>
                <a:effectLst/>
                <a:latin typeface="-apple-system"/>
                <a:hlinkClick r:id="rId7"/>
              </a:rPr>
              <a:t>https://github.com/richk1/HelloWorldRUI</a:t>
            </a:r>
            <a:endParaRPr lang="de-DE" b="0" i="0" dirty="0">
              <a:solidFill>
                <a:srgbClr val="172B4D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de-DE" b="0" i="0" dirty="0">
                <a:solidFill>
                  <a:srgbClr val="172B4D"/>
                </a:solidFill>
                <a:effectLst/>
                <a:latin typeface="-apple-system"/>
              </a:rPr>
              <a:t>JavaScript - </a:t>
            </a:r>
            <a:r>
              <a:rPr lang="de-DE" b="0" i="0" dirty="0">
                <a:solidFill>
                  <a:srgbClr val="0052CC"/>
                </a:solidFill>
                <a:effectLst/>
                <a:latin typeface="-apple-system"/>
                <a:hlinkClick r:id="rId7"/>
              </a:rPr>
              <a:t>https://github.com/richk1/HelloWorldRUI</a:t>
            </a:r>
            <a:endParaRPr lang="de-DE" b="0" i="0" dirty="0">
              <a:solidFill>
                <a:srgbClr val="172B4D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de-DE" b="0" i="0" dirty="0">
                <a:solidFill>
                  <a:srgbClr val="172B4D"/>
                </a:solidFill>
                <a:effectLst/>
                <a:latin typeface="-apple-system"/>
              </a:rPr>
              <a:t>Rust - </a:t>
            </a:r>
            <a:r>
              <a:rPr lang="de-DE" b="0" i="0" dirty="0">
                <a:solidFill>
                  <a:srgbClr val="0052CC"/>
                </a:solidFill>
                <a:effectLst/>
                <a:latin typeface="-apple-system"/>
                <a:hlinkClick r:id="rId8"/>
              </a:rPr>
              <a:t>https://github.com/aalmiray/helloworld-rust</a:t>
            </a:r>
            <a:r>
              <a:rPr lang="de-DE" b="0" i="0" dirty="0">
                <a:solidFill>
                  <a:srgbClr val="172B4D"/>
                </a:solidFill>
                <a:effectLst/>
                <a:latin typeface="-apple-system"/>
              </a:rPr>
              <a:t> , </a:t>
            </a:r>
            <a:r>
              <a:rPr lang="de-DE" b="0" i="0" dirty="0">
                <a:solidFill>
                  <a:srgbClr val="0052CC"/>
                </a:solidFill>
                <a:effectLst/>
                <a:latin typeface="-apple-system"/>
                <a:hlinkClick r:id="rId9"/>
              </a:rPr>
              <a:t>https://github.com/rust-lang/rust</a:t>
            </a:r>
            <a:r>
              <a:rPr lang="de-DE" b="0" i="0" dirty="0">
                <a:solidFill>
                  <a:srgbClr val="172B4D"/>
                </a:solidFill>
                <a:effectLst/>
                <a:latin typeface="-apple-system"/>
              </a:rPr>
              <a:t>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b="0" i="0" dirty="0">
                <a:solidFill>
                  <a:srgbClr val="172B4D"/>
                </a:solidFill>
                <a:effectLst/>
                <a:latin typeface="-apple-system"/>
              </a:rPr>
              <a:t>SPDX - </a:t>
            </a:r>
            <a:r>
              <a:rPr lang="de-DE" b="0" i="0" dirty="0">
                <a:solidFill>
                  <a:srgbClr val="0052CC"/>
                </a:solidFill>
                <a:effectLst/>
                <a:latin typeface="-apple-system"/>
                <a:hlinkClick r:id="rId10"/>
              </a:rPr>
              <a:t>https://github.com/david-a-wheeler/spdx-tutorial</a:t>
            </a:r>
            <a:r>
              <a:rPr lang="de-DE" b="0" i="0" dirty="0">
                <a:solidFill>
                  <a:srgbClr val="172B4D"/>
                </a:solidFill>
                <a:effectLst/>
                <a:latin typeface="-apple-system"/>
              </a:rPr>
              <a:t> , </a:t>
            </a:r>
            <a:r>
              <a:rPr lang="de-DE" b="0" i="0" dirty="0">
                <a:solidFill>
                  <a:srgbClr val="0052CC"/>
                </a:solidFill>
                <a:effectLst/>
                <a:latin typeface="-apple-system"/>
                <a:hlinkClick r:id="rId11"/>
              </a:rPr>
              <a:t>https://github.com/spdx/spdx-examples</a:t>
            </a:r>
            <a:endParaRPr lang="de-DE" b="0" i="0" dirty="0">
              <a:solidFill>
                <a:srgbClr val="172B4D"/>
              </a:solidFill>
              <a:effectLst/>
              <a:latin typeface="-apple-system"/>
            </a:endParaRPr>
          </a:p>
          <a:p>
            <a:endParaRPr lang="de-DE" dirty="0"/>
          </a:p>
          <a:p>
            <a:endParaRPr lang="de-DE" dirty="0"/>
          </a:p>
          <a:p>
            <a:r>
              <a:rPr lang="de-DE" dirty="0" err="1"/>
              <a:t>Ideally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upstream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maintained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„</a:t>
            </a:r>
            <a:r>
              <a:rPr lang="de-DE" dirty="0" err="1"/>
              <a:t>stewards</a:t>
            </a:r>
            <a:r>
              <a:rPr lang="de-DE" dirty="0"/>
              <a:t>“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respective</a:t>
            </a:r>
            <a:r>
              <a:rPr lang="de-DE" dirty="0"/>
              <a:t> </a:t>
            </a:r>
            <a:r>
              <a:rPr lang="de-DE" dirty="0" err="1"/>
              <a:t>language</a:t>
            </a:r>
            <a:r>
              <a:rPr lang="de-DE" dirty="0"/>
              <a:t> (e.g. </a:t>
            </a:r>
            <a:r>
              <a:rPr lang="de-DE" b="0" i="0" dirty="0">
                <a:solidFill>
                  <a:srgbClr val="0052CC"/>
                </a:solidFill>
                <a:effectLst/>
                <a:latin typeface="-apple-system"/>
                <a:hlinkClick r:id="rId9"/>
              </a:rPr>
              <a:t>https://github.com/rust-lang/rust</a:t>
            </a:r>
            <a:r>
              <a:rPr lang="de-DE" b="0" i="0" dirty="0">
                <a:solidFill>
                  <a:srgbClr val="0052CC"/>
                </a:solidFill>
                <a:effectLst/>
                <a:latin typeface="-apple-system"/>
              </a:rPr>
              <a:t>; </a:t>
            </a:r>
            <a:r>
              <a:rPr lang="de-DE" b="0" i="0" dirty="0">
                <a:solidFill>
                  <a:srgbClr val="0052CC"/>
                </a:solidFill>
                <a:effectLst/>
                <a:latin typeface="-apple-system"/>
                <a:hlinkClick r:id="rId3"/>
              </a:rPr>
              <a:t>https://github.com/golang/example</a:t>
            </a:r>
            <a:r>
              <a:rPr lang="de-DE" b="0" i="0" dirty="0">
                <a:solidFill>
                  <a:srgbClr val="172B4D"/>
                </a:solidFill>
                <a:effectLst/>
                <a:latin typeface="-apple-system"/>
              </a:rPr>
              <a:t>  )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ensure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„</a:t>
            </a:r>
            <a:r>
              <a:rPr lang="de-DE" dirty="0" err="1"/>
              <a:t>raw</a:t>
            </a:r>
            <a:r>
              <a:rPr lang="de-DE" dirty="0"/>
              <a:t>“ </a:t>
            </a:r>
            <a:r>
              <a:rPr lang="de-DE" dirty="0" err="1"/>
              <a:t>dummies</a:t>
            </a:r>
            <a:r>
              <a:rPr lang="de-DE" dirty="0"/>
              <a:t> (w/o </a:t>
            </a:r>
            <a:r>
              <a:rPr lang="de-DE" dirty="0" err="1"/>
              <a:t>modification</a:t>
            </a:r>
            <a:r>
              <a:rPr lang="de-DE" dirty="0"/>
              <a:t>) </a:t>
            </a:r>
            <a:r>
              <a:rPr lang="de-DE" dirty="0" err="1"/>
              <a:t>are</a:t>
            </a:r>
            <a:r>
              <a:rPr lang="de-DE" dirty="0"/>
              <a:t> in </a:t>
            </a:r>
            <a:r>
              <a:rPr lang="de-DE" dirty="0" err="1"/>
              <a:t>line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build</a:t>
            </a:r>
            <a:r>
              <a:rPr lang="de-DE" dirty="0"/>
              <a:t> </a:t>
            </a:r>
            <a:r>
              <a:rPr lang="de-DE" dirty="0" err="1"/>
              <a:t>standards</a:t>
            </a:r>
            <a:r>
              <a:rPr lang="de-DE" dirty="0"/>
              <a:t> and </a:t>
            </a:r>
            <a:r>
              <a:rPr lang="de-DE" dirty="0" err="1"/>
              <a:t>avoid</a:t>
            </a:r>
            <a:r>
              <a:rPr lang="de-DE" dirty="0"/>
              <a:t> </a:t>
            </a:r>
            <a:r>
              <a:rPr lang="de-DE" dirty="0" err="1"/>
              <a:t>discussions</a:t>
            </a:r>
            <a:r>
              <a:rPr lang="de-DE" dirty="0"/>
              <a:t>/</a:t>
            </a:r>
            <a:r>
              <a:rPr lang="de-DE" dirty="0" err="1"/>
              <a:t>irritations</a:t>
            </a:r>
            <a:r>
              <a:rPr lang="de-DE" dirty="0"/>
              <a:t>.</a:t>
            </a:r>
            <a:endParaRPr lang="de-DE" b="0" i="0" dirty="0">
              <a:solidFill>
                <a:srgbClr val="172B4D"/>
              </a:solidFill>
              <a:effectLst/>
              <a:latin typeface="-apple-system"/>
            </a:endParaRPr>
          </a:p>
          <a:p>
            <a:r>
              <a:rPr lang="de-DE" dirty="0"/>
              <a:t> 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21DEAFF-DC3C-FE51-B025-8AB18D5F1352}"/>
              </a:ext>
            </a:extLst>
          </p:cNvPr>
          <p:cNvSpPr txBox="1"/>
          <p:nvPr/>
        </p:nvSpPr>
        <p:spPr>
          <a:xfrm rot="19565957">
            <a:off x="148682" y="253319"/>
            <a:ext cx="1077951" cy="51295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2400" dirty="0" err="1">
                <a:solidFill>
                  <a:srgbClr val="EB780A"/>
                </a:solidFill>
              </a:rPr>
              <a:t>Recap</a:t>
            </a:r>
            <a:endParaRPr lang="de-DE" sz="2400" dirty="0">
              <a:solidFill>
                <a:srgbClr val="EB780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677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85649B-412A-D8A5-CF03-1C5B54B92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Update on outreach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870D015-4C3B-6E08-5885-6E29AFE4D43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7062" y="1412875"/>
            <a:ext cx="11088687" cy="3570208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de-DE" b="0" i="0" dirty="0">
                <a:solidFill>
                  <a:srgbClr val="172B4D"/>
                </a:solidFill>
                <a:effectLst/>
                <a:latin typeface="-apple-system"/>
              </a:rPr>
              <a:t> </a:t>
            </a:r>
            <a:r>
              <a:rPr lang="de-DE" b="0" i="0" dirty="0" err="1">
                <a:solidFill>
                  <a:srgbClr val="172B4D"/>
                </a:solidFill>
                <a:effectLst/>
                <a:latin typeface="-apple-system"/>
              </a:rPr>
              <a:t>Idea</a:t>
            </a:r>
            <a:r>
              <a:rPr lang="de-DE" b="0" i="0" dirty="0">
                <a:solidFill>
                  <a:srgbClr val="172B4D"/>
                </a:solidFill>
                <a:effectLst/>
                <a:latin typeface="-apple-system"/>
              </a:rPr>
              <a:t> </a:t>
            </a:r>
            <a:r>
              <a:rPr lang="de-DE" b="0" i="0" dirty="0" err="1">
                <a:solidFill>
                  <a:srgbClr val="172B4D"/>
                </a:solidFill>
                <a:effectLst/>
                <a:latin typeface="-apple-system"/>
              </a:rPr>
              <a:t>presented</a:t>
            </a:r>
            <a:r>
              <a:rPr lang="de-DE" b="0" i="0" dirty="0">
                <a:solidFill>
                  <a:srgbClr val="172B4D"/>
                </a:solidFill>
                <a:effectLst/>
                <a:latin typeface="-apple-system"/>
              </a:rPr>
              <a:t> and </a:t>
            </a:r>
            <a:r>
              <a:rPr lang="de-DE" b="0" i="0" dirty="0" err="1">
                <a:solidFill>
                  <a:srgbClr val="172B4D"/>
                </a:solidFill>
                <a:effectLst/>
                <a:latin typeface="-apple-system"/>
              </a:rPr>
              <a:t>discussed</a:t>
            </a:r>
            <a:r>
              <a:rPr lang="de-DE" b="0" i="0" dirty="0">
                <a:solidFill>
                  <a:srgbClr val="172B4D"/>
                </a:solidFill>
                <a:effectLst/>
                <a:latin typeface="-apple-system"/>
              </a:rPr>
              <a:t> in </a:t>
            </a:r>
            <a:r>
              <a:rPr lang="de-DE" b="0" i="0" dirty="0" err="1">
                <a:solidFill>
                  <a:srgbClr val="172B4D"/>
                </a:solidFill>
                <a:effectLst/>
                <a:latin typeface="-apple-system"/>
              </a:rPr>
              <a:t>Philippe‘s</a:t>
            </a:r>
            <a:r>
              <a:rPr lang="de-DE" b="0" i="0" dirty="0">
                <a:solidFill>
                  <a:srgbClr val="172B4D"/>
                </a:solidFill>
                <a:effectLst/>
                <a:latin typeface="-apple-system"/>
              </a:rPr>
              <a:t> FOSDEM Fringe </a:t>
            </a:r>
            <a:r>
              <a:rPr lang="de-DE" b="0" i="0" dirty="0" err="1">
                <a:solidFill>
                  <a:srgbClr val="172B4D"/>
                </a:solidFill>
                <a:effectLst/>
                <a:latin typeface="-apple-system"/>
              </a:rPr>
              <a:t>event</a:t>
            </a:r>
            <a:endParaRPr lang="de-DE" b="0" i="0" dirty="0">
              <a:solidFill>
                <a:srgbClr val="172B4D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172B4D"/>
                </a:solidFill>
                <a:latin typeface="-apple-system"/>
              </a:rPr>
              <a:t> </a:t>
            </a:r>
            <a:r>
              <a:rPr lang="de-DE" dirty="0" err="1">
                <a:solidFill>
                  <a:srgbClr val="172B4D"/>
                </a:solidFill>
                <a:latin typeface="-apple-system"/>
              </a:rPr>
              <a:t>Idea</a:t>
            </a:r>
            <a:r>
              <a:rPr lang="de-DE" dirty="0">
                <a:solidFill>
                  <a:srgbClr val="172B4D"/>
                </a:solidFill>
                <a:latin typeface="-apple-system"/>
              </a:rPr>
              <a:t> </a:t>
            </a:r>
            <a:r>
              <a:rPr lang="de-DE" dirty="0" err="1">
                <a:solidFill>
                  <a:srgbClr val="172B4D"/>
                </a:solidFill>
                <a:latin typeface="-apple-system"/>
              </a:rPr>
              <a:t>mentionned</a:t>
            </a:r>
            <a:r>
              <a:rPr lang="de-DE" dirty="0">
                <a:solidFill>
                  <a:srgbClr val="172B4D"/>
                </a:solidFill>
                <a:latin typeface="-apple-system"/>
              </a:rPr>
              <a:t> in Eclipse </a:t>
            </a:r>
            <a:r>
              <a:rPr lang="de-DE" dirty="0" err="1">
                <a:solidFill>
                  <a:srgbClr val="172B4D"/>
                </a:solidFill>
                <a:latin typeface="-apple-system"/>
              </a:rPr>
              <a:t>Apoapsis</a:t>
            </a:r>
            <a:r>
              <a:rPr lang="de-DE" dirty="0">
                <a:solidFill>
                  <a:srgbClr val="172B4D"/>
                </a:solidFill>
                <a:latin typeface="-apple-system"/>
              </a:rPr>
              <a:t> </a:t>
            </a:r>
            <a:r>
              <a:rPr lang="de-DE" dirty="0" err="1">
                <a:solidFill>
                  <a:srgbClr val="172B4D"/>
                </a:solidFill>
                <a:latin typeface="-apple-system"/>
              </a:rPr>
              <a:t>presentations</a:t>
            </a:r>
            <a:r>
              <a:rPr lang="de-DE" dirty="0">
                <a:solidFill>
                  <a:srgbClr val="172B4D"/>
                </a:solidFill>
                <a:latin typeface="-apple-system"/>
              </a:rPr>
              <a:t> in FOSDEM, </a:t>
            </a:r>
            <a:r>
              <a:rPr lang="de-DE" dirty="0" err="1">
                <a:solidFill>
                  <a:srgbClr val="172B4D"/>
                </a:solidFill>
                <a:latin typeface="-apple-system"/>
              </a:rPr>
              <a:t>FOSSNorth</a:t>
            </a:r>
            <a:r>
              <a:rPr lang="de-DE" dirty="0">
                <a:solidFill>
                  <a:srgbClr val="172B4D"/>
                </a:solidFill>
                <a:latin typeface="-apple-system"/>
              </a:rPr>
              <a:t>, …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dirty="0"/>
              <a:t> </a:t>
            </a:r>
            <a:r>
              <a:rPr lang="de-DE" dirty="0" err="1">
                <a:solidFill>
                  <a:srgbClr val="172B4D"/>
                </a:solidFill>
                <a:latin typeface="-apple-system"/>
              </a:rPr>
              <a:t>RfPs</a:t>
            </a:r>
            <a:r>
              <a:rPr lang="de-DE" dirty="0">
                <a:solidFill>
                  <a:srgbClr val="172B4D"/>
                </a:solidFill>
                <a:latin typeface="-apple-system"/>
              </a:rPr>
              <a:t> </a:t>
            </a:r>
            <a:r>
              <a:rPr lang="de-DE" dirty="0" err="1">
                <a:solidFill>
                  <a:srgbClr val="172B4D"/>
                </a:solidFill>
                <a:latin typeface="-apple-system"/>
              </a:rPr>
              <a:t>for</a:t>
            </a:r>
            <a:r>
              <a:rPr lang="de-DE" dirty="0">
                <a:solidFill>
                  <a:srgbClr val="172B4D"/>
                </a:solidFill>
                <a:latin typeface="-apple-system"/>
              </a:rPr>
              <a:t> </a:t>
            </a:r>
            <a:r>
              <a:rPr lang="de-DE" dirty="0" err="1">
                <a:solidFill>
                  <a:srgbClr val="172B4D"/>
                </a:solidFill>
                <a:latin typeface="-apple-system"/>
              </a:rPr>
              <a:t>PyCon</a:t>
            </a:r>
            <a:r>
              <a:rPr lang="de-DE" dirty="0">
                <a:solidFill>
                  <a:srgbClr val="172B4D"/>
                </a:solidFill>
                <a:latin typeface="-apple-system"/>
              </a:rPr>
              <a:t>, </a:t>
            </a:r>
            <a:r>
              <a:rPr lang="de-DE" dirty="0" err="1">
                <a:solidFill>
                  <a:srgbClr val="172B4D"/>
                </a:solidFill>
                <a:latin typeface="-apple-system"/>
              </a:rPr>
              <a:t>DroidCon</a:t>
            </a:r>
            <a:r>
              <a:rPr lang="de-DE" dirty="0">
                <a:solidFill>
                  <a:srgbClr val="172B4D"/>
                </a:solidFill>
                <a:latin typeface="-apple-system"/>
              </a:rPr>
              <a:t>,… </a:t>
            </a:r>
            <a:r>
              <a:rPr lang="de-DE" dirty="0" err="1">
                <a:solidFill>
                  <a:srgbClr val="172B4D"/>
                </a:solidFill>
                <a:latin typeface="-apple-system"/>
              </a:rPr>
              <a:t>to</a:t>
            </a:r>
            <a:r>
              <a:rPr lang="de-DE" dirty="0">
                <a:solidFill>
                  <a:srgbClr val="172B4D"/>
                </a:solidFill>
                <a:latin typeface="-apple-system"/>
              </a:rPr>
              <a:t> </a:t>
            </a:r>
            <a:r>
              <a:rPr lang="de-DE" dirty="0" err="1">
                <a:solidFill>
                  <a:srgbClr val="172B4D"/>
                </a:solidFill>
                <a:latin typeface="-apple-system"/>
              </a:rPr>
              <a:t>reach</a:t>
            </a:r>
            <a:r>
              <a:rPr lang="de-DE" dirty="0">
                <a:solidFill>
                  <a:srgbClr val="172B4D"/>
                </a:solidFill>
                <a:latin typeface="-apple-system"/>
              </a:rPr>
              <a:t> out </a:t>
            </a:r>
            <a:r>
              <a:rPr lang="de-DE" dirty="0" err="1">
                <a:solidFill>
                  <a:srgbClr val="172B4D"/>
                </a:solidFill>
                <a:latin typeface="-apple-system"/>
              </a:rPr>
              <a:t>for</a:t>
            </a:r>
            <a:r>
              <a:rPr lang="de-DE" dirty="0">
                <a:solidFill>
                  <a:srgbClr val="172B4D"/>
                </a:solidFill>
                <a:latin typeface="-apple-system"/>
              </a:rPr>
              <a:t> potential „</a:t>
            </a:r>
            <a:r>
              <a:rPr lang="de-DE" dirty="0" err="1">
                <a:solidFill>
                  <a:srgbClr val="172B4D"/>
                </a:solidFill>
                <a:latin typeface="-apple-system"/>
              </a:rPr>
              <a:t>upstream</a:t>
            </a:r>
            <a:r>
              <a:rPr lang="de-DE" dirty="0">
                <a:solidFill>
                  <a:srgbClr val="172B4D"/>
                </a:solidFill>
                <a:latin typeface="-apple-system"/>
              </a:rPr>
              <a:t>“ </a:t>
            </a:r>
            <a:r>
              <a:rPr lang="de-DE" dirty="0" err="1">
                <a:solidFill>
                  <a:srgbClr val="172B4D"/>
                </a:solidFill>
                <a:latin typeface="-apple-system"/>
              </a:rPr>
              <a:t>sources</a:t>
            </a:r>
            <a:r>
              <a:rPr lang="de-DE" dirty="0">
                <a:solidFill>
                  <a:srgbClr val="172B4D"/>
                </a:solidFill>
                <a:latin typeface="-apple-system"/>
              </a:rPr>
              <a:t> </a:t>
            </a:r>
            <a:r>
              <a:rPr lang="de-DE" dirty="0" err="1">
                <a:solidFill>
                  <a:srgbClr val="172B4D"/>
                </a:solidFill>
                <a:latin typeface="-apple-system"/>
              </a:rPr>
              <a:t>for</a:t>
            </a:r>
            <a:r>
              <a:rPr lang="de-DE" dirty="0">
                <a:solidFill>
                  <a:srgbClr val="172B4D"/>
                </a:solidFill>
                <a:latin typeface="-apple-system"/>
              </a:rPr>
              <a:t> </a:t>
            </a:r>
            <a:r>
              <a:rPr lang="de-DE" dirty="0" err="1">
                <a:solidFill>
                  <a:srgbClr val="172B4D"/>
                </a:solidFill>
                <a:latin typeface="-apple-system"/>
              </a:rPr>
              <a:t>dummies</a:t>
            </a:r>
            <a:endParaRPr lang="de-DE" dirty="0">
              <a:solidFill>
                <a:srgbClr val="172B4D"/>
              </a:solidFill>
              <a:latin typeface="-apple-system"/>
            </a:endParaRP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 err="1"/>
              <a:t>Ideally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upstream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maintained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„</a:t>
            </a:r>
            <a:r>
              <a:rPr lang="de-DE" dirty="0" err="1"/>
              <a:t>stewards</a:t>
            </a:r>
            <a:r>
              <a:rPr lang="de-DE" dirty="0"/>
              <a:t>“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respective</a:t>
            </a:r>
            <a:r>
              <a:rPr lang="de-DE" dirty="0"/>
              <a:t> </a:t>
            </a:r>
            <a:r>
              <a:rPr lang="de-DE" dirty="0" err="1"/>
              <a:t>language</a:t>
            </a:r>
            <a:r>
              <a:rPr lang="de-DE" dirty="0"/>
              <a:t> (e.g. </a:t>
            </a:r>
            <a:r>
              <a:rPr lang="de-DE" b="0" i="0" dirty="0">
                <a:solidFill>
                  <a:srgbClr val="0052CC"/>
                </a:solidFill>
                <a:effectLst/>
                <a:latin typeface="-apple-system"/>
                <a:hlinkClick r:id="rId2"/>
              </a:rPr>
              <a:t>https://github.com/rust-lang/rust</a:t>
            </a:r>
            <a:r>
              <a:rPr lang="de-DE" b="0" i="0" dirty="0">
                <a:solidFill>
                  <a:srgbClr val="0052CC"/>
                </a:solidFill>
                <a:effectLst/>
                <a:latin typeface="-apple-system"/>
              </a:rPr>
              <a:t>; </a:t>
            </a:r>
            <a:r>
              <a:rPr lang="de-DE" b="0" i="0" dirty="0">
                <a:solidFill>
                  <a:srgbClr val="0052CC"/>
                </a:solidFill>
                <a:effectLst/>
                <a:latin typeface="-apple-system"/>
                <a:hlinkClick r:id="rId3"/>
              </a:rPr>
              <a:t>https://github.com/golang/example</a:t>
            </a:r>
            <a:r>
              <a:rPr lang="de-DE" b="0" i="0" dirty="0">
                <a:solidFill>
                  <a:srgbClr val="172B4D"/>
                </a:solidFill>
                <a:effectLst/>
                <a:latin typeface="-apple-system"/>
              </a:rPr>
              <a:t>  )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ensure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„</a:t>
            </a:r>
            <a:r>
              <a:rPr lang="de-DE" dirty="0" err="1"/>
              <a:t>raw</a:t>
            </a:r>
            <a:r>
              <a:rPr lang="de-DE" dirty="0"/>
              <a:t>“ </a:t>
            </a:r>
            <a:r>
              <a:rPr lang="de-DE" dirty="0" err="1"/>
              <a:t>dummies</a:t>
            </a:r>
            <a:r>
              <a:rPr lang="de-DE" dirty="0"/>
              <a:t> (w/o </a:t>
            </a:r>
            <a:r>
              <a:rPr lang="de-DE" dirty="0" err="1"/>
              <a:t>modification</a:t>
            </a:r>
            <a:r>
              <a:rPr lang="de-DE" dirty="0"/>
              <a:t>) </a:t>
            </a:r>
            <a:r>
              <a:rPr lang="de-DE" dirty="0" err="1"/>
              <a:t>are</a:t>
            </a:r>
            <a:r>
              <a:rPr lang="de-DE" dirty="0"/>
              <a:t> in </a:t>
            </a:r>
            <a:r>
              <a:rPr lang="de-DE" dirty="0" err="1"/>
              <a:t>line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build</a:t>
            </a:r>
            <a:r>
              <a:rPr lang="de-DE" dirty="0"/>
              <a:t> </a:t>
            </a:r>
            <a:r>
              <a:rPr lang="de-DE" dirty="0" err="1"/>
              <a:t>standards</a:t>
            </a:r>
            <a:r>
              <a:rPr lang="de-DE" dirty="0"/>
              <a:t> and </a:t>
            </a:r>
            <a:r>
              <a:rPr lang="de-DE" dirty="0" err="1"/>
              <a:t>avoid</a:t>
            </a:r>
            <a:r>
              <a:rPr lang="de-DE" dirty="0"/>
              <a:t> </a:t>
            </a:r>
            <a:r>
              <a:rPr lang="de-DE" dirty="0" err="1"/>
              <a:t>discussions</a:t>
            </a:r>
            <a:r>
              <a:rPr lang="de-DE" dirty="0"/>
              <a:t>/</a:t>
            </a:r>
            <a:r>
              <a:rPr lang="de-DE" dirty="0" err="1"/>
              <a:t>irritations</a:t>
            </a:r>
            <a:r>
              <a:rPr lang="de-DE" dirty="0"/>
              <a:t>.</a:t>
            </a:r>
            <a:endParaRPr lang="de-DE" b="0" i="0" dirty="0">
              <a:solidFill>
                <a:srgbClr val="172B4D"/>
              </a:solidFill>
              <a:effectLst/>
              <a:latin typeface="-apple-system"/>
            </a:endParaRPr>
          </a:p>
          <a:p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70141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85649B-412A-D8A5-CF03-1C5B54B92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Update on </a:t>
            </a:r>
            <a:r>
              <a:rPr lang="de-DE" dirty="0" err="1"/>
              <a:t>setup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870D015-4C3B-6E08-5885-6E29AFE4D43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7062" y="1412875"/>
            <a:ext cx="11088687" cy="1969770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de-DE" dirty="0"/>
              <a:t> First </a:t>
            </a:r>
            <a:r>
              <a:rPr lang="de-DE" dirty="0" err="1"/>
              <a:t>repository</a:t>
            </a:r>
            <a:r>
              <a:rPr lang="de-DE" dirty="0"/>
              <a:t> </a:t>
            </a:r>
            <a:r>
              <a:rPr lang="de-DE" dirty="0" err="1"/>
              <a:t>forked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Go: </a:t>
            </a:r>
            <a:r>
              <a:rPr lang="de-DE" dirty="0">
                <a:hlinkClick r:id="rId2"/>
              </a:rPr>
              <a:t>https://github.com/Open-Source-Compliance/Go-Dummy</a:t>
            </a:r>
            <a:r>
              <a:rPr lang="de-DE" dirty="0"/>
              <a:t> 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 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9558BA3A-0AC2-32CC-105F-75339F32F11D}"/>
              </a:ext>
            </a:extLst>
          </p:cNvPr>
          <p:cNvSpPr txBox="1"/>
          <p:nvPr/>
        </p:nvSpPr>
        <p:spPr>
          <a:xfrm>
            <a:off x="1256371" y="5977054"/>
            <a:ext cx="3434576" cy="25276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400" dirty="0" err="1">
                <a:solidFill>
                  <a:schemeClr val="tx1"/>
                </a:solidFill>
              </a:rPr>
              <a:t>Maintained</a:t>
            </a:r>
            <a:r>
              <a:rPr lang="de-DE" sz="1400" dirty="0">
                <a:solidFill>
                  <a:schemeClr val="tx1"/>
                </a:solidFill>
              </a:rPr>
              <a:t> </a:t>
            </a:r>
            <a:r>
              <a:rPr lang="de-DE" sz="1400" dirty="0" err="1">
                <a:solidFill>
                  <a:schemeClr val="tx1"/>
                </a:solidFill>
              </a:rPr>
              <a:t>by</a:t>
            </a:r>
            <a:r>
              <a:rPr lang="de-DE" sz="1400" dirty="0">
                <a:solidFill>
                  <a:schemeClr val="tx1"/>
                </a:solidFill>
              </a:rPr>
              <a:t> </a:t>
            </a:r>
            <a:r>
              <a:rPr lang="de-DE" sz="1400" dirty="0" err="1">
                <a:solidFill>
                  <a:schemeClr val="tx1"/>
                </a:solidFill>
              </a:rPr>
              <a:t>upstream</a:t>
            </a:r>
            <a:r>
              <a:rPr lang="de-DE" sz="1400" dirty="0">
                <a:solidFill>
                  <a:schemeClr val="tx1"/>
                </a:solidFill>
              </a:rPr>
              <a:t> </a:t>
            </a:r>
            <a:r>
              <a:rPr lang="de-DE" sz="1400" dirty="0" err="1">
                <a:solidFill>
                  <a:schemeClr val="tx1"/>
                </a:solidFill>
              </a:rPr>
              <a:t>project</a:t>
            </a:r>
            <a:r>
              <a:rPr lang="de-DE" sz="1400" dirty="0">
                <a:solidFill>
                  <a:schemeClr val="tx1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238354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85649B-412A-D8A5-CF03-1C5B54B92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Update on </a:t>
            </a:r>
            <a:r>
              <a:rPr lang="de-DE" dirty="0" err="1"/>
              <a:t>setup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870D015-4C3B-6E08-5885-6E29AFE4D43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7062" y="1412875"/>
            <a:ext cx="11088687" cy="1969770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de-DE" dirty="0"/>
              <a:t> First </a:t>
            </a:r>
            <a:r>
              <a:rPr lang="de-DE" dirty="0" err="1"/>
              <a:t>repository</a:t>
            </a:r>
            <a:r>
              <a:rPr lang="de-DE" dirty="0"/>
              <a:t> </a:t>
            </a:r>
            <a:r>
              <a:rPr lang="de-DE" dirty="0" err="1"/>
              <a:t>forked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Go: </a:t>
            </a:r>
            <a:r>
              <a:rPr lang="de-DE" dirty="0">
                <a:hlinkClick r:id="rId2"/>
              </a:rPr>
              <a:t>https://github.com/Open-Source-Compliance/Go-Dummy</a:t>
            </a:r>
            <a:r>
              <a:rPr lang="de-DE" dirty="0"/>
              <a:t> 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 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9558BA3A-0AC2-32CC-105F-75339F32F11D}"/>
              </a:ext>
            </a:extLst>
          </p:cNvPr>
          <p:cNvSpPr txBox="1"/>
          <p:nvPr/>
        </p:nvSpPr>
        <p:spPr>
          <a:xfrm>
            <a:off x="1256371" y="5977054"/>
            <a:ext cx="3434576" cy="25276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400" dirty="0" err="1">
                <a:solidFill>
                  <a:schemeClr val="tx1"/>
                </a:solidFill>
              </a:rPr>
              <a:t>Maintained</a:t>
            </a:r>
            <a:r>
              <a:rPr lang="de-DE" sz="1400" dirty="0">
                <a:solidFill>
                  <a:schemeClr val="tx1"/>
                </a:solidFill>
              </a:rPr>
              <a:t> </a:t>
            </a:r>
            <a:r>
              <a:rPr lang="de-DE" sz="1400" dirty="0" err="1">
                <a:solidFill>
                  <a:schemeClr val="tx1"/>
                </a:solidFill>
              </a:rPr>
              <a:t>by</a:t>
            </a:r>
            <a:r>
              <a:rPr lang="de-DE" sz="1400" dirty="0">
                <a:solidFill>
                  <a:schemeClr val="tx1"/>
                </a:solidFill>
              </a:rPr>
              <a:t> </a:t>
            </a:r>
            <a:r>
              <a:rPr lang="de-DE" sz="1400" dirty="0" err="1">
                <a:solidFill>
                  <a:schemeClr val="tx1"/>
                </a:solidFill>
              </a:rPr>
              <a:t>upstream</a:t>
            </a:r>
            <a:r>
              <a:rPr lang="de-DE" sz="1400" dirty="0">
                <a:solidFill>
                  <a:schemeClr val="tx1"/>
                </a:solidFill>
              </a:rPr>
              <a:t> </a:t>
            </a:r>
            <a:r>
              <a:rPr lang="de-DE" sz="1400" dirty="0" err="1">
                <a:solidFill>
                  <a:schemeClr val="tx1"/>
                </a:solidFill>
              </a:rPr>
              <a:t>project</a:t>
            </a:r>
            <a:r>
              <a:rPr lang="de-DE" sz="1400" dirty="0"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B111180F-51C7-1395-3FD8-D4E0DCB5F128}"/>
              </a:ext>
            </a:extLst>
          </p:cNvPr>
          <p:cNvSpPr txBox="1"/>
          <p:nvPr/>
        </p:nvSpPr>
        <p:spPr>
          <a:xfrm>
            <a:off x="1363624" y="2089490"/>
            <a:ext cx="7743205" cy="329283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400" dirty="0">
                <a:solidFill>
                  <a:schemeClr val="tx1"/>
                </a:solidFill>
              </a:rPr>
              <a:t>Side </a:t>
            </a:r>
            <a:r>
              <a:rPr lang="de-DE" sz="1400" dirty="0" err="1">
                <a:solidFill>
                  <a:schemeClr val="tx1"/>
                </a:solidFill>
              </a:rPr>
              <a:t>effect</a:t>
            </a:r>
            <a:r>
              <a:rPr lang="de-DE" sz="1400" dirty="0">
                <a:solidFill>
                  <a:schemeClr val="tx1"/>
                </a:solidFill>
              </a:rPr>
              <a:t> </a:t>
            </a:r>
            <a:r>
              <a:rPr lang="de-DE" sz="1400" dirty="0" err="1">
                <a:solidFill>
                  <a:schemeClr val="tx1"/>
                </a:solidFill>
              </a:rPr>
              <a:t>with</a:t>
            </a:r>
            <a:r>
              <a:rPr lang="de-DE" sz="1400" dirty="0">
                <a:solidFill>
                  <a:schemeClr val="tx1"/>
                </a:solidFill>
              </a:rPr>
              <a:t> </a:t>
            </a:r>
            <a:r>
              <a:rPr lang="de-DE" sz="1400" dirty="0" err="1">
                <a:solidFill>
                  <a:schemeClr val="tx1"/>
                </a:solidFill>
              </a:rPr>
              <a:t>Github</a:t>
            </a:r>
            <a:r>
              <a:rPr lang="de-DE" sz="1400" dirty="0">
                <a:solidFill>
                  <a:schemeClr val="tx1"/>
                </a:solidFill>
              </a:rPr>
              <a:t> </a:t>
            </a:r>
            <a:r>
              <a:rPr lang="de-DE" sz="1400" dirty="0" err="1">
                <a:solidFill>
                  <a:schemeClr val="tx1"/>
                </a:solidFill>
              </a:rPr>
              <a:t>Dependency</a:t>
            </a:r>
            <a:r>
              <a:rPr lang="de-DE" sz="1400" dirty="0">
                <a:solidFill>
                  <a:schemeClr val="tx1"/>
                </a:solidFill>
              </a:rPr>
              <a:t> Graph: </a:t>
            </a:r>
            <a:r>
              <a:rPr lang="de-DE" sz="1400" dirty="0" err="1">
                <a:solidFill>
                  <a:schemeClr val="tx1"/>
                </a:solidFill>
              </a:rPr>
              <a:t>first</a:t>
            </a:r>
            <a:r>
              <a:rPr lang="de-DE" sz="1400" dirty="0">
                <a:solidFill>
                  <a:schemeClr val="tx1"/>
                </a:solidFill>
              </a:rPr>
              <a:t> </a:t>
            </a:r>
            <a:r>
              <a:rPr lang="de-DE" sz="1400" dirty="0" err="1">
                <a:solidFill>
                  <a:schemeClr val="tx1"/>
                </a:solidFill>
              </a:rPr>
              <a:t>tool</a:t>
            </a:r>
            <a:r>
              <a:rPr lang="de-DE" sz="1400" dirty="0">
                <a:solidFill>
                  <a:schemeClr val="tx1"/>
                </a:solidFill>
              </a:rPr>
              <a:t> </a:t>
            </a:r>
            <a:r>
              <a:rPr lang="de-DE" sz="1400" dirty="0" err="1">
                <a:solidFill>
                  <a:schemeClr val="tx1"/>
                </a:solidFill>
              </a:rPr>
              <a:t>reference</a:t>
            </a:r>
            <a:r>
              <a:rPr lang="de-DE" sz="1400" dirty="0">
                <a:solidFill>
                  <a:schemeClr val="tx1"/>
                </a:solidFill>
              </a:rPr>
              <a:t> out </a:t>
            </a:r>
            <a:r>
              <a:rPr lang="de-DE" sz="1400" dirty="0" err="1">
                <a:solidFill>
                  <a:schemeClr val="tx1"/>
                </a:solidFill>
              </a:rPr>
              <a:t>of</a:t>
            </a:r>
            <a:r>
              <a:rPr lang="de-DE" sz="1400" dirty="0">
                <a:solidFill>
                  <a:schemeClr val="tx1"/>
                </a:solidFill>
              </a:rPr>
              <a:t> </a:t>
            </a:r>
            <a:r>
              <a:rPr lang="de-DE" sz="1400" dirty="0" err="1">
                <a:solidFill>
                  <a:schemeClr val="tx1"/>
                </a:solidFill>
              </a:rPr>
              <a:t>the</a:t>
            </a:r>
            <a:r>
              <a:rPr lang="de-DE" sz="1400" dirty="0">
                <a:solidFill>
                  <a:schemeClr val="tx1"/>
                </a:solidFill>
              </a:rPr>
              <a:t> box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60A9772-22E3-958E-8D3A-A76E563BDD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9131" y="2397760"/>
            <a:ext cx="5729322" cy="3536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755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85649B-412A-D8A5-CF03-1C5B54B92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Proposed</a:t>
            </a:r>
            <a:r>
              <a:rPr lang="de-DE" dirty="0"/>
              <a:t> Dummy </a:t>
            </a:r>
            <a:r>
              <a:rPr lang="de-DE" dirty="0" err="1"/>
              <a:t>repository</a:t>
            </a:r>
            <a:r>
              <a:rPr lang="de-DE" dirty="0"/>
              <a:t> </a:t>
            </a:r>
            <a:r>
              <a:rPr lang="de-DE" dirty="0" err="1"/>
              <a:t>standard</a:t>
            </a:r>
            <a:r>
              <a:rPr lang="de-DE" dirty="0"/>
              <a:t> </a:t>
            </a:r>
            <a:r>
              <a:rPr lang="de-DE" dirty="0" err="1"/>
              <a:t>setup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870D015-4C3B-6E08-5885-6E29AFE4D43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7062" y="2059645"/>
            <a:ext cx="11088687" cy="577081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„</a:t>
            </a:r>
            <a:r>
              <a:rPr lang="de-DE" dirty="0" err="1"/>
              <a:t>master</a:t>
            </a:r>
            <a:r>
              <a:rPr lang="de-DE" dirty="0"/>
              <a:t>“ </a:t>
            </a:r>
            <a:r>
              <a:rPr lang="de-DE" dirty="0" err="1"/>
              <a:t>stays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unchanged</a:t>
            </a:r>
            <a:r>
              <a:rPr lang="de-DE" dirty="0"/>
              <a:t> </a:t>
            </a:r>
            <a:r>
              <a:rPr lang="de-DE" dirty="0" err="1"/>
              <a:t>repository</a:t>
            </a:r>
            <a:r>
              <a:rPr lang="de-DE" dirty="0"/>
              <a:t> </a:t>
            </a:r>
            <a:r>
              <a:rPr lang="de-DE" dirty="0" err="1"/>
              <a:t>content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upstream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Dummy-</a:t>
            </a:r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/>
              <a:t>branches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added</a:t>
            </a:r>
            <a:r>
              <a:rPr lang="de-DE" dirty="0"/>
              <a:t> </a:t>
            </a:r>
            <a:r>
              <a:rPr lang="de-DE" dirty="0" err="1"/>
              <a:t>according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following</a:t>
            </a:r>
            <a:r>
              <a:rPr lang="de-DE" dirty="0"/>
              <a:t> </a:t>
            </a:r>
            <a:r>
              <a:rPr lang="de-DE" dirty="0" err="1"/>
              <a:t>standard</a:t>
            </a:r>
            <a:r>
              <a:rPr lang="de-DE" dirty="0"/>
              <a:t>:</a:t>
            </a:r>
          </a:p>
          <a:p>
            <a:pPr marL="465138" lvl="1" indent="-285750">
              <a:buFont typeface="Arial" panose="020B0604020202020204" pitchFamily="34" charset="0"/>
              <a:buChar char="•"/>
            </a:pPr>
            <a:r>
              <a:rPr lang="de-DE" sz="1400" dirty="0" err="1"/>
              <a:t>Three</a:t>
            </a:r>
            <a:r>
              <a:rPr lang="de-DE" sz="1400" dirty="0"/>
              <a:t> sub-</a:t>
            </a:r>
            <a:r>
              <a:rPr lang="de-DE" sz="1400" dirty="0" err="1"/>
              <a:t>branches</a:t>
            </a:r>
            <a:r>
              <a:rPr lang="de-DE" sz="1400" dirty="0"/>
              <a:t>: </a:t>
            </a:r>
            <a:r>
              <a:rPr lang="de-DE" sz="1400" dirty="0" err="1"/>
              <a:t>doc</a:t>
            </a:r>
            <a:r>
              <a:rPr lang="de-DE" sz="1400" dirty="0"/>
              <a:t>, </a:t>
            </a:r>
            <a:r>
              <a:rPr lang="de-DE" sz="1400" dirty="0" err="1"/>
              <a:t>demo</a:t>
            </a:r>
            <a:r>
              <a:rPr lang="de-DE" sz="1400" dirty="0"/>
              <a:t> and </a:t>
            </a:r>
            <a:r>
              <a:rPr lang="de-DE" sz="1400" dirty="0" err="1"/>
              <a:t>test</a:t>
            </a:r>
            <a:r>
              <a:rPr lang="de-DE" sz="1400" dirty="0"/>
              <a:t> </a:t>
            </a:r>
          </a:p>
          <a:p>
            <a:pPr marL="644525" lvl="2" indent="-285750">
              <a:buFont typeface="Arial" panose="020B0604020202020204" pitchFamily="34" charset="0"/>
              <a:buChar char="•"/>
            </a:pPr>
            <a:r>
              <a:rPr lang="de-DE" sz="1400" b="1" dirty="0" err="1"/>
              <a:t>doc</a:t>
            </a:r>
            <a:r>
              <a:rPr lang="de-DE" sz="1400" dirty="0"/>
              <a:t> – </a:t>
            </a:r>
            <a:r>
              <a:rPr lang="de-DE" sz="1400" dirty="0" err="1"/>
              <a:t>contains</a:t>
            </a:r>
            <a:r>
              <a:rPr lang="de-DE" sz="1400" dirty="0"/>
              <a:t> additional dummy-readme.md </a:t>
            </a:r>
            <a:r>
              <a:rPr lang="de-DE" sz="1400" dirty="0" err="1"/>
              <a:t>with</a:t>
            </a:r>
            <a:r>
              <a:rPr lang="de-DE" sz="1400" dirty="0"/>
              <a:t> detail-information </a:t>
            </a:r>
            <a:r>
              <a:rPr lang="de-DE" sz="1400" dirty="0" err="1"/>
              <a:t>about</a:t>
            </a:r>
            <a:r>
              <a:rPr lang="de-DE" sz="1400" dirty="0"/>
              <a:t>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demo</a:t>
            </a:r>
            <a:r>
              <a:rPr lang="de-DE" sz="1400" dirty="0"/>
              <a:t> and test-</a:t>
            </a:r>
            <a:r>
              <a:rPr lang="de-DE" sz="1400" dirty="0" err="1"/>
              <a:t>branches</a:t>
            </a:r>
            <a:endParaRPr lang="de-DE" sz="1400" dirty="0"/>
          </a:p>
          <a:p>
            <a:pPr marL="823913" lvl="3" indent="-285750">
              <a:buFont typeface="Arial" panose="020B0604020202020204" pitchFamily="34" charset="0"/>
              <a:buChar char="•"/>
            </a:pPr>
            <a:r>
              <a:rPr lang="de-DE" sz="1400" dirty="0"/>
              <a:t>E.g. </a:t>
            </a:r>
            <a:r>
              <a:rPr lang="de-DE" sz="1400" dirty="0" err="1"/>
              <a:t>detail</a:t>
            </a:r>
            <a:r>
              <a:rPr lang="de-DE" sz="1400" dirty="0"/>
              <a:t> </a:t>
            </a:r>
            <a:r>
              <a:rPr lang="de-DE" sz="1400" dirty="0" err="1"/>
              <a:t>description</a:t>
            </a:r>
            <a:r>
              <a:rPr lang="de-DE" sz="1400" dirty="0"/>
              <a:t> </a:t>
            </a:r>
            <a:r>
              <a:rPr lang="de-DE" sz="1400" dirty="0" err="1"/>
              <a:t>about</a:t>
            </a:r>
            <a:r>
              <a:rPr lang="de-DE" sz="1400" dirty="0"/>
              <a:t> </a:t>
            </a:r>
            <a:r>
              <a:rPr lang="de-DE" sz="1400" dirty="0" err="1"/>
              <a:t>demo</a:t>
            </a:r>
            <a:r>
              <a:rPr lang="de-DE" sz="1400" dirty="0"/>
              <a:t>/</a:t>
            </a:r>
            <a:r>
              <a:rPr lang="de-DE" sz="1400" dirty="0" err="1"/>
              <a:t>case_xxx</a:t>
            </a:r>
            <a:r>
              <a:rPr lang="de-DE" sz="1400" dirty="0"/>
              <a:t> </a:t>
            </a:r>
          </a:p>
          <a:p>
            <a:pPr marL="823913" lvl="3" indent="-285750">
              <a:buFont typeface="Arial" panose="020B0604020202020204" pitchFamily="34" charset="0"/>
              <a:buChar char="•"/>
            </a:pPr>
            <a:r>
              <a:rPr lang="de-DE" sz="1400" dirty="0"/>
              <a:t>rationale: </a:t>
            </a:r>
            <a:r>
              <a:rPr lang="de-DE" sz="1400" dirty="0" err="1"/>
              <a:t>as</a:t>
            </a:r>
            <a:r>
              <a:rPr lang="de-DE" sz="1400" dirty="0"/>
              <a:t> </a:t>
            </a:r>
            <a:r>
              <a:rPr lang="de-DE" sz="1400" dirty="0" err="1"/>
              <a:t>the</a:t>
            </a:r>
            <a:r>
              <a:rPr lang="de-DE" sz="1400" dirty="0"/>
              <a:t> master-</a:t>
            </a:r>
            <a:r>
              <a:rPr lang="de-DE" sz="1400" dirty="0" err="1"/>
              <a:t>branch</a:t>
            </a:r>
            <a:r>
              <a:rPr lang="de-DE" sz="1400" dirty="0"/>
              <a:t> </a:t>
            </a:r>
            <a:r>
              <a:rPr lang="de-DE" sz="1400" dirty="0" err="1"/>
              <a:t>shall</a:t>
            </a:r>
            <a:r>
              <a:rPr lang="de-DE" sz="1400" dirty="0"/>
              <a:t> </a:t>
            </a:r>
            <a:r>
              <a:rPr lang="de-DE" sz="1400" dirty="0" err="1"/>
              <a:t>be</a:t>
            </a:r>
            <a:r>
              <a:rPr lang="de-DE" sz="1400" dirty="0"/>
              <a:t> </a:t>
            </a:r>
            <a:r>
              <a:rPr lang="de-DE" sz="1400" dirty="0" err="1"/>
              <a:t>unmodified</a:t>
            </a:r>
            <a:r>
              <a:rPr lang="de-DE" sz="1400" dirty="0"/>
              <a:t>,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documentation</a:t>
            </a:r>
            <a:r>
              <a:rPr lang="de-DE" sz="1400" dirty="0"/>
              <a:t> </a:t>
            </a:r>
            <a:r>
              <a:rPr lang="de-DE" sz="1400" dirty="0" err="1"/>
              <a:t>needs</a:t>
            </a:r>
            <a:r>
              <a:rPr lang="de-DE" sz="1400" dirty="0"/>
              <a:t> </a:t>
            </a:r>
            <a:r>
              <a:rPr lang="de-DE" sz="1400" dirty="0" err="1"/>
              <a:t>to</a:t>
            </a:r>
            <a:r>
              <a:rPr lang="de-DE" sz="1400" dirty="0"/>
              <a:t> </a:t>
            </a:r>
            <a:r>
              <a:rPr lang="de-DE" sz="1400" dirty="0" err="1"/>
              <a:t>be</a:t>
            </a:r>
            <a:r>
              <a:rPr lang="de-DE" sz="1400" dirty="0"/>
              <a:t> in an extra </a:t>
            </a:r>
            <a:r>
              <a:rPr lang="de-DE" sz="1400" dirty="0" err="1"/>
              <a:t>branch</a:t>
            </a:r>
            <a:endParaRPr lang="de-DE" sz="1400" dirty="0"/>
          </a:p>
          <a:p>
            <a:pPr marL="644525" lvl="2" indent="-285750">
              <a:buFont typeface="Arial" panose="020B0604020202020204" pitchFamily="34" charset="0"/>
              <a:buChar char="•"/>
            </a:pPr>
            <a:r>
              <a:rPr lang="de-DE" sz="1400" b="1" dirty="0" err="1"/>
              <a:t>demo</a:t>
            </a:r>
            <a:r>
              <a:rPr lang="de-DE" sz="1400" dirty="0"/>
              <a:t> </a:t>
            </a:r>
            <a:r>
              <a:rPr lang="de-DE" sz="1400" dirty="0" err="1"/>
              <a:t>with</a:t>
            </a:r>
            <a:r>
              <a:rPr lang="de-DE" sz="1400" dirty="0"/>
              <a:t> </a:t>
            </a:r>
            <a:r>
              <a:rPr lang="de-DE" sz="1400" dirty="0" err="1"/>
              <a:t>potentially</a:t>
            </a:r>
            <a:r>
              <a:rPr lang="de-DE" sz="1400" dirty="0"/>
              <a:t> </a:t>
            </a:r>
            <a:r>
              <a:rPr lang="de-DE" sz="1400" dirty="0" err="1"/>
              <a:t>several</a:t>
            </a:r>
            <a:r>
              <a:rPr lang="de-DE" sz="1400" dirty="0"/>
              <a:t> </a:t>
            </a:r>
            <a:r>
              <a:rPr lang="de-DE" sz="1400" dirty="0" err="1"/>
              <a:t>cases</a:t>
            </a:r>
            <a:r>
              <a:rPr lang="de-DE" sz="1400" dirty="0"/>
              <a:t> e.g.</a:t>
            </a:r>
          </a:p>
          <a:p>
            <a:pPr marL="823913" lvl="3" indent="-285750">
              <a:buFont typeface="Arial" panose="020B0604020202020204" pitchFamily="34" charset="0"/>
              <a:buChar char="•"/>
            </a:pPr>
            <a:r>
              <a:rPr lang="de-DE" sz="1400" dirty="0" err="1"/>
              <a:t>demo</a:t>
            </a:r>
            <a:r>
              <a:rPr lang="de-DE" sz="1400" dirty="0"/>
              <a:t>/</a:t>
            </a:r>
            <a:r>
              <a:rPr lang="de-DE" sz="1400" dirty="0" err="1"/>
              <a:t>case_xxx</a:t>
            </a:r>
            <a:r>
              <a:rPr lang="de-DE" sz="1400" dirty="0"/>
              <a:t> </a:t>
            </a:r>
            <a:r>
              <a:rPr lang="de-DE" sz="1400" dirty="0" err="1"/>
              <a:t>with</a:t>
            </a:r>
            <a:r>
              <a:rPr lang="de-DE" sz="1400" dirty="0"/>
              <a:t> xxx </a:t>
            </a:r>
            <a:r>
              <a:rPr lang="de-DE" sz="1400" dirty="0" err="1"/>
              <a:t>as</a:t>
            </a:r>
            <a:r>
              <a:rPr lang="de-DE" sz="1400" dirty="0"/>
              <a:t> </a:t>
            </a:r>
            <a:r>
              <a:rPr lang="de-DE" sz="1400" dirty="0" err="1"/>
              <a:t>ascending</a:t>
            </a:r>
            <a:r>
              <a:rPr lang="de-DE" sz="1400" dirty="0"/>
              <a:t> </a:t>
            </a:r>
            <a:r>
              <a:rPr lang="de-DE" sz="1400" dirty="0" err="1"/>
              <a:t>identifiers</a:t>
            </a:r>
            <a:r>
              <a:rPr lang="de-DE" sz="1400" dirty="0"/>
              <a:t> – </a:t>
            </a:r>
            <a:r>
              <a:rPr lang="de-DE" sz="1400" dirty="0" err="1"/>
              <a:t>description</a:t>
            </a:r>
            <a:r>
              <a:rPr lang="de-DE" sz="1400" dirty="0"/>
              <a:t> </a:t>
            </a:r>
            <a:r>
              <a:rPr lang="de-DE" sz="1400" dirty="0" err="1"/>
              <a:t>about</a:t>
            </a:r>
            <a:r>
              <a:rPr lang="de-DE" sz="1400" dirty="0"/>
              <a:t>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contents</a:t>
            </a:r>
            <a:r>
              <a:rPr lang="de-DE" sz="1400" dirty="0"/>
              <a:t> in </a:t>
            </a:r>
            <a:r>
              <a:rPr lang="de-DE" sz="1400" dirty="0" err="1"/>
              <a:t>the</a:t>
            </a:r>
            <a:r>
              <a:rPr lang="de-DE" sz="1400" dirty="0"/>
              <a:t> „</a:t>
            </a:r>
            <a:r>
              <a:rPr lang="de-DE" sz="1400" dirty="0" err="1"/>
              <a:t>doc</a:t>
            </a:r>
            <a:r>
              <a:rPr lang="de-DE" sz="1400" dirty="0"/>
              <a:t>“ </a:t>
            </a:r>
            <a:r>
              <a:rPr lang="de-DE" sz="1400" dirty="0" err="1"/>
              <a:t>branch</a:t>
            </a:r>
            <a:endParaRPr lang="de-DE" sz="1400" dirty="0"/>
          </a:p>
          <a:p>
            <a:pPr marL="644525" lvl="2" indent="-285750">
              <a:buFont typeface="Arial" panose="020B0604020202020204" pitchFamily="34" charset="0"/>
              <a:buChar char="•"/>
            </a:pPr>
            <a:r>
              <a:rPr lang="de-DE" sz="1400" b="1" dirty="0" err="1"/>
              <a:t>test</a:t>
            </a:r>
            <a:r>
              <a:rPr lang="de-DE" sz="1400" dirty="0"/>
              <a:t> </a:t>
            </a:r>
            <a:r>
              <a:rPr lang="de-DE" sz="1400" dirty="0" err="1"/>
              <a:t>with</a:t>
            </a:r>
            <a:r>
              <a:rPr lang="de-DE" sz="1400" dirty="0"/>
              <a:t> </a:t>
            </a:r>
            <a:r>
              <a:rPr lang="de-DE" sz="1400" dirty="0" err="1"/>
              <a:t>potentially</a:t>
            </a:r>
            <a:r>
              <a:rPr lang="de-DE" sz="1400" dirty="0"/>
              <a:t> </a:t>
            </a:r>
            <a:r>
              <a:rPr lang="de-DE" sz="1400" dirty="0" err="1"/>
              <a:t>several</a:t>
            </a:r>
            <a:r>
              <a:rPr lang="de-DE" sz="1400" dirty="0"/>
              <a:t> </a:t>
            </a:r>
            <a:r>
              <a:rPr lang="de-DE" sz="1400" dirty="0" err="1"/>
              <a:t>cases</a:t>
            </a:r>
            <a:r>
              <a:rPr lang="de-DE" sz="1400" dirty="0"/>
              <a:t> e.g.</a:t>
            </a:r>
          </a:p>
          <a:p>
            <a:pPr marL="823913" lvl="3" indent="-285750">
              <a:buFont typeface="Arial" panose="020B0604020202020204" pitchFamily="34" charset="0"/>
              <a:buChar char="•"/>
            </a:pPr>
            <a:r>
              <a:rPr lang="de-DE" sz="1400" dirty="0" err="1"/>
              <a:t>test</a:t>
            </a:r>
            <a:r>
              <a:rPr lang="de-DE" sz="1400" dirty="0"/>
              <a:t>/</a:t>
            </a:r>
            <a:r>
              <a:rPr lang="de-DE" sz="1400" dirty="0" err="1"/>
              <a:t>tc_xxx</a:t>
            </a:r>
            <a:r>
              <a:rPr lang="de-DE" sz="1400" dirty="0"/>
              <a:t> </a:t>
            </a:r>
            <a:r>
              <a:rPr lang="de-DE" sz="1400" dirty="0" err="1"/>
              <a:t>with</a:t>
            </a:r>
            <a:r>
              <a:rPr lang="de-DE" sz="1400" dirty="0"/>
              <a:t> xxx </a:t>
            </a:r>
            <a:r>
              <a:rPr lang="de-DE" sz="1400" dirty="0" err="1"/>
              <a:t>as</a:t>
            </a:r>
            <a:r>
              <a:rPr lang="de-DE" sz="1400" dirty="0"/>
              <a:t> </a:t>
            </a:r>
            <a:r>
              <a:rPr lang="de-DE" sz="1400" dirty="0" err="1"/>
              <a:t>ascending</a:t>
            </a:r>
            <a:r>
              <a:rPr lang="de-DE" sz="1400" dirty="0"/>
              <a:t> </a:t>
            </a:r>
            <a:r>
              <a:rPr lang="de-DE" sz="1400" dirty="0" err="1"/>
              <a:t>identifiers</a:t>
            </a:r>
            <a:r>
              <a:rPr lang="de-DE" sz="1400" dirty="0"/>
              <a:t> – </a:t>
            </a:r>
            <a:r>
              <a:rPr lang="de-DE" sz="1400" dirty="0" err="1"/>
              <a:t>description</a:t>
            </a:r>
            <a:r>
              <a:rPr lang="de-DE" sz="1400" dirty="0"/>
              <a:t> </a:t>
            </a:r>
            <a:r>
              <a:rPr lang="de-DE" sz="1400" dirty="0" err="1"/>
              <a:t>about</a:t>
            </a:r>
            <a:r>
              <a:rPr lang="de-DE" sz="1400" dirty="0"/>
              <a:t>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details</a:t>
            </a:r>
            <a:r>
              <a:rPr lang="de-DE" sz="1400" dirty="0"/>
              <a:t> in </a:t>
            </a:r>
            <a:r>
              <a:rPr lang="de-DE" sz="1400" dirty="0" err="1"/>
              <a:t>the</a:t>
            </a:r>
            <a:r>
              <a:rPr lang="de-DE" sz="1400" dirty="0"/>
              <a:t> „</a:t>
            </a:r>
            <a:r>
              <a:rPr lang="de-DE" sz="1400" dirty="0" err="1"/>
              <a:t>doc</a:t>
            </a:r>
            <a:r>
              <a:rPr lang="de-DE" sz="1400" dirty="0"/>
              <a:t>“ </a:t>
            </a:r>
            <a:r>
              <a:rPr lang="de-DE" sz="1400" dirty="0" err="1"/>
              <a:t>branch</a:t>
            </a:r>
            <a:endParaRPr lang="de-DE" sz="1400" dirty="0"/>
          </a:p>
          <a:p>
            <a:pPr marL="1003300" lvl="4" indent="-285750">
              <a:buFont typeface="Arial" panose="020B0604020202020204" pitchFamily="34" charset="0"/>
              <a:buChar char="•"/>
            </a:pPr>
            <a:r>
              <a:rPr lang="de-DE" sz="1400" dirty="0"/>
              <a:t>The </a:t>
            </a:r>
            <a:r>
              <a:rPr lang="de-DE" sz="1400" dirty="0" err="1"/>
              <a:t>test</a:t>
            </a:r>
            <a:r>
              <a:rPr lang="de-DE" sz="1400" dirty="0"/>
              <a:t> </a:t>
            </a:r>
            <a:r>
              <a:rPr lang="de-DE" sz="1400" dirty="0" err="1"/>
              <a:t>branches</a:t>
            </a:r>
            <a:r>
              <a:rPr lang="de-DE" sz="1400" dirty="0"/>
              <a:t> </a:t>
            </a:r>
            <a:r>
              <a:rPr lang="de-DE" sz="1400" dirty="0" err="1"/>
              <a:t>shall</a:t>
            </a:r>
            <a:r>
              <a:rPr lang="de-DE" sz="1400" dirty="0"/>
              <a:t> </a:t>
            </a:r>
            <a:r>
              <a:rPr lang="de-DE" sz="1400" dirty="0" err="1"/>
              <a:t>additionally</a:t>
            </a:r>
            <a:r>
              <a:rPr lang="de-DE" sz="1400" dirty="0"/>
              <a:t> </a:t>
            </a:r>
            <a:r>
              <a:rPr lang="de-DE" sz="1400" dirty="0" err="1"/>
              <a:t>contain</a:t>
            </a:r>
            <a:r>
              <a:rPr lang="de-DE" sz="1400" dirty="0"/>
              <a:t> a tc_xxx_spec.md-file </a:t>
            </a:r>
            <a:r>
              <a:rPr lang="de-DE" sz="1400" dirty="0" err="1"/>
              <a:t>with</a:t>
            </a:r>
            <a:r>
              <a:rPr lang="de-DE" sz="1400" dirty="0"/>
              <a:t> a tool-</a:t>
            </a:r>
            <a:r>
              <a:rPr lang="de-DE" sz="1400" dirty="0" err="1"/>
              <a:t>agnostic</a:t>
            </a:r>
            <a:r>
              <a:rPr lang="de-DE" sz="1400" dirty="0"/>
              <a:t> test-</a:t>
            </a:r>
            <a:r>
              <a:rPr lang="de-DE" sz="1400" dirty="0" err="1"/>
              <a:t>specification</a:t>
            </a:r>
            <a:endParaRPr lang="de-DE" sz="1400" dirty="0"/>
          </a:p>
          <a:p>
            <a:pPr lvl="3" indent="0">
              <a:buNone/>
            </a:pPr>
            <a:endParaRPr lang="de-DE" sz="1400" dirty="0"/>
          </a:p>
          <a:p>
            <a:pPr marL="823913" lvl="3" indent="-285750">
              <a:buFont typeface="Arial" panose="020B0604020202020204" pitchFamily="34" charset="0"/>
              <a:buChar char="•"/>
            </a:pPr>
            <a:endParaRPr lang="de-DE" sz="1400" dirty="0"/>
          </a:p>
          <a:p>
            <a:pPr marL="823913" lvl="3" indent="-285750">
              <a:buFont typeface="Arial" panose="020B0604020202020204" pitchFamily="34" charset="0"/>
              <a:buChar char="•"/>
            </a:pPr>
            <a:endParaRPr lang="de-DE" sz="1400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 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827E301-873B-652B-FE66-63EEF250CD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948" y="1125040"/>
            <a:ext cx="1922701" cy="897261"/>
          </a:xfrm>
          <a:prstGeom prst="rect">
            <a:avLst/>
          </a:prstGeom>
        </p:spPr>
      </p:pic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7CC51CDD-B768-68AB-9401-28D909D054DE}"/>
              </a:ext>
            </a:extLst>
          </p:cNvPr>
          <p:cNvGrpSpPr/>
          <p:nvPr/>
        </p:nvGrpSpPr>
        <p:grpSpPr>
          <a:xfrm>
            <a:off x="7927588" y="5365344"/>
            <a:ext cx="2096430" cy="501805"/>
            <a:chOff x="7854174" y="1046105"/>
            <a:chExt cx="2096430" cy="501805"/>
          </a:xfrm>
        </p:grpSpPr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BB1C43A3-ADC8-4817-721D-4B1245B66A3F}"/>
                </a:ext>
              </a:extLst>
            </p:cNvPr>
            <p:cNvSpPr txBox="1"/>
            <p:nvPr/>
          </p:nvSpPr>
          <p:spPr>
            <a:xfrm>
              <a:off x="7854174" y="1046105"/>
              <a:ext cx="817757" cy="2601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ct val="110000"/>
                </a:lnSpc>
                <a:spcBef>
                  <a:spcPts val="0"/>
                </a:spcBef>
              </a:pPr>
              <a:r>
                <a:rPr lang="de-DE" sz="1400" dirty="0" err="1">
                  <a:solidFill>
                    <a:schemeClr val="tx1"/>
                  </a:solidFill>
                </a:rPr>
                <a:t>upstream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C5911AEA-5497-D783-A6F5-C02CDE389D89}"/>
                </a:ext>
              </a:extLst>
            </p:cNvPr>
            <p:cNvSpPr txBox="1"/>
            <p:nvPr/>
          </p:nvSpPr>
          <p:spPr>
            <a:xfrm>
              <a:off x="8415452" y="1287715"/>
              <a:ext cx="1535152" cy="2601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ct val="110000"/>
                </a:lnSpc>
                <a:spcBef>
                  <a:spcPts val="0"/>
                </a:spcBef>
              </a:pPr>
              <a:r>
                <a:rPr lang="de-DE" sz="1400" dirty="0" err="1">
                  <a:solidFill>
                    <a:schemeClr val="tx1"/>
                  </a:solidFill>
                </a:rPr>
                <a:t>dummy</a:t>
              </a:r>
              <a:r>
                <a:rPr lang="de-DE" sz="1400" dirty="0">
                  <a:solidFill>
                    <a:schemeClr val="tx1"/>
                  </a:solidFill>
                </a:rPr>
                <a:t> </a:t>
              </a:r>
              <a:r>
                <a:rPr lang="de-DE" sz="1400" dirty="0" err="1">
                  <a:solidFill>
                    <a:schemeClr val="tx1"/>
                  </a:solidFill>
                </a:rPr>
                <a:t>collection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9" name="Pfeil: gebogen 8">
              <a:extLst>
                <a:ext uri="{FF2B5EF4-FFF2-40B4-BE49-F238E27FC236}">
                  <a16:creationId xmlns:a16="http://schemas.microsoft.com/office/drawing/2014/main" id="{16144B51-E003-FF71-4C9F-391D153AB543}"/>
                </a:ext>
              </a:extLst>
            </p:cNvPr>
            <p:cNvSpPr/>
            <p:nvPr/>
          </p:nvSpPr>
          <p:spPr bwMode="auto">
            <a:xfrm rot="5400000">
              <a:off x="8683084" y="1076558"/>
              <a:ext cx="275063" cy="297366"/>
            </a:xfrm>
            <a:prstGeom prst="bentArrow">
              <a:avLst/>
            </a:prstGeom>
            <a:solidFill>
              <a:srgbClr val="EB780A"/>
            </a:solidFill>
            <a:ln>
              <a:noFill/>
            </a:ln>
            <a:effec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de-DE" sz="1800" b="1" dirty="0" err="1">
                <a:solidFill>
                  <a:schemeClr val="tx1"/>
                </a:solidFill>
              </a:endParaRPr>
            </a:p>
          </p:txBody>
        </p:sp>
      </p:grpSp>
      <p:sp>
        <p:nvSpPr>
          <p:cNvPr id="13" name="Textfeld 12">
            <a:extLst>
              <a:ext uri="{FF2B5EF4-FFF2-40B4-BE49-F238E27FC236}">
                <a16:creationId xmlns:a16="http://schemas.microsoft.com/office/drawing/2014/main" id="{8EF75721-2C3D-2227-483D-0E5795CE4689}"/>
              </a:ext>
            </a:extLst>
          </p:cNvPr>
          <p:cNvSpPr txBox="1"/>
          <p:nvPr/>
        </p:nvSpPr>
        <p:spPr>
          <a:xfrm>
            <a:off x="1256371" y="5977054"/>
            <a:ext cx="4259766" cy="25276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400" dirty="0" err="1">
                <a:solidFill>
                  <a:schemeClr val="tx1"/>
                </a:solidFill>
              </a:rPr>
              <a:t>Maintained</a:t>
            </a:r>
            <a:r>
              <a:rPr lang="de-DE" sz="1400" dirty="0">
                <a:solidFill>
                  <a:schemeClr val="tx1"/>
                </a:solidFill>
              </a:rPr>
              <a:t> </a:t>
            </a:r>
            <a:r>
              <a:rPr lang="de-DE" sz="1400" dirty="0" err="1">
                <a:solidFill>
                  <a:schemeClr val="tx1"/>
                </a:solidFill>
              </a:rPr>
              <a:t>by</a:t>
            </a:r>
            <a:r>
              <a:rPr lang="de-DE" sz="1400" dirty="0">
                <a:solidFill>
                  <a:schemeClr val="tx1"/>
                </a:solidFill>
              </a:rPr>
              <a:t> Open Chain Automation Workgroup!</a:t>
            </a:r>
          </a:p>
        </p:txBody>
      </p:sp>
    </p:spTree>
    <p:extLst>
      <p:ext uri="{BB962C8B-B14F-4D97-AF65-F5344CB8AC3E}">
        <p14:creationId xmlns:p14="http://schemas.microsoft.com/office/powerpoint/2010/main" val="2907346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85649B-412A-D8A5-CF03-1C5B54B92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Setup </a:t>
            </a:r>
            <a:r>
              <a:rPr lang="de-DE" dirty="0" err="1"/>
              <a:t>for</a:t>
            </a:r>
            <a:r>
              <a:rPr lang="de-DE" dirty="0"/>
              <a:t> potential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tool</a:t>
            </a:r>
            <a:r>
              <a:rPr lang="de-DE" dirty="0"/>
              <a:t> </a:t>
            </a:r>
            <a:r>
              <a:rPr lang="de-DE" dirty="0" err="1"/>
              <a:t>evaluation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870D015-4C3B-6E08-5885-6E29AFE4D43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7062" y="2059645"/>
            <a:ext cx="11088687" cy="495520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The </a:t>
            </a:r>
            <a:r>
              <a:rPr lang="de-DE" dirty="0" err="1"/>
              <a:t>dummy</a:t>
            </a:r>
            <a:r>
              <a:rPr lang="de-DE" dirty="0"/>
              <a:t> </a:t>
            </a:r>
            <a:r>
              <a:rPr lang="de-DE" dirty="0" err="1"/>
              <a:t>repository</a:t>
            </a:r>
            <a:r>
              <a:rPr lang="de-DE" dirty="0"/>
              <a:t> </a:t>
            </a:r>
            <a:r>
              <a:rPr lang="de-DE" dirty="0" err="1"/>
              <a:t>may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forked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specific</a:t>
            </a:r>
            <a:r>
              <a:rPr lang="de-DE" dirty="0"/>
              <a:t> tool-project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evaluation</a:t>
            </a:r>
            <a:r>
              <a:rPr lang="de-DE" dirty="0"/>
              <a:t> </a:t>
            </a:r>
            <a:r>
              <a:rPr lang="de-DE" dirty="0" err="1"/>
              <a:t>setup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all </a:t>
            </a:r>
            <a:r>
              <a:rPr lang="de-DE" dirty="0" err="1"/>
              <a:t>branches</a:t>
            </a:r>
            <a:r>
              <a:rPr lang="de-DE" dirty="0"/>
              <a:t>, e.g. </a:t>
            </a:r>
            <a:r>
              <a:rPr lang="de-DE" dirty="0">
                <a:hlinkClick r:id="rId2"/>
              </a:rPr>
              <a:t>https://github.com/oss-review-toolkit</a:t>
            </a:r>
            <a:r>
              <a:rPr lang="de-DE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The </a:t>
            </a:r>
            <a:r>
              <a:rPr lang="de-DE" dirty="0" err="1"/>
              <a:t>dummy-specific</a:t>
            </a:r>
            <a:r>
              <a:rPr lang="de-DE" dirty="0"/>
              <a:t> </a:t>
            </a:r>
            <a:r>
              <a:rPr lang="de-DE" dirty="0" err="1"/>
              <a:t>branches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refined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respective</a:t>
            </a:r>
            <a:r>
              <a:rPr lang="de-DE" dirty="0"/>
              <a:t> tool-/</a:t>
            </a:r>
            <a:r>
              <a:rPr lang="de-DE" dirty="0" err="1"/>
              <a:t>evaluation-context</a:t>
            </a:r>
            <a:r>
              <a:rPr lang="de-DE" dirty="0"/>
              <a:t>:</a:t>
            </a:r>
          </a:p>
          <a:p>
            <a:pPr marL="644525" lvl="2" indent="-285750">
              <a:buFont typeface="Arial" panose="020B0604020202020204" pitchFamily="34" charset="0"/>
              <a:buChar char="•"/>
            </a:pPr>
            <a:r>
              <a:rPr lang="de-DE" sz="1400" dirty="0" err="1"/>
              <a:t>doc</a:t>
            </a:r>
            <a:r>
              <a:rPr lang="de-DE" sz="1400" dirty="0"/>
              <a:t> – </a:t>
            </a:r>
            <a:r>
              <a:rPr lang="de-DE" sz="1400" dirty="0" err="1"/>
              <a:t>branch</a:t>
            </a:r>
            <a:r>
              <a:rPr lang="de-DE" sz="1400" dirty="0"/>
              <a:t> </a:t>
            </a:r>
            <a:r>
              <a:rPr lang="de-DE" sz="1400" dirty="0" err="1"/>
              <a:t>may</a:t>
            </a:r>
            <a:r>
              <a:rPr lang="de-DE" sz="1400" dirty="0"/>
              <a:t> </a:t>
            </a:r>
            <a:r>
              <a:rPr lang="de-DE" sz="1400" dirty="0" err="1"/>
              <a:t>be</a:t>
            </a:r>
            <a:r>
              <a:rPr lang="de-DE" sz="1400" dirty="0"/>
              <a:t> </a:t>
            </a:r>
            <a:r>
              <a:rPr lang="de-DE" sz="1400" dirty="0" err="1"/>
              <a:t>enhanced</a:t>
            </a:r>
            <a:r>
              <a:rPr lang="de-DE" sz="1400" dirty="0"/>
              <a:t> </a:t>
            </a:r>
            <a:r>
              <a:rPr lang="de-DE" sz="1400" dirty="0" err="1"/>
              <a:t>with</a:t>
            </a:r>
            <a:r>
              <a:rPr lang="de-DE" sz="1400" dirty="0"/>
              <a:t> </a:t>
            </a:r>
            <a:r>
              <a:rPr lang="de-DE" sz="1400" dirty="0" err="1"/>
              <a:t>more</a:t>
            </a:r>
            <a:r>
              <a:rPr lang="de-DE" sz="1400" dirty="0"/>
              <a:t> </a:t>
            </a:r>
            <a:r>
              <a:rPr lang="de-DE" sz="1400" dirty="0" err="1"/>
              <a:t>detailed</a:t>
            </a:r>
            <a:r>
              <a:rPr lang="de-DE" sz="1400" dirty="0"/>
              <a:t> </a:t>
            </a:r>
            <a:r>
              <a:rPr lang="de-DE" sz="1400" dirty="0" err="1"/>
              <a:t>description</a:t>
            </a:r>
            <a:endParaRPr lang="de-DE" sz="1400" dirty="0"/>
          </a:p>
          <a:p>
            <a:pPr marL="644525" lvl="2" indent="-285750">
              <a:buFont typeface="Arial" panose="020B0604020202020204" pitchFamily="34" charset="0"/>
              <a:buChar char="•"/>
            </a:pPr>
            <a:r>
              <a:rPr lang="de-DE" sz="1400" dirty="0" err="1"/>
              <a:t>test</a:t>
            </a:r>
            <a:r>
              <a:rPr lang="de-DE" sz="1400" dirty="0"/>
              <a:t> </a:t>
            </a:r>
            <a:r>
              <a:rPr lang="de-DE" sz="1400" dirty="0" err="1"/>
              <a:t>with</a:t>
            </a:r>
            <a:r>
              <a:rPr lang="de-DE" sz="1400" dirty="0"/>
              <a:t> test-</a:t>
            </a:r>
            <a:r>
              <a:rPr lang="de-DE" sz="1400" dirty="0" err="1"/>
              <a:t>cases</a:t>
            </a:r>
            <a:r>
              <a:rPr lang="de-DE" sz="1400" dirty="0"/>
              <a:t> </a:t>
            </a:r>
            <a:r>
              <a:rPr lang="de-DE" sz="1400" dirty="0" err="1"/>
              <a:t>may</a:t>
            </a:r>
            <a:r>
              <a:rPr lang="de-DE" sz="1400" dirty="0"/>
              <a:t> </a:t>
            </a:r>
            <a:r>
              <a:rPr lang="de-DE" sz="1400" dirty="0" err="1"/>
              <a:t>be</a:t>
            </a:r>
            <a:r>
              <a:rPr lang="de-DE" sz="1400" dirty="0"/>
              <a:t> </a:t>
            </a:r>
            <a:r>
              <a:rPr lang="de-DE" sz="1400" dirty="0" err="1"/>
              <a:t>extended</a:t>
            </a:r>
            <a:r>
              <a:rPr lang="de-DE" sz="1400" dirty="0"/>
              <a:t> in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following</a:t>
            </a:r>
            <a:r>
              <a:rPr lang="de-DE" sz="1400" dirty="0"/>
              <a:t> </a:t>
            </a:r>
            <a:r>
              <a:rPr lang="de-DE" sz="1400" dirty="0" err="1"/>
              <a:t>way</a:t>
            </a:r>
            <a:endParaRPr lang="de-DE" sz="1400" dirty="0"/>
          </a:p>
          <a:p>
            <a:pPr marL="823913" lvl="3" indent="-285750">
              <a:buFont typeface="Arial" panose="020B0604020202020204" pitchFamily="34" charset="0"/>
              <a:buChar char="•"/>
            </a:pPr>
            <a:r>
              <a:rPr lang="de-DE" sz="1400" dirty="0" err="1"/>
              <a:t>test</a:t>
            </a:r>
            <a:r>
              <a:rPr lang="de-DE" sz="1400" dirty="0"/>
              <a:t>/</a:t>
            </a:r>
            <a:r>
              <a:rPr lang="de-DE" sz="1400" dirty="0" err="1"/>
              <a:t>tc_xxx</a:t>
            </a:r>
            <a:r>
              <a:rPr lang="de-DE" sz="1400" dirty="0"/>
              <a:t> </a:t>
            </a:r>
            <a:r>
              <a:rPr lang="de-DE" sz="1400" dirty="0" err="1"/>
              <a:t>stays</a:t>
            </a:r>
            <a:r>
              <a:rPr lang="de-DE" sz="1400" dirty="0"/>
              <a:t> </a:t>
            </a:r>
            <a:r>
              <a:rPr lang="de-DE" sz="1400" dirty="0" err="1"/>
              <a:t>unmodified</a:t>
            </a:r>
            <a:r>
              <a:rPr lang="de-DE" sz="1400" dirty="0"/>
              <a:t> </a:t>
            </a:r>
            <a:r>
              <a:rPr lang="de-DE" sz="1400" dirty="0" err="1"/>
              <a:t>input</a:t>
            </a:r>
            <a:r>
              <a:rPr lang="de-DE" sz="1400" dirty="0"/>
              <a:t> </a:t>
            </a:r>
            <a:r>
              <a:rPr lang="de-DE" sz="1400" dirty="0" err="1"/>
              <a:t>for</a:t>
            </a:r>
            <a:r>
              <a:rPr lang="de-DE" sz="1400" dirty="0"/>
              <a:t> </a:t>
            </a:r>
            <a:r>
              <a:rPr lang="de-DE" sz="1400" dirty="0" err="1"/>
              <a:t>the</a:t>
            </a:r>
            <a:r>
              <a:rPr lang="de-DE" sz="1400" dirty="0"/>
              <a:t> test-</a:t>
            </a:r>
            <a:r>
              <a:rPr lang="de-DE" sz="1400" dirty="0" err="1"/>
              <a:t>case</a:t>
            </a:r>
            <a:r>
              <a:rPr lang="de-DE" sz="1400" dirty="0"/>
              <a:t> </a:t>
            </a:r>
            <a:r>
              <a:rPr lang="de-DE" sz="1400" dirty="0" err="1"/>
              <a:t>to</a:t>
            </a:r>
            <a:r>
              <a:rPr lang="de-DE" sz="1400" dirty="0"/>
              <a:t> </a:t>
            </a:r>
            <a:r>
              <a:rPr lang="de-DE" sz="1400" dirty="0" err="1"/>
              <a:t>provoque</a:t>
            </a:r>
            <a:r>
              <a:rPr lang="de-DE" sz="1400" dirty="0"/>
              <a:t> a </a:t>
            </a:r>
            <a:r>
              <a:rPr lang="de-DE" sz="1400" dirty="0" err="1"/>
              <a:t>finding</a:t>
            </a:r>
            <a:endParaRPr lang="de-DE" sz="1400" dirty="0"/>
          </a:p>
          <a:p>
            <a:pPr marL="823913" lvl="3" indent="-285750">
              <a:buFont typeface="Arial" panose="020B0604020202020204" pitchFamily="34" charset="0"/>
              <a:buChar char="•"/>
            </a:pPr>
            <a:r>
              <a:rPr lang="de-DE" sz="1400" dirty="0" err="1"/>
              <a:t>test</a:t>
            </a:r>
            <a:r>
              <a:rPr lang="de-DE" sz="1400" dirty="0"/>
              <a:t>/</a:t>
            </a:r>
            <a:r>
              <a:rPr lang="de-DE" sz="1400" dirty="0" err="1"/>
              <a:t>tc_xxx_resolution</a:t>
            </a:r>
            <a:r>
              <a:rPr lang="de-DE" sz="1400" dirty="0"/>
              <a:t> </a:t>
            </a:r>
            <a:r>
              <a:rPr lang="de-DE" sz="1400" dirty="0" err="1"/>
              <a:t>may</a:t>
            </a:r>
            <a:r>
              <a:rPr lang="de-DE" sz="1400" dirty="0"/>
              <a:t> </a:t>
            </a:r>
            <a:r>
              <a:rPr lang="de-DE" sz="1400" dirty="0" err="1"/>
              <a:t>contain</a:t>
            </a:r>
            <a:r>
              <a:rPr lang="de-DE" sz="1400" dirty="0"/>
              <a:t> </a:t>
            </a:r>
            <a:r>
              <a:rPr lang="de-DE" sz="1400" dirty="0" err="1"/>
              <a:t>necessary</a:t>
            </a:r>
            <a:r>
              <a:rPr lang="de-DE" sz="1400" dirty="0"/>
              <a:t> tool-</a:t>
            </a:r>
            <a:r>
              <a:rPr lang="de-DE" sz="1400" dirty="0" err="1"/>
              <a:t>specific</a:t>
            </a:r>
            <a:r>
              <a:rPr lang="de-DE" sz="1400" dirty="0"/>
              <a:t> </a:t>
            </a:r>
            <a:r>
              <a:rPr lang="de-DE" sz="1400" dirty="0" err="1"/>
              <a:t>resolutions</a:t>
            </a:r>
            <a:r>
              <a:rPr lang="de-DE" sz="1400" dirty="0"/>
              <a:t> handle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provoqued</a:t>
            </a:r>
            <a:r>
              <a:rPr lang="de-DE" sz="1400" dirty="0"/>
              <a:t> </a:t>
            </a:r>
            <a:r>
              <a:rPr lang="de-DE" sz="1400" dirty="0" err="1"/>
              <a:t>finding</a:t>
            </a:r>
            <a:r>
              <a:rPr lang="de-DE" sz="1400" dirty="0"/>
              <a:t> in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special</a:t>
            </a:r>
            <a:r>
              <a:rPr lang="de-DE" sz="1400" dirty="0"/>
              <a:t> </a:t>
            </a:r>
            <a:r>
              <a:rPr lang="de-DE" sz="1400" dirty="0" err="1"/>
              <a:t>setup</a:t>
            </a:r>
            <a:r>
              <a:rPr lang="de-DE" sz="1400" dirty="0"/>
              <a:t> (e.g. </a:t>
            </a:r>
            <a:r>
              <a:rPr lang="de-DE" sz="1400" dirty="0" err="1"/>
              <a:t>by</a:t>
            </a:r>
            <a:r>
              <a:rPr lang="de-DE" sz="1400" dirty="0"/>
              <a:t> an additional .</a:t>
            </a:r>
            <a:r>
              <a:rPr lang="de-DE" sz="1400" dirty="0" err="1"/>
              <a:t>ort.yml</a:t>
            </a:r>
            <a:r>
              <a:rPr lang="de-DE" sz="1400" dirty="0"/>
              <a:t>-file in </a:t>
            </a:r>
            <a:r>
              <a:rPr lang="de-DE" sz="1400" dirty="0" err="1"/>
              <a:t>the</a:t>
            </a:r>
            <a:r>
              <a:rPr lang="de-DE" sz="1400" dirty="0"/>
              <a:t> root-folder in </a:t>
            </a:r>
            <a:r>
              <a:rPr lang="de-DE" sz="1400" dirty="0" err="1"/>
              <a:t>case</a:t>
            </a:r>
            <a:r>
              <a:rPr lang="de-DE" sz="1400" dirty="0"/>
              <a:t> </a:t>
            </a:r>
            <a:r>
              <a:rPr lang="de-DE" sz="1400" dirty="0" err="1"/>
              <a:t>of</a:t>
            </a:r>
            <a:r>
              <a:rPr lang="de-DE" sz="1400" dirty="0"/>
              <a:t> OSS-review </a:t>
            </a:r>
            <a:r>
              <a:rPr lang="de-DE" sz="1400" dirty="0" err="1"/>
              <a:t>toolkit</a:t>
            </a:r>
            <a:r>
              <a:rPr lang="de-DE" sz="1400" dirty="0"/>
              <a:t>).</a:t>
            </a:r>
          </a:p>
          <a:p>
            <a:pPr marL="823913" lvl="3" indent="-285750">
              <a:buFont typeface="Arial" panose="020B0604020202020204" pitchFamily="34" charset="0"/>
              <a:buChar char="•"/>
            </a:pPr>
            <a:r>
              <a:rPr lang="de-DE" sz="1400" dirty="0" err="1"/>
              <a:t>test</a:t>
            </a:r>
            <a:r>
              <a:rPr lang="de-DE" sz="1400" dirty="0"/>
              <a:t>/</a:t>
            </a:r>
            <a:r>
              <a:rPr lang="de-DE" sz="1400" dirty="0" err="1"/>
              <a:t>tc_xxx_auto</a:t>
            </a:r>
            <a:r>
              <a:rPr lang="de-DE" sz="1400" dirty="0"/>
              <a:t> </a:t>
            </a:r>
            <a:r>
              <a:rPr lang="de-DE" sz="1400" dirty="0" err="1"/>
              <a:t>may</a:t>
            </a:r>
            <a:r>
              <a:rPr lang="de-DE" sz="1400" dirty="0"/>
              <a:t> </a:t>
            </a:r>
            <a:r>
              <a:rPr lang="de-DE" sz="1400" dirty="0" err="1"/>
              <a:t>contain</a:t>
            </a:r>
            <a:r>
              <a:rPr lang="de-DE" sz="1400" dirty="0"/>
              <a:t> test-automation </a:t>
            </a:r>
            <a:r>
              <a:rPr lang="de-DE" sz="1400" dirty="0" err="1"/>
              <a:t>scripts</a:t>
            </a:r>
            <a:r>
              <a:rPr lang="de-DE" sz="1400" dirty="0"/>
              <a:t> and </a:t>
            </a:r>
            <a:r>
              <a:rPr lang="de-DE" sz="1400" dirty="0" err="1"/>
              <a:t>accompanying</a:t>
            </a:r>
            <a:r>
              <a:rPr lang="de-DE" sz="1400" dirty="0"/>
              <a:t> </a:t>
            </a:r>
            <a:r>
              <a:rPr lang="de-DE" sz="1400" dirty="0" err="1"/>
              <a:t>documentation</a:t>
            </a:r>
            <a:r>
              <a:rPr lang="de-DE" sz="1400" dirty="0"/>
              <a:t> </a:t>
            </a:r>
            <a:r>
              <a:rPr lang="de-DE" sz="1400" dirty="0" err="1"/>
              <a:t>for</a:t>
            </a:r>
            <a:r>
              <a:rPr lang="de-DE" sz="1400" dirty="0"/>
              <a:t> </a:t>
            </a:r>
            <a:r>
              <a:rPr lang="de-DE" sz="1400" dirty="0" err="1"/>
              <a:t>reproducability</a:t>
            </a:r>
            <a:r>
              <a:rPr lang="de-DE" sz="1400" dirty="0"/>
              <a:t> (e.g. </a:t>
            </a:r>
            <a:r>
              <a:rPr lang="de-DE" sz="1400" dirty="0" err="1"/>
              <a:t>for</a:t>
            </a:r>
            <a:r>
              <a:rPr lang="de-DE" sz="1400" dirty="0"/>
              <a:t> </a:t>
            </a:r>
            <a:r>
              <a:rPr lang="de-DE" sz="1400" dirty="0" err="1"/>
              <a:t>Robotframework</a:t>
            </a:r>
            <a:r>
              <a:rPr lang="de-DE" sz="1400" dirty="0"/>
              <a:t>) </a:t>
            </a:r>
            <a:r>
              <a:rPr lang="de-DE" sz="1400" dirty="0" err="1"/>
              <a:t>to</a:t>
            </a:r>
            <a:r>
              <a:rPr lang="de-DE" sz="1400" dirty="0"/>
              <a:t> </a:t>
            </a:r>
            <a:r>
              <a:rPr lang="de-DE" sz="1400" dirty="0" err="1"/>
              <a:t>run</a:t>
            </a:r>
            <a:r>
              <a:rPr lang="de-DE" sz="1400" dirty="0"/>
              <a:t>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test</a:t>
            </a:r>
            <a:r>
              <a:rPr lang="de-DE" sz="1400" dirty="0"/>
              <a:t> </a:t>
            </a:r>
            <a:r>
              <a:rPr lang="de-DE" sz="1400" dirty="0" err="1"/>
              <a:t>automatically</a:t>
            </a:r>
            <a:endParaRPr lang="de-DE" sz="1400" dirty="0"/>
          </a:p>
          <a:p>
            <a:pPr marL="823913" lvl="3" indent="-285750">
              <a:buFont typeface="Arial" panose="020B0604020202020204" pitchFamily="34" charset="0"/>
              <a:buChar char="•"/>
            </a:pPr>
            <a:endParaRPr lang="de-DE" sz="1400" dirty="0"/>
          </a:p>
          <a:p>
            <a:pPr marL="823913" lvl="3" indent="-285750">
              <a:buFont typeface="Arial" panose="020B0604020202020204" pitchFamily="34" charset="0"/>
              <a:buChar char="•"/>
            </a:pPr>
            <a:endParaRPr lang="de-DE" sz="1400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 </a:t>
            </a:r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41042AA5-BF29-5831-1649-7771AE35147A}"/>
              </a:ext>
            </a:extLst>
          </p:cNvPr>
          <p:cNvGrpSpPr/>
          <p:nvPr/>
        </p:nvGrpSpPr>
        <p:grpSpPr>
          <a:xfrm>
            <a:off x="7927588" y="5365344"/>
            <a:ext cx="3267308" cy="750868"/>
            <a:chOff x="7854174" y="1046105"/>
            <a:chExt cx="3267308" cy="750868"/>
          </a:xfrm>
        </p:grpSpPr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E2A98E6E-D8B7-83F2-4AC2-C6EAC38CDDD4}"/>
                </a:ext>
              </a:extLst>
            </p:cNvPr>
            <p:cNvSpPr txBox="1"/>
            <p:nvPr/>
          </p:nvSpPr>
          <p:spPr>
            <a:xfrm>
              <a:off x="7854174" y="1046105"/>
              <a:ext cx="817757" cy="2601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ct val="110000"/>
                </a:lnSpc>
                <a:spcBef>
                  <a:spcPts val="0"/>
                </a:spcBef>
              </a:pPr>
              <a:r>
                <a:rPr lang="de-DE" sz="1400" dirty="0" err="1">
                  <a:solidFill>
                    <a:schemeClr val="tx1"/>
                  </a:solidFill>
                </a:rPr>
                <a:t>upstream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34506890-66BF-9D71-3D93-1433E72283EE}"/>
                </a:ext>
              </a:extLst>
            </p:cNvPr>
            <p:cNvSpPr txBox="1"/>
            <p:nvPr/>
          </p:nvSpPr>
          <p:spPr>
            <a:xfrm>
              <a:off x="8415452" y="1287715"/>
              <a:ext cx="1535152" cy="2601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ct val="110000"/>
                </a:lnSpc>
                <a:spcBef>
                  <a:spcPts val="0"/>
                </a:spcBef>
              </a:pPr>
              <a:r>
                <a:rPr lang="de-DE" sz="1400" dirty="0" err="1">
                  <a:solidFill>
                    <a:schemeClr val="tx1"/>
                  </a:solidFill>
                </a:rPr>
                <a:t>dummy</a:t>
              </a:r>
              <a:r>
                <a:rPr lang="de-DE" sz="1400" dirty="0">
                  <a:solidFill>
                    <a:schemeClr val="tx1"/>
                  </a:solidFill>
                </a:rPr>
                <a:t> </a:t>
              </a:r>
              <a:r>
                <a:rPr lang="de-DE" sz="1400" dirty="0" err="1">
                  <a:solidFill>
                    <a:schemeClr val="tx1"/>
                  </a:solidFill>
                </a:rPr>
                <a:t>collection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CAF1F380-10B5-04E0-5F88-53B3EA8BA53F}"/>
                </a:ext>
              </a:extLst>
            </p:cNvPr>
            <p:cNvSpPr txBox="1"/>
            <p:nvPr/>
          </p:nvSpPr>
          <p:spPr>
            <a:xfrm>
              <a:off x="9727579" y="1536778"/>
              <a:ext cx="1393903" cy="2601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ct val="110000"/>
                </a:lnSpc>
                <a:spcBef>
                  <a:spcPts val="0"/>
                </a:spcBef>
              </a:pPr>
              <a:r>
                <a:rPr lang="de-DE" sz="1400" dirty="0">
                  <a:solidFill>
                    <a:schemeClr val="tx1"/>
                  </a:solidFill>
                </a:rPr>
                <a:t>tool-project</a:t>
              </a:r>
            </a:p>
          </p:txBody>
        </p:sp>
        <p:sp>
          <p:nvSpPr>
            <p:cNvPr id="8" name="Pfeil: gebogen 7">
              <a:extLst>
                <a:ext uri="{FF2B5EF4-FFF2-40B4-BE49-F238E27FC236}">
                  <a16:creationId xmlns:a16="http://schemas.microsoft.com/office/drawing/2014/main" id="{2AF72C5B-637E-B7D9-893D-9F5B45D5E05E}"/>
                </a:ext>
              </a:extLst>
            </p:cNvPr>
            <p:cNvSpPr/>
            <p:nvPr/>
          </p:nvSpPr>
          <p:spPr bwMode="auto">
            <a:xfrm rot="5400000">
              <a:off x="8683084" y="1076558"/>
              <a:ext cx="275063" cy="297366"/>
            </a:xfrm>
            <a:prstGeom prst="bentArrow">
              <a:avLst/>
            </a:prstGeom>
            <a:solidFill>
              <a:srgbClr val="EB780A"/>
            </a:solidFill>
            <a:ln>
              <a:noFill/>
            </a:ln>
            <a:effec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de-DE" sz="1800" b="1" dirty="0" err="1">
                <a:solidFill>
                  <a:schemeClr val="tx1"/>
                </a:solidFill>
              </a:endParaRPr>
            </a:p>
          </p:txBody>
        </p:sp>
        <p:sp>
          <p:nvSpPr>
            <p:cNvPr id="9" name="Pfeil: gebogen 8">
              <a:extLst>
                <a:ext uri="{FF2B5EF4-FFF2-40B4-BE49-F238E27FC236}">
                  <a16:creationId xmlns:a16="http://schemas.microsoft.com/office/drawing/2014/main" id="{15CEFC45-67D5-14DB-C4AB-F1A52561FEEC}"/>
                </a:ext>
              </a:extLst>
            </p:cNvPr>
            <p:cNvSpPr/>
            <p:nvPr/>
          </p:nvSpPr>
          <p:spPr bwMode="auto">
            <a:xfrm rot="5400000">
              <a:off x="9846528" y="1330422"/>
              <a:ext cx="275063" cy="297366"/>
            </a:xfrm>
            <a:prstGeom prst="bentArrow">
              <a:avLst/>
            </a:prstGeom>
            <a:solidFill>
              <a:srgbClr val="EB780A"/>
            </a:solidFill>
            <a:ln>
              <a:noFill/>
            </a:ln>
            <a:effec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de-DE" sz="1800" b="1" dirty="0" err="1">
                <a:solidFill>
                  <a:schemeClr val="tx1"/>
                </a:solidFill>
              </a:endParaRPr>
            </a:p>
          </p:txBody>
        </p:sp>
      </p:grpSp>
      <p:sp>
        <p:nvSpPr>
          <p:cNvPr id="13" name="Textfeld 12">
            <a:extLst>
              <a:ext uri="{FF2B5EF4-FFF2-40B4-BE49-F238E27FC236}">
                <a16:creationId xmlns:a16="http://schemas.microsoft.com/office/drawing/2014/main" id="{CD306A38-CDAE-77C6-D517-3C165674AD5E}"/>
              </a:ext>
            </a:extLst>
          </p:cNvPr>
          <p:cNvSpPr txBox="1"/>
          <p:nvPr/>
        </p:nvSpPr>
        <p:spPr>
          <a:xfrm>
            <a:off x="1256371" y="5977054"/>
            <a:ext cx="4259766" cy="25276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400" dirty="0" err="1">
                <a:solidFill>
                  <a:schemeClr val="tx1"/>
                </a:solidFill>
              </a:rPr>
              <a:t>Maintained</a:t>
            </a:r>
            <a:r>
              <a:rPr lang="de-DE" sz="1400" dirty="0">
                <a:solidFill>
                  <a:schemeClr val="tx1"/>
                </a:solidFill>
              </a:rPr>
              <a:t> </a:t>
            </a:r>
            <a:r>
              <a:rPr lang="de-DE" sz="1400" dirty="0" err="1">
                <a:solidFill>
                  <a:schemeClr val="tx1"/>
                </a:solidFill>
              </a:rPr>
              <a:t>by</a:t>
            </a:r>
            <a:r>
              <a:rPr lang="de-DE" sz="1400" dirty="0">
                <a:solidFill>
                  <a:schemeClr val="tx1"/>
                </a:solidFill>
              </a:rPr>
              <a:t> </a:t>
            </a:r>
            <a:r>
              <a:rPr lang="de-DE" sz="1400" dirty="0" err="1">
                <a:solidFill>
                  <a:schemeClr val="tx1"/>
                </a:solidFill>
              </a:rPr>
              <a:t>the</a:t>
            </a:r>
            <a:r>
              <a:rPr lang="de-DE" sz="1400" dirty="0">
                <a:solidFill>
                  <a:schemeClr val="tx1"/>
                </a:solidFill>
              </a:rPr>
              <a:t> </a:t>
            </a:r>
            <a:r>
              <a:rPr lang="de-DE" sz="1400" dirty="0" err="1">
                <a:solidFill>
                  <a:schemeClr val="tx1"/>
                </a:solidFill>
              </a:rPr>
              <a:t>respective</a:t>
            </a:r>
            <a:r>
              <a:rPr lang="de-DE" sz="1400" dirty="0">
                <a:solidFill>
                  <a:schemeClr val="tx1"/>
                </a:solidFill>
              </a:rPr>
              <a:t> tool-community!</a:t>
            </a:r>
          </a:p>
        </p:txBody>
      </p:sp>
    </p:spTree>
    <p:extLst>
      <p:ext uri="{BB962C8B-B14F-4D97-AF65-F5344CB8AC3E}">
        <p14:creationId xmlns:p14="http://schemas.microsoft.com/office/powerpoint/2010/main" val="354882536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VERSION" val="4.1.2.0"/>
  <p:tag name="CDT_CREATORVERSION" val="4.1.2.0"/>
  <p:tag name="CDT_TEMPLATEVERSION" val="2.0.0"/>
  <p:tag name="CDT_FONTSET" val="Arial"/>
  <p:tag name="CDT_CUSTOMER" val="Siemens_2016_16x9"/>
  <p:tag name="CDT_CUSTOMER_NAME" val="Siemens AG (Corporate Design Update 2016)"/>
  <p:tag name="CDT_LANGUAGE" val="1033"/>
  <p:tag name="ARTICULATE_SLIDE_COUNT" val="76"/>
  <p:tag name="ARTICULATE_PROJECT_OPEN" val="0"/>
  <p:tag name="THINKCELLUNDODONOTDELETE" val="0"/>
  <p:tag name="EE4P_STYLE_ID" val="20857096-870a-42a2-a11e-36364d9facba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6:0-0-540-960,5"/>
  <p:tag name="CDT_MASTERSHAPE2" val="14:0-0-540-960,5"/>
  <p:tag name="CDT_MASTERSHAPE3" val="57350:235,2668-26,62496-99,70441-933,8749"/>
  <p:tag name="CDT_MASTERSHAPE4" val="11:0-480,25-0,1250394-0,1250394"/>
  <p:tag name="CDT_MASTERSHAPE5" val="13:0-49,37504-76,20732-136,063"/>
  <p:tag name="CDT_MASTERSHAPE6" val="15:485,5-0-34-960,5"/>
  <p:tag name="CDT_MASTERSHAPE7" val="57351:304-26,62504-30,95134-933,8749"/>
  <p:tag name="CDT_MASTERSHAPE8" val="12:485,5-695,75-34-264,7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7:0-0-326,75-960,5"/>
  <p:tag name="CDT_MASTERSHAPE2" val="57350:326,7-26,62504-68,50504-933,8749"/>
  <p:tag name="CDT_MASTERSHAPE3" val="57351:295,7487-26,62504-30,95134-933,8749"/>
  <p:tag name="CDT_MASTERSHAPE4" val="6:0-480,25-0,1250394-0,1250394"/>
  <p:tag name="CDT_MASTERSHAPE5" val="8:0-809,1249-63,37504-113,37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7:0-0-406,5005-960,5"/>
  <p:tag name="CDT_MASTERSHAPE2" val="57350:337,575-26,62504-68,50504-933,8749"/>
  <p:tag name="CDT_MASTERSHAPE3" val="57351:406,08-26,62504-30,95134-933,8749"/>
  <p:tag name="CDT_MASTERSHAPE4" val="6:0-480,25-0,1250394-0,1250394"/>
  <p:tag name="CDT_MASTERSHAPE5" val="9:0-809,1249-63,37504-113,37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5:111,25-366,85-374,25-593,65"/>
  <p:tag name="CDT_MASTERSHAPE2" val="13:111,25-366,8501-374,25-593,6499"/>
  <p:tag name="CDT_MASTERSHAPE3" val="2:0-0-99,87504-960,5"/>
  <p:tag name="CDT_MASTERSHAPE4" val="11:111,25-0-374,25-355,5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13:111,25-49,37504-374,25-306,1349"/>
  <p:tag name="CDT_MASTERSHAPE3" val="5:111,25-366,85-374,25-593,6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646,3749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532,913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430,875"/>
  <p:tag name="CDT_MASTERSHAPE3" val="4:111,25-491,625-374,25-430,87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646,3749"/>
  <p:tag name="CDT_MASTERSHAPE3" val="13:304-49,37504-181,5-646,374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283,5"/>
  <p:tag name="CDT_MASTERSHAPE3" val="13:111,25-344,125-374,25-283,4646"/>
  <p:tag name="CDT_MASTERSHAPE4" val="12:111,25-639,0355-374,25-283,4646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430,875"/>
  <p:tag name="CDT_MASTERSHAPE3" val="4:111,25-491,625-181,375-430,875"/>
  <p:tag name="CDT_MASTERSHAPE4" val="5:304-49,37504-181,5-430,875"/>
  <p:tag name="CDT_MASTERSHAPE5" val="6:304-491,625-181,5-430,875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5:111,25-820,4528-374,25-102,047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646,3749"/>
  <p:tag name="CDT_MASTERSHAPE3" val="5:111,25-820,4528-374,25-102,047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532,9134"/>
  <p:tag name="CDT_MASTERSHAPE3" val="6:111,25-820,4528-374,25-102,047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317,4803"/>
  <p:tag name="CDT_MASTERSHAPE3" val="13:111,25-378,2697-374,25-317,4803"/>
  <p:tag name="CDT_MASTERSHAPE4" val="6:111,25-820,4528-374,25-102,047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204,0945"/>
  <p:tag name="CDT_MASTERSHAPE3" val="13:111,25-264,7559-374,25-215,4941"/>
  <p:tag name="CDT_MASTERSHAPE4" val="12:111,25-491,625-374,25-204,125"/>
  <p:tag name="CDT_MASTERSHAPE5" val="7:111,25-820,4528-374,25-102,047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646,3749"/>
  <p:tag name="CDT_MASTERSHAPE3" val="13:304-49,37504-181,5-646,3749"/>
  <p:tag name="CDT_MASTERSHAPE4" val="6:111,25-820,4528-374,25-102,047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317,4803"/>
  <p:tag name="CDT_MASTERSHAPE3" val="13:111,25-378,2696-181,375-317,4803"/>
  <p:tag name="CDT_MASTERSHAPE4" val="12:304-49,37504-181,5-317,4803"/>
  <p:tag name="CDT_MASTERSHAPE5" val="15:304-378,2697-181,5-317,4803"/>
  <p:tag name="CDT_MASTERSHAPE6" val="10:111,25-820,4528-374,25-102,047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5:0-0-99,87504-960,5"/>
  <p:tag name="CDT_MASTERSHAPE2" val="3078:0-0-99,87504-960,5"/>
  <p:tag name="CDT_MASTERSHAPE3" val="3079:111,25-49,37504-374,25-646,3749"/>
  <p:tag name="CDT_MASTERSHAPE4" val="10:0-809,1142-63,50622-113,3858"/>
  <p:tag name="CDT_MASTERSHAPE5" val="16:485,5-0-34-960,5"/>
  <p:tag name="CDT_MASTERSHAPE6" val="17:519,5-0-20,5-309,6244"/>
  <p:tag name="CDT_MASTERSHAPE7" val="18:519,5-0-20,5-138,9988"/>
  <p:tag name="CDT_MASTERSHAPE8" val="19:519,5-298,2492-20,5-662,2507"/>
  <p:tag name="CDT_MASTERSHAPE9" val="20:0-480,25-0,1250394-0,1250394"/>
  <p:tag name="CDT_MASTERSHAPE10" val="3072:0-0-0-0"/>
  <p:tag name="CDT_MASTERSHAPE11" val="3073:0-0-0-0"/>
  <p:tag name="CDT_MASTERSHAPE12" val="3074:0-0-0-0"/>
  <p:tag name="CDT_MASTERSHAPE13" val="3075:0-0-0-0"/>
  <p:tag name="CDT_MASTERSHAPE14" val="3076:0-0-0-0"/>
  <p:tag name="CDT_MASTERSHAPE15" val="3077:0-0-0-0"/>
  <p:tag name="CDT_MASTERSHAPE16" val="3080:0-0-0-0"/>
  <p:tag name="CDT_MASTERSHAPE17" val="3081:0-0-0-0"/>
  <p:tag name="CDT_MASTERSHAPE18" val="3082:0-0-0-0"/>
  <p:tag name="CDT_MASTERSHAPE19" val="3083:0-0-0-0"/>
  <p:tag name="CDT_MASTERSHAPE20" val="3084:0-0-0-0"/>
  <p:tag name="CDT_MASTERSHAPE21" val="3085:0-0-0-0"/>
  <p:tag name="CDT_MASTERSHAPE22" val="3086:0-0-0-0"/>
  <p:tag name="CDT_MASTERSHAPE23" val="3087:0-0-0-0"/>
  <p:tag name="CDT_MASTERSHAPE24" val="3088:0-0-0-0"/>
  <p:tag name="CDT_MASTERSHAPE25" val="3089:0-0-0-0"/>
  <p:tag name="CDT_MASTERSHAPE26" val="3090:0-0-0-0"/>
  <p:tag name="CDT_MASTERSHAPE27" val="3091:0-0-0-0"/>
  <p:tag name="CDT_MASTERSHAPE28" val="3092:0-0-0-0"/>
  <p:tag name="CDT_MASTERSHAPE29" val="3093:0-0-0-0"/>
  <p:tag name="CDT_MASTERSHAPE30" val="3094:0-0-0-0"/>
  <p:tag name="CDT_MASTERSHAPE31" val="3095:0-0-0-0"/>
  <p:tag name="CDT_MASTERSHAPE32" val="3096:0-0-0-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AUTODIALOG" val="1"/>
  <p:tag name="CDT_FILLFIXED" val="True"/>
  <p:tag name="CDT_LINEFIXED" val="True"/>
  <p:tag name="CDT_FILLUNVISIBLE" val="True"/>
  <p:tag name="CDT_LINEUNVISIBLE" val="True"/>
  <p:tag name="CDT_EXTCOL" val="True"/>
  <p:tag name="CDT_COLTX_NEW" val="25"/>
  <p:tag name="CDT_TARGETSHAPE_NEW" val="8"/>
  <p:tag name="CDT_PROT" val="3"/>
  <p:tag name="CDT_PROT_TOP" val="519,5"/>
  <p:tag name="CDT_PROT_LEFT" val="0"/>
  <p:tag name="CDT_PROT_WIDTH" val="309,6244"/>
  <p:tag name="CDT_PROT_HEIGHT" val="20,5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5"/>
  <p:tag name="CDT_TARGETSHAPE_NEW" val="7"/>
  <p:tag name="CDT_PROT" val="3"/>
  <p:tag name="CDT_PROT_TOP" val="519,5"/>
  <p:tag name="CDT_PROT_LEFT" val="0"/>
  <p:tag name="CDT_PROT_WIDTH" val="138,9988"/>
  <p:tag name="CDT_PROT_HEIGHT" val="20,5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AUTODIALOG" val="1"/>
  <p:tag name="CDT_FILLFIXED" val="True"/>
  <p:tag name="CDT_LINEFIXED" val="True"/>
  <p:tag name="CDT_FILLUNVISIBLE" val="True"/>
  <p:tag name="CDT_LINEUNVISIBLE" val="True"/>
  <p:tag name="CDT_EXTCOL" val="True"/>
  <p:tag name="CDT_COLTX_NEW" val="25"/>
  <p:tag name="CDT_TARGETSHAPE_NEW" val="9"/>
  <p:tag name="CDT_PROT" val="3"/>
  <p:tag name="CDT_PROT_TOP" val="519,5"/>
  <p:tag name="CDT_PROT_LEFT" val="298,2492"/>
  <p:tag name="CDT_PROT_WIDTH" val="662,2507"/>
  <p:tag name="CDT_PROT_HEIGHT" val="20,5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COLBF_NEW" val="19"/>
  <p:tag name="CDT_COLFF_NEW" val="19"/>
  <p:tag name="CDT_EXTCOL" val="True"/>
  <p:tag name="CDT_COLTX_NEW" val="20"/>
  <p:tag name="CDT_TARGETSHAPE_NEW" val="3"/>
  <p:tag name="CDT_PROT" val="4"/>
  <p:tag name="CDT_PROT_TOP" val="235,2668"/>
  <p:tag name="CDT_PROT_LEFT" val="26,62496"/>
  <p:tag name="CDT_PROT_WIDTH" val="933,8749"/>
  <p:tag name="CDT_PROT_HEIGHT" val="99,70441"/>
  <p:tag name="CDT_DELETE_ONEVENT_NEWPRES" val="Fals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6"/>
  <p:tag name="CDT_TARGETSHAPE_NEW" val="2"/>
  <p:tag name="CDT_PROT" val="3"/>
  <p:tag name="CDT_PROT_TOP" val="0"/>
  <p:tag name="CDT_PROT_LEFT" val="480,25"/>
  <p:tag name="CDT_PROT_WIDTH" val="0,1250394"/>
  <p:tag name="CDT_PROT_HEIGHT" val="0,1250394"/>
  <p:tag name="CDT_DELETE_ONEVENT_NEWPRES" val="Fals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PROT" val="3"/>
  <p:tag name="CDT_PROT_TOP" val="0"/>
  <p:tag name="CDT_PROT_LEFT" val="0"/>
  <p:tag name="CDT_PROT_WIDTH" val="960,5"/>
  <p:tag name="CDT_PROT_HEIGHT" val="99,87504"/>
  <p:tag name="CDT_DELETE_ONEVENT_NEWPRES" val="Fals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DELETE_ONEVENT_NEWPRES" val="False"/>
  <p:tag name="CDT_PROT" val="2"/>
  <p:tag name="CDT_PROT_TOP" val="0"/>
  <p:tag name="CDT_PROT_LEFT" val="0"/>
  <p:tag name="CDT_PROT_WIDTH" val="960,5"/>
  <p:tag name="CDT_PROT_HEIGHT" val="99,8750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646,3749"/>
  <p:tag name="CDT_PROT_HEIGHT" val="374,2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5:0-0-326,7-960,5"/>
  <p:tag name="CDT_MASTERSHAPE2" val="11:0-0-326,7-960,5"/>
  <p:tag name="CDT_MASTERSHAPE3" val="57350:326,7-26,62496-68,50504-933,8749"/>
  <p:tag name="CDT_MASTERSHAPE4" val="57351:295,7487-26,62496-30,95134-933,8749"/>
  <p:tag name="CDT_MASTERSHAPE5" val="12:0-480,25-0,1250394-0,1250394"/>
  <p:tag name="CDT_MASTERSHAPE6" val="13:0-49,37504-76,20732-136,063"/>
  <p:tag name="CDT_MASTERSHAPE7" val="14:485,5-0-34-960,5"/>
  <p:tag name="CDT_MASTERSHAPE8" val="10:485,5-695,75-34-264,7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6:0-0-406,08-960,5"/>
  <p:tag name="CDT_MASTERSHAPE2" val="13:0-0-406,08-960,5"/>
  <p:tag name="CDT_MASTERSHAPE3" val="57350:337,575-26,62496-68,50504-933,8749"/>
  <p:tag name="CDT_MASTERSHAPE4" val="57351:406,08-26,62496-30,95134-933,8749"/>
  <p:tag name="CDT_MASTERSHAPE5" val="11:0-480,25-0,1250394-0,1250394"/>
  <p:tag name="CDT_MASTERSHAPE6" val="14:0-49,37504-76,20732-136,063"/>
  <p:tag name="CDT_MASTERSHAPE7" val="15:485,5-0-34-960,5"/>
  <p:tag name="CDT_MASTERSHAPE8" val="12:485,5-695,75-34-264,7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6:0-0-540-960,5"/>
  <p:tag name="CDT_MASTERSHAPE2" val="14:0-0-540-960,5"/>
  <p:tag name="CDT_MASTERSHAPE3" val="57350:190,6199-26,62496-99,70441-933,8749"/>
  <p:tag name="CDT_MASTERSHAPE4" val="11:0-480,25-0,1250394-0,1250394"/>
  <p:tag name="CDT_MASTERSHAPE5" val="12:0-49,37504-76,20732-136,063"/>
  <p:tag name="CDT_MASTERSHAPE6" val="15:485,5-0-34-960,5"/>
  <p:tag name="CDT_MASTERSHAPE7" val="57351:190,62-26,62504-30,95134-933,8749"/>
  <p:tag name="CDT_MASTERSHAPE8" val="13:485,5-695,75-34-264,75"/>
</p:tagLst>
</file>

<file path=ppt/theme/theme1.xml><?xml version="1.0" encoding="utf-8"?>
<a:theme xmlns:a="http://schemas.openxmlformats.org/drawingml/2006/main" name="Siemens 2016 – 16:9">
  <a:themeElements>
    <a:clrScheme name="Benutzerdefiniert 7">
      <a:dk1>
        <a:srgbClr val="000000"/>
      </a:dk1>
      <a:lt1>
        <a:srgbClr val="FFFFFF"/>
      </a:lt1>
      <a:dk2>
        <a:srgbClr val="000000"/>
      </a:dk2>
      <a:lt2>
        <a:srgbClr val="ADBECB"/>
      </a:lt2>
      <a:accent1>
        <a:srgbClr val="879BAA"/>
      </a:accent1>
      <a:accent2>
        <a:srgbClr val="BECDD7"/>
      </a:accent2>
      <a:accent3>
        <a:srgbClr val="EB780A"/>
      </a:accent3>
      <a:accent4>
        <a:srgbClr val="641946"/>
      </a:accent4>
      <a:accent5>
        <a:srgbClr val="005F87"/>
      </a:accent5>
      <a:accent6>
        <a:srgbClr val="647D2D"/>
      </a:accent6>
      <a:hlink>
        <a:srgbClr val="005F87"/>
      </a:hlink>
      <a:folHlink>
        <a:srgbClr val="641946"/>
      </a:folHlink>
    </a:clrScheme>
    <a:fontScheme name="Siemen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>
              <a:solidFill>
                <a:schemeClr val="tx1"/>
              </a:solidFill>
              <a:miter lim="800000"/>
              <a:headEnd/>
              <a:tailEnd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wrap="square" lIns="108000" tIns="54000" rIns="108000" bIns="54000" numCol="1" spcCol="72000" rtlCol="0" anchor="ctr">
        <a:noAutofit/>
      </a:bodyPr>
      <a:lstStyle>
        <a:defPPr algn="ctr">
          <a:lnSpc>
            <a:spcPct val="110000"/>
          </a:lnSpc>
          <a:spcBef>
            <a:spcPct val="0"/>
          </a:spcBef>
          <a:buFont typeface="Wingdings" charset="0"/>
          <a:buNone/>
          <a:defRPr sz="1800" b="1" dirty="0" err="1" smtClean="0">
            <a:solidFill>
              <a:schemeClr val="tx1"/>
            </a:solidFill>
          </a:defRPr>
        </a:defPPr>
      </a:lstStyle>
    </a:spDef>
    <a:lnDef>
      <a:spPr bwMode="auto">
        <a:solidFill>
          <a:schemeClr val="tx2"/>
        </a:soli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110000"/>
          </a:lnSpc>
          <a:spcBef>
            <a:spcPts val="0"/>
          </a:spcBef>
          <a:defRPr sz="1400" dirty="0" err="1" smtClean="0">
            <a:solidFill>
              <a:schemeClr val="tx1"/>
            </a:solidFill>
          </a:defRPr>
        </a:defPPr>
      </a:lstStyle>
    </a:txDef>
  </a:objectDefaults>
  <a:extraClrSchemeLst/>
  <a:custClrLst>
    <a:custClr name="Siemens Snow">
      <a:srgbClr val="FFFFFF"/>
    </a:custClr>
    <a:custClr name="Siemens Accent Yellow dark">
      <a:srgbClr val="EB780A"/>
    </a:custClr>
    <a:custClr name="Siemens Yellow light">
      <a:srgbClr val="FFB900"/>
    </a:custClr>
    <a:custClr name="Siemens Stone (1)">
      <a:srgbClr val="3C464B"/>
    </a:custClr>
    <a:custClr name="Siemens Sand (1)">
      <a:srgbClr val="73645A"/>
    </a:custClr>
    <a:custClr name="Siemens Accent Teal (1)">
      <a:srgbClr val="00646E"/>
    </a:custClr>
    <a:custClr name="Siemens Accent Yellow (1)">
      <a:srgbClr val="7D2D1E"/>
    </a:custClr>
    <a:custClr name="Siemens Accent Red (1)">
      <a:srgbClr val="411432"/>
    </a:custClr>
    <a:custClr name="Siemens Accent Blue (1)">
      <a:srgbClr val="004669"/>
    </a:custClr>
    <a:custClr name="Siemens Accent Green (1)">
      <a:srgbClr val="465F19"/>
    </a:custClr>
    <a:custClr name="True Black">
      <a:srgbClr val="000000"/>
    </a:custClr>
    <a:custClr name="Siemens Accent Red dark">
      <a:srgbClr val="641946"/>
    </a:custClr>
    <a:custClr name="Siemens Red light">
      <a:srgbClr val="AF235F"/>
    </a:custClr>
    <a:custClr name="Siemens Stone (2)">
      <a:srgbClr val="788791"/>
    </a:custClr>
    <a:custClr name="Siemens Sand (2)">
      <a:srgbClr val="9B9682"/>
    </a:custClr>
    <a:custClr name="Siemens Accent Teal (2)">
      <a:srgbClr val="0F8287"/>
    </a:custClr>
    <a:custClr name="Siemens Accent Yellow (2)">
      <a:srgbClr val="C85A1E"/>
    </a:custClr>
    <a:custClr name="Siemens Accent Red (2)">
      <a:srgbClr val="641946"/>
    </a:custClr>
    <a:custClr name="Siemens Accent Blue (2)">
      <a:srgbClr val="005F87"/>
    </a:custClr>
    <a:custClr name="Siemens Accent Green (2)">
      <a:srgbClr val="647D2D"/>
    </a:custClr>
    <a:custClr name="Siemens Stone light">
      <a:srgbClr val="879BAA"/>
    </a:custClr>
    <a:custClr name="Siemens Accent Blue dark">
      <a:srgbClr val="005F87"/>
    </a:custClr>
    <a:custClr name="Siemens Accent Blue light">
      <a:srgbClr val="50BED7"/>
    </a:custClr>
    <a:custClr name="Siemens Stone (3)">
      <a:srgbClr val="9BAFBE"/>
    </a:custClr>
    <a:custClr name="Siemens Sand (3)">
      <a:srgbClr val="B9B9A5"/>
    </a:custClr>
    <a:custClr name="Siemens Accent Teal (3)">
      <a:srgbClr val="32A0A0"/>
    </a:custClr>
    <a:custClr name="Siemens Accent Yellow (3)">
      <a:srgbClr val="EB780A"/>
    </a:custClr>
    <a:custClr name="Siemens Accent Red (3)">
      <a:srgbClr val="871E50"/>
    </a:custClr>
    <a:custClr name="Siemens Accent Blue (3)">
      <a:srgbClr val="2387AA"/>
    </a:custClr>
    <a:custClr name="Siemens Accent Green (3)">
      <a:srgbClr val="879628"/>
    </a:custClr>
    <a:custClr name="Siemens Stone light 35%">
      <a:srgbClr val="BECDD7"/>
    </a:custClr>
    <a:custClr name="Siemens Accent Green">
      <a:srgbClr val="647D2D"/>
    </a:custClr>
    <a:custClr name="Siemens Accent Green light">
      <a:srgbClr val="AAB414"/>
    </a:custClr>
    <a:custClr name="Siemens Stone (4)">
      <a:srgbClr val="BECDD7"/>
    </a:custClr>
    <a:custClr name="Siemens Sand (4)">
      <a:srgbClr val="D7D7CD"/>
    </a:custClr>
    <a:custClr name="Siemens Accent Teal (4)">
      <a:srgbClr val="4BB9B9"/>
    </a:custClr>
    <a:custClr name="Siemens Accent Yellow (4)">
      <a:srgbClr val="FFB900"/>
    </a:custClr>
    <a:custClr name="Siemens Accent Red (4)">
      <a:srgbClr val="AF235F"/>
    </a:custClr>
    <a:custClr name="Siemens Accent Blue (4)">
      <a:srgbClr val="41AAC8"/>
    </a:custClr>
    <a:custClr name="Siemens Accent Green (4)">
      <a:srgbClr val="AAB414"/>
    </a:custClr>
    <a:custClr name="Siemens Sand 35%">
      <a:srgbClr val="D7D7CD"/>
    </a:custClr>
    <a:custClr name="Siemens Accent Teal dark">
      <a:srgbClr val="00646E"/>
    </a:custClr>
    <a:custClr name="Siemens Accent Teal light">
      <a:srgbClr val="41AAAA"/>
    </a:custClr>
    <a:custClr name="Siemens Stone (5)">
      <a:srgbClr val="CDD9E1"/>
    </a:custClr>
    <a:custClr name="Siemens Sand (5)">
      <a:srgbClr val="E1E1D7"/>
    </a:custClr>
    <a:custClr name="Siemens Accent Teal (5)">
      <a:srgbClr val="A5E1E1"/>
    </a:custClr>
    <a:custClr name="Siemens Accent Yellow (5)">
      <a:srgbClr val="FFE178"/>
    </a:custClr>
    <a:custClr name="Siemens Accent Red (5)">
      <a:srgbClr val="D7698C"/>
    </a:custClr>
    <a:custClr name="Siemens Accent Blue(5)">
      <a:srgbClr val="7DD2E6"/>
    </a:custClr>
    <a:custClr name="Siemens Accent Green (5)">
      <a:srgbClr val="D2D741"/>
    </a:custClr>
  </a:custClr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custClrLst>
    <a:custClr name="Siemens Snow">
      <a:srgbClr val="FFFFFF"/>
    </a:custClr>
    <a:custClr name="Siemens Accent Yellow dark">
      <a:srgbClr val="EB780A"/>
    </a:custClr>
    <a:custClr name="Siemens Yellow light">
      <a:srgbClr val="FFB900"/>
    </a:custClr>
    <a:custClr name="Siemens Stone (1)">
      <a:srgbClr val="3C464B"/>
    </a:custClr>
    <a:custClr name="Siemens Sand (1)">
      <a:srgbClr val="73645A"/>
    </a:custClr>
    <a:custClr name="Siemens Accent Teal (1)">
      <a:srgbClr val="00646E"/>
    </a:custClr>
    <a:custClr name="Siemens Accent Yellow (1)">
      <a:srgbClr val="7D2D1E"/>
    </a:custClr>
    <a:custClr name="Siemens Accent Red (1)">
      <a:srgbClr val="411432"/>
    </a:custClr>
    <a:custClr name="Siemens Accent Blue (1)">
      <a:srgbClr val="004669"/>
    </a:custClr>
    <a:custClr name="Siemens Accent Green (1)">
      <a:srgbClr val="465F19"/>
    </a:custClr>
    <a:custClr name="True Black">
      <a:srgbClr val="000000"/>
    </a:custClr>
    <a:custClr name="Siemens Accent Red dark">
      <a:srgbClr val="641946"/>
    </a:custClr>
    <a:custClr name="Siemens Red light">
      <a:srgbClr val="AF235F"/>
    </a:custClr>
    <a:custClr name="Siemens Stone (2)">
      <a:srgbClr val="788791"/>
    </a:custClr>
    <a:custClr name="Siemens Sand (2)">
      <a:srgbClr val="9B9682"/>
    </a:custClr>
    <a:custClr name="Siemens Accent Teal (2)">
      <a:srgbClr val="0F8287"/>
    </a:custClr>
    <a:custClr name="Siemens Accent Yellow (2)">
      <a:srgbClr val="C85A1E"/>
    </a:custClr>
    <a:custClr name="Siemens Accent Red (2)">
      <a:srgbClr val="641946"/>
    </a:custClr>
    <a:custClr name="Siemens Accent Blue (2)">
      <a:srgbClr val="005F87"/>
    </a:custClr>
    <a:custClr name="Siemens Accent Green (2)">
      <a:srgbClr val="647D2D"/>
    </a:custClr>
    <a:custClr name="Siemens Stone light">
      <a:srgbClr val="879BAA"/>
    </a:custClr>
    <a:custClr name="Siemens Accent Blue dark">
      <a:srgbClr val="006487"/>
    </a:custClr>
    <a:custClr name="Siemens Accent Blue light">
      <a:srgbClr val="55A0B9"/>
    </a:custClr>
    <a:custClr name="Siemens Stone (3)">
      <a:srgbClr val="9BAFBE"/>
    </a:custClr>
    <a:custClr name="Siemens Sand (3)">
      <a:srgbClr val="B9B9A5"/>
    </a:custClr>
    <a:custClr name="Siemens Accent Teal (3)">
      <a:srgbClr val="32A0A0"/>
    </a:custClr>
    <a:custClr name="Siemens Accent Yellow (3)">
      <a:srgbClr val="EB780A"/>
    </a:custClr>
    <a:custClr name="Siemens Accent Red (3)">
      <a:srgbClr val="871E50"/>
    </a:custClr>
    <a:custClr name="Siemens Accent Blue (3)">
      <a:srgbClr val="2387AA"/>
    </a:custClr>
    <a:custClr name="Siemens Accent Green (3)">
      <a:srgbClr val="879628"/>
    </a:custClr>
    <a:custClr name="Siemens Stone light 35%">
      <a:srgbClr val="BECDD7"/>
    </a:custClr>
    <a:custClr name="Siemens Accent Green">
      <a:srgbClr val="647D2D"/>
    </a:custClr>
    <a:custClr name="Siemens Accent Green light">
      <a:srgbClr val="AAB414"/>
    </a:custClr>
    <a:custClr name="Siemens Stone (4)">
      <a:srgbClr val="BECDD7"/>
    </a:custClr>
    <a:custClr name="Siemens Sand (4)">
      <a:srgbClr val="D7D7CD"/>
    </a:custClr>
    <a:custClr name="Siemens Accent Teal (4)">
      <a:srgbClr val="4BB9B9"/>
    </a:custClr>
    <a:custClr name="Siemens Accent Yellow (4)">
      <a:srgbClr val="FFB900"/>
    </a:custClr>
    <a:custClr name="Siemens Accent Red (4)">
      <a:srgbClr val="AF235F"/>
    </a:custClr>
    <a:custClr name="Siemens Accent Blue (4)">
      <a:srgbClr val="41AAC8"/>
    </a:custClr>
    <a:custClr name="Siemens Accent Green (4)">
      <a:srgbClr val="AAB414"/>
    </a:custClr>
    <a:custClr name="Siemens Sand 35%">
      <a:srgbClr val="D7D7CD"/>
    </a:custClr>
    <a:custClr name="Siemens Accent Teal dark">
      <a:srgbClr val="00646E"/>
    </a:custClr>
    <a:custClr name="Siemens Accent Teal light">
      <a:srgbClr val="41AAAA"/>
    </a:custClr>
    <a:custClr name="Siemens Stone (5)">
      <a:srgbClr val="CDD9E1"/>
    </a:custClr>
    <a:custClr name="Siemens Sand (5)">
      <a:srgbClr val="E1E1D7"/>
    </a:custClr>
    <a:custClr name="Siemens Accent Teal (5)">
      <a:srgbClr val="A5E1E1"/>
    </a:custClr>
    <a:custClr name="Siemens Accent Yellow (5)">
      <a:srgbClr val="FFE178"/>
    </a:custClr>
    <a:custClr name="Siemens Accent Red (5)">
      <a:srgbClr val="D7698C"/>
    </a:custClr>
    <a:custClr name="Siemens Accent Blue(5)">
      <a:srgbClr val="7DD2E6"/>
    </a:custClr>
    <a:custClr name="Siemens Accent Green (5)">
      <a:srgbClr val="D2D741"/>
    </a:custClr>
  </a:custClrLst>
</a:theme>
</file>

<file path=ppt/theme/theme3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custClrLst>
    <a:custClr name="Siemens Snow">
      <a:srgbClr val="FFFFFF"/>
    </a:custClr>
    <a:custClr name="Siemens Accent Yellow dark">
      <a:srgbClr val="EB780A"/>
    </a:custClr>
    <a:custClr name="Siemens Yellow light">
      <a:srgbClr val="FFB900"/>
    </a:custClr>
    <a:custClr name="Siemens Stone (1)">
      <a:srgbClr val="3C464B"/>
    </a:custClr>
    <a:custClr name="Siemens Sand (1)">
      <a:srgbClr val="73645A"/>
    </a:custClr>
    <a:custClr name="Siemens Accent Teal (1)">
      <a:srgbClr val="00646E"/>
    </a:custClr>
    <a:custClr name="Siemens Accent Yellow (1)">
      <a:srgbClr val="7D2D1E"/>
    </a:custClr>
    <a:custClr name="Siemens Accent Red (1)">
      <a:srgbClr val="411432"/>
    </a:custClr>
    <a:custClr name="Siemens Accent Blue (1)">
      <a:srgbClr val="004669"/>
    </a:custClr>
    <a:custClr name="Siemens Accent Green (1)">
      <a:srgbClr val="465F19"/>
    </a:custClr>
    <a:custClr name="True Black">
      <a:srgbClr val="000000"/>
    </a:custClr>
    <a:custClr name="Siemens Accent Red dark">
      <a:srgbClr val="641946"/>
    </a:custClr>
    <a:custClr name="Siemens Red light">
      <a:srgbClr val="AF235F"/>
    </a:custClr>
    <a:custClr name="Siemens Stone (2)">
      <a:srgbClr val="788791"/>
    </a:custClr>
    <a:custClr name="Siemens Sand (2)">
      <a:srgbClr val="9B9682"/>
    </a:custClr>
    <a:custClr name="Siemens Accent Teal (2)">
      <a:srgbClr val="0F8287"/>
    </a:custClr>
    <a:custClr name="Siemens Accent Yellow (2)">
      <a:srgbClr val="C85A1E"/>
    </a:custClr>
    <a:custClr name="Siemens Accent Red (2)">
      <a:srgbClr val="641946"/>
    </a:custClr>
    <a:custClr name="Siemens Accent Blue (2)">
      <a:srgbClr val="005F87"/>
    </a:custClr>
    <a:custClr name="Siemens Accent Green (2)">
      <a:srgbClr val="647D2D"/>
    </a:custClr>
    <a:custClr name="Siemens Stone light">
      <a:srgbClr val="879BAA"/>
    </a:custClr>
    <a:custClr name="Siemens Accent Blue dark">
      <a:srgbClr val="006487"/>
    </a:custClr>
    <a:custClr name="Siemens Accent Blue light">
      <a:srgbClr val="55A0B9"/>
    </a:custClr>
    <a:custClr name="Siemens Stone (3)">
      <a:srgbClr val="9BAFBE"/>
    </a:custClr>
    <a:custClr name="Siemens Sand (3)">
      <a:srgbClr val="B9B9A5"/>
    </a:custClr>
    <a:custClr name="Siemens Accent Teal (3)">
      <a:srgbClr val="32A0A0"/>
    </a:custClr>
    <a:custClr name="Siemens Accent Yellow (3)">
      <a:srgbClr val="EB780A"/>
    </a:custClr>
    <a:custClr name="Siemens Accent Red (3)">
      <a:srgbClr val="871E50"/>
    </a:custClr>
    <a:custClr name="Siemens Accent Blue (3)">
      <a:srgbClr val="2387AA"/>
    </a:custClr>
    <a:custClr name="Siemens Accent Green (3)">
      <a:srgbClr val="879628"/>
    </a:custClr>
    <a:custClr name="Siemens Stone light 35%">
      <a:srgbClr val="BECDD7"/>
    </a:custClr>
    <a:custClr name="Siemens Accent Green">
      <a:srgbClr val="647D2D"/>
    </a:custClr>
    <a:custClr name="Siemens Accent Green light">
      <a:srgbClr val="AAB414"/>
    </a:custClr>
    <a:custClr name="Siemens Stone (4)">
      <a:srgbClr val="BECDD7"/>
    </a:custClr>
    <a:custClr name="Siemens Sand (4)">
      <a:srgbClr val="D7D7CD"/>
    </a:custClr>
    <a:custClr name="Siemens Accent Teal (4)">
      <a:srgbClr val="4BB9B9"/>
    </a:custClr>
    <a:custClr name="Siemens Accent Yellow (4)">
      <a:srgbClr val="FFB900"/>
    </a:custClr>
    <a:custClr name="Siemens Accent Red (4)">
      <a:srgbClr val="AF235F"/>
    </a:custClr>
    <a:custClr name="Siemens Accent Blue (4)">
      <a:srgbClr val="41AAC8"/>
    </a:custClr>
    <a:custClr name="Siemens Accent Green (4)">
      <a:srgbClr val="AAB414"/>
    </a:custClr>
    <a:custClr name="Siemens Sand 35%">
      <a:srgbClr val="D7D7CD"/>
    </a:custClr>
    <a:custClr name="Siemens Accent Teal dark">
      <a:srgbClr val="00646E"/>
    </a:custClr>
    <a:custClr name="Siemens Accent Teal light">
      <a:srgbClr val="41AAAA"/>
    </a:custClr>
    <a:custClr name="Siemens Stone (5)">
      <a:srgbClr val="CDD9E1"/>
    </a:custClr>
    <a:custClr name="Siemens Sand (5)">
      <a:srgbClr val="E1E1D7"/>
    </a:custClr>
    <a:custClr name="Siemens Accent Teal (5)">
      <a:srgbClr val="A5E1E1"/>
    </a:custClr>
    <a:custClr name="Siemens Accent Yellow (5)">
      <a:srgbClr val="FFE178"/>
    </a:custClr>
    <a:custClr name="Siemens Accent Red (5)">
      <a:srgbClr val="D7698C"/>
    </a:custClr>
    <a:custClr name="Siemens Accent Blue(5)">
      <a:srgbClr val="7DD2E6"/>
    </a:custClr>
    <a:custClr name="Siemens Accent Green (5)">
      <a:srgbClr val="D2D741"/>
    </a:custClr>
  </a:custClr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p4ppTags>
  <Name>Four objects</Name>
  <PpLayout>24</PpLayout>
  <Index>15</Index>
</p4ppTags>
</file>

<file path=customXml/item10.xml><?xml version="1.0" encoding="utf-8"?>
<p:properties xmlns:p="http://schemas.microsoft.com/office/2006/metadata/properties" xmlns:xsi="http://www.w3.org/2001/XMLSchema-instance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11.xml><?xml version="1.0" encoding="utf-8"?>
<p4ppTags>
  <Name>Two rows + Navigation</Name>
  <PpLayout>32</PpLayout>
  <Index>21</Index>
</p4ppTags>
</file>

<file path=customXml/item12.xml><?xml version="1.0" encoding="utf-8"?>
<p4ppTags>
  <Name>Two columns</Name>
  <PpLayout>29</PpLayout>
  <Index>12</Index>
</p4ppTags>
</file>

<file path=customXml/item13.xml><?xml version="1.0" encoding="utf-8"?>
<p4ppTags>
  <Name>One object (large)</Name>
  <PpLayout>16</PpLayout>
  <Index>10</Index>
</p4ppTags>
</file>

<file path=customXml/item14.xml><?xml version="1.0" encoding="utf-8"?>
<p4ppTags/>
</file>

<file path=customXml/item15.xml><?xml version="1.0" encoding="utf-8"?>
<p4ppTags>
  <Name>One object (small) + Navigation</Name>
  <PpLayout>32</PpLayout>
  <Index>18</Index>
</p4ppTags>
</file>

<file path=customXml/item16.xml><?xml version="1.0" encoding="utf-8"?>
<p4ppTags>
  <Name>Text + Index</Name>
  <PpLayout>32</PpLayout>
  <Index>8</Index>
</p4ppTags>
</file>

<file path=customXml/item17.xml><?xml version="1.0" encoding="utf-8"?>
<p4ppTags>
  <Name>Two columns + Navigation</Name>
  <PpLayout>32</PpLayout>
  <Index>19</Index>
</p4ppTags>
</file>

<file path=customXml/item18.xml><?xml version="1.0" encoding="utf-8"?>
<p4ppTags>
  <Name>One object (large) + Navigation</Name>
  <PpLayout>32</PpLayout>
  <Index>17</Index>
</p4ppTags>
</file>

<file path=customXml/item2.xml><?xml version="1.0" encoding="utf-8"?>
<p4ppTags>
  <Name>One object (small)</Name>
  <PpLayout>16</PpLayout>
  <Index>11</Index>
</p4ppTags>
</file>

<file path=customXml/item3.xml><?xml version="1.0" encoding="utf-8"?>
<p4ppTags>
  <Name>Three columns + Navigation</Name>
  <PpLayout>32</PpLayout>
  <Index>20</Index>
</p4ppTags>
</file>

<file path=customXml/item4.xml><?xml version="1.0" encoding="utf-8"?>
<p4ppTags>
  <Name>Two rows</Name>
  <PpLayout>32</PpLayout>
  <Index>13</Index>
</p4ppTags>
</file>

<file path=customXml/item5.xml><?xml version="1.0" encoding="utf-8"?>
<p4ppTags>
  <Name>Free Content + Navigation</Name>
  <PpLayout>32</PpLayout>
  <Index>16</Index>
</p4ppTags>
</file>

<file path=customXml/item6.xml><?xml version="1.0" encoding="utf-8"?>
<p4ppTags>
  <Name>Three columns</Name>
  <PpLayout>32</PpLayout>
  <Index>14</Index>
</p4ppTags>
</file>

<file path=customXml/item7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8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6F530587E03684C96E4C14F39C83C8E" ma:contentTypeVersion="1" ma:contentTypeDescription="Create a new document." ma:contentTypeScope="" ma:versionID="a7726241122b1ad33829eba8e69a544b">
  <xsd:schema xmlns:xsd="http://www.w3.org/2001/XMLSchema" xmlns:p="http://schemas.microsoft.com/office/2006/metadata/properties" xmlns:ns1="http://schemas.microsoft.com/sharepoint/v3" targetNamespace="http://schemas.microsoft.com/office/2006/metadata/properties" ma:root="true" ma:fieldsID="ddb0c952b897a810c8a4e377cff6bff8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9.xml><?xml version="1.0" encoding="utf-8"?>
<p4ppTags>
  <Name>Free Content</Name>
  <PpLayout>11</PpLayout>
  <Index>9</Index>
</p4ppTags>
</file>

<file path=customXml/itemProps1.xml><?xml version="1.0" encoding="utf-8"?>
<ds:datastoreItem xmlns:ds="http://schemas.openxmlformats.org/officeDocument/2006/customXml" ds:itemID="{1581BFFB-B4CE-47A8-BE77-DC1339B1E5A7}">
  <ds:schemaRefs/>
</ds:datastoreItem>
</file>

<file path=customXml/itemProps10.xml><?xml version="1.0" encoding="utf-8"?>
<ds:datastoreItem xmlns:ds="http://schemas.openxmlformats.org/officeDocument/2006/customXml" ds:itemID="{C3CCD83D-9C91-4A4B-87D6-2A0CC03F9D68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sharepoint/v3"/>
    <ds:schemaRef ds:uri="http://www.w3.org/XML/1998/namespace"/>
  </ds:schemaRefs>
</ds:datastoreItem>
</file>

<file path=customXml/itemProps11.xml><?xml version="1.0" encoding="utf-8"?>
<ds:datastoreItem xmlns:ds="http://schemas.openxmlformats.org/officeDocument/2006/customXml" ds:itemID="{6C79E4F8-DCFB-483C-880A-AEEC6AAFC838}">
  <ds:schemaRefs/>
</ds:datastoreItem>
</file>

<file path=customXml/itemProps12.xml><?xml version="1.0" encoding="utf-8"?>
<ds:datastoreItem xmlns:ds="http://schemas.openxmlformats.org/officeDocument/2006/customXml" ds:itemID="{1666F4C2-68F5-4840-A44A-1A646C0925A1}">
  <ds:schemaRefs/>
</ds:datastoreItem>
</file>

<file path=customXml/itemProps13.xml><?xml version="1.0" encoding="utf-8"?>
<ds:datastoreItem xmlns:ds="http://schemas.openxmlformats.org/officeDocument/2006/customXml" ds:itemID="{80661B8B-A327-44F9-823B-4D9EE0B3EC78}">
  <ds:schemaRefs/>
</ds:datastoreItem>
</file>

<file path=customXml/itemProps14.xml><?xml version="1.0" encoding="utf-8"?>
<ds:datastoreItem xmlns:ds="http://schemas.openxmlformats.org/officeDocument/2006/customXml" ds:itemID="{572FBA73-6DBF-45DA-8282-9342320CFAB0}">
  <ds:schemaRefs/>
</ds:datastoreItem>
</file>

<file path=customXml/itemProps15.xml><?xml version="1.0" encoding="utf-8"?>
<ds:datastoreItem xmlns:ds="http://schemas.openxmlformats.org/officeDocument/2006/customXml" ds:itemID="{D9FE249F-833E-4CF0-BECB-552D01D7DC9E}">
  <ds:schemaRefs/>
</ds:datastoreItem>
</file>

<file path=customXml/itemProps16.xml><?xml version="1.0" encoding="utf-8"?>
<ds:datastoreItem xmlns:ds="http://schemas.openxmlformats.org/officeDocument/2006/customXml" ds:itemID="{7E35FEDB-1F0E-4D67-A313-4AC59C26FF29}">
  <ds:schemaRefs/>
</ds:datastoreItem>
</file>

<file path=customXml/itemProps17.xml><?xml version="1.0" encoding="utf-8"?>
<ds:datastoreItem xmlns:ds="http://schemas.openxmlformats.org/officeDocument/2006/customXml" ds:itemID="{D7BABA95-BFFE-422B-8591-3271669EEA88}">
  <ds:schemaRefs/>
</ds:datastoreItem>
</file>

<file path=customXml/itemProps18.xml><?xml version="1.0" encoding="utf-8"?>
<ds:datastoreItem xmlns:ds="http://schemas.openxmlformats.org/officeDocument/2006/customXml" ds:itemID="{B27F640E-84DF-4F97-BC70-D045F1E6594F}">
  <ds:schemaRefs/>
</ds:datastoreItem>
</file>

<file path=customXml/itemProps2.xml><?xml version="1.0" encoding="utf-8"?>
<ds:datastoreItem xmlns:ds="http://schemas.openxmlformats.org/officeDocument/2006/customXml" ds:itemID="{1618AA06-B22E-4D19-9680-0D7830426729}">
  <ds:schemaRefs/>
</ds:datastoreItem>
</file>

<file path=customXml/itemProps3.xml><?xml version="1.0" encoding="utf-8"?>
<ds:datastoreItem xmlns:ds="http://schemas.openxmlformats.org/officeDocument/2006/customXml" ds:itemID="{85D77EE6-52B7-48BE-9EDB-748F1EBB53DE}">
  <ds:schemaRefs/>
</ds:datastoreItem>
</file>

<file path=customXml/itemProps4.xml><?xml version="1.0" encoding="utf-8"?>
<ds:datastoreItem xmlns:ds="http://schemas.openxmlformats.org/officeDocument/2006/customXml" ds:itemID="{38AB8DE4-FD9B-4166-BEC3-3F1753596133}">
  <ds:schemaRefs/>
</ds:datastoreItem>
</file>

<file path=customXml/itemProps5.xml><?xml version="1.0" encoding="utf-8"?>
<ds:datastoreItem xmlns:ds="http://schemas.openxmlformats.org/officeDocument/2006/customXml" ds:itemID="{7CC5F709-E74B-4E5F-A728-923D5062EBEF}">
  <ds:schemaRefs/>
</ds:datastoreItem>
</file>

<file path=customXml/itemProps6.xml><?xml version="1.0" encoding="utf-8"?>
<ds:datastoreItem xmlns:ds="http://schemas.openxmlformats.org/officeDocument/2006/customXml" ds:itemID="{15CF3461-70D1-4B54-AFAB-DAFDA0A238CD}">
  <ds:schemaRefs/>
</ds:datastoreItem>
</file>

<file path=customXml/itemProps7.xml><?xml version="1.0" encoding="utf-8"?>
<ds:datastoreItem xmlns:ds="http://schemas.openxmlformats.org/officeDocument/2006/customXml" ds:itemID="{C770A9D8-EB8A-4EA7-9CCD-8AD3EAF96C52}">
  <ds:schemaRefs>
    <ds:schemaRef ds:uri="http://schemas.microsoft.com/sharepoint/v3/contenttype/forms"/>
  </ds:schemaRefs>
</ds:datastoreItem>
</file>

<file path=customXml/itemProps8.xml><?xml version="1.0" encoding="utf-8"?>
<ds:datastoreItem xmlns:ds="http://schemas.openxmlformats.org/officeDocument/2006/customXml" ds:itemID="{DDD5559B-0584-4B05-A285-1FEC88814B3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9.xml><?xml version="1.0" encoding="utf-8"?>
<ds:datastoreItem xmlns:ds="http://schemas.openxmlformats.org/officeDocument/2006/customXml" ds:itemID="{D8097D0C-BE3E-4AEC-9593-65CFCCB19297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1531</Words>
  <Application>Microsoft Office PowerPoint</Application>
  <PresentationFormat>Benutzerdefiniert</PresentationFormat>
  <Paragraphs>219</Paragraphs>
  <Slides>22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27" baseType="lpstr">
      <vt:lpstr>-apple-system</vt:lpstr>
      <vt:lpstr>Arial</vt:lpstr>
      <vt:lpstr>Wingdings</vt:lpstr>
      <vt:lpstr>Siemens 2016 – 16:9</vt:lpstr>
      <vt:lpstr>think-cell Folie</vt:lpstr>
      <vt:lpstr>Sharing OSM Test Dummies – update 2024-05</vt:lpstr>
      <vt:lpstr>Current Situation</vt:lpstr>
      <vt:lpstr>Need and idea</vt:lpstr>
      <vt:lpstr>Some potential sources for forking</vt:lpstr>
      <vt:lpstr>Update on outreach</vt:lpstr>
      <vt:lpstr>Update on setup</vt:lpstr>
      <vt:lpstr>Update on setup</vt:lpstr>
      <vt:lpstr>Proposed Dummy repository standard setup</vt:lpstr>
      <vt:lpstr>Setup for potential use for tool evaluation</vt:lpstr>
      <vt:lpstr>Re-use for tool installation/configuration check</vt:lpstr>
      <vt:lpstr>Downstream Increment Principle</vt:lpstr>
      <vt:lpstr>Next steps </vt:lpstr>
      <vt:lpstr>Backup</vt:lpstr>
      <vt:lpstr>Showcase 11-2023</vt:lpstr>
      <vt:lpstr>Principle</vt:lpstr>
      <vt:lpstr>Showcase</vt:lpstr>
      <vt:lpstr>Showcase</vt:lpstr>
      <vt:lpstr>Showcase</vt:lpstr>
      <vt:lpstr>Showcase</vt:lpstr>
      <vt:lpstr>Showcase</vt:lpstr>
      <vt:lpstr>Showcase</vt:lpstr>
      <vt:lpstr>Showcase</vt:lpstr>
    </vt:vector>
  </TitlesOfParts>
  <Company>SIEMENS AG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OSS-Reference-Tooling-Work-Group</dc:title>
  <dc:creator>Fendt, Oliver (CT RDA SSI)</dc:creator>
  <cp:keywords>C_Unrestricted</cp:keywords>
  <cp:lastModifiedBy>Kurzmann Marcel (BD/TOA-IDE2)</cp:lastModifiedBy>
  <cp:revision>1438</cp:revision>
  <cp:lastPrinted>2018-03-01T11:33:30Z</cp:lastPrinted>
  <dcterms:created xsi:type="dcterms:W3CDTF">2006-04-07T10:01:45Z</dcterms:created>
  <dcterms:modified xsi:type="dcterms:W3CDTF">2024-05-07T08:47:10Z</dcterms:modified>
  <dc:language>English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nguage">
    <vt:lpwstr>Deutsch</vt:lpwstr>
  </property>
  <property fmtid="{D5CDD505-2E9C-101B-9397-08002B2CF9AE}" pid="3" name="Release date">
    <vt:lpwstr>January 2016</vt:lpwstr>
  </property>
  <property fmtid="{D5CDD505-2E9C-101B-9397-08002B2CF9AE}" pid="4" name="Office version">
    <vt:lpwstr>2007/2010</vt:lpwstr>
  </property>
  <property fmtid="{D5CDD505-2E9C-101B-9397-08002B2CF9AE}" pid="5" name="Release version">
    <vt:lpwstr>1.0</vt:lpwstr>
  </property>
  <property fmtid="{D5CDD505-2E9C-101B-9397-08002B2CF9AE}" pid="6" name="ArticulateGUID">
    <vt:lpwstr>144AFB27-EB3C-4BF4-843A-3AC39403D726</vt:lpwstr>
  </property>
  <property fmtid="{D5CDD505-2E9C-101B-9397-08002B2CF9AE}" pid="7" name="ArticulatePath">
    <vt:lpwstr>SIE_PPT_2010_16x9_ENG_v1-0</vt:lpwstr>
  </property>
  <property fmtid="{D5CDD505-2E9C-101B-9397-08002B2CF9AE}" pid="8" name="_NewReviewCycle">
    <vt:lpwstr/>
  </property>
  <property fmtid="{D5CDD505-2E9C-101B-9397-08002B2CF9AE}" pid="9" name="Document Confidentiality">
    <vt:lpwstr>Unrestricted</vt:lpwstr>
  </property>
  <property fmtid="{D5CDD505-2E9C-101B-9397-08002B2CF9AE}" pid="10" name="sodocoClasLang">
    <vt:lpwstr>Frei verwendbar</vt:lpwstr>
  </property>
  <property fmtid="{D5CDD505-2E9C-101B-9397-08002B2CF9AE}" pid="11" name="sodocoClasLangId">
    <vt:i4>0</vt:i4>
  </property>
  <property fmtid="{D5CDD505-2E9C-101B-9397-08002B2CF9AE}" pid="12" name="sodocoClasId">
    <vt:i4>0</vt:i4>
  </property>
  <property fmtid="{D5CDD505-2E9C-101B-9397-08002B2CF9AE}" pid="13" name="MSIP_Label_6f75f480-7803-4ee9-bb54-84d0635fdbe7_Enabled">
    <vt:lpwstr>true</vt:lpwstr>
  </property>
  <property fmtid="{D5CDD505-2E9C-101B-9397-08002B2CF9AE}" pid="14" name="MSIP_Label_6f75f480-7803-4ee9-bb54-84d0635fdbe7_SetDate">
    <vt:lpwstr>2021-02-25T08:24:18Z</vt:lpwstr>
  </property>
  <property fmtid="{D5CDD505-2E9C-101B-9397-08002B2CF9AE}" pid="15" name="MSIP_Label_6f75f480-7803-4ee9-bb54-84d0635fdbe7_Method">
    <vt:lpwstr>Standard</vt:lpwstr>
  </property>
  <property fmtid="{D5CDD505-2E9C-101B-9397-08002B2CF9AE}" pid="16" name="MSIP_Label_6f75f480-7803-4ee9-bb54-84d0635fdbe7_Name">
    <vt:lpwstr>unrestricted</vt:lpwstr>
  </property>
  <property fmtid="{D5CDD505-2E9C-101B-9397-08002B2CF9AE}" pid="17" name="MSIP_Label_6f75f480-7803-4ee9-bb54-84d0635fdbe7_SiteId">
    <vt:lpwstr>38ae3bcd-9579-4fd4-adda-b42e1495d55a</vt:lpwstr>
  </property>
  <property fmtid="{D5CDD505-2E9C-101B-9397-08002B2CF9AE}" pid="18" name="MSIP_Label_6f75f480-7803-4ee9-bb54-84d0635fdbe7_ActionId">
    <vt:lpwstr>f4c3bb7a-13a1-4fb4-98d7-3d9cad1ad96b</vt:lpwstr>
  </property>
  <property fmtid="{D5CDD505-2E9C-101B-9397-08002B2CF9AE}" pid="19" name="MSIP_Label_6f75f480-7803-4ee9-bb54-84d0635fdbe7_ContentBits">
    <vt:lpwstr>0</vt:lpwstr>
  </property>
  <property fmtid="{D5CDD505-2E9C-101B-9397-08002B2CF9AE}" pid="20" name="Document_Confidentiality">
    <vt:lpwstr>Unrestricted</vt:lpwstr>
  </property>
</Properties>
</file>