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2"/>
  </p:notesMasterIdLst>
  <p:sldIdLst>
    <p:sldId id="256" r:id="rId2"/>
    <p:sldId id="296" r:id="rId3"/>
    <p:sldId id="306" r:id="rId4"/>
    <p:sldId id="302" r:id="rId5"/>
    <p:sldId id="257" r:id="rId6"/>
    <p:sldId id="299" r:id="rId7"/>
    <p:sldId id="304" r:id="rId8"/>
    <p:sldId id="280" r:id="rId9"/>
    <p:sldId id="288" r:id="rId10"/>
    <p:sldId id="293" r:id="rId11"/>
    <p:sldId id="284" r:id="rId12"/>
    <p:sldId id="285" r:id="rId13"/>
    <p:sldId id="286" r:id="rId14"/>
    <p:sldId id="303" r:id="rId15"/>
    <p:sldId id="258" r:id="rId16"/>
    <p:sldId id="298" r:id="rId17"/>
    <p:sldId id="259" r:id="rId18"/>
    <p:sldId id="260" r:id="rId19"/>
    <p:sldId id="261" r:id="rId20"/>
    <p:sldId id="262" r:id="rId21"/>
    <p:sldId id="289" r:id="rId22"/>
    <p:sldId id="291" r:id="rId23"/>
    <p:sldId id="266" r:id="rId24"/>
    <p:sldId id="263" r:id="rId25"/>
    <p:sldId id="264" r:id="rId26"/>
    <p:sldId id="294" r:id="rId27"/>
    <p:sldId id="265" r:id="rId28"/>
    <p:sldId id="267" r:id="rId29"/>
    <p:sldId id="268" r:id="rId30"/>
    <p:sldId id="269" r:id="rId31"/>
    <p:sldId id="270" r:id="rId32"/>
    <p:sldId id="271" r:id="rId33"/>
    <p:sldId id="272" r:id="rId34"/>
    <p:sldId id="274" r:id="rId35"/>
    <p:sldId id="275" r:id="rId36"/>
    <p:sldId id="276" r:id="rId37"/>
    <p:sldId id="305" r:id="rId38"/>
    <p:sldId id="300" r:id="rId39"/>
    <p:sldId id="295" r:id="rId40"/>
    <p:sldId id="278" r:id="rId4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Avenir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Ellsiepen" initials="PE" lastIdx="37" clrIdx="0">
    <p:extLst>
      <p:ext uri="{19B8F6BF-5375-455C-9EA6-DF929625EA0E}">
        <p15:presenceInfo xmlns:p15="http://schemas.microsoft.com/office/powerpoint/2012/main" userId="Peter Ellsiep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503"/>
    <a:srgbClr val="FF7E7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3D7"/>
          </a:solidFill>
        </a:fill>
      </a:tcStyle>
    </a:wholeTbl>
    <a:band2H>
      <a:tcTxStyle/>
      <a:tcStyle>
        <a:tcBdr/>
        <a:fill>
          <a:solidFill>
            <a:srgbClr val="E8EAEC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7E9"/>
          </a:solidFill>
        </a:fill>
      </a:tcStyle>
    </a:wholeTbl>
    <a:band2H>
      <a:tcTxStyle/>
      <a:tcStyle>
        <a:tcBdr/>
        <a:fill>
          <a:solidFill>
            <a:srgbClr val="F1F3F4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8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CCD"/>
          </a:solidFill>
        </a:fill>
      </a:tcStyle>
    </a:wholeTbl>
    <a:band2H>
      <a:tcTxStyle/>
      <a:tcStyle>
        <a:tcBdr/>
        <a:fill>
          <a:solidFill>
            <a:srgbClr val="E6E7E8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venir Heavy"/>
          <a:ea typeface="Avenir Heavy"/>
          <a:cs typeface="Avenir Heavy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6"/>
    <p:restoredTop sz="96259"/>
  </p:normalViewPr>
  <p:slideViewPr>
    <p:cSldViewPr snapToGrid="0">
      <p:cViewPr varScale="1">
        <p:scale>
          <a:sx n="109" d="100"/>
          <a:sy n="109" d="100"/>
        </p:scale>
        <p:origin x="8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9" name="Shape 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venir Book"/>
      </a:defRPr>
    </a:lvl1pPr>
    <a:lvl2pPr indent="228600" latinLnBrk="0">
      <a:defRPr sz="1200">
        <a:latin typeface="+mn-lt"/>
        <a:ea typeface="+mn-ea"/>
        <a:cs typeface="+mn-cs"/>
        <a:sym typeface="Avenir Book"/>
      </a:defRPr>
    </a:lvl2pPr>
    <a:lvl3pPr indent="457200" latinLnBrk="0">
      <a:defRPr sz="1200">
        <a:latin typeface="+mn-lt"/>
        <a:ea typeface="+mn-ea"/>
        <a:cs typeface="+mn-cs"/>
        <a:sym typeface="Avenir Book"/>
      </a:defRPr>
    </a:lvl3pPr>
    <a:lvl4pPr indent="685800" latinLnBrk="0">
      <a:defRPr sz="1200">
        <a:latin typeface="+mn-lt"/>
        <a:ea typeface="+mn-ea"/>
        <a:cs typeface="+mn-cs"/>
        <a:sym typeface="Avenir Book"/>
      </a:defRPr>
    </a:lvl4pPr>
    <a:lvl5pPr indent="914400" latinLnBrk="0">
      <a:defRPr sz="1200">
        <a:latin typeface="+mn-lt"/>
        <a:ea typeface="+mn-ea"/>
        <a:cs typeface="+mn-cs"/>
        <a:sym typeface="Avenir Book"/>
      </a:defRPr>
    </a:lvl5pPr>
    <a:lvl6pPr indent="1143000" latinLnBrk="0">
      <a:defRPr sz="1200">
        <a:latin typeface="+mn-lt"/>
        <a:ea typeface="+mn-ea"/>
        <a:cs typeface="+mn-cs"/>
        <a:sym typeface="Avenir Book"/>
      </a:defRPr>
    </a:lvl6pPr>
    <a:lvl7pPr indent="1371600" latinLnBrk="0">
      <a:defRPr sz="1200">
        <a:latin typeface="+mn-lt"/>
        <a:ea typeface="+mn-ea"/>
        <a:cs typeface="+mn-cs"/>
        <a:sym typeface="Avenir Book"/>
      </a:defRPr>
    </a:lvl7pPr>
    <a:lvl8pPr indent="1600200" latinLnBrk="0">
      <a:defRPr sz="1200">
        <a:latin typeface="+mn-lt"/>
        <a:ea typeface="+mn-ea"/>
        <a:cs typeface="+mn-cs"/>
        <a:sym typeface="Avenir Book"/>
      </a:defRPr>
    </a:lvl8pPr>
    <a:lvl9pPr indent="1828800" latinLnBrk="0">
      <a:defRPr sz="1200">
        <a:latin typeface="+mn-lt"/>
        <a:ea typeface="+mn-ea"/>
        <a:cs typeface="+mn-cs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All of this approaches focus on content inside a particular file</a:t>
            </a:r>
          </a:p>
          <a:p>
            <a:endParaRPr lang="en-GB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Delta =&gt; difference in files, changes in files </a:t>
            </a:r>
          </a:p>
          <a:p>
            <a:endParaRPr lang="en-GB"/>
          </a:p>
          <a:p>
            <a:r>
              <a:rPr lang="en-GB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Snippet  =&gt; identify part or parts of a file that appear somewhere else as well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2170" y="1888812"/>
            <a:ext cx="12196340" cy="203180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2086060" y="2012805"/>
            <a:ext cx="8170859" cy="867931"/>
          </a:xfrm>
          <a:prstGeom prst="rect">
            <a:avLst/>
          </a:prstGeom>
        </p:spPr>
        <p:txBody>
          <a:bodyPr anchor="b"/>
          <a:lstStyle>
            <a:lvl1pPr>
              <a:defRPr sz="2800">
                <a:solidFill>
                  <a:srgbClr val="FFFFFF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dirty="0" err="1"/>
              <a:t>Titeltext</a:t>
            </a:r>
            <a:endParaRPr dirty="0"/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2162260" y="2905678"/>
            <a:ext cx="8390692" cy="749323"/>
          </a:xfrm>
          <a:prstGeom prst="rect">
            <a:avLst/>
          </a:prstGeom>
          <a:noFill/>
        </p:spPr>
        <p:txBody>
          <a:bodyPr/>
          <a:lstStyle>
            <a:lvl1pPr>
              <a:defRPr sz="1600" b="0" i="0">
                <a:solidFill>
                  <a:srgbClr val="FFFFFF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  <a:lvl2pPr marL="0" indent="457200">
              <a:buSzTx/>
              <a:buNone/>
              <a:defRPr sz="1600" b="0" i="0">
                <a:solidFill>
                  <a:srgbClr val="FFFFFF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2pPr>
            <a:lvl3pPr marL="0" indent="914400">
              <a:buSzTx/>
              <a:buNone/>
              <a:defRPr sz="1600" b="0" i="0">
                <a:solidFill>
                  <a:srgbClr val="FFFFFF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 marL="0" indent="1371600">
              <a:buSzTx/>
              <a:buNone/>
              <a:defRPr sz="1600" b="0" i="0">
                <a:solidFill>
                  <a:srgbClr val="FFFFFF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 marL="0" indent="1828800">
              <a:buSzTx/>
              <a:buNone/>
              <a:defRPr sz="1600" b="0" i="0">
                <a:solidFill>
                  <a:srgbClr val="FFFFFF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</a:lstStyle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dirty="0" err="1"/>
              <a:t>Titeltext</a:t>
            </a:r>
            <a:endParaRPr dirty="0"/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  <a:lvl2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2pPr>
            <a:lvl3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</a:lstStyle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eltext"/>
          <p:cNvSpPr txBox="1">
            <a:spLocks noGrp="1"/>
          </p:cNvSpPr>
          <p:nvPr>
            <p:ph type="title"/>
          </p:nvPr>
        </p:nvSpPr>
        <p:spPr>
          <a:xfrm>
            <a:off x="703362" y="314565"/>
            <a:ext cx="9001747" cy="6112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dirty="0" err="1"/>
              <a:t>Titeltext</a:t>
            </a:r>
            <a:endParaRPr dirty="0"/>
          </a:p>
        </p:txBody>
      </p:sp>
      <p:sp>
        <p:nvSpPr>
          <p:cNvPr id="35" name="Textebene 1…"/>
          <p:cNvSpPr txBox="1">
            <a:spLocks noGrp="1"/>
          </p:cNvSpPr>
          <p:nvPr>
            <p:ph type="body" sz="half" idx="1"/>
          </p:nvPr>
        </p:nvSpPr>
        <p:spPr>
          <a:xfrm>
            <a:off x="682335" y="1381602"/>
            <a:ext cx="4949536" cy="4771868"/>
          </a:xfrm>
          <a:prstGeom prst="rect">
            <a:avLst/>
          </a:prstGeom>
        </p:spPr>
        <p:txBody>
          <a:bodyPr/>
          <a:lstStyle>
            <a:lvl1pPr>
              <a:defRPr sz="1600" b="0" i="0">
                <a:solidFill>
                  <a:schemeClr val="accent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sym typeface="Avenir Book"/>
              </a:defRPr>
            </a:lvl1pPr>
            <a:lvl2pPr marL="179387" indent="-139700">
              <a:buChar char="•"/>
              <a:defRPr sz="1600" b="0" i="0">
                <a:solidFill>
                  <a:schemeClr val="accent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sym typeface="Avenir Book"/>
              </a:defRPr>
            </a:lvl2pPr>
            <a:lvl3pPr marL="378732" indent="-159657">
              <a:defRPr sz="1600" b="0" i="0">
                <a:solidFill>
                  <a:schemeClr val="accent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sym typeface="Avenir Book"/>
              </a:defRPr>
            </a:lvl3pPr>
            <a:lvl4pPr marL="584200" indent="-184150">
              <a:defRPr sz="1600" b="0" i="0">
                <a:solidFill>
                  <a:schemeClr val="accent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sym typeface="Avenir Book"/>
              </a:defRPr>
            </a:lvl4pPr>
            <a:lvl5pPr marL="852487" indent="-184150">
              <a:defRPr sz="1600" b="0" i="0">
                <a:solidFill>
                  <a:schemeClr val="accent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sym typeface="Avenir Book"/>
              </a:defRPr>
            </a:lvl5pPr>
          </a:lstStyle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sp>
        <p:nvSpPr>
          <p:cNvPr id="36" name="Gerader Verbinder 10"/>
          <p:cNvSpPr/>
          <p:nvPr/>
        </p:nvSpPr>
        <p:spPr>
          <a:xfrm>
            <a:off x="682334" y="1319696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" name="Gerader Verbinder 18"/>
          <p:cNvSpPr/>
          <p:nvPr/>
        </p:nvSpPr>
        <p:spPr>
          <a:xfrm>
            <a:off x="6497780" y="1316231"/>
            <a:ext cx="4949538" cy="1"/>
          </a:xfrm>
          <a:prstGeom prst="line">
            <a:avLst/>
          </a:prstGeom>
          <a:ln w="6350">
            <a:solidFill>
              <a:srgbClr val="00172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" name="Textebene 1…"/>
          <p:cNvSpPr txBox="1"/>
          <p:nvPr/>
        </p:nvSpPr>
        <p:spPr>
          <a:xfrm>
            <a:off x="6561227" y="1381602"/>
            <a:ext cx="4949537" cy="47718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600"/>
            </a:lvl1pPr>
            <a:lvl2pPr marL="179387" indent="-13970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2pPr>
            <a:lvl3pPr marL="378732" indent="-159657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3pPr>
            <a:lvl4pPr marL="584200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4pPr>
            <a:lvl5pPr marL="852487" indent="-184150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1600"/>
            </a:lvl5pPr>
          </a:lstStyle>
          <a:p>
            <a:r>
              <a:rPr b="0" i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Textebene</a:t>
            </a:r>
            <a:r>
              <a:rPr b="0" i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1</a:t>
            </a:r>
          </a:p>
          <a:p>
            <a:pPr lvl="1"/>
            <a:r>
              <a:rPr b="0" i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Textebene</a:t>
            </a:r>
            <a:r>
              <a:rPr b="0" i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2</a:t>
            </a:r>
          </a:p>
          <a:p>
            <a:pPr lvl="2"/>
            <a:r>
              <a:rPr b="0" i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Textebene</a:t>
            </a:r>
            <a:r>
              <a:rPr b="0" i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3</a:t>
            </a:r>
          </a:p>
          <a:p>
            <a:pPr lvl="3"/>
            <a:r>
              <a:rPr b="0" i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Textebene</a:t>
            </a:r>
            <a:r>
              <a:rPr b="0" i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4</a:t>
            </a:r>
          </a:p>
          <a:p>
            <a:pPr lvl="4"/>
            <a:r>
              <a:rPr b="0" i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Textebene</a:t>
            </a:r>
            <a:r>
              <a:rPr b="0" i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5</a:t>
            </a:r>
          </a:p>
        </p:txBody>
      </p:sp>
      <p:pic>
        <p:nvPicPr>
          <p:cNvPr id="39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ubsection 1"/>
          <p:cNvSpPr txBox="1">
            <a:spLocks noGrp="1"/>
          </p:cNvSpPr>
          <p:nvPr>
            <p:ph type="body" sz="quarter" idx="13"/>
          </p:nvPr>
        </p:nvSpPr>
        <p:spPr>
          <a:xfrm>
            <a:off x="675648" y="968302"/>
            <a:ext cx="4962910" cy="37084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 i="0">
                <a:solidFill>
                  <a:schemeClr val="accent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sym typeface="Avenir Book"/>
              </a:defRPr>
            </a:lvl1pPr>
          </a:lstStyle>
          <a:p>
            <a:r>
              <a:rPr dirty="0"/>
              <a:t>Subsection 1</a:t>
            </a:r>
          </a:p>
        </p:txBody>
      </p:sp>
      <p:sp>
        <p:nvSpPr>
          <p:cNvPr id="41" name="Subsection 2"/>
          <p:cNvSpPr txBox="1">
            <a:spLocks noGrp="1"/>
          </p:cNvSpPr>
          <p:nvPr>
            <p:ph type="body" sz="quarter" idx="14"/>
          </p:nvPr>
        </p:nvSpPr>
        <p:spPr>
          <a:xfrm>
            <a:off x="6491094" y="968302"/>
            <a:ext cx="4962910" cy="338554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 i="0">
                <a:solidFill>
                  <a:schemeClr val="accent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  <a:sym typeface="Avenir Book"/>
              </a:defRPr>
            </a:lvl1pPr>
          </a:lstStyle>
          <a:p>
            <a:r>
              <a:rPr dirty="0"/>
              <a:t>Subsection 2</a:t>
            </a:r>
          </a:p>
        </p:txBody>
      </p:sp>
      <p:sp>
        <p:nvSpPr>
          <p:cNvPr id="42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43" name="The Open Source Reference Tooling Working Group"/>
          <p:cNvSpPr txBox="1"/>
          <p:nvPr/>
        </p:nvSpPr>
        <p:spPr>
          <a:xfrm>
            <a:off x="365992" y="6406785"/>
            <a:ext cx="3057325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Open Source Reference Tooling Working Group</a:t>
            </a:r>
          </a:p>
        </p:txBody>
      </p:sp>
      <p:sp>
        <p:nvSpPr>
          <p:cNvPr id="4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eltext"/>
          <p:cNvSpPr txBox="1">
            <a:spLocks noGrp="1"/>
          </p:cNvSpPr>
          <p:nvPr>
            <p:ph type="title"/>
          </p:nvPr>
        </p:nvSpPr>
        <p:spPr>
          <a:xfrm>
            <a:off x="701693" y="322997"/>
            <a:ext cx="8972244" cy="6028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accent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r>
              <a:rPr dirty="0" err="1"/>
              <a:t>Titeltext</a:t>
            </a:r>
            <a:endParaRPr dirty="0"/>
          </a:p>
        </p:txBody>
      </p:sp>
      <p:sp>
        <p:nvSpPr>
          <p:cNvPr id="52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519" y="6404292"/>
            <a:ext cx="245365" cy="269241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>
              <a:defRPr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endParaRPr lang="en-GB" sz="1800" b="0" strike="noStrike" spc="-1" dirty="0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95160" y="1271520"/>
            <a:ext cx="10801080" cy="50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20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xt"/>
          <p:cNvSpPr txBox="1">
            <a:spLocks noGrp="1"/>
          </p:cNvSpPr>
          <p:nvPr>
            <p:ph type="title"/>
          </p:nvPr>
        </p:nvSpPr>
        <p:spPr>
          <a:xfrm>
            <a:off x="573759" y="358202"/>
            <a:ext cx="9828312" cy="595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Titeltext</a:t>
            </a:r>
            <a:endParaRPr dirty="0"/>
          </a:p>
        </p:txBody>
      </p:sp>
      <p:sp>
        <p:nvSpPr>
          <p:cNvPr id="3" name="Textebene 1…"/>
          <p:cNvSpPr txBox="1">
            <a:spLocks noGrp="1"/>
          </p:cNvSpPr>
          <p:nvPr>
            <p:ph type="body" idx="1"/>
          </p:nvPr>
        </p:nvSpPr>
        <p:spPr>
          <a:xfrm>
            <a:off x="695325" y="1271590"/>
            <a:ext cx="10801350" cy="50662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2pPr marL="719137" indent="-542925"/>
            <a:lvl3pPr marL="859745" indent="-413657"/>
            <a:lvl4pPr marL="1195917" indent="-478367"/>
            <a:lvl5pPr marL="1377950" indent="-482600"/>
          </a:lstStyle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  <p:pic>
        <p:nvPicPr>
          <p:cNvPr id="4" name="Tooling-Group-Logo-Transparent.png" descr="Tooling-Group-Logo-Transparen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0525" y="258709"/>
            <a:ext cx="1398908" cy="64947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Licensed under CC-BY-SA-4.0"/>
          <p:cNvSpPr txBox="1"/>
          <p:nvPr/>
        </p:nvSpPr>
        <p:spPr>
          <a:xfrm>
            <a:off x="5183920" y="6409149"/>
            <a:ext cx="1824160" cy="226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 i="1">
                <a:solidFill>
                  <a:srgbClr val="A7A7A7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Licensed under CC-BY-SA-4.0</a:t>
            </a:r>
          </a:p>
        </p:txBody>
      </p:sp>
      <p:sp>
        <p:nvSpPr>
          <p:cNvPr id="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000" i="1">
                <a:solidFill>
                  <a:srgbClr val="888C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hf hdr="0" dt="0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13742" marR="0" indent="-23753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AutoNum type="arabicPeriod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627062" marR="0" indent="-18097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926835" marR="0" indent="-209285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106487" marR="0" indent="-211137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4460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032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3604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817620" marR="0" indent="-160020" algn="l" defTabSz="91440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1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1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ss-compliance-tooling.org/Tooling-Landscape/OSS-Based-License-Compliance-Tools/" TargetMode="External"/><Relationship Id="rId2" Type="http://schemas.openxmlformats.org/officeDocument/2006/relationships/hyperlink" Target="https://github.com/Open-Source-Compliance/Sharing-creates-value/tree/master/Tooling-Landscape/Capabilit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Open-Source-Compliance/Sharing-creates-value/blob/master/docs/Tooling-Landscape/OSS-Based-License-Compliance-Tools.md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mijnhemel/binaryanalysis-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Tooling </a:t>
            </a:r>
            <a:r>
              <a:rPr dirty="0"/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sz="quarter" idx="1"/>
          </p:nvPr>
        </p:nvSpPr>
        <p:spPr>
          <a:xfrm>
            <a:off x="2064381" y="2905678"/>
            <a:ext cx="8488571" cy="74932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OpenChain Tooling Work Group</a:t>
            </a:r>
            <a:r>
              <a:rPr dirty="0"/>
              <a:t> - </a:t>
            </a:r>
            <a:r>
              <a:rPr lang="de-DE" dirty="0"/>
              <a:t>v</a:t>
            </a:r>
            <a:r>
              <a:rPr dirty="0"/>
              <a:t>1</a:t>
            </a:r>
            <a:r>
              <a:rPr lang="de-DE" dirty="0"/>
              <a:t>.6.3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635760" y="1050840"/>
            <a:ext cx="9703800" cy="519948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3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1300" b="0" strike="noStrike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6890760" y="366552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770" name="Reporting 1"/>
          <p:cNvGrpSpPr/>
          <p:nvPr/>
        </p:nvGrpSpPr>
        <p:grpSpPr>
          <a:xfrm>
            <a:off x="1045440" y="5446440"/>
            <a:ext cx="7607880" cy="31968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573840" y="358200"/>
            <a:ext cx="9828000" cy="59508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US" dirty="0"/>
              <a:t>Tool Chain Capabilities (LCV) – Example </a:t>
            </a:r>
            <a:r>
              <a:rPr lang="de-DE" sz="20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SCANOSS</a:t>
            </a:r>
            <a:endParaRPr lang="en-GB" sz="2000" b="0" strike="noStrike" spc="-1" dirty="0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1071360" y="2405880"/>
            <a:ext cx="1287000" cy="698040"/>
            <a:chOff x="1071360" y="2405880"/>
            <a:chExt cx="1287000" cy="698040"/>
          </a:xfrm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1071360" y="3316680"/>
            <a:ext cx="1287000" cy="69804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1071360" y="4222080"/>
            <a:ext cx="1287000" cy="69804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Dependency Analyzer</a:t>
              </a:r>
              <a:r>
                <a:rPr lang="de-DE" sz="1100" b="0" strike="noStrike" spc="-1">
                  <a:solidFill>
                    <a:srgbClr val="000000"/>
                  </a:solidFill>
                  <a:latin typeface="Avenir Book"/>
                  <a:ea typeface="Avenir Book"/>
                </a:rPr>
                <a:t> (Container)</a:t>
              </a:r>
              <a:endParaRPr lang="en-GB" sz="11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3187440" y="3301560"/>
            <a:ext cx="3589560" cy="69804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3179160" y="4260600"/>
            <a:ext cx="1309680" cy="69804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7361280" y="3316680"/>
            <a:ext cx="1287000" cy="69804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7361280" y="2409120"/>
            <a:ext cx="1287000" cy="69804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3187440" y="1445760"/>
            <a:ext cx="1287000" cy="698040"/>
            <a:chOff x="3187440" y="1445760"/>
            <a:chExt cx="1287000" cy="698040"/>
          </a:xfrm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2551320" y="3650760"/>
            <a:ext cx="4608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799" name="Linie 3"/>
          <p:cNvSpPr/>
          <p:nvPr/>
        </p:nvSpPr>
        <p:spPr>
          <a:xfrm>
            <a:off x="2583720" y="3108600"/>
            <a:ext cx="398520" cy="186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0" name="Linie 4"/>
          <p:cNvSpPr/>
          <p:nvPr/>
        </p:nvSpPr>
        <p:spPr>
          <a:xfrm flipV="1">
            <a:off x="2548800" y="4053960"/>
            <a:ext cx="468360" cy="2138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1" name="Linie 5"/>
          <p:cNvSpPr/>
          <p:nvPr/>
        </p:nvSpPr>
        <p:spPr>
          <a:xfrm>
            <a:off x="3831120" y="31370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2" name="Linie 6"/>
          <p:cNvSpPr/>
          <p:nvPr/>
        </p:nvSpPr>
        <p:spPr>
          <a:xfrm>
            <a:off x="3831120" y="2205000"/>
            <a:ext cx="0" cy="1378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3" name="Linie 7"/>
          <p:cNvSpPr/>
          <p:nvPr/>
        </p:nvSpPr>
        <p:spPr>
          <a:xfrm flipV="1">
            <a:off x="38311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04" name="Legal Datastore (Fact base) 1"/>
          <p:cNvGrpSpPr/>
          <p:nvPr/>
        </p:nvGrpSpPr>
        <p:grpSpPr>
          <a:xfrm>
            <a:off x="7368840" y="4239720"/>
            <a:ext cx="1271880" cy="71496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0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1000" b="0" strike="noStrike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6881040" y="3163320"/>
            <a:ext cx="389160" cy="163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8" name="Linie 9"/>
          <p:cNvSpPr/>
          <p:nvPr/>
        </p:nvSpPr>
        <p:spPr>
          <a:xfrm flipV="1">
            <a:off x="6878520" y="2553480"/>
            <a:ext cx="395280" cy="18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09" name="Linie 10"/>
          <p:cNvSpPr/>
          <p:nvPr/>
        </p:nvSpPr>
        <p:spPr>
          <a:xfrm>
            <a:off x="2583720" y="2171160"/>
            <a:ext cx="398520" cy="1872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10" name="Compliance Artefacts 1"/>
          <p:cNvGrpSpPr/>
          <p:nvPr/>
        </p:nvGrpSpPr>
        <p:grpSpPr>
          <a:xfrm>
            <a:off x="9692640" y="2870280"/>
            <a:ext cx="1287000" cy="69804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8940960" y="3199680"/>
            <a:ext cx="5979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14" name="Linie 12"/>
          <p:cNvSpPr/>
          <p:nvPr/>
        </p:nvSpPr>
        <p:spPr>
          <a:xfrm>
            <a:off x="6869880" y="2980800"/>
            <a:ext cx="3808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15" name="COTS Management 1"/>
          <p:cNvGrpSpPr/>
          <p:nvPr/>
        </p:nvGrpSpPr>
        <p:grpSpPr>
          <a:xfrm>
            <a:off x="5274000" y="2736000"/>
            <a:ext cx="1503360" cy="35676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9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900" b="0" strike="noStrike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1045440" y="5797800"/>
            <a:ext cx="7607880" cy="31968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7361280" y="1446840"/>
            <a:ext cx="1287000" cy="69804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4884120" y="3649680"/>
            <a:ext cx="412920" cy="26352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827" name="Flowchart: Magnetic Disk 3"/>
          <p:cNvGrpSpPr/>
          <p:nvPr/>
        </p:nvGrpSpPr>
        <p:grpSpPr>
          <a:xfrm>
            <a:off x="8214120" y="4677480"/>
            <a:ext cx="354960" cy="2268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830" name="Reporting 3"/>
          <p:cNvGrpSpPr/>
          <p:nvPr/>
        </p:nvGrpSpPr>
        <p:grpSpPr>
          <a:xfrm>
            <a:off x="1045440" y="5095440"/>
            <a:ext cx="7607880" cy="31968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4843440" y="2903400"/>
            <a:ext cx="30096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34" name="Linie 14"/>
          <p:cNvSpPr/>
          <p:nvPr/>
        </p:nvSpPr>
        <p:spPr>
          <a:xfrm>
            <a:off x="6890760" y="4609440"/>
            <a:ext cx="33948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35" name="Component Repository 1"/>
          <p:cNvGrpSpPr/>
          <p:nvPr/>
        </p:nvGrpSpPr>
        <p:grpSpPr>
          <a:xfrm>
            <a:off x="3162240" y="2385000"/>
            <a:ext cx="1554120" cy="70812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1100" b="0" strike="noStrike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4715280" y="2385000"/>
            <a:ext cx="2057040" cy="27216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39" name="COTS Management 4"/>
          <p:cNvSpPr/>
          <p:nvPr/>
        </p:nvSpPr>
        <p:spPr>
          <a:xfrm>
            <a:off x="4611600" y="2398680"/>
            <a:ext cx="174240" cy="2469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840" name="Flowchart: Magnetic Disk 4"/>
          <p:cNvGrpSpPr/>
          <p:nvPr/>
        </p:nvGrpSpPr>
        <p:grpSpPr>
          <a:xfrm>
            <a:off x="4160880" y="2783880"/>
            <a:ext cx="430920" cy="26352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43" name="Linie 15"/>
          <p:cNvSpPr/>
          <p:nvPr/>
        </p:nvSpPr>
        <p:spPr>
          <a:xfrm flipV="1">
            <a:off x="5816520" y="4045680"/>
            <a:ext cx="0" cy="16020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4" name="Linie 16"/>
          <p:cNvSpPr/>
          <p:nvPr/>
        </p:nvSpPr>
        <p:spPr>
          <a:xfrm>
            <a:off x="8004600" y="3169440"/>
            <a:ext cx="0" cy="1094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5" name="Linie 17"/>
          <p:cNvSpPr/>
          <p:nvPr/>
        </p:nvSpPr>
        <p:spPr>
          <a:xfrm flipH="1">
            <a:off x="6836400" y="2149200"/>
            <a:ext cx="394920" cy="1594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6" name="Linie 18"/>
          <p:cNvSpPr/>
          <p:nvPr/>
        </p:nvSpPr>
        <p:spPr>
          <a:xfrm>
            <a:off x="5961600" y="3135240"/>
            <a:ext cx="0" cy="109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7" name="Linie 19"/>
          <p:cNvSpPr/>
          <p:nvPr/>
        </p:nvSpPr>
        <p:spPr>
          <a:xfrm>
            <a:off x="5887080" y="2203200"/>
            <a:ext cx="0" cy="13752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11314080" y="6425280"/>
            <a:ext cx="174240" cy="226800"/>
          </a:xfrm>
          <a:prstGeom prst="rect">
            <a:avLst/>
          </a:prstGeom>
          <a:noFill/>
          <a:ln w="12600">
            <a:noFill/>
          </a:ln>
        </p:spPr>
        <p:txBody>
          <a:bodyPr lIns="45720" tIns="45000" rIns="4572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C485CC4E-0B58-40F8-82DF-65B6FD54F0D4}" type="slidenum">
              <a:rPr lang="en-GB" sz="1000" b="0" i="1" strike="noStrike" spc="-1">
                <a:solidFill>
                  <a:srgbClr val="888C91"/>
                </a:solidFill>
                <a:latin typeface="Arial"/>
                <a:ea typeface="Arial"/>
              </a:rPr>
              <a:t>10</a:t>
            </a:fld>
            <a:endParaRPr lang="en-GB" sz="1000" b="0" strike="noStrike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9858600" y="4875480"/>
            <a:ext cx="59832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0" name="Data Flow 1"/>
          <p:cNvSpPr/>
          <p:nvPr/>
        </p:nvSpPr>
        <p:spPr>
          <a:xfrm>
            <a:off x="9827280" y="5038560"/>
            <a:ext cx="66096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10684080" y="4731120"/>
            <a:ext cx="412920" cy="26352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54" name="Data Sink 1"/>
          <p:cNvSpPr/>
          <p:nvPr/>
        </p:nvSpPr>
        <p:spPr>
          <a:xfrm>
            <a:off x="10583280" y="5045400"/>
            <a:ext cx="639720" cy="24264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000" b="0" strike="noStrike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1000" b="0" strike="noStrike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3989880" y="4662000"/>
            <a:ext cx="412920" cy="26352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9396000" y="1603440"/>
            <a:ext cx="2195280" cy="52344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5239440" y="1445760"/>
            <a:ext cx="1287000" cy="698040"/>
            <a:chOff x="5239440" y="1445760"/>
            <a:chExt cx="1287000" cy="698040"/>
          </a:xfrm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11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5256000" y="4238640"/>
            <a:ext cx="1287000" cy="698040"/>
            <a:chOff x="5256000" y="4238640"/>
            <a:chExt cx="1287000" cy="698040"/>
          </a:xfrm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t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1100" b="0" strike="noStrike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1089000" y="1461960"/>
            <a:ext cx="1287000" cy="698040"/>
            <a:chOff x="1089000" y="1461960"/>
            <a:chExt cx="1287000" cy="698040"/>
          </a:xfrm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solidFill>
              <a:srgbClr val="F76503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720" rIns="45720" numCol="1" spcCol="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100" b="0" strike="noStrike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11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 Capabilities (LCV) – Example </a:t>
            </a:r>
            <a:r>
              <a:rPr lang="de-DE" dirty="0"/>
              <a:t>Software Heritage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</a:t>
              </a:r>
              <a:r>
                <a:rPr lang="en-GB"/>
                <a:t>Source</a:t>
              </a:r>
              <a: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</a:t>
              </a:r>
              <a:r>
                <a:rPr lang="de-DE"/>
                <a:t> </a:t>
              </a:r>
              <a: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Policies &amp; Rules</a:t>
              </a:r>
              <a:endParaRPr lang="en-GB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Snippet Scanner</a:t>
              </a:r>
              <a:br>
                <a:rPr/>
              </a:br>
              <a:r>
                <a:t>(</a:t>
              </a:r>
              <a:r>
                <a:rPr lang="en-GB"/>
                <a:t>forensics</a:t>
              </a:r>
              <a:r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/>
                <a:t>License Repository </a:t>
              </a:r>
              <a:r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Legal Solver (</a:t>
              </a:r>
              <a:r>
                <a:rPr lang="en-GB"/>
                <a:t>determine obligations</a:t>
              </a:r>
              <a:r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Package </a:t>
              </a:r>
              <a:r>
                <a:rPr lang="en-GB"/>
                <a:t>Data </a:t>
              </a:r>
              <a: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25" y="1208888"/>
            <a:ext cx="1014597" cy="104809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 Capabilities (LCV) – Example </a:t>
            </a:r>
            <a:r>
              <a:rPr lang="de-DE" dirty="0"/>
              <a:t>TERN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</a:t>
              </a:r>
              <a:r>
                <a:rPr lang="en-GB"/>
                <a:t>Source</a:t>
              </a:r>
              <a: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>
                  <a:solidFill>
                    <a:schemeClr val="bg1"/>
                  </a:solidFill>
                </a:rPr>
                <a:t>Dependency Analyzer</a:t>
              </a:r>
              <a:r>
                <a:rPr lang="de-DE">
                  <a:solidFill>
                    <a:schemeClr val="bg1"/>
                  </a:solidFill>
                </a:rPr>
                <a:t> </a:t>
              </a:r>
              <a:r>
                <a:rPr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Policies &amp; Rules</a:t>
              </a:r>
              <a:endParaRPr lang="en-GB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Snippet Scanner</a:t>
              </a:r>
              <a:br>
                <a:rPr/>
              </a:br>
              <a:r>
                <a:t>(</a:t>
              </a:r>
              <a:r>
                <a:rPr lang="en-GB"/>
                <a:t>forensics</a:t>
              </a:r>
              <a:r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/>
                <a:t>License Repository </a:t>
              </a:r>
              <a:r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Legal Solver (</a:t>
              </a:r>
              <a:r>
                <a:rPr lang="en-GB"/>
                <a:t>determine obligations</a:t>
              </a:r>
              <a:r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Package </a:t>
              </a:r>
              <a:r>
                <a:rPr lang="en-GB"/>
                <a:t>Data </a:t>
              </a:r>
              <a: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42" y="1415038"/>
            <a:ext cx="1815670" cy="80696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Tool Chain Capabilities (LCV) – Example </a:t>
            </a:r>
            <a:r>
              <a:rPr lang="de-DE" dirty="0" err="1"/>
              <a:t>TrustSource</a:t>
            </a:r>
            <a:r>
              <a:rPr lang="de-DE" dirty="0"/>
              <a:t> Scanners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>
                  <a:solidFill>
                    <a:schemeClr val="bg1"/>
                  </a:solidFill>
                </a:rPr>
                <a:t>Dependency Analyzer (</a:t>
              </a:r>
              <a:r>
                <a:rPr lang="en-GB">
                  <a:solidFill>
                    <a:schemeClr val="bg1"/>
                  </a:solidFill>
                </a:rPr>
                <a:t>Source</a:t>
              </a:r>
              <a:r>
                <a:rPr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solidFill>
              <a:srgbClr val="F7650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>
                  <a:solidFill>
                    <a:schemeClr val="bg1"/>
                  </a:solidFill>
                </a:rPr>
                <a:t>Dependency Analyzer</a:t>
              </a:r>
              <a:r>
                <a:rPr lang="de-DE">
                  <a:solidFill>
                    <a:schemeClr val="bg1"/>
                  </a:solidFill>
                </a:rPr>
                <a:t> </a:t>
              </a:r>
              <a:r>
                <a:rPr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Policies &amp; Rules</a:t>
              </a:r>
              <a:endParaRPr lang="en-GB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Snippet Scanner</a:t>
              </a:r>
              <a:br>
                <a:rPr/>
              </a:br>
              <a:r>
                <a:t>(</a:t>
              </a:r>
              <a:r>
                <a:rPr lang="en-GB"/>
                <a:t>forensics</a:t>
              </a:r>
              <a:r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/>
                <a:t>License Repository </a:t>
              </a:r>
              <a:r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Legal Solver (</a:t>
              </a:r>
              <a:r>
                <a:rPr lang="en-GB"/>
                <a:t>determine obligations</a:t>
              </a:r>
              <a:r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Package </a:t>
              </a:r>
              <a:r>
                <a:rPr lang="en-GB"/>
                <a:t>Data </a:t>
              </a:r>
              <a: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099" y="1140870"/>
            <a:ext cx="2196436" cy="98615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9421510" y="2179658"/>
            <a:ext cx="11487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kumimoji="0" lang="en-GB" sz="18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F2518-8BE1-EA07-3E0D-46173E376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A163-D199-3550-57B9-763A15A2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060" y="2012805"/>
            <a:ext cx="8968802" cy="867931"/>
          </a:xfrm>
        </p:spPr>
        <p:txBody>
          <a:bodyPr/>
          <a:lstStyle/>
          <a:p>
            <a:r>
              <a:rPr lang="en-US"/>
              <a:t>Tooling Capability Model (LCV) – Full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54D19-DF62-D74F-4DF5-1CC0CB11EE7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The practical model fields are described in detail over the next slides</a:t>
            </a:r>
          </a:p>
        </p:txBody>
      </p:sp>
    </p:spTree>
    <p:extLst>
      <p:ext uri="{BB962C8B-B14F-4D97-AF65-F5344CB8AC3E}">
        <p14:creationId xmlns:p14="http://schemas.microsoft.com/office/powerpoint/2010/main" val="414020102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3051445686"/>
              </p:ext>
            </p:extLst>
          </p:nvPr>
        </p:nvGraphicFramePr>
        <p:xfrm>
          <a:off x="715432" y="1193800"/>
          <a:ext cx="10826683" cy="45897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Alert, if component can’t be matched/found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Transfer data into package repository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descriptor or component name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=&gt; Distinguish between component loader &amp; assessment or just </a:t>
                      </a:r>
                      <a:r>
                        <a:rPr lang="en-US" noProof="0" err="1"/>
                        <a:t>cralwer</a:t>
                      </a:r>
                      <a:r>
                        <a:rPr lang="en-US" noProof="0"/>
                        <a:t> for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6939B1C-F2B1-612C-DA48-44EAA8967D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329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- Package </a:t>
            </a:r>
            <a:r>
              <a:rPr lang="de-DE" dirty="0"/>
              <a:t>Archive</a:t>
            </a:r>
            <a:endParaRPr dirty="0"/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2058142337"/>
              </p:ext>
            </p:extLst>
          </p:nvPr>
        </p:nvGraphicFramePr>
        <p:xfrm>
          <a:off x="715432" y="1193800"/>
          <a:ext cx="10826683" cy="511029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Store binaries or sources used in Software releases, so that they are available for later analysis / proof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1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Longterm immutable storage of artefacts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Accept payload (sources of project or component) for longterm storage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Create and provide unique reference to payload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Allow download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Prevent / detect modification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Source storage objects automatically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component reference, name or repository URL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key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Key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noProof="0"/>
                        <a:t>Sources associated with key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66503">
                        <a:alpha val="495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lang="en-US" noProof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40280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2125879590"/>
              </p:ext>
            </p:extLst>
          </p:nvPr>
        </p:nvGraphicFramePr>
        <p:xfrm>
          <a:off x="715432" y="1193800"/>
          <a:ext cx="10826683" cy="4563977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composition analysis of software to be built from these sources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7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Determine all packages and dependencies </a:t>
                      </a:r>
                      <a:r>
                        <a:rPr lang="de-DE"/>
                        <a:t>(incl. transitive) </a:t>
                      </a:r>
                      <a:r>
                        <a:t>used to build the software</a:t>
                      </a:r>
                      <a:endParaRPr lang="de-DE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Determine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way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linking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dependencies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Determine composition (</a:t>
                      </a:r>
                      <a:r>
                        <a:rPr lang="de-DE"/>
                        <a:t>_</a:t>
                      </a:r>
                      <a:r>
                        <a:t>complete</a:t>
                      </a:r>
                      <a:r>
                        <a:rPr lang="de-DE"/>
                        <a:t>_</a:t>
                      </a:r>
                      <a:r>
                        <a:t> </a:t>
                      </a:r>
                      <a:r>
                        <a:rPr lang="en-GB"/>
                        <a:t>Bill of Materials</a:t>
                      </a:r>
                      <a:r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link between scanned source and BoM information, e.g. Commit ID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17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Build description, e.g. POM or requirements.txt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Bill of Materials (BoM)</a:t>
                      </a:r>
                      <a:r>
                        <a:t> for particular build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60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60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60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60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60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60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60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60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60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60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60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60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60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60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60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60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60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60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60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60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60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60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A578B0-66E5-338E-880A-B2ECE89187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128701175"/>
              </p:ext>
            </p:extLst>
          </p:nvPr>
        </p:nvGraphicFramePr>
        <p:xfrm>
          <a:off x="715432" y="1193800"/>
          <a:ext cx="10826683" cy="509277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composition analysis of a software binary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Determine all packages and dependencies used within this binary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Collect information and assemble </a:t>
                      </a:r>
                      <a:r>
                        <a:rPr lang="en-GB"/>
                        <a:t>Bill of Materials</a:t>
                      </a:r>
                      <a:endParaRPr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</a:t>
                      </a:r>
                      <a:r>
                        <a:rPr lang="en-GB"/>
                        <a:t>Bill of Materials</a:t>
                      </a:r>
                      <a:r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link between BoM and scanned artefact, e.g. binary repo ID</a:t>
                      </a:r>
                      <a:endParaRPr lang="de-DE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/>
                        <a:t>Hash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identify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binary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scanned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should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generated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and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archived</a:t>
                      </a:r>
                      <a:endParaRPr lang="de-DE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Binary or link to binary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Bill of Materials (BoM) </a:t>
                      </a:r>
                      <a:r>
                        <a:t>for particular binary</a:t>
                      </a:r>
                      <a:endParaRPr lang="de-DE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/>
                        <a:t>Status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processing</a:t>
                      </a:r>
                      <a:r>
                        <a:rPr lang="de-DE"/>
                        <a:t> (e.g. </a:t>
                      </a:r>
                      <a:r>
                        <a:rPr lang="de-DE" err="1"/>
                        <a:t>errors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inclompleteness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failures</a:t>
                      </a:r>
                      <a:r>
                        <a:rPr lang="de-DE"/>
                        <a:t> in </a:t>
                      </a:r>
                      <a:r>
                        <a:rPr lang="de-DE" err="1"/>
                        <a:t>processing</a:t>
                      </a:r>
                      <a:r>
                        <a:rPr lang="de-DE"/>
                        <a:t>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78C9A-B0E0-93C8-0307-B23DCE7C0C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28750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rPr lang="en-US" dirty="0"/>
              <a:t>Tool Chain</a:t>
            </a:r>
            <a:r>
              <a:rPr dirty="0"/>
              <a:t> Capabilities - </a:t>
            </a:r>
            <a:r>
              <a:rPr dirty="0" err="1"/>
              <a:t>Depdendency</a:t>
            </a:r>
            <a:r>
              <a:rPr dirty="0"/>
              <a:t>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611970251"/>
              </p:ext>
            </p:extLst>
          </p:nvPr>
        </p:nvGraphicFramePr>
        <p:xfrm>
          <a:off x="715432" y="1193800"/>
          <a:ext cx="10826683" cy="50978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19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composition analysis of a container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2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Determine all packages and dependencies used within this </a:t>
                      </a:r>
                      <a:r>
                        <a:rPr err="1"/>
                        <a:t>containe</a:t>
                      </a:r>
                      <a:r>
                        <a:rPr lang="de-DE" err="1"/>
                        <a:t>r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Collect information and assemble </a:t>
                      </a:r>
                      <a:r>
                        <a:rPr lang="en-GB"/>
                        <a:t>Bill of Materials</a:t>
                      </a:r>
                      <a:endParaRPr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</a:t>
                      </a:r>
                      <a:r>
                        <a:rPr lang="en-GB"/>
                        <a:t>Bill of Materials</a:t>
                      </a:r>
                      <a:r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link between BoM and scanned container, e.g. Repo + image ID + tag</a:t>
                      </a:r>
                      <a:endParaRPr lang="de-DE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/>
                        <a:t>Hash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identify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scanned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container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should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generated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and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archived</a:t>
                      </a:r>
                      <a:endParaRPr lang="de-DE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Container or link to container location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0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Bill of Materials</a:t>
                      </a:r>
                      <a:r>
                        <a:t> </a:t>
                      </a:r>
                      <a:r>
                        <a:rPr lang="en-GB"/>
                        <a:t>(BoM) </a:t>
                      </a:r>
                      <a:r>
                        <a:t>for particular container</a:t>
                      </a:r>
                      <a:endParaRPr lang="de-DE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Status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processing</a:t>
                      </a:r>
                      <a:r>
                        <a:rPr lang="de-DE"/>
                        <a:t> (e.g. </a:t>
                      </a:r>
                      <a:r>
                        <a:rPr lang="de-DE" err="1"/>
                        <a:t>errors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inclompleteness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failures</a:t>
                      </a:r>
                      <a:r>
                        <a:rPr lang="de-DE"/>
                        <a:t> in </a:t>
                      </a:r>
                      <a:r>
                        <a:rPr lang="de-DE" err="1"/>
                        <a:t>processing</a:t>
                      </a:r>
                      <a:r>
                        <a:rPr lang="de-DE"/>
                        <a:t>)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B879F6-41C6-981F-E991-8F3D16D255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24584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Traceability as a General Requirement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document is the result of a discussion inside the OpenChain Tooling Work Group that build consensus around the need for traceability as a general requirement that all data sources, decisions, configs and sources. Doing this makes it possible to track why and on what basis a decision has been made. Automating this makes it possible to accomplish this task at scale.</a:t>
            </a:r>
          </a:p>
          <a:p>
            <a:endParaRPr lang="en-GB" dirty="0"/>
          </a:p>
          <a:p>
            <a:r>
              <a:rPr lang="en-GB" dirty="0"/>
              <a:t>Traceability in this context means to: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Provide all information available under which a certain decision is made and that point in time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Track changes and their originators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Archive sources / binaries that are used in a solution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Link notice files and other documentation with sources/binaries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GB" dirty="0"/>
              <a:t>Document decisions and choices made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4FB71-C9BC-60E8-B9F9-AF7953BDE7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41600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1352759507"/>
              </p:ext>
            </p:extLst>
          </p:nvPr>
        </p:nvGraphicFramePr>
        <p:xfrm>
          <a:off x="573759" y="1023206"/>
          <a:ext cx="10826683" cy="515117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Precise scanning of sources to determine exact situation for proper compliance declarations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Ensure </a:t>
                      </a:r>
                      <a:r>
                        <a:rPr lang="en-GB" noProof="0"/>
                        <a:t>completeness </a:t>
                      </a:r>
                      <a:r>
                        <a:rPr lang="en-GB"/>
                        <a:t>and correctness of compliance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Identify &amp; gather changes and / or additions to license terms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Repository or file(s) to scan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List of author information with links into code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/>
                        <a:t>Status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processing</a:t>
                      </a:r>
                      <a:r>
                        <a:rPr lang="de-DE"/>
                        <a:t> (e.g. </a:t>
                      </a:r>
                      <a:r>
                        <a:rPr lang="de-DE" err="1"/>
                        <a:t>errors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inclompleteness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failures</a:t>
                      </a:r>
                      <a:r>
                        <a:rPr lang="de-DE"/>
                        <a:t> in </a:t>
                      </a:r>
                      <a:r>
                        <a:rPr lang="de-DE" err="1"/>
                        <a:t>processing</a:t>
                      </a:r>
                      <a:r>
                        <a:rPr lang="de-DE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32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TODO: Clarify granularity required to differentiate between author, </a:t>
                      </a:r>
                      <a:r>
                        <a:rPr lang="en-GB" err="1"/>
                        <a:t>commiter</a:t>
                      </a:r>
                      <a:r>
                        <a:rPr lang="en-GB"/>
                        <a:t> and copyright holder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898533C-413E-92DD-97BC-2B9CF85849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77618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2691577236"/>
              </p:ext>
            </p:extLst>
          </p:nvPr>
        </p:nvGraphicFramePr>
        <p:xfrm>
          <a:off x="715432" y="1193800"/>
          <a:ext cx="10826683" cy="40284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63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Ensure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only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compliant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artifacts</a:t>
                      </a:r>
                      <a:r>
                        <a:rPr lang="de-DE"/>
                        <a:t> will </a:t>
                      </a:r>
                      <a:r>
                        <a:rPr lang="de-DE" err="1"/>
                        <a:t>leave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automated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tool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chain</a:t>
                      </a:r>
                      <a:r>
                        <a:rPr lang="de-DE"/>
                        <a:t> 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Break </a:t>
                      </a:r>
                      <a:r>
                        <a:rPr lang="de-DE" err="1"/>
                        <a:t>build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deployment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packaging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long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compliance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violations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exist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Verify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compliance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state</a:t>
                      </a:r>
                      <a:r>
                        <a:rPr lang="de-DE"/>
                        <a:t> </a:t>
                      </a:r>
                      <a:endParaRPr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Interrupt </a:t>
                      </a:r>
                      <a:r>
                        <a:rPr lang="de-DE" err="1"/>
                        <a:t>automated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build</a:t>
                      </a:r>
                      <a:r>
                        <a:rPr lang="de-DE"/>
                        <a:t>/</a:t>
                      </a:r>
                      <a:r>
                        <a:rPr lang="de-DE" err="1"/>
                        <a:t>deployment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processing</a:t>
                      </a:r>
                      <a:r>
                        <a:rPr lang="de-DE"/>
                        <a:t> in </a:t>
                      </a:r>
                      <a:r>
                        <a:rPr lang="de-DE" err="1"/>
                        <a:t>case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violations</a:t>
                      </a:r>
                      <a:endParaRPr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Log </a:t>
                      </a:r>
                      <a:r>
                        <a:rPr lang="de-DE" err="1"/>
                        <a:t>event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and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causes</a:t>
                      </a:r>
                      <a:endParaRPr lang="de-DE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Alert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Automation </a:t>
                      </a:r>
                      <a:r>
                        <a:rPr lang="de-DE" err="1"/>
                        <a:t>event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„</a:t>
                      </a:r>
                      <a:r>
                        <a:rPr lang="de-DE" err="1"/>
                        <a:t>Confirmation</a:t>
                      </a:r>
                      <a:r>
                        <a:rPr lang="de-DE"/>
                        <a:t>“ </a:t>
                      </a:r>
                      <a:r>
                        <a:rPr lang="de-DE" err="1"/>
                        <a:t>or</a:t>
                      </a:r>
                      <a:r>
                        <a:rPr lang="de-DE"/>
                        <a:t> „break“ </a:t>
                      </a:r>
                      <a:r>
                        <a:rPr lang="de-DE" err="1"/>
                        <a:t>event</a:t>
                      </a:r>
                      <a:r>
                        <a:rPr lang="de-DE"/>
                        <a:t> – </a:t>
                      </a:r>
                      <a:r>
                        <a:rPr lang="de-DE" err="1"/>
                        <a:t>or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any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sort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recording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required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action</a:t>
                      </a:r>
                      <a:endParaRPr lang="de-DE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Log </a:t>
                      </a:r>
                      <a:r>
                        <a:rPr lang="de-DE" err="1"/>
                        <a:t>entry</a:t>
                      </a:r>
                      <a:r>
                        <a:rPr lang="de-DE"/>
                        <a:t> 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The </a:t>
                      </a:r>
                      <a:r>
                        <a:rPr lang="de-DE" err="1"/>
                        <a:t>key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this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is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ensure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that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no</a:t>
                      </a:r>
                      <a:r>
                        <a:rPr lang="de-DE"/>
                        <a:t> non-</a:t>
                      </a:r>
                      <a:r>
                        <a:rPr lang="de-DE" err="1"/>
                        <a:t>compliant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artifact</a:t>
                      </a:r>
                      <a:r>
                        <a:rPr lang="de-DE"/>
                        <a:t> will </a:t>
                      </a:r>
                      <a:r>
                        <a:rPr lang="de-DE" err="1"/>
                        <a:t>leave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process</a:t>
                      </a:r>
                      <a:r>
                        <a:rPr lang="de-DE"/>
                        <a:t>. </a:t>
                      </a:r>
                      <a:r>
                        <a:rPr lang="de-DE" err="1"/>
                        <a:t>It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must</a:t>
                      </a:r>
                      <a:r>
                        <a:rPr lang="de-DE"/>
                        <a:t> not </a:t>
                      </a:r>
                      <a:r>
                        <a:rPr lang="de-DE" err="1"/>
                        <a:t>be</a:t>
                      </a:r>
                      <a:r>
                        <a:rPr lang="de-DE"/>
                        <a:t> CI/CD </a:t>
                      </a:r>
                      <a:r>
                        <a:rPr lang="de-DE" err="1"/>
                        <a:t>driven</a:t>
                      </a:r>
                      <a:r>
                        <a:rPr lang="de-DE"/>
                        <a:t>, but </a:t>
                      </a:r>
                      <a:r>
                        <a:rPr lang="de-DE" err="1"/>
                        <a:t>it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should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ensure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that</a:t>
                      </a:r>
                      <a:r>
                        <a:rPr lang="de-DE"/>
                        <a:t> a check </a:t>
                      </a:r>
                      <a:r>
                        <a:rPr lang="de-DE" err="1"/>
                        <a:t>happens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85E60A-5B0C-335D-65D9-CABFC57EDB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35D7FC-64D4-20D6-775B-9F21A3E2EBDE}"/>
              </a:ext>
            </a:extLst>
          </p:cNvPr>
          <p:cNvSpPr txBox="1"/>
          <p:nvPr/>
        </p:nvSpPr>
        <p:spPr>
          <a:xfrm>
            <a:off x="715432" y="5399867"/>
            <a:ext cx="2395847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OSG = Open Source Governance</a:t>
            </a:r>
          </a:p>
        </p:txBody>
      </p:sp>
      <p:sp>
        <p:nvSpPr>
          <p:cNvPr id="3" name="Data Flow">
            <a:extLst>
              <a:ext uri="{FF2B5EF4-FFF2-40B4-BE49-F238E27FC236}">
                <a16:creationId xmlns:a16="http://schemas.microsoft.com/office/drawing/2014/main" id="{360B3581-0780-AEC6-B96B-C324F7C30C0B}"/>
              </a:ext>
            </a:extLst>
          </p:cNvPr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Flow</a:t>
            </a:r>
          </a:p>
        </p:txBody>
      </p:sp>
      <p:sp>
        <p:nvSpPr>
          <p:cNvPr id="4" name="Data Flow">
            <a:extLst>
              <a:ext uri="{FF2B5EF4-FFF2-40B4-BE49-F238E27FC236}">
                <a16:creationId xmlns:a16="http://schemas.microsoft.com/office/drawing/2014/main" id="{2E2F75C2-D274-7B4D-2825-A1F368B2CE43}"/>
              </a:ext>
            </a:extLst>
          </p:cNvPr>
          <p:cNvSpPr txBox="1"/>
          <p:nvPr/>
        </p:nvSpPr>
        <p:spPr>
          <a:xfrm>
            <a:off x="10210016" y="51390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4248401374"/>
              </p:ext>
            </p:extLst>
          </p:nvPr>
        </p:nvGraphicFramePr>
        <p:xfrm>
          <a:off x="715432" y="1193800"/>
          <a:ext cx="10826683" cy="399923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Determine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that</a:t>
                      </a:r>
                      <a:r>
                        <a:rPr lang="de-DE"/>
                        <a:t> all </a:t>
                      </a:r>
                      <a:r>
                        <a:rPr lang="de-DE" err="1"/>
                        <a:t>copyright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holders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commits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finally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grant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rights</a:t>
                      </a:r>
                      <a:r>
                        <a:rPr lang="de-DE"/>
                        <a:t> and will not </a:t>
                      </a:r>
                      <a:r>
                        <a:rPr lang="de-DE" err="1"/>
                        <a:t>claim</a:t>
                      </a:r>
                      <a:r>
                        <a:rPr lang="de-DE"/>
                        <a:t> back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Prevent code </a:t>
                      </a:r>
                      <a:r>
                        <a:rPr lang="de-DE" err="1"/>
                        <a:t>from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entering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repository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without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commiter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having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agreed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terms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seeked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repo-owner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9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Link </a:t>
                      </a:r>
                      <a:r>
                        <a:rPr lang="de-DE" err="1"/>
                        <a:t>confirmation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into</a:t>
                      </a:r>
                      <a:r>
                        <a:rPr lang="de-DE"/>
                        <a:t> Pull-</a:t>
                      </a:r>
                      <a:r>
                        <a:rPr lang="de-DE" err="1"/>
                        <a:t>request</a:t>
                      </a:r>
                      <a:r>
                        <a:rPr lang="de-DE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Provide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sort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proof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that</a:t>
                      </a:r>
                      <a:r>
                        <a:rPr lang="de-DE"/>
                        <a:t> code </a:t>
                      </a:r>
                      <a:r>
                        <a:rPr lang="de-DE" err="1"/>
                        <a:t>commited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repo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went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through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this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process</a:t>
                      </a:r>
                      <a:endParaRPr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Log </a:t>
                      </a:r>
                      <a:r>
                        <a:rPr lang="de-DE" err="1"/>
                        <a:t>event</a:t>
                      </a:r>
                      <a:r>
                        <a:rPr lang="de-DE"/>
                        <a:t> and </a:t>
                      </a:r>
                      <a:r>
                        <a:rPr lang="de-DE" err="1"/>
                        <a:t>confirmations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commiters</a:t>
                      </a:r>
                      <a:endParaRPr lang="de-DE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Automation </a:t>
                      </a:r>
                      <a:r>
                        <a:rPr lang="de-DE" err="1"/>
                        <a:t>event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„</a:t>
                      </a:r>
                      <a:r>
                        <a:rPr lang="de-DE" err="1"/>
                        <a:t>Confirmation</a:t>
                      </a:r>
                      <a:r>
                        <a:rPr lang="de-DE"/>
                        <a:t>“ </a:t>
                      </a:r>
                      <a:r>
                        <a:rPr lang="de-DE" err="1"/>
                        <a:t>or</a:t>
                      </a:r>
                      <a:r>
                        <a:rPr lang="de-DE"/>
                        <a:t> „break“ </a:t>
                      </a:r>
                      <a:r>
                        <a:rPr lang="de-DE" err="1"/>
                        <a:t>event</a:t>
                      </a:r>
                      <a:endParaRPr lang="de-DE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Log </a:t>
                      </a:r>
                      <a:r>
                        <a:rPr lang="de-DE" err="1"/>
                        <a:t>entry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One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option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could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apply</a:t>
                      </a:r>
                      <a:r>
                        <a:rPr lang="de-DE"/>
                        <a:t> CLA-</a:t>
                      </a:r>
                      <a:r>
                        <a:rPr lang="de-DE" err="1"/>
                        <a:t>Assistant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by</a:t>
                      </a:r>
                      <a:r>
                        <a:rPr lang="de-DE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6F4D2C-57B9-40DB-BDDA-22A701637B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03561" y="481060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1753883804"/>
              </p:ext>
            </p:extLst>
          </p:nvPr>
        </p:nvGraphicFramePr>
        <p:xfrm>
          <a:off x="715432" y="1193800"/>
          <a:ext cx="10826683" cy="458694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Identify pieces of original code (source, object, binary) by comparing against known codebase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Determine modification of identified code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Provide scan results including references to copies/identified origin (e.g. earliest known appearance)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Comparison basis (known data sets)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9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List of potential infringements with links to potential matches (e.g. in existing</a:t>
                      </a:r>
                      <a:r>
                        <a:rPr lang="en-GB" sz="1400" baseline="0" noProof="0"/>
                        <a:t> </a:t>
                      </a:r>
                      <a:r>
                        <a:rPr lang="en-GB" sz="1400" noProof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Weighting/ordering</a:t>
                      </a:r>
                      <a:r>
                        <a:rPr lang="en-GB" sz="1400" baseline="0" noProof="0"/>
                        <a:t> of potential matches</a:t>
                      </a:r>
                      <a:endParaRPr lang="en-GB" sz="1400" noProof="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Similarity analysis also allows delta analysis to be performed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52906" y="6425419"/>
            <a:ext cx="235978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004FD-7846-9420-98FC-69536DD958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1974107578"/>
              </p:ext>
            </p:extLst>
          </p:nvPr>
        </p:nvGraphicFramePr>
        <p:xfrm>
          <a:off x="703115" y="1116798"/>
          <a:ext cx="10826683" cy="5038616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4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Collect </a:t>
                      </a:r>
                      <a:r>
                        <a:rPr lang="en-GB"/>
                        <a:t>package</a:t>
                      </a:r>
                      <a:r>
                        <a:t> information and clearing </a:t>
                      </a:r>
                      <a:r>
                        <a:rPr lang="de-DE" err="1"/>
                        <a:t>meta</a:t>
                      </a:r>
                      <a:r>
                        <a:t>data on </a:t>
                      </a:r>
                      <a:r>
                        <a:rPr lang="en-GB"/>
                        <a:t>packages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68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Single point of truth for </a:t>
                      </a:r>
                      <a:r>
                        <a:rPr lang="en-GB"/>
                        <a:t>package</a:t>
                      </a:r>
                      <a:r>
                        <a:t> information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Store </a:t>
                      </a:r>
                      <a:r>
                        <a:rPr lang="en-GB"/>
                        <a:t>package</a:t>
                      </a:r>
                      <a:r>
                        <a:t> </a:t>
                      </a:r>
                      <a:r>
                        <a:rPr lang="de-DE" err="1"/>
                        <a:t>meta</a:t>
                      </a:r>
                      <a:r>
                        <a:t>data</a:t>
                      </a:r>
                      <a:r>
                        <a:rPr lang="de-DE"/>
                        <a:t> and </a:t>
                      </a:r>
                      <a:r>
                        <a:rPr lang="de-DE" err="1"/>
                        <a:t>quality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verification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status</a:t>
                      </a:r>
                      <a:r>
                        <a:rPr lang="de-DE"/>
                        <a:t> (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that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metadata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concenring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completeness</a:t>
                      </a:r>
                      <a:r>
                        <a:rPr lang="de-DE"/>
                        <a:t> and </a:t>
                      </a:r>
                      <a:r>
                        <a:rPr lang="de-DE" err="1"/>
                        <a:t>correctness</a:t>
                      </a:r>
                      <a:r>
                        <a:rPr lang="de-DE"/>
                        <a:t>)</a:t>
                      </a:r>
                      <a:endParaRPr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search capabilities to identify </a:t>
                      </a:r>
                      <a:r>
                        <a:rPr lang="en-GB" noProof="0"/>
                        <a:t>existing </a:t>
                      </a:r>
                      <a:r>
                        <a:rPr lang="en-GB"/>
                        <a:t>packages</a:t>
                      </a:r>
                      <a:endParaRPr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Support authentication</a:t>
                      </a:r>
                      <a:r>
                        <a:rPr lang="en-GB"/>
                        <a:t>/authorization</a:t>
                      </a:r>
                      <a:r>
                        <a:t> to ensure responsible data handling/editing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1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/>
                        <a:t>Package metadata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82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Package</a:t>
                      </a:r>
                      <a:r>
                        <a:t> </a:t>
                      </a:r>
                      <a:r>
                        <a:rPr lang="en-GB"/>
                        <a:t>metadata, including package type (e.g. OSS, COTS, internal) and completion/ verification</a:t>
                      </a:r>
                      <a:r>
                        <a:rPr lang="en-GB" baseline="0"/>
                        <a:t> status of </a:t>
                      </a:r>
                      <a:r>
                        <a:rPr lang="en-GB"/>
                        <a:t>associated </a:t>
                      </a:r>
                      <a:r>
                        <a:rPr lang="en-GB" baseline="0"/>
                        <a:t>metadata</a:t>
                      </a:r>
                      <a:endParaRPr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Dependency structures (</a:t>
                      </a:r>
                      <a:r>
                        <a:rPr lang="en-GB"/>
                        <a:t>depends on</a:t>
                      </a:r>
                      <a:r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Optional: relate known vulnerability information </a:t>
                      </a:r>
                      <a:r>
                        <a:rPr lang="de-DE"/>
                        <a:t>(not OSC </a:t>
                      </a:r>
                      <a:r>
                        <a:rPr lang="de-DE" err="1"/>
                        <a:t>specific</a:t>
                      </a:r>
                      <a:r>
                        <a:rPr lang="de-DE"/>
                        <a:t>, but a </a:t>
                      </a:r>
                      <a:r>
                        <a:rPr lang="de-DE" err="1"/>
                        <a:t>good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place</a:t>
                      </a:r>
                      <a:r>
                        <a:rPr lang="de-DE"/>
                        <a:t>)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55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Archive </a:t>
                      </a:r>
                      <a:r>
                        <a:rPr lang="de-DE" err="1"/>
                        <a:t>should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provided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archive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capability</a:t>
                      </a:r>
                      <a:r>
                        <a:rPr lang="de-DE"/>
                        <a:t>. Tools </a:t>
                      </a:r>
                      <a:r>
                        <a:rPr lang="de-DE" err="1"/>
                        <a:t>supporting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both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functions</a:t>
                      </a:r>
                      <a:r>
                        <a:rPr lang="de-DE"/>
                        <a:t> in </a:t>
                      </a:r>
                      <a:r>
                        <a:rPr lang="de-DE" err="1"/>
                        <a:t>one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are</a:t>
                      </a:r>
                      <a:r>
                        <a:rPr lang="de-DE"/>
                        <a:t> not limited </a:t>
                      </a:r>
                      <a:r>
                        <a:rPr lang="de-DE" err="1"/>
                        <a:t>by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capabilities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beeing</a:t>
                      </a:r>
                      <a:r>
                        <a:rPr lang="de-DE"/>
                        <a:t> separate.</a:t>
                      </a:r>
                      <a:endParaRPr lang="en-GB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68E701-6F91-6385-3700-C2938373A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3939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Tool 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1740560896"/>
              </p:ext>
            </p:extLst>
          </p:nvPr>
        </p:nvGraphicFramePr>
        <p:xfrm>
          <a:off x="573759" y="1046301"/>
          <a:ext cx="10003300" cy="533339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Provide bracket for all compliance relevant information that is not directly related to source </a:t>
                      </a:r>
                      <a:r>
                        <a:rPr lang="en-GB" sz="1400"/>
                        <a:t>of a product / distribution item</a:t>
                      </a:r>
                      <a:endParaRPr sz="140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Ensure completeness of </a:t>
                      </a:r>
                      <a:r>
                        <a:rPr lang="en-GB" sz="1400"/>
                        <a:t>case</a:t>
                      </a:r>
                      <a:r>
                        <a:rPr sz="1400"/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Collect all </a:t>
                      </a:r>
                      <a:r>
                        <a:rPr lang="en-GB" sz="1400"/>
                        <a:t>product</a:t>
                      </a:r>
                      <a:r>
                        <a:rPr sz="1400"/>
                        <a:t> specific information,</a:t>
                      </a:r>
                      <a:r>
                        <a:rPr lang="en-GB" sz="1400"/>
                        <a:t> including</a:t>
                      </a:r>
                      <a:r>
                        <a:rPr sz="1400"/>
                        <a:t> </a:t>
                      </a:r>
                      <a:r>
                        <a:rPr lang="en-GB" sz="1400"/>
                        <a:t>package</a:t>
                      </a:r>
                      <a:r>
                        <a:rPr sz="1400"/>
                        <a:t> change &amp; linkage status</a:t>
                      </a:r>
                      <a:r>
                        <a:rPr lang="de-DE" sz="1400"/>
                        <a:t> </a:t>
                      </a:r>
                      <a:br>
                        <a:rPr lang="de-DE" sz="1400"/>
                      </a:br>
                      <a:r>
                        <a:rPr lang="de-DE" sz="1400"/>
                        <a:t>(via </a:t>
                      </a:r>
                      <a:r>
                        <a:rPr lang="de-DE" sz="1400" err="1"/>
                        <a:t>history</a:t>
                      </a:r>
                      <a:r>
                        <a:rPr lang="de-DE" sz="1400"/>
                        <a:t>)</a:t>
                      </a:r>
                      <a:endParaRPr sz="140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Follow the release cycle of a particular </a:t>
                      </a:r>
                      <a:r>
                        <a:rPr lang="en-GB" sz="1400"/>
                        <a:t>product</a:t>
                      </a:r>
                      <a:r>
                        <a:rPr sz="140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Build canvas for reporting and analysis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of</a:t>
                      </a:r>
                      <a:r>
                        <a:rPr lang="de-DE" sz="1400"/>
                        <a:t> a </a:t>
                      </a:r>
                      <a:r>
                        <a:rPr lang="de-DE" sz="1400" err="1"/>
                        <a:t>given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composition</a:t>
                      </a:r>
                      <a:r>
                        <a:rPr lang="de-DE" sz="1400"/>
                        <a:t> &amp; in a </a:t>
                      </a:r>
                      <a:r>
                        <a:rPr lang="de-DE" sz="1400" err="1"/>
                        <a:t>given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situation</a:t>
                      </a:r>
                      <a:endParaRPr lang="de-DE" sz="140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err="1"/>
                        <a:t>Versioning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of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analysis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results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to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map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with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input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situations</a:t>
                      </a:r>
                      <a:endParaRPr sz="140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/>
                        <a:t>Business </a:t>
                      </a:r>
                      <a:r>
                        <a:rPr lang="de-DE" sz="1400" err="1"/>
                        <a:t>context</a:t>
                      </a:r>
                      <a:r>
                        <a:rPr lang="de-DE" sz="1400"/>
                        <a:t> (</a:t>
                      </a:r>
                      <a:r>
                        <a:rPr lang="de-DE" sz="1400" err="1"/>
                        <a:t>business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model</a:t>
                      </a:r>
                      <a:r>
                        <a:rPr lang="de-DE" sz="1400"/>
                        <a:t>, </a:t>
                      </a:r>
                      <a:r>
                        <a:rPr lang="de-DE" sz="1400" err="1"/>
                        <a:t>distribution</a:t>
                      </a:r>
                      <a:r>
                        <a:rPr lang="de-DE" sz="1400"/>
                        <a:t>, external </a:t>
                      </a:r>
                      <a:r>
                        <a:rPr lang="de-DE" sz="1400" err="1"/>
                        <a:t>contractual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obligations</a:t>
                      </a:r>
                      <a:r>
                        <a:rPr lang="de-DE" sz="1400"/>
                        <a:t>, etc.)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/>
                        <a:t>Software Bill of Materials (SBOM) + Component meta data (see </a:t>
                      </a:r>
                      <a:r>
                        <a:rPr lang="en-GB" sz="1400">
                          <a:hlinkClick r:id="rId2" action="ppaction://hlinksldjump"/>
                        </a:rPr>
                        <a:t>Package Metadata Repo</a:t>
                      </a:r>
                      <a:r>
                        <a:rPr lang="en-GB" sz="1400"/>
                        <a:t>)</a:t>
                      </a:r>
                      <a:endParaRPr sz="140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External components, e.g. runtime environments, middleware or resources</a:t>
                      </a:r>
                      <a:r>
                        <a:rPr lang="de-DE" sz="1400"/>
                        <a:t> (</a:t>
                      </a:r>
                      <a:r>
                        <a:rPr lang="de-DE" sz="1400" err="1"/>
                        <a:t>as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part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of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solution</a:t>
                      </a:r>
                      <a:r>
                        <a:rPr lang="de-DE" sz="1400"/>
                        <a:t>)</a:t>
                      </a:r>
                      <a:endParaRPr sz="140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/>
                        <a:t>Type </a:t>
                      </a:r>
                      <a:r>
                        <a:rPr lang="de-DE" sz="1400" err="1"/>
                        <a:t>of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delivery</a:t>
                      </a:r>
                      <a:r>
                        <a:rPr lang="de-DE" sz="1400"/>
                        <a:t>/</a:t>
                      </a:r>
                      <a:r>
                        <a:rPr lang="de-DE" sz="1400" err="1"/>
                        <a:t>distribution</a:t>
                      </a:r>
                      <a:r>
                        <a:rPr lang="de-DE" sz="1400"/>
                        <a:t> (</a:t>
                      </a:r>
                      <a:r>
                        <a:rPr lang="de-DE" sz="1400" err="1"/>
                        <a:t>binary</a:t>
                      </a:r>
                      <a:r>
                        <a:rPr lang="de-DE" sz="1400"/>
                        <a:t>, source (</a:t>
                      </a:r>
                      <a:r>
                        <a:rPr lang="de-DE" sz="1400" err="1"/>
                        <a:t>oss</a:t>
                      </a:r>
                      <a:r>
                        <a:rPr lang="de-DE" sz="1400"/>
                        <a:t>), source (</a:t>
                      </a:r>
                      <a:r>
                        <a:rPr lang="de-DE" sz="1400" err="1"/>
                        <a:t>proprietary</a:t>
                      </a:r>
                      <a:r>
                        <a:rPr lang="de-DE" sz="1400"/>
                        <a:t> &amp; </a:t>
                      </a:r>
                      <a:r>
                        <a:rPr lang="de-DE" sz="1400" err="1"/>
                        <a:t>oss</a:t>
                      </a:r>
                      <a:r>
                        <a:rPr lang="de-DE" sz="1400"/>
                        <a:t>), source (</a:t>
                      </a:r>
                      <a:r>
                        <a:rPr lang="de-DE" sz="1400" err="1"/>
                        <a:t>proprietary</a:t>
                      </a:r>
                      <a:r>
                        <a:rPr lang="de-DE" sz="1400"/>
                        <a:t>, </a:t>
                      </a:r>
                      <a:r>
                        <a:rPr lang="de-DE" sz="1400" err="1"/>
                        <a:t>oss</a:t>
                      </a:r>
                      <a:r>
                        <a:rPr lang="de-DE" sz="1400"/>
                        <a:t> , COTS and </a:t>
                      </a:r>
                      <a:r>
                        <a:rPr lang="de-DE" sz="1400" err="1"/>
                        <a:t>combinations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of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these</a:t>
                      </a:r>
                      <a:r>
                        <a:rPr lang="de-DE" sz="140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Participants / Stakeholders</a:t>
                      </a:r>
                      <a:r>
                        <a:rPr lang="de-DE" sz="1400"/>
                        <a:t> (</a:t>
                      </a:r>
                      <a:r>
                        <a:rPr lang="de-DE" sz="1400" err="1"/>
                        <a:t>audience</a:t>
                      </a:r>
                      <a:r>
                        <a:rPr lang="de-DE" sz="140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err="1"/>
                        <a:t>Approval</a:t>
                      </a:r>
                      <a:r>
                        <a:rPr lang="de-DE" sz="1400"/>
                        <a:t> Feedback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2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History of events</a:t>
                      </a:r>
                      <a:r>
                        <a:rPr lang="de-DE" sz="1400"/>
                        <a:t> and </a:t>
                      </a:r>
                      <a:r>
                        <a:rPr lang="de-DE" sz="1400" err="1"/>
                        <a:t>changes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to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context</a:t>
                      </a:r>
                      <a:r>
                        <a:rPr lang="de-DE" sz="1400"/>
                        <a:t> and </a:t>
                      </a:r>
                      <a:r>
                        <a:rPr lang="de-DE" sz="1400" err="1"/>
                        <a:t>meta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data</a:t>
                      </a:r>
                      <a:endParaRPr sz="140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40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05CF23-DF4A-C9FE-E8D6-D787B53BFD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Case Data Analyzer</a:t>
            </a:r>
            <a:endParaRPr dirty="0"/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427496027"/>
              </p:ext>
            </p:extLst>
          </p:nvPr>
        </p:nvGraphicFramePr>
        <p:xfrm>
          <a:off x="573759" y="1104347"/>
          <a:ext cx="10826683" cy="412115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Interpret all </a:t>
                      </a:r>
                      <a:r>
                        <a:rPr lang="de-DE" err="1"/>
                        <a:t>collected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case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data</a:t>
                      </a:r>
                      <a:r>
                        <a:rPr lang="de-DE"/>
                        <a:t> in </a:t>
                      </a:r>
                      <a:r>
                        <a:rPr lang="de-DE" err="1"/>
                        <a:t>given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context</a:t>
                      </a:r>
                      <a:r>
                        <a:rPr lang="de-DE"/>
                        <a:t> and </a:t>
                      </a:r>
                      <a:r>
                        <a:rPr lang="de-DE" err="1"/>
                        <a:t>determine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deltas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Identify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obligations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violations</a:t>
                      </a:r>
                      <a:r>
                        <a:rPr lang="de-DE"/>
                        <a:t> and </a:t>
                      </a:r>
                      <a:r>
                        <a:rPr lang="de-DE" err="1"/>
                        <a:t>warnings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Check </a:t>
                      </a:r>
                      <a:r>
                        <a:rPr lang="de-DE" err="1"/>
                        <a:t>for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completeness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information</a:t>
                      </a:r>
                      <a:endParaRPr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Identify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missing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information</a:t>
                      </a:r>
                      <a:r>
                        <a:rPr lang="de-DE"/>
                        <a:t> (e.g. </a:t>
                      </a:r>
                      <a:r>
                        <a:rPr lang="de-DE" err="1"/>
                        <a:t>missing</a:t>
                      </a:r>
                      <a:r>
                        <a:rPr lang="de-DE"/>
                        <a:t> Copyright </a:t>
                      </a:r>
                      <a:r>
                        <a:rPr lang="de-DE" err="1"/>
                        <a:t>information</a:t>
                      </a:r>
                      <a:r>
                        <a:rPr lang="de-DE"/>
                        <a:t>)</a:t>
                      </a:r>
                      <a:endParaRPr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Determine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rights</a:t>
                      </a:r>
                      <a:r>
                        <a:rPr lang="de-DE"/>
                        <a:t> and </a:t>
                      </a:r>
                      <a:r>
                        <a:rPr lang="de-DE" err="1"/>
                        <a:t>obligations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compare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with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requirements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from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business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context</a:t>
                      </a:r>
                      <a:endParaRPr lang="en-GB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Case Data (</a:t>
                      </a:r>
                      <a:r>
                        <a:rPr lang="de-DE" err="1"/>
                        <a:t>see</a:t>
                      </a:r>
                      <a:r>
                        <a:rPr lang="de-DE"/>
                        <a:t> </a:t>
                      </a:r>
                      <a:r>
                        <a:rPr lang="de-DE">
                          <a:hlinkClick r:id="rId2" action="ppaction://hlinksldjump"/>
                        </a:rPr>
                        <a:t>13. ToolChain Capabilities - Case Data (Structure of Solution...</a:t>
                      </a:r>
                      <a:r>
                        <a:rPr lang="de-DE"/>
                        <a:t>)</a:t>
                      </a:r>
                      <a:endParaRPr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Policy &amp; Rules</a:t>
                      </a:r>
                      <a:endParaRPr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Legal </a:t>
                      </a:r>
                      <a:r>
                        <a:rPr lang="de-DE" err="1"/>
                        <a:t>interpretation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Analysis </a:t>
                      </a:r>
                      <a:r>
                        <a:rPr lang="de-DE" err="1"/>
                        <a:t>result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for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further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processing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Review after </a:t>
                      </a:r>
                      <a:r>
                        <a:rPr lang="de-DE" err="1"/>
                        <a:t>re</a:t>
                      </a:r>
                      <a:r>
                        <a:rPr lang="de-DE"/>
                        <a:t>-draw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model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68688DB-8C6E-A81D-17BB-1E7D89DA6A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177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2857591565"/>
              </p:ext>
            </p:extLst>
          </p:nvPr>
        </p:nvGraphicFramePr>
        <p:xfrm>
          <a:off x="573759" y="1063840"/>
          <a:ext cx="10915126" cy="451122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7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2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err="1"/>
                        <a:t>Capturing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the</a:t>
                      </a:r>
                      <a:r>
                        <a:rPr lang="de-DE" sz="1400"/>
                        <a:t> Organisation </a:t>
                      </a:r>
                      <a:r>
                        <a:rPr lang="de-DE" sz="1400" err="1"/>
                        <a:t>specific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interpretation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of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its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obligations</a:t>
                      </a:r>
                      <a:r>
                        <a:rPr lang="de-DE" sz="1400"/>
                        <a:t>, </a:t>
                      </a:r>
                      <a:r>
                        <a:rPr lang="de-DE" sz="1400" err="1"/>
                        <a:t>objectives</a:t>
                      </a:r>
                      <a:r>
                        <a:rPr lang="de-DE" sz="1400"/>
                        <a:t> &amp; </a:t>
                      </a:r>
                      <a:r>
                        <a:rPr lang="de-DE" sz="1400" err="1"/>
                        <a:t>goals</a:t>
                      </a:r>
                      <a:endParaRPr sz="140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err="1"/>
                        <a:t>Represent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the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rules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derived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from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organisations</a:t>
                      </a:r>
                      <a:r>
                        <a:rPr lang="de-DE" sz="1400"/>
                        <a:t> legal </a:t>
                      </a:r>
                      <a:r>
                        <a:rPr lang="de-DE" sz="1400" err="1"/>
                        <a:t>understanding</a:t>
                      </a:r>
                      <a:endParaRPr sz="140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393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/>
                        <a:t>Rules </a:t>
                      </a:r>
                      <a:r>
                        <a:rPr lang="de-DE" sz="1400" err="1"/>
                        <a:t>how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to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treat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specific</a:t>
                      </a:r>
                      <a:r>
                        <a:rPr lang="de-DE" sz="1400"/>
                        <a:t> </a:t>
                      </a:r>
                      <a:r>
                        <a:rPr sz="1400"/>
                        <a:t>legal circumstances, e.g. commercial aspects, trade secrets</a:t>
                      </a:r>
                      <a:r>
                        <a:rPr lang="en-GB" sz="1400"/>
                        <a:t> </a:t>
                      </a:r>
                      <a:r>
                        <a:rPr sz="1400"/>
                        <a:t>or IP protection </a:t>
                      </a:r>
                      <a:r>
                        <a:rPr lang="en-GB" sz="1400"/>
                        <a:t>requirements</a:t>
                      </a:r>
                      <a:r>
                        <a:rPr sz="1400"/>
                        <a:t>, etc.</a:t>
                      </a:r>
                      <a:r>
                        <a:rPr lang="de-DE" sz="1400"/>
                        <a:t> </a:t>
                      </a:r>
                      <a:endParaRPr sz="140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 err="1"/>
                        <a:t>Translate</a:t>
                      </a:r>
                      <a:r>
                        <a:rPr lang="de-DE" sz="1400"/>
                        <a:t> human </a:t>
                      </a:r>
                      <a:r>
                        <a:rPr lang="de-DE" sz="1400" err="1"/>
                        <a:t>readable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policies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to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machine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readable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instructions</a:t>
                      </a:r>
                      <a:r>
                        <a:rPr lang="de-DE" sz="1400"/>
                        <a:t>/</a:t>
                      </a:r>
                      <a:r>
                        <a:rPr lang="de-DE" sz="1400" err="1"/>
                        <a:t>rules</a:t>
                      </a:r>
                      <a:r>
                        <a:rPr lang="de-DE" sz="1400"/>
                        <a:t> </a:t>
                      </a:r>
                      <a:br>
                        <a:rPr lang="de-DE" sz="1400"/>
                      </a:br>
                      <a:r>
                        <a:rPr lang="de-DE" sz="1400"/>
                        <a:t>(</a:t>
                      </a:r>
                      <a:r>
                        <a:rPr lang="de-DE" sz="1400" err="1"/>
                        <a:t>as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input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input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for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analysis</a:t>
                      </a:r>
                      <a:r>
                        <a:rPr lang="de-DE" sz="140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Document </a:t>
                      </a:r>
                      <a:r>
                        <a:rPr lang="de-DE" sz="1400"/>
                        <a:t>/ Track </a:t>
                      </a:r>
                      <a:r>
                        <a:rPr sz="1400"/>
                        <a:t>changes in project specific </a:t>
                      </a:r>
                      <a:r>
                        <a:rPr lang="de-DE" sz="1400" err="1"/>
                        <a:t>allow</a:t>
                      </a:r>
                      <a:r>
                        <a:rPr lang="de-DE" sz="1400"/>
                        <a:t>-</a:t>
                      </a:r>
                      <a:r>
                        <a:rPr sz="1400"/>
                        <a:t> lists or </a:t>
                      </a:r>
                      <a:r>
                        <a:rPr lang="de-DE" sz="1400" err="1"/>
                        <a:t>deny</a:t>
                      </a:r>
                      <a:r>
                        <a:rPr lang="de-DE" sz="1400"/>
                        <a:t>-</a:t>
                      </a:r>
                      <a:r>
                        <a:rPr sz="1400"/>
                        <a:t>lists</a:t>
                      </a:r>
                      <a:r>
                        <a:rPr lang="de-DE" sz="1400"/>
                        <a:t> (</a:t>
                      </a:r>
                      <a:r>
                        <a:rPr lang="de-DE" sz="1400" err="1"/>
                        <a:t>licenses</a:t>
                      </a:r>
                      <a:r>
                        <a:rPr lang="de-DE" sz="1400"/>
                        <a:t>, </a:t>
                      </a:r>
                      <a:r>
                        <a:rPr lang="de-DE" sz="1400" err="1"/>
                        <a:t>components</a:t>
                      </a:r>
                      <a:r>
                        <a:rPr lang="de-DE" sz="1400"/>
                        <a:t>, </a:t>
                      </a:r>
                      <a:r>
                        <a:rPr lang="de-DE" sz="1400" err="1"/>
                        <a:t>frameworks</a:t>
                      </a:r>
                      <a:r>
                        <a:rPr lang="de-DE" sz="1400"/>
                        <a:t>, etc.)</a:t>
                      </a:r>
                      <a:endParaRPr sz="140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/>
                        <a:t>Allow managing groups of projects with consistent policies &amp;</a:t>
                      </a:r>
                      <a:r>
                        <a:rPr lang="en-GB" sz="1400" baseline="0"/>
                        <a:t> rules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baseline="0"/>
                        <a:t>Optional: Store open source policy for reference</a:t>
                      </a:r>
                      <a:endParaRPr sz="140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49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Legal requirements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for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particular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application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scenarios</a:t>
                      </a:r>
                      <a:endParaRPr sz="140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/>
                        <a:t>Definition allow- and deny-l</a:t>
                      </a:r>
                      <a:r>
                        <a:rPr sz="1400" err="1"/>
                        <a:t>ists</a:t>
                      </a:r>
                      <a:r>
                        <a:rPr lang="de-DE" sz="1400"/>
                        <a:t> </a:t>
                      </a:r>
                      <a:endParaRPr sz="140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Project specific r</a:t>
                      </a:r>
                      <a:r>
                        <a:rPr lang="de-DE" sz="1400" err="1"/>
                        <a:t>u</a:t>
                      </a:r>
                      <a:r>
                        <a:rPr sz="1400"/>
                        <a:t>les </a:t>
                      </a:r>
                      <a:r>
                        <a:rPr lang="de-DE" sz="1400"/>
                        <a:t>and</a:t>
                      </a:r>
                      <a:r>
                        <a:rPr sz="1400"/>
                        <a:t> policies</a:t>
                      </a:r>
                      <a:r>
                        <a:rPr lang="de-DE" sz="1400"/>
                        <a:t> (e.g. </a:t>
                      </a:r>
                      <a:r>
                        <a:rPr lang="de-DE" sz="1400" err="1"/>
                        <a:t>versions</a:t>
                      </a:r>
                      <a:r>
                        <a:rPr lang="de-DE" sz="1400"/>
                        <a:t>, </a:t>
                      </a:r>
                      <a:r>
                        <a:rPr lang="de-DE" sz="1400" err="1"/>
                        <a:t>OpenSSF</a:t>
                      </a:r>
                      <a:r>
                        <a:rPr lang="de-DE" sz="1400"/>
                        <a:t> Score, </a:t>
                      </a:r>
                      <a:r>
                        <a:rPr lang="de-DE" sz="1400" err="1"/>
                        <a:t>specific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components</a:t>
                      </a:r>
                      <a:r>
                        <a:rPr lang="de-DE" sz="1400"/>
                        <a:t>, </a:t>
                      </a:r>
                      <a:r>
                        <a:rPr lang="de-DE" sz="1400" err="1"/>
                        <a:t>viability</a:t>
                      </a:r>
                      <a:r>
                        <a:rPr lang="de-DE" sz="1400"/>
                        <a:t>, etc.)</a:t>
                      </a:r>
                      <a:endParaRPr sz="140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0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History of changes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6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8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40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1" y="6425419"/>
            <a:ext cx="245404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759CF93-9F0C-5E6E-62D8-3311F12A3F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32738" y="47548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Management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Components</a:t>
            </a:r>
            <a:endParaRPr dirty="0"/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501954008"/>
              </p:ext>
            </p:extLst>
          </p:nvPr>
        </p:nvGraphicFramePr>
        <p:xfrm>
          <a:off x="703116" y="1080343"/>
          <a:ext cx="10826683" cy="51206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Manage </a:t>
                      </a:r>
                      <a:r>
                        <a:rPr lang="en-GB" sz="1400"/>
                        <a:t>Commercial-</a:t>
                      </a:r>
                      <a:r>
                        <a:rPr sz="1400"/>
                        <a:t>Of</a:t>
                      </a:r>
                      <a:r>
                        <a:rPr lang="en-GB" sz="1400"/>
                        <a:t>f-</a:t>
                      </a:r>
                      <a:r>
                        <a:rPr sz="1400"/>
                        <a:t>The</a:t>
                      </a:r>
                      <a:r>
                        <a:rPr lang="en-GB" sz="1400"/>
                        <a:t>-</a:t>
                      </a:r>
                      <a:r>
                        <a:rPr sz="1400"/>
                        <a:t>Shelf (COTS) and infrastructure </a:t>
                      </a:r>
                      <a:r>
                        <a:rPr lang="de-DE" sz="1400"/>
                        <a:t>(open source </a:t>
                      </a:r>
                      <a:r>
                        <a:rPr lang="de-DE" sz="1400" err="1"/>
                        <a:t>or</a:t>
                      </a:r>
                      <a:r>
                        <a:rPr lang="de-DE" sz="1400"/>
                        <a:t> COTS) </a:t>
                      </a:r>
                      <a:r>
                        <a:rPr lang="en-GB" sz="1400"/>
                        <a:t>packages</a:t>
                      </a:r>
                      <a:r>
                        <a:rPr sz="1400"/>
                        <a:t> of a solution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Allow tracking</a:t>
                      </a:r>
                      <a:r>
                        <a:rPr lang="de-DE" sz="1400"/>
                        <a:t> </a:t>
                      </a:r>
                      <a:r>
                        <a:rPr lang="en-GB" sz="1400"/>
                        <a:t>3</a:t>
                      </a:r>
                      <a:r>
                        <a:rPr lang="en-GB" sz="1400" baseline="30000"/>
                        <a:t>rd</a:t>
                      </a:r>
                      <a:r>
                        <a:rPr lang="en-GB" sz="1400"/>
                        <a:t> </a:t>
                      </a:r>
                      <a:r>
                        <a:rPr sz="1400"/>
                        <a:t>party </a:t>
                      </a:r>
                      <a:r>
                        <a:rPr lang="de-DE" sz="1400" err="1"/>
                        <a:t>components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concerning</a:t>
                      </a:r>
                      <a:r>
                        <a:rPr lang="de-DE" sz="1400"/>
                        <a:t> </a:t>
                      </a:r>
                      <a:r>
                        <a:rPr sz="1400"/>
                        <a:t>vulnerability and compliance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Collect and provide </a:t>
                      </a:r>
                      <a:r>
                        <a:rPr lang="de-DE" sz="1400" err="1"/>
                        <a:t>meta</a:t>
                      </a:r>
                      <a:r>
                        <a:rPr lang="de-DE" sz="1400"/>
                        <a:t> </a:t>
                      </a:r>
                      <a:r>
                        <a:rPr sz="1400"/>
                        <a:t>data for </a:t>
                      </a:r>
                      <a:r>
                        <a:rPr lang="en-GB" sz="1400"/>
                        <a:t>3</a:t>
                      </a:r>
                      <a:r>
                        <a:rPr lang="en-GB" sz="1400" baseline="30000"/>
                        <a:t>rd</a:t>
                      </a:r>
                      <a:r>
                        <a:rPr lang="en-GB" sz="1400"/>
                        <a:t> </a:t>
                      </a:r>
                      <a:r>
                        <a:rPr sz="1400"/>
                        <a:t>party or infrastructure </a:t>
                      </a:r>
                      <a:r>
                        <a:rPr lang="en-GB" sz="1400"/>
                        <a:t>packages</a:t>
                      </a:r>
                      <a:endParaRPr sz="140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400"/>
                        <a:t>Store </a:t>
                      </a:r>
                      <a:r>
                        <a:rPr lang="de-DE" sz="1400" err="1"/>
                        <a:t>package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metadata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or</a:t>
                      </a:r>
                      <a:r>
                        <a:rPr lang="de-DE" sz="1400"/>
                        <a:t> </a:t>
                      </a:r>
                      <a:r>
                        <a:rPr lang="en-GB" sz="1400"/>
                        <a:t>3</a:t>
                      </a:r>
                      <a:r>
                        <a:rPr lang="en-GB" sz="1400" baseline="30000"/>
                        <a:t>rd</a:t>
                      </a:r>
                      <a:r>
                        <a:rPr lang="en-GB" sz="1400"/>
                        <a:t> </a:t>
                      </a:r>
                      <a:r>
                        <a:rPr lang="de-DE" sz="1400" err="1"/>
                        <a:t>party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components</a:t>
                      </a:r>
                      <a:r>
                        <a:rPr lang="de-DE" sz="1400"/>
                        <a:t> and </a:t>
                      </a:r>
                      <a:r>
                        <a:rPr lang="de-DE" sz="1400" err="1"/>
                        <a:t>quality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verification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status</a:t>
                      </a:r>
                      <a:r>
                        <a:rPr lang="de-DE" sz="1400"/>
                        <a:t> (</a:t>
                      </a:r>
                      <a:r>
                        <a:rPr lang="de-DE" sz="1400" err="1"/>
                        <a:t>of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that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metadata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concenring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completeness</a:t>
                      </a:r>
                      <a:r>
                        <a:rPr lang="de-DE" sz="1400"/>
                        <a:t> and </a:t>
                      </a:r>
                      <a:r>
                        <a:rPr lang="de-DE" sz="1400" err="1"/>
                        <a:t>correctness</a:t>
                      </a:r>
                      <a:r>
                        <a:rPr lang="de-DE" sz="140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/>
                        <a:t>Store </a:t>
                      </a:r>
                      <a:r>
                        <a:rPr lang="de-DE" sz="1400" err="1"/>
                        <a:t>information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about</a:t>
                      </a:r>
                      <a:r>
                        <a:rPr lang="de-DE" sz="1400"/>
                        <a:t> 3rd </a:t>
                      </a:r>
                      <a:r>
                        <a:rPr lang="de-DE" sz="1400" err="1"/>
                        <a:t>party</a:t>
                      </a:r>
                      <a:r>
                        <a:rPr lang="de-DE" sz="1400"/>
                        <a:t>/private </a:t>
                      </a:r>
                      <a:r>
                        <a:rPr lang="de-DE" sz="1400" err="1"/>
                        <a:t>commercial</a:t>
                      </a:r>
                      <a:r>
                        <a:rPr lang="de-DE" sz="1400"/>
                        <a:t> </a:t>
                      </a:r>
                      <a:r>
                        <a:rPr lang="de-DE" sz="1400" err="1"/>
                        <a:t>conditions</a:t>
                      </a:r>
                      <a:r>
                        <a:rPr lang="de-DE" sz="1400"/>
                        <a:t> (</a:t>
                      </a:r>
                      <a:r>
                        <a:rPr sz="1400"/>
                        <a:t>license information</a:t>
                      </a:r>
                      <a:r>
                        <a:rPr lang="de-DE" sz="1400"/>
                        <a:t>)</a:t>
                      </a:r>
                      <a:endParaRPr sz="140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/>
                        <a:t>Optional: </a:t>
                      </a:r>
                      <a:r>
                        <a:rPr sz="1400"/>
                        <a:t>Review 3</a:t>
                      </a:r>
                      <a:r>
                        <a:rPr sz="1400" baseline="30000"/>
                        <a:t>rd</a:t>
                      </a:r>
                      <a:r>
                        <a:rPr lang="en-GB" sz="1400"/>
                        <a:t> </a:t>
                      </a:r>
                      <a:r>
                        <a:rPr sz="1400"/>
                        <a:t>party assemblies for known vulnerabilities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/>
                        <a:t>Package</a:t>
                      </a:r>
                      <a:r>
                        <a:rPr sz="1400"/>
                        <a:t> data</a:t>
                      </a:r>
                      <a:r>
                        <a:rPr lang="en-GB" sz="1400"/>
                        <a:t> and metadata (if known)</a:t>
                      </a:r>
                      <a:endParaRPr sz="140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400"/>
                        <a:t>Binary scan information (BoM)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/>
                        <a:t>Package</a:t>
                      </a:r>
                      <a:r>
                        <a:rPr sz="1400"/>
                        <a:t> </a:t>
                      </a:r>
                      <a:r>
                        <a:rPr lang="en-GB" sz="1400"/>
                        <a:t>data and metadata (updated)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/>
                        <a:t>License information about 3</a:t>
                      </a:r>
                      <a:r>
                        <a:rPr lang="en-GB" sz="1400" baseline="30000"/>
                        <a:t>rd</a:t>
                      </a:r>
                      <a:r>
                        <a:rPr lang="en-GB" sz="1400"/>
                        <a:t> party components</a:t>
                      </a:r>
                      <a:endParaRPr sz="1400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50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400"/>
                        <a:t>PLEASE NOTE: </a:t>
                      </a:r>
                      <a:r>
                        <a:rPr lang="en-GB" sz="1400" noProof="0"/>
                        <a:t>For full compliance a storage for 3rd party sources/binaries should be available and referenceable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PLEASE NOTE: Commercial Licenses may have different aspects involved like termination by time / renewable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SOUP lists will require  additional meta information, which is not in the scope of open source components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8071D51-779E-F60D-89F8-1611DBFC13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03476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391720052"/>
              </p:ext>
            </p:extLst>
          </p:nvPr>
        </p:nvGraphicFramePr>
        <p:xfrm>
          <a:off x="715432" y="1193800"/>
          <a:ext cx="10826683" cy="44996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1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Determine legal rights and obligations resulting from the usage of the listed packages within the project context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Provide compliance requirements: obligations and violations (missing rights)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Verify license compatibility under given circumstances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Assess license information from all packages (recent BoMs, infrastructure and 3</a:t>
                      </a:r>
                      <a:r>
                        <a:rPr lang="en-GB" sz="1400" baseline="30000" noProof="0"/>
                        <a:t>rd</a:t>
                      </a:r>
                      <a:r>
                        <a:rPr lang="en-GB" sz="1400" noProof="0"/>
                        <a:t> party) and circumstances of use (business model, licensing amibition, IP protection requirements)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Determine license obligations and potential violations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Composition analysis of all project related packages, their status (binding and modification status),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Legal circumstances and requirements of the project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List of legal obligations and missing rights (if) by package and mitigation hints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Information on license in-compatibility (yes, no, why?)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Independent from package status the analysis results may vary depending on changes in the circumstances. Thus analysis results should be versioned to allow allocation to related circumstances.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400" noProof="0"/>
                        <a:t>How to handle jurisdiction specific decisions? Would this be the place to put the information?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29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636B39E-F8A5-B67E-1655-C4F992020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76198" y="461791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3ED3-9FCB-6454-25B5-3FE7D0BEE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Of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FD99A-0BA0-C02F-5B3B-5DEEB15E1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slides are split into the following sections: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Tooling Capability Models –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Tooling Capability Model (LCV) – Tools Mapped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Tooling Capability Model (LCV) – Full Explanation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Tooling Capability Models – 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24520-2B34-28D1-ADC8-85BD1BDF742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525279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err="1"/>
              <a:t>ToolChain</a:t>
            </a:r>
            <a:r>
              <a:t> Capabilities </a:t>
            </a:r>
            <a:r>
              <a:rPr lang="en-GB"/>
              <a:t>-</a:t>
            </a:r>
            <a:r>
              <a:t> </a:t>
            </a:r>
            <a:r>
              <a:rPr lang="en-GB"/>
              <a:t>License Repository</a:t>
            </a:r>
            <a:endParaRPr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2041981641"/>
              </p:ext>
            </p:extLst>
          </p:nvPr>
        </p:nvGraphicFramePr>
        <p:xfrm>
          <a:off x="715432" y="1193800"/>
          <a:ext cx="10826683" cy="448143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2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Capture</a:t>
                      </a:r>
                      <a:r>
                        <a:rPr lang="en-GB" baseline="0" noProof="0"/>
                        <a:t> and archive</a:t>
                      </a:r>
                      <a:r>
                        <a:rPr lang="en-GB" noProof="0"/>
                        <a:t> legal information &amp; interpretation about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Manage and provide legal information about known licenses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Capture &amp; Update all license information including derived requirements and exceptions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Provide reference for original license texts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Track changes in license interpretation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Manage classification and tagging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License data + interpretations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85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License data (updated) machine readable format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2000" noProof="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Could be combined with legal solver, but we decided to provide as separate capability. A solver requires the repository, but the solver also could be a human worker.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noProof="0"/>
                        <a:t>How to represent different jurisdictions (e.g. case law UK / US)?</a:t>
                      </a:r>
                      <a:br>
                        <a:rPr lang="en-GB" noProof="0"/>
                      </a:br>
                      <a:r>
                        <a:rPr lang="en-GB" noProof="0"/>
                        <a:t>=&gt; probably overdone, stay with most restrictive interpretation to prevent failure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45EDF8A-26CA-78A9-9799-D856B1B87B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70853" y="48106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2963531817"/>
              </p:ext>
            </p:extLst>
          </p:nvPr>
        </p:nvGraphicFramePr>
        <p:xfrm>
          <a:off x="715432" y="1193800"/>
          <a:ext cx="10826683" cy="47701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Support provisioning of compliance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Ensure legally compliant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Generate </a:t>
                      </a:r>
                      <a:r>
                        <a:rPr lang="en-GB"/>
                        <a:t>documentation</a:t>
                      </a:r>
                      <a:r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Support Compliance Managers in completing </a:t>
                      </a:r>
                      <a:r>
                        <a:rPr lang="en-US" noProof="0"/>
                        <a:t>the documentation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Assemble</a:t>
                      </a:r>
                      <a:r>
                        <a:rPr lang="de-DE"/>
                        <a:t> </a:t>
                      </a:r>
                      <a:r>
                        <a:t>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Link documentation with objects (version management</a:t>
                      </a:r>
                      <a:r>
                        <a:rPr lang="de-DE"/>
                        <a:t> / </a:t>
                      </a:r>
                      <a:r>
                        <a:rPr lang="de-DE" err="1"/>
                        <a:t>binary</a:t>
                      </a:r>
                      <a:r>
                        <a:rPr lang="de-DE"/>
                        <a:t> links</a:t>
                      </a:r>
                      <a:r>
                        <a:t>)</a:t>
                      </a:r>
                      <a:endParaRPr lang="de-DE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Provide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documentation</a:t>
                      </a:r>
                      <a:r>
                        <a:rPr lang="de-DE"/>
                        <a:t> in </a:t>
                      </a:r>
                      <a:r>
                        <a:rPr lang="de-DE" err="1"/>
                        <a:t>machine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readable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export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formats</a:t>
                      </a:r>
                      <a:r>
                        <a:rPr lang="de-DE"/>
                        <a:t>, </a:t>
                      </a:r>
                      <a:r>
                        <a:rPr lang="en-GB"/>
                        <a:t>e.g. JSON,</a:t>
                      </a:r>
                      <a:r>
                        <a:rPr lang="en-GB" baseline="0"/>
                        <a:t> SPDX, </a:t>
                      </a:r>
                      <a:r>
                        <a:rPr lang="en-GB" baseline="0" err="1"/>
                        <a:t>CyDX</a:t>
                      </a:r>
                      <a:r>
                        <a:rPr lang="en-GB" baseline="0"/>
                        <a:t>, etc.</a:t>
                      </a:r>
                      <a:endParaRPr lang="de-DE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List of </a:t>
                      </a:r>
                      <a:r>
                        <a:t>versioned </a:t>
                      </a:r>
                      <a:r>
                        <a:rPr lang="en-GB"/>
                        <a:t>packages </a:t>
                      </a:r>
                      <a:r>
                        <a:t>to </a:t>
                      </a:r>
                      <a:r>
                        <a:rPr lang="en-GB"/>
                        <a:t>be documented</a:t>
                      </a:r>
                      <a:r>
                        <a:t> (BoMs)</a:t>
                      </a:r>
                      <a:r>
                        <a:rPr lang="de-DE"/>
                        <a:t> and </a:t>
                      </a:r>
                      <a:r>
                        <a:rPr lang="de-DE" err="1"/>
                        <a:t>their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meta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data</a:t>
                      </a:r>
                      <a:endParaRPr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Legal requirements </a:t>
                      </a:r>
                      <a:r>
                        <a:rPr lang="en-GB"/>
                        <a:t>with respect to</a:t>
                      </a:r>
                      <a:r>
                        <a:t> particular circumstances </a:t>
                      </a:r>
                      <a:endParaRPr lang="de-DE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58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Pre-assembled stub with all existing information (e.g. from repositor</a:t>
                      </a:r>
                      <a:r>
                        <a:rPr lang="de-DE" err="1"/>
                        <a:t>ies</a:t>
                      </a:r>
                      <a:r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Identified </a:t>
                      </a:r>
                      <a:r>
                        <a:rPr lang="en-GB"/>
                        <a:t>TODOs</a:t>
                      </a:r>
                      <a:r>
                        <a:t> for missing bits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2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31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94603F-F289-4BE4-E2A6-E44FB87C28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568403" y="463476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3825286414"/>
              </p:ext>
            </p:extLst>
          </p:nvPr>
        </p:nvGraphicFramePr>
        <p:xfrm>
          <a:off x="715432" y="1193800"/>
          <a:ext cx="10826683" cy="486063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Ensure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that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outgoing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documentation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fits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purpose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approval flow appropriate for audit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Track all legally relevant changes to products and </a:t>
                      </a:r>
                      <a:r>
                        <a:rPr lang="en-GB"/>
                        <a:t>packages</a:t>
                      </a:r>
                      <a:r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Allow to approve or reject an approval request</a:t>
                      </a:r>
                      <a:endParaRPr lang="en-GB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Document/archive all </a:t>
                      </a:r>
                      <a:r>
                        <a:t>decisions</a:t>
                      </a:r>
                      <a:r>
                        <a:rPr lang="en-GB"/>
                        <a:t> (auditing)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Support for different roles / instances of approval flows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Artifacts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approved</a:t>
                      </a:r>
                      <a:r>
                        <a:rPr lang="de-DE"/>
                        <a:t> and </a:t>
                      </a:r>
                      <a:r>
                        <a:rPr lang="de-DE" err="1"/>
                        <a:t>approval</a:t>
                      </a:r>
                      <a:r>
                        <a:rPr lang="de-DE"/>
                        <a:t> type (e.g. </a:t>
                      </a:r>
                      <a:r>
                        <a:rPr lang="de-DE" err="1"/>
                        <a:t>security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compliance</a:t>
                      </a:r>
                      <a:r>
                        <a:rPr lang="de-DE"/>
                        <a:t>, etc.)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38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Approval / Reject</a:t>
                      </a:r>
                      <a:r>
                        <a:rPr lang="en-GB"/>
                        <a:t>ion</a:t>
                      </a:r>
                      <a:r>
                        <a:t> documentation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The approval by a dedicated, skilled resource (Compliance Manager) combined with the a</a:t>
                      </a:r>
                      <a:r>
                        <a:rPr lang="de-DE" err="1"/>
                        <a:t>u</a:t>
                      </a:r>
                      <a:r>
                        <a:rPr err="1"/>
                        <a:t>tomation</a:t>
                      </a:r>
                      <a:r>
                        <a:t> support for all prior steps reduces the need for Compliance Managers</a:t>
                      </a:r>
                      <a:endParaRPr lang="de-DE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Could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used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for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other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objects</a:t>
                      </a:r>
                      <a:r>
                        <a:rPr lang="de-DE"/>
                        <a:t>, e.g. </a:t>
                      </a:r>
                      <a:r>
                        <a:rPr lang="de-DE" err="1"/>
                        <a:t>completeness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list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packages</a:t>
                      </a:r>
                      <a:r>
                        <a:rPr lang="de-DE"/>
                        <a:t>, etc.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32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2695251-23EC-EC51-FE9B-62F1EFA2FE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128619731"/>
              </p:ext>
            </p:extLst>
          </p:nvPr>
        </p:nvGraphicFramePr>
        <p:xfrm>
          <a:off x="715432" y="1193800"/>
          <a:ext cx="10826683" cy="376047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Provide role based authorization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Authenticate users</a:t>
                      </a:r>
                      <a:endParaRPr lang="en-GB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Manage and/or map roles</a:t>
                      </a:r>
                      <a:r>
                        <a:t> </a:t>
                      </a:r>
                      <a:r>
                        <a:rPr lang="en-GB"/>
                        <a:t>and</a:t>
                      </a:r>
                      <a:r>
                        <a:rPr lang="en-GB" baseline="0"/>
                        <a:t> authorizations</a:t>
                      </a:r>
                      <a:endParaRPr lang="en-GB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Assign </a:t>
                      </a:r>
                      <a:r>
                        <a:rPr lang="en-GB"/>
                        <a:t>users to </a:t>
                      </a:r>
                      <a:r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Identify users (Login, </a:t>
                      </a:r>
                      <a:r>
                        <a:rPr err="1"/>
                        <a:t>oAuth</a:t>
                      </a:r>
                      <a:r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Manage roles</a:t>
                      </a:r>
                      <a:r>
                        <a:rPr lang="en-GB"/>
                        <a:t> and related authorizations</a:t>
                      </a:r>
                      <a:r>
                        <a:rPr lang="en-GB" baseline="0"/>
                        <a:t> (permissions assigned to roles)</a:t>
                      </a:r>
                      <a:endParaRPr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Manage </a:t>
                      </a:r>
                      <a:r>
                        <a:rPr lang="de-DE" err="1"/>
                        <a:t>programmatical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access</a:t>
                      </a:r>
                      <a:r>
                        <a:rPr lang="de-DE"/>
                        <a:t> (e.g. API </a:t>
                      </a:r>
                      <a:r>
                        <a:rPr lang="de-DE" err="1"/>
                        <a:t>keys</a:t>
                      </a:r>
                      <a:r>
                        <a:rPr lang="de-DE"/>
                        <a:t>)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Roles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Authenticated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user</a:t>
                      </a:r>
                      <a:r>
                        <a:rPr lang="de-DE"/>
                        <a:t> and </a:t>
                      </a:r>
                      <a:r>
                        <a:rPr lang="de-DE" err="1"/>
                        <a:t>associated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roles</a:t>
                      </a:r>
                      <a:r>
                        <a:rPr lang="de-DE"/>
                        <a:t> (e.g. via a</a:t>
                      </a:r>
                      <a:r>
                        <a:rPr err="1"/>
                        <a:t>ccess</a:t>
                      </a:r>
                      <a:r>
                        <a:t> token</a:t>
                      </a:r>
                      <a:r>
                        <a:rPr lang="de-DE"/>
                        <a:t>)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Agreement </a:t>
                      </a:r>
                      <a:r>
                        <a:rPr lang="de-DE" err="1"/>
                        <a:t>that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these</a:t>
                      </a:r>
                      <a:r>
                        <a:rPr lang="de-DE"/>
                        <a:t> „</a:t>
                      </a:r>
                      <a:r>
                        <a:rPr lang="de-DE" err="1"/>
                        <a:t>infrastructural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capabilities</a:t>
                      </a:r>
                      <a:r>
                        <a:rPr lang="de-DE"/>
                        <a:t>“ </a:t>
                      </a:r>
                      <a:r>
                        <a:rPr lang="de-DE" err="1"/>
                        <a:t>should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added</a:t>
                      </a:r>
                      <a:r>
                        <a:rPr lang="de-DE"/>
                        <a:t> and </a:t>
                      </a:r>
                      <a:r>
                        <a:rPr lang="de-DE" err="1"/>
                        <a:t>described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33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6BDB00-447E-C424-7B49-3A753D9C5090}"/>
              </a:ext>
            </a:extLst>
          </p:cNvPr>
          <p:cNvSpPr txBox="1"/>
          <p:nvPr/>
        </p:nvSpPr>
        <p:spPr>
          <a:xfrm>
            <a:off x="836023" y="5773783"/>
            <a:ext cx="734752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TODO: Provide support for infrastructural services to other capabilities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4ADA21A-812E-2783-D450-7585B69F9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13670" y="434420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1936365226"/>
              </p:ext>
            </p:extLst>
          </p:nvPr>
        </p:nvGraphicFramePr>
        <p:xfrm>
          <a:off x="715432" y="1193800"/>
          <a:ext cx="10826683" cy="46050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Maintain log of changes and user actions (create accountability)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Ensure </a:t>
                      </a:r>
                      <a:r>
                        <a:rPr lang="en-US" noProof="0"/>
                        <a:t>traceability</a:t>
                      </a:r>
                      <a:r>
                        <a:rPr lang="de-DE"/>
                        <a:t> </a:t>
                      </a:r>
                      <a:r>
                        <a:t>of configuration changes</a:t>
                      </a:r>
                      <a:endParaRPr lang="en-GB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Ensure tracing and archiving of all user actions/decisions for auditing purposes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Track user activity and changes in settings, especially legal settings</a:t>
                      </a:r>
                      <a:endParaRPr lang="en-GB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/>
                        <a:t>Track and archive user decisions</a:t>
                      </a:r>
                      <a:r>
                        <a:rPr lang="en-GB" baseline="0"/>
                        <a:t> and related context to enable auditing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/>
                        <a:t>Confirmation of completeness (e.g. by project owner)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baseline="0"/>
                        <a:t>Derive configuration status at a certain point in history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User actions /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History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changes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configurations</a:t>
                      </a:r>
                      <a:r>
                        <a:rPr lang="de-DE"/>
                        <a:t> and </a:t>
                      </a:r>
                      <a:r>
                        <a:rPr lang="de-DE" err="1"/>
                        <a:t>decisions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that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lead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a </a:t>
                      </a:r>
                      <a:r>
                        <a:rPr lang="de-DE" err="1"/>
                        <a:t>particular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compliance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artefact</a:t>
                      </a:r>
                      <a:r>
                        <a:rPr lang="de-DE"/>
                        <a:t> (e.g. </a:t>
                      </a:r>
                      <a:r>
                        <a:rPr lang="de-DE" err="1"/>
                        <a:t>version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number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scanner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scan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config</a:t>
                      </a:r>
                      <a:r>
                        <a:rPr lang="de-DE"/>
                        <a:t>, etc.)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34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DCFFF16-C02F-6EF3-0749-6BC10501E4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572550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1604703489"/>
              </p:ext>
            </p:extLst>
          </p:nvPr>
        </p:nvGraphicFramePr>
        <p:xfrm>
          <a:off x="715432" y="1193800"/>
          <a:ext cx="10826683" cy="41567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Visualize </a:t>
                      </a:r>
                      <a:r>
                        <a:rPr lang="de-DE" err="1"/>
                        <a:t>current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work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status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todos</a:t>
                      </a:r>
                      <a:r>
                        <a:rPr lang="de-DE"/>
                        <a:t>, </a:t>
                      </a:r>
                      <a:r>
                        <a:rPr>
                          <a:solidFill>
                            <a:srgbClr val="FF0000"/>
                          </a:solidFill>
                        </a:rPr>
                        <a:t>effort </a:t>
                      </a:r>
                      <a:r>
                        <a:rPr lang="de-DE" err="1">
                          <a:solidFill>
                            <a:srgbClr val="FF0000"/>
                          </a:solidFill>
                        </a:rPr>
                        <a:t>spent</a:t>
                      </a:r>
                      <a:r>
                        <a:rPr lang="de-D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t>and success of compliance initiative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Provide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insights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into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state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portfolio</a:t>
                      </a:r>
                      <a:endParaRPr lang="de-DE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Create </a:t>
                      </a:r>
                      <a:r>
                        <a:rPr lang="de-DE" err="1"/>
                        <a:t>overview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workload</a:t>
                      </a:r>
                      <a:r>
                        <a:rPr lang="de-DE"/>
                        <a:t> and </a:t>
                      </a:r>
                      <a:r>
                        <a:rPr lang="de-DE" err="1"/>
                        <a:t>help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assign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priorities</a:t>
                      </a:r>
                      <a:endParaRPr lang="de-DE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Measure compliance related activity</a:t>
                      </a:r>
                      <a:endParaRPr lang="de-DE"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Collect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data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from</a:t>
                      </a:r>
                      <a:r>
                        <a:rPr lang="de-DE"/>
                        <a:t> different </a:t>
                      </a:r>
                      <a:r>
                        <a:rPr lang="de-DE" err="1"/>
                        <a:t>capabilities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to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allow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reporting</a:t>
                      </a:r>
                      <a:endParaRPr lang="de-DE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Report design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Report </a:t>
                      </a:r>
                      <a:r>
                        <a:rPr lang="en-GB"/>
                        <a:t>specific data required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Reports</a:t>
                      </a:r>
                      <a:r>
                        <a:rPr lang="de-DE"/>
                        <a:t> (human AND </a:t>
                      </a:r>
                      <a:r>
                        <a:rPr lang="de-DE" err="1"/>
                        <a:t>machine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readable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format</a:t>
                      </a:r>
                      <a:r>
                        <a:rPr lang="de-DE"/>
                        <a:t>)</a:t>
                      </a:r>
                      <a:endParaRPr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Transparency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S</a:t>
                      </a:r>
                      <a:r>
                        <a:rPr err="1"/>
                        <a:t>pecific</a:t>
                      </a:r>
                      <a:r>
                        <a:t> reports </a:t>
                      </a:r>
                      <a:r>
                        <a:rPr lang="de-DE" err="1"/>
                        <a:t>should</a:t>
                      </a:r>
                      <a:r>
                        <a:rPr lang="de-DE"/>
                        <a:t> </a:t>
                      </a:r>
                      <a:r>
                        <a:t>be </a:t>
                      </a:r>
                      <a:r>
                        <a:rPr lang="de-DE" err="1"/>
                        <a:t>defined</a:t>
                      </a:r>
                      <a:r>
                        <a:rPr lang="de-DE"/>
                        <a:t> on </a:t>
                      </a:r>
                      <a:r>
                        <a:rPr lang="de-DE" err="1"/>
                        <a:t>org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level</a:t>
                      </a:r>
                      <a:endParaRPr lang="de-DE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See </a:t>
                      </a:r>
                      <a:r>
                        <a:rPr lang="de-DE" err="1"/>
                        <a:t>Todo</a:t>
                      </a:r>
                      <a:r>
                        <a:rPr lang="de-DE"/>
                        <a:t> Group </a:t>
                      </a:r>
                      <a:r>
                        <a:rPr lang="de-DE" err="1"/>
                        <a:t>for</a:t>
                      </a:r>
                      <a:r>
                        <a:rPr lang="de-DE"/>
                        <a:t> potential KPI </a:t>
                      </a:r>
                      <a:r>
                        <a:rPr lang="de-DE" err="1"/>
                        <a:t>ideas</a:t>
                      </a:r>
                      <a:r>
                        <a:rPr lang="de-DE"/>
                        <a:t> , e.g. </a:t>
                      </a:r>
                      <a:r>
                        <a:rPr lang="de-DE" err="1"/>
                        <a:t>scans</a:t>
                      </a:r>
                      <a:r>
                        <a:rPr lang="de-DE"/>
                        <a:t>/</a:t>
                      </a:r>
                      <a:r>
                        <a:rPr lang="de-DE" err="1"/>
                        <a:t>period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num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products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scanned</a:t>
                      </a:r>
                      <a:r>
                        <a:rPr lang="de-DE"/>
                        <a:t>, </a:t>
                      </a:r>
                      <a:r>
                        <a:rPr lang="de-DE" err="1"/>
                        <a:t>number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issues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found</a:t>
                      </a:r>
                      <a:r>
                        <a:rPr lang="de-DE"/>
                        <a:t> , etc.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E7DE043-0B09-611E-B05D-4ED76B9E13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71617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1781000821"/>
              </p:ext>
            </p:extLst>
          </p:nvPr>
        </p:nvGraphicFramePr>
        <p:xfrm>
          <a:off x="715432" y="1193800"/>
          <a:ext cx="10826683" cy="36347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45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/>
                        <a:t>Co-ordinate </a:t>
                      </a:r>
                      <a:r>
                        <a:rPr lang="en-GB"/>
                        <a:t>overall </a:t>
                      </a:r>
                      <a:r>
                        <a:t>compliance </a:t>
                      </a:r>
                      <a:r>
                        <a:rPr lang="en-GB"/>
                        <a:t>workflow(s) 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Handle handover between capabilities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Trigger events 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t>Events</a:t>
                      </a:r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rgbClr val="FAB798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err="1"/>
                        <a:t>Depending</a:t>
                      </a:r>
                      <a:r>
                        <a:rPr lang="de-DE"/>
                        <a:t> on </a:t>
                      </a:r>
                      <a:r>
                        <a:rPr lang="de-DE" err="1"/>
                        <a:t>the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degree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process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automation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the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orchestrator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may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be</a:t>
                      </a:r>
                      <a:r>
                        <a:rPr lang="de-DE"/>
                        <a:t> a </a:t>
                      </a:r>
                      <a:r>
                        <a:rPr lang="de-DE" err="1"/>
                        <a:t>combination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of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event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driven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rule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engine</a:t>
                      </a:r>
                      <a:r>
                        <a:rPr lang="de-DE"/>
                        <a:t> </a:t>
                      </a:r>
                      <a:r>
                        <a:rPr lang="de-DE" err="1"/>
                        <a:t>or</a:t>
                      </a:r>
                      <a:r>
                        <a:rPr lang="de-DE"/>
                        <a:t> a ticket </a:t>
                      </a:r>
                      <a:r>
                        <a:rPr lang="de-DE" err="1"/>
                        <a:t>system</a:t>
                      </a:r>
                      <a:endParaRPr/>
                    </a:p>
                  </a:txBody>
                  <a:tcPr marL="63500" marR="63500" marT="63500" marB="63500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8AED643-A7BB-978C-3DEC-093932DFA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78951" y="453944"/>
            <a:ext cx="423434" cy="34962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CD894-C98C-C855-ECFD-48CB572F2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E5E7-8704-D164-8FDD-5BACD031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060" y="2012805"/>
            <a:ext cx="8968802" cy="867931"/>
          </a:xfrm>
        </p:spPr>
        <p:txBody>
          <a:bodyPr/>
          <a:lstStyle/>
          <a:p>
            <a:r>
              <a:rPr lang="en-US"/>
              <a:t>Tooling Capability Models –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A47A3-79AF-F781-7D09-FFB476B77DE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Our working notes are kept in the next slides</a:t>
            </a:r>
          </a:p>
        </p:txBody>
      </p:sp>
    </p:spTree>
    <p:extLst>
      <p:ext uri="{BB962C8B-B14F-4D97-AF65-F5344CB8AC3E}">
        <p14:creationId xmlns:p14="http://schemas.microsoft.com/office/powerpoint/2010/main" val="745253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Status quo and next steps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271590"/>
            <a:ext cx="10801350" cy="3537631"/>
          </a:xfrm>
        </p:spPr>
        <p:txBody>
          <a:bodyPr>
            <a:normAutofit/>
          </a:bodyPr>
          <a:lstStyle/>
          <a:p>
            <a:r>
              <a:rPr lang="en-GB" sz="1400"/>
              <a:t>Capabilities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Next to this slide deck, the capabilities are represented in MD-files in </a:t>
            </a:r>
            <a:r>
              <a:rPr lang="en-GB" sz="1400">
                <a:hlinkClick r:id="rId2"/>
              </a:rPr>
              <a:t>https://github.com/Open-Source-Compliance/Sharing-creates-value/tree/master/Tooling-Landscape/Capabilities</a:t>
            </a:r>
            <a:r>
              <a:rPr lang="en-GB" sz="1400"/>
              <a:t> </a:t>
            </a:r>
          </a:p>
          <a:p>
            <a:r>
              <a:rPr lang="en-GB" sz="1400"/>
              <a:t>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Next to the website overview in </a:t>
            </a:r>
            <a:r>
              <a:rPr lang="en-GB" sz="1400">
                <a:hlinkClick r:id="rId3"/>
              </a:rPr>
              <a:t>https://oss-compliance-tooling.org/Tooling-Landscape/OSS-Based-License-Compliance-Tools/</a:t>
            </a:r>
            <a:r>
              <a:rPr lang="en-GB" sz="1400"/>
              <a:t> the tools are maintained in one big MD-File in </a:t>
            </a:r>
            <a:r>
              <a:rPr lang="en-GB" sz="1400">
                <a:hlinkClick r:id="rId4"/>
              </a:rPr>
              <a:t>https://github.com/Open-Source-Compliance/Sharing-creates-value/blob/master/docs/Tooling-Landscape/OSS-Based-License-Compliance-Tools.md</a:t>
            </a:r>
            <a:r>
              <a:rPr lang="en-GB" sz="1400"/>
              <a:t> </a:t>
            </a:r>
          </a:p>
          <a:p>
            <a:r>
              <a:rPr lang="en-GB" sz="140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/>
              <a:t>Ideally the mapping of tools to the capabilities would be traceable on the website or in git BUT this would only work in git if there would be one MD-file per tool to use the git-search as the most simple filtering possibility</a:t>
            </a:r>
          </a:p>
          <a:p>
            <a:pPr marL="1004887" lvl="1" indent="-285750">
              <a:buFont typeface="Arial" panose="020B0604020202020204" pitchFamily="34" charset="0"/>
              <a:buChar char="•"/>
            </a:pPr>
            <a:r>
              <a:rPr lang="en-GB" sz="1400"/>
              <a:t>Need to figure out what filtering and traceability options are available with our current setup (e.g. tagging, bi-directional traceability “trackback”?)</a:t>
            </a:r>
          </a:p>
          <a:p>
            <a:pPr marL="1145495" lvl="2" indent="-285750">
              <a:buFont typeface="Arial" panose="020B0604020202020204" pitchFamily="34" charset="0"/>
              <a:buChar char="•"/>
            </a:pPr>
            <a:r>
              <a:rPr lang="en-GB" sz="1400"/>
              <a:t>Example: BANG would be tagged “dependency </a:t>
            </a:r>
            <a:r>
              <a:rPr lang="en-GB" sz="1400" err="1"/>
              <a:t>analyzer</a:t>
            </a:r>
            <a:r>
              <a:rPr lang="en-GB" sz="1400"/>
              <a:t> binary” and then could be filtered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4FB71-C9BC-60E8-B9F9-AF7953BDE7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38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19880F-CC17-3F6F-69C0-656BDA673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373" y="4684655"/>
            <a:ext cx="3259542" cy="173310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7E3B1A5-EE40-3B03-3647-01588879C3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759" y="4863993"/>
            <a:ext cx="4081253" cy="133563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F546EA3-96DF-D326-18B3-73479C22B392}"/>
              </a:ext>
            </a:extLst>
          </p:cNvPr>
          <p:cNvSpPr txBox="1"/>
          <p:nvPr/>
        </p:nvSpPr>
        <p:spPr>
          <a:xfrm>
            <a:off x="2614385" y="5270203"/>
            <a:ext cx="1980667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Tag: </a:t>
            </a:r>
            <a:r>
              <a:rPr kumimoji="0" lang="de-DE" sz="1050" b="0" i="0" u="none" strike="noStrike" cap="none" spc="0" normalizeH="0" baseline="0" err="1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dependency</a:t>
            </a:r>
            <a:r>
              <a:rPr kumimoji="0" lang="de-DE" sz="105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e-DE" sz="1050" b="0" i="0" u="none" strike="noStrike" cap="none" spc="0" normalizeH="0" baseline="0" err="1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analyzer</a:t>
            </a:r>
            <a:r>
              <a:rPr kumimoji="0" lang="de-DE" sz="105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e-DE" sz="1050" b="0" i="0" u="none" strike="noStrike" cap="none" spc="0" normalizeH="0" baseline="0" err="1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binary</a:t>
            </a:r>
            <a:endParaRPr kumimoji="0" lang="de-DE" sz="105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highlight>
                <a:srgbClr val="FF0000"/>
              </a:highlight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D7E4BCC-A7B5-F626-39D1-A48F21CFC282}"/>
              </a:ext>
            </a:extLst>
          </p:cNvPr>
          <p:cNvCxnSpPr>
            <a:stCxn id="9" idx="3"/>
          </p:cNvCxnSpPr>
          <p:nvPr/>
        </p:nvCxnSpPr>
        <p:spPr>
          <a:xfrm flipV="1">
            <a:off x="4595052" y="4863993"/>
            <a:ext cx="2520363" cy="53701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A605E12-DA89-3C30-B894-8FCA92C3FD66}"/>
              </a:ext>
            </a:extLst>
          </p:cNvPr>
          <p:cNvSpPr txBox="1"/>
          <p:nvPr/>
        </p:nvSpPr>
        <p:spPr>
          <a:xfrm rot="20701383">
            <a:off x="5253777" y="4915931"/>
            <a:ext cx="61092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Link </a:t>
            </a:r>
            <a:r>
              <a:rPr kumimoji="0" lang="de-DE" sz="1200" b="0" i="0" u="none" strike="noStrike" cap="none" spc="0" normalizeH="0" baseline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</a:t>
            </a:r>
            <a:r>
              <a:rPr kumimoji="0" lang="de-DE" sz="12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E86337E-945C-13FE-EDFD-C9449891B411}"/>
              </a:ext>
            </a:extLst>
          </p:cNvPr>
          <p:cNvSpPr txBox="1"/>
          <p:nvPr/>
        </p:nvSpPr>
        <p:spPr>
          <a:xfrm rot="245649">
            <a:off x="4922978" y="5580556"/>
            <a:ext cx="2346042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Macro</a:t>
            </a:r>
            <a:r>
              <a:rPr kumimoji="0" lang="de-DE" sz="12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/ </a:t>
            </a:r>
            <a:r>
              <a:rPr kumimoji="0" lang="de-DE" sz="1200" b="0" i="0" u="none" strike="noStrike" cap="none" spc="0" normalizeH="0" baseline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action</a:t>
            </a:r>
            <a:r>
              <a:rPr kumimoji="0" lang="de-DE" sz="12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e-DE" sz="1200" b="0" i="0" u="none" strike="noStrike" cap="none" spc="0" normalizeH="0" baseline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</a:t>
            </a:r>
            <a:r>
              <a:rPr kumimoji="0" lang="de-DE" sz="12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  <a:r>
              <a:rPr kumimoji="0" lang="de-DE" sz="1200" b="0" i="0" u="none" strike="noStrike" cap="none" spc="0" normalizeH="0" baseline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consolidate</a:t>
            </a:r>
            <a:endParaRPr kumimoji="0" lang="de-DE" sz="12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BF843F7A-A12A-151E-17AD-161FF1041EA0}"/>
              </a:ext>
            </a:extLst>
          </p:cNvPr>
          <p:cNvCxnSpPr>
            <a:cxnSpLocks/>
          </p:cNvCxnSpPr>
          <p:nvPr/>
        </p:nvCxnSpPr>
        <p:spPr>
          <a:xfrm>
            <a:off x="2184146" y="5213847"/>
            <a:ext cx="4931269" cy="112404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3302C417-51B5-9628-E631-CEB3D4738AEB}"/>
              </a:ext>
            </a:extLst>
          </p:cNvPr>
          <p:cNvSpPr txBox="1"/>
          <p:nvPr/>
        </p:nvSpPr>
        <p:spPr>
          <a:xfrm>
            <a:off x="7134109" y="6207083"/>
            <a:ext cx="1980667" cy="5770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50" b="0" i="0" u="none" strike="noStrike" cap="none" spc="0" normalizeH="0" baseline="0" err="1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Available</a:t>
            </a:r>
            <a:r>
              <a:rPr kumimoji="0" lang="de-DE" sz="105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 Tools: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de-DE" sz="1050">
                <a:highlight>
                  <a:srgbClr val="FF0000"/>
                </a:highlight>
              </a:rPr>
              <a:t>Bang</a:t>
            </a:r>
          </a:p>
          <a:p>
            <a:pPr marL="171450" marR="0" indent="-1714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de-DE" sz="105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highlight>
                  <a:srgbClr val="FF0000"/>
                </a:highlight>
                <a:uFillTx/>
                <a:latin typeface="+mn-lt"/>
                <a:ea typeface="+mn-ea"/>
                <a:cs typeface="+mn-cs"/>
                <a:sym typeface="Avenir Book"/>
              </a:rPr>
              <a:t>…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F7C42821-2EC8-2FD1-5F15-A1F66657C873}"/>
              </a:ext>
            </a:extLst>
          </p:cNvPr>
          <p:cNvCxnSpPr>
            <a:cxnSpLocks/>
          </p:cNvCxnSpPr>
          <p:nvPr/>
        </p:nvCxnSpPr>
        <p:spPr>
          <a:xfrm flipH="1" flipV="1">
            <a:off x="2307664" y="5531811"/>
            <a:ext cx="4807751" cy="982102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6FE1212-A8FF-F943-326B-AB39786C80EF}"/>
              </a:ext>
            </a:extLst>
          </p:cNvPr>
          <p:cNvSpPr txBox="1"/>
          <p:nvPr/>
        </p:nvSpPr>
        <p:spPr>
          <a:xfrm rot="391822">
            <a:off x="4749119" y="5994574"/>
            <a:ext cx="610923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Link </a:t>
            </a:r>
            <a:r>
              <a:rPr kumimoji="0" lang="de-DE" sz="1200" b="0" i="0" u="none" strike="noStrike" cap="none" spc="0" normalizeH="0" baseline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to</a:t>
            </a:r>
            <a:r>
              <a:rPr kumimoji="0" lang="de-DE" sz="12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904239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45CAB-7F28-C990-7815-CF80C30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Open Questions for further discussions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3EC7C-D390-B152-E23B-7014B2508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/>
              <a:t>How to capture policies &amp; rules in a form that allows automation/repetition? (from Rules &amp; polices)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/>
              <a:t>What constitutes a policy? = document</a:t>
            </a:r>
          </a:p>
          <a:p>
            <a:pPr marL="896938" lvl="1" indent="-179388">
              <a:buFont typeface="Arial" panose="020B0604020202020204" pitchFamily="34" charset="0"/>
              <a:buChar char="•"/>
            </a:pPr>
            <a:r>
              <a:rPr lang="en-GB"/>
              <a:t>What makes a rule ? Allow / Deny  a User or Group to execute an action</a:t>
            </a:r>
          </a:p>
          <a:p>
            <a:r>
              <a:rPr lang="en-GB"/>
              <a:t>2. Defined list of use cases that should be covered (check at </a:t>
            </a:r>
            <a:r>
              <a:rPr lang="en-GB" err="1"/>
              <a:t>Todo</a:t>
            </a:r>
            <a:r>
              <a:rPr lang="en-GB"/>
              <a:t> Group)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/>
              <a:t>Product/Solution compliance (create the output)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/>
              <a:t>Handling an inquiry (internal/external)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/>
              <a:t>Running an audit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/>
              <a:t>Maintain / update compliance documentation 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/>
              <a:t>Finding specific components across the portfolio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/>
              <a:t>Pre-analysis of potentially useful components (or contributions)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/>
              <a:t>Verifying 3</a:t>
            </a:r>
            <a:r>
              <a:rPr lang="en-GB" baseline="30000"/>
              <a:t>rd</a:t>
            </a:r>
            <a:r>
              <a:rPr lang="en-GB"/>
              <a:t> party components (COTS)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/>
              <a:t>Showing progress in compliance (visualizing metrics)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/>
              <a:t>Maintain proper functionality of tooling chain</a:t>
            </a:r>
          </a:p>
          <a:p>
            <a:pPr marL="1119187" lvl="1" indent="-400050">
              <a:buFont typeface="+mj-lt"/>
              <a:buAutoNum type="romanLcPeriod"/>
            </a:pPr>
            <a:r>
              <a:rPr lang="en-GB"/>
              <a:t>Update license list / interpretation &amp; handling consequences of it</a:t>
            </a:r>
          </a:p>
          <a:p>
            <a:r>
              <a:rPr lang="en-GB"/>
              <a:t>Content qualification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Who tags the tools?</a:t>
            </a:r>
          </a:p>
          <a:p>
            <a:pPr marL="1004887" lvl="1" indent="-285750">
              <a:buFont typeface="Arial" panose="020B0604020202020204" pitchFamily="34" charset="0"/>
              <a:buChar char="•"/>
            </a:pPr>
            <a:r>
              <a:rPr lang="en-GB"/>
              <a:t>Users or Tool-maintainer? </a:t>
            </a:r>
          </a:p>
          <a:p>
            <a:pPr marL="1145495" lvl="2" indent="-285750">
              <a:buFont typeface="Arial" panose="020B0604020202020204" pitchFamily="34" charset="0"/>
              <a:buChar char="•"/>
            </a:pPr>
            <a:r>
              <a:rPr lang="en-GB"/>
              <a:t>maintainer =&gt; Precondition: Maintainer understands the capability map</a:t>
            </a:r>
          </a:p>
          <a:p>
            <a:pPr marL="1145495" lvl="2" indent="-285750">
              <a:buFont typeface="Arial" panose="020B0604020202020204" pitchFamily="34" charset="0"/>
              <a:buChar char="•"/>
            </a:pPr>
            <a:r>
              <a:rPr lang="en-GB"/>
              <a:t>User =&gt; Precondition: User understands the tool</a:t>
            </a:r>
          </a:p>
          <a:p>
            <a:pPr marL="1004887" lvl="1" indent="-285750">
              <a:buFont typeface="Arial" panose="020B0604020202020204" pitchFamily="34" charset="0"/>
              <a:buChar char="•"/>
            </a:pPr>
            <a:r>
              <a:rPr lang="en-GB"/>
              <a:t>Proposal: one of them makes a proposal for a tag and then a review will be done to confirm e.g. PR process</a:t>
            </a:r>
          </a:p>
          <a:p>
            <a:endParaRPr lang="en-GB"/>
          </a:p>
          <a:p>
            <a:pPr marL="1004887" lvl="1" indent="-285750"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67AADC-1591-D53E-FE90-7E7916770B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69943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2D82-4DBE-04AF-D021-DC5C3DF1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Capability Models -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16DA-7489-9E23-8E9A-6EC0313D426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The practical models are illustrated in the next two slides</a:t>
            </a:r>
          </a:p>
        </p:txBody>
      </p:sp>
    </p:spTree>
    <p:extLst>
      <p:ext uri="{BB962C8B-B14F-4D97-AF65-F5344CB8AC3E}">
        <p14:creationId xmlns:p14="http://schemas.microsoft.com/office/powerpoint/2010/main" val="7467917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Changelog</a:t>
            </a:r>
            <a:endParaRPr lang="de-DE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779134"/>
              </p:ext>
            </p:extLst>
          </p:nvPr>
        </p:nvGraphicFramePr>
        <p:xfrm>
          <a:off x="665655" y="1161100"/>
          <a:ext cx="11011340" cy="401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304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1513489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345324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7336223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Comments/Changes</a:t>
                      </a:r>
                    </a:p>
                  </a:txBody>
                  <a:tcPr anchor="ctr">
                    <a:solidFill>
                      <a:srgbClr val="F765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2019-12-03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Jan, Peter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Initial draft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2019-12-06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Jan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Rename Case Data =&gt; Situation Data, delete „Compliance Artefacts“ as capability, change Mission of Snippet scanner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2022-03-30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Reviewed Capabilities Package Crawler, Scanners (Binary, Source and Container) as well as License &amp; Copyright Scanner, added CI/CD rule enforcement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2022-05-11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Split Case Data into Case Data Analyzer &amp; Collector Capabilities, re-arranged overview slide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1405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1.5.2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2022-06-08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Tooling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i="0" noProof="0">
                          <a:latin typeface="+mn-lt"/>
                        </a:rPr>
                        <a:t>Reviewed Legal Solver, Policies &amp; Rules, 3rd party component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7826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(…)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noProof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noProof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noProof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9688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1.5.8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2022-11-02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Shane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Begin adding security / export control 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88731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1.6.0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2022-12-07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Automation WG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Adding first variation concerning security capabilities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2687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1.6.1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2025-02-21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Shane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Revision to fix numbering – prepare for more open source tooling mapping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675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1.6.2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2025-03-5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Jari, Helio, Nikola, Marcel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Discussion on further proceeding and notes in slide 4 and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6888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1.6.3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noProof="0">
                          <a:latin typeface="+mn-lt"/>
                        </a:rPr>
                        <a:t>2025-03-13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Shane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noProof="0">
                          <a:latin typeface="+mn-lt"/>
                        </a:rPr>
                        <a:t>Use ISO format for dates. Improved ordering and labels of examples. Improved language on </a:t>
                      </a:r>
                      <a:r>
                        <a:rPr lang="en-US" sz="1000" b="0" i="0" u="none" strike="noStrike" cap="none" spc="0" baseline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traceability</a:t>
                      </a:r>
                      <a:r>
                        <a:rPr lang="en-US" sz="1000" b="0" i="0" noProof="0">
                          <a:latin typeface="+mn-lt"/>
                        </a:rPr>
                        <a:t> overview slide. Next steps (new) merged with existing next steps at end of document. Sections more clearly identified. Index created. Changelog to end of document.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759098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38551" y="5732068"/>
            <a:ext cx="423434" cy="34962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665655" y="5725635"/>
            <a:ext cx="63728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/>
              <a:t>Consensus </a:t>
            </a:r>
            <a:r>
              <a:rPr lang="en-GB" err="1"/>
              <a:t>qa</a:t>
            </a:r>
            <a:r>
              <a:rPr kumimoji="0" lang="en-GB" sz="1800" b="0" i="0" u="none" strike="noStrike" cap="none" spc="0" normalizeH="0" baseline="0" err="1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greed</a:t>
            </a:r>
            <a:r>
              <a:rPr kumimoji="0" lang="en-GB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 capabilities are marked with this symbol: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E880-F17E-B49B-5298-5CD7A8B1EE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5653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</a:t>
            </a:r>
            <a:r>
              <a:rPr lang="en-US" dirty="0"/>
              <a:t>Overview </a:t>
            </a:r>
            <a:r>
              <a:rPr lang="en-JP" dirty="0"/>
              <a:t>– </a:t>
            </a:r>
            <a:r>
              <a:rPr lang="en-US" dirty="0"/>
              <a:t>License Compliance Version (LCV)</a:t>
            </a:r>
            <a:endParaRPr dirty="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Case Data </a:t>
              </a:r>
              <a:r>
                <a:rPr lang="de-DE" sz="900" dirty="0"/>
                <a:t>Collector </a:t>
              </a:r>
              <a:r>
                <a:rPr sz="900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Policies &amp; Rules</a:t>
              </a:r>
              <a:endParaRPr lang="en-GB" sz="900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 dirty="0"/>
                <a:t>Snippet </a:t>
              </a:r>
              <a:r>
                <a:rPr lang="de-DE" sz="900" dirty="0"/>
                <a:t>&amp; </a:t>
              </a:r>
              <a:r>
                <a:rPr lang="en-US" sz="900" dirty="0"/>
                <a:t>Similarity</a:t>
              </a:r>
              <a:r>
                <a:rPr lang="de-DE" sz="900" dirty="0"/>
                <a:t> </a:t>
              </a:r>
              <a:r>
                <a:rPr sz="900" dirty="0"/>
                <a:t>Scanner</a:t>
              </a:r>
              <a:br>
                <a:rPr sz="900" dirty="0"/>
              </a:br>
              <a:r>
                <a:rPr sz="900" dirty="0"/>
                <a:t>(</a:t>
              </a:r>
              <a:r>
                <a:rPr lang="en-GB" sz="900" dirty="0"/>
                <a:t>forensics</a:t>
              </a:r>
              <a:r>
                <a:rPr sz="900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 dirty="0"/>
                <a:t>License Repository </a:t>
              </a:r>
              <a:r>
                <a:rPr sz="90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Legal Solver (</a:t>
              </a:r>
              <a:r>
                <a:rPr lang="en-GB" sz="900" dirty="0"/>
                <a:t>determine obligations</a:t>
              </a:r>
              <a:r>
                <a:rPr sz="900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dirty="0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 dirty="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 dirty="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 dirty="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 dirty="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 dirty="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 dirty="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 dirty="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 dirty="0"/>
                <a:t>Package </a:t>
              </a:r>
              <a:r>
                <a:rPr lang="de-DE" sz="900" dirty="0"/>
                <a:t>Metad</a:t>
              </a:r>
              <a:r>
                <a:rPr lang="en-GB" sz="900" dirty="0"/>
                <a:t>ata </a:t>
              </a:r>
              <a:r>
                <a:rPr sz="900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 dirty="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 dirty="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 dirty="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 dirty="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 dirty="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 dirty="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 dirty="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 dirty="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 dirty="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 dirty="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CI/CD OSG Rule </a:t>
            </a:r>
            <a:r>
              <a:rPr lang="de-DE" sz="900" dirty="0" err="1"/>
              <a:t>Enforcement</a:t>
            </a:r>
            <a:endParaRPr sz="900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/>
                  <a:t>Dependency</a:t>
                </a:r>
                <a:r>
                  <a:rPr lang="de-DE" sz="900"/>
                  <a:t> </a:t>
                </a:r>
                <a:r>
                  <a:rPr sz="900"/>
                  <a:t>Analyzer </a:t>
                </a:r>
                <a:endParaRPr lang="de-DE" sz="90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/>
              <a:t>Input </a:t>
            </a:r>
            <a:r>
              <a:rPr lang="de-DE" sz="900" err="1"/>
              <a:t>Condition</a:t>
            </a:r>
            <a:r>
              <a:rPr lang="de-DE" sz="900"/>
              <a:t> Management</a:t>
            </a:r>
            <a:endParaRPr sz="90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/>
              <a:t>Case Data Analysis</a:t>
            </a:r>
            <a:endParaRPr sz="90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4057835" y="1823749"/>
            <a:ext cx="4504557" cy="2808395"/>
            <a:chOff x="4057835" y="1823749"/>
            <a:chExt cx="4504557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248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5" y="1973997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3"/>
              <a:ext cx="27667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5904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18851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5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7"/>
              <a:ext cx="27026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1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1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4" y="3075841"/>
              <a:ext cx="17889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>
                  <a:latin typeface="Bradley Hand" pitchFamily="2" charset="77"/>
                </a:rPr>
                <a:t>8</a:t>
              </a:r>
              <a:endParaRPr kumimoji="0" lang="en-GB" sz="120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1"/>
              <a:ext cx="17568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652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5" y="4355147"/>
              <a:ext cx="25263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10114237" y="54200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10081422" y="5489545"/>
            <a:ext cx="75597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lang="de-DE" sz="900"/>
              <a:t>Control</a:t>
            </a:r>
            <a:r>
              <a:rPr sz="900"/>
              <a:t> Flow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</a:t>
            </a:r>
            <a:r>
              <a:rPr dirty="0"/>
              <a:t> Capabilities </a:t>
            </a:r>
            <a:r>
              <a:rPr lang="en-US" dirty="0"/>
              <a:t>Overview </a:t>
            </a:r>
            <a:r>
              <a:rPr lang="de-DE" dirty="0"/>
              <a:t>– Security Version (SV)</a:t>
            </a:r>
            <a:endParaRPr dirty="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960415" y="872208"/>
            <a:ext cx="8577793" cy="5423536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0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767803" y="5411887"/>
            <a:ext cx="6320702" cy="333806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4547329" y="3174811"/>
            <a:ext cx="3031677" cy="464430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/>
                <a:t>Case Data </a:t>
              </a:r>
              <a:r>
                <a:rPr lang="de-DE" sz="900" err="1"/>
                <a:t>Collector</a:t>
              </a:r>
              <a:r>
                <a:rPr lang="de-DE" sz="900"/>
                <a:t> </a:t>
              </a:r>
              <a:r>
                <a:rPr sz="90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4582207" y="4306174"/>
            <a:ext cx="1088485" cy="63614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/>
                <a:t>Policies &amp; Rules</a:t>
              </a:r>
              <a:endParaRPr lang="en-GB" sz="90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8014812" y="3190391"/>
            <a:ext cx="1069516" cy="728542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8014812" y="2243841"/>
            <a:ext cx="1069517" cy="728542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6255534" y="1245454"/>
            <a:ext cx="1069515" cy="728542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rPr sz="900">
                  <a:solidFill>
                    <a:schemeClr val="bg1">
                      <a:lumMod val="85000"/>
                    </a:schemeClr>
                  </a:solidFill>
                </a:rPr>
                <a:t>Snippet </a:t>
              </a:r>
              <a:r>
                <a:rPr lang="de-DE" sz="900">
                  <a:solidFill>
                    <a:schemeClr val="bg1">
                      <a:lumMod val="85000"/>
                    </a:schemeClr>
                  </a:solidFill>
                </a:rPr>
                <a:t>&amp; </a:t>
              </a:r>
              <a:r>
                <a:rPr lang="en-US" sz="900">
                  <a:solidFill>
                    <a:schemeClr val="bg1">
                      <a:lumMod val="85000"/>
                    </a:schemeClr>
                  </a:solidFill>
                </a:rPr>
                <a:t>Similarity</a:t>
              </a:r>
              <a:r>
                <a:rPr lang="de-DE" sz="90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sz="900">
                  <a:solidFill>
                    <a:schemeClr val="bg1">
                      <a:lumMod val="85000"/>
                    </a:schemeClr>
                  </a:solidFill>
                </a:rPr>
                <a:t>Scanner</a:t>
              </a:r>
              <a:br>
                <a:rPr sz="90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sz="900">
                  <a:solidFill>
                    <a:schemeClr val="bg1">
                      <a:lumMod val="85000"/>
                    </a:schemeClr>
                  </a:solidFill>
                </a:rPr>
                <a:t>(</a:t>
              </a:r>
              <a:r>
                <a:rPr lang="en-GB" sz="900">
                  <a:solidFill>
                    <a:schemeClr val="bg1">
                      <a:lumMod val="85000"/>
                    </a:schemeClr>
                  </a:solidFill>
                </a:rPr>
                <a:t>forensics</a:t>
              </a:r>
              <a:r>
                <a:rPr sz="90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4547330" y="1239267"/>
            <a:ext cx="1069515" cy="728542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>
                  <a:solidFill>
                    <a:schemeClr val="bg1">
                      <a:lumMod val="85000"/>
                    </a:schemeClr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3910745" y="4028325"/>
            <a:ext cx="519061" cy="46532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2" name="Linie"/>
          <p:cNvSpPr/>
          <p:nvPr/>
        </p:nvSpPr>
        <p:spPr>
          <a:xfrm>
            <a:off x="4045817" y="2973475"/>
            <a:ext cx="331285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3" name="Linie"/>
          <p:cNvSpPr/>
          <p:nvPr/>
        </p:nvSpPr>
        <p:spPr>
          <a:xfrm flipV="1">
            <a:off x="4016993" y="3457412"/>
            <a:ext cx="388932" cy="22300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4" name="Linie"/>
          <p:cNvSpPr/>
          <p:nvPr/>
        </p:nvSpPr>
        <p:spPr>
          <a:xfrm>
            <a:off x="5082087" y="3003248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5" name="Linie"/>
          <p:cNvSpPr/>
          <p:nvPr/>
        </p:nvSpPr>
        <p:spPr>
          <a:xfrm>
            <a:off x="5082088" y="2031370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06" name="Linie"/>
          <p:cNvSpPr/>
          <p:nvPr/>
        </p:nvSpPr>
        <p:spPr>
          <a:xfrm flipV="1">
            <a:off x="5082087" y="4138858"/>
            <a:ext cx="252721" cy="14199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8021025" y="4153088"/>
            <a:ext cx="1057089" cy="746186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 sz="900">
                  <a:solidFill>
                    <a:schemeClr val="bg1">
                      <a:lumMod val="85000"/>
                    </a:schemeClr>
                  </a:solidFill>
                </a:rPr>
                <a:t>License Repository </a:t>
              </a:r>
              <a:r>
                <a:rPr sz="900">
                  <a:solidFill>
                    <a:schemeClr val="bg1">
                      <a:lumMod val="85000"/>
                    </a:schemeClr>
                  </a:solidFill>
                </a:rPr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7615925" y="3030862"/>
            <a:ext cx="323543" cy="1708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11" name="Linie"/>
          <p:cNvSpPr/>
          <p:nvPr/>
        </p:nvSpPr>
        <p:spPr>
          <a:xfrm flipV="1">
            <a:off x="7613903" y="2394641"/>
            <a:ext cx="328484" cy="17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789369" y="1237420"/>
            <a:ext cx="1069516" cy="728542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4045816" y="1995996"/>
            <a:ext cx="331286" cy="19503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951621" y="2725028"/>
            <a:ext cx="1069517" cy="728542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9327257" y="30687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6428169" y="4315524"/>
            <a:ext cx="1069515" cy="63614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>
                  <a:solidFill>
                    <a:schemeClr val="bg1">
                      <a:lumMod val="85000"/>
                    </a:schemeClr>
                  </a:solidFill>
                </a:rPr>
                <a:t>Legal Solver (</a:t>
              </a:r>
              <a:r>
                <a:rPr lang="en-GB" sz="900">
                  <a:solidFill>
                    <a:schemeClr val="bg1">
                      <a:lumMod val="85000"/>
                    </a:schemeClr>
                  </a:solidFill>
                </a:rPr>
                <a:t>determine obligations</a:t>
              </a:r>
              <a:r>
                <a:rPr sz="90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7606830" y="2752639"/>
            <a:ext cx="316455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26" name="COTS Management"/>
          <p:cNvGrpSpPr/>
          <p:nvPr/>
        </p:nvGrpSpPr>
        <p:grpSpPr>
          <a:xfrm>
            <a:off x="6280640" y="2584883"/>
            <a:ext cx="1249227" cy="37256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767804" y="5778139"/>
            <a:ext cx="6320700" cy="333806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8014812" y="1240075"/>
            <a:ext cx="1069516" cy="728542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>
                  <a:solidFill>
                    <a:schemeClr val="bg1">
                      <a:lumMod val="85000"/>
                    </a:schemeClr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7011777" y="3308653"/>
            <a:ext cx="343266" cy="27532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723479" y="4609761"/>
            <a:ext cx="295173" cy="236749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767802" y="5045636"/>
            <a:ext cx="6320703" cy="333806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900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5923204" y="2759590"/>
            <a:ext cx="250084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43" name="Linie"/>
          <p:cNvSpPr/>
          <p:nvPr/>
        </p:nvSpPr>
        <p:spPr>
          <a:xfrm flipH="1">
            <a:off x="7606830" y="4616814"/>
            <a:ext cx="293012" cy="593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4526234" y="2218662"/>
            <a:ext cx="1291409" cy="738782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900"/>
                <a:t>Package </a:t>
              </a:r>
              <a:r>
                <a:rPr lang="de-DE" sz="900" err="1"/>
                <a:t>Metad</a:t>
              </a:r>
              <a:r>
                <a:rPr lang="en-GB" sz="900" err="1"/>
                <a:t>ata</a:t>
              </a:r>
              <a:r>
                <a:rPr lang="en-GB" sz="900"/>
                <a:t> </a:t>
              </a:r>
              <a:r>
                <a:rPr sz="90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5816494" y="2218662"/>
            <a:ext cx="1709362" cy="284146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sp>
        <p:nvSpPr>
          <p:cNvPr id="148" name="COTS Management"/>
          <p:cNvSpPr/>
          <p:nvPr/>
        </p:nvSpPr>
        <p:spPr>
          <a:xfrm>
            <a:off x="5730507" y="2233140"/>
            <a:ext cx="145198" cy="25789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 sz="900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5355913" y="2634773"/>
            <a:ext cx="358223" cy="27532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6580325" y="4089657"/>
            <a:ext cx="221428" cy="18690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3" name="Linie"/>
          <p:cNvSpPr/>
          <p:nvPr/>
        </p:nvSpPr>
        <p:spPr>
          <a:xfrm>
            <a:off x="8549570" y="3037160"/>
            <a:ext cx="1" cy="1139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4" name="Linie"/>
          <p:cNvSpPr/>
          <p:nvPr/>
        </p:nvSpPr>
        <p:spPr>
          <a:xfrm flipH="1">
            <a:off x="7579022" y="1973170"/>
            <a:ext cx="327894" cy="16602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5" name="Linie"/>
          <p:cNvSpPr/>
          <p:nvPr/>
        </p:nvSpPr>
        <p:spPr>
          <a:xfrm flipH="1">
            <a:off x="6580324" y="3001267"/>
            <a:ext cx="271855" cy="12178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6" name="Linie"/>
          <p:cNvSpPr/>
          <p:nvPr/>
        </p:nvSpPr>
        <p:spPr>
          <a:xfrm>
            <a:off x="6790291" y="2029234"/>
            <a:ext cx="1" cy="14362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8" name="Linie"/>
          <p:cNvSpPr/>
          <p:nvPr/>
        </p:nvSpPr>
        <p:spPr>
          <a:xfrm>
            <a:off x="10089842" y="4816515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59" name="Data Flow"/>
          <p:cNvSpPr txBox="1"/>
          <p:nvPr/>
        </p:nvSpPr>
        <p:spPr>
          <a:xfrm>
            <a:off x="10057616" y="4986607"/>
            <a:ext cx="61010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775382" y="4665609"/>
            <a:ext cx="343266" cy="27532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691523" y="4993517"/>
            <a:ext cx="57804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sz="90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5213892" y="4593728"/>
            <a:ext cx="343266" cy="27532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 sz="900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750030" y="4151492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/>
              <a:t>CI/CD OSG </a:t>
            </a:r>
            <a:r>
              <a:rPr lang="de-DE" sz="900" err="1"/>
              <a:t>Rule</a:t>
            </a:r>
            <a:r>
              <a:rPr lang="de-DE" sz="900"/>
              <a:t> </a:t>
            </a:r>
            <a:r>
              <a:rPr lang="de-DE" sz="900" err="1"/>
              <a:t>Enforcement</a:t>
            </a:r>
            <a:endParaRPr sz="90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1112277" y="2185042"/>
            <a:ext cx="2763312" cy="9343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/>
                  <a:t>Dependency</a:t>
                </a:r>
                <a:r>
                  <a:rPr lang="de-DE" sz="900"/>
                  <a:t> </a:t>
                </a:r>
                <a:r>
                  <a:rPr sz="900"/>
                  <a:t>Analyzer </a:t>
                </a:r>
                <a:endParaRPr lang="de-DE" sz="90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900" b="0" i="0" u="none" strike="noStrike" cap="none" spc="0" normalizeH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750030" y="3253987"/>
            <a:ext cx="1096529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/>
              <a:t>Input </a:t>
            </a:r>
            <a:r>
              <a:rPr lang="de-DE" sz="900" err="1"/>
              <a:t>Condition</a:t>
            </a:r>
            <a:r>
              <a:rPr lang="de-DE" sz="900"/>
              <a:t> Management</a:t>
            </a:r>
            <a:endParaRPr sz="90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4547329" y="3795554"/>
            <a:ext cx="2953153" cy="288592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/>
              <a:t>Case Data Analysis</a:t>
            </a:r>
            <a:endParaRPr sz="900"/>
          </a:p>
        </p:txBody>
      </p:sp>
      <p:sp>
        <p:nvSpPr>
          <p:cNvPr id="69" name="Linie"/>
          <p:cNvSpPr/>
          <p:nvPr/>
        </p:nvSpPr>
        <p:spPr>
          <a:xfrm>
            <a:off x="7521728" y="3486568"/>
            <a:ext cx="393698" cy="18657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5987363" y="3643005"/>
            <a:ext cx="121766" cy="141486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7575825" y="3784492"/>
            <a:ext cx="311312" cy="1741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4057835" y="1823749"/>
            <a:ext cx="4504557" cy="2808395"/>
            <a:chOff x="4057835" y="1823749"/>
            <a:chExt cx="4504557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248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5" y="1973997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50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>
                  <a:latin typeface="Bradley Hand" pitchFamily="2" charset="77"/>
                </a:rPr>
                <a:t>51</a:t>
              </a:r>
              <a:endParaRPr kumimoji="0" lang="en-GB" sz="120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3"/>
              <a:ext cx="27667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5904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28148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5"/>
              <a:ext cx="18530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7"/>
              <a:ext cx="27026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1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1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4" y="3075841"/>
              <a:ext cx="178893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200">
                  <a:latin typeface="Bradley Hand" pitchFamily="2" charset="77"/>
                </a:rPr>
                <a:t>8</a:t>
              </a:r>
              <a:endParaRPr kumimoji="0" lang="en-GB" sz="120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1"/>
              <a:ext cx="17568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583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652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5" y="4355147"/>
              <a:ext cx="25263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8661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200" i="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10114237" y="5420094"/>
            <a:ext cx="496858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45719" rIns="45719"/>
          <a:lstStyle/>
          <a:p>
            <a:endParaRPr sz="900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10081422" y="5489545"/>
            <a:ext cx="755974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rPr lang="de-DE" sz="900"/>
              <a:t>Control</a:t>
            </a:r>
            <a:r>
              <a:rPr sz="900"/>
              <a:t> Flow</a:t>
            </a:r>
          </a:p>
        </p:txBody>
      </p:sp>
      <p:grpSp>
        <p:nvGrpSpPr>
          <p:cNvPr id="21" name="Copyright &amp; Authors Scanner">
            <a:extLst>
              <a:ext uri="{FF2B5EF4-FFF2-40B4-BE49-F238E27FC236}">
                <a16:creationId xmlns:a16="http://schemas.microsoft.com/office/drawing/2014/main" id="{6D8DFBDB-906D-EC2C-9D3C-A9D8AE15101B}"/>
              </a:ext>
            </a:extLst>
          </p:cNvPr>
          <p:cNvGrpSpPr/>
          <p:nvPr/>
        </p:nvGrpSpPr>
        <p:grpSpPr>
          <a:xfrm>
            <a:off x="229774" y="5244558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22" name="Rechteck">
              <a:extLst>
                <a:ext uri="{FF2B5EF4-FFF2-40B4-BE49-F238E27FC236}">
                  <a16:creationId xmlns:a16="http://schemas.microsoft.com/office/drawing/2014/main" id="{DB5EACC9-E79B-94CE-988E-1286A225EFE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29" name="License, Copyright &amp; Authors Scanner">
              <a:extLst>
                <a:ext uri="{FF2B5EF4-FFF2-40B4-BE49-F238E27FC236}">
                  <a16:creationId xmlns:a16="http://schemas.microsoft.com/office/drawing/2014/main" id="{2FFD13A6-44A3-7709-3814-F9144DB1B035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>
                  <a:solidFill>
                    <a:schemeClr val="bg1"/>
                  </a:solidFill>
                </a:rPr>
                <a:t>CVE scanner?</a:t>
              </a:r>
              <a:endParaRPr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Copyright &amp; Authors Scanner">
            <a:extLst>
              <a:ext uri="{FF2B5EF4-FFF2-40B4-BE49-F238E27FC236}">
                <a16:creationId xmlns:a16="http://schemas.microsoft.com/office/drawing/2014/main" id="{5A3FA7A3-F7C1-E730-25B0-4C75C9D840A6}"/>
              </a:ext>
            </a:extLst>
          </p:cNvPr>
          <p:cNvGrpSpPr/>
          <p:nvPr/>
        </p:nvGrpSpPr>
        <p:grpSpPr>
          <a:xfrm>
            <a:off x="229775" y="3469221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32" name="Rechteck">
              <a:extLst>
                <a:ext uri="{FF2B5EF4-FFF2-40B4-BE49-F238E27FC236}">
                  <a16:creationId xmlns:a16="http://schemas.microsoft.com/office/drawing/2014/main" id="{2FC88B74-18B3-1382-09B0-8F16B2D5C00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3" name="License, Copyright &amp; Authors Scanner">
              <a:extLst>
                <a:ext uri="{FF2B5EF4-FFF2-40B4-BE49-F238E27FC236}">
                  <a16:creationId xmlns:a16="http://schemas.microsoft.com/office/drawing/2014/main" id="{0127231C-7CA7-ACDC-4A61-57E077E751F6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>
                  <a:solidFill>
                    <a:schemeClr val="bg1"/>
                  </a:solidFill>
                </a:rPr>
                <a:t>Internal security rules repo?</a:t>
              </a:r>
              <a:endParaRPr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Copyright &amp; Authors Scanner">
            <a:extLst>
              <a:ext uri="{FF2B5EF4-FFF2-40B4-BE49-F238E27FC236}">
                <a16:creationId xmlns:a16="http://schemas.microsoft.com/office/drawing/2014/main" id="{281312B6-BE2A-694D-581E-C27BDB87065A}"/>
              </a:ext>
            </a:extLst>
          </p:cNvPr>
          <p:cNvGrpSpPr/>
          <p:nvPr/>
        </p:nvGrpSpPr>
        <p:grpSpPr>
          <a:xfrm>
            <a:off x="192522" y="4374788"/>
            <a:ext cx="1069515" cy="728542"/>
            <a:chOff x="0" y="0"/>
            <a:chExt cx="1287356" cy="698500"/>
          </a:xfrm>
          <a:solidFill>
            <a:srgbClr val="FF7E79"/>
          </a:solidFill>
        </p:grpSpPr>
        <p:sp>
          <p:nvSpPr>
            <p:cNvPr id="35" name="Rechteck">
              <a:extLst>
                <a:ext uri="{FF2B5EF4-FFF2-40B4-BE49-F238E27FC236}">
                  <a16:creationId xmlns:a16="http://schemas.microsoft.com/office/drawing/2014/main" id="{0487BC6E-E409-3A7B-6A02-4030B31D34C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6" name="License, Copyright &amp; Authors Scanner">
              <a:extLst>
                <a:ext uri="{FF2B5EF4-FFF2-40B4-BE49-F238E27FC236}">
                  <a16:creationId xmlns:a16="http://schemas.microsoft.com/office/drawing/2014/main" id="{032A5BB1-2CA7-277B-5CD8-CBA8943E4D05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900">
                  <a:solidFill>
                    <a:schemeClr val="bg1"/>
                  </a:solidFill>
                </a:rPr>
                <a:t>Security Solver?</a:t>
              </a:r>
              <a:br>
                <a:rPr lang="en-US" sz="900">
                  <a:solidFill>
                    <a:schemeClr val="bg1"/>
                  </a:solidFill>
                </a:rPr>
              </a:br>
              <a:r>
                <a:rPr lang="en-US" sz="900">
                  <a:solidFill>
                    <a:schemeClr val="bg1"/>
                  </a:solidFill>
                </a:rPr>
                <a:t>(determine requirements)</a:t>
              </a:r>
              <a:endParaRPr sz="90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Copyright &amp; Authors Scanner">
            <a:extLst>
              <a:ext uri="{FF2B5EF4-FFF2-40B4-BE49-F238E27FC236}">
                <a16:creationId xmlns:a16="http://schemas.microsoft.com/office/drawing/2014/main" id="{AE1CAF03-C59D-E7B4-D33B-BF13312BC854}"/>
              </a:ext>
            </a:extLst>
          </p:cNvPr>
          <p:cNvGrpSpPr/>
          <p:nvPr/>
        </p:nvGrpSpPr>
        <p:grpSpPr>
          <a:xfrm>
            <a:off x="6491548" y="1138998"/>
            <a:ext cx="1069516" cy="728542"/>
            <a:chOff x="0" y="0"/>
            <a:chExt cx="1287356" cy="698500"/>
          </a:xfrm>
        </p:grpSpPr>
        <p:sp>
          <p:nvSpPr>
            <p:cNvPr id="38" name="Rechteck">
              <a:extLst>
                <a:ext uri="{FF2B5EF4-FFF2-40B4-BE49-F238E27FC236}">
                  <a16:creationId xmlns:a16="http://schemas.microsoft.com/office/drawing/2014/main" id="{2C81E97E-68F4-C1D8-0C3F-59ECDC12428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39" name="Package Source Archiver">
              <a:extLst>
                <a:ext uri="{FF2B5EF4-FFF2-40B4-BE49-F238E27FC236}">
                  <a16:creationId xmlns:a16="http://schemas.microsoft.com/office/drawing/2014/main" id="{1DB01075-67B9-8742-D3C0-8DF92A66F8CB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lang="de-DE" sz="900"/>
                <a:t>SAST </a:t>
              </a:r>
              <a:endParaRPr sz="900"/>
            </a:p>
          </p:txBody>
        </p:sp>
      </p:grpSp>
      <p:grpSp>
        <p:nvGrpSpPr>
          <p:cNvPr id="40" name="Copyright &amp; Authors Scanner">
            <a:extLst>
              <a:ext uri="{FF2B5EF4-FFF2-40B4-BE49-F238E27FC236}">
                <a16:creationId xmlns:a16="http://schemas.microsoft.com/office/drawing/2014/main" id="{8F1F80BF-A17D-AAEF-5382-776985EDF25F}"/>
              </a:ext>
            </a:extLst>
          </p:cNvPr>
          <p:cNvGrpSpPr/>
          <p:nvPr/>
        </p:nvGrpSpPr>
        <p:grpSpPr>
          <a:xfrm>
            <a:off x="8225213" y="1136393"/>
            <a:ext cx="1097577" cy="728543"/>
            <a:chOff x="1903340" y="-148613"/>
            <a:chExt cx="1321133" cy="698501"/>
          </a:xfrm>
        </p:grpSpPr>
        <p:sp>
          <p:nvSpPr>
            <p:cNvPr id="41" name="Rechteck">
              <a:extLst>
                <a:ext uri="{FF2B5EF4-FFF2-40B4-BE49-F238E27FC236}">
                  <a16:creationId xmlns:a16="http://schemas.microsoft.com/office/drawing/2014/main" id="{A79319BF-5B51-8D68-B4BA-A967B6B881DE}"/>
                </a:ext>
              </a:extLst>
            </p:cNvPr>
            <p:cNvSpPr/>
            <p:nvPr/>
          </p:nvSpPr>
          <p:spPr>
            <a:xfrm>
              <a:off x="1937115" y="-148613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42" name="Package Source Archiver">
              <a:extLst>
                <a:ext uri="{FF2B5EF4-FFF2-40B4-BE49-F238E27FC236}">
                  <a16:creationId xmlns:a16="http://schemas.microsoft.com/office/drawing/2014/main" id="{C690FD6B-5150-AFA5-C7A2-04DD98AB1384}"/>
                </a:ext>
              </a:extLst>
            </p:cNvPr>
            <p:cNvSpPr txBox="1"/>
            <p:nvPr/>
          </p:nvSpPr>
          <p:spPr>
            <a:xfrm>
              <a:off x="1903340" y="-33004"/>
              <a:ext cx="1287357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lang="de-DE" sz="900" err="1"/>
                <a:t>OpenSSF</a:t>
              </a:r>
              <a:br>
                <a:rPr lang="de-DE" sz="900"/>
              </a:br>
              <a:r>
                <a:rPr lang="de-DE" sz="900" err="1"/>
                <a:t>Scorecard</a:t>
              </a:r>
              <a:r>
                <a:rPr lang="de-DE" sz="900"/>
                <a:t> </a:t>
              </a:r>
              <a:endParaRPr sz="900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2ECCA03-6201-F511-2A80-0AE237B4A398}"/>
              </a:ext>
            </a:extLst>
          </p:cNvPr>
          <p:cNvGrpSpPr/>
          <p:nvPr/>
        </p:nvGrpSpPr>
        <p:grpSpPr>
          <a:xfrm>
            <a:off x="8416162" y="4087972"/>
            <a:ext cx="1097577" cy="728543"/>
            <a:chOff x="8799982" y="3932150"/>
            <a:chExt cx="1097577" cy="728543"/>
          </a:xfrm>
        </p:grpSpPr>
        <p:grpSp>
          <p:nvGrpSpPr>
            <p:cNvPr id="43" name="Copyright &amp; Authors Scanner">
              <a:extLst>
                <a:ext uri="{FF2B5EF4-FFF2-40B4-BE49-F238E27FC236}">
                  <a16:creationId xmlns:a16="http://schemas.microsoft.com/office/drawing/2014/main" id="{F6EE6A2C-F839-272A-5A9A-5D78D98092CF}"/>
                </a:ext>
              </a:extLst>
            </p:cNvPr>
            <p:cNvGrpSpPr/>
            <p:nvPr/>
          </p:nvGrpSpPr>
          <p:grpSpPr>
            <a:xfrm>
              <a:off x="8799982" y="3932150"/>
              <a:ext cx="1097577" cy="728543"/>
              <a:chOff x="1903340" y="-148613"/>
              <a:chExt cx="1321133" cy="698501"/>
            </a:xfrm>
          </p:grpSpPr>
          <p:sp>
            <p:nvSpPr>
              <p:cNvPr id="44" name="Rechteck">
                <a:extLst>
                  <a:ext uri="{FF2B5EF4-FFF2-40B4-BE49-F238E27FC236}">
                    <a16:creationId xmlns:a16="http://schemas.microsoft.com/office/drawing/2014/main" id="{DFABD4B0-33D0-3986-B204-EC0C9DC823B6}"/>
                  </a:ext>
                </a:extLst>
              </p:cNvPr>
              <p:cNvSpPr/>
              <p:nvPr/>
            </p:nvSpPr>
            <p:spPr>
              <a:xfrm>
                <a:off x="1937115" y="-148613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45" name="Package Source Archiver">
                <a:extLst>
                  <a:ext uri="{FF2B5EF4-FFF2-40B4-BE49-F238E27FC236}">
                    <a16:creationId xmlns:a16="http://schemas.microsoft.com/office/drawing/2014/main" id="{DC00771F-F78C-57BB-50DE-0464125A0E89}"/>
                  </a:ext>
                </a:extLst>
              </p:cNvPr>
              <p:cNvSpPr txBox="1"/>
              <p:nvPr/>
            </p:nvSpPr>
            <p:spPr>
              <a:xfrm>
                <a:off x="1903340" y="-33004"/>
                <a:ext cx="1287357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lang="en-GB" sz="900"/>
                  <a:t>Vulnerability</a:t>
                </a:r>
                <a:r>
                  <a:rPr lang="de-DE" sz="900"/>
                  <a:t> Repository</a:t>
                </a:r>
                <a:endParaRPr sz="900"/>
              </a:p>
            </p:txBody>
          </p:sp>
        </p:grpSp>
        <p:grpSp>
          <p:nvGrpSpPr>
            <p:cNvPr id="46" name="Flowchart: Magnetic Disk 47">
              <a:extLst>
                <a:ext uri="{FF2B5EF4-FFF2-40B4-BE49-F238E27FC236}">
                  <a16:creationId xmlns:a16="http://schemas.microsoft.com/office/drawing/2014/main" id="{06137ED2-9EBA-BE38-277C-9C9FC894210A}"/>
                </a:ext>
              </a:extLst>
            </p:cNvPr>
            <p:cNvGrpSpPr/>
            <p:nvPr/>
          </p:nvGrpSpPr>
          <p:grpSpPr>
            <a:xfrm>
              <a:off x="9503368" y="4379773"/>
              <a:ext cx="343266" cy="275322"/>
              <a:chOff x="0" y="0"/>
              <a:chExt cx="413182" cy="263967"/>
            </a:xfrm>
          </p:grpSpPr>
          <p:sp>
            <p:nvSpPr>
              <p:cNvPr id="47" name="Form">
                <a:extLst>
                  <a:ext uri="{FF2B5EF4-FFF2-40B4-BE49-F238E27FC236}">
                    <a16:creationId xmlns:a16="http://schemas.microsoft.com/office/drawing/2014/main" id="{762AB3D6-8508-6E53-7B42-32B501A1DBAD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48" name="Form">
                <a:extLst>
                  <a:ext uri="{FF2B5EF4-FFF2-40B4-BE49-F238E27FC236}">
                    <a16:creationId xmlns:a16="http://schemas.microsoft.com/office/drawing/2014/main" id="{12385937-2962-A2B4-0C2C-49952D5E07BA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06C31E23-EDDA-BAA3-CA64-7341142C69FB}"/>
              </a:ext>
            </a:extLst>
          </p:cNvPr>
          <p:cNvSpPr txBox="1"/>
          <p:nvPr/>
        </p:nvSpPr>
        <p:spPr>
          <a:xfrm rot="20587296">
            <a:off x="1025928" y="1030102"/>
            <a:ext cx="105253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spc="0" normalizeH="0" baseline="0">
                <a:ln>
                  <a:noFill/>
                </a:ln>
                <a:solidFill>
                  <a:srgbClr val="F76503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  <a:t>Work in</a:t>
            </a:r>
            <a:br>
              <a:rPr kumimoji="0" lang="en-GB" sz="1800" b="1" i="0" u="none" strike="noStrike" cap="none" spc="0" normalizeH="0" baseline="0">
                <a:ln>
                  <a:noFill/>
                </a:ln>
                <a:solidFill>
                  <a:srgbClr val="F76503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rPr>
            </a:br>
            <a:r>
              <a:rPr lang="en-GB" b="1">
                <a:solidFill>
                  <a:srgbClr val="F76503"/>
                </a:solidFill>
              </a:rPr>
              <a:t>progress!</a:t>
            </a:r>
            <a:endParaRPr kumimoji="0" lang="en-GB" sz="1800" b="1" i="0" u="none" strike="noStrike" cap="none" spc="0" normalizeH="0" baseline="0">
              <a:ln>
                <a:noFill/>
              </a:ln>
              <a:solidFill>
                <a:srgbClr val="F76503"/>
              </a:solidFill>
              <a:effectLst/>
              <a:uFillTx/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663229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CAF0A-370A-D3CE-F040-6BBB3EFFC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8A2A-35DE-502B-6976-8518C5C9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Tooling Capability Model (LCV) – Tools Mapped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C0EAB-7E49-D304-E546-3F3BB605787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Tools for open source compliance matters are mapped against the model</a:t>
            </a:r>
          </a:p>
        </p:txBody>
      </p:sp>
    </p:spTree>
    <p:extLst>
      <p:ext uri="{BB962C8B-B14F-4D97-AF65-F5344CB8AC3E}">
        <p14:creationId xmlns:p14="http://schemas.microsoft.com/office/powerpoint/2010/main" val="38415361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Tool Chain</a:t>
            </a:r>
            <a:r>
              <a:rPr dirty="0"/>
              <a:t> Capabilities (</a:t>
            </a:r>
            <a:r>
              <a:rPr lang="en-US" dirty="0"/>
              <a:t>LCV</a:t>
            </a:r>
            <a:r>
              <a:rPr dirty="0"/>
              <a:t>)</a:t>
            </a:r>
            <a:r>
              <a:rPr lang="de-DE" dirty="0"/>
              <a:t> – </a:t>
            </a:r>
            <a:r>
              <a:rPr lang="de-DE" dirty="0" err="1"/>
              <a:t>Example</a:t>
            </a:r>
            <a:r>
              <a:rPr lang="de-DE" dirty="0"/>
              <a:t> Binary Analysis Next Generation (BANG)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</a:t>
              </a:r>
              <a:r>
                <a:rPr lang="en-GB"/>
                <a:t>Source</a:t>
              </a:r>
              <a: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rPr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</a:t>
              </a:r>
              <a:r>
                <a:rPr lang="de-DE"/>
                <a:t> </a:t>
              </a:r>
              <a: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Policies &amp; Rules</a:t>
              </a:r>
              <a:endParaRPr lang="en-GB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Snippet Scanner</a:t>
              </a:r>
              <a:br>
                <a:rPr/>
              </a:br>
              <a:r>
                <a:t>(</a:t>
              </a:r>
              <a:r>
                <a:rPr lang="en-GB"/>
                <a:t>forensics</a:t>
              </a:r>
              <a:r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/>
                <a:t>License Repository </a:t>
              </a:r>
              <a:r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Legal Solver (</a:t>
              </a:r>
              <a:r>
                <a:rPr lang="en-GB"/>
                <a:t>determine obligations</a:t>
              </a:r>
              <a:r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Package </a:t>
              </a:r>
              <a:r>
                <a:rPr lang="en-GB"/>
                <a:t>Data </a:t>
              </a:r>
              <a: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169" name="swh-logo.png" descr="swh-logo.png"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567" y="1734649"/>
            <a:ext cx="387620" cy="400416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BANG">
            <a:hlinkClick r:id="rId3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9685227" y="1426843"/>
            <a:ext cx="129467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80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635900" y="1050953"/>
            <a:ext cx="9704030" cy="5199895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300"/>
              </a:lvl1pPr>
            </a:lstStyle>
            <a:p>
              <a:r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6890873" y="3665838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72" name="Reporting"/>
          <p:cNvGrpSpPr/>
          <p:nvPr/>
        </p:nvGrpSpPr>
        <p:grpSpPr>
          <a:xfrm>
            <a:off x="1045500" y="5446481"/>
            <a:ext cx="7608121" cy="32004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Tool Chain Capabilities (LCV) – Example </a:t>
            </a:r>
            <a:r>
              <a:rPr lang="de-DE" dirty="0" err="1"/>
              <a:t>ClearlyDefined</a:t>
            </a:r>
            <a:r>
              <a:rPr lang="de-DE" dirty="0"/>
              <a:t>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1071459" y="2405770"/>
            <a:ext cx="1287359" cy="698501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</a:t>
              </a:r>
              <a:r>
                <a:rPr lang="en-GB"/>
                <a:t>Source</a:t>
              </a:r>
              <a: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1071459" y="3316588"/>
            <a:ext cx="1287358" cy="698501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187486" y="3301650"/>
            <a:ext cx="3590029" cy="698501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179021" y="4260546"/>
            <a:ext cx="1310191" cy="698502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Policies &amp; Rules</a:t>
              </a:r>
              <a:endParaRPr lang="en-GB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7361235" y="3316588"/>
            <a:ext cx="1287358" cy="698501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7361235" y="2409069"/>
            <a:ext cx="1287359" cy="698501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5243622" y="1451850"/>
            <a:ext cx="1287357" cy="698501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100"/>
              </a:pPr>
              <a:r>
                <a:t>Snippet Scanner</a:t>
              </a:r>
              <a:br>
                <a:rPr/>
              </a:br>
              <a:r>
                <a:t>(</a:t>
              </a:r>
              <a:r>
                <a:rPr lang="en-GB"/>
                <a:t>forensics</a:t>
              </a:r>
              <a:r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187487" y="1445918"/>
            <a:ext cx="1287357" cy="698501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2551416" y="3650899"/>
            <a:ext cx="46088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Linie"/>
          <p:cNvSpPr/>
          <p:nvPr/>
        </p:nvSpPr>
        <p:spPr>
          <a:xfrm>
            <a:off x="2583824" y="3108616"/>
            <a:ext cx="398762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3" name="Linie"/>
          <p:cNvSpPr/>
          <p:nvPr/>
        </p:nvSpPr>
        <p:spPr>
          <a:xfrm flipV="1">
            <a:off x="2549100" y="4054069"/>
            <a:ext cx="468151" cy="2138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4" name="Linie"/>
          <p:cNvSpPr/>
          <p:nvPr/>
        </p:nvSpPr>
        <p:spPr>
          <a:xfrm>
            <a:off x="3831164" y="31371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5" name="Linie"/>
          <p:cNvSpPr/>
          <p:nvPr/>
        </p:nvSpPr>
        <p:spPr>
          <a:xfrm>
            <a:off x="3831166" y="2205359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6" name="Linie"/>
          <p:cNvSpPr/>
          <p:nvPr/>
        </p:nvSpPr>
        <p:spPr>
          <a:xfrm flipV="1">
            <a:off x="3831165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7368714" y="4239588"/>
            <a:ext cx="1272400" cy="715417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000"/>
              </a:pPr>
              <a:r>
                <a:rPr lang="en-GB"/>
                <a:t>License Repository </a:t>
              </a:r>
              <a:r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6881102" y="3163637"/>
            <a:ext cx="389443" cy="16377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1" name="Linie"/>
          <p:cNvSpPr/>
          <p:nvPr/>
        </p:nvSpPr>
        <p:spPr>
          <a:xfrm flipV="1">
            <a:off x="6878668" y="2553650"/>
            <a:ext cx="395391" cy="170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4" name="Component Crawler"/>
          <p:cNvGrpSpPr/>
          <p:nvPr/>
        </p:nvGrpSpPr>
        <p:grpSpPr>
          <a:xfrm>
            <a:off x="1071459" y="1444147"/>
            <a:ext cx="1287358" cy="698501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76503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2583823" y="2171444"/>
            <a:ext cx="398763" cy="18699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9692539" y="2870414"/>
            <a:ext cx="1287359" cy="698501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8941003" y="3200005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5243622" y="4260547"/>
            <a:ext cx="1287357" cy="698501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t>Legal Solver (</a:t>
              </a:r>
              <a:r>
                <a:rPr lang="en-GB"/>
                <a:t>determine obligations</a:t>
              </a:r>
              <a:r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6870155" y="2980994"/>
            <a:ext cx="380911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26" name="COTS Management"/>
          <p:cNvGrpSpPr/>
          <p:nvPr/>
        </p:nvGrpSpPr>
        <p:grpSpPr>
          <a:xfrm>
            <a:off x="5273842" y="2736048"/>
            <a:ext cx="1503673" cy="357198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900"/>
              </a:lvl1pPr>
            </a:lstStyle>
            <a:p>
              <a:r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1045501" y="5797630"/>
            <a:ext cx="7608119" cy="32004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7361235" y="1446693"/>
            <a:ext cx="1287358" cy="698501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4884134" y="3649772"/>
            <a:ext cx="413183" cy="263969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8214246" y="4677430"/>
            <a:ext cx="355295" cy="226987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1045499" y="5095332"/>
            <a:ext cx="7608123" cy="32004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843602" y="2903551"/>
            <a:ext cx="301022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3" name="Linie"/>
          <p:cNvSpPr/>
          <p:nvPr/>
        </p:nvSpPr>
        <p:spPr>
          <a:xfrm>
            <a:off x="6890873" y="4609797"/>
            <a:ext cx="339475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162094" y="2384928"/>
            <a:ext cx="1554447" cy="708318"/>
            <a:chOff x="0" y="-88907"/>
            <a:chExt cx="1554446" cy="708316"/>
          </a:xfrm>
          <a:solidFill>
            <a:srgbClr val="F76503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>
                  <a:solidFill>
                    <a:schemeClr val="bg1"/>
                  </a:solidFill>
                </a:rPr>
                <a:t>Package </a:t>
              </a:r>
              <a:r>
                <a:rPr lang="en-GB">
                  <a:solidFill>
                    <a:schemeClr val="bg1"/>
                  </a:solidFill>
                </a:rPr>
                <a:t>Data </a:t>
              </a:r>
              <a:r>
                <a:rPr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715157" y="2384928"/>
            <a:ext cx="2057530" cy="272429"/>
          </a:xfrm>
          <a:prstGeom prst="rect">
            <a:avLst/>
          </a:prstGeom>
          <a:solidFill>
            <a:srgbClr val="F76503"/>
          </a:solidFill>
          <a:ln w="12700">
            <a:solidFill>
              <a:schemeClr val="accent1"/>
            </a:solidFill>
            <a:miter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sp>
        <p:nvSpPr>
          <p:cNvPr id="148" name="COTS Management"/>
          <p:cNvSpPr/>
          <p:nvPr/>
        </p:nvSpPr>
        <p:spPr>
          <a:xfrm>
            <a:off x="4611656" y="2398809"/>
            <a:ext cx="174772" cy="247262"/>
          </a:xfrm>
          <a:prstGeom prst="rect">
            <a:avLst/>
          </a:prstGeom>
          <a:solidFill>
            <a:srgbClr val="F76503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300"/>
            </a:pPr>
            <a:endParaRPr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160764" y="2783881"/>
            <a:ext cx="431187" cy="263969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5816604" y="4045932"/>
            <a:ext cx="1" cy="16004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3" name="Linie"/>
          <p:cNvSpPr/>
          <p:nvPr/>
        </p:nvSpPr>
        <p:spPr>
          <a:xfrm>
            <a:off x="8004914" y="3169675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4" name="Linie"/>
          <p:cNvSpPr/>
          <p:nvPr/>
        </p:nvSpPr>
        <p:spPr>
          <a:xfrm flipH="1">
            <a:off x="6836683" y="2149559"/>
            <a:ext cx="394680" cy="1591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Linie"/>
          <p:cNvSpPr/>
          <p:nvPr/>
        </p:nvSpPr>
        <p:spPr>
          <a:xfrm>
            <a:off x="5961794" y="3135262"/>
            <a:ext cx="1" cy="10929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Linie"/>
          <p:cNvSpPr/>
          <p:nvPr/>
        </p:nvSpPr>
        <p:spPr>
          <a:xfrm>
            <a:off x="5887300" y="2203311"/>
            <a:ext cx="1" cy="13770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4112" y="6425419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9858914" y="4875659"/>
            <a:ext cx="598059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9" name="Data Flow"/>
          <p:cNvSpPr txBox="1"/>
          <p:nvPr/>
        </p:nvSpPr>
        <p:spPr>
          <a:xfrm>
            <a:off x="9820123" y="5038737"/>
            <a:ext cx="6756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10684087" y="4730975"/>
            <a:ext cx="413183" cy="263969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10583147" y="5045362"/>
            <a:ext cx="64046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89816" y="4662058"/>
            <a:ext cx="413183" cy="263969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1071459" y="4222018"/>
            <a:ext cx="1287359" cy="698501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300"/>
              </a:pPr>
              <a:endParaRPr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100"/>
              </a:pPr>
              <a:r>
                <a:t>Dependency Analyzer</a:t>
              </a:r>
              <a:r>
                <a:rPr lang="de-DE"/>
                <a:t> </a:t>
              </a:r>
              <a:r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977" y="1276527"/>
            <a:ext cx="3048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-Design">
  <a:themeElements>
    <a:clrScheme name="Office-Design">
      <a:dk1>
        <a:srgbClr val="002D41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-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D41"/>
      </a:accent1>
      <a:accent2>
        <a:srgbClr val="224B60"/>
      </a:accent2>
      <a:accent3>
        <a:srgbClr val="416A7E"/>
      </a:accent3>
      <a:accent4>
        <a:srgbClr val="388594"/>
      </a:accent4>
      <a:accent5>
        <a:srgbClr val="98C0CF"/>
      </a:accent5>
      <a:accent6>
        <a:srgbClr val="ACBCC2"/>
      </a:accent6>
      <a:hlink>
        <a:srgbClr val="0000FF"/>
      </a:hlink>
      <a:folHlink>
        <a:srgbClr val="FF00FF"/>
      </a:folHlink>
    </a:clrScheme>
    <a:fontScheme name="Office-Design">
      <a:majorFont>
        <a:latin typeface="Avenir Book"/>
        <a:ea typeface="Avenir Book"/>
        <a:cs typeface="Avenir Book"/>
      </a:majorFont>
      <a:minorFont>
        <a:latin typeface="Avenir Book"/>
        <a:ea typeface="Avenir Book"/>
        <a:cs typeface="Avenir Book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Avenir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4718</Words>
  <Application>Microsoft Macintosh PowerPoint</Application>
  <PresentationFormat>Widescreen</PresentationFormat>
  <Paragraphs>801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Avenir Book</vt:lpstr>
      <vt:lpstr>Avenir Book Oblique</vt:lpstr>
      <vt:lpstr>Bradley Hand</vt:lpstr>
      <vt:lpstr>Open Sans Light</vt:lpstr>
      <vt:lpstr>Times New Roman</vt:lpstr>
      <vt:lpstr>Wingdings</vt:lpstr>
      <vt:lpstr>Office-Design</vt:lpstr>
      <vt:lpstr>Tooling Capability Map</vt:lpstr>
      <vt:lpstr>Traceability as a General Requirement</vt:lpstr>
      <vt:lpstr>Index Of Content</vt:lpstr>
      <vt:lpstr>Tooling Capability Models - Visualization</vt:lpstr>
      <vt:lpstr>Tool Chain Capabilities Overview – License Compliance Version (LCV)</vt:lpstr>
      <vt:lpstr>Tool Chain Capabilities Overview – Security Version (SV)</vt:lpstr>
      <vt:lpstr>Tooling Capability Model (LCV) – Tools Mapped</vt:lpstr>
      <vt:lpstr>Tool Chain Capabilities (LCV) – Example Binary Analysis Next Generation (BANG)</vt:lpstr>
      <vt:lpstr>Tool Chain Capabilities (LCV) – Example ClearlyDefined </vt:lpstr>
      <vt:lpstr>Tool Chain Capabilities (LCV) – Example SCANOSS</vt:lpstr>
      <vt:lpstr>Tool Chain Capabilities (LCV) – Example Software Heritage</vt:lpstr>
      <vt:lpstr>Tool Chain Capabilities (LCV) – Example TERN</vt:lpstr>
      <vt:lpstr>Tool Chain Capabilities (LCV) – Example TrustSource Scanners</vt:lpstr>
      <vt:lpstr>Tooling Capability Model (LCV) – Full Explanation</vt:lpstr>
      <vt:lpstr>Tool Chain Capabilities - Package Crawler/Finder</vt:lpstr>
      <vt:lpstr>Tool Chain Capabilities - Package Archive</vt:lpstr>
      <vt:lpstr>Tool Chain Capabilities - Dependency Analyzer (Source)</vt:lpstr>
      <vt:lpstr>Tool Chain Capabilities - Dependency Analyzer (Binary)</vt:lpstr>
      <vt:lpstr>Tool Chain Capabilities - Depdendency Analyzer (Container)</vt:lpstr>
      <vt:lpstr>Tool Chain Capabilities - License, Copyright &amp; Authors Scanner</vt:lpstr>
      <vt:lpstr>Tool Chain Capabilities – (CI/CD) OSG Rule Enforcement</vt:lpstr>
      <vt:lpstr>Tool Chain Capabilities – Input Condition Management</vt:lpstr>
      <vt:lpstr>Tool Chain Capabilities - Snippet &amp; Similarity Scanner</vt:lpstr>
      <vt:lpstr>Tool Chain Capabilities - Package Metadata Repository</vt:lpstr>
      <vt:lpstr>Tool Chain Capabilities - Case Data Collector</vt:lpstr>
      <vt:lpstr>Tool Chain Capabilities – Case Data Analyzer</vt:lpstr>
      <vt:lpstr>Tool Chain Capabilities - Policies &amp; Rules</vt:lpstr>
      <vt:lpstr>Tool Chain Capabilities – Management of 3rd party provided Components</vt:lpstr>
      <vt:lpstr>Tool Chain Capabilities - Legal Solver</vt:lpstr>
      <vt:lpstr>ToolChain Capabilities - License Repository</vt:lpstr>
      <vt:lpstr>Tool Chain Capabilities - Compliance Artefact Generator</vt:lpstr>
      <vt:lpstr>Tool Chain Capabilities - Approval Flow</vt:lpstr>
      <vt:lpstr>Tool Chain Capabilities - User &amp; Role Management</vt:lpstr>
      <vt:lpstr>Tool Chain Capabilities - Audit Log</vt:lpstr>
      <vt:lpstr>Tool Chain Capabilities - Reporting &amp; Analytics</vt:lpstr>
      <vt:lpstr>Tool Chain Capabilities - Tool Orchestrator</vt:lpstr>
      <vt:lpstr>Tooling Capability Models – Next Steps</vt:lpstr>
      <vt:lpstr>Status quo and next steps</vt:lpstr>
      <vt:lpstr>Open Questions for further discussions</vt:lpstr>
      <vt:lpstr>Changelog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Map</dc:title>
  <dc:creator>Peter Ellsiepen</dc:creator>
  <cp:lastModifiedBy>Shane Coughlan</cp:lastModifiedBy>
  <cp:revision>96</cp:revision>
  <cp:lastPrinted>2019-12-06T17:03:19Z</cp:lastPrinted>
  <dcterms:modified xsi:type="dcterms:W3CDTF">2025-03-13T03:59:53Z</dcterms:modified>
</cp:coreProperties>
</file>