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7"/>
  </p:notesMasterIdLst>
  <p:sldIdLst>
    <p:sldId id="256" r:id="rId2"/>
    <p:sldId id="306" r:id="rId3"/>
    <p:sldId id="308" r:id="rId4"/>
    <p:sldId id="307" r:id="rId5"/>
    <p:sldId id="296" r:id="rId6"/>
    <p:sldId id="302" r:id="rId7"/>
    <p:sldId id="310" r:id="rId8"/>
    <p:sldId id="299" r:id="rId9"/>
    <p:sldId id="304" r:id="rId10"/>
    <p:sldId id="257" r:id="rId11"/>
    <p:sldId id="280" r:id="rId12"/>
    <p:sldId id="288" r:id="rId13"/>
    <p:sldId id="293" r:id="rId14"/>
    <p:sldId id="284" r:id="rId15"/>
    <p:sldId id="285" r:id="rId16"/>
    <p:sldId id="286" r:id="rId17"/>
    <p:sldId id="303" r:id="rId18"/>
    <p:sldId id="311" r:id="rId19"/>
    <p:sldId id="258" r:id="rId20"/>
    <p:sldId id="298" r:id="rId21"/>
    <p:sldId id="259" r:id="rId22"/>
    <p:sldId id="260" r:id="rId23"/>
    <p:sldId id="261" r:id="rId24"/>
    <p:sldId id="262" r:id="rId25"/>
    <p:sldId id="289" r:id="rId26"/>
    <p:sldId id="291" r:id="rId27"/>
    <p:sldId id="266" r:id="rId28"/>
    <p:sldId id="263" r:id="rId29"/>
    <p:sldId id="264" r:id="rId30"/>
    <p:sldId id="294" r:id="rId31"/>
    <p:sldId id="265" r:id="rId32"/>
    <p:sldId id="267" r:id="rId33"/>
    <p:sldId id="268" r:id="rId34"/>
    <p:sldId id="269" r:id="rId35"/>
    <p:sldId id="270" r:id="rId36"/>
    <p:sldId id="271" r:id="rId37"/>
    <p:sldId id="272" r:id="rId38"/>
    <p:sldId id="274" r:id="rId39"/>
    <p:sldId id="275" r:id="rId40"/>
    <p:sldId id="276" r:id="rId41"/>
    <p:sldId id="305" r:id="rId42"/>
    <p:sldId id="309" r:id="rId43"/>
    <p:sldId id="300" r:id="rId44"/>
    <p:sldId id="295" r:id="rId45"/>
    <p:sldId id="278" r:id="rId4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Ellsiepen" initials="PE" lastIdx="37" clrIdx="0">
    <p:extLst>
      <p:ext uri="{19B8F6BF-5375-455C-9EA6-DF929625EA0E}">
        <p15:presenceInfo xmlns:p15="http://schemas.microsoft.com/office/powerpoint/2012/main" userId="Peter Ellsie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6503"/>
    <a:srgbClr val="FF7E7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CD"/>
          </a:solidFill>
        </a:fill>
      </a:tcStyle>
    </a:wholeTbl>
    <a:band2H>
      <a:tcTxStyle/>
      <a:tcStyle>
        <a:tcBdr/>
        <a:fill>
          <a:solidFill>
            <a:srgbClr val="E6E7E8"/>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3D7"/>
          </a:solidFill>
        </a:fill>
      </a:tcStyle>
    </a:wholeTbl>
    <a:band2H>
      <a:tcTxStyle/>
      <a:tcStyle>
        <a:tcBdr/>
        <a:fill>
          <a:solidFill>
            <a:srgbClr val="E8EAEC"/>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E7E9"/>
          </a:solidFill>
        </a:fill>
      </a:tcStyle>
    </a:wholeTbl>
    <a:band2H>
      <a:tcTxStyle/>
      <a:tcStyle>
        <a:tcBdr/>
        <a:fill>
          <a:solidFill>
            <a:srgbClr val="F1F3F4"/>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chemeClr val="accent1"/>
        </a:fontRef>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8"/>
          </a:solidFill>
        </a:fill>
      </a:tcStyle>
    </a:wholeTbl>
    <a:band2H>
      <a:tcTxStyle/>
      <a:tcStyle>
        <a:tcBdr/>
        <a:fill>
          <a:solidFill>
            <a:srgbClr val="FFFFFF"/>
          </a:solidFill>
        </a:fill>
      </a:tcStyle>
    </a:band2H>
    <a:firstCol>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Heavy"/>
          <a:ea typeface="Avenir Heavy"/>
          <a:cs typeface="Avenir Heavy"/>
        </a:font>
        <a:schemeClr val="accent1"/>
      </a:tcTxStyle>
      <a:tcStyle>
        <a:tcBdr>
          <a:left>
            <a:ln w="12700" cap="flat">
              <a:noFill/>
              <a:miter lim="400000"/>
            </a:ln>
          </a:left>
          <a:right>
            <a:ln w="12700" cap="flat">
              <a:noFill/>
              <a:miter lim="400000"/>
            </a:ln>
          </a:right>
          <a:top>
            <a:ln w="508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254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CD"/>
          </a:solidFill>
        </a:fill>
      </a:tcStyle>
    </a:wholeTbl>
    <a:band2H>
      <a:tcTxStyle/>
      <a:tcStyle>
        <a:tcBdr/>
        <a:fill>
          <a:solidFill>
            <a:srgbClr val="E6E7E8"/>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2708684C-4D16-4618-839F-0558EEFCDFE6}" styleName="">
    <a:tblBg/>
    <a:wholeTbl>
      <a:tcTxStyle b="off"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a:tcStyle>
        <a:tcBdr/>
        <a:fill>
          <a:solidFill>
            <a:srgbClr val="FFFFFF"/>
          </a:solidFill>
        </a:fill>
      </a:tcStyle>
    </a:band2H>
    <a:firstCol>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81" autoAdjust="0"/>
    <p:restoredTop sz="96301"/>
  </p:normalViewPr>
  <p:slideViewPr>
    <p:cSldViewPr snapToGrid="0">
      <p:cViewPr varScale="1">
        <p:scale>
          <a:sx n="102" d="100"/>
          <a:sy n="102" d="100"/>
        </p:scale>
        <p:origin x="12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8" name="Shape 58"/>
          <p:cNvSpPr>
            <a:spLocks noGrp="1" noRot="1" noChangeAspect="1"/>
          </p:cNvSpPr>
          <p:nvPr>
            <p:ph type="sldImg"/>
          </p:nvPr>
        </p:nvSpPr>
        <p:spPr>
          <a:xfrm>
            <a:off x="1143000" y="685800"/>
            <a:ext cx="4572000" cy="3429000"/>
          </a:xfrm>
          <a:prstGeom prst="rect">
            <a:avLst/>
          </a:prstGeom>
        </p:spPr>
        <p:txBody>
          <a:bodyPr/>
          <a:lstStyle/>
          <a:p>
            <a:endParaRPr/>
          </a:p>
        </p:txBody>
      </p:sp>
      <p:sp>
        <p:nvSpPr>
          <p:cNvPr id="59" name="Shape 5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venir Book"/>
      </a:defRPr>
    </a:lvl1pPr>
    <a:lvl2pPr indent="228600" latinLnBrk="0">
      <a:defRPr sz="1200">
        <a:latin typeface="+mn-lt"/>
        <a:ea typeface="+mn-ea"/>
        <a:cs typeface="+mn-cs"/>
        <a:sym typeface="Avenir Book"/>
      </a:defRPr>
    </a:lvl2pPr>
    <a:lvl3pPr indent="457200" latinLnBrk="0">
      <a:defRPr sz="1200">
        <a:latin typeface="+mn-lt"/>
        <a:ea typeface="+mn-ea"/>
        <a:cs typeface="+mn-cs"/>
        <a:sym typeface="Avenir Book"/>
      </a:defRPr>
    </a:lvl3pPr>
    <a:lvl4pPr indent="685800" latinLnBrk="0">
      <a:defRPr sz="1200">
        <a:latin typeface="+mn-lt"/>
        <a:ea typeface="+mn-ea"/>
        <a:cs typeface="+mn-cs"/>
        <a:sym typeface="Avenir Book"/>
      </a:defRPr>
    </a:lvl4pPr>
    <a:lvl5pPr indent="914400" latinLnBrk="0">
      <a:defRPr sz="1200">
        <a:latin typeface="+mn-lt"/>
        <a:ea typeface="+mn-ea"/>
        <a:cs typeface="+mn-cs"/>
        <a:sym typeface="Avenir Book"/>
      </a:defRPr>
    </a:lvl5pPr>
    <a:lvl6pPr indent="1143000" latinLnBrk="0">
      <a:defRPr sz="1200">
        <a:latin typeface="+mn-lt"/>
        <a:ea typeface="+mn-ea"/>
        <a:cs typeface="+mn-cs"/>
        <a:sym typeface="Avenir Book"/>
      </a:defRPr>
    </a:lvl6pPr>
    <a:lvl7pPr indent="1371600" latinLnBrk="0">
      <a:defRPr sz="1200">
        <a:latin typeface="+mn-lt"/>
        <a:ea typeface="+mn-ea"/>
        <a:cs typeface="+mn-cs"/>
        <a:sym typeface="Avenir Book"/>
      </a:defRPr>
    </a:lvl7pPr>
    <a:lvl8pPr indent="1600200" latinLnBrk="0">
      <a:defRPr sz="1200">
        <a:latin typeface="+mn-lt"/>
        <a:ea typeface="+mn-ea"/>
        <a:cs typeface="+mn-cs"/>
        <a:sym typeface="Avenir Book"/>
      </a:defRPr>
    </a:lvl8pPr>
    <a:lvl9pPr indent="1828800" latinLnBrk="0">
      <a:defRPr sz="1200">
        <a:latin typeface="+mn-lt"/>
        <a:ea typeface="+mn-ea"/>
        <a:cs typeface="+mn-cs"/>
        <a:sym typeface="Avenir Book"/>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GB"/>
              <a:t>All of this approaches focus on content inside a particular file</a:t>
            </a:r>
          </a:p>
          <a:p>
            <a:endParaRPr lang="en-GB"/>
          </a:p>
          <a:p>
            <a:pPr marL="0" marR="0" lvl="0" indent="0" defTabSz="914400" eaLnBrk="1" fontAlgn="auto" latinLnBrk="0" hangingPunct="1">
              <a:lnSpc>
                <a:spcPct val="100000"/>
              </a:lnSpc>
              <a:spcBef>
                <a:spcPts val="0"/>
              </a:spcBef>
              <a:spcAft>
                <a:spcPts val="0"/>
              </a:spcAft>
              <a:buClrTx/>
              <a:buSzTx/>
              <a:buFontTx/>
              <a:buNone/>
              <a:tabLst/>
              <a:defRPr/>
            </a:pPr>
            <a:r>
              <a:rPr lang="en-GB"/>
              <a:t>Delta =&gt; difference in files, changes in files </a:t>
            </a:r>
          </a:p>
          <a:p>
            <a:endParaRPr lang="en-GB"/>
          </a:p>
          <a:p>
            <a:r>
              <a:rPr lang="en-GB"/>
              <a:t>Similarity =&gt; something similar (may be same file or parts of the file either with or without same codepage and formatting characters)</a:t>
            </a:r>
          </a:p>
          <a:p>
            <a:pPr marL="0" marR="0" lvl="0" indent="0" defTabSz="914400" eaLnBrk="1" fontAlgn="auto" latinLnBrk="0" hangingPunct="1">
              <a:lnSpc>
                <a:spcPct val="100000"/>
              </a:lnSpc>
              <a:spcBef>
                <a:spcPts val="0"/>
              </a:spcBef>
              <a:spcAft>
                <a:spcPts val="0"/>
              </a:spcAft>
              <a:buClrTx/>
              <a:buSzTx/>
              <a:buFontTx/>
              <a:buNone/>
              <a:tabLst/>
              <a:defRPr/>
            </a:pPr>
            <a:endParaRPr lang="en-GB"/>
          </a:p>
          <a:p>
            <a:pPr marL="0" marR="0" lvl="0" indent="0" defTabSz="914400" eaLnBrk="1" fontAlgn="auto" latinLnBrk="0" hangingPunct="1">
              <a:lnSpc>
                <a:spcPct val="100000"/>
              </a:lnSpc>
              <a:spcBef>
                <a:spcPts val="0"/>
              </a:spcBef>
              <a:spcAft>
                <a:spcPts val="0"/>
              </a:spcAft>
              <a:buClrTx/>
              <a:buSzTx/>
              <a:buFontTx/>
              <a:buNone/>
              <a:tabLst/>
              <a:defRPr/>
            </a:pPr>
            <a:r>
              <a:rPr lang="en-GB"/>
              <a:t>Snippet  =&gt; identify part or parts of a file that appear somewhere else as well </a:t>
            </a:r>
          </a:p>
          <a:p>
            <a:endParaRPr lang="en-GB"/>
          </a:p>
        </p:txBody>
      </p:sp>
    </p:spTree>
    <p:extLst>
      <p:ext uri="{BB962C8B-B14F-4D97-AF65-F5344CB8AC3E}">
        <p14:creationId xmlns:p14="http://schemas.microsoft.com/office/powerpoint/2010/main" val="3191873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pic>
        <p:nvPicPr>
          <p:cNvPr id="14" name="Tooling-Group-Logo-Transparent.png" descr="Tooling-Group-Logo-Transparent.png"/>
          <p:cNvPicPr>
            <a:picLocks noChangeAspect="1"/>
          </p:cNvPicPr>
          <p:nvPr/>
        </p:nvPicPr>
        <p:blipFill>
          <a:blip r:embed="rId2"/>
          <a:stretch>
            <a:fillRect/>
          </a:stretch>
        </p:blipFill>
        <p:spPr>
          <a:xfrm>
            <a:off x="10360525" y="258709"/>
            <a:ext cx="1398908" cy="649475"/>
          </a:xfrm>
          <a:prstGeom prst="rect">
            <a:avLst/>
          </a:prstGeom>
          <a:ln w="12700">
            <a:miter lim="400000"/>
          </a:ln>
        </p:spPr>
      </p:pic>
      <p:sp>
        <p:nvSpPr>
          <p:cNvPr id="15" name="Rechteck"/>
          <p:cNvSpPr/>
          <p:nvPr/>
        </p:nvSpPr>
        <p:spPr>
          <a:xfrm>
            <a:off x="-2170" y="1888812"/>
            <a:ext cx="12196340" cy="2031802"/>
          </a:xfrm>
          <a:prstGeom prst="rect">
            <a:avLst/>
          </a:prstGeom>
          <a:solidFill>
            <a:srgbClr val="F66503"/>
          </a:solidFill>
          <a:ln w="12700">
            <a:miter lim="400000"/>
          </a:ln>
        </p:spPr>
        <p:txBody>
          <a:bodyPr lIns="45719" rIns="45719" anchor="ctr"/>
          <a:lstStyle/>
          <a:p>
            <a:endParaRPr/>
          </a:p>
        </p:txBody>
      </p:sp>
      <p:sp>
        <p:nvSpPr>
          <p:cNvPr id="16" name="Titeltext"/>
          <p:cNvSpPr txBox="1">
            <a:spLocks noGrp="1"/>
          </p:cNvSpPr>
          <p:nvPr>
            <p:ph type="title"/>
          </p:nvPr>
        </p:nvSpPr>
        <p:spPr>
          <a:xfrm>
            <a:off x="2086060" y="2012805"/>
            <a:ext cx="8170859" cy="867931"/>
          </a:xfrm>
          <a:prstGeom prst="rect">
            <a:avLst/>
          </a:prstGeom>
        </p:spPr>
        <p:txBody>
          <a:bodyPr anchor="b"/>
          <a:lstStyle>
            <a:lvl1pPr>
              <a:defRPr sz="2800">
                <a:solidFill>
                  <a:srgbClr val="FFFFFF"/>
                </a:solidFill>
                <a:latin typeface="Open Sans Light" pitchFamily="2" charset="0"/>
                <a:ea typeface="Open Sans Light" pitchFamily="2" charset="0"/>
                <a:cs typeface="Open Sans Light" pitchFamily="2" charset="0"/>
              </a:defRPr>
            </a:lvl1pPr>
          </a:lstStyle>
          <a:p>
            <a:r>
              <a:rPr dirty="0" err="1"/>
              <a:t>Titeltext</a:t>
            </a:r>
            <a:endParaRPr dirty="0"/>
          </a:p>
        </p:txBody>
      </p:sp>
      <p:sp>
        <p:nvSpPr>
          <p:cNvPr id="17" name="Textebene 1…"/>
          <p:cNvSpPr txBox="1">
            <a:spLocks noGrp="1"/>
          </p:cNvSpPr>
          <p:nvPr>
            <p:ph type="body" sz="quarter" idx="1"/>
          </p:nvPr>
        </p:nvSpPr>
        <p:spPr>
          <a:xfrm>
            <a:off x="2162260" y="2905678"/>
            <a:ext cx="8390692" cy="749323"/>
          </a:xfrm>
          <a:prstGeom prst="rect">
            <a:avLst/>
          </a:prstGeom>
          <a:noFill/>
        </p:spPr>
        <p:txBody>
          <a:bodyPr/>
          <a:lstStyle>
            <a:lvl1pPr>
              <a:defRPr sz="1600" b="0" i="0">
                <a:solidFill>
                  <a:srgbClr val="FFFFFF"/>
                </a:solidFill>
                <a:latin typeface="Open Sans Light" pitchFamily="2" charset="0"/>
                <a:ea typeface="Open Sans Light" pitchFamily="2" charset="0"/>
                <a:cs typeface="Open Sans Light" pitchFamily="2" charset="0"/>
              </a:defRPr>
            </a:lvl1pPr>
            <a:lvl2pPr marL="0" indent="457200">
              <a:buSzTx/>
              <a:buNone/>
              <a:defRPr sz="1600" b="0" i="0">
                <a:solidFill>
                  <a:srgbClr val="FFFFFF"/>
                </a:solidFill>
                <a:latin typeface="Open Sans Light" pitchFamily="2" charset="0"/>
                <a:ea typeface="Open Sans Light" pitchFamily="2" charset="0"/>
                <a:cs typeface="Open Sans Light" pitchFamily="2" charset="0"/>
              </a:defRPr>
            </a:lvl2pPr>
            <a:lvl3pPr marL="0" indent="914400">
              <a:buSzTx/>
              <a:buNone/>
              <a:defRPr sz="1600" b="0" i="0">
                <a:solidFill>
                  <a:srgbClr val="FFFFFF"/>
                </a:solidFill>
                <a:latin typeface="Open Sans Light" pitchFamily="2" charset="0"/>
                <a:ea typeface="Open Sans Light" pitchFamily="2" charset="0"/>
                <a:cs typeface="Open Sans Light" pitchFamily="2" charset="0"/>
              </a:defRPr>
            </a:lvl3pPr>
            <a:lvl4pPr marL="0" indent="1371600">
              <a:buSzTx/>
              <a:buNone/>
              <a:defRPr sz="1600" b="0" i="0">
                <a:solidFill>
                  <a:srgbClr val="FFFFFF"/>
                </a:solidFill>
                <a:latin typeface="Open Sans Light" pitchFamily="2" charset="0"/>
                <a:ea typeface="Open Sans Light" pitchFamily="2" charset="0"/>
                <a:cs typeface="Open Sans Light" pitchFamily="2" charset="0"/>
              </a:defRPr>
            </a:lvl4pPr>
            <a:lvl5pPr marL="0" indent="1828800">
              <a:buSzTx/>
              <a:buNone/>
              <a:defRPr sz="1600" b="0" i="0">
                <a:solidFill>
                  <a:srgbClr val="FFFFFF"/>
                </a:solidFill>
                <a:latin typeface="Open Sans Light" pitchFamily="2" charset="0"/>
                <a:ea typeface="Open Sans Light" pitchFamily="2" charset="0"/>
                <a:cs typeface="Open Sans Light" pitchFamily="2" charset="0"/>
              </a:defRPr>
            </a:lvl5pPr>
          </a:lstStyle>
          <a:p>
            <a:r>
              <a:rPr dirty="0" err="1"/>
              <a:t>Textebene</a:t>
            </a:r>
            <a:r>
              <a:rPr dirty="0"/>
              <a:t> 1</a:t>
            </a:r>
          </a:p>
          <a:p>
            <a:pPr lvl="1"/>
            <a:r>
              <a:rPr dirty="0" err="1"/>
              <a:t>Textebene</a:t>
            </a:r>
            <a:r>
              <a:rPr dirty="0"/>
              <a:t> 2</a:t>
            </a:r>
          </a:p>
          <a:p>
            <a:pPr lvl="2"/>
            <a:r>
              <a:rPr dirty="0" err="1"/>
              <a:t>Textebene</a:t>
            </a:r>
            <a:r>
              <a:rPr dirty="0"/>
              <a:t> 3</a:t>
            </a:r>
          </a:p>
          <a:p>
            <a:pPr lvl="3"/>
            <a:r>
              <a:rPr dirty="0" err="1"/>
              <a:t>Textebene</a:t>
            </a:r>
            <a:r>
              <a:rPr dirty="0"/>
              <a:t> 4</a:t>
            </a:r>
          </a:p>
          <a:p>
            <a:pPr lvl="4"/>
            <a:r>
              <a:rPr dirty="0" err="1"/>
              <a:t>Textebene</a:t>
            </a:r>
            <a:r>
              <a:rPr dirty="0"/>
              <a:t> 5</a:t>
            </a:r>
          </a:p>
        </p:txBody>
      </p:sp>
      <p:sp>
        <p:nvSpPr>
          <p:cNvPr id="18" name="Foliennummer"/>
          <p:cNvSpPr txBox="1">
            <a:spLocks noGrp="1"/>
          </p:cNvSpPr>
          <p:nvPr>
            <p:ph type="sldNum" sz="quarter" idx="2"/>
          </p:nvPr>
        </p:nvSpPr>
        <p:spPr>
          <a:xfrm>
            <a:off x="5892800" y="6172200"/>
            <a:ext cx="2844800" cy="368301"/>
          </a:xfrm>
          <a:prstGeom prst="rect">
            <a:avLst/>
          </a:prstGeom>
        </p:spPr>
        <p:txBody>
          <a:bodyPr/>
          <a:lstStyle>
            <a:lvl1pPr>
              <a:defRPr i="0">
                <a:latin typeface="Avenir Book Oblique"/>
                <a:ea typeface="Avenir Book Oblique"/>
                <a:cs typeface="Avenir Book Oblique"/>
                <a:sym typeface="Avenir Book Oblique"/>
              </a:defRPr>
            </a:lvl1pPr>
          </a:lstStyle>
          <a:p>
            <a:fld id="{86CB4B4D-7CA3-9044-876B-883B54F8677D}" type="slidenum">
              <a:rPr/>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25" name="Titeltext"/>
          <p:cNvSpPr txBox="1">
            <a:spLocks noGrp="1"/>
          </p:cNvSpPr>
          <p:nvPr>
            <p:ph type="title"/>
          </p:nvPr>
        </p:nvSpPr>
        <p:spPr>
          <a:prstGeom prst="rect">
            <a:avLst/>
          </a:prstGeom>
        </p:spPr>
        <p:txBody>
          <a:bodyPr/>
          <a:lstStyle>
            <a:lvl1pPr>
              <a:defRPr>
                <a:latin typeface="Open Sans Light" pitchFamily="2" charset="0"/>
                <a:ea typeface="Open Sans Light" pitchFamily="2" charset="0"/>
                <a:cs typeface="Open Sans Light" pitchFamily="2" charset="0"/>
              </a:defRPr>
            </a:lvl1pPr>
          </a:lstStyle>
          <a:p>
            <a:r>
              <a:rPr dirty="0" err="1"/>
              <a:t>Titeltext</a:t>
            </a:r>
            <a:endParaRPr dirty="0"/>
          </a:p>
        </p:txBody>
      </p:sp>
      <p:sp>
        <p:nvSpPr>
          <p:cNvPr id="26" name="Textebene 1…"/>
          <p:cNvSpPr txBox="1">
            <a:spLocks noGrp="1"/>
          </p:cNvSpPr>
          <p:nvPr>
            <p:ph type="body" idx="1"/>
          </p:nvPr>
        </p:nvSpPr>
        <p:spPr>
          <a:prstGeom prst="rect">
            <a:avLst/>
          </a:prstGeom>
        </p:spPr>
        <p:txBody>
          <a:bodyPr/>
          <a:lstStyle>
            <a:lvl1pPr>
              <a:defRPr b="0" i="0">
                <a:latin typeface="Open Sans Light" pitchFamily="2" charset="0"/>
                <a:ea typeface="Open Sans Light" pitchFamily="2" charset="0"/>
                <a:cs typeface="Open Sans Light" pitchFamily="2" charset="0"/>
              </a:defRPr>
            </a:lvl1pPr>
            <a:lvl2pPr>
              <a:defRPr b="0" i="0">
                <a:latin typeface="Open Sans Light" pitchFamily="2" charset="0"/>
                <a:ea typeface="Open Sans Light" pitchFamily="2" charset="0"/>
                <a:cs typeface="Open Sans Light" pitchFamily="2" charset="0"/>
              </a:defRPr>
            </a:lvl2pPr>
            <a:lvl3pPr>
              <a:defRPr b="0" i="0">
                <a:latin typeface="Open Sans Light" pitchFamily="2" charset="0"/>
                <a:ea typeface="Open Sans Light" pitchFamily="2" charset="0"/>
                <a:cs typeface="Open Sans Light" pitchFamily="2" charset="0"/>
              </a:defRPr>
            </a:lvl3pPr>
            <a:lvl4pPr>
              <a:defRPr b="0" i="0">
                <a:latin typeface="Open Sans Light" pitchFamily="2" charset="0"/>
                <a:ea typeface="Open Sans Light" pitchFamily="2" charset="0"/>
                <a:cs typeface="Open Sans Light" pitchFamily="2" charset="0"/>
              </a:defRPr>
            </a:lvl4pPr>
            <a:lvl5pPr>
              <a:defRPr b="0" i="0">
                <a:latin typeface="Open Sans Light" pitchFamily="2" charset="0"/>
                <a:ea typeface="Open Sans Light" pitchFamily="2" charset="0"/>
                <a:cs typeface="Open Sans Light" pitchFamily="2" charset="0"/>
              </a:defRPr>
            </a:lvl5pPr>
          </a:lstStyle>
          <a:p>
            <a:r>
              <a:rPr dirty="0" err="1"/>
              <a:t>Textebene</a:t>
            </a:r>
            <a:r>
              <a:rPr dirty="0"/>
              <a:t> 1</a:t>
            </a:r>
          </a:p>
          <a:p>
            <a:pPr lvl="1"/>
            <a:r>
              <a:rPr dirty="0" err="1"/>
              <a:t>Textebene</a:t>
            </a:r>
            <a:r>
              <a:rPr dirty="0"/>
              <a:t> 2</a:t>
            </a:r>
          </a:p>
          <a:p>
            <a:pPr lvl="2"/>
            <a:r>
              <a:rPr dirty="0" err="1"/>
              <a:t>Textebene</a:t>
            </a:r>
            <a:r>
              <a:rPr dirty="0"/>
              <a:t> 3</a:t>
            </a:r>
          </a:p>
          <a:p>
            <a:pPr lvl="3"/>
            <a:r>
              <a:rPr dirty="0" err="1"/>
              <a:t>Textebene</a:t>
            </a:r>
            <a:r>
              <a:rPr dirty="0"/>
              <a:t> 4</a:t>
            </a:r>
          </a:p>
          <a:p>
            <a:pPr lvl="4"/>
            <a:r>
              <a:rPr dirty="0" err="1"/>
              <a:t>Textebene</a:t>
            </a:r>
            <a:r>
              <a:rPr dirty="0"/>
              <a:t> 5</a:t>
            </a:r>
          </a:p>
        </p:txBody>
      </p:sp>
      <p:sp>
        <p:nvSpPr>
          <p:cNvPr id="27" name="Foliennummer"/>
          <p:cNvSpPr txBox="1">
            <a:spLocks noGrp="1"/>
          </p:cNvSpPr>
          <p:nvPr>
            <p:ph type="sldNum" sz="quarter" idx="2"/>
          </p:nvPr>
        </p:nvSpPr>
        <p:spPr>
          <a:prstGeom prst="rect">
            <a:avLst/>
          </a:prstGeom>
        </p:spPr>
        <p:txBody>
          <a:bodyPr/>
          <a:lstStyle/>
          <a:p>
            <a:fld id="{86CB4B4D-7CA3-9044-876B-883B54F8677D}" type="slidenum">
              <a:rPr/>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Zwei Inhalte">
    <p:spTree>
      <p:nvGrpSpPr>
        <p:cNvPr id="1" name=""/>
        <p:cNvGrpSpPr/>
        <p:nvPr/>
      </p:nvGrpSpPr>
      <p:grpSpPr>
        <a:xfrm>
          <a:off x="0" y="0"/>
          <a:ext cx="0" cy="0"/>
          <a:chOff x="0" y="0"/>
          <a:chExt cx="0" cy="0"/>
        </a:xfrm>
      </p:grpSpPr>
      <p:sp>
        <p:nvSpPr>
          <p:cNvPr id="34" name="Titeltext"/>
          <p:cNvSpPr txBox="1">
            <a:spLocks noGrp="1"/>
          </p:cNvSpPr>
          <p:nvPr>
            <p:ph type="title"/>
          </p:nvPr>
        </p:nvSpPr>
        <p:spPr>
          <a:xfrm>
            <a:off x="703362" y="314565"/>
            <a:ext cx="9001747" cy="611278"/>
          </a:xfrm>
          <a:prstGeom prst="rect">
            <a:avLst/>
          </a:prstGeom>
        </p:spPr>
        <p:txBody>
          <a:bodyPr/>
          <a:lstStyle>
            <a:lvl1pPr>
              <a:defRPr>
                <a:solidFill>
                  <a:schemeClr val="accent1"/>
                </a:solidFill>
                <a:latin typeface="Open Sans Light" pitchFamily="2" charset="0"/>
                <a:ea typeface="Open Sans Light" pitchFamily="2" charset="0"/>
                <a:cs typeface="Open Sans Light" pitchFamily="2" charset="0"/>
              </a:defRPr>
            </a:lvl1pPr>
          </a:lstStyle>
          <a:p>
            <a:r>
              <a:rPr dirty="0" err="1"/>
              <a:t>Titeltext</a:t>
            </a:r>
            <a:endParaRPr dirty="0"/>
          </a:p>
        </p:txBody>
      </p:sp>
      <p:sp>
        <p:nvSpPr>
          <p:cNvPr id="35" name="Textebene 1…"/>
          <p:cNvSpPr txBox="1">
            <a:spLocks noGrp="1"/>
          </p:cNvSpPr>
          <p:nvPr>
            <p:ph type="body" sz="half" idx="1"/>
          </p:nvPr>
        </p:nvSpPr>
        <p:spPr>
          <a:xfrm>
            <a:off x="682335" y="1381602"/>
            <a:ext cx="4949536" cy="4771868"/>
          </a:xfrm>
          <a:prstGeom prst="rect">
            <a:avLst/>
          </a:prstGeom>
        </p:spPr>
        <p:txBody>
          <a:bodyPr/>
          <a:lstStyle>
            <a:lvl1pPr>
              <a:defRPr sz="1600" b="0" i="0">
                <a:solidFill>
                  <a:schemeClr val="accent1"/>
                </a:solidFill>
                <a:latin typeface="Open Sans Light" pitchFamily="2" charset="0"/>
                <a:ea typeface="Open Sans Light" pitchFamily="2" charset="0"/>
                <a:cs typeface="Open Sans Light" pitchFamily="2" charset="0"/>
                <a:sym typeface="Avenir Book"/>
              </a:defRPr>
            </a:lvl1pPr>
            <a:lvl2pPr marL="179387" indent="-139700">
              <a:buChar char="•"/>
              <a:defRPr sz="1600" b="0" i="0">
                <a:solidFill>
                  <a:schemeClr val="accent1"/>
                </a:solidFill>
                <a:latin typeface="Open Sans Light" pitchFamily="2" charset="0"/>
                <a:ea typeface="Open Sans Light" pitchFamily="2" charset="0"/>
                <a:cs typeface="Open Sans Light" pitchFamily="2" charset="0"/>
                <a:sym typeface="Avenir Book"/>
              </a:defRPr>
            </a:lvl2pPr>
            <a:lvl3pPr marL="378732" indent="-159657">
              <a:defRPr sz="1600" b="0" i="0">
                <a:solidFill>
                  <a:schemeClr val="accent1"/>
                </a:solidFill>
                <a:latin typeface="Open Sans Light" pitchFamily="2" charset="0"/>
                <a:ea typeface="Open Sans Light" pitchFamily="2" charset="0"/>
                <a:cs typeface="Open Sans Light" pitchFamily="2" charset="0"/>
                <a:sym typeface="Avenir Book"/>
              </a:defRPr>
            </a:lvl3pPr>
            <a:lvl4pPr marL="584200" indent="-184150">
              <a:defRPr sz="1600" b="0" i="0">
                <a:solidFill>
                  <a:schemeClr val="accent1"/>
                </a:solidFill>
                <a:latin typeface="Open Sans Light" pitchFamily="2" charset="0"/>
                <a:ea typeface="Open Sans Light" pitchFamily="2" charset="0"/>
                <a:cs typeface="Open Sans Light" pitchFamily="2" charset="0"/>
                <a:sym typeface="Avenir Book"/>
              </a:defRPr>
            </a:lvl4pPr>
            <a:lvl5pPr marL="852487" indent="-184150">
              <a:defRPr sz="1600" b="0" i="0">
                <a:solidFill>
                  <a:schemeClr val="accent1"/>
                </a:solidFill>
                <a:latin typeface="Open Sans Light" pitchFamily="2" charset="0"/>
                <a:ea typeface="Open Sans Light" pitchFamily="2" charset="0"/>
                <a:cs typeface="Open Sans Light" pitchFamily="2" charset="0"/>
                <a:sym typeface="Avenir Book"/>
              </a:defRPr>
            </a:lvl5pPr>
          </a:lstStyle>
          <a:p>
            <a:r>
              <a:rPr dirty="0" err="1"/>
              <a:t>Textebene</a:t>
            </a:r>
            <a:r>
              <a:rPr dirty="0"/>
              <a:t> 1</a:t>
            </a:r>
          </a:p>
          <a:p>
            <a:pPr lvl="1"/>
            <a:r>
              <a:rPr dirty="0" err="1"/>
              <a:t>Textebene</a:t>
            </a:r>
            <a:r>
              <a:rPr dirty="0"/>
              <a:t> 2</a:t>
            </a:r>
          </a:p>
          <a:p>
            <a:pPr lvl="2"/>
            <a:r>
              <a:rPr dirty="0" err="1"/>
              <a:t>Textebene</a:t>
            </a:r>
            <a:r>
              <a:rPr dirty="0"/>
              <a:t> 3</a:t>
            </a:r>
          </a:p>
          <a:p>
            <a:pPr lvl="3"/>
            <a:r>
              <a:rPr dirty="0" err="1"/>
              <a:t>Textebene</a:t>
            </a:r>
            <a:r>
              <a:rPr dirty="0"/>
              <a:t> 4</a:t>
            </a:r>
          </a:p>
          <a:p>
            <a:pPr lvl="4"/>
            <a:r>
              <a:rPr dirty="0" err="1"/>
              <a:t>Textebene</a:t>
            </a:r>
            <a:r>
              <a:rPr dirty="0"/>
              <a:t> 5</a:t>
            </a:r>
          </a:p>
        </p:txBody>
      </p:sp>
      <p:sp>
        <p:nvSpPr>
          <p:cNvPr id="36" name="Gerader Verbinder 10"/>
          <p:cNvSpPr/>
          <p:nvPr/>
        </p:nvSpPr>
        <p:spPr>
          <a:xfrm>
            <a:off x="682334" y="1319696"/>
            <a:ext cx="4949538" cy="1"/>
          </a:xfrm>
          <a:prstGeom prst="line">
            <a:avLst/>
          </a:prstGeom>
          <a:ln w="6350">
            <a:solidFill>
              <a:srgbClr val="001721"/>
            </a:solidFill>
            <a:miter/>
          </a:ln>
        </p:spPr>
        <p:txBody>
          <a:bodyPr lIns="45719" rIns="45719"/>
          <a:lstStyle/>
          <a:p>
            <a:endParaRPr/>
          </a:p>
        </p:txBody>
      </p:sp>
      <p:sp>
        <p:nvSpPr>
          <p:cNvPr id="37" name="Gerader Verbinder 18"/>
          <p:cNvSpPr/>
          <p:nvPr/>
        </p:nvSpPr>
        <p:spPr>
          <a:xfrm>
            <a:off x="6497780" y="1316231"/>
            <a:ext cx="4949538" cy="1"/>
          </a:xfrm>
          <a:prstGeom prst="line">
            <a:avLst/>
          </a:prstGeom>
          <a:ln w="6350">
            <a:solidFill>
              <a:srgbClr val="001721"/>
            </a:solidFill>
            <a:miter/>
          </a:ln>
        </p:spPr>
        <p:txBody>
          <a:bodyPr lIns="45719" rIns="45719"/>
          <a:lstStyle/>
          <a:p>
            <a:endParaRPr/>
          </a:p>
        </p:txBody>
      </p:sp>
      <p:sp>
        <p:nvSpPr>
          <p:cNvPr id="38" name="Textebene 1…"/>
          <p:cNvSpPr txBox="1"/>
          <p:nvPr/>
        </p:nvSpPr>
        <p:spPr>
          <a:xfrm>
            <a:off x="6561227" y="1381602"/>
            <a:ext cx="4949537" cy="4771868"/>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nSpc>
                <a:spcPct val="90000"/>
              </a:lnSpc>
              <a:spcBef>
                <a:spcPts val="1000"/>
              </a:spcBef>
              <a:defRPr sz="1600"/>
            </a:lvl1pPr>
            <a:lvl2pPr marL="179387" indent="-139700">
              <a:lnSpc>
                <a:spcPct val="90000"/>
              </a:lnSpc>
              <a:spcBef>
                <a:spcPts val="1000"/>
              </a:spcBef>
              <a:buSzPct val="100000"/>
              <a:buChar char="•"/>
              <a:defRPr sz="1600"/>
            </a:lvl2pPr>
            <a:lvl3pPr marL="378732" indent="-159657">
              <a:lnSpc>
                <a:spcPct val="90000"/>
              </a:lnSpc>
              <a:spcBef>
                <a:spcPts val="1000"/>
              </a:spcBef>
              <a:buSzPct val="100000"/>
              <a:buChar char="•"/>
              <a:defRPr sz="1600"/>
            </a:lvl3pPr>
            <a:lvl4pPr marL="584200" indent="-184150">
              <a:lnSpc>
                <a:spcPct val="90000"/>
              </a:lnSpc>
              <a:spcBef>
                <a:spcPts val="1000"/>
              </a:spcBef>
              <a:buSzPct val="100000"/>
              <a:buChar char="•"/>
              <a:defRPr sz="1600"/>
            </a:lvl4pPr>
            <a:lvl5pPr marL="852487" indent="-184150">
              <a:lnSpc>
                <a:spcPct val="90000"/>
              </a:lnSpc>
              <a:spcBef>
                <a:spcPts val="1000"/>
              </a:spcBef>
              <a:buSzPct val="100000"/>
              <a:buChar char="•"/>
              <a:defRPr sz="1600"/>
            </a:lvl5pPr>
          </a:lstStyle>
          <a:p>
            <a:r>
              <a:rPr b="0" i="0" err="1">
                <a:latin typeface="Open Sans Light" pitchFamily="2" charset="0"/>
                <a:ea typeface="Open Sans Light" pitchFamily="2" charset="0"/>
                <a:cs typeface="Open Sans Light" pitchFamily="2" charset="0"/>
              </a:rPr>
              <a:t>Textebene</a:t>
            </a:r>
            <a:r>
              <a:rPr b="0" i="0">
                <a:latin typeface="Open Sans Light" pitchFamily="2" charset="0"/>
                <a:ea typeface="Open Sans Light" pitchFamily="2" charset="0"/>
                <a:cs typeface="Open Sans Light" pitchFamily="2" charset="0"/>
              </a:rPr>
              <a:t> 1</a:t>
            </a:r>
          </a:p>
          <a:p>
            <a:pPr lvl="1"/>
            <a:r>
              <a:rPr b="0" i="0" err="1">
                <a:latin typeface="Open Sans Light" pitchFamily="2" charset="0"/>
                <a:ea typeface="Open Sans Light" pitchFamily="2" charset="0"/>
                <a:cs typeface="Open Sans Light" pitchFamily="2" charset="0"/>
              </a:rPr>
              <a:t>Textebene</a:t>
            </a:r>
            <a:r>
              <a:rPr b="0" i="0">
                <a:latin typeface="Open Sans Light" pitchFamily="2" charset="0"/>
                <a:ea typeface="Open Sans Light" pitchFamily="2" charset="0"/>
                <a:cs typeface="Open Sans Light" pitchFamily="2" charset="0"/>
              </a:rPr>
              <a:t> 2</a:t>
            </a:r>
          </a:p>
          <a:p>
            <a:pPr lvl="2"/>
            <a:r>
              <a:rPr b="0" i="0" err="1">
                <a:latin typeface="Open Sans Light" pitchFamily="2" charset="0"/>
                <a:ea typeface="Open Sans Light" pitchFamily="2" charset="0"/>
                <a:cs typeface="Open Sans Light" pitchFamily="2" charset="0"/>
              </a:rPr>
              <a:t>Textebene</a:t>
            </a:r>
            <a:r>
              <a:rPr b="0" i="0">
                <a:latin typeface="Open Sans Light" pitchFamily="2" charset="0"/>
                <a:ea typeface="Open Sans Light" pitchFamily="2" charset="0"/>
                <a:cs typeface="Open Sans Light" pitchFamily="2" charset="0"/>
              </a:rPr>
              <a:t> 3</a:t>
            </a:r>
          </a:p>
          <a:p>
            <a:pPr lvl="3"/>
            <a:r>
              <a:rPr b="0" i="0" err="1">
                <a:latin typeface="Open Sans Light" pitchFamily="2" charset="0"/>
                <a:ea typeface="Open Sans Light" pitchFamily="2" charset="0"/>
                <a:cs typeface="Open Sans Light" pitchFamily="2" charset="0"/>
              </a:rPr>
              <a:t>Textebene</a:t>
            </a:r>
            <a:r>
              <a:rPr b="0" i="0">
                <a:latin typeface="Open Sans Light" pitchFamily="2" charset="0"/>
                <a:ea typeface="Open Sans Light" pitchFamily="2" charset="0"/>
                <a:cs typeface="Open Sans Light" pitchFamily="2" charset="0"/>
              </a:rPr>
              <a:t> 4</a:t>
            </a:r>
          </a:p>
          <a:p>
            <a:pPr lvl="4"/>
            <a:r>
              <a:rPr b="0" i="0" err="1">
                <a:latin typeface="Open Sans Light" pitchFamily="2" charset="0"/>
                <a:ea typeface="Open Sans Light" pitchFamily="2" charset="0"/>
                <a:cs typeface="Open Sans Light" pitchFamily="2" charset="0"/>
              </a:rPr>
              <a:t>Textebene</a:t>
            </a:r>
            <a:r>
              <a:rPr b="0" i="0">
                <a:latin typeface="Open Sans Light" pitchFamily="2" charset="0"/>
                <a:ea typeface="Open Sans Light" pitchFamily="2" charset="0"/>
                <a:cs typeface="Open Sans Light" pitchFamily="2" charset="0"/>
              </a:rPr>
              <a:t> 5</a:t>
            </a:r>
          </a:p>
        </p:txBody>
      </p:sp>
      <p:pic>
        <p:nvPicPr>
          <p:cNvPr id="39" name="Tooling-Group-Logo-Transparent.png" descr="Tooling-Group-Logo-Transparent.png"/>
          <p:cNvPicPr>
            <a:picLocks noChangeAspect="1"/>
          </p:cNvPicPr>
          <p:nvPr/>
        </p:nvPicPr>
        <p:blipFill>
          <a:blip r:embed="rId2"/>
          <a:stretch>
            <a:fillRect/>
          </a:stretch>
        </p:blipFill>
        <p:spPr>
          <a:xfrm>
            <a:off x="10360525" y="258709"/>
            <a:ext cx="1398908" cy="649475"/>
          </a:xfrm>
          <a:prstGeom prst="rect">
            <a:avLst/>
          </a:prstGeom>
          <a:ln w="12700">
            <a:miter lim="400000"/>
          </a:ln>
        </p:spPr>
      </p:pic>
      <p:sp>
        <p:nvSpPr>
          <p:cNvPr id="40" name="Subsection 1"/>
          <p:cNvSpPr txBox="1">
            <a:spLocks noGrp="1"/>
          </p:cNvSpPr>
          <p:nvPr>
            <p:ph type="body" sz="quarter" idx="13"/>
          </p:nvPr>
        </p:nvSpPr>
        <p:spPr>
          <a:xfrm>
            <a:off x="675648" y="968302"/>
            <a:ext cx="4962910" cy="370841"/>
          </a:xfrm>
          <a:prstGeom prst="rect">
            <a:avLst/>
          </a:prstGeom>
          <a:noFill/>
        </p:spPr>
        <p:txBody>
          <a:bodyPr>
            <a:noAutofit/>
          </a:bodyPr>
          <a:lstStyle>
            <a:lvl1pPr>
              <a:lnSpc>
                <a:spcPct val="100000"/>
              </a:lnSpc>
              <a:spcBef>
                <a:spcPts val="0"/>
              </a:spcBef>
              <a:defRPr sz="1600" b="0" i="0">
                <a:solidFill>
                  <a:schemeClr val="accent1"/>
                </a:solidFill>
                <a:latin typeface="Open Sans Light" pitchFamily="2" charset="0"/>
                <a:ea typeface="Open Sans Light" pitchFamily="2" charset="0"/>
                <a:cs typeface="Open Sans Light" pitchFamily="2" charset="0"/>
                <a:sym typeface="Avenir Book"/>
              </a:defRPr>
            </a:lvl1pPr>
          </a:lstStyle>
          <a:p>
            <a:r>
              <a:rPr dirty="0"/>
              <a:t>Subsection 1</a:t>
            </a:r>
          </a:p>
        </p:txBody>
      </p:sp>
      <p:sp>
        <p:nvSpPr>
          <p:cNvPr id="41" name="Subsection 2"/>
          <p:cNvSpPr txBox="1">
            <a:spLocks noGrp="1"/>
          </p:cNvSpPr>
          <p:nvPr>
            <p:ph type="body" sz="quarter" idx="14"/>
          </p:nvPr>
        </p:nvSpPr>
        <p:spPr>
          <a:xfrm>
            <a:off x="6491094" y="968302"/>
            <a:ext cx="4962910" cy="338554"/>
          </a:xfrm>
          <a:prstGeom prst="rect">
            <a:avLst/>
          </a:prstGeom>
          <a:noFill/>
        </p:spPr>
        <p:txBody>
          <a:bodyPr>
            <a:spAutoFit/>
          </a:bodyPr>
          <a:lstStyle>
            <a:lvl1pPr>
              <a:lnSpc>
                <a:spcPct val="100000"/>
              </a:lnSpc>
              <a:spcBef>
                <a:spcPts val="0"/>
              </a:spcBef>
              <a:defRPr sz="1600" b="0" i="0">
                <a:solidFill>
                  <a:schemeClr val="accent1"/>
                </a:solidFill>
                <a:latin typeface="Open Sans Light" pitchFamily="2" charset="0"/>
                <a:ea typeface="Open Sans Light" pitchFamily="2" charset="0"/>
                <a:cs typeface="Open Sans Light" pitchFamily="2" charset="0"/>
                <a:sym typeface="Avenir Book"/>
              </a:defRPr>
            </a:lvl1pPr>
          </a:lstStyle>
          <a:p>
            <a:r>
              <a:rPr dirty="0"/>
              <a:t>Subsection 2</a:t>
            </a:r>
          </a:p>
        </p:txBody>
      </p:sp>
      <p:sp>
        <p:nvSpPr>
          <p:cNvPr id="42" name="Licensed under CC-BY-SA-4.0"/>
          <p:cNvSpPr txBox="1"/>
          <p:nvPr/>
        </p:nvSpPr>
        <p:spPr>
          <a:xfrm>
            <a:off x="5183920" y="6409149"/>
            <a:ext cx="1824160" cy="226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i="1">
                <a:solidFill>
                  <a:srgbClr val="A7A7A7"/>
                </a:solidFill>
                <a:latin typeface="Arial"/>
                <a:ea typeface="Arial"/>
                <a:cs typeface="Arial"/>
                <a:sym typeface="Arial"/>
              </a:defRPr>
            </a:lvl1pPr>
          </a:lstStyle>
          <a:p>
            <a:r>
              <a:t>Licensed under CC-BY-SA-4.0</a:t>
            </a:r>
          </a:p>
        </p:txBody>
      </p:sp>
      <p:sp>
        <p:nvSpPr>
          <p:cNvPr id="43" name="The Open Source Reference Tooling Working Group"/>
          <p:cNvSpPr txBox="1"/>
          <p:nvPr/>
        </p:nvSpPr>
        <p:spPr>
          <a:xfrm>
            <a:off x="365992" y="6406785"/>
            <a:ext cx="3057325" cy="226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i="1">
                <a:solidFill>
                  <a:srgbClr val="A7A7A7"/>
                </a:solidFill>
                <a:latin typeface="Arial"/>
                <a:ea typeface="Arial"/>
                <a:cs typeface="Arial"/>
                <a:sym typeface="Arial"/>
              </a:defRPr>
            </a:lvl1pPr>
          </a:lstStyle>
          <a:p>
            <a:r>
              <a:t>The Open Source Reference Tooling Working Group</a:t>
            </a:r>
          </a:p>
        </p:txBody>
      </p:sp>
      <p:sp>
        <p:nvSpPr>
          <p:cNvPr id="44" name="Foliennummer"/>
          <p:cNvSpPr txBox="1">
            <a:spLocks noGrp="1"/>
          </p:cNvSpPr>
          <p:nvPr>
            <p:ph type="sldNum" sz="quarter" idx="2"/>
          </p:nvPr>
        </p:nvSpPr>
        <p:spPr>
          <a:prstGeom prst="rect">
            <a:avLst/>
          </a:prstGeom>
        </p:spPr>
        <p:txBody>
          <a:bodyPr/>
          <a:lstStyle>
            <a:lvl1pPr>
              <a:defRPr>
                <a:solidFill>
                  <a:srgbClr val="A6A6A6"/>
                </a:solidFill>
              </a:defRPr>
            </a:lvl1pPr>
          </a:lstStyle>
          <a:p>
            <a:fld id="{86CB4B4D-7CA3-9044-876B-883B54F8677D}" type="slidenum">
              <a:rPr/>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Nur Titel">
    <p:spTree>
      <p:nvGrpSpPr>
        <p:cNvPr id="1" name=""/>
        <p:cNvGrpSpPr/>
        <p:nvPr/>
      </p:nvGrpSpPr>
      <p:grpSpPr>
        <a:xfrm>
          <a:off x="0" y="0"/>
          <a:ext cx="0" cy="0"/>
          <a:chOff x="0" y="0"/>
          <a:chExt cx="0" cy="0"/>
        </a:xfrm>
      </p:grpSpPr>
      <p:sp>
        <p:nvSpPr>
          <p:cNvPr id="51" name="Titeltext"/>
          <p:cNvSpPr txBox="1">
            <a:spLocks noGrp="1"/>
          </p:cNvSpPr>
          <p:nvPr>
            <p:ph type="title"/>
          </p:nvPr>
        </p:nvSpPr>
        <p:spPr>
          <a:xfrm>
            <a:off x="701693" y="322997"/>
            <a:ext cx="8972244" cy="602845"/>
          </a:xfrm>
          <a:prstGeom prst="rect">
            <a:avLst/>
          </a:prstGeom>
        </p:spPr>
        <p:txBody>
          <a:bodyPr/>
          <a:lstStyle>
            <a:lvl1pPr>
              <a:defRPr sz="2400">
                <a:solidFill>
                  <a:schemeClr val="accent1"/>
                </a:solidFill>
                <a:latin typeface="Open Sans Light" pitchFamily="2" charset="0"/>
                <a:ea typeface="Open Sans Light" pitchFamily="2" charset="0"/>
                <a:cs typeface="Open Sans Light" pitchFamily="2" charset="0"/>
              </a:defRPr>
            </a:lvl1pPr>
          </a:lstStyle>
          <a:p>
            <a:r>
              <a:rPr dirty="0" err="1"/>
              <a:t>Titeltext</a:t>
            </a:r>
            <a:endParaRPr dirty="0"/>
          </a:p>
        </p:txBody>
      </p:sp>
      <p:sp>
        <p:nvSpPr>
          <p:cNvPr id="52" name="Foliennummer"/>
          <p:cNvSpPr txBox="1">
            <a:spLocks noGrp="1"/>
          </p:cNvSpPr>
          <p:nvPr>
            <p:ph type="sldNum" sz="quarter" idx="2"/>
          </p:nvPr>
        </p:nvSpPr>
        <p:spPr>
          <a:xfrm>
            <a:off x="11243519" y="6404292"/>
            <a:ext cx="245365" cy="269241"/>
          </a:xfrm>
          <a:prstGeom prst="rect">
            <a:avLst/>
          </a:prstGeom>
        </p:spPr>
        <p:txBody>
          <a:bodyPr/>
          <a:lstStyle>
            <a:lvl1pPr>
              <a:defRPr i="0">
                <a:latin typeface="Avenir Book Oblique"/>
                <a:ea typeface="Avenir Book Oblique"/>
                <a:cs typeface="Avenir Book Oblique"/>
                <a:sym typeface="Avenir Book Oblique"/>
              </a:defRPr>
            </a:lvl1pPr>
          </a:lstStyle>
          <a:p>
            <a:fld id="{86CB4B4D-7CA3-9044-876B-883B54F8677D}" type="slidenum">
              <a:rPr/>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73840" y="358200"/>
            <a:ext cx="9828000" cy="595080"/>
          </a:xfrm>
          <a:prstGeom prst="rect">
            <a:avLst/>
          </a:prstGeom>
          <a:noFill/>
          <a:ln w="0">
            <a:noFill/>
          </a:ln>
        </p:spPr>
        <p:txBody>
          <a:bodyPr lIns="0" tIns="0" rIns="0" bIns="0" anchor="ctr">
            <a:noAutofit/>
          </a:bodyPr>
          <a:lstStyle>
            <a:lvl1pPr>
              <a:defRPr>
                <a:latin typeface="Open Sans Light" pitchFamily="2" charset="0"/>
                <a:ea typeface="Open Sans Light" pitchFamily="2" charset="0"/>
                <a:cs typeface="Open Sans Light" pitchFamily="2" charset="0"/>
              </a:defRPr>
            </a:lvl1pPr>
          </a:lstStyle>
          <a:p>
            <a:endParaRPr lang="en-GB" sz="1800" b="0" strike="noStrike" spc="-1" dirty="0">
              <a:solidFill>
                <a:srgbClr val="002D41"/>
              </a:solidFill>
              <a:latin typeface="Avenir Book"/>
            </a:endParaRPr>
          </a:p>
        </p:txBody>
      </p:sp>
      <p:sp>
        <p:nvSpPr>
          <p:cNvPr id="53" name="PlaceHolder 2"/>
          <p:cNvSpPr>
            <a:spLocks noGrp="1"/>
          </p:cNvSpPr>
          <p:nvPr>
            <p:ph/>
          </p:nvPr>
        </p:nvSpPr>
        <p:spPr>
          <a:xfrm>
            <a:off x="695160" y="1271520"/>
            <a:ext cx="10801080" cy="5065920"/>
          </a:xfrm>
          <a:prstGeom prst="rect">
            <a:avLst/>
          </a:prstGeom>
          <a:noFill/>
          <a:ln w="0">
            <a:noFill/>
          </a:ln>
        </p:spPr>
        <p:txBody>
          <a:bodyPr lIns="0" tIns="0" rIns="0" bIns="0" anchor="t">
            <a:normAutofit/>
          </a:bodyPr>
          <a:lstStyle/>
          <a:p>
            <a:endParaRPr lang="en-GB" sz="1400" b="0" strike="noStrike" spc="-1">
              <a:solidFill>
                <a:srgbClr val="000000"/>
              </a:solidFill>
              <a:latin typeface="Arial"/>
            </a:endParaRPr>
          </a:p>
        </p:txBody>
      </p:sp>
    </p:spTree>
    <p:extLst>
      <p:ext uri="{BB962C8B-B14F-4D97-AF65-F5344CB8AC3E}">
        <p14:creationId xmlns:p14="http://schemas.microsoft.com/office/powerpoint/2010/main" val="32868340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text"/>
          <p:cNvSpPr txBox="1">
            <a:spLocks noGrp="1"/>
          </p:cNvSpPr>
          <p:nvPr>
            <p:ph type="title"/>
          </p:nvPr>
        </p:nvSpPr>
        <p:spPr>
          <a:xfrm>
            <a:off x="573759" y="358202"/>
            <a:ext cx="9828312" cy="5953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rPr dirty="0" err="1"/>
              <a:t>Titeltext</a:t>
            </a:r>
            <a:endParaRPr dirty="0"/>
          </a:p>
        </p:txBody>
      </p:sp>
      <p:sp>
        <p:nvSpPr>
          <p:cNvPr id="3" name="Textebene 1…"/>
          <p:cNvSpPr txBox="1">
            <a:spLocks noGrp="1"/>
          </p:cNvSpPr>
          <p:nvPr>
            <p:ph type="body" idx="1"/>
          </p:nvPr>
        </p:nvSpPr>
        <p:spPr>
          <a:xfrm>
            <a:off x="695325" y="1271590"/>
            <a:ext cx="10801350" cy="5066297"/>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2pPr marL="719137" indent="-542925"/>
            <a:lvl3pPr marL="859745" indent="-413657"/>
            <a:lvl4pPr marL="1195917" indent="-478367"/>
            <a:lvl5pPr marL="1377950" indent="-482600"/>
          </a:lstStyle>
          <a:p>
            <a:r>
              <a:rPr dirty="0" err="1"/>
              <a:t>Textebene</a:t>
            </a:r>
            <a:r>
              <a:rPr dirty="0"/>
              <a:t> 1</a:t>
            </a:r>
          </a:p>
          <a:p>
            <a:pPr lvl="1"/>
            <a:r>
              <a:rPr dirty="0" err="1"/>
              <a:t>Textebene</a:t>
            </a:r>
            <a:r>
              <a:rPr dirty="0"/>
              <a:t> 2</a:t>
            </a:r>
          </a:p>
          <a:p>
            <a:pPr lvl="2"/>
            <a:r>
              <a:rPr dirty="0" err="1"/>
              <a:t>Textebene</a:t>
            </a:r>
            <a:r>
              <a:rPr dirty="0"/>
              <a:t> 3</a:t>
            </a:r>
          </a:p>
          <a:p>
            <a:pPr lvl="3"/>
            <a:r>
              <a:rPr dirty="0" err="1"/>
              <a:t>Textebene</a:t>
            </a:r>
            <a:r>
              <a:rPr dirty="0"/>
              <a:t> 4</a:t>
            </a:r>
          </a:p>
          <a:p>
            <a:pPr lvl="4"/>
            <a:r>
              <a:rPr dirty="0" err="1"/>
              <a:t>Textebene</a:t>
            </a:r>
            <a:r>
              <a:rPr dirty="0"/>
              <a:t> 5</a:t>
            </a:r>
          </a:p>
        </p:txBody>
      </p:sp>
      <p:pic>
        <p:nvPicPr>
          <p:cNvPr id="4" name="Tooling-Group-Logo-Transparent.png" descr="Tooling-Group-Logo-Transparent.png"/>
          <p:cNvPicPr>
            <a:picLocks noChangeAspect="1"/>
          </p:cNvPicPr>
          <p:nvPr/>
        </p:nvPicPr>
        <p:blipFill>
          <a:blip r:embed="rId7"/>
          <a:stretch>
            <a:fillRect/>
          </a:stretch>
        </p:blipFill>
        <p:spPr>
          <a:xfrm>
            <a:off x="10360525" y="258709"/>
            <a:ext cx="1398908" cy="649475"/>
          </a:xfrm>
          <a:prstGeom prst="rect">
            <a:avLst/>
          </a:prstGeom>
          <a:ln w="12700">
            <a:miter lim="400000"/>
          </a:ln>
        </p:spPr>
      </p:pic>
      <p:sp>
        <p:nvSpPr>
          <p:cNvPr id="5" name="Licensed under CC-BY-SA-4.0"/>
          <p:cNvSpPr txBox="1"/>
          <p:nvPr/>
        </p:nvSpPr>
        <p:spPr>
          <a:xfrm>
            <a:off x="5183920" y="6409149"/>
            <a:ext cx="1824160" cy="226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i="1">
                <a:solidFill>
                  <a:srgbClr val="A7A7A7"/>
                </a:solidFill>
                <a:latin typeface="Arial"/>
                <a:ea typeface="Arial"/>
                <a:cs typeface="Arial"/>
                <a:sym typeface="Arial"/>
              </a:defRPr>
            </a:lvl1pPr>
          </a:lstStyle>
          <a:p>
            <a:r>
              <a:t>Licensed under CC-BY-SA-4.0</a:t>
            </a:r>
          </a:p>
        </p:txBody>
      </p:sp>
      <p:sp>
        <p:nvSpPr>
          <p:cNvPr id="7" name="Foliennummer"/>
          <p:cNvSpPr txBox="1">
            <a:spLocks noGrp="1"/>
          </p:cNvSpPr>
          <p:nvPr>
            <p:ph type="sldNum" sz="quarter" idx="2"/>
          </p:nvPr>
        </p:nvSpPr>
        <p:spPr>
          <a:xfrm>
            <a:off x="11243480" y="6425419"/>
            <a:ext cx="245404" cy="226987"/>
          </a:xfrm>
          <a:prstGeom prst="rect">
            <a:avLst/>
          </a:prstGeom>
          <a:ln w="12700">
            <a:miter lim="400000"/>
          </a:ln>
        </p:spPr>
        <p:txBody>
          <a:bodyPr wrap="none" lIns="45719" rIns="45719" anchor="ctr">
            <a:spAutoFit/>
          </a:bodyPr>
          <a:lstStyle>
            <a:lvl1pPr algn="r">
              <a:defRPr sz="1000" i="1">
                <a:solidFill>
                  <a:srgbClr val="888C91"/>
                </a:solidFill>
                <a:latin typeface="Arial"/>
                <a:ea typeface="Arial"/>
                <a:cs typeface="Arial"/>
                <a:sym typeface="Arial"/>
              </a:defRPr>
            </a:lvl1pPr>
          </a:lstStyle>
          <a:p>
            <a:fld id="{86CB4B4D-7CA3-9044-876B-883B54F8677D}" type="slidenum">
              <a:rPr/>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hf hdr="0" dt="0"/>
  <p:txStyles>
    <p:titleStyle>
      <a:lvl1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1pPr>
      <a:lvl2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2pPr>
      <a:lvl3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3pPr>
      <a:lvl4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4pPr>
      <a:lvl5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5pPr>
      <a:lvl6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6pPr>
      <a:lvl7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7pPr>
      <a:lvl8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8pPr>
      <a:lvl9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9pPr>
    </p:titleStyle>
    <p:bodyStyle>
      <a:lvl1pPr marL="0" marR="0" indent="0" algn="l" defTabSz="914400" latinLnBrk="0">
        <a:lnSpc>
          <a:spcPct val="90000"/>
        </a:lnSpc>
        <a:spcBef>
          <a:spcPts val="1000"/>
        </a:spcBef>
        <a:spcAft>
          <a:spcPts val="0"/>
        </a:spcAft>
        <a:buClrTx/>
        <a:buSzTx/>
        <a:buFontTx/>
        <a:buNone/>
        <a:tabLst/>
        <a:defRPr sz="1800" b="0" i="0" u="none" strike="noStrike" cap="none" spc="0" baseline="0">
          <a:solidFill>
            <a:srgbClr val="000000"/>
          </a:solidFill>
          <a:uFillTx/>
          <a:latin typeface="Arial"/>
          <a:ea typeface="Arial"/>
          <a:cs typeface="Arial"/>
          <a:sym typeface="Arial"/>
        </a:defRPr>
      </a:lvl1pPr>
      <a:lvl2pPr marL="413742" marR="0" indent="-237530" algn="l" defTabSz="914400" latinLnBrk="0">
        <a:lnSpc>
          <a:spcPct val="90000"/>
        </a:lnSpc>
        <a:spcBef>
          <a:spcPts val="1000"/>
        </a:spcBef>
        <a:spcAft>
          <a:spcPts val="0"/>
        </a:spcAft>
        <a:buClrTx/>
        <a:buSzPct val="100000"/>
        <a:buFontTx/>
        <a:buAutoNum type="arabicPeriod"/>
        <a:tabLst/>
        <a:defRPr sz="1800" b="0" i="0" u="none" strike="noStrike" cap="none" spc="0" baseline="0">
          <a:solidFill>
            <a:srgbClr val="000000"/>
          </a:solidFill>
          <a:uFillTx/>
          <a:latin typeface="Arial"/>
          <a:ea typeface="Arial"/>
          <a:cs typeface="Arial"/>
          <a:sym typeface="Arial"/>
        </a:defRPr>
      </a:lvl2pPr>
      <a:lvl3pPr marL="627062" marR="0" indent="-180975" algn="l" defTabSz="914400" latinLnBrk="0">
        <a:lnSpc>
          <a:spcPct val="90000"/>
        </a:lnSpc>
        <a:spcBef>
          <a:spcPts val="1000"/>
        </a:spcBef>
        <a:spcAft>
          <a:spcPts val="0"/>
        </a:spcAft>
        <a:buClrTx/>
        <a:buSzPct val="100000"/>
        <a:buFontTx/>
        <a:buChar char="•"/>
        <a:tabLst/>
        <a:defRPr sz="1800" b="0" i="0" u="none" strike="noStrike" cap="none" spc="0" baseline="0">
          <a:solidFill>
            <a:srgbClr val="000000"/>
          </a:solidFill>
          <a:uFillTx/>
          <a:latin typeface="Arial"/>
          <a:ea typeface="Arial"/>
          <a:cs typeface="Arial"/>
          <a:sym typeface="Arial"/>
        </a:defRPr>
      </a:lvl3pPr>
      <a:lvl4pPr marL="926835" marR="0" indent="-209285" algn="l" defTabSz="914400" latinLnBrk="0">
        <a:lnSpc>
          <a:spcPct val="90000"/>
        </a:lnSpc>
        <a:spcBef>
          <a:spcPts val="1000"/>
        </a:spcBef>
        <a:spcAft>
          <a:spcPts val="0"/>
        </a:spcAft>
        <a:buClrTx/>
        <a:buSzPct val="100000"/>
        <a:buFontTx/>
        <a:buChar char="•"/>
        <a:tabLst/>
        <a:defRPr sz="1800" b="0" i="0" u="none" strike="noStrike" cap="none" spc="0" baseline="0">
          <a:solidFill>
            <a:srgbClr val="000000"/>
          </a:solidFill>
          <a:uFillTx/>
          <a:latin typeface="Arial"/>
          <a:ea typeface="Arial"/>
          <a:cs typeface="Arial"/>
          <a:sym typeface="Arial"/>
        </a:defRPr>
      </a:lvl4pPr>
      <a:lvl5pPr marL="1106487" marR="0" indent="-211137" algn="l" defTabSz="914400" latinLnBrk="0">
        <a:lnSpc>
          <a:spcPct val="90000"/>
        </a:lnSpc>
        <a:spcBef>
          <a:spcPts val="1000"/>
        </a:spcBef>
        <a:spcAft>
          <a:spcPts val="0"/>
        </a:spcAft>
        <a:buClrTx/>
        <a:buSzPct val="100000"/>
        <a:buFontTx/>
        <a:buChar char="•"/>
        <a:tabLst/>
        <a:defRPr sz="1800" b="0" i="0" u="none" strike="noStrike" cap="none" spc="0" baseline="0">
          <a:solidFill>
            <a:srgbClr val="000000"/>
          </a:solidFill>
          <a:uFillTx/>
          <a:latin typeface="Arial"/>
          <a:ea typeface="Arial"/>
          <a:cs typeface="Arial"/>
          <a:sym typeface="Arial"/>
        </a:defRPr>
      </a:lvl5pPr>
      <a:lvl6pPr marL="2446020" marR="0" indent="-160020"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6pPr>
      <a:lvl7pPr marL="2903220" marR="0" indent="-160020"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7pPr>
      <a:lvl8pPr marL="3360420" marR="0" indent="-160020"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8pPr>
      <a:lvl9pPr marL="3817620" marR="0" indent="-160020"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9pPr>
    </p:bodyStyle>
    <p:otherStyle>
      <a:lvl1pPr marL="0" marR="0" indent="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1pPr>
      <a:lvl2pPr marL="0" marR="0" indent="4572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2pPr>
      <a:lvl3pPr marL="0" marR="0" indent="9144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3pPr>
      <a:lvl4pPr marL="0" marR="0" indent="13716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4pPr>
      <a:lvl5pPr marL="0" marR="0" indent="18288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5pPr>
      <a:lvl6pPr marL="0" marR="0" indent="22860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6pPr>
      <a:lvl7pPr marL="0" marR="0" indent="27432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7pPr>
      <a:lvl8pPr marL="0" marR="0" indent="32004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8pPr>
      <a:lvl9pPr marL="0" marR="0" indent="36576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rmijnhemel/binaryanalysis-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clearlydefined.io/?sort=releaseDate&amp;sortDesc=tru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softwareheritage.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tern-tools/ter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trustsource/ts-deepscan"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pixabay.com/illustrations/check-boretto-mark-1289751/"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8.xml"/><Relationship Id="rId1" Type="http://schemas.openxmlformats.org/officeDocument/2006/relationships/slideLayout" Target="../slideLayouts/slideLayout2.xml"/><Relationship Id="rId4" Type="http://schemas.openxmlformats.org/officeDocument/2006/relationships/hyperlink" Target="https://pixabay.com/illustrations/check-boretto-mark-128975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9.xml"/><Relationship Id="rId1" Type="http://schemas.openxmlformats.org/officeDocument/2006/relationships/slideLayout" Target="../slideLayouts/slideLayout2.xml"/><Relationship Id="rId4" Type="http://schemas.openxmlformats.org/officeDocument/2006/relationships/hyperlink" Target="https://pixabay.com/illustrations/check-boretto-mark-1289751/"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oss-compliance-tooling.org/Tooling-Landscape/OSS-Based-License-Compliance-Tools/" TargetMode="External"/><Relationship Id="rId2" Type="http://schemas.openxmlformats.org/officeDocument/2006/relationships/hyperlink" Target="https://github.com/Open-Source-Compliance/Sharing-creates-value/tree/master/Tooling-Landscape/Capabilities"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github.com/Open-Source-Compliance/Sharing-creates-value/blob/master/docs/Tooling-Landscape/OSS-Based-License-Compliance-Tools.md"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apability Map"/>
          <p:cNvSpPr txBox="1">
            <a:spLocks noGrp="1"/>
          </p:cNvSpPr>
          <p:nvPr>
            <p:ph type="ctrTitle"/>
          </p:nvPr>
        </p:nvSpPr>
        <p:spPr>
          <a:xfrm>
            <a:off x="2086060" y="2012805"/>
            <a:ext cx="8170859" cy="1803821"/>
          </a:xfrm>
          <a:prstGeom prst="rect">
            <a:avLst/>
          </a:prstGeom>
        </p:spPr>
        <p:txBody>
          <a:bodyPr>
            <a:normAutofit/>
          </a:bodyPr>
          <a:lstStyle/>
          <a:p>
            <a:r>
              <a:rPr lang="en-US" noProof="0" dirty="0"/>
              <a:t>OpenChain Tooling Capability Map</a:t>
            </a:r>
            <a:br>
              <a:rPr lang="en-US" noProof="0" dirty="0"/>
            </a:br>
            <a:br>
              <a:rPr lang="en-US" noProof="0" dirty="0"/>
            </a:br>
            <a:r>
              <a:rPr lang="en-US" sz="2200" dirty="0"/>
              <a:t>Version </a:t>
            </a:r>
            <a:r>
              <a:rPr lang="en-US" sz="2200" noProof="0" dirty="0"/>
              <a:t>1.6.4</a:t>
            </a:r>
            <a:br>
              <a:rPr lang="en-US" sz="2200" noProof="0" dirty="0"/>
            </a:br>
            <a:br>
              <a:rPr lang="en-US" sz="2200" noProof="0" dirty="0"/>
            </a:br>
            <a:r>
              <a:rPr lang="en-US" sz="2200" noProof="0" dirty="0"/>
              <a:t>An outcome of the OpenChain Tooling Work Group</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OC Tooling Workgroup - ToolChain Capabilities"/>
          <p:cNvSpPr txBox="1">
            <a:spLocks noGrp="1"/>
          </p:cNvSpPr>
          <p:nvPr>
            <p:ph type="title"/>
          </p:nvPr>
        </p:nvSpPr>
        <p:spPr>
          <a:prstGeom prst="rect">
            <a:avLst/>
          </a:prstGeom>
        </p:spPr>
        <p:txBody>
          <a:bodyPr/>
          <a:lstStyle/>
          <a:p>
            <a:r>
              <a:rPr lang="en-US" dirty="0"/>
              <a:t>Tool Chain</a:t>
            </a:r>
            <a:r>
              <a:rPr dirty="0"/>
              <a:t> Capabilities </a:t>
            </a:r>
            <a:r>
              <a:rPr lang="en-US" dirty="0"/>
              <a:t>Overview </a:t>
            </a:r>
            <a:r>
              <a:rPr lang="en-JP" dirty="0"/>
              <a:t>– </a:t>
            </a:r>
            <a:r>
              <a:rPr lang="en-US" dirty="0"/>
              <a:t>License Compliance Version (LCV)</a:t>
            </a:r>
            <a:endParaRPr dirty="0"/>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10</a:t>
            </a:fld>
            <a:endParaRPr dirty="0"/>
          </a:p>
        </p:txBody>
      </p:sp>
      <p:grpSp>
        <p:nvGrpSpPr>
          <p:cNvPr id="68" name="Tool Orchestrator"/>
          <p:cNvGrpSpPr/>
          <p:nvPr/>
        </p:nvGrpSpPr>
        <p:grpSpPr>
          <a:xfrm>
            <a:off x="960415" y="872208"/>
            <a:ext cx="8577793" cy="5423536"/>
            <a:chOff x="344269" y="-1"/>
            <a:chExt cx="8469322" cy="5199896"/>
          </a:xfrm>
        </p:grpSpPr>
        <p:sp>
          <p:nvSpPr>
            <p:cNvPr id="66" name="Rechteck"/>
            <p:cNvSpPr/>
            <p:nvPr/>
          </p:nvSpPr>
          <p:spPr>
            <a:xfrm>
              <a:off x="344269" y="-1"/>
              <a:ext cx="8469321"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67" name="Tool Orchestrator"/>
            <p:cNvSpPr txBox="1"/>
            <p:nvPr/>
          </p:nvSpPr>
          <p:spPr>
            <a:xfrm>
              <a:off x="344270" y="0"/>
              <a:ext cx="8469321"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rPr sz="900" dirty="0"/>
                <a:t>Tool Orchestrator</a:t>
              </a:r>
            </a:p>
          </p:txBody>
        </p:sp>
      </p:grpSp>
      <p:grpSp>
        <p:nvGrpSpPr>
          <p:cNvPr id="72" name="Reporting"/>
          <p:cNvGrpSpPr/>
          <p:nvPr/>
        </p:nvGrpSpPr>
        <p:grpSpPr>
          <a:xfrm>
            <a:off x="2767803" y="5411887"/>
            <a:ext cx="6320702" cy="333806"/>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sz="900" dirty="0"/>
                <a:t>Reporting and Analytics</a:t>
              </a:r>
            </a:p>
          </p:txBody>
        </p:sp>
      </p:grpSp>
      <p:grpSp>
        <p:nvGrpSpPr>
          <p:cNvPr id="85" name="Project Data"/>
          <p:cNvGrpSpPr/>
          <p:nvPr/>
        </p:nvGrpSpPr>
        <p:grpSpPr>
          <a:xfrm>
            <a:off x="4547329" y="3174811"/>
            <a:ext cx="3031677" cy="464430"/>
            <a:chOff x="-1" y="0"/>
            <a:chExt cx="1656116" cy="698501"/>
          </a:xfrm>
        </p:grpSpPr>
        <p:sp>
          <p:nvSpPr>
            <p:cNvPr id="83" name="Rechteck"/>
            <p:cNvSpPr/>
            <p:nvPr/>
          </p:nvSpPr>
          <p:spPr>
            <a:xfrm>
              <a:off x="0" y="0"/>
              <a:ext cx="1598942"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84" name="Case Data (Situation, Inputs, Status)"/>
            <p:cNvSpPr txBox="1"/>
            <p:nvPr/>
          </p:nvSpPr>
          <p:spPr>
            <a:xfrm>
              <a:off x="-1" y="22060"/>
              <a:ext cx="1656116"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sz="900" dirty="0"/>
                <a:t>Case Data </a:t>
              </a:r>
              <a:r>
                <a:rPr lang="de-DE" sz="900" dirty="0"/>
                <a:t>Collector </a:t>
              </a:r>
              <a:r>
                <a:rPr sz="900" dirty="0"/>
                <a:t>(Situation, Inputs, Status)</a:t>
              </a:r>
            </a:p>
          </p:txBody>
        </p:sp>
      </p:grpSp>
      <p:grpSp>
        <p:nvGrpSpPr>
          <p:cNvPr id="88" name="Situation Data…"/>
          <p:cNvGrpSpPr/>
          <p:nvPr/>
        </p:nvGrpSpPr>
        <p:grpSpPr>
          <a:xfrm>
            <a:off x="4582207" y="4306174"/>
            <a:ext cx="1088485" cy="63614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sz="900" dirty="0"/>
                <a:t>Policies &amp; Rules</a:t>
              </a:r>
              <a:endParaRPr lang="en-GB" sz="900" dirty="0"/>
            </a:p>
          </p:txBody>
        </p:sp>
      </p:grpSp>
      <p:grpSp>
        <p:nvGrpSpPr>
          <p:cNvPr id="91" name="Approval Flow (WFE)"/>
          <p:cNvGrpSpPr/>
          <p:nvPr/>
        </p:nvGrpSpPr>
        <p:grpSpPr>
          <a:xfrm>
            <a:off x="8014812" y="3190391"/>
            <a:ext cx="1069516" cy="728542"/>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dirty="0"/>
                <a:t>Approval Flow (WFE)</a:t>
              </a:r>
            </a:p>
          </p:txBody>
        </p:sp>
      </p:grpSp>
      <p:grpSp>
        <p:nvGrpSpPr>
          <p:cNvPr id="94" name="Compliance Artefact Generator"/>
          <p:cNvGrpSpPr/>
          <p:nvPr/>
        </p:nvGrpSpPr>
        <p:grpSpPr>
          <a:xfrm>
            <a:off x="8014812" y="2243841"/>
            <a:ext cx="1069517" cy="728542"/>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dirty="0"/>
                <a:t>Compliance Artefact Generator</a:t>
              </a:r>
            </a:p>
          </p:txBody>
        </p:sp>
      </p:grpSp>
      <p:grpSp>
        <p:nvGrpSpPr>
          <p:cNvPr id="97" name="Snippet Scanner (Forensics)"/>
          <p:cNvGrpSpPr/>
          <p:nvPr/>
        </p:nvGrpSpPr>
        <p:grpSpPr>
          <a:xfrm>
            <a:off x="6533544" y="1247462"/>
            <a:ext cx="1069515" cy="728542"/>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sz="900" dirty="0"/>
                <a:t>Snippet </a:t>
              </a:r>
              <a:r>
                <a:rPr lang="de-DE" sz="900" dirty="0"/>
                <a:t>&amp; </a:t>
              </a:r>
              <a:r>
                <a:rPr lang="en-US" sz="900" dirty="0"/>
                <a:t>Similarity</a:t>
              </a:r>
              <a:r>
                <a:rPr lang="de-DE" sz="900" dirty="0"/>
                <a:t> </a:t>
              </a:r>
              <a:r>
                <a:rPr sz="900" dirty="0"/>
                <a:t>Scanner</a:t>
              </a:r>
              <a:br>
                <a:rPr sz="900" dirty="0"/>
              </a:br>
              <a:r>
                <a:rPr sz="900" dirty="0"/>
                <a:t>(</a:t>
              </a:r>
              <a:r>
                <a:rPr lang="en-GB" sz="900" dirty="0"/>
                <a:t>forensics</a:t>
              </a:r>
              <a:r>
                <a:rPr sz="900" dirty="0"/>
                <a:t>)</a:t>
              </a:r>
            </a:p>
          </p:txBody>
        </p:sp>
      </p:grpSp>
      <p:grpSp>
        <p:nvGrpSpPr>
          <p:cNvPr id="100" name="Copyright &amp; Authors Scanner"/>
          <p:cNvGrpSpPr/>
          <p:nvPr/>
        </p:nvGrpSpPr>
        <p:grpSpPr>
          <a:xfrm>
            <a:off x="4265291" y="1241591"/>
            <a:ext cx="1069517" cy="728543"/>
            <a:chOff x="-1" y="0"/>
            <a:chExt cx="1287358" cy="698501"/>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sz="900" dirty="0"/>
                <a:t>License, Copyright &amp; Authors Scanner</a:t>
              </a:r>
            </a:p>
          </p:txBody>
        </p:sp>
      </p:grpSp>
      <p:sp>
        <p:nvSpPr>
          <p:cNvPr id="101" name="Linie"/>
          <p:cNvSpPr/>
          <p:nvPr/>
        </p:nvSpPr>
        <p:spPr>
          <a:xfrm flipH="1">
            <a:off x="3910745" y="4028325"/>
            <a:ext cx="519061" cy="465321"/>
          </a:xfrm>
          <a:prstGeom prst="line">
            <a:avLst/>
          </a:prstGeom>
          <a:ln w="12700">
            <a:solidFill>
              <a:schemeClr val="accent1"/>
            </a:solidFill>
            <a:miter/>
            <a:tailEnd type="triangle"/>
          </a:ln>
        </p:spPr>
        <p:txBody>
          <a:bodyPr lIns="45719" rIns="45719"/>
          <a:lstStyle/>
          <a:p>
            <a:endParaRPr sz="900" dirty="0"/>
          </a:p>
        </p:txBody>
      </p:sp>
      <p:sp>
        <p:nvSpPr>
          <p:cNvPr id="102" name="Linie"/>
          <p:cNvSpPr/>
          <p:nvPr/>
        </p:nvSpPr>
        <p:spPr>
          <a:xfrm>
            <a:off x="4045817" y="2973475"/>
            <a:ext cx="331285" cy="195034"/>
          </a:xfrm>
          <a:prstGeom prst="line">
            <a:avLst/>
          </a:prstGeom>
          <a:ln w="12700">
            <a:solidFill>
              <a:schemeClr val="accent1"/>
            </a:solidFill>
            <a:miter/>
            <a:tailEnd type="triangle"/>
          </a:ln>
        </p:spPr>
        <p:txBody>
          <a:bodyPr lIns="45719" rIns="45719"/>
          <a:lstStyle/>
          <a:p>
            <a:endParaRPr sz="900" dirty="0"/>
          </a:p>
        </p:txBody>
      </p:sp>
      <p:sp>
        <p:nvSpPr>
          <p:cNvPr id="103" name="Linie"/>
          <p:cNvSpPr/>
          <p:nvPr/>
        </p:nvSpPr>
        <p:spPr>
          <a:xfrm flipV="1">
            <a:off x="4016993" y="3457412"/>
            <a:ext cx="388932" cy="223000"/>
          </a:xfrm>
          <a:prstGeom prst="line">
            <a:avLst/>
          </a:prstGeom>
          <a:ln w="12700">
            <a:solidFill>
              <a:schemeClr val="accent1"/>
            </a:solidFill>
            <a:miter/>
            <a:tailEnd type="triangle"/>
          </a:ln>
        </p:spPr>
        <p:txBody>
          <a:bodyPr lIns="45719" rIns="45719"/>
          <a:lstStyle/>
          <a:p>
            <a:endParaRPr sz="900" dirty="0"/>
          </a:p>
        </p:txBody>
      </p:sp>
      <p:sp>
        <p:nvSpPr>
          <p:cNvPr id="104" name="Linie"/>
          <p:cNvSpPr/>
          <p:nvPr/>
        </p:nvSpPr>
        <p:spPr>
          <a:xfrm>
            <a:off x="5082087" y="3003248"/>
            <a:ext cx="1" cy="113990"/>
          </a:xfrm>
          <a:prstGeom prst="line">
            <a:avLst/>
          </a:prstGeom>
          <a:ln w="12700">
            <a:solidFill>
              <a:schemeClr val="accent1"/>
            </a:solidFill>
            <a:miter/>
            <a:tailEnd type="triangle"/>
          </a:ln>
        </p:spPr>
        <p:txBody>
          <a:bodyPr lIns="45719" rIns="45719"/>
          <a:lstStyle/>
          <a:p>
            <a:endParaRPr sz="900" dirty="0"/>
          </a:p>
        </p:txBody>
      </p:sp>
      <p:sp>
        <p:nvSpPr>
          <p:cNvPr id="105" name="Linie"/>
          <p:cNvSpPr/>
          <p:nvPr/>
        </p:nvSpPr>
        <p:spPr>
          <a:xfrm>
            <a:off x="4800050" y="2033694"/>
            <a:ext cx="1" cy="143623"/>
          </a:xfrm>
          <a:prstGeom prst="line">
            <a:avLst/>
          </a:prstGeom>
          <a:ln w="12700">
            <a:solidFill>
              <a:schemeClr val="accent1"/>
            </a:solidFill>
            <a:miter/>
            <a:tailEnd type="triangle"/>
          </a:ln>
        </p:spPr>
        <p:txBody>
          <a:bodyPr lIns="45719" rIns="45719"/>
          <a:lstStyle/>
          <a:p>
            <a:endParaRPr sz="900" dirty="0"/>
          </a:p>
        </p:txBody>
      </p:sp>
      <p:sp>
        <p:nvSpPr>
          <p:cNvPr id="106" name="Linie"/>
          <p:cNvSpPr/>
          <p:nvPr/>
        </p:nvSpPr>
        <p:spPr>
          <a:xfrm flipV="1">
            <a:off x="5082087" y="4138858"/>
            <a:ext cx="252721" cy="141998"/>
          </a:xfrm>
          <a:prstGeom prst="line">
            <a:avLst/>
          </a:prstGeom>
          <a:ln w="12700">
            <a:solidFill>
              <a:schemeClr val="accent1"/>
            </a:solidFill>
            <a:miter/>
            <a:headEnd type="triangle"/>
            <a:tailEnd type="triangle"/>
          </a:ln>
        </p:spPr>
        <p:txBody>
          <a:bodyPr lIns="45719" rIns="45719"/>
          <a:lstStyle/>
          <a:p>
            <a:endParaRPr sz="900" dirty="0"/>
          </a:p>
        </p:txBody>
      </p:sp>
      <p:grpSp>
        <p:nvGrpSpPr>
          <p:cNvPr id="109" name="Legal Datastore (Fact base)"/>
          <p:cNvGrpSpPr/>
          <p:nvPr/>
        </p:nvGrpSpPr>
        <p:grpSpPr>
          <a:xfrm>
            <a:off x="8021025" y="4153088"/>
            <a:ext cx="1057089" cy="746186"/>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sz="900" dirty="0"/>
                <a:t>License Repository </a:t>
              </a:r>
              <a:r>
                <a:rPr sz="900" dirty="0"/>
                <a:t>(license facts, rights obligations)</a:t>
              </a:r>
            </a:p>
          </p:txBody>
        </p:sp>
      </p:grpSp>
      <p:sp>
        <p:nvSpPr>
          <p:cNvPr id="110" name="Linie"/>
          <p:cNvSpPr/>
          <p:nvPr/>
        </p:nvSpPr>
        <p:spPr>
          <a:xfrm flipV="1">
            <a:off x="7615925" y="3030862"/>
            <a:ext cx="323543" cy="170819"/>
          </a:xfrm>
          <a:prstGeom prst="line">
            <a:avLst/>
          </a:prstGeom>
          <a:ln w="12700">
            <a:solidFill>
              <a:schemeClr val="accent1"/>
            </a:solidFill>
            <a:miter/>
            <a:tailEnd type="triangle"/>
          </a:ln>
        </p:spPr>
        <p:txBody>
          <a:bodyPr lIns="45719" rIns="45719"/>
          <a:lstStyle/>
          <a:p>
            <a:endParaRPr sz="900" dirty="0"/>
          </a:p>
        </p:txBody>
      </p:sp>
      <p:sp>
        <p:nvSpPr>
          <p:cNvPr id="111" name="Linie"/>
          <p:cNvSpPr/>
          <p:nvPr/>
        </p:nvSpPr>
        <p:spPr>
          <a:xfrm flipV="1">
            <a:off x="7613903" y="2394641"/>
            <a:ext cx="328484" cy="1778"/>
          </a:xfrm>
          <a:prstGeom prst="line">
            <a:avLst/>
          </a:prstGeom>
          <a:ln w="12700">
            <a:solidFill>
              <a:schemeClr val="accent1"/>
            </a:solidFill>
            <a:miter/>
            <a:headEnd type="triangle"/>
            <a:tailEnd type="triangle"/>
          </a:ln>
        </p:spPr>
        <p:txBody>
          <a:bodyPr lIns="45719" rIns="45719"/>
          <a:lstStyle/>
          <a:p>
            <a:endParaRPr sz="900" dirty="0"/>
          </a:p>
        </p:txBody>
      </p:sp>
      <p:grpSp>
        <p:nvGrpSpPr>
          <p:cNvPr id="114" name="Component Crawler"/>
          <p:cNvGrpSpPr/>
          <p:nvPr/>
        </p:nvGrpSpPr>
        <p:grpSpPr>
          <a:xfrm>
            <a:off x="2789369" y="1237420"/>
            <a:ext cx="1069516" cy="728542"/>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dirty="0"/>
                <a:t>Package Crawler</a:t>
              </a:r>
            </a:p>
          </p:txBody>
        </p:sp>
      </p:grpSp>
      <p:sp>
        <p:nvSpPr>
          <p:cNvPr id="115" name="Linie"/>
          <p:cNvSpPr/>
          <p:nvPr/>
        </p:nvSpPr>
        <p:spPr>
          <a:xfrm>
            <a:off x="4045816" y="1995996"/>
            <a:ext cx="331286" cy="195034"/>
          </a:xfrm>
          <a:prstGeom prst="line">
            <a:avLst/>
          </a:prstGeom>
          <a:ln w="12700">
            <a:solidFill>
              <a:schemeClr val="accent1"/>
            </a:solidFill>
            <a:miter/>
            <a:tailEnd type="triangle"/>
          </a:ln>
        </p:spPr>
        <p:txBody>
          <a:bodyPr lIns="45719" rIns="45719"/>
          <a:lstStyle/>
          <a:p>
            <a:endParaRPr sz="900" dirty="0"/>
          </a:p>
        </p:txBody>
      </p:sp>
      <p:grpSp>
        <p:nvGrpSpPr>
          <p:cNvPr id="118" name="Compliance Artefacts"/>
          <p:cNvGrpSpPr/>
          <p:nvPr/>
        </p:nvGrpSpPr>
        <p:grpSpPr>
          <a:xfrm>
            <a:off x="9951621" y="2725028"/>
            <a:ext cx="1069517" cy="728542"/>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sz="900" dirty="0"/>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dirty="0"/>
                <a:t>Compliance Artefacts</a:t>
              </a:r>
            </a:p>
          </p:txBody>
        </p:sp>
      </p:grpSp>
      <p:sp>
        <p:nvSpPr>
          <p:cNvPr id="119" name="Linie"/>
          <p:cNvSpPr/>
          <p:nvPr/>
        </p:nvSpPr>
        <p:spPr>
          <a:xfrm>
            <a:off x="9327257" y="3068794"/>
            <a:ext cx="496858" cy="1"/>
          </a:xfrm>
          <a:prstGeom prst="line">
            <a:avLst/>
          </a:prstGeom>
          <a:ln w="12700">
            <a:solidFill>
              <a:schemeClr val="accent1"/>
            </a:solidFill>
            <a:miter/>
            <a:tailEnd type="triangle"/>
          </a:ln>
        </p:spPr>
        <p:txBody>
          <a:bodyPr lIns="45719" rIns="45719"/>
          <a:lstStyle/>
          <a:p>
            <a:endParaRPr sz="900" dirty="0"/>
          </a:p>
        </p:txBody>
      </p:sp>
      <p:grpSp>
        <p:nvGrpSpPr>
          <p:cNvPr id="122" name="Legal Solver (Determine Obligations)"/>
          <p:cNvGrpSpPr/>
          <p:nvPr/>
        </p:nvGrpSpPr>
        <p:grpSpPr>
          <a:xfrm>
            <a:off x="6428169" y="4315524"/>
            <a:ext cx="1069515" cy="63614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sz="900" dirty="0"/>
                <a:t>Legal Solver (</a:t>
              </a:r>
              <a:r>
                <a:rPr lang="en-GB" sz="900" dirty="0"/>
                <a:t>determine obligations</a:t>
              </a:r>
              <a:r>
                <a:rPr sz="900" dirty="0"/>
                <a:t>)</a:t>
              </a:r>
            </a:p>
          </p:txBody>
        </p:sp>
      </p:grpSp>
      <p:sp>
        <p:nvSpPr>
          <p:cNvPr id="123" name="Linie"/>
          <p:cNvSpPr/>
          <p:nvPr/>
        </p:nvSpPr>
        <p:spPr>
          <a:xfrm>
            <a:off x="7606830" y="2752639"/>
            <a:ext cx="316455" cy="1"/>
          </a:xfrm>
          <a:prstGeom prst="line">
            <a:avLst/>
          </a:prstGeom>
          <a:ln w="12700">
            <a:solidFill>
              <a:schemeClr val="accent1"/>
            </a:solidFill>
            <a:miter/>
            <a:headEnd type="triangle"/>
            <a:tailEnd type="triangle"/>
          </a:ln>
        </p:spPr>
        <p:txBody>
          <a:bodyPr lIns="45719" rIns="45719"/>
          <a:lstStyle/>
          <a:p>
            <a:endParaRPr sz="900" dirty="0"/>
          </a:p>
        </p:txBody>
      </p:sp>
      <p:grpSp>
        <p:nvGrpSpPr>
          <p:cNvPr id="126" name="COTS Management"/>
          <p:cNvGrpSpPr/>
          <p:nvPr/>
        </p:nvGrpSpPr>
        <p:grpSpPr>
          <a:xfrm>
            <a:off x="6280640" y="2584883"/>
            <a:ext cx="1249227" cy="372561"/>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rPr dirty="0"/>
                <a:t>COTS Management</a:t>
              </a:r>
            </a:p>
          </p:txBody>
        </p:sp>
      </p:grpSp>
      <p:grpSp>
        <p:nvGrpSpPr>
          <p:cNvPr id="129" name="Reporting"/>
          <p:cNvGrpSpPr/>
          <p:nvPr/>
        </p:nvGrpSpPr>
        <p:grpSpPr>
          <a:xfrm>
            <a:off x="2767804" y="5778139"/>
            <a:ext cx="6320700" cy="333806"/>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dirty="0"/>
                <a:t>User &amp; Role Management</a:t>
              </a:r>
            </a:p>
          </p:txBody>
        </p:sp>
      </p:grpSp>
      <p:grpSp>
        <p:nvGrpSpPr>
          <p:cNvPr id="132" name="Copyright &amp; Authors Scanner"/>
          <p:cNvGrpSpPr/>
          <p:nvPr/>
        </p:nvGrpSpPr>
        <p:grpSpPr>
          <a:xfrm>
            <a:off x="8014812" y="1240075"/>
            <a:ext cx="1069516" cy="728542"/>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dirty="0"/>
                <a:t>Package Source Archive</a:t>
              </a:r>
            </a:p>
          </p:txBody>
        </p:sp>
      </p:grpSp>
      <p:grpSp>
        <p:nvGrpSpPr>
          <p:cNvPr id="135" name="Flowchart: Magnetic Disk 47"/>
          <p:cNvGrpSpPr/>
          <p:nvPr/>
        </p:nvGrpSpPr>
        <p:grpSpPr>
          <a:xfrm>
            <a:off x="7011777" y="3308653"/>
            <a:ext cx="343266" cy="275322"/>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sz="900" dirty="0"/>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sz="900" dirty="0"/>
            </a:p>
          </p:txBody>
        </p:sp>
      </p:grpSp>
      <p:grpSp>
        <p:nvGrpSpPr>
          <p:cNvPr id="138" name="Flowchart: Magnetic Disk 49"/>
          <p:cNvGrpSpPr/>
          <p:nvPr/>
        </p:nvGrpSpPr>
        <p:grpSpPr>
          <a:xfrm>
            <a:off x="8723479" y="4609761"/>
            <a:ext cx="295173" cy="236749"/>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sz="900" dirty="0"/>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sz="900" dirty="0"/>
            </a:p>
          </p:txBody>
        </p:sp>
      </p:grpSp>
      <p:grpSp>
        <p:nvGrpSpPr>
          <p:cNvPr id="141" name="Reporting"/>
          <p:cNvGrpSpPr/>
          <p:nvPr/>
        </p:nvGrpSpPr>
        <p:grpSpPr>
          <a:xfrm>
            <a:off x="2767802" y="5045636"/>
            <a:ext cx="6320703" cy="333806"/>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dirty="0"/>
                <a:t>Audit Log</a:t>
              </a:r>
            </a:p>
          </p:txBody>
        </p:sp>
      </p:grpSp>
      <p:sp>
        <p:nvSpPr>
          <p:cNvPr id="142" name="Linie"/>
          <p:cNvSpPr/>
          <p:nvPr/>
        </p:nvSpPr>
        <p:spPr>
          <a:xfrm>
            <a:off x="5923204" y="2759590"/>
            <a:ext cx="250084" cy="1"/>
          </a:xfrm>
          <a:prstGeom prst="line">
            <a:avLst/>
          </a:prstGeom>
          <a:ln w="12700">
            <a:solidFill>
              <a:schemeClr val="accent1"/>
            </a:solidFill>
            <a:miter/>
            <a:headEnd type="triangle"/>
          </a:ln>
        </p:spPr>
        <p:txBody>
          <a:bodyPr lIns="45719" rIns="45719"/>
          <a:lstStyle/>
          <a:p>
            <a:endParaRPr sz="900" dirty="0"/>
          </a:p>
        </p:txBody>
      </p:sp>
      <p:sp>
        <p:nvSpPr>
          <p:cNvPr id="143" name="Linie"/>
          <p:cNvSpPr/>
          <p:nvPr/>
        </p:nvSpPr>
        <p:spPr>
          <a:xfrm flipH="1">
            <a:off x="7606830" y="4616814"/>
            <a:ext cx="293012" cy="5930"/>
          </a:xfrm>
          <a:prstGeom prst="line">
            <a:avLst/>
          </a:prstGeom>
          <a:ln w="12700">
            <a:solidFill>
              <a:schemeClr val="accent1"/>
            </a:solidFill>
            <a:miter/>
            <a:tailEnd type="triangle"/>
          </a:ln>
        </p:spPr>
        <p:txBody>
          <a:bodyPr lIns="45719" rIns="45719"/>
          <a:lstStyle/>
          <a:p>
            <a:endParaRPr sz="900" dirty="0"/>
          </a:p>
        </p:txBody>
      </p:sp>
      <p:grpSp>
        <p:nvGrpSpPr>
          <p:cNvPr id="146" name="Component Repository"/>
          <p:cNvGrpSpPr/>
          <p:nvPr/>
        </p:nvGrpSpPr>
        <p:grpSpPr>
          <a:xfrm>
            <a:off x="4526234" y="2218662"/>
            <a:ext cx="1291409" cy="738782"/>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sz="900" dirty="0"/>
                <a:t>Package </a:t>
              </a:r>
              <a:r>
                <a:rPr lang="de-DE" sz="900" dirty="0"/>
                <a:t>Metad</a:t>
              </a:r>
              <a:r>
                <a:rPr lang="en-GB" sz="900" dirty="0"/>
                <a:t>ata </a:t>
              </a:r>
              <a:r>
                <a:rPr sz="900" dirty="0"/>
                <a:t>Repository</a:t>
              </a:r>
            </a:p>
          </p:txBody>
        </p:sp>
      </p:grpSp>
      <p:sp>
        <p:nvSpPr>
          <p:cNvPr id="147" name="COTS Management"/>
          <p:cNvSpPr/>
          <p:nvPr/>
        </p:nvSpPr>
        <p:spPr>
          <a:xfrm>
            <a:off x="5816494" y="2218662"/>
            <a:ext cx="1709362" cy="284146"/>
          </a:xfrm>
          <a:prstGeom prst="rect">
            <a:avLst/>
          </a:prstGeom>
          <a:solidFill>
            <a:srgbClr val="FFFFFF"/>
          </a:solidFill>
          <a:ln w="12700">
            <a:solidFill>
              <a:schemeClr val="accent1"/>
            </a:solidFill>
            <a:miter/>
          </a:ln>
        </p:spPr>
        <p:txBody>
          <a:bodyPr lIns="45719" rIns="45719" anchor="ctr"/>
          <a:lstStyle/>
          <a:p>
            <a:pPr>
              <a:defRPr sz="1300"/>
            </a:pPr>
            <a:endParaRPr sz="900" dirty="0"/>
          </a:p>
        </p:txBody>
      </p:sp>
      <p:sp>
        <p:nvSpPr>
          <p:cNvPr id="148" name="COTS Management"/>
          <p:cNvSpPr/>
          <p:nvPr/>
        </p:nvSpPr>
        <p:spPr>
          <a:xfrm>
            <a:off x="5730507" y="2233140"/>
            <a:ext cx="145198" cy="257896"/>
          </a:xfrm>
          <a:prstGeom prst="rect">
            <a:avLst/>
          </a:prstGeom>
          <a:solidFill>
            <a:srgbClr val="FFFFFF"/>
          </a:solidFill>
          <a:ln w="12700">
            <a:miter lim="400000"/>
          </a:ln>
        </p:spPr>
        <p:txBody>
          <a:bodyPr lIns="45719" rIns="45719" anchor="ctr"/>
          <a:lstStyle/>
          <a:p>
            <a:pPr>
              <a:defRPr sz="1300"/>
            </a:pPr>
            <a:endParaRPr sz="900" dirty="0"/>
          </a:p>
        </p:txBody>
      </p:sp>
      <p:grpSp>
        <p:nvGrpSpPr>
          <p:cNvPr id="151" name="Flowchart: Magnetic Disk 1"/>
          <p:cNvGrpSpPr/>
          <p:nvPr/>
        </p:nvGrpSpPr>
        <p:grpSpPr>
          <a:xfrm>
            <a:off x="5355913" y="2634773"/>
            <a:ext cx="358223" cy="275322"/>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sz="900" dirty="0"/>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sz="900" dirty="0"/>
            </a:p>
          </p:txBody>
        </p:sp>
      </p:grpSp>
      <p:sp>
        <p:nvSpPr>
          <p:cNvPr id="152" name="Linie"/>
          <p:cNvSpPr/>
          <p:nvPr/>
        </p:nvSpPr>
        <p:spPr>
          <a:xfrm flipH="1" flipV="1">
            <a:off x="6580325" y="4089657"/>
            <a:ext cx="221428" cy="186904"/>
          </a:xfrm>
          <a:prstGeom prst="line">
            <a:avLst/>
          </a:prstGeom>
          <a:ln w="12700">
            <a:solidFill>
              <a:schemeClr val="accent1"/>
            </a:solidFill>
            <a:miter/>
            <a:headEnd type="triangle"/>
            <a:tailEnd type="triangle"/>
          </a:ln>
        </p:spPr>
        <p:txBody>
          <a:bodyPr lIns="45719" rIns="45719"/>
          <a:lstStyle/>
          <a:p>
            <a:endParaRPr sz="900" dirty="0"/>
          </a:p>
        </p:txBody>
      </p:sp>
      <p:sp>
        <p:nvSpPr>
          <p:cNvPr id="153" name="Linie"/>
          <p:cNvSpPr/>
          <p:nvPr/>
        </p:nvSpPr>
        <p:spPr>
          <a:xfrm>
            <a:off x="8549570" y="3037160"/>
            <a:ext cx="1" cy="113990"/>
          </a:xfrm>
          <a:prstGeom prst="line">
            <a:avLst/>
          </a:prstGeom>
          <a:ln w="12700">
            <a:solidFill>
              <a:schemeClr val="accent1"/>
            </a:solidFill>
            <a:miter/>
            <a:tailEnd type="triangle"/>
          </a:ln>
        </p:spPr>
        <p:txBody>
          <a:bodyPr lIns="45719" rIns="45719"/>
          <a:lstStyle/>
          <a:p>
            <a:endParaRPr sz="900" dirty="0"/>
          </a:p>
        </p:txBody>
      </p:sp>
      <p:sp>
        <p:nvSpPr>
          <p:cNvPr id="154" name="Linie"/>
          <p:cNvSpPr/>
          <p:nvPr/>
        </p:nvSpPr>
        <p:spPr>
          <a:xfrm flipH="1">
            <a:off x="7579022" y="1973170"/>
            <a:ext cx="327894" cy="166025"/>
          </a:xfrm>
          <a:prstGeom prst="line">
            <a:avLst/>
          </a:prstGeom>
          <a:ln w="12700">
            <a:solidFill>
              <a:schemeClr val="accent1"/>
            </a:solidFill>
            <a:miter/>
            <a:tailEnd type="triangle"/>
          </a:ln>
        </p:spPr>
        <p:txBody>
          <a:bodyPr lIns="45719" rIns="45719"/>
          <a:lstStyle/>
          <a:p>
            <a:endParaRPr sz="900" dirty="0"/>
          </a:p>
        </p:txBody>
      </p:sp>
      <p:sp>
        <p:nvSpPr>
          <p:cNvPr id="155" name="Linie"/>
          <p:cNvSpPr/>
          <p:nvPr/>
        </p:nvSpPr>
        <p:spPr>
          <a:xfrm flipH="1">
            <a:off x="6580324" y="3001267"/>
            <a:ext cx="271855" cy="121780"/>
          </a:xfrm>
          <a:prstGeom prst="line">
            <a:avLst/>
          </a:prstGeom>
          <a:ln w="12700">
            <a:solidFill>
              <a:schemeClr val="accent1"/>
            </a:solidFill>
            <a:miter/>
            <a:tailEnd type="triangle"/>
          </a:ln>
        </p:spPr>
        <p:txBody>
          <a:bodyPr lIns="45719" rIns="45719"/>
          <a:lstStyle/>
          <a:p>
            <a:endParaRPr sz="900" dirty="0"/>
          </a:p>
        </p:txBody>
      </p:sp>
      <p:sp>
        <p:nvSpPr>
          <p:cNvPr id="156" name="Linie"/>
          <p:cNvSpPr/>
          <p:nvPr/>
        </p:nvSpPr>
        <p:spPr>
          <a:xfrm>
            <a:off x="7068301" y="2031242"/>
            <a:ext cx="1" cy="143623"/>
          </a:xfrm>
          <a:prstGeom prst="line">
            <a:avLst/>
          </a:prstGeom>
          <a:ln w="12700">
            <a:solidFill>
              <a:schemeClr val="accent1"/>
            </a:solidFill>
            <a:miter/>
            <a:tailEnd type="triangle"/>
          </a:ln>
        </p:spPr>
        <p:txBody>
          <a:bodyPr lIns="45719" rIns="45719"/>
          <a:lstStyle/>
          <a:p>
            <a:endParaRPr sz="900" dirty="0"/>
          </a:p>
        </p:txBody>
      </p:sp>
      <p:sp>
        <p:nvSpPr>
          <p:cNvPr id="158" name="Linie"/>
          <p:cNvSpPr/>
          <p:nvPr/>
        </p:nvSpPr>
        <p:spPr>
          <a:xfrm>
            <a:off x="10089842" y="4816515"/>
            <a:ext cx="496858" cy="1"/>
          </a:xfrm>
          <a:prstGeom prst="line">
            <a:avLst/>
          </a:prstGeom>
          <a:ln w="12700">
            <a:solidFill>
              <a:schemeClr val="accent1"/>
            </a:solidFill>
            <a:miter/>
            <a:tailEnd type="triangle"/>
          </a:ln>
        </p:spPr>
        <p:txBody>
          <a:bodyPr lIns="45719" rIns="45719"/>
          <a:lstStyle/>
          <a:p>
            <a:endParaRPr sz="900" dirty="0"/>
          </a:p>
        </p:txBody>
      </p:sp>
      <p:sp>
        <p:nvSpPr>
          <p:cNvPr id="159" name="Data Flow"/>
          <p:cNvSpPr txBox="1"/>
          <p:nvPr/>
        </p:nvSpPr>
        <p:spPr>
          <a:xfrm>
            <a:off x="10057616" y="4986607"/>
            <a:ext cx="610101"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rPr sz="900" dirty="0"/>
              <a:t>Data Flow</a:t>
            </a:r>
          </a:p>
        </p:txBody>
      </p:sp>
      <p:grpSp>
        <p:nvGrpSpPr>
          <p:cNvPr id="162" name="Flowchart: Magnetic Disk 47"/>
          <p:cNvGrpSpPr/>
          <p:nvPr/>
        </p:nvGrpSpPr>
        <p:grpSpPr>
          <a:xfrm>
            <a:off x="10775382" y="4665609"/>
            <a:ext cx="343266" cy="275322"/>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sz="900" dirty="0"/>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sz="900" dirty="0"/>
            </a:p>
          </p:txBody>
        </p:sp>
      </p:grpSp>
      <p:sp>
        <p:nvSpPr>
          <p:cNvPr id="163" name="Data Sink"/>
          <p:cNvSpPr txBox="1"/>
          <p:nvPr/>
        </p:nvSpPr>
        <p:spPr>
          <a:xfrm>
            <a:off x="10691523" y="4993517"/>
            <a:ext cx="578041"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rPr sz="900" dirty="0"/>
              <a:t>Data Sink</a:t>
            </a:r>
          </a:p>
        </p:txBody>
      </p:sp>
      <p:grpSp>
        <p:nvGrpSpPr>
          <p:cNvPr id="164" name="Flowchart: Magnetic Disk 47"/>
          <p:cNvGrpSpPr/>
          <p:nvPr/>
        </p:nvGrpSpPr>
        <p:grpSpPr>
          <a:xfrm>
            <a:off x="5213892" y="4593728"/>
            <a:ext cx="343266" cy="275322"/>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sz="900" dirty="0"/>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sz="900" dirty="0"/>
            </a:p>
          </p:txBody>
        </p:sp>
      </p:grpSp>
      <p:sp>
        <p:nvSpPr>
          <p:cNvPr id="167" name="Rechteck">
            <a:extLst>
              <a:ext uri="{FF2B5EF4-FFF2-40B4-BE49-F238E27FC236}">
                <a16:creationId xmlns:a16="http://schemas.microsoft.com/office/drawing/2014/main" id="{9AC52979-0817-694C-BF4C-B9F33E73123D}"/>
              </a:ext>
            </a:extLst>
          </p:cNvPr>
          <p:cNvSpPr/>
          <p:nvPr/>
        </p:nvSpPr>
        <p:spPr>
          <a:xfrm>
            <a:off x="2750030" y="4151492"/>
            <a:ext cx="1069518" cy="728543"/>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r>
              <a:rPr lang="de-DE" sz="900" dirty="0"/>
              <a:t>CI/CD OSG Rule </a:t>
            </a:r>
            <a:r>
              <a:rPr lang="de-DE" sz="900" dirty="0" err="1"/>
              <a:t>Enforcement</a:t>
            </a:r>
            <a:endParaRPr sz="900" dirty="0"/>
          </a:p>
        </p:txBody>
      </p:sp>
      <p:grpSp>
        <p:nvGrpSpPr>
          <p:cNvPr id="5" name="Gruppieren 4">
            <a:extLst>
              <a:ext uri="{FF2B5EF4-FFF2-40B4-BE49-F238E27FC236}">
                <a16:creationId xmlns:a16="http://schemas.microsoft.com/office/drawing/2014/main" id="{223E4C13-DABA-7C46-B7F4-66BD4C6C6628}"/>
              </a:ext>
            </a:extLst>
          </p:cNvPr>
          <p:cNvGrpSpPr/>
          <p:nvPr/>
        </p:nvGrpSpPr>
        <p:grpSpPr>
          <a:xfrm>
            <a:off x="1112277" y="2185042"/>
            <a:ext cx="2763312" cy="934399"/>
            <a:chOff x="841541" y="2391059"/>
            <a:chExt cx="2763312" cy="934399"/>
          </a:xfrm>
        </p:grpSpPr>
        <p:grpSp>
          <p:nvGrpSpPr>
            <p:cNvPr id="76" name="Composition Analyzer (Build)"/>
            <p:cNvGrpSpPr/>
            <p:nvPr/>
          </p:nvGrpSpPr>
          <p:grpSpPr>
            <a:xfrm>
              <a:off x="841541" y="2391059"/>
              <a:ext cx="2763312" cy="934399"/>
              <a:chOff x="33721" y="-3434"/>
              <a:chExt cx="1301027" cy="895868"/>
            </a:xfrm>
          </p:grpSpPr>
          <p:sp>
            <p:nvSpPr>
              <p:cNvPr id="74" name="Rechteck"/>
              <p:cNvSpPr/>
              <p:nvPr/>
            </p:nvSpPr>
            <p:spPr>
              <a:xfrm>
                <a:off x="33721" y="-1"/>
                <a:ext cx="1287359" cy="892435"/>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a:p>
            </p:txBody>
          </p:sp>
          <p:sp>
            <p:nvSpPr>
              <p:cNvPr id="75" name="Dependency Analyzer (Build)"/>
              <p:cNvSpPr txBox="1"/>
              <p:nvPr/>
            </p:nvSpPr>
            <p:spPr>
              <a:xfrm>
                <a:off x="47389" y="-3434"/>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sz="900"/>
                  <a:t>Dependency</a:t>
                </a:r>
                <a:r>
                  <a:rPr lang="de-DE" sz="900"/>
                  <a:t> </a:t>
                </a:r>
                <a:r>
                  <a:rPr sz="900"/>
                  <a:t>Analyzer </a:t>
                </a:r>
                <a:endParaRPr lang="de-DE" sz="900"/>
              </a:p>
            </p:txBody>
          </p:sp>
        </p:grpSp>
        <p:sp>
          <p:nvSpPr>
            <p:cNvPr id="4" name="Rechteck 3">
              <a:extLst>
                <a:ext uri="{FF2B5EF4-FFF2-40B4-BE49-F238E27FC236}">
                  <a16:creationId xmlns:a16="http://schemas.microsoft.com/office/drawing/2014/main" id="{6770E95A-C1A5-F342-8980-CB6504EC75A4}"/>
                </a:ext>
              </a:extLst>
            </p:cNvPr>
            <p:cNvSpPr/>
            <p:nvPr/>
          </p:nvSpPr>
          <p:spPr>
            <a:xfrm>
              <a:off x="986828" y="2759590"/>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GB" sz="900" b="0" i="0" u="none" strike="noStrike" cap="none" spc="0" normalizeH="0">
                  <a:ln>
                    <a:noFill/>
                  </a:ln>
                  <a:solidFill>
                    <a:schemeClr val="accent1"/>
                  </a:solidFill>
                  <a:effectLst/>
                  <a:uFillTx/>
                  <a:latin typeface="+mn-lt"/>
                  <a:ea typeface="+mn-ea"/>
                  <a:cs typeface="+mn-cs"/>
                  <a:sym typeface="Avenir Book"/>
                </a:rPr>
                <a:t>Source</a:t>
              </a:r>
            </a:p>
          </p:txBody>
        </p:sp>
        <p:sp>
          <p:nvSpPr>
            <p:cNvPr id="168" name="Rechteck 167">
              <a:extLst>
                <a:ext uri="{FF2B5EF4-FFF2-40B4-BE49-F238E27FC236}">
                  <a16:creationId xmlns:a16="http://schemas.microsoft.com/office/drawing/2014/main" id="{75C2DD4D-A8BF-1C4E-96AF-8FACB44766EA}"/>
                </a:ext>
              </a:extLst>
            </p:cNvPr>
            <p:cNvSpPr/>
            <p:nvPr/>
          </p:nvSpPr>
          <p:spPr>
            <a:xfrm>
              <a:off x="1867393" y="2764301"/>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GB" sz="900" b="0" i="0" u="none" strike="noStrike" cap="none" spc="0" normalizeH="0">
                  <a:ln>
                    <a:noFill/>
                  </a:ln>
                  <a:solidFill>
                    <a:schemeClr val="accent1"/>
                  </a:solidFill>
                  <a:effectLst/>
                  <a:uFillTx/>
                  <a:latin typeface="+mn-lt"/>
                  <a:ea typeface="+mn-ea"/>
                  <a:cs typeface="+mn-cs"/>
                  <a:sym typeface="Avenir Book"/>
                </a:rPr>
                <a:t>Container</a:t>
              </a:r>
            </a:p>
          </p:txBody>
        </p:sp>
        <p:sp>
          <p:nvSpPr>
            <p:cNvPr id="169" name="Rechteck 168">
              <a:extLst>
                <a:ext uri="{FF2B5EF4-FFF2-40B4-BE49-F238E27FC236}">
                  <a16:creationId xmlns:a16="http://schemas.microsoft.com/office/drawing/2014/main" id="{ACCE9802-B899-9B40-9A0C-C3E73A0C23B5}"/>
                </a:ext>
              </a:extLst>
            </p:cNvPr>
            <p:cNvSpPr/>
            <p:nvPr/>
          </p:nvSpPr>
          <p:spPr>
            <a:xfrm>
              <a:off x="2747958" y="2774061"/>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GB" sz="900" b="0" i="0" u="none" strike="noStrike" cap="none" spc="0" normalizeH="0">
                  <a:ln>
                    <a:noFill/>
                  </a:ln>
                  <a:solidFill>
                    <a:schemeClr val="accent1"/>
                  </a:solidFill>
                  <a:effectLst/>
                  <a:uFillTx/>
                  <a:latin typeface="+mn-lt"/>
                  <a:ea typeface="+mn-ea"/>
                  <a:cs typeface="+mn-cs"/>
                  <a:sym typeface="Avenir Book"/>
                </a:rPr>
                <a:t>Binary</a:t>
              </a:r>
            </a:p>
          </p:txBody>
        </p:sp>
      </p:grpSp>
      <p:sp>
        <p:nvSpPr>
          <p:cNvPr id="170" name="Rechteck">
            <a:extLst>
              <a:ext uri="{FF2B5EF4-FFF2-40B4-BE49-F238E27FC236}">
                <a16:creationId xmlns:a16="http://schemas.microsoft.com/office/drawing/2014/main" id="{D1A16C47-55D7-7C45-A188-ADC505A424E7}"/>
              </a:ext>
            </a:extLst>
          </p:cNvPr>
          <p:cNvSpPr/>
          <p:nvPr/>
        </p:nvSpPr>
        <p:spPr>
          <a:xfrm>
            <a:off x="2750030" y="3253987"/>
            <a:ext cx="1096529" cy="728543"/>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lgn="ctr">
              <a:defRPr sz="1300"/>
            </a:pPr>
            <a:r>
              <a:rPr lang="de-DE" sz="900"/>
              <a:t>Input </a:t>
            </a:r>
            <a:r>
              <a:rPr lang="de-DE" sz="900" err="1"/>
              <a:t>Condition</a:t>
            </a:r>
            <a:r>
              <a:rPr lang="de-DE" sz="900"/>
              <a:t> Management</a:t>
            </a:r>
            <a:endParaRPr sz="900"/>
          </a:p>
        </p:txBody>
      </p:sp>
      <p:sp>
        <p:nvSpPr>
          <p:cNvPr id="172" name="Rechteck">
            <a:extLst>
              <a:ext uri="{FF2B5EF4-FFF2-40B4-BE49-F238E27FC236}">
                <a16:creationId xmlns:a16="http://schemas.microsoft.com/office/drawing/2014/main" id="{49174AD7-B7A6-49BE-E2B1-CBD0FBB6B8B4}"/>
              </a:ext>
            </a:extLst>
          </p:cNvPr>
          <p:cNvSpPr/>
          <p:nvPr/>
        </p:nvSpPr>
        <p:spPr>
          <a:xfrm>
            <a:off x="4547329" y="3795554"/>
            <a:ext cx="2953153" cy="288592"/>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lgn="ctr">
              <a:defRPr sz="1300"/>
            </a:pPr>
            <a:r>
              <a:rPr lang="de-DE" sz="900"/>
              <a:t>Case Data Analysis</a:t>
            </a:r>
            <a:endParaRPr sz="900"/>
          </a:p>
        </p:txBody>
      </p:sp>
      <p:sp>
        <p:nvSpPr>
          <p:cNvPr id="69" name="Linie"/>
          <p:cNvSpPr/>
          <p:nvPr/>
        </p:nvSpPr>
        <p:spPr>
          <a:xfrm>
            <a:off x="7521728" y="3486568"/>
            <a:ext cx="393698" cy="18657"/>
          </a:xfrm>
          <a:prstGeom prst="line">
            <a:avLst/>
          </a:prstGeom>
          <a:ln w="12700">
            <a:solidFill>
              <a:schemeClr val="accent1"/>
            </a:solidFill>
            <a:miter/>
            <a:headEnd type="triangle"/>
            <a:tailEnd type="triangle"/>
          </a:ln>
        </p:spPr>
        <p:txBody>
          <a:bodyPr lIns="45719" rIns="45719"/>
          <a:lstStyle/>
          <a:p>
            <a:endParaRPr sz="900"/>
          </a:p>
        </p:txBody>
      </p:sp>
      <p:sp>
        <p:nvSpPr>
          <p:cNvPr id="175" name="Linie">
            <a:extLst>
              <a:ext uri="{FF2B5EF4-FFF2-40B4-BE49-F238E27FC236}">
                <a16:creationId xmlns:a16="http://schemas.microsoft.com/office/drawing/2014/main" id="{FF87A3D0-A511-15A7-6F87-73CC62EB0271}"/>
              </a:ext>
            </a:extLst>
          </p:cNvPr>
          <p:cNvSpPr/>
          <p:nvPr/>
        </p:nvSpPr>
        <p:spPr>
          <a:xfrm flipH="1" flipV="1">
            <a:off x="5987363" y="3643005"/>
            <a:ext cx="121766" cy="141486"/>
          </a:xfrm>
          <a:prstGeom prst="line">
            <a:avLst/>
          </a:prstGeom>
          <a:ln w="12700">
            <a:solidFill>
              <a:schemeClr val="accent1"/>
            </a:solidFill>
            <a:miter/>
            <a:headEnd type="triangle"/>
            <a:tailEnd type="triangle"/>
          </a:ln>
        </p:spPr>
        <p:txBody>
          <a:bodyPr lIns="45719" rIns="45719"/>
          <a:lstStyle/>
          <a:p>
            <a:endParaRPr sz="900"/>
          </a:p>
        </p:txBody>
      </p:sp>
      <p:sp>
        <p:nvSpPr>
          <p:cNvPr id="171" name="Linie">
            <a:extLst>
              <a:ext uri="{FF2B5EF4-FFF2-40B4-BE49-F238E27FC236}">
                <a16:creationId xmlns:a16="http://schemas.microsoft.com/office/drawing/2014/main" id="{452C33FE-A75E-BE8C-0C4E-BD05E17B94C9}"/>
              </a:ext>
            </a:extLst>
          </p:cNvPr>
          <p:cNvSpPr/>
          <p:nvPr/>
        </p:nvSpPr>
        <p:spPr>
          <a:xfrm flipV="1">
            <a:off x="7575825" y="3784492"/>
            <a:ext cx="311312" cy="174131"/>
          </a:xfrm>
          <a:prstGeom prst="line">
            <a:avLst/>
          </a:prstGeom>
          <a:ln w="12700">
            <a:solidFill>
              <a:schemeClr val="accent1"/>
            </a:solidFill>
            <a:miter/>
            <a:tailEnd type="triangle"/>
          </a:ln>
        </p:spPr>
        <p:txBody>
          <a:bodyPr lIns="45719" rIns="45719"/>
          <a:lstStyle/>
          <a:p>
            <a:endParaRPr sz="900"/>
          </a:p>
        </p:txBody>
      </p:sp>
      <p:grpSp>
        <p:nvGrpSpPr>
          <p:cNvPr id="27" name="Gruppieren 26">
            <a:extLst>
              <a:ext uri="{FF2B5EF4-FFF2-40B4-BE49-F238E27FC236}">
                <a16:creationId xmlns:a16="http://schemas.microsoft.com/office/drawing/2014/main" id="{B19A80EE-18BB-980D-E7BB-228EFFEBD6D2}"/>
              </a:ext>
            </a:extLst>
          </p:cNvPr>
          <p:cNvGrpSpPr/>
          <p:nvPr/>
        </p:nvGrpSpPr>
        <p:grpSpPr>
          <a:xfrm>
            <a:off x="4057835" y="1823749"/>
            <a:ext cx="4504557" cy="2808395"/>
            <a:chOff x="4057835" y="1823749"/>
            <a:chExt cx="4504557" cy="2808395"/>
          </a:xfrm>
        </p:grpSpPr>
        <p:sp>
          <p:nvSpPr>
            <p:cNvPr id="2" name="Textfeld 1">
              <a:extLst>
                <a:ext uri="{FF2B5EF4-FFF2-40B4-BE49-F238E27FC236}">
                  <a16:creationId xmlns:a16="http://schemas.microsoft.com/office/drawing/2014/main" id="{63D27DEE-5B2D-F60C-1BF4-6BD3E2DCB552}"/>
                </a:ext>
              </a:extLst>
            </p:cNvPr>
            <p:cNvSpPr txBox="1"/>
            <p:nvPr/>
          </p:nvSpPr>
          <p:spPr>
            <a:xfrm>
              <a:off x="4125218" y="1847448"/>
              <a:ext cx="17248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a:t>
              </a:r>
            </a:p>
          </p:txBody>
        </p:sp>
        <p:sp>
          <p:nvSpPr>
            <p:cNvPr id="6" name="Textfeld 5">
              <a:extLst>
                <a:ext uri="{FF2B5EF4-FFF2-40B4-BE49-F238E27FC236}">
                  <a16:creationId xmlns:a16="http://schemas.microsoft.com/office/drawing/2014/main" id="{11C9C04D-248B-211C-F6EB-98D4338765EE}"/>
                </a:ext>
              </a:extLst>
            </p:cNvPr>
            <p:cNvSpPr txBox="1"/>
            <p:nvPr/>
          </p:nvSpPr>
          <p:spPr>
            <a:xfrm>
              <a:off x="4829201" y="1962546"/>
              <a:ext cx="18851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dirty="0">
                  <a:ln>
                    <a:noFill/>
                  </a:ln>
                  <a:solidFill>
                    <a:schemeClr val="accent1"/>
                  </a:solidFill>
                  <a:effectLst/>
                  <a:uFillTx/>
                  <a:latin typeface="Bradley Hand" pitchFamily="2" charset="77"/>
                  <a:sym typeface="Avenir Book"/>
                </a:rPr>
                <a:t>2</a:t>
              </a:r>
            </a:p>
          </p:txBody>
        </p:sp>
        <p:sp>
          <p:nvSpPr>
            <p:cNvPr id="7" name="Textfeld 6">
              <a:extLst>
                <a:ext uri="{FF2B5EF4-FFF2-40B4-BE49-F238E27FC236}">
                  <a16:creationId xmlns:a16="http://schemas.microsoft.com/office/drawing/2014/main" id="{D75E12F6-CD40-40BC-64A1-AFA68EB14D63}"/>
                </a:ext>
              </a:extLst>
            </p:cNvPr>
            <p:cNvSpPr txBox="1"/>
            <p:nvPr/>
          </p:nvSpPr>
          <p:spPr>
            <a:xfrm>
              <a:off x="6921570" y="1969291"/>
              <a:ext cx="18530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dirty="0">
                  <a:ln>
                    <a:noFill/>
                  </a:ln>
                  <a:solidFill>
                    <a:schemeClr val="accent1"/>
                  </a:solidFill>
                  <a:effectLst/>
                  <a:uFillTx/>
                  <a:latin typeface="Bradley Hand" pitchFamily="2" charset="77"/>
                  <a:sym typeface="Avenir Book"/>
                </a:rPr>
                <a:t>3</a:t>
              </a:r>
            </a:p>
          </p:txBody>
        </p:sp>
        <p:sp>
          <p:nvSpPr>
            <p:cNvPr id="8" name="Textfeld 7">
              <a:extLst>
                <a:ext uri="{FF2B5EF4-FFF2-40B4-BE49-F238E27FC236}">
                  <a16:creationId xmlns:a16="http://schemas.microsoft.com/office/drawing/2014/main" id="{9505984D-0FA4-473F-5FF9-EA955B71966A}"/>
                </a:ext>
              </a:extLst>
            </p:cNvPr>
            <p:cNvSpPr txBox="1"/>
            <p:nvPr/>
          </p:nvSpPr>
          <p:spPr>
            <a:xfrm>
              <a:off x="4173259" y="2853303"/>
              <a:ext cx="27667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17</a:t>
              </a:r>
            </a:p>
          </p:txBody>
        </p:sp>
        <p:sp>
          <p:nvSpPr>
            <p:cNvPr id="9" name="Textfeld 8">
              <a:extLst>
                <a:ext uri="{FF2B5EF4-FFF2-40B4-BE49-F238E27FC236}">
                  <a16:creationId xmlns:a16="http://schemas.microsoft.com/office/drawing/2014/main" id="{3B5B35C0-121C-E949-A52F-72EC6E463BFA}"/>
                </a:ext>
              </a:extLst>
            </p:cNvPr>
            <p:cNvSpPr txBox="1"/>
            <p:nvPr/>
          </p:nvSpPr>
          <p:spPr>
            <a:xfrm>
              <a:off x="4057835" y="3326476"/>
              <a:ext cx="25904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18</a:t>
              </a:r>
            </a:p>
          </p:txBody>
        </p:sp>
        <p:sp>
          <p:nvSpPr>
            <p:cNvPr id="10" name="Textfeld 9">
              <a:extLst>
                <a:ext uri="{FF2B5EF4-FFF2-40B4-BE49-F238E27FC236}">
                  <a16:creationId xmlns:a16="http://schemas.microsoft.com/office/drawing/2014/main" id="{BAF5B5BA-BB40-F988-D06B-8A38C1E14F3B}"/>
                </a:ext>
              </a:extLst>
            </p:cNvPr>
            <p:cNvSpPr txBox="1"/>
            <p:nvPr/>
          </p:nvSpPr>
          <p:spPr>
            <a:xfrm>
              <a:off x="4078998" y="3983988"/>
              <a:ext cx="25583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19</a:t>
              </a:r>
            </a:p>
          </p:txBody>
        </p:sp>
        <p:sp>
          <p:nvSpPr>
            <p:cNvPr id="11" name="Textfeld 10">
              <a:extLst>
                <a:ext uri="{FF2B5EF4-FFF2-40B4-BE49-F238E27FC236}">
                  <a16:creationId xmlns:a16="http://schemas.microsoft.com/office/drawing/2014/main" id="{96993F53-453D-F723-8257-F2A0C50AFD0B}"/>
                </a:ext>
              </a:extLst>
            </p:cNvPr>
            <p:cNvSpPr txBox="1"/>
            <p:nvPr/>
          </p:nvSpPr>
          <p:spPr>
            <a:xfrm>
              <a:off x="7625465" y="1823749"/>
              <a:ext cx="18851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4</a:t>
              </a:r>
            </a:p>
          </p:txBody>
        </p:sp>
        <p:sp>
          <p:nvSpPr>
            <p:cNvPr id="12" name="Textfeld 11">
              <a:extLst>
                <a:ext uri="{FF2B5EF4-FFF2-40B4-BE49-F238E27FC236}">
                  <a16:creationId xmlns:a16="http://schemas.microsoft.com/office/drawing/2014/main" id="{5DA1B93B-BF21-5EB5-C8E8-F40F4B4E93E8}"/>
                </a:ext>
              </a:extLst>
            </p:cNvPr>
            <p:cNvSpPr txBox="1"/>
            <p:nvPr/>
          </p:nvSpPr>
          <p:spPr>
            <a:xfrm>
              <a:off x="7708369" y="2165475"/>
              <a:ext cx="18530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5</a:t>
              </a:r>
            </a:p>
          </p:txBody>
        </p:sp>
        <p:sp>
          <p:nvSpPr>
            <p:cNvPr id="13" name="Textfeld 12">
              <a:extLst>
                <a:ext uri="{FF2B5EF4-FFF2-40B4-BE49-F238E27FC236}">
                  <a16:creationId xmlns:a16="http://schemas.microsoft.com/office/drawing/2014/main" id="{F41A3B76-5818-19CC-76A6-856E9AA432E1}"/>
                </a:ext>
              </a:extLst>
            </p:cNvPr>
            <p:cNvSpPr txBox="1"/>
            <p:nvPr/>
          </p:nvSpPr>
          <p:spPr>
            <a:xfrm>
              <a:off x="5144967" y="2926827"/>
              <a:ext cx="27026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16</a:t>
              </a:r>
            </a:p>
          </p:txBody>
        </p:sp>
        <p:sp>
          <p:nvSpPr>
            <p:cNvPr id="14" name="Textfeld 13">
              <a:extLst>
                <a:ext uri="{FF2B5EF4-FFF2-40B4-BE49-F238E27FC236}">
                  <a16:creationId xmlns:a16="http://schemas.microsoft.com/office/drawing/2014/main" id="{1583C99F-931C-BC43-8C12-5B42FD17EBF9}"/>
                </a:ext>
              </a:extLst>
            </p:cNvPr>
            <p:cNvSpPr txBox="1"/>
            <p:nvPr/>
          </p:nvSpPr>
          <p:spPr>
            <a:xfrm>
              <a:off x="6016692" y="2748351"/>
              <a:ext cx="26545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15</a:t>
              </a:r>
            </a:p>
          </p:txBody>
        </p:sp>
        <p:sp>
          <p:nvSpPr>
            <p:cNvPr id="15" name="Textfeld 14">
              <a:extLst>
                <a:ext uri="{FF2B5EF4-FFF2-40B4-BE49-F238E27FC236}">
                  <a16:creationId xmlns:a16="http://schemas.microsoft.com/office/drawing/2014/main" id="{2170D5A8-13F7-F3C6-AFA3-FA2DE5810BCC}"/>
                </a:ext>
              </a:extLst>
            </p:cNvPr>
            <p:cNvSpPr txBox="1"/>
            <p:nvPr/>
          </p:nvSpPr>
          <p:spPr>
            <a:xfrm flipH="1">
              <a:off x="6821688" y="2944910"/>
              <a:ext cx="410488"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14</a:t>
              </a:r>
            </a:p>
          </p:txBody>
        </p:sp>
        <p:sp>
          <p:nvSpPr>
            <p:cNvPr id="16" name="Textfeld 15">
              <a:extLst>
                <a:ext uri="{FF2B5EF4-FFF2-40B4-BE49-F238E27FC236}">
                  <a16:creationId xmlns:a16="http://schemas.microsoft.com/office/drawing/2014/main" id="{F73DC0DA-4244-A766-E535-A078E30F799E}"/>
                </a:ext>
              </a:extLst>
            </p:cNvPr>
            <p:cNvSpPr txBox="1"/>
            <p:nvPr/>
          </p:nvSpPr>
          <p:spPr>
            <a:xfrm>
              <a:off x="7704119" y="2521576"/>
              <a:ext cx="19011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6</a:t>
              </a:r>
            </a:p>
          </p:txBody>
        </p:sp>
        <p:sp>
          <p:nvSpPr>
            <p:cNvPr id="17" name="Textfeld 16">
              <a:extLst>
                <a:ext uri="{FF2B5EF4-FFF2-40B4-BE49-F238E27FC236}">
                  <a16:creationId xmlns:a16="http://schemas.microsoft.com/office/drawing/2014/main" id="{28C1AA9A-1462-EEAE-9309-555D15AE76EF}"/>
                </a:ext>
              </a:extLst>
            </p:cNvPr>
            <p:cNvSpPr txBox="1"/>
            <p:nvPr/>
          </p:nvSpPr>
          <p:spPr>
            <a:xfrm>
              <a:off x="7725514" y="3075841"/>
              <a:ext cx="17889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1200">
                  <a:latin typeface="Bradley Hand" pitchFamily="2" charset="77"/>
                </a:rPr>
                <a:t>8</a:t>
              </a:r>
              <a:endParaRPr kumimoji="0" lang="en-GB" sz="1200" i="0" u="none" strike="noStrike" cap="none" spc="0" normalizeH="0" baseline="0">
                <a:ln>
                  <a:noFill/>
                </a:ln>
                <a:solidFill>
                  <a:schemeClr val="accent1"/>
                </a:solidFill>
                <a:effectLst/>
                <a:uFillTx/>
                <a:latin typeface="Bradley Hand" pitchFamily="2" charset="77"/>
                <a:sym typeface="Avenir Book"/>
              </a:endParaRPr>
            </a:p>
          </p:txBody>
        </p:sp>
        <p:sp>
          <p:nvSpPr>
            <p:cNvPr id="18" name="Textfeld 17">
              <a:extLst>
                <a:ext uri="{FF2B5EF4-FFF2-40B4-BE49-F238E27FC236}">
                  <a16:creationId xmlns:a16="http://schemas.microsoft.com/office/drawing/2014/main" id="{BF21AD5C-8C90-C0FD-9817-F0364F38F923}"/>
                </a:ext>
              </a:extLst>
            </p:cNvPr>
            <p:cNvSpPr txBox="1"/>
            <p:nvPr/>
          </p:nvSpPr>
          <p:spPr>
            <a:xfrm>
              <a:off x="7643187" y="3261911"/>
              <a:ext cx="17568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9</a:t>
              </a:r>
            </a:p>
          </p:txBody>
        </p:sp>
        <p:sp>
          <p:nvSpPr>
            <p:cNvPr id="19" name="Textfeld 18">
              <a:extLst>
                <a:ext uri="{FF2B5EF4-FFF2-40B4-BE49-F238E27FC236}">
                  <a16:creationId xmlns:a16="http://schemas.microsoft.com/office/drawing/2014/main" id="{DABF76EA-8FC5-7C1F-3F74-B9A835E15244}"/>
                </a:ext>
              </a:extLst>
            </p:cNvPr>
            <p:cNvSpPr txBox="1"/>
            <p:nvPr/>
          </p:nvSpPr>
          <p:spPr>
            <a:xfrm>
              <a:off x="7613384" y="3632105"/>
              <a:ext cx="25583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10</a:t>
              </a:r>
            </a:p>
          </p:txBody>
        </p:sp>
        <p:sp>
          <p:nvSpPr>
            <p:cNvPr id="20" name="Textfeld 19">
              <a:extLst>
                <a:ext uri="{FF2B5EF4-FFF2-40B4-BE49-F238E27FC236}">
                  <a16:creationId xmlns:a16="http://schemas.microsoft.com/office/drawing/2014/main" id="{4CECEDF7-0916-1618-83CA-7F21615527AF}"/>
                </a:ext>
              </a:extLst>
            </p:cNvPr>
            <p:cNvSpPr txBox="1"/>
            <p:nvPr/>
          </p:nvSpPr>
          <p:spPr>
            <a:xfrm>
              <a:off x="8365865" y="2974508"/>
              <a:ext cx="19652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7</a:t>
              </a:r>
            </a:p>
          </p:txBody>
        </p:sp>
        <p:sp>
          <p:nvSpPr>
            <p:cNvPr id="23" name="Textfeld 22">
              <a:extLst>
                <a:ext uri="{FF2B5EF4-FFF2-40B4-BE49-F238E27FC236}">
                  <a16:creationId xmlns:a16="http://schemas.microsoft.com/office/drawing/2014/main" id="{9A4E9D83-5B9B-9130-902A-C549F2568314}"/>
                </a:ext>
              </a:extLst>
            </p:cNvPr>
            <p:cNvSpPr txBox="1"/>
            <p:nvPr/>
          </p:nvSpPr>
          <p:spPr>
            <a:xfrm>
              <a:off x="7734435" y="4355147"/>
              <a:ext cx="25263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11</a:t>
              </a:r>
            </a:p>
          </p:txBody>
        </p:sp>
        <p:sp>
          <p:nvSpPr>
            <p:cNvPr id="24" name="Textfeld 23">
              <a:extLst>
                <a:ext uri="{FF2B5EF4-FFF2-40B4-BE49-F238E27FC236}">
                  <a16:creationId xmlns:a16="http://schemas.microsoft.com/office/drawing/2014/main" id="{20D19F50-C412-0F57-0F5B-E5C8D722FD9F}"/>
                </a:ext>
              </a:extLst>
            </p:cNvPr>
            <p:cNvSpPr txBox="1"/>
            <p:nvPr/>
          </p:nvSpPr>
          <p:spPr>
            <a:xfrm>
              <a:off x="6833887" y="4063329"/>
              <a:ext cx="26866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12</a:t>
              </a:r>
            </a:p>
          </p:txBody>
        </p:sp>
        <p:sp>
          <p:nvSpPr>
            <p:cNvPr id="25" name="Textfeld 24">
              <a:extLst>
                <a:ext uri="{FF2B5EF4-FFF2-40B4-BE49-F238E27FC236}">
                  <a16:creationId xmlns:a16="http://schemas.microsoft.com/office/drawing/2014/main" id="{8B85CF9F-29FC-4B56-9644-C331316AE4DD}"/>
                </a:ext>
              </a:extLst>
            </p:cNvPr>
            <p:cNvSpPr txBox="1"/>
            <p:nvPr/>
          </p:nvSpPr>
          <p:spPr>
            <a:xfrm>
              <a:off x="5347400" y="4092639"/>
              <a:ext cx="27186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20</a:t>
              </a:r>
            </a:p>
          </p:txBody>
        </p:sp>
        <p:sp>
          <p:nvSpPr>
            <p:cNvPr id="26" name="Textfeld 25">
              <a:extLst>
                <a:ext uri="{FF2B5EF4-FFF2-40B4-BE49-F238E27FC236}">
                  <a16:creationId xmlns:a16="http://schemas.microsoft.com/office/drawing/2014/main" id="{DE138D55-7E7B-1096-5C9C-9E70FFE19128}"/>
                </a:ext>
              </a:extLst>
            </p:cNvPr>
            <p:cNvSpPr txBox="1"/>
            <p:nvPr/>
          </p:nvSpPr>
          <p:spPr>
            <a:xfrm>
              <a:off x="6120640" y="3583875"/>
              <a:ext cx="26545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13</a:t>
              </a:r>
            </a:p>
          </p:txBody>
        </p:sp>
      </p:grpSp>
      <p:sp>
        <p:nvSpPr>
          <p:cNvPr id="28" name="Linie">
            <a:extLst>
              <a:ext uri="{FF2B5EF4-FFF2-40B4-BE49-F238E27FC236}">
                <a16:creationId xmlns:a16="http://schemas.microsoft.com/office/drawing/2014/main" id="{E43816E7-A19B-692A-3A69-E3F7B2F2FF03}"/>
              </a:ext>
            </a:extLst>
          </p:cNvPr>
          <p:cNvSpPr/>
          <p:nvPr/>
        </p:nvSpPr>
        <p:spPr>
          <a:xfrm>
            <a:off x="10114237" y="5420094"/>
            <a:ext cx="496858" cy="1"/>
          </a:xfrm>
          <a:prstGeom prst="line">
            <a:avLst/>
          </a:prstGeom>
          <a:ln w="12700">
            <a:solidFill>
              <a:schemeClr val="accent1"/>
            </a:solidFill>
            <a:prstDash val="dash"/>
            <a:miter/>
            <a:tailEnd type="triangle"/>
          </a:ln>
        </p:spPr>
        <p:txBody>
          <a:bodyPr lIns="45719" rIns="45719"/>
          <a:lstStyle/>
          <a:p>
            <a:endParaRPr sz="900"/>
          </a:p>
        </p:txBody>
      </p:sp>
      <p:sp>
        <p:nvSpPr>
          <p:cNvPr id="30" name="Data Flow">
            <a:extLst>
              <a:ext uri="{FF2B5EF4-FFF2-40B4-BE49-F238E27FC236}">
                <a16:creationId xmlns:a16="http://schemas.microsoft.com/office/drawing/2014/main" id="{1DA57CE2-AB2A-1420-F73B-DE1500A7CAEB}"/>
              </a:ext>
            </a:extLst>
          </p:cNvPr>
          <p:cNvSpPr txBox="1"/>
          <p:nvPr/>
        </p:nvSpPr>
        <p:spPr>
          <a:xfrm>
            <a:off x="10081422" y="5489545"/>
            <a:ext cx="755974"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rPr lang="de-DE" sz="900"/>
              <a:t>Control</a:t>
            </a:r>
            <a:r>
              <a:rPr sz="900"/>
              <a:t> Flow</a:t>
            </a:r>
          </a:p>
        </p:txBody>
      </p:sp>
      <p:sp>
        <p:nvSpPr>
          <p:cNvPr id="21" name="Textfeld 20">
            <a:extLst>
              <a:ext uri="{FF2B5EF4-FFF2-40B4-BE49-F238E27FC236}">
                <a16:creationId xmlns:a16="http://schemas.microsoft.com/office/drawing/2014/main" id="{F0CE4B73-D239-725E-7990-3A10984507A0}"/>
              </a:ext>
            </a:extLst>
          </p:cNvPr>
          <p:cNvSpPr txBox="1"/>
          <p:nvPr/>
        </p:nvSpPr>
        <p:spPr>
          <a:xfrm>
            <a:off x="9799718" y="3457412"/>
            <a:ext cx="190299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de-DE" sz="1800" b="0" i="0" u="none" strike="noStrike" cap="none" spc="0" normalizeH="0" baseline="0" dirty="0">
                <a:ln>
                  <a:noFill/>
                </a:ln>
                <a:solidFill>
                  <a:schemeClr val="accent1"/>
                </a:solidFill>
                <a:effectLst/>
                <a:uFillTx/>
                <a:latin typeface="+mn-lt"/>
                <a:ea typeface="+mn-ea"/>
                <a:cs typeface="+mn-cs"/>
                <a:sym typeface="Avenir Book"/>
              </a:rPr>
              <a:t>COTS Management is </a:t>
            </a:r>
            <a:r>
              <a:rPr kumimoji="0" lang="de-DE" sz="1800" b="0" i="0" u="none" strike="noStrike" cap="none" spc="0" normalizeH="0" baseline="0" dirty="0" err="1">
                <a:ln>
                  <a:noFill/>
                </a:ln>
                <a:solidFill>
                  <a:schemeClr val="accent1"/>
                </a:solidFill>
                <a:effectLst/>
                <a:uFillTx/>
                <a:latin typeface="+mn-lt"/>
                <a:ea typeface="+mn-ea"/>
                <a:cs typeface="+mn-cs"/>
                <a:sym typeface="Avenir Book"/>
              </a:rPr>
              <a:t>this</a:t>
            </a:r>
            <a:r>
              <a:rPr kumimoji="0" lang="de-DE" sz="1800" b="0" i="0" u="none" strike="noStrike" cap="none" spc="0" normalizeH="0" baseline="0" dirty="0">
                <a:ln>
                  <a:noFill/>
                </a:ln>
                <a:solidFill>
                  <a:schemeClr val="accent1"/>
                </a:solidFill>
                <a:effectLst/>
                <a:uFillTx/>
                <a:latin typeface="+mn-lt"/>
                <a:ea typeface="+mn-ea"/>
                <a:cs typeface="+mn-cs"/>
                <a:sym typeface="Avenir Book"/>
              </a:rPr>
              <a:t> a </a:t>
            </a:r>
            <a:r>
              <a:rPr kumimoji="0" lang="de-DE" sz="1800" b="0" i="0" u="none" strike="noStrike" cap="none" spc="0" normalizeH="0" baseline="0" dirty="0" err="1">
                <a:ln>
                  <a:noFill/>
                </a:ln>
                <a:solidFill>
                  <a:schemeClr val="accent1"/>
                </a:solidFill>
                <a:effectLst/>
                <a:uFillTx/>
                <a:latin typeface="+mn-lt"/>
                <a:ea typeface="+mn-ea"/>
                <a:cs typeface="+mn-cs"/>
                <a:sym typeface="Avenir Book"/>
              </a:rPr>
              <a:t>capability</a:t>
            </a:r>
            <a:r>
              <a:rPr kumimoji="0" lang="de-DE" sz="1800" b="0" i="0" u="none" strike="noStrike" cap="none" spc="0" normalizeH="0" baseline="0">
                <a:ln>
                  <a:noFill/>
                </a:ln>
                <a:solidFill>
                  <a:schemeClr val="accent1"/>
                </a:solidFill>
                <a:effectLst/>
                <a:uFillTx/>
                <a:latin typeface="+mn-lt"/>
                <a:ea typeface="+mn-ea"/>
                <a:cs typeface="+mn-cs"/>
                <a:sym typeface="Avenir Book"/>
              </a:rPr>
              <a:t>?</a:t>
            </a:r>
            <a:endParaRPr kumimoji="0" lang="de-DE" sz="1800" b="0" i="0" u="none" strike="noStrike" cap="none" spc="0" normalizeH="0" baseline="0" dirty="0">
              <a:ln>
                <a:noFill/>
              </a:ln>
              <a:solidFill>
                <a:schemeClr val="accent1"/>
              </a:solidFill>
              <a:effectLst/>
              <a:uFillTx/>
              <a:latin typeface="+mn-lt"/>
              <a:ea typeface="+mn-ea"/>
              <a:cs typeface="+mn-cs"/>
              <a:sym typeface="Avenir Book"/>
            </a:endParaRPr>
          </a:p>
        </p:txBody>
      </p:sp>
      <p:grpSp>
        <p:nvGrpSpPr>
          <p:cNvPr id="22" name="Component Crawler">
            <a:extLst>
              <a:ext uri="{FF2B5EF4-FFF2-40B4-BE49-F238E27FC236}">
                <a16:creationId xmlns:a16="http://schemas.microsoft.com/office/drawing/2014/main" id="{D152D1C6-4B6B-2647-C17B-BD5CB2913694}"/>
              </a:ext>
            </a:extLst>
          </p:cNvPr>
          <p:cNvGrpSpPr/>
          <p:nvPr/>
        </p:nvGrpSpPr>
        <p:grpSpPr>
          <a:xfrm>
            <a:off x="5388446" y="1244628"/>
            <a:ext cx="1069516" cy="728542"/>
            <a:chOff x="0" y="0"/>
            <a:chExt cx="1287356" cy="698500"/>
          </a:xfrm>
        </p:grpSpPr>
        <p:sp>
          <p:nvSpPr>
            <p:cNvPr id="29" name="Rechteck">
              <a:extLst>
                <a:ext uri="{FF2B5EF4-FFF2-40B4-BE49-F238E27FC236}">
                  <a16:creationId xmlns:a16="http://schemas.microsoft.com/office/drawing/2014/main" id="{71B28352-9A54-C336-59CA-769B4DE565A8}"/>
                </a:ext>
              </a:extLst>
            </p:cNvPr>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31" name="Package Crawler">
              <a:extLst>
                <a:ext uri="{FF2B5EF4-FFF2-40B4-BE49-F238E27FC236}">
                  <a16:creationId xmlns:a16="http://schemas.microsoft.com/office/drawing/2014/main" id="{80B94EC6-D866-6AD2-2508-082F69AF3C81}"/>
                </a:ext>
              </a:extLst>
            </p:cNvP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lang="de-DE" sz="900" dirty="0"/>
                <a:t>SBOM Management</a:t>
              </a:r>
              <a:endParaRPr sz="900" dirty="0"/>
            </a:p>
          </p:txBody>
        </p:sp>
      </p:grpSp>
      <p:sp>
        <p:nvSpPr>
          <p:cNvPr id="32" name="Linie">
            <a:extLst>
              <a:ext uri="{FF2B5EF4-FFF2-40B4-BE49-F238E27FC236}">
                <a16:creationId xmlns:a16="http://schemas.microsoft.com/office/drawing/2014/main" id="{56BFAFCD-9F54-7B2B-708F-5559D7949294}"/>
              </a:ext>
            </a:extLst>
          </p:cNvPr>
          <p:cNvSpPr/>
          <p:nvPr/>
        </p:nvSpPr>
        <p:spPr>
          <a:xfrm>
            <a:off x="5923202" y="1995996"/>
            <a:ext cx="1" cy="143198"/>
          </a:xfrm>
          <a:prstGeom prst="line">
            <a:avLst/>
          </a:prstGeom>
          <a:ln w="12700">
            <a:solidFill>
              <a:schemeClr val="accent1"/>
            </a:solidFill>
            <a:miter/>
            <a:tailEnd type="triangle"/>
          </a:ln>
        </p:spPr>
        <p:txBody>
          <a:bodyPr lIns="45719" rIns="45719"/>
          <a:lstStyle/>
          <a:p>
            <a:endParaRPr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rPr dirty="0"/>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Reporting and Analytics</a:t>
              </a:r>
            </a:p>
          </p:txBody>
        </p:sp>
      </p:grpSp>
      <p:sp>
        <p:nvSpPr>
          <p:cNvPr id="73" name="OC Tooling Workgroup - ToolChain Capabilities"/>
          <p:cNvSpPr txBox="1">
            <a:spLocks noGrp="1"/>
          </p:cNvSpPr>
          <p:nvPr>
            <p:ph type="title"/>
          </p:nvPr>
        </p:nvSpPr>
        <p:spPr>
          <a:prstGeom prst="rect">
            <a:avLst/>
          </a:prstGeom>
        </p:spPr>
        <p:txBody>
          <a:bodyPr>
            <a:normAutofit/>
          </a:bodyPr>
          <a:lstStyle/>
          <a:p>
            <a:r>
              <a:rPr lang="en-US" dirty="0"/>
              <a:t>Tool Chain</a:t>
            </a:r>
            <a:r>
              <a:rPr dirty="0"/>
              <a:t> Capabilities (</a:t>
            </a:r>
            <a:r>
              <a:rPr lang="en-US" dirty="0"/>
              <a:t>LCV</a:t>
            </a:r>
            <a:r>
              <a:rPr dirty="0"/>
              <a:t>)</a:t>
            </a:r>
            <a:r>
              <a:rPr lang="de-DE" dirty="0"/>
              <a:t> – </a:t>
            </a:r>
            <a:r>
              <a:rPr lang="de-DE" dirty="0" err="1"/>
              <a:t>Example</a:t>
            </a:r>
            <a:r>
              <a:rPr lang="de-DE" dirty="0"/>
              <a:t> Binary Analysis Next Generation (BANG)</a:t>
            </a:r>
            <a:endParaRPr dirty="0"/>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a:t>
              </a:r>
              <a:r>
                <a:rPr lang="en-GB"/>
                <a:t>Source</a:t>
              </a:r>
              <a:r>
                <a:t>)</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solidFill>
                  <a:schemeClr val="bg1"/>
                </a:solidFill>
              </a:endParaRPr>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a:solidFill>
                    <a:schemeClr val="bg1"/>
                  </a:solidFill>
                </a:rPr>
                <a:t>Dependency Analyzer (Binary)</a:t>
              </a:r>
            </a:p>
          </p:txBody>
        </p:sp>
      </p:grpSp>
      <p:grpSp>
        <p:nvGrpSpPr>
          <p:cNvPr id="82" name="Composition Analyzer (Container)"/>
          <p:cNvGrpSpPr/>
          <p:nvPr/>
        </p:nvGrpSpPr>
        <p:grpSpPr>
          <a:xfrm>
            <a:off x="1071459" y="4222018"/>
            <a:ext cx="1287359" cy="698501"/>
            <a:chOff x="0" y="0"/>
            <a:chExt cx="1287358" cy="698500"/>
          </a:xfrm>
        </p:grpSpPr>
        <p:sp>
          <p:nvSpPr>
            <p:cNvPr id="80" name="Rechteck"/>
            <p:cNvSpPr/>
            <p:nvPr/>
          </p:nvSpPr>
          <p:spPr>
            <a:xfrm>
              <a:off x="0" y="0"/>
              <a:ext cx="1287359" cy="6985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1" name="Dependency Analyzer (Container)"/>
            <p:cNvSpPr txBox="1"/>
            <p:nvPr/>
          </p:nvSpPr>
          <p:spPr>
            <a:xfrm>
              <a:off x="0" y="22060"/>
              <a:ext cx="128735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a:t>
              </a:r>
              <a:r>
                <a:rPr lang="de-DE"/>
                <a:t> </a:t>
              </a:r>
              <a:r>
                <a:t>(Container)</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Policies &amp; Rules</a:t>
              </a:r>
              <a:endParaRPr lang="en-GB"/>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Snippet Scanner</a:t>
              </a:r>
              <a:br>
                <a:rPr/>
              </a:br>
              <a:r>
                <a:t>(</a:t>
              </a:r>
              <a:r>
                <a:rPr lang="en-GB"/>
                <a:t>forensics</a:t>
              </a:r>
              <a:r>
                <a:t>)</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a:t>License Repository </a:t>
              </a:r>
              <a:r>
                <a:t>(license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Legal Solver (</a:t>
              </a:r>
              <a:r>
                <a:rPr lang="en-GB"/>
                <a:t>determine obligations</a:t>
              </a:r>
              <a:r>
                <a:t>)</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rPr dirty="0"/>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a:p>
        </p:txBody>
      </p:sp>
      <p:grpSp>
        <p:nvGrpSpPr>
          <p:cNvPr id="146" name="Component Repository"/>
          <p:cNvGrpSpPr/>
          <p:nvPr/>
        </p:nvGrpSpPr>
        <p:grpSpPr>
          <a:xfrm>
            <a:off x="3162094" y="2384928"/>
            <a:ext cx="1554447" cy="708318"/>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Package </a:t>
              </a:r>
              <a:r>
                <a:rPr lang="en-GB"/>
                <a:t>Data </a:t>
              </a:r>
              <a:r>
                <a:t>Repository</a:t>
              </a:r>
            </a:p>
          </p:txBody>
        </p:sp>
      </p:grpSp>
      <p:sp>
        <p:nvSpPr>
          <p:cNvPr id="147" name="COTS Management"/>
          <p:cNvSpPr/>
          <p:nvPr/>
        </p:nvSpPr>
        <p:spPr>
          <a:xfrm>
            <a:off x="4715157" y="2384928"/>
            <a:ext cx="2057530" cy="272429"/>
          </a:xfrm>
          <a:prstGeom prst="rect">
            <a:avLst/>
          </a:prstGeom>
          <a:solidFill>
            <a:srgbClr val="FFFFFF"/>
          </a:solidFill>
          <a:ln w="12700">
            <a:solidFill>
              <a:schemeClr val="accent1"/>
            </a:solidFill>
            <a:miter/>
          </a:ln>
        </p:spPr>
        <p:txBody>
          <a:bodyPr lIns="45719" rIns="45719" anchor="ctr"/>
          <a:lstStyle/>
          <a:p>
            <a:pPr>
              <a:defRPr sz="1300"/>
            </a:pPr>
            <a:endParaRPr/>
          </a:p>
        </p:txBody>
      </p:sp>
      <p:sp>
        <p:nvSpPr>
          <p:cNvPr id="148" name="COTS Management"/>
          <p:cNvSpPr/>
          <p:nvPr/>
        </p:nvSpPr>
        <p:spPr>
          <a:xfrm>
            <a:off x="4611656" y="2398809"/>
            <a:ext cx="174772" cy="247262"/>
          </a:xfrm>
          <a:prstGeom prst="rect">
            <a:avLst/>
          </a:prstGeom>
          <a:solidFill>
            <a:srgbClr val="FFFFFF"/>
          </a:solidFill>
          <a:ln w="12700">
            <a:miter lim="400000"/>
          </a:ln>
        </p:spPr>
        <p:txBody>
          <a:bodyPr lIns="45719" rIns="45719" anchor="ctr"/>
          <a:lstStyle/>
          <a:p>
            <a:pPr>
              <a:defRPr sz="1300"/>
            </a:pPr>
            <a:endParaRPr/>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11</a:t>
            </a:fld>
            <a:endParaRPr/>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pic>
        <p:nvPicPr>
          <p:cNvPr id="169" name="swh-logo.png" descr="swh-logo.png">
            <a:extLst>
              <a:ext uri="{FF2B5EF4-FFF2-40B4-BE49-F238E27FC236}">
                <a16:creationId xmlns:a16="http://schemas.microsoft.com/office/drawing/2014/main" id="{8D7FFB33-250E-5647-9221-75623ABB3CA6}"/>
              </a:ext>
            </a:extLst>
          </p:cNvPr>
          <p:cNvPicPr>
            <a:picLocks noChangeAspect="1"/>
          </p:cNvPicPr>
          <p:nvPr/>
        </p:nvPicPr>
        <p:blipFill>
          <a:blip r:embed="rId2"/>
          <a:stretch>
            <a:fillRect/>
          </a:stretch>
        </p:blipFill>
        <p:spPr>
          <a:xfrm>
            <a:off x="7359567" y="1734649"/>
            <a:ext cx="387620" cy="400416"/>
          </a:xfrm>
          <a:prstGeom prst="rect">
            <a:avLst/>
          </a:prstGeom>
          <a:ln w="12700">
            <a:miter lim="400000"/>
          </a:ln>
        </p:spPr>
      </p:pic>
      <p:sp>
        <p:nvSpPr>
          <p:cNvPr id="174" name="BANG">
            <a:hlinkClick r:id="rId3"/>
            <a:extLst>
              <a:ext uri="{FF2B5EF4-FFF2-40B4-BE49-F238E27FC236}">
                <a16:creationId xmlns:a16="http://schemas.microsoft.com/office/drawing/2014/main" id="{42226537-143A-E549-A370-DF5E308E9141}"/>
              </a:ext>
            </a:extLst>
          </p:cNvPr>
          <p:cNvSpPr txBox="1"/>
          <p:nvPr/>
        </p:nvSpPr>
        <p:spPr>
          <a:xfrm>
            <a:off x="9685227" y="1426843"/>
            <a:ext cx="1294672"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a:latin typeface="Avenir Heavy"/>
                <a:ea typeface="Avenir Heavy"/>
                <a:cs typeface="Avenir Heavy"/>
                <a:sym typeface="Avenir Heavy"/>
              </a:defRPr>
            </a:lvl1pPr>
          </a:lstStyle>
          <a:p>
            <a:r>
              <a:rPr sz="2800"/>
              <a:t>BANG</a:t>
            </a:r>
          </a:p>
        </p:txBody>
      </p:sp>
    </p:spTree>
    <p:extLst>
      <p:ext uri="{BB962C8B-B14F-4D97-AF65-F5344CB8AC3E}">
        <p14:creationId xmlns:p14="http://schemas.microsoft.com/office/powerpoint/2010/main" val="184827906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rPr dirty="0"/>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Reporting and Analytics</a:t>
              </a:r>
            </a:p>
          </p:txBody>
        </p:sp>
      </p:grpSp>
      <p:sp>
        <p:nvSpPr>
          <p:cNvPr id="73" name="OC Tooling Workgroup - ToolChain Capabilities"/>
          <p:cNvSpPr txBox="1">
            <a:spLocks noGrp="1"/>
          </p:cNvSpPr>
          <p:nvPr>
            <p:ph type="title"/>
          </p:nvPr>
        </p:nvSpPr>
        <p:spPr>
          <a:prstGeom prst="rect">
            <a:avLst/>
          </a:prstGeom>
        </p:spPr>
        <p:txBody>
          <a:bodyPr/>
          <a:lstStyle/>
          <a:p>
            <a:r>
              <a:rPr lang="en-US" dirty="0"/>
              <a:t>Tool Chain Capabilities (LCV) – </a:t>
            </a:r>
            <a:r>
              <a:rPr lang="de-DE" dirty="0"/>
              <a:t>Package Date Repository</a:t>
            </a:r>
            <a:endParaRPr dirty="0"/>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a:t>
              </a:r>
              <a:r>
                <a:rPr lang="en-GB"/>
                <a:t>Source</a:t>
              </a:r>
              <a:r>
                <a:t>)</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(Binary)</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Policies &amp; Rules</a:t>
              </a:r>
              <a:endParaRPr lang="en-GB"/>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Snippet Scanner</a:t>
              </a:r>
              <a:br>
                <a:rPr/>
              </a:br>
              <a:r>
                <a:t>(</a:t>
              </a:r>
              <a:r>
                <a:rPr lang="en-GB"/>
                <a:t>forensics</a:t>
              </a:r>
              <a:r>
                <a:t>)</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a:t>License Repository </a:t>
              </a:r>
              <a:r>
                <a:t>(license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chemeClr val="bg1"/>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solidFill>
                    <a:schemeClr val="tx1"/>
                  </a:solidFill>
                </a:rPr>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a:p>
        </p:txBody>
      </p:sp>
      <p:grpSp>
        <p:nvGrpSpPr>
          <p:cNvPr id="118" name="Compliance Artefacts"/>
          <p:cNvGrpSpPr/>
          <p:nvPr/>
        </p:nvGrpSpPr>
        <p:grpSpPr>
          <a:xfrm>
            <a:off x="9692539" y="3383369"/>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Compliance Artefacts</a:t>
              </a:r>
            </a:p>
          </p:txBody>
        </p:sp>
      </p:grpSp>
      <p:sp>
        <p:nvSpPr>
          <p:cNvPr id="119" name="Linie"/>
          <p:cNvSpPr/>
          <p:nvPr/>
        </p:nvSpPr>
        <p:spPr>
          <a:xfrm>
            <a:off x="8941003" y="3712960"/>
            <a:ext cx="598059" cy="1"/>
          </a:xfrm>
          <a:prstGeom prst="line">
            <a:avLst/>
          </a:prstGeom>
          <a:ln w="12700">
            <a:solidFill>
              <a:schemeClr val="accent1"/>
            </a:solidFill>
            <a:miter/>
            <a:tailEnd type="triangle"/>
          </a:ln>
        </p:spPr>
        <p:txBody>
          <a:bodyPr lIns="45719" rIns="45719"/>
          <a:lstStyle/>
          <a:p>
            <a:endParaRPr/>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Legal Solver (</a:t>
              </a:r>
              <a:r>
                <a:rPr lang="en-GB"/>
                <a:t>determine obligations</a:t>
              </a:r>
              <a:r>
                <a:t>)</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rPr dirty="0"/>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a:p>
        </p:txBody>
      </p:sp>
      <p:grpSp>
        <p:nvGrpSpPr>
          <p:cNvPr id="146" name="Component Repository"/>
          <p:cNvGrpSpPr/>
          <p:nvPr/>
        </p:nvGrpSpPr>
        <p:grpSpPr>
          <a:xfrm>
            <a:off x="3162094" y="2384928"/>
            <a:ext cx="1554447" cy="708318"/>
            <a:chOff x="0" y="-88907"/>
            <a:chExt cx="1554446" cy="708316"/>
          </a:xfrm>
          <a:solidFill>
            <a:srgbClr val="F76503"/>
          </a:solidFill>
        </p:grpSpPr>
        <p:sp>
          <p:nvSpPr>
            <p:cNvPr id="144" name="Rechteck"/>
            <p:cNvSpPr/>
            <p:nvPr/>
          </p:nvSpPr>
          <p:spPr>
            <a:xfrm>
              <a:off x="-1" y="-88908"/>
              <a:ext cx="1554448" cy="708318"/>
            </a:xfrm>
            <a:prstGeom prst="rect">
              <a:avLst/>
            </a:prstGeom>
            <a:grp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5" name="Package Repository"/>
            <p:cNvSpPr txBox="1"/>
            <p:nvPr/>
          </p:nvSpPr>
          <p:spPr>
            <a:xfrm>
              <a:off x="0" y="31231"/>
              <a:ext cx="1554447" cy="468408"/>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a:solidFill>
                    <a:schemeClr val="bg1"/>
                  </a:solidFill>
                </a:rPr>
                <a:t>Package </a:t>
              </a:r>
              <a:r>
                <a:rPr lang="en-GB">
                  <a:solidFill>
                    <a:schemeClr val="bg1"/>
                  </a:solidFill>
                </a:rPr>
                <a:t>Data </a:t>
              </a:r>
              <a:r>
                <a:rPr>
                  <a:solidFill>
                    <a:schemeClr val="bg1"/>
                  </a:solidFill>
                </a:rPr>
                <a:t>Repository</a:t>
              </a:r>
            </a:p>
          </p:txBody>
        </p:sp>
      </p:grpSp>
      <p:sp>
        <p:nvSpPr>
          <p:cNvPr id="147" name="COTS Management"/>
          <p:cNvSpPr/>
          <p:nvPr/>
        </p:nvSpPr>
        <p:spPr>
          <a:xfrm>
            <a:off x="4715157" y="2384928"/>
            <a:ext cx="2057530" cy="272429"/>
          </a:xfrm>
          <a:prstGeom prst="rect">
            <a:avLst/>
          </a:prstGeom>
          <a:solidFill>
            <a:srgbClr val="F76503"/>
          </a:solidFill>
          <a:ln w="12700">
            <a:solidFill>
              <a:schemeClr val="accent1"/>
            </a:solidFill>
            <a:miter/>
          </a:ln>
        </p:spPr>
        <p:txBody>
          <a:bodyPr lIns="45719" rIns="45719" anchor="ctr"/>
          <a:lstStyle/>
          <a:p>
            <a:pPr>
              <a:defRPr sz="1300"/>
            </a:pPr>
            <a:endParaRPr/>
          </a:p>
        </p:txBody>
      </p:sp>
      <p:sp>
        <p:nvSpPr>
          <p:cNvPr id="148" name="COTS Management"/>
          <p:cNvSpPr/>
          <p:nvPr/>
        </p:nvSpPr>
        <p:spPr>
          <a:xfrm>
            <a:off x="4611656" y="2398809"/>
            <a:ext cx="174772" cy="247262"/>
          </a:xfrm>
          <a:prstGeom prst="rect">
            <a:avLst/>
          </a:prstGeom>
          <a:solidFill>
            <a:srgbClr val="F76503"/>
          </a:solidFill>
          <a:ln w="12700">
            <a:miter lim="400000"/>
          </a:ln>
        </p:spPr>
        <p:txBody>
          <a:bodyPr lIns="45719" rIns="45719" anchor="ctr"/>
          <a:lstStyle/>
          <a:p>
            <a:pPr>
              <a:defRPr sz="1300"/>
            </a:pPr>
            <a:endParaRPr/>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12</a:t>
            </a:fld>
            <a:endParaRPr/>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67" name="Composition Analyzer (Container)">
            <a:extLst>
              <a:ext uri="{FF2B5EF4-FFF2-40B4-BE49-F238E27FC236}">
                <a16:creationId xmlns:a16="http://schemas.microsoft.com/office/drawing/2014/main" id="{9E8242BA-B902-3042-BAD2-4B897AD63050}"/>
              </a:ext>
            </a:extLst>
          </p:cNvPr>
          <p:cNvGrpSpPr/>
          <p:nvPr/>
        </p:nvGrpSpPr>
        <p:grpSpPr>
          <a:xfrm>
            <a:off x="1071459" y="4222018"/>
            <a:ext cx="1287359" cy="698501"/>
            <a:chOff x="0" y="0"/>
            <a:chExt cx="1287358" cy="698500"/>
          </a:xfrm>
        </p:grpSpPr>
        <p:sp>
          <p:nvSpPr>
            <p:cNvPr id="168" name="Rechteck">
              <a:extLst>
                <a:ext uri="{FF2B5EF4-FFF2-40B4-BE49-F238E27FC236}">
                  <a16:creationId xmlns:a16="http://schemas.microsoft.com/office/drawing/2014/main" id="{F7DA1E5B-A81F-FC48-B231-BEF0E69AC4C1}"/>
                </a:ext>
              </a:extLst>
            </p:cNvPr>
            <p:cNvSpPr/>
            <p:nvPr/>
          </p:nvSpPr>
          <p:spPr>
            <a:xfrm>
              <a:off x="0" y="0"/>
              <a:ext cx="1287359" cy="6985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69" name="Dependency Analyzer (Container)">
              <a:extLst>
                <a:ext uri="{FF2B5EF4-FFF2-40B4-BE49-F238E27FC236}">
                  <a16:creationId xmlns:a16="http://schemas.microsoft.com/office/drawing/2014/main" id="{95B93046-9AB9-7145-8461-BCE3564FF8AE}"/>
                </a:ext>
              </a:extLst>
            </p:cNvPr>
            <p:cNvSpPr txBox="1"/>
            <p:nvPr/>
          </p:nvSpPr>
          <p:spPr>
            <a:xfrm>
              <a:off x="0" y="22060"/>
              <a:ext cx="128735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a:t>
              </a:r>
              <a:r>
                <a:rPr lang="de-DE"/>
                <a:t> </a:t>
              </a:r>
              <a:r>
                <a:t>(Container)</a:t>
              </a:r>
            </a:p>
          </p:txBody>
        </p:sp>
      </p:grpSp>
      <p:pic>
        <p:nvPicPr>
          <p:cNvPr id="3" name="Grafik 2">
            <a:hlinkClick r:id="rId2"/>
            <a:extLst>
              <a:ext uri="{FF2B5EF4-FFF2-40B4-BE49-F238E27FC236}">
                <a16:creationId xmlns:a16="http://schemas.microsoft.com/office/drawing/2014/main" id="{350D7073-E2E5-AA47-843C-56EFB72FE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4370" y="2527658"/>
            <a:ext cx="2547882" cy="520193"/>
          </a:xfrm>
          <a:prstGeom prst="rect">
            <a:avLst/>
          </a:prstGeom>
        </p:spPr>
      </p:pic>
      <p:pic>
        <p:nvPicPr>
          <p:cNvPr id="4" name="Grafik 3">
            <a:extLst>
              <a:ext uri="{FF2B5EF4-FFF2-40B4-BE49-F238E27FC236}">
                <a16:creationId xmlns:a16="http://schemas.microsoft.com/office/drawing/2014/main" id="{DC6C5E61-9ED6-AF57-A403-FF32CEDF582E}"/>
              </a:ext>
            </a:extLst>
          </p:cNvPr>
          <p:cNvPicPr>
            <a:picLocks noChangeAspect="1"/>
          </p:cNvPicPr>
          <p:nvPr/>
        </p:nvPicPr>
        <p:blipFill>
          <a:blip r:embed="rId4"/>
          <a:stretch>
            <a:fillRect/>
          </a:stretch>
        </p:blipFill>
        <p:spPr>
          <a:xfrm>
            <a:off x="9354598" y="1192057"/>
            <a:ext cx="2423633" cy="1115758"/>
          </a:xfrm>
          <a:prstGeom prst="rect">
            <a:avLst/>
          </a:prstGeom>
        </p:spPr>
      </p:pic>
    </p:spTree>
    <p:extLst>
      <p:ext uri="{BB962C8B-B14F-4D97-AF65-F5344CB8AC3E}">
        <p14:creationId xmlns:p14="http://schemas.microsoft.com/office/powerpoint/2010/main" val="172857286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6" name="Tool Orchestrator 1"/>
          <p:cNvGrpSpPr/>
          <p:nvPr/>
        </p:nvGrpSpPr>
        <p:grpSpPr>
          <a:xfrm>
            <a:off x="635760" y="1050840"/>
            <a:ext cx="9703800" cy="5199480"/>
            <a:chOff x="635760" y="1050840"/>
            <a:chExt cx="9703800" cy="5199480"/>
          </a:xfrm>
        </p:grpSpPr>
        <p:sp>
          <p:nvSpPr>
            <p:cNvPr id="767" name="Rechteck 1"/>
            <p:cNvSpPr/>
            <p:nvPr/>
          </p:nvSpPr>
          <p:spPr>
            <a:xfrm>
              <a:off x="635760" y="1050840"/>
              <a:ext cx="8136720" cy="519948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sp>
          <p:nvSpPr>
            <p:cNvPr id="768" name="Tool Orchestrator 2"/>
            <p:cNvSpPr/>
            <p:nvPr/>
          </p:nvSpPr>
          <p:spPr>
            <a:xfrm>
              <a:off x="635760" y="1050840"/>
              <a:ext cx="9703800" cy="2887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GB" sz="1300" b="0" strike="noStrike" spc="-1" dirty="0">
                  <a:solidFill>
                    <a:srgbClr val="002D41"/>
                  </a:solidFill>
                  <a:latin typeface="Avenir Book"/>
                  <a:ea typeface="Avenir Book"/>
                </a:rPr>
                <a:t>Tool Orchestrator</a:t>
              </a:r>
              <a:endParaRPr lang="en-GB" sz="1300" b="0" strike="noStrike" spc="-1" dirty="0">
                <a:latin typeface="Arial"/>
              </a:endParaRPr>
            </a:p>
          </p:txBody>
        </p:sp>
      </p:grpSp>
      <p:sp>
        <p:nvSpPr>
          <p:cNvPr id="769" name="Linie 1"/>
          <p:cNvSpPr/>
          <p:nvPr/>
        </p:nvSpPr>
        <p:spPr>
          <a:xfrm>
            <a:off x="6890760" y="3665520"/>
            <a:ext cx="339480" cy="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grpSp>
        <p:nvGrpSpPr>
          <p:cNvPr id="770" name="Reporting 1"/>
          <p:cNvGrpSpPr/>
          <p:nvPr/>
        </p:nvGrpSpPr>
        <p:grpSpPr>
          <a:xfrm>
            <a:off x="1045440" y="5446440"/>
            <a:ext cx="7607880" cy="319680"/>
            <a:chOff x="1045440" y="5446440"/>
            <a:chExt cx="7607880" cy="319680"/>
          </a:xfrm>
        </p:grpSpPr>
        <p:sp>
          <p:nvSpPr>
            <p:cNvPr id="771" name="Rechteck 2"/>
            <p:cNvSpPr/>
            <p:nvPr/>
          </p:nvSpPr>
          <p:spPr>
            <a:xfrm>
              <a:off x="1045440" y="5446440"/>
              <a:ext cx="7607880" cy="29556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sp>
          <p:nvSpPr>
            <p:cNvPr id="772" name="Reporting and Analytics 1"/>
            <p:cNvSpPr/>
            <p:nvPr/>
          </p:nvSpPr>
          <p:spPr>
            <a:xfrm>
              <a:off x="1045440" y="5446440"/>
              <a:ext cx="7607880" cy="31968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gn="ctr">
                <a:lnSpc>
                  <a:spcPct val="100000"/>
                </a:lnSpc>
                <a:tabLst>
                  <a:tab pos="0" algn="l"/>
                </a:tabLst>
              </a:pPr>
              <a:r>
                <a:rPr lang="en-GB" sz="1100" b="0" strike="noStrike" spc="-1">
                  <a:solidFill>
                    <a:srgbClr val="002D41"/>
                  </a:solidFill>
                  <a:latin typeface="Avenir Book"/>
                  <a:ea typeface="Avenir Book"/>
                </a:rPr>
                <a:t>Reporting and Analytics</a:t>
              </a:r>
              <a:endParaRPr lang="en-GB" sz="1100" b="0" strike="noStrike" spc="-1">
                <a:latin typeface="Arial"/>
              </a:endParaRPr>
            </a:p>
          </p:txBody>
        </p:sp>
      </p:grpSp>
      <p:sp>
        <p:nvSpPr>
          <p:cNvPr id="773" name="PlaceHolder 1"/>
          <p:cNvSpPr>
            <a:spLocks noGrp="1"/>
          </p:cNvSpPr>
          <p:nvPr>
            <p:ph type="title"/>
          </p:nvPr>
        </p:nvSpPr>
        <p:spPr>
          <a:xfrm>
            <a:off x="573840" y="358200"/>
            <a:ext cx="9828000" cy="595080"/>
          </a:xfrm>
          <a:prstGeom prst="rect">
            <a:avLst/>
          </a:prstGeom>
          <a:noFill/>
          <a:ln w="12600">
            <a:noFill/>
          </a:ln>
        </p:spPr>
        <p:txBody>
          <a:bodyPr lIns="45720" tIns="45000" rIns="45720" bIns="45000" anchor="ctr">
            <a:normAutofit fontScale="95000"/>
          </a:bodyPr>
          <a:lstStyle/>
          <a:p>
            <a:pPr>
              <a:lnSpc>
                <a:spcPct val="90000"/>
              </a:lnSpc>
              <a:tabLst>
                <a:tab pos="0" algn="l"/>
              </a:tabLst>
            </a:pPr>
            <a:r>
              <a:rPr lang="en-US" dirty="0"/>
              <a:t>Tool Chain Capabilities (LCV) – Example Snippet scanner</a:t>
            </a:r>
            <a:endParaRPr lang="en-GB" sz="2000" b="0" strike="noStrike" spc="-1" dirty="0">
              <a:solidFill>
                <a:srgbClr val="002D41"/>
              </a:solidFill>
              <a:latin typeface="Avenir Book"/>
            </a:endParaRPr>
          </a:p>
        </p:txBody>
      </p:sp>
      <p:grpSp>
        <p:nvGrpSpPr>
          <p:cNvPr id="774" name="Composition Analyzer (Build) 1"/>
          <p:cNvGrpSpPr/>
          <p:nvPr/>
        </p:nvGrpSpPr>
        <p:grpSpPr>
          <a:xfrm>
            <a:off x="1071360" y="2405880"/>
            <a:ext cx="1287000" cy="698040"/>
            <a:chOff x="1071360" y="2405880"/>
            <a:chExt cx="1287000" cy="698040"/>
          </a:xfrm>
        </p:grpSpPr>
        <p:sp>
          <p:nvSpPr>
            <p:cNvPr id="775" name="Rechteck 4"/>
            <p:cNvSpPr/>
            <p:nvPr/>
          </p:nvSpPr>
          <p:spPr>
            <a:xfrm>
              <a:off x="1071360" y="2405880"/>
              <a:ext cx="1287000" cy="698040"/>
            </a:xfrm>
            <a:prstGeom prst="rect">
              <a:avLst/>
            </a:prstGeom>
            <a:solidFill>
              <a:srgbClr val="F76503"/>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sp>
          <p:nvSpPr>
            <p:cNvPr id="776" name="Dependency Analyzer (Build) 1"/>
            <p:cNvSpPr/>
            <p:nvPr/>
          </p:nvSpPr>
          <p:spPr>
            <a:xfrm>
              <a:off x="1071360" y="2523960"/>
              <a:ext cx="1287000" cy="4615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GB" sz="1100" b="0" strike="noStrike" spc="-1">
                  <a:solidFill>
                    <a:srgbClr val="FFFFFF"/>
                  </a:solidFill>
                  <a:latin typeface="Avenir Book"/>
                  <a:ea typeface="Avenir Book"/>
                </a:rPr>
                <a:t>Dependency Analyzer (Source)</a:t>
              </a:r>
              <a:endParaRPr lang="en-GB" sz="1100" b="0" strike="noStrike" spc="-1">
                <a:latin typeface="Arial"/>
              </a:endParaRPr>
            </a:p>
          </p:txBody>
        </p:sp>
      </p:grpSp>
      <p:grpSp>
        <p:nvGrpSpPr>
          <p:cNvPr id="777" name="Composition Analyzer (Binary) 1"/>
          <p:cNvGrpSpPr/>
          <p:nvPr/>
        </p:nvGrpSpPr>
        <p:grpSpPr>
          <a:xfrm>
            <a:off x="1071360" y="3316680"/>
            <a:ext cx="1287000" cy="698040"/>
            <a:chOff x="1071360" y="3316680"/>
            <a:chExt cx="1287000" cy="698040"/>
          </a:xfrm>
        </p:grpSpPr>
        <p:sp>
          <p:nvSpPr>
            <p:cNvPr id="778" name="Rechteck 5"/>
            <p:cNvSpPr/>
            <p:nvPr/>
          </p:nvSpPr>
          <p:spPr>
            <a:xfrm>
              <a:off x="1071360" y="3316680"/>
              <a:ext cx="1287000" cy="69804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sp>
          <p:nvSpPr>
            <p:cNvPr id="779" name="Dependency Analyzer (Binary) 1"/>
            <p:cNvSpPr/>
            <p:nvPr/>
          </p:nvSpPr>
          <p:spPr>
            <a:xfrm>
              <a:off x="1071360" y="3378960"/>
              <a:ext cx="1287000" cy="4615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GB" sz="1100" b="0" strike="noStrike" spc="-1">
                  <a:solidFill>
                    <a:srgbClr val="002D41"/>
                  </a:solidFill>
                  <a:latin typeface="Avenir Book"/>
                  <a:ea typeface="Avenir Book"/>
                </a:rPr>
                <a:t>Dependency Analyzer (Binary)</a:t>
              </a:r>
              <a:endParaRPr lang="en-GB" sz="1100" b="0" strike="noStrike" spc="-1">
                <a:latin typeface="Arial"/>
              </a:endParaRPr>
            </a:p>
          </p:txBody>
        </p:sp>
      </p:grpSp>
      <p:grpSp>
        <p:nvGrpSpPr>
          <p:cNvPr id="780" name="Composition Analyzer (Container) 1"/>
          <p:cNvGrpSpPr/>
          <p:nvPr/>
        </p:nvGrpSpPr>
        <p:grpSpPr>
          <a:xfrm>
            <a:off x="1071360" y="4222080"/>
            <a:ext cx="1287000" cy="698040"/>
            <a:chOff x="1071360" y="4222080"/>
            <a:chExt cx="1287000" cy="698040"/>
          </a:xfrm>
        </p:grpSpPr>
        <p:sp>
          <p:nvSpPr>
            <p:cNvPr id="781" name="Rechteck 6"/>
            <p:cNvSpPr/>
            <p:nvPr/>
          </p:nvSpPr>
          <p:spPr>
            <a:xfrm>
              <a:off x="1071360" y="4222080"/>
              <a:ext cx="1287000" cy="69804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sp>
          <p:nvSpPr>
            <p:cNvPr id="782" name="Dependency Analyzer (Container) 1"/>
            <p:cNvSpPr/>
            <p:nvPr/>
          </p:nvSpPr>
          <p:spPr>
            <a:xfrm>
              <a:off x="1071360" y="4244040"/>
              <a:ext cx="1287000" cy="654120"/>
            </a:xfrm>
            <a:prstGeom prst="rect">
              <a:avLst/>
            </a:prstGeom>
            <a:solidFill>
              <a:srgbClr val="FFFFFF"/>
            </a:solid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GB" sz="1100" b="0" strike="noStrike" spc="-1">
                  <a:solidFill>
                    <a:srgbClr val="000000"/>
                  </a:solidFill>
                  <a:latin typeface="Avenir Book"/>
                  <a:ea typeface="Avenir Book"/>
                </a:rPr>
                <a:t>Dependency Analyzer</a:t>
              </a:r>
              <a:r>
                <a:rPr lang="de-DE" sz="1100" b="0" strike="noStrike" spc="-1">
                  <a:solidFill>
                    <a:srgbClr val="000000"/>
                  </a:solidFill>
                  <a:latin typeface="Avenir Book"/>
                  <a:ea typeface="Avenir Book"/>
                </a:rPr>
                <a:t> (Container)</a:t>
              </a:r>
              <a:endParaRPr lang="en-GB" sz="1100" b="0" strike="noStrike" spc="-1">
                <a:solidFill>
                  <a:srgbClr val="000000"/>
                </a:solidFill>
                <a:latin typeface="Arial"/>
              </a:endParaRPr>
            </a:p>
          </p:txBody>
        </p:sp>
      </p:grpSp>
      <p:grpSp>
        <p:nvGrpSpPr>
          <p:cNvPr id="783" name="Project Data 1"/>
          <p:cNvGrpSpPr/>
          <p:nvPr/>
        </p:nvGrpSpPr>
        <p:grpSpPr>
          <a:xfrm>
            <a:off x="3187440" y="3301560"/>
            <a:ext cx="3589560" cy="698040"/>
            <a:chOff x="3187440" y="3301560"/>
            <a:chExt cx="3589560" cy="698040"/>
          </a:xfrm>
        </p:grpSpPr>
        <p:sp>
          <p:nvSpPr>
            <p:cNvPr id="784" name="Rechteck 7"/>
            <p:cNvSpPr/>
            <p:nvPr/>
          </p:nvSpPr>
          <p:spPr>
            <a:xfrm>
              <a:off x="3187440" y="3301560"/>
              <a:ext cx="3589560" cy="69804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sp>
          <p:nvSpPr>
            <p:cNvPr id="785" name="Case Data (Situation, Inputs, Status) 1"/>
            <p:cNvSpPr/>
            <p:nvPr/>
          </p:nvSpPr>
          <p:spPr>
            <a:xfrm>
              <a:off x="3187440" y="3323880"/>
              <a:ext cx="3589560" cy="6541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GB" sz="1100" b="0" strike="noStrike" spc="-1">
                  <a:solidFill>
                    <a:srgbClr val="002D41"/>
                  </a:solidFill>
                  <a:latin typeface="Avenir Book"/>
                  <a:ea typeface="Avenir Book"/>
                </a:rPr>
                <a:t>Case Data (Situation, Inputs, Status)</a:t>
              </a:r>
              <a:endParaRPr lang="en-GB" sz="1100" b="0" strike="noStrike" spc="-1">
                <a:latin typeface="Arial"/>
              </a:endParaRPr>
            </a:p>
          </p:txBody>
        </p:sp>
      </p:grpSp>
      <p:grpSp>
        <p:nvGrpSpPr>
          <p:cNvPr id="786" name="Situation Data… 1"/>
          <p:cNvGrpSpPr/>
          <p:nvPr/>
        </p:nvGrpSpPr>
        <p:grpSpPr>
          <a:xfrm>
            <a:off x="3179160" y="4260600"/>
            <a:ext cx="1309680" cy="698040"/>
            <a:chOff x="3179160" y="4260600"/>
            <a:chExt cx="1309680" cy="698040"/>
          </a:xfrm>
        </p:grpSpPr>
        <p:sp>
          <p:nvSpPr>
            <p:cNvPr id="787" name="Rechteck 8"/>
            <p:cNvSpPr/>
            <p:nvPr/>
          </p:nvSpPr>
          <p:spPr>
            <a:xfrm>
              <a:off x="3179160" y="4260600"/>
              <a:ext cx="1287000" cy="69804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sp>
          <p:nvSpPr>
            <p:cNvPr id="788" name="Policies &amp; Rules 1"/>
            <p:cNvSpPr/>
            <p:nvPr/>
          </p:nvSpPr>
          <p:spPr>
            <a:xfrm>
              <a:off x="3201840" y="4305240"/>
              <a:ext cx="1287000" cy="2689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GB" sz="1100" b="0" strike="noStrike" spc="-1">
                  <a:solidFill>
                    <a:srgbClr val="002D41"/>
                  </a:solidFill>
                  <a:latin typeface="Avenir Book"/>
                  <a:ea typeface="Avenir Book"/>
                </a:rPr>
                <a:t>Policies &amp; Rules</a:t>
              </a:r>
              <a:endParaRPr lang="en-GB" sz="1100" b="0" strike="noStrike" spc="-1">
                <a:latin typeface="Arial"/>
              </a:endParaRPr>
            </a:p>
          </p:txBody>
        </p:sp>
      </p:grpSp>
      <p:grpSp>
        <p:nvGrpSpPr>
          <p:cNvPr id="789" name="Approval Flow (WFE) 1"/>
          <p:cNvGrpSpPr/>
          <p:nvPr/>
        </p:nvGrpSpPr>
        <p:grpSpPr>
          <a:xfrm>
            <a:off x="7361280" y="3316680"/>
            <a:ext cx="1287000" cy="698040"/>
            <a:chOff x="7361280" y="3316680"/>
            <a:chExt cx="1287000" cy="698040"/>
          </a:xfrm>
        </p:grpSpPr>
        <p:sp>
          <p:nvSpPr>
            <p:cNvPr id="790" name="Rechteck 9"/>
            <p:cNvSpPr/>
            <p:nvPr/>
          </p:nvSpPr>
          <p:spPr>
            <a:xfrm>
              <a:off x="7361280" y="3316680"/>
              <a:ext cx="1287000" cy="69804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sp>
          <p:nvSpPr>
            <p:cNvPr id="791" name="Approval Flow (WFE) 2"/>
            <p:cNvSpPr/>
            <p:nvPr/>
          </p:nvSpPr>
          <p:spPr>
            <a:xfrm>
              <a:off x="7361280" y="3434760"/>
              <a:ext cx="1287000" cy="4615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gn="ctr">
                <a:lnSpc>
                  <a:spcPct val="100000"/>
                </a:lnSpc>
                <a:tabLst>
                  <a:tab pos="0" algn="l"/>
                </a:tabLst>
              </a:pPr>
              <a:r>
                <a:rPr lang="en-GB" sz="1100" b="0" strike="noStrike" spc="-1">
                  <a:solidFill>
                    <a:srgbClr val="002D41"/>
                  </a:solidFill>
                  <a:latin typeface="Avenir Book"/>
                  <a:ea typeface="Avenir Book"/>
                </a:rPr>
                <a:t>Approval Flow (WFE)</a:t>
              </a:r>
              <a:endParaRPr lang="en-GB" sz="1100" b="0" strike="noStrike" spc="-1">
                <a:latin typeface="Arial"/>
              </a:endParaRPr>
            </a:p>
          </p:txBody>
        </p:sp>
      </p:grpSp>
      <p:grpSp>
        <p:nvGrpSpPr>
          <p:cNvPr id="792" name="Compliance Artefact Generator 1"/>
          <p:cNvGrpSpPr/>
          <p:nvPr/>
        </p:nvGrpSpPr>
        <p:grpSpPr>
          <a:xfrm>
            <a:off x="7361280" y="2409120"/>
            <a:ext cx="1287000" cy="698040"/>
            <a:chOff x="7361280" y="2409120"/>
            <a:chExt cx="1287000" cy="698040"/>
          </a:xfrm>
        </p:grpSpPr>
        <p:sp>
          <p:nvSpPr>
            <p:cNvPr id="793" name="Rechteck 10"/>
            <p:cNvSpPr/>
            <p:nvPr/>
          </p:nvSpPr>
          <p:spPr>
            <a:xfrm>
              <a:off x="7361280" y="2409120"/>
              <a:ext cx="1287000" cy="69804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sp>
          <p:nvSpPr>
            <p:cNvPr id="794" name="Compliance Artefact Generator 2"/>
            <p:cNvSpPr/>
            <p:nvPr/>
          </p:nvSpPr>
          <p:spPr>
            <a:xfrm>
              <a:off x="7361280" y="2527200"/>
              <a:ext cx="1287000" cy="4615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gn="ctr">
                <a:lnSpc>
                  <a:spcPct val="100000"/>
                </a:lnSpc>
                <a:tabLst>
                  <a:tab pos="0" algn="l"/>
                </a:tabLst>
              </a:pPr>
              <a:r>
                <a:rPr lang="en-GB" sz="1100" b="0" strike="noStrike" spc="-1" dirty="0">
                  <a:solidFill>
                    <a:srgbClr val="002D41"/>
                  </a:solidFill>
                  <a:latin typeface="Avenir Book"/>
                  <a:ea typeface="Avenir Book"/>
                </a:rPr>
                <a:t>Compliance Artefact Generator</a:t>
              </a:r>
              <a:endParaRPr lang="en-GB" sz="1100" b="0" strike="noStrike" spc="-1" dirty="0">
                <a:latin typeface="Arial"/>
              </a:endParaRPr>
            </a:p>
          </p:txBody>
        </p:sp>
      </p:grpSp>
      <p:grpSp>
        <p:nvGrpSpPr>
          <p:cNvPr id="795" name="Copyright &amp; Authors Scanner 1"/>
          <p:cNvGrpSpPr/>
          <p:nvPr/>
        </p:nvGrpSpPr>
        <p:grpSpPr>
          <a:xfrm>
            <a:off x="3187440" y="1445760"/>
            <a:ext cx="1287000" cy="698040"/>
            <a:chOff x="3187440" y="1445760"/>
            <a:chExt cx="1287000" cy="698040"/>
          </a:xfrm>
        </p:grpSpPr>
        <p:sp>
          <p:nvSpPr>
            <p:cNvPr id="796" name="Rechteck 12"/>
            <p:cNvSpPr/>
            <p:nvPr/>
          </p:nvSpPr>
          <p:spPr>
            <a:xfrm>
              <a:off x="3187440" y="1445760"/>
              <a:ext cx="1287000" cy="698040"/>
            </a:xfrm>
            <a:prstGeom prst="rect">
              <a:avLst/>
            </a:prstGeom>
            <a:solidFill>
              <a:srgbClr val="F76503"/>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sp>
          <p:nvSpPr>
            <p:cNvPr id="797" name="License, Copyright &amp; Authors Scanner 1"/>
            <p:cNvSpPr/>
            <p:nvPr/>
          </p:nvSpPr>
          <p:spPr>
            <a:xfrm>
              <a:off x="3187440" y="1564200"/>
              <a:ext cx="1287000" cy="4615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GB" sz="1100" b="0" strike="noStrike" spc="-1">
                  <a:solidFill>
                    <a:srgbClr val="FFFFFF"/>
                  </a:solidFill>
                  <a:latin typeface="Avenir Book"/>
                  <a:ea typeface="Avenir Book"/>
                </a:rPr>
                <a:t>License, Copyright &amp; Authors Scanner</a:t>
              </a:r>
              <a:endParaRPr lang="en-GB" sz="1100" b="0" strike="noStrike" spc="-1">
                <a:latin typeface="Arial"/>
              </a:endParaRPr>
            </a:p>
          </p:txBody>
        </p:sp>
      </p:grpSp>
      <p:sp>
        <p:nvSpPr>
          <p:cNvPr id="798" name="Linie 2"/>
          <p:cNvSpPr/>
          <p:nvPr/>
        </p:nvSpPr>
        <p:spPr>
          <a:xfrm>
            <a:off x="2551320" y="3650760"/>
            <a:ext cx="460800" cy="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sp>
        <p:nvSpPr>
          <p:cNvPr id="799" name="Linie 3"/>
          <p:cNvSpPr/>
          <p:nvPr/>
        </p:nvSpPr>
        <p:spPr>
          <a:xfrm>
            <a:off x="2583720" y="3108600"/>
            <a:ext cx="398520" cy="18684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sp>
        <p:nvSpPr>
          <p:cNvPr id="800" name="Linie 4"/>
          <p:cNvSpPr/>
          <p:nvPr/>
        </p:nvSpPr>
        <p:spPr>
          <a:xfrm flipV="1">
            <a:off x="2548800" y="4053960"/>
            <a:ext cx="468360" cy="21384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sp>
        <p:nvSpPr>
          <p:cNvPr id="801" name="Linie 5"/>
          <p:cNvSpPr/>
          <p:nvPr/>
        </p:nvSpPr>
        <p:spPr>
          <a:xfrm>
            <a:off x="3831120" y="3137040"/>
            <a:ext cx="0" cy="10908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sp>
        <p:nvSpPr>
          <p:cNvPr id="802" name="Linie 6"/>
          <p:cNvSpPr/>
          <p:nvPr/>
        </p:nvSpPr>
        <p:spPr>
          <a:xfrm>
            <a:off x="3831120" y="2205000"/>
            <a:ext cx="0" cy="13788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sp>
        <p:nvSpPr>
          <p:cNvPr id="803" name="Linie 7"/>
          <p:cNvSpPr/>
          <p:nvPr/>
        </p:nvSpPr>
        <p:spPr>
          <a:xfrm flipV="1">
            <a:off x="3831120" y="4045680"/>
            <a:ext cx="0" cy="160200"/>
          </a:xfrm>
          <a:prstGeom prst="line">
            <a:avLst/>
          </a:prstGeom>
          <a:ln w="12700">
            <a:solidFill>
              <a:srgbClr val="002D41"/>
            </a:solidFill>
            <a:miter/>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en-US"/>
          </a:p>
        </p:txBody>
      </p:sp>
      <p:grpSp>
        <p:nvGrpSpPr>
          <p:cNvPr id="804" name="Legal Datastore (Fact base) 1"/>
          <p:cNvGrpSpPr/>
          <p:nvPr/>
        </p:nvGrpSpPr>
        <p:grpSpPr>
          <a:xfrm>
            <a:off x="7368840" y="4239720"/>
            <a:ext cx="1271880" cy="714960"/>
            <a:chOff x="7368840" y="4239720"/>
            <a:chExt cx="1271880" cy="714960"/>
          </a:xfrm>
        </p:grpSpPr>
        <p:sp>
          <p:nvSpPr>
            <p:cNvPr id="805" name="Rechteck 13"/>
            <p:cNvSpPr/>
            <p:nvPr/>
          </p:nvSpPr>
          <p:spPr>
            <a:xfrm>
              <a:off x="7368840" y="4239720"/>
              <a:ext cx="1271880" cy="69012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sp>
          <p:nvSpPr>
            <p:cNvPr id="806" name="Legal Datastore (license facts, rights obligations) 1"/>
            <p:cNvSpPr/>
            <p:nvPr/>
          </p:nvSpPr>
          <p:spPr>
            <a:xfrm>
              <a:off x="7368840" y="4244760"/>
              <a:ext cx="1271880" cy="7099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GB" sz="1000" b="0" strike="noStrike" spc="-1">
                  <a:solidFill>
                    <a:srgbClr val="002D41"/>
                  </a:solidFill>
                  <a:latin typeface="Avenir Book"/>
                  <a:ea typeface="Avenir Book"/>
                </a:rPr>
                <a:t>License Repository (license facts, rights obligations)</a:t>
              </a:r>
              <a:endParaRPr lang="en-GB" sz="1000" b="0" strike="noStrike" spc="-1">
                <a:latin typeface="Arial"/>
              </a:endParaRPr>
            </a:p>
          </p:txBody>
        </p:sp>
      </p:grpSp>
      <p:sp>
        <p:nvSpPr>
          <p:cNvPr id="807" name="Linie 8"/>
          <p:cNvSpPr/>
          <p:nvPr/>
        </p:nvSpPr>
        <p:spPr>
          <a:xfrm flipV="1">
            <a:off x="6881040" y="3163320"/>
            <a:ext cx="389160" cy="16380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sp>
        <p:nvSpPr>
          <p:cNvPr id="808" name="Linie 9"/>
          <p:cNvSpPr/>
          <p:nvPr/>
        </p:nvSpPr>
        <p:spPr>
          <a:xfrm flipV="1">
            <a:off x="6878520" y="2553480"/>
            <a:ext cx="395280" cy="180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sp>
        <p:nvSpPr>
          <p:cNvPr id="809" name="Linie 10"/>
          <p:cNvSpPr/>
          <p:nvPr/>
        </p:nvSpPr>
        <p:spPr>
          <a:xfrm>
            <a:off x="2583720" y="2171160"/>
            <a:ext cx="398520" cy="18720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grpSp>
        <p:nvGrpSpPr>
          <p:cNvPr id="810" name="Compliance Artefacts 1"/>
          <p:cNvGrpSpPr/>
          <p:nvPr/>
        </p:nvGrpSpPr>
        <p:grpSpPr>
          <a:xfrm>
            <a:off x="9692640" y="2870280"/>
            <a:ext cx="1287000" cy="698040"/>
            <a:chOff x="9692640" y="2870280"/>
            <a:chExt cx="1287000" cy="698040"/>
          </a:xfrm>
        </p:grpSpPr>
        <p:sp>
          <p:nvSpPr>
            <p:cNvPr id="811" name="Rechteck 15"/>
            <p:cNvSpPr/>
            <p:nvPr/>
          </p:nvSpPr>
          <p:spPr>
            <a:xfrm>
              <a:off x="9692640" y="2870280"/>
              <a:ext cx="1287000" cy="698040"/>
            </a:xfrm>
            <a:prstGeom prst="rect">
              <a:avLst/>
            </a:prstGeom>
            <a:solidFill>
              <a:srgbClr val="FFFFFF"/>
            </a:solidFill>
            <a:ln w="12700">
              <a:solidFill>
                <a:srgbClr val="002D41"/>
              </a:solidFill>
              <a:custDash>
                <a:ds d="200000" sp="200000"/>
              </a:custDash>
              <a:miter/>
            </a:ln>
          </p:spPr>
          <p:style>
            <a:lnRef idx="0">
              <a:scrgbClr r="0" g="0" b="0"/>
            </a:lnRef>
            <a:fillRef idx="0">
              <a:scrgbClr r="0" g="0" b="0"/>
            </a:fillRef>
            <a:effectRef idx="0">
              <a:scrgbClr r="0" g="0" b="0"/>
            </a:effectRef>
            <a:fontRef idx="minor"/>
          </p:style>
          <p:txBody>
            <a:bodyPr/>
            <a:lstStyle/>
            <a:p>
              <a:endParaRPr lang="en-US"/>
            </a:p>
          </p:txBody>
        </p:sp>
        <p:sp>
          <p:nvSpPr>
            <p:cNvPr id="812" name="Compliance Artefacts 2"/>
            <p:cNvSpPr/>
            <p:nvPr/>
          </p:nvSpPr>
          <p:spPr>
            <a:xfrm>
              <a:off x="9692640" y="2988720"/>
              <a:ext cx="1287000" cy="4615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gn="ctr">
                <a:lnSpc>
                  <a:spcPct val="100000"/>
                </a:lnSpc>
                <a:tabLst>
                  <a:tab pos="0" algn="l"/>
                </a:tabLst>
              </a:pPr>
              <a:r>
                <a:rPr lang="en-GB" sz="1100" b="0" strike="noStrike" spc="-1" dirty="0">
                  <a:solidFill>
                    <a:srgbClr val="002D41"/>
                  </a:solidFill>
                  <a:latin typeface="Avenir Book"/>
                  <a:ea typeface="Avenir Book"/>
                </a:rPr>
                <a:t>Compliance Artefacts</a:t>
              </a:r>
              <a:endParaRPr lang="en-GB" sz="1100" b="0" strike="noStrike" spc="-1" dirty="0">
                <a:latin typeface="Arial"/>
              </a:endParaRPr>
            </a:p>
          </p:txBody>
        </p:sp>
      </p:grpSp>
      <p:sp>
        <p:nvSpPr>
          <p:cNvPr id="813" name="Linie 11"/>
          <p:cNvSpPr/>
          <p:nvPr/>
        </p:nvSpPr>
        <p:spPr>
          <a:xfrm>
            <a:off x="8940960" y="3199680"/>
            <a:ext cx="597960" cy="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sp>
        <p:nvSpPr>
          <p:cNvPr id="814" name="Linie 12"/>
          <p:cNvSpPr/>
          <p:nvPr/>
        </p:nvSpPr>
        <p:spPr>
          <a:xfrm>
            <a:off x="6869880" y="2980800"/>
            <a:ext cx="380880" cy="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grpSp>
        <p:nvGrpSpPr>
          <p:cNvPr id="815" name="COTS Management 1"/>
          <p:cNvGrpSpPr/>
          <p:nvPr/>
        </p:nvGrpSpPr>
        <p:grpSpPr>
          <a:xfrm>
            <a:off x="5274000" y="2736000"/>
            <a:ext cx="1503360" cy="356760"/>
            <a:chOff x="5274000" y="2736000"/>
            <a:chExt cx="1503360" cy="356760"/>
          </a:xfrm>
        </p:grpSpPr>
        <p:sp>
          <p:nvSpPr>
            <p:cNvPr id="816" name="Rechteck 17"/>
            <p:cNvSpPr/>
            <p:nvPr/>
          </p:nvSpPr>
          <p:spPr>
            <a:xfrm>
              <a:off x="5274000" y="2736000"/>
              <a:ext cx="1503360" cy="35676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sp>
          <p:nvSpPr>
            <p:cNvPr id="817" name="COTS Management 2"/>
            <p:cNvSpPr/>
            <p:nvPr/>
          </p:nvSpPr>
          <p:spPr>
            <a:xfrm>
              <a:off x="5294880" y="2806920"/>
              <a:ext cx="1461240" cy="2149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GB" sz="900" b="0" strike="noStrike" spc="-1" dirty="0">
                  <a:solidFill>
                    <a:srgbClr val="002D41"/>
                  </a:solidFill>
                  <a:latin typeface="Avenir Book"/>
                  <a:ea typeface="Avenir Book"/>
                </a:rPr>
                <a:t>COTS Management</a:t>
              </a:r>
              <a:endParaRPr lang="en-GB" sz="900" b="0" strike="noStrike" spc="-1" dirty="0">
                <a:latin typeface="Arial"/>
              </a:endParaRPr>
            </a:p>
          </p:txBody>
        </p:sp>
      </p:grpSp>
      <p:grpSp>
        <p:nvGrpSpPr>
          <p:cNvPr id="818" name="Reporting 2"/>
          <p:cNvGrpSpPr/>
          <p:nvPr/>
        </p:nvGrpSpPr>
        <p:grpSpPr>
          <a:xfrm>
            <a:off x="1045440" y="5797800"/>
            <a:ext cx="7607880" cy="319680"/>
            <a:chOff x="1045440" y="5797800"/>
            <a:chExt cx="7607880" cy="319680"/>
          </a:xfrm>
        </p:grpSpPr>
        <p:sp>
          <p:nvSpPr>
            <p:cNvPr id="819" name="Rechteck 18"/>
            <p:cNvSpPr/>
            <p:nvPr/>
          </p:nvSpPr>
          <p:spPr>
            <a:xfrm>
              <a:off x="1045440" y="5797800"/>
              <a:ext cx="7607880" cy="29556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sp>
          <p:nvSpPr>
            <p:cNvPr id="820" name="User &amp; Role Management 1"/>
            <p:cNvSpPr/>
            <p:nvPr/>
          </p:nvSpPr>
          <p:spPr>
            <a:xfrm>
              <a:off x="1045440" y="5797800"/>
              <a:ext cx="7607880" cy="31968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gn="ctr">
                <a:lnSpc>
                  <a:spcPct val="100000"/>
                </a:lnSpc>
                <a:tabLst>
                  <a:tab pos="0" algn="l"/>
                </a:tabLst>
              </a:pPr>
              <a:r>
                <a:rPr lang="en-GB" sz="1100" b="0" strike="noStrike" spc="-1">
                  <a:solidFill>
                    <a:srgbClr val="002D41"/>
                  </a:solidFill>
                  <a:latin typeface="Avenir Book"/>
                  <a:ea typeface="Avenir Book"/>
                </a:rPr>
                <a:t>User &amp; Role Management</a:t>
              </a:r>
              <a:endParaRPr lang="en-GB" sz="1100" b="0" strike="noStrike" spc="-1">
                <a:latin typeface="Arial"/>
              </a:endParaRPr>
            </a:p>
          </p:txBody>
        </p:sp>
      </p:grpSp>
      <p:grpSp>
        <p:nvGrpSpPr>
          <p:cNvPr id="821" name="Copyright &amp; Authors Scanner 2"/>
          <p:cNvGrpSpPr/>
          <p:nvPr/>
        </p:nvGrpSpPr>
        <p:grpSpPr>
          <a:xfrm>
            <a:off x="7361280" y="1446840"/>
            <a:ext cx="1287000" cy="698040"/>
            <a:chOff x="7361280" y="1446840"/>
            <a:chExt cx="1287000" cy="698040"/>
          </a:xfrm>
        </p:grpSpPr>
        <p:sp>
          <p:nvSpPr>
            <p:cNvPr id="822" name="Rechteck 19"/>
            <p:cNvSpPr/>
            <p:nvPr/>
          </p:nvSpPr>
          <p:spPr>
            <a:xfrm>
              <a:off x="7361280" y="1446840"/>
              <a:ext cx="1287000" cy="69804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sp>
          <p:nvSpPr>
            <p:cNvPr id="823" name="Package Source Archiver 1"/>
            <p:cNvSpPr/>
            <p:nvPr/>
          </p:nvSpPr>
          <p:spPr>
            <a:xfrm>
              <a:off x="7361280" y="1564920"/>
              <a:ext cx="1287000" cy="4615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gn="ctr">
                <a:lnSpc>
                  <a:spcPct val="100000"/>
                </a:lnSpc>
                <a:tabLst>
                  <a:tab pos="0" algn="l"/>
                </a:tabLst>
              </a:pPr>
              <a:r>
                <a:rPr lang="en-GB" sz="1100" b="0" strike="noStrike" spc="-1">
                  <a:solidFill>
                    <a:srgbClr val="002D41"/>
                  </a:solidFill>
                  <a:latin typeface="Avenir Book"/>
                  <a:ea typeface="Avenir Book"/>
                </a:rPr>
                <a:t>Package Source Archive</a:t>
              </a:r>
              <a:endParaRPr lang="en-GB" sz="1100" b="0" strike="noStrike" spc="-1">
                <a:latin typeface="Arial"/>
              </a:endParaRPr>
            </a:p>
          </p:txBody>
        </p:sp>
      </p:grpSp>
      <p:grpSp>
        <p:nvGrpSpPr>
          <p:cNvPr id="824" name="Flowchart: Magnetic Disk 2"/>
          <p:cNvGrpSpPr/>
          <p:nvPr/>
        </p:nvGrpSpPr>
        <p:grpSpPr>
          <a:xfrm>
            <a:off x="4884120" y="3649680"/>
            <a:ext cx="412920" cy="263520"/>
            <a:chOff x="4884120" y="3649680"/>
            <a:chExt cx="412920" cy="263520"/>
          </a:xfrm>
        </p:grpSpPr>
        <p:sp>
          <p:nvSpPr>
            <p:cNvPr id="825" name="Form 1"/>
            <p:cNvSpPr/>
            <p:nvPr/>
          </p:nvSpPr>
          <p:spPr>
            <a:xfrm>
              <a:off x="4884120" y="3649680"/>
              <a:ext cx="412920" cy="263520"/>
            </a:xfrm>
            <a:custGeom>
              <a:avLst/>
              <a:gdLst/>
              <a:ahLst/>
              <a:cxnLst/>
              <a:rect l="l" t="t" r="r" b="b"/>
              <a:pathLst>
                <a:path w="21600" h="2160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a:noFill/>
            </a:ln>
          </p:spPr>
          <p:style>
            <a:lnRef idx="0">
              <a:scrgbClr r="0" g="0" b="0"/>
            </a:lnRef>
            <a:fillRef idx="0">
              <a:scrgbClr r="0" g="0" b="0"/>
            </a:fillRef>
            <a:effectRef idx="0">
              <a:scrgbClr r="0" g="0" b="0"/>
            </a:effectRef>
            <a:fontRef idx="minor"/>
          </p:style>
          <p:txBody>
            <a:bodyPr/>
            <a:lstStyle/>
            <a:p>
              <a:endParaRPr lang="en-US"/>
            </a:p>
          </p:txBody>
        </p:sp>
        <p:sp>
          <p:nvSpPr>
            <p:cNvPr id="826" name="Form 2"/>
            <p:cNvSpPr/>
            <p:nvPr/>
          </p:nvSpPr>
          <p:spPr>
            <a:xfrm>
              <a:off x="4884120" y="3649680"/>
              <a:ext cx="412920" cy="263520"/>
            </a:xfrm>
            <a:custGeom>
              <a:avLst/>
              <a:gdLst/>
              <a:ahLst/>
              <a:cxnLst/>
              <a:rect l="l" t="t" r="r" b="b"/>
              <a:pathLst>
                <a:path w="21600" h="2160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grpSp>
      <p:grpSp>
        <p:nvGrpSpPr>
          <p:cNvPr id="827" name="Flowchart: Magnetic Disk 3"/>
          <p:cNvGrpSpPr/>
          <p:nvPr/>
        </p:nvGrpSpPr>
        <p:grpSpPr>
          <a:xfrm>
            <a:off x="8214120" y="4677480"/>
            <a:ext cx="354960" cy="226800"/>
            <a:chOff x="8214120" y="4677480"/>
            <a:chExt cx="354960" cy="226800"/>
          </a:xfrm>
        </p:grpSpPr>
        <p:sp>
          <p:nvSpPr>
            <p:cNvPr id="828" name="Form 3"/>
            <p:cNvSpPr/>
            <p:nvPr/>
          </p:nvSpPr>
          <p:spPr>
            <a:xfrm>
              <a:off x="8214120" y="4677480"/>
              <a:ext cx="354960" cy="226800"/>
            </a:xfrm>
            <a:custGeom>
              <a:avLst/>
              <a:gdLst/>
              <a:ahLst/>
              <a:cxnLst/>
              <a:rect l="l" t="t" r="r" b="b"/>
              <a:pathLst>
                <a:path w="21600" h="2160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a:noFill/>
            </a:ln>
          </p:spPr>
          <p:style>
            <a:lnRef idx="0">
              <a:scrgbClr r="0" g="0" b="0"/>
            </a:lnRef>
            <a:fillRef idx="0">
              <a:scrgbClr r="0" g="0" b="0"/>
            </a:fillRef>
            <a:effectRef idx="0">
              <a:scrgbClr r="0" g="0" b="0"/>
            </a:effectRef>
            <a:fontRef idx="minor"/>
          </p:style>
          <p:txBody>
            <a:bodyPr/>
            <a:lstStyle/>
            <a:p>
              <a:endParaRPr lang="en-US"/>
            </a:p>
          </p:txBody>
        </p:sp>
        <p:sp>
          <p:nvSpPr>
            <p:cNvPr id="829" name="Form 4"/>
            <p:cNvSpPr/>
            <p:nvPr/>
          </p:nvSpPr>
          <p:spPr>
            <a:xfrm>
              <a:off x="8214120" y="4677480"/>
              <a:ext cx="354960" cy="226800"/>
            </a:xfrm>
            <a:custGeom>
              <a:avLst/>
              <a:gdLst/>
              <a:ahLst/>
              <a:cxnLst/>
              <a:rect l="l" t="t" r="r" b="b"/>
              <a:pathLst>
                <a:path w="21600" h="2160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grpSp>
      <p:grpSp>
        <p:nvGrpSpPr>
          <p:cNvPr id="830" name="Reporting 3"/>
          <p:cNvGrpSpPr/>
          <p:nvPr/>
        </p:nvGrpSpPr>
        <p:grpSpPr>
          <a:xfrm>
            <a:off x="1045440" y="5095440"/>
            <a:ext cx="7607880" cy="319680"/>
            <a:chOff x="1045440" y="5095440"/>
            <a:chExt cx="7607880" cy="319680"/>
          </a:xfrm>
        </p:grpSpPr>
        <p:sp>
          <p:nvSpPr>
            <p:cNvPr id="831" name="Rechteck 20"/>
            <p:cNvSpPr/>
            <p:nvPr/>
          </p:nvSpPr>
          <p:spPr>
            <a:xfrm>
              <a:off x="1045440" y="5095440"/>
              <a:ext cx="7607880" cy="29556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sp>
          <p:nvSpPr>
            <p:cNvPr id="832" name="Audit Log 1"/>
            <p:cNvSpPr/>
            <p:nvPr/>
          </p:nvSpPr>
          <p:spPr>
            <a:xfrm>
              <a:off x="1045440" y="5095440"/>
              <a:ext cx="7607880" cy="31968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gn="ctr">
                <a:lnSpc>
                  <a:spcPct val="100000"/>
                </a:lnSpc>
                <a:tabLst>
                  <a:tab pos="0" algn="l"/>
                </a:tabLst>
              </a:pPr>
              <a:r>
                <a:rPr lang="en-GB" sz="1100" b="0" strike="noStrike" spc="-1">
                  <a:solidFill>
                    <a:srgbClr val="002D41"/>
                  </a:solidFill>
                  <a:latin typeface="Avenir Book"/>
                  <a:ea typeface="Avenir Book"/>
                </a:rPr>
                <a:t>Audit Log</a:t>
              </a:r>
              <a:endParaRPr lang="en-GB" sz="1100" b="0" strike="noStrike" spc="-1">
                <a:latin typeface="Arial"/>
              </a:endParaRPr>
            </a:p>
          </p:txBody>
        </p:sp>
      </p:grpSp>
      <p:sp>
        <p:nvSpPr>
          <p:cNvPr id="833" name="Linie 13"/>
          <p:cNvSpPr/>
          <p:nvPr/>
        </p:nvSpPr>
        <p:spPr>
          <a:xfrm>
            <a:off x="4843440" y="2903400"/>
            <a:ext cx="300960" cy="0"/>
          </a:xfrm>
          <a:prstGeom prst="line">
            <a:avLst/>
          </a:prstGeom>
          <a:ln w="12700">
            <a:solidFill>
              <a:srgbClr val="002D41"/>
            </a:solidFill>
            <a:miter/>
            <a:headEnd type="triangle" w="med" len="med"/>
          </a:ln>
        </p:spPr>
        <p:style>
          <a:lnRef idx="0">
            <a:scrgbClr r="0" g="0" b="0"/>
          </a:lnRef>
          <a:fillRef idx="0">
            <a:scrgbClr r="0" g="0" b="0"/>
          </a:fillRef>
          <a:effectRef idx="0">
            <a:scrgbClr r="0" g="0" b="0"/>
          </a:effectRef>
          <a:fontRef idx="minor"/>
        </p:style>
        <p:txBody>
          <a:bodyPr/>
          <a:lstStyle/>
          <a:p>
            <a:endParaRPr lang="en-US"/>
          </a:p>
        </p:txBody>
      </p:sp>
      <p:sp>
        <p:nvSpPr>
          <p:cNvPr id="834" name="Linie 14"/>
          <p:cNvSpPr/>
          <p:nvPr/>
        </p:nvSpPr>
        <p:spPr>
          <a:xfrm>
            <a:off x="6890760" y="4609440"/>
            <a:ext cx="339480" cy="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grpSp>
        <p:nvGrpSpPr>
          <p:cNvPr id="835" name="Component Repository 1"/>
          <p:cNvGrpSpPr/>
          <p:nvPr/>
        </p:nvGrpSpPr>
        <p:grpSpPr>
          <a:xfrm>
            <a:off x="3162240" y="2385000"/>
            <a:ext cx="1554120" cy="708120"/>
            <a:chOff x="3162240" y="2385000"/>
            <a:chExt cx="1554120" cy="708120"/>
          </a:xfrm>
        </p:grpSpPr>
        <p:sp>
          <p:nvSpPr>
            <p:cNvPr id="836" name="Rechteck 21"/>
            <p:cNvSpPr/>
            <p:nvPr/>
          </p:nvSpPr>
          <p:spPr>
            <a:xfrm>
              <a:off x="3162240" y="2385000"/>
              <a:ext cx="1554120" cy="70812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sp>
          <p:nvSpPr>
            <p:cNvPr id="837" name="Package Repository 1"/>
            <p:cNvSpPr/>
            <p:nvPr/>
          </p:nvSpPr>
          <p:spPr>
            <a:xfrm>
              <a:off x="3162240" y="2505240"/>
              <a:ext cx="1554120" cy="46800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GB" sz="1100" b="0" strike="noStrike" spc="-1">
                  <a:solidFill>
                    <a:srgbClr val="002D41"/>
                  </a:solidFill>
                  <a:latin typeface="Avenir Book"/>
                  <a:ea typeface="Avenir Book"/>
                </a:rPr>
                <a:t>Package Data Repository</a:t>
              </a:r>
              <a:endParaRPr lang="en-GB" sz="1100" b="0" strike="noStrike" spc="-1">
                <a:latin typeface="Arial"/>
              </a:endParaRPr>
            </a:p>
          </p:txBody>
        </p:sp>
      </p:grpSp>
      <p:sp>
        <p:nvSpPr>
          <p:cNvPr id="838" name="COTS Management 3"/>
          <p:cNvSpPr/>
          <p:nvPr/>
        </p:nvSpPr>
        <p:spPr>
          <a:xfrm>
            <a:off x="4715280" y="2385000"/>
            <a:ext cx="2057040" cy="27216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sp>
        <p:nvSpPr>
          <p:cNvPr id="839" name="COTS Management 4"/>
          <p:cNvSpPr/>
          <p:nvPr/>
        </p:nvSpPr>
        <p:spPr>
          <a:xfrm>
            <a:off x="4611600" y="2398680"/>
            <a:ext cx="174240" cy="246960"/>
          </a:xfrm>
          <a:prstGeom prst="rect">
            <a:avLst/>
          </a:prstGeom>
          <a:solidFill>
            <a:srgbClr val="FFFFFF"/>
          </a:solidFill>
          <a:ln w="12700">
            <a:noFill/>
          </a:ln>
        </p:spPr>
        <p:style>
          <a:lnRef idx="0">
            <a:scrgbClr r="0" g="0" b="0"/>
          </a:lnRef>
          <a:fillRef idx="0">
            <a:scrgbClr r="0" g="0" b="0"/>
          </a:fillRef>
          <a:effectRef idx="0">
            <a:scrgbClr r="0" g="0" b="0"/>
          </a:effectRef>
          <a:fontRef idx="minor"/>
        </p:style>
        <p:txBody>
          <a:bodyPr/>
          <a:lstStyle/>
          <a:p>
            <a:endParaRPr lang="en-US"/>
          </a:p>
        </p:txBody>
      </p:sp>
      <p:grpSp>
        <p:nvGrpSpPr>
          <p:cNvPr id="840" name="Flowchart: Magnetic Disk 4"/>
          <p:cNvGrpSpPr/>
          <p:nvPr/>
        </p:nvGrpSpPr>
        <p:grpSpPr>
          <a:xfrm>
            <a:off x="4160880" y="2783880"/>
            <a:ext cx="430920" cy="263520"/>
            <a:chOff x="4160880" y="2783880"/>
            <a:chExt cx="430920" cy="263520"/>
          </a:xfrm>
        </p:grpSpPr>
        <p:sp>
          <p:nvSpPr>
            <p:cNvPr id="841" name="Form 5"/>
            <p:cNvSpPr/>
            <p:nvPr/>
          </p:nvSpPr>
          <p:spPr>
            <a:xfrm>
              <a:off x="4160880" y="2783880"/>
              <a:ext cx="430920" cy="263520"/>
            </a:xfrm>
            <a:custGeom>
              <a:avLst/>
              <a:gdLst/>
              <a:ahLst/>
              <a:cxnLst/>
              <a:rect l="l" t="t" r="r" b="b"/>
              <a:pathLst>
                <a:path w="21600" h="2160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a:noFill/>
            </a:ln>
          </p:spPr>
          <p:style>
            <a:lnRef idx="0">
              <a:scrgbClr r="0" g="0" b="0"/>
            </a:lnRef>
            <a:fillRef idx="0">
              <a:scrgbClr r="0" g="0" b="0"/>
            </a:fillRef>
            <a:effectRef idx="0">
              <a:scrgbClr r="0" g="0" b="0"/>
            </a:effectRef>
            <a:fontRef idx="minor"/>
          </p:style>
          <p:txBody>
            <a:bodyPr/>
            <a:lstStyle/>
            <a:p>
              <a:endParaRPr lang="en-US"/>
            </a:p>
          </p:txBody>
        </p:sp>
        <p:sp>
          <p:nvSpPr>
            <p:cNvPr id="842" name="Form 6"/>
            <p:cNvSpPr/>
            <p:nvPr/>
          </p:nvSpPr>
          <p:spPr>
            <a:xfrm>
              <a:off x="4160880" y="2783880"/>
              <a:ext cx="430920" cy="263520"/>
            </a:xfrm>
            <a:custGeom>
              <a:avLst/>
              <a:gdLst/>
              <a:ahLst/>
              <a:cxnLst/>
              <a:rect l="l" t="t" r="r" b="b"/>
              <a:pathLst>
                <a:path w="21600" h="2160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grpSp>
      <p:sp>
        <p:nvSpPr>
          <p:cNvPr id="843" name="Linie 15"/>
          <p:cNvSpPr/>
          <p:nvPr/>
        </p:nvSpPr>
        <p:spPr>
          <a:xfrm flipV="1">
            <a:off x="5816520" y="4045680"/>
            <a:ext cx="0" cy="160200"/>
          </a:xfrm>
          <a:prstGeom prst="line">
            <a:avLst/>
          </a:prstGeom>
          <a:ln w="12700">
            <a:solidFill>
              <a:srgbClr val="002D41"/>
            </a:solidFill>
            <a:miter/>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en-US"/>
          </a:p>
        </p:txBody>
      </p:sp>
      <p:sp>
        <p:nvSpPr>
          <p:cNvPr id="844" name="Linie 16"/>
          <p:cNvSpPr/>
          <p:nvPr/>
        </p:nvSpPr>
        <p:spPr>
          <a:xfrm>
            <a:off x="8004600" y="3169440"/>
            <a:ext cx="0" cy="10944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sp>
        <p:nvSpPr>
          <p:cNvPr id="845" name="Linie 17"/>
          <p:cNvSpPr/>
          <p:nvPr/>
        </p:nvSpPr>
        <p:spPr>
          <a:xfrm flipH="1">
            <a:off x="6836400" y="2149200"/>
            <a:ext cx="394920" cy="15948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sp>
        <p:nvSpPr>
          <p:cNvPr id="846" name="Linie 18"/>
          <p:cNvSpPr/>
          <p:nvPr/>
        </p:nvSpPr>
        <p:spPr>
          <a:xfrm>
            <a:off x="5961600" y="3135240"/>
            <a:ext cx="0" cy="10908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sp>
        <p:nvSpPr>
          <p:cNvPr id="847" name="Linie 19"/>
          <p:cNvSpPr/>
          <p:nvPr/>
        </p:nvSpPr>
        <p:spPr>
          <a:xfrm>
            <a:off x="5887080" y="2203200"/>
            <a:ext cx="0" cy="13752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sp>
        <p:nvSpPr>
          <p:cNvPr id="848" name="PlaceHolder 2"/>
          <p:cNvSpPr>
            <a:spLocks noGrp="1"/>
          </p:cNvSpPr>
          <p:nvPr>
            <p:ph type="sldNum"/>
          </p:nvPr>
        </p:nvSpPr>
        <p:spPr>
          <a:xfrm>
            <a:off x="11314080" y="6425280"/>
            <a:ext cx="174240" cy="226800"/>
          </a:xfrm>
          <a:prstGeom prst="rect">
            <a:avLst/>
          </a:prstGeom>
          <a:noFill/>
          <a:ln w="12600">
            <a:noFill/>
          </a:ln>
        </p:spPr>
        <p:txBody>
          <a:bodyPr lIns="45720" tIns="45000" rIns="45720" bIns="45000" anchor="ctr">
            <a:noAutofit/>
          </a:bodyPr>
          <a:lstStyle/>
          <a:p>
            <a:pPr algn="r">
              <a:lnSpc>
                <a:spcPct val="100000"/>
              </a:lnSpc>
              <a:tabLst>
                <a:tab pos="0" algn="l"/>
              </a:tabLst>
            </a:pPr>
            <a:fld id="{C485CC4E-0B58-40F8-82DF-65B6FD54F0D4}" type="slidenum">
              <a:rPr lang="en-GB" sz="1000" b="0" i="1" strike="noStrike" spc="-1">
                <a:solidFill>
                  <a:srgbClr val="888C91"/>
                </a:solidFill>
                <a:latin typeface="Arial"/>
                <a:ea typeface="Arial"/>
              </a:rPr>
              <a:t>13</a:t>
            </a:fld>
            <a:endParaRPr lang="en-GB" sz="1000" b="0" strike="noStrike" spc="-1">
              <a:latin typeface="Times New Roman"/>
            </a:endParaRPr>
          </a:p>
        </p:txBody>
      </p:sp>
      <p:sp>
        <p:nvSpPr>
          <p:cNvPr id="849" name="Linie 20"/>
          <p:cNvSpPr/>
          <p:nvPr/>
        </p:nvSpPr>
        <p:spPr>
          <a:xfrm>
            <a:off x="9858600" y="4875480"/>
            <a:ext cx="598320" cy="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sp>
        <p:nvSpPr>
          <p:cNvPr id="850" name="Data Flow 1"/>
          <p:cNvSpPr/>
          <p:nvPr/>
        </p:nvSpPr>
        <p:spPr>
          <a:xfrm>
            <a:off x="9827280" y="5038560"/>
            <a:ext cx="660960" cy="242640"/>
          </a:xfrm>
          <a:prstGeom prst="rect">
            <a:avLst/>
          </a:prstGeom>
          <a:noFill/>
          <a:ln w="12700">
            <a:noFill/>
          </a:ln>
        </p:spPr>
        <p:style>
          <a:lnRef idx="0">
            <a:scrgbClr r="0" g="0" b="0"/>
          </a:lnRef>
          <a:fillRef idx="0">
            <a:scrgbClr r="0" g="0" b="0"/>
          </a:fillRef>
          <a:effectRef idx="0">
            <a:scrgbClr r="0" g="0" b="0"/>
          </a:effectRef>
          <a:fontRef idx="minor"/>
        </p:style>
        <p:txBody>
          <a:bodyPr wrap="none" lIns="45720" tIns="45000" rIns="45720" bIns="45000" anchor="t">
            <a:spAutoFit/>
          </a:bodyPr>
          <a:lstStyle/>
          <a:p>
            <a:pPr>
              <a:lnSpc>
                <a:spcPct val="100000"/>
              </a:lnSpc>
              <a:tabLst>
                <a:tab pos="0" algn="l"/>
              </a:tabLst>
            </a:pPr>
            <a:r>
              <a:rPr lang="en-GB" sz="1000" b="0" strike="noStrike" spc="-1">
                <a:solidFill>
                  <a:srgbClr val="002D41"/>
                </a:solidFill>
                <a:latin typeface="Avenir Book"/>
                <a:ea typeface="Avenir Book"/>
              </a:rPr>
              <a:t>Data Flow</a:t>
            </a:r>
            <a:endParaRPr lang="en-GB" sz="1000" b="0" strike="noStrike" spc="-1">
              <a:latin typeface="Arial"/>
            </a:endParaRPr>
          </a:p>
        </p:txBody>
      </p:sp>
      <p:grpSp>
        <p:nvGrpSpPr>
          <p:cNvPr id="851" name="Flowchart: Magnetic Disk 5"/>
          <p:cNvGrpSpPr/>
          <p:nvPr/>
        </p:nvGrpSpPr>
        <p:grpSpPr>
          <a:xfrm>
            <a:off x="10684080" y="4731120"/>
            <a:ext cx="412920" cy="263520"/>
            <a:chOff x="10684080" y="4731120"/>
            <a:chExt cx="412920" cy="263520"/>
          </a:xfrm>
        </p:grpSpPr>
        <p:sp>
          <p:nvSpPr>
            <p:cNvPr id="852" name="Form 7"/>
            <p:cNvSpPr/>
            <p:nvPr/>
          </p:nvSpPr>
          <p:spPr>
            <a:xfrm>
              <a:off x="10684080" y="4731120"/>
              <a:ext cx="412920" cy="263520"/>
            </a:xfrm>
            <a:custGeom>
              <a:avLst/>
              <a:gdLst/>
              <a:ahLst/>
              <a:cxnLst/>
              <a:rect l="l" t="t" r="r" b="b"/>
              <a:pathLst>
                <a:path w="21600" h="2160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a:noFill/>
            </a:ln>
          </p:spPr>
          <p:style>
            <a:lnRef idx="0">
              <a:scrgbClr r="0" g="0" b="0"/>
            </a:lnRef>
            <a:fillRef idx="0">
              <a:scrgbClr r="0" g="0" b="0"/>
            </a:fillRef>
            <a:effectRef idx="0">
              <a:scrgbClr r="0" g="0" b="0"/>
            </a:effectRef>
            <a:fontRef idx="minor"/>
          </p:style>
          <p:txBody>
            <a:bodyPr/>
            <a:lstStyle/>
            <a:p>
              <a:endParaRPr lang="en-US"/>
            </a:p>
          </p:txBody>
        </p:sp>
        <p:sp>
          <p:nvSpPr>
            <p:cNvPr id="853" name="Form 8"/>
            <p:cNvSpPr/>
            <p:nvPr/>
          </p:nvSpPr>
          <p:spPr>
            <a:xfrm>
              <a:off x="10684080" y="4731120"/>
              <a:ext cx="412920" cy="263520"/>
            </a:xfrm>
            <a:custGeom>
              <a:avLst/>
              <a:gdLst/>
              <a:ahLst/>
              <a:cxnLst/>
              <a:rect l="l" t="t" r="r" b="b"/>
              <a:pathLst>
                <a:path w="21600" h="2160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grpSp>
      <p:sp>
        <p:nvSpPr>
          <p:cNvPr id="854" name="Data Sink 1"/>
          <p:cNvSpPr/>
          <p:nvPr/>
        </p:nvSpPr>
        <p:spPr>
          <a:xfrm>
            <a:off x="10583280" y="5045400"/>
            <a:ext cx="639720" cy="242640"/>
          </a:xfrm>
          <a:prstGeom prst="rect">
            <a:avLst/>
          </a:prstGeom>
          <a:noFill/>
          <a:ln w="12700">
            <a:noFill/>
          </a:ln>
        </p:spPr>
        <p:style>
          <a:lnRef idx="0">
            <a:scrgbClr r="0" g="0" b="0"/>
          </a:lnRef>
          <a:fillRef idx="0">
            <a:scrgbClr r="0" g="0" b="0"/>
          </a:fillRef>
          <a:effectRef idx="0">
            <a:scrgbClr r="0" g="0" b="0"/>
          </a:effectRef>
          <a:fontRef idx="minor"/>
        </p:style>
        <p:txBody>
          <a:bodyPr wrap="none" lIns="45720" tIns="45000" rIns="45720" bIns="45000" anchor="t">
            <a:spAutoFit/>
          </a:bodyPr>
          <a:lstStyle/>
          <a:p>
            <a:pPr>
              <a:lnSpc>
                <a:spcPct val="100000"/>
              </a:lnSpc>
              <a:tabLst>
                <a:tab pos="0" algn="l"/>
              </a:tabLst>
            </a:pPr>
            <a:r>
              <a:rPr lang="en-GB" sz="1000" b="0" strike="noStrike" spc="-1">
                <a:solidFill>
                  <a:srgbClr val="002D41"/>
                </a:solidFill>
                <a:latin typeface="Avenir Book"/>
                <a:ea typeface="Avenir Book"/>
              </a:rPr>
              <a:t>Data Sink</a:t>
            </a:r>
            <a:endParaRPr lang="en-GB" sz="1000" b="0" strike="noStrike" spc="-1">
              <a:latin typeface="Arial"/>
            </a:endParaRPr>
          </a:p>
        </p:txBody>
      </p:sp>
      <p:grpSp>
        <p:nvGrpSpPr>
          <p:cNvPr id="855" name="Flowchart: Magnetic Disk 6"/>
          <p:cNvGrpSpPr/>
          <p:nvPr/>
        </p:nvGrpSpPr>
        <p:grpSpPr>
          <a:xfrm>
            <a:off x="3989880" y="4662000"/>
            <a:ext cx="412920" cy="263520"/>
            <a:chOff x="3989880" y="4662000"/>
            <a:chExt cx="412920" cy="263520"/>
          </a:xfrm>
        </p:grpSpPr>
        <p:sp>
          <p:nvSpPr>
            <p:cNvPr id="856" name="Form 9"/>
            <p:cNvSpPr/>
            <p:nvPr/>
          </p:nvSpPr>
          <p:spPr>
            <a:xfrm>
              <a:off x="3989880" y="4662000"/>
              <a:ext cx="412920" cy="263520"/>
            </a:xfrm>
            <a:custGeom>
              <a:avLst/>
              <a:gdLst/>
              <a:ahLst/>
              <a:cxnLst/>
              <a:rect l="l" t="t" r="r" b="b"/>
              <a:pathLst>
                <a:path w="21600" h="2160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a:noFill/>
            </a:ln>
          </p:spPr>
          <p:style>
            <a:lnRef idx="0">
              <a:scrgbClr r="0" g="0" b="0"/>
            </a:lnRef>
            <a:fillRef idx="0">
              <a:scrgbClr r="0" g="0" b="0"/>
            </a:fillRef>
            <a:effectRef idx="0">
              <a:scrgbClr r="0" g="0" b="0"/>
            </a:effectRef>
            <a:fontRef idx="minor"/>
          </p:style>
          <p:txBody>
            <a:bodyPr/>
            <a:lstStyle/>
            <a:p>
              <a:endParaRPr lang="en-US"/>
            </a:p>
          </p:txBody>
        </p:sp>
        <p:sp>
          <p:nvSpPr>
            <p:cNvPr id="857" name="Form 10"/>
            <p:cNvSpPr/>
            <p:nvPr/>
          </p:nvSpPr>
          <p:spPr>
            <a:xfrm>
              <a:off x="3989880" y="4662000"/>
              <a:ext cx="412920" cy="263520"/>
            </a:xfrm>
            <a:custGeom>
              <a:avLst/>
              <a:gdLst/>
              <a:ahLst/>
              <a:cxnLst/>
              <a:rect l="l" t="t" r="r" b="b"/>
              <a:pathLst>
                <a:path w="21600" h="2160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grpSp>
      <p:pic>
        <p:nvPicPr>
          <p:cNvPr id="858" name="Grafik 857"/>
          <p:cNvPicPr/>
          <p:nvPr/>
        </p:nvPicPr>
        <p:blipFill>
          <a:blip r:embed="rId2"/>
          <a:stretch/>
        </p:blipFill>
        <p:spPr>
          <a:xfrm>
            <a:off x="9396000" y="1603440"/>
            <a:ext cx="2195280" cy="523440"/>
          </a:xfrm>
          <a:prstGeom prst="rect">
            <a:avLst/>
          </a:prstGeom>
          <a:ln w="0">
            <a:noFill/>
          </a:ln>
        </p:spPr>
      </p:pic>
      <p:grpSp>
        <p:nvGrpSpPr>
          <p:cNvPr id="859" name="Copyright &amp; Authors Scanner 3"/>
          <p:cNvGrpSpPr/>
          <p:nvPr/>
        </p:nvGrpSpPr>
        <p:grpSpPr>
          <a:xfrm>
            <a:off x="5239440" y="1445760"/>
            <a:ext cx="1287000" cy="698040"/>
            <a:chOff x="5239440" y="1445760"/>
            <a:chExt cx="1287000" cy="698040"/>
          </a:xfrm>
        </p:grpSpPr>
        <p:sp>
          <p:nvSpPr>
            <p:cNvPr id="860" name="Rechteck 22"/>
            <p:cNvSpPr/>
            <p:nvPr/>
          </p:nvSpPr>
          <p:spPr>
            <a:xfrm>
              <a:off x="5239440" y="1445760"/>
              <a:ext cx="1287000" cy="698040"/>
            </a:xfrm>
            <a:prstGeom prst="rect">
              <a:avLst/>
            </a:prstGeom>
            <a:solidFill>
              <a:srgbClr val="F76503"/>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sp>
          <p:nvSpPr>
            <p:cNvPr id="861" name="License, Copyright &amp; Authors Scanner 2"/>
            <p:cNvSpPr/>
            <p:nvPr/>
          </p:nvSpPr>
          <p:spPr>
            <a:xfrm>
              <a:off x="5239440" y="1564200"/>
              <a:ext cx="1287000" cy="4615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gn="ctr">
                <a:lnSpc>
                  <a:spcPct val="100000"/>
                </a:lnSpc>
                <a:tabLst>
                  <a:tab pos="0" algn="l"/>
                </a:tabLst>
              </a:pPr>
              <a:r>
                <a:rPr lang="en-GB" sz="1100" b="0" strike="noStrike" spc="-1">
                  <a:solidFill>
                    <a:srgbClr val="FFFFFF"/>
                  </a:solidFill>
                  <a:latin typeface="Avenir Book"/>
                  <a:ea typeface="Avenir Book"/>
                </a:rPr>
                <a:t>Snippet Scanner</a:t>
              </a:r>
              <a:endParaRPr lang="en-GB" sz="1100" b="0" strike="noStrike" spc="-1">
                <a:latin typeface="Arial"/>
              </a:endParaRPr>
            </a:p>
            <a:p>
              <a:pPr algn="ctr">
                <a:lnSpc>
                  <a:spcPct val="100000"/>
                </a:lnSpc>
                <a:tabLst>
                  <a:tab pos="0" algn="l"/>
                </a:tabLst>
              </a:pPr>
              <a:r>
                <a:rPr lang="en-GB" sz="1100" b="0" strike="noStrike" spc="-1">
                  <a:solidFill>
                    <a:srgbClr val="FFFFFF"/>
                  </a:solidFill>
                  <a:latin typeface="Avenir Book"/>
                  <a:ea typeface="Avenir Book"/>
                </a:rPr>
                <a:t>(forensics)</a:t>
              </a:r>
              <a:endParaRPr lang="en-GB" sz="1100" b="0" strike="noStrike" spc="-1">
                <a:latin typeface="Arial"/>
              </a:endParaRPr>
            </a:p>
          </p:txBody>
        </p:sp>
      </p:grpSp>
      <p:grpSp>
        <p:nvGrpSpPr>
          <p:cNvPr id="862" name="Copyright &amp; Authors Scanner 4"/>
          <p:cNvGrpSpPr/>
          <p:nvPr/>
        </p:nvGrpSpPr>
        <p:grpSpPr>
          <a:xfrm>
            <a:off x="5256000" y="4238640"/>
            <a:ext cx="1287000" cy="698040"/>
            <a:chOff x="5256000" y="4238640"/>
            <a:chExt cx="1287000" cy="698040"/>
          </a:xfrm>
        </p:grpSpPr>
        <p:sp>
          <p:nvSpPr>
            <p:cNvPr id="863" name="Rechteck 11"/>
            <p:cNvSpPr/>
            <p:nvPr/>
          </p:nvSpPr>
          <p:spPr>
            <a:xfrm>
              <a:off x="5256000" y="4238640"/>
              <a:ext cx="1287000" cy="698040"/>
            </a:xfrm>
            <a:prstGeom prst="rect">
              <a:avLst/>
            </a:prstGeom>
            <a:solidFill>
              <a:srgbClr val="F76503"/>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sp>
          <p:nvSpPr>
            <p:cNvPr id="864" name="License, Copyright &amp; Authors Scanner 3"/>
            <p:cNvSpPr/>
            <p:nvPr/>
          </p:nvSpPr>
          <p:spPr>
            <a:xfrm>
              <a:off x="5256000" y="4357080"/>
              <a:ext cx="1287000" cy="4615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GB" sz="1100" b="0" strike="noStrike" spc="-1">
                  <a:solidFill>
                    <a:srgbClr val="FFFFFF"/>
                  </a:solidFill>
                  <a:latin typeface="Avenir Book"/>
                  <a:ea typeface="Avenir Book"/>
                </a:rPr>
                <a:t>Legal Solver (determine obligations)</a:t>
              </a:r>
              <a:endParaRPr lang="en-GB" sz="1100" b="0" strike="noStrike" spc="-1">
                <a:latin typeface="Arial"/>
              </a:endParaRPr>
            </a:p>
          </p:txBody>
        </p:sp>
      </p:grpSp>
      <p:grpSp>
        <p:nvGrpSpPr>
          <p:cNvPr id="865" name="Copyright &amp; Authors Scanner 5"/>
          <p:cNvGrpSpPr/>
          <p:nvPr/>
        </p:nvGrpSpPr>
        <p:grpSpPr>
          <a:xfrm>
            <a:off x="1089000" y="1461960"/>
            <a:ext cx="1287000" cy="698040"/>
            <a:chOff x="1089000" y="1461960"/>
            <a:chExt cx="1287000" cy="698040"/>
          </a:xfrm>
        </p:grpSpPr>
        <p:sp>
          <p:nvSpPr>
            <p:cNvPr id="866" name="Rechteck 16"/>
            <p:cNvSpPr/>
            <p:nvPr/>
          </p:nvSpPr>
          <p:spPr>
            <a:xfrm>
              <a:off x="1089000" y="1461960"/>
              <a:ext cx="1287000" cy="698040"/>
            </a:xfrm>
            <a:prstGeom prst="rect">
              <a:avLst/>
            </a:prstGeom>
            <a:solidFill>
              <a:srgbClr val="F76503"/>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a:p>
          </p:txBody>
        </p:sp>
        <p:sp>
          <p:nvSpPr>
            <p:cNvPr id="867" name="License, Copyright &amp; Authors Scanner 4"/>
            <p:cNvSpPr/>
            <p:nvPr/>
          </p:nvSpPr>
          <p:spPr>
            <a:xfrm>
              <a:off x="1089000" y="1580400"/>
              <a:ext cx="1287000" cy="4615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ctr">
              <a:noAutofit/>
            </a:bodyPr>
            <a:lstStyle/>
            <a:p>
              <a:pPr algn="ctr">
                <a:lnSpc>
                  <a:spcPct val="100000"/>
                </a:lnSpc>
                <a:tabLst>
                  <a:tab pos="0" algn="l"/>
                </a:tabLst>
              </a:pPr>
              <a:r>
                <a:rPr lang="en-GB" sz="1100" b="0" strike="noStrike" spc="-1">
                  <a:solidFill>
                    <a:srgbClr val="FFFFFF"/>
                  </a:solidFill>
                  <a:latin typeface="Avenir Book"/>
                  <a:ea typeface="Avenir Book"/>
                </a:rPr>
                <a:t>Package Crawler</a:t>
              </a:r>
              <a:endParaRPr lang="en-GB" sz="1100" b="0" strike="noStrike" spc="-1">
                <a:latin typeface="Arial"/>
              </a:endParaRPr>
            </a:p>
          </p:txBody>
        </p:sp>
      </p:grpSp>
      <p:sp>
        <p:nvSpPr>
          <p:cNvPr id="2" name="Textfeld 1">
            <a:extLst>
              <a:ext uri="{FF2B5EF4-FFF2-40B4-BE49-F238E27FC236}">
                <a16:creationId xmlns:a16="http://schemas.microsoft.com/office/drawing/2014/main" id="{E921506E-2B4E-F150-5659-7C3D7F56CE01}"/>
              </a:ext>
            </a:extLst>
          </p:cNvPr>
          <p:cNvSpPr txBox="1"/>
          <p:nvPr/>
        </p:nvSpPr>
        <p:spPr>
          <a:xfrm>
            <a:off x="9677160" y="2272350"/>
            <a:ext cx="15767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de-DE" sz="1800" b="0" i="0" u="none" strike="noStrike" cap="none" spc="0" normalizeH="0" baseline="0" dirty="0">
                <a:ln>
                  <a:noFill/>
                </a:ln>
                <a:solidFill>
                  <a:schemeClr val="accent1"/>
                </a:solidFill>
                <a:effectLst/>
                <a:uFillTx/>
                <a:latin typeface="+mn-lt"/>
                <a:ea typeface="+mn-ea"/>
                <a:cs typeface="+mn-cs"/>
                <a:sym typeface="Avenir Book"/>
              </a:rPr>
              <a:t>Matchcode </a:t>
            </a:r>
            <a:r>
              <a:rPr kumimoji="0" lang="de-DE" sz="1800" b="0" i="0" u="none" strike="noStrike" cap="none" spc="0" normalizeH="0" baseline="0" dirty="0" err="1">
                <a:ln>
                  <a:noFill/>
                </a:ln>
                <a:solidFill>
                  <a:schemeClr val="accent1"/>
                </a:solidFill>
                <a:effectLst/>
                <a:uFillTx/>
                <a:latin typeface="+mn-lt"/>
                <a:ea typeface="+mn-ea"/>
                <a:cs typeface="+mn-cs"/>
                <a:sym typeface="Avenir Book"/>
              </a:rPr>
              <a:t>tba</a:t>
            </a:r>
            <a:r>
              <a:rPr kumimoji="0" lang="de-DE" sz="1800" b="0" i="0" u="none" strike="noStrike" cap="none" spc="0" normalizeH="0" baseline="0" dirty="0">
                <a:ln>
                  <a:noFill/>
                </a:ln>
                <a:solidFill>
                  <a:schemeClr val="accent1"/>
                </a:solidFill>
                <a:effectLst/>
                <a:uFillTx/>
                <a:latin typeface="+mn-lt"/>
                <a:ea typeface="+mn-ea"/>
                <a:cs typeface="+mn-cs"/>
                <a:sym typeface="Avenir Book"/>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rPr dirty="0"/>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Reporting and Analytics</a:t>
              </a:r>
            </a:p>
          </p:txBody>
        </p:sp>
      </p:grpSp>
      <p:sp>
        <p:nvSpPr>
          <p:cNvPr id="73" name="OC Tooling Workgroup - ToolChain Capabilities"/>
          <p:cNvSpPr txBox="1">
            <a:spLocks noGrp="1"/>
          </p:cNvSpPr>
          <p:nvPr>
            <p:ph type="title"/>
          </p:nvPr>
        </p:nvSpPr>
        <p:spPr>
          <a:prstGeom prst="rect">
            <a:avLst/>
          </a:prstGeom>
        </p:spPr>
        <p:txBody>
          <a:bodyPr/>
          <a:lstStyle/>
          <a:p>
            <a:r>
              <a:rPr lang="en-US" dirty="0"/>
              <a:t>Tool Chain Capabilities (LCV) – </a:t>
            </a:r>
            <a:r>
              <a:rPr lang="de-DE" dirty="0"/>
              <a:t>Package Source Archive</a:t>
            </a:r>
            <a:endParaRPr dirty="0"/>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a:t>
              </a:r>
              <a:r>
                <a:rPr lang="en-GB"/>
                <a:t>Source</a:t>
              </a:r>
              <a:r>
                <a:t>)</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(Binary)</a:t>
              </a:r>
            </a:p>
          </p:txBody>
        </p:sp>
      </p:grpSp>
      <p:grpSp>
        <p:nvGrpSpPr>
          <p:cNvPr id="82" name="Composition Analyzer (Container)"/>
          <p:cNvGrpSpPr/>
          <p:nvPr/>
        </p:nvGrpSpPr>
        <p:grpSpPr>
          <a:xfrm>
            <a:off x="1071459" y="4222018"/>
            <a:ext cx="1287359" cy="698501"/>
            <a:chOff x="0" y="0"/>
            <a:chExt cx="1287358" cy="698500"/>
          </a:xfrm>
        </p:grpSpPr>
        <p:sp>
          <p:nvSpPr>
            <p:cNvPr id="80" name="Rechteck"/>
            <p:cNvSpPr/>
            <p:nvPr/>
          </p:nvSpPr>
          <p:spPr>
            <a:xfrm>
              <a:off x="0" y="0"/>
              <a:ext cx="1287359" cy="6985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1" name="Dependency Analyzer (Container)"/>
            <p:cNvSpPr txBox="1"/>
            <p:nvPr/>
          </p:nvSpPr>
          <p:spPr>
            <a:xfrm>
              <a:off x="0" y="22060"/>
              <a:ext cx="128735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a:t>
              </a:r>
              <a:r>
                <a:rPr lang="de-DE"/>
                <a:t> </a:t>
              </a:r>
              <a:r>
                <a:t>(Container)</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Policies &amp; Rules</a:t>
              </a:r>
              <a:endParaRPr lang="en-GB"/>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Snippet Scanner</a:t>
              </a:r>
              <a:br>
                <a:rPr/>
              </a:br>
              <a:r>
                <a:t>(</a:t>
              </a:r>
              <a:r>
                <a:rPr lang="en-GB"/>
                <a:t>forensics</a:t>
              </a:r>
              <a:r>
                <a:t>)</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a:t>License Repository </a:t>
              </a:r>
              <a:r>
                <a:t>(license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Legal Solver (</a:t>
              </a:r>
              <a:r>
                <a:rPr lang="en-GB"/>
                <a:t>determine obligations</a:t>
              </a:r>
              <a:r>
                <a:t>)</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rPr dirty="0"/>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a:solidFill>
                    <a:schemeClr val="bg1"/>
                  </a:solidFill>
                </a:rPr>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a:p>
        </p:txBody>
      </p:sp>
      <p:grpSp>
        <p:nvGrpSpPr>
          <p:cNvPr id="146" name="Component Repository"/>
          <p:cNvGrpSpPr/>
          <p:nvPr/>
        </p:nvGrpSpPr>
        <p:grpSpPr>
          <a:xfrm>
            <a:off x="3162094" y="2384928"/>
            <a:ext cx="1554447" cy="708318"/>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Package </a:t>
              </a:r>
              <a:r>
                <a:rPr lang="en-GB"/>
                <a:t>Data </a:t>
              </a:r>
              <a:r>
                <a:t>Repository</a:t>
              </a:r>
            </a:p>
          </p:txBody>
        </p:sp>
      </p:grpSp>
      <p:sp>
        <p:nvSpPr>
          <p:cNvPr id="147" name="COTS Management"/>
          <p:cNvSpPr/>
          <p:nvPr/>
        </p:nvSpPr>
        <p:spPr>
          <a:xfrm>
            <a:off x="4715157" y="2384928"/>
            <a:ext cx="2057530" cy="272429"/>
          </a:xfrm>
          <a:prstGeom prst="rect">
            <a:avLst/>
          </a:prstGeom>
          <a:solidFill>
            <a:srgbClr val="FFFFFF"/>
          </a:solidFill>
          <a:ln w="12700">
            <a:solidFill>
              <a:schemeClr val="accent1"/>
            </a:solidFill>
            <a:miter/>
          </a:ln>
        </p:spPr>
        <p:txBody>
          <a:bodyPr lIns="45719" rIns="45719" anchor="ctr"/>
          <a:lstStyle/>
          <a:p>
            <a:pPr>
              <a:defRPr sz="1300"/>
            </a:pPr>
            <a:endParaRPr/>
          </a:p>
        </p:txBody>
      </p:sp>
      <p:sp>
        <p:nvSpPr>
          <p:cNvPr id="148" name="COTS Management"/>
          <p:cNvSpPr/>
          <p:nvPr/>
        </p:nvSpPr>
        <p:spPr>
          <a:xfrm>
            <a:off x="4611656" y="2398809"/>
            <a:ext cx="174772" cy="247262"/>
          </a:xfrm>
          <a:prstGeom prst="rect">
            <a:avLst/>
          </a:prstGeom>
          <a:solidFill>
            <a:srgbClr val="FFFFFF"/>
          </a:solidFill>
          <a:ln w="12700">
            <a:miter lim="400000"/>
          </a:ln>
        </p:spPr>
        <p:txBody>
          <a:bodyPr lIns="45719" rIns="45719" anchor="ctr"/>
          <a:lstStyle/>
          <a:p>
            <a:pPr>
              <a:defRPr sz="1300"/>
            </a:pPr>
            <a:endParaRPr/>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14</a:t>
            </a:fld>
            <a:endParaRPr/>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pic>
        <p:nvPicPr>
          <p:cNvPr id="169" name="swh-logo.png" descr="swh-logo.png">
            <a:hlinkClick r:id="rId2"/>
            <a:extLst>
              <a:ext uri="{FF2B5EF4-FFF2-40B4-BE49-F238E27FC236}">
                <a16:creationId xmlns:a16="http://schemas.microsoft.com/office/drawing/2014/main" id="{8D7FFB33-250E-5647-9221-75623ABB3CA6}"/>
              </a:ext>
            </a:extLst>
          </p:cNvPr>
          <p:cNvPicPr>
            <a:picLocks noChangeAspect="1"/>
          </p:cNvPicPr>
          <p:nvPr/>
        </p:nvPicPr>
        <p:blipFill>
          <a:blip r:embed="rId3"/>
          <a:stretch>
            <a:fillRect/>
          </a:stretch>
        </p:blipFill>
        <p:spPr>
          <a:xfrm>
            <a:off x="9800025" y="1208888"/>
            <a:ext cx="1014597" cy="1048091"/>
          </a:xfrm>
          <a:prstGeom prst="rect">
            <a:avLst/>
          </a:prstGeom>
          <a:ln w="12700">
            <a:miter lim="400000"/>
          </a:ln>
        </p:spPr>
      </p:pic>
    </p:spTree>
    <p:extLst>
      <p:ext uri="{BB962C8B-B14F-4D97-AF65-F5344CB8AC3E}">
        <p14:creationId xmlns:p14="http://schemas.microsoft.com/office/powerpoint/2010/main" val="402338505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rPr dirty="0"/>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Reporting and Analytics</a:t>
              </a:r>
            </a:p>
          </p:txBody>
        </p:sp>
      </p:grpSp>
      <p:sp>
        <p:nvSpPr>
          <p:cNvPr id="73" name="OC Tooling Workgroup - ToolChain Capabilities"/>
          <p:cNvSpPr txBox="1">
            <a:spLocks noGrp="1"/>
          </p:cNvSpPr>
          <p:nvPr>
            <p:ph type="title"/>
          </p:nvPr>
        </p:nvSpPr>
        <p:spPr>
          <a:prstGeom prst="rect">
            <a:avLst/>
          </a:prstGeom>
        </p:spPr>
        <p:txBody>
          <a:bodyPr/>
          <a:lstStyle/>
          <a:p>
            <a:r>
              <a:rPr lang="en-US" dirty="0"/>
              <a:t>Tool Chain Capabilities (LCV) – </a:t>
            </a:r>
            <a:r>
              <a:rPr lang="de-DE" dirty="0" err="1"/>
              <a:t>Dependency</a:t>
            </a:r>
            <a:r>
              <a:rPr lang="de-DE" dirty="0"/>
              <a:t> Analyzer Container</a:t>
            </a:r>
            <a:endParaRPr dirty="0"/>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a:t>
              </a:r>
              <a:r>
                <a:rPr lang="en-GB"/>
                <a:t>Source</a:t>
              </a:r>
              <a:r>
                <a:t>)</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(Binary)</a:t>
              </a:r>
            </a:p>
          </p:txBody>
        </p:sp>
      </p:grpSp>
      <p:grpSp>
        <p:nvGrpSpPr>
          <p:cNvPr id="82" name="Composition Analyzer (Container)"/>
          <p:cNvGrpSpPr/>
          <p:nvPr/>
        </p:nvGrpSpPr>
        <p:grpSpPr>
          <a:xfrm>
            <a:off x="1071459" y="4222018"/>
            <a:ext cx="1287359" cy="698501"/>
            <a:chOff x="0" y="0"/>
            <a:chExt cx="1287358" cy="698500"/>
          </a:xfrm>
        </p:grpSpPr>
        <p:sp>
          <p:nvSpPr>
            <p:cNvPr id="80" name="Rechteck"/>
            <p:cNvSpPr/>
            <p:nvPr/>
          </p:nvSpPr>
          <p:spPr>
            <a:xfrm>
              <a:off x="0" y="0"/>
              <a:ext cx="1287359" cy="698500"/>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1" name="Dependency Analyzer (Container)"/>
            <p:cNvSpPr txBox="1"/>
            <p:nvPr/>
          </p:nvSpPr>
          <p:spPr>
            <a:xfrm>
              <a:off x="0" y="22060"/>
              <a:ext cx="128735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a:solidFill>
                    <a:schemeClr val="bg1"/>
                  </a:solidFill>
                </a:rPr>
                <a:t>Dependency Analyzer</a:t>
              </a:r>
              <a:r>
                <a:rPr lang="de-DE">
                  <a:solidFill>
                    <a:schemeClr val="bg1"/>
                  </a:solidFill>
                </a:rPr>
                <a:t> </a:t>
              </a:r>
              <a:r>
                <a:rPr>
                  <a:solidFill>
                    <a:schemeClr val="bg1"/>
                  </a:solidFill>
                </a:rPr>
                <a:t>(Container)</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Policies &amp; Rules</a:t>
              </a:r>
              <a:endParaRPr lang="en-GB"/>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Snippet Scanner</a:t>
              </a:r>
              <a:br>
                <a:rPr/>
              </a:br>
              <a:r>
                <a:t>(</a:t>
              </a:r>
              <a:r>
                <a:rPr lang="en-GB"/>
                <a:t>forensics</a:t>
              </a:r>
              <a:r>
                <a:t>)</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a:t>License Repository </a:t>
              </a:r>
              <a:r>
                <a:t>(license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Legal Solver (</a:t>
              </a:r>
              <a:r>
                <a:rPr lang="en-GB"/>
                <a:t>determine obligations</a:t>
              </a:r>
              <a:r>
                <a:t>)</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rPr dirty="0"/>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a:p>
        </p:txBody>
      </p:sp>
      <p:grpSp>
        <p:nvGrpSpPr>
          <p:cNvPr id="146" name="Component Repository"/>
          <p:cNvGrpSpPr/>
          <p:nvPr/>
        </p:nvGrpSpPr>
        <p:grpSpPr>
          <a:xfrm>
            <a:off x="3162094" y="2384928"/>
            <a:ext cx="1554447" cy="708318"/>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Package </a:t>
              </a:r>
              <a:r>
                <a:rPr lang="en-GB"/>
                <a:t>Data </a:t>
              </a:r>
              <a:r>
                <a:t>Repository</a:t>
              </a:r>
            </a:p>
          </p:txBody>
        </p:sp>
      </p:grpSp>
      <p:sp>
        <p:nvSpPr>
          <p:cNvPr id="147" name="COTS Management"/>
          <p:cNvSpPr/>
          <p:nvPr/>
        </p:nvSpPr>
        <p:spPr>
          <a:xfrm>
            <a:off x="4715157" y="2384928"/>
            <a:ext cx="2057530" cy="272429"/>
          </a:xfrm>
          <a:prstGeom prst="rect">
            <a:avLst/>
          </a:prstGeom>
          <a:solidFill>
            <a:srgbClr val="FFFFFF"/>
          </a:solidFill>
          <a:ln w="12700">
            <a:solidFill>
              <a:schemeClr val="accent1"/>
            </a:solidFill>
            <a:miter/>
          </a:ln>
        </p:spPr>
        <p:txBody>
          <a:bodyPr lIns="45719" rIns="45719" anchor="ctr"/>
          <a:lstStyle/>
          <a:p>
            <a:pPr>
              <a:defRPr sz="1300"/>
            </a:pPr>
            <a:endParaRPr/>
          </a:p>
        </p:txBody>
      </p:sp>
      <p:sp>
        <p:nvSpPr>
          <p:cNvPr id="148" name="COTS Management"/>
          <p:cNvSpPr/>
          <p:nvPr/>
        </p:nvSpPr>
        <p:spPr>
          <a:xfrm>
            <a:off x="4611656" y="2398809"/>
            <a:ext cx="174772" cy="247262"/>
          </a:xfrm>
          <a:prstGeom prst="rect">
            <a:avLst/>
          </a:prstGeom>
          <a:solidFill>
            <a:srgbClr val="FFFFFF"/>
          </a:solidFill>
          <a:ln w="12700">
            <a:miter lim="400000"/>
          </a:ln>
        </p:spPr>
        <p:txBody>
          <a:bodyPr lIns="45719" rIns="45719" anchor="ctr"/>
          <a:lstStyle/>
          <a:p>
            <a:pPr>
              <a:defRPr sz="1300"/>
            </a:pPr>
            <a:endParaRPr/>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15</a:t>
            </a:fld>
            <a:endParaRPr/>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pic>
        <p:nvPicPr>
          <p:cNvPr id="170" name="tern_logo.png" descr="tern_logo.png">
            <a:hlinkClick r:id="rId2"/>
            <a:extLst>
              <a:ext uri="{FF2B5EF4-FFF2-40B4-BE49-F238E27FC236}">
                <a16:creationId xmlns:a16="http://schemas.microsoft.com/office/drawing/2014/main" id="{55122EA6-941D-9C49-8138-F6BFFE63840F}"/>
              </a:ext>
            </a:extLst>
          </p:cNvPr>
          <p:cNvPicPr>
            <a:picLocks noChangeAspect="1"/>
          </p:cNvPicPr>
          <p:nvPr/>
        </p:nvPicPr>
        <p:blipFill>
          <a:blip r:embed="rId3"/>
          <a:stretch>
            <a:fillRect/>
          </a:stretch>
        </p:blipFill>
        <p:spPr>
          <a:xfrm>
            <a:off x="9498442" y="1415038"/>
            <a:ext cx="1815670" cy="806967"/>
          </a:xfrm>
          <a:prstGeom prst="rect">
            <a:avLst/>
          </a:prstGeom>
          <a:ln w="12700">
            <a:miter lim="400000"/>
          </a:ln>
        </p:spPr>
      </p:pic>
      <p:sp>
        <p:nvSpPr>
          <p:cNvPr id="2" name="Textfeld 1">
            <a:extLst>
              <a:ext uri="{FF2B5EF4-FFF2-40B4-BE49-F238E27FC236}">
                <a16:creationId xmlns:a16="http://schemas.microsoft.com/office/drawing/2014/main" id="{4C926903-0395-6B0C-C46C-1837AD5147AD}"/>
              </a:ext>
            </a:extLst>
          </p:cNvPr>
          <p:cNvSpPr txBox="1"/>
          <p:nvPr/>
        </p:nvSpPr>
        <p:spPr>
          <a:xfrm>
            <a:off x="9576184" y="2301510"/>
            <a:ext cx="11871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de-DE" sz="1800" b="0" i="0" u="none" strike="noStrike" cap="none" spc="0" normalizeH="0" baseline="0" dirty="0">
                <a:ln>
                  <a:noFill/>
                </a:ln>
                <a:solidFill>
                  <a:schemeClr val="accent1"/>
                </a:solidFill>
                <a:effectLst/>
                <a:uFillTx/>
                <a:latin typeface="+mn-lt"/>
                <a:ea typeface="+mn-ea"/>
                <a:cs typeface="+mn-cs"/>
                <a:sym typeface="Avenir Book"/>
              </a:rPr>
              <a:t>Scancode.io</a:t>
            </a:r>
          </a:p>
        </p:txBody>
      </p:sp>
    </p:spTree>
    <p:extLst>
      <p:ext uri="{BB962C8B-B14F-4D97-AF65-F5344CB8AC3E}">
        <p14:creationId xmlns:p14="http://schemas.microsoft.com/office/powerpoint/2010/main" val="236102305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rPr dirty="0"/>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Reporting and Analytics</a:t>
              </a:r>
            </a:p>
          </p:txBody>
        </p:sp>
      </p:grpSp>
      <p:sp>
        <p:nvSpPr>
          <p:cNvPr id="73" name="OC Tooling Workgroup - ToolChain Capabilities"/>
          <p:cNvSpPr txBox="1">
            <a:spLocks noGrp="1"/>
          </p:cNvSpPr>
          <p:nvPr>
            <p:ph type="title"/>
          </p:nvPr>
        </p:nvSpPr>
        <p:spPr>
          <a:prstGeom prst="rect">
            <a:avLst/>
          </a:prstGeom>
        </p:spPr>
        <p:txBody>
          <a:bodyPr>
            <a:normAutofit/>
          </a:bodyPr>
          <a:lstStyle/>
          <a:p>
            <a:r>
              <a:rPr lang="en-US" dirty="0"/>
              <a:t>Tool Chain Capabilities (LCV) – Example </a:t>
            </a:r>
            <a:r>
              <a:rPr lang="de-DE" dirty="0"/>
              <a:t>License Copyright </a:t>
            </a:r>
            <a:r>
              <a:rPr lang="de-DE" dirty="0" err="1"/>
              <a:t>Authors</a:t>
            </a:r>
            <a:r>
              <a:rPr lang="de-DE" dirty="0"/>
              <a:t> Scanner</a:t>
            </a:r>
            <a:endParaRPr dirty="0"/>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no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solidFill>
                    <a:schemeClr val="bg1"/>
                  </a:solidFill>
                </a:rPr>
                <a:t>Dependency Analyzer (</a:t>
              </a:r>
              <a:r>
                <a:rPr lang="en-GB" dirty="0">
                  <a:solidFill>
                    <a:schemeClr val="bg1"/>
                  </a:solidFill>
                </a:rPr>
                <a:t>Source</a:t>
              </a:r>
              <a:r>
                <a:rPr dirty="0">
                  <a:solidFill>
                    <a:schemeClr val="bg1"/>
                  </a:solidFill>
                </a:rPr>
                <a:t>)</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(Binary)</a:t>
              </a:r>
            </a:p>
          </p:txBody>
        </p:sp>
      </p:grpSp>
      <p:grpSp>
        <p:nvGrpSpPr>
          <p:cNvPr id="82" name="Composition Analyzer (Container)"/>
          <p:cNvGrpSpPr/>
          <p:nvPr/>
        </p:nvGrpSpPr>
        <p:grpSpPr>
          <a:xfrm>
            <a:off x="1071459" y="4222018"/>
            <a:ext cx="1287359" cy="698501"/>
            <a:chOff x="0" y="0"/>
            <a:chExt cx="1287358" cy="698500"/>
          </a:xfrm>
        </p:grpSpPr>
        <p:sp>
          <p:nvSpPr>
            <p:cNvPr id="80" name="Rechteck"/>
            <p:cNvSpPr/>
            <p:nvPr/>
          </p:nvSpPr>
          <p:spPr>
            <a:xfrm>
              <a:off x="0" y="0"/>
              <a:ext cx="1287359" cy="6985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1" name="Dependency Analyzer (Container)"/>
            <p:cNvSpPr txBox="1"/>
            <p:nvPr/>
          </p:nvSpPr>
          <p:spPr>
            <a:xfrm>
              <a:off x="0" y="22060"/>
              <a:ext cx="128735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solidFill>
                    <a:schemeClr val="tx1"/>
                  </a:solidFill>
                </a:rPr>
                <a:t>Dependency Analyzer</a:t>
              </a:r>
              <a:r>
                <a:rPr lang="de-DE" dirty="0">
                  <a:solidFill>
                    <a:schemeClr val="tx1"/>
                  </a:solidFill>
                </a:rPr>
                <a:t> </a:t>
              </a:r>
              <a:r>
                <a:rPr dirty="0">
                  <a:solidFill>
                    <a:schemeClr val="tx1"/>
                  </a:solidFill>
                </a:rPr>
                <a:t>(Container</a:t>
              </a:r>
              <a:r>
                <a:rPr dirty="0">
                  <a:solidFill>
                    <a:schemeClr val="bg1"/>
                  </a:solidFill>
                </a:rPr>
                <a:t>)</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Policies &amp; Rules</a:t>
              </a:r>
              <a:endParaRPr lang="en-GB"/>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Snippet Scanner</a:t>
              </a:r>
              <a:br>
                <a:rPr/>
              </a:br>
              <a:r>
                <a:t>(</a:t>
              </a:r>
              <a:r>
                <a:rPr lang="en-GB"/>
                <a:t>forensics</a:t>
              </a:r>
              <a:r>
                <a:t>)</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a:solidFill>
                    <a:schemeClr val="bg1"/>
                  </a:solidFill>
                </a:rPr>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a:t>License Repository </a:t>
              </a:r>
              <a:r>
                <a:t>(license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a:p>
        </p:txBody>
      </p:sp>
      <p:grpSp>
        <p:nvGrpSpPr>
          <p:cNvPr id="118" name="Compliance Artefacts"/>
          <p:cNvGrpSpPr/>
          <p:nvPr/>
        </p:nvGrpSpPr>
        <p:grpSpPr>
          <a:xfrm>
            <a:off x="9944316" y="4629131"/>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Compliance Artefacts</a:t>
              </a:r>
            </a:p>
          </p:txBody>
        </p:sp>
      </p:grpSp>
      <p:sp>
        <p:nvSpPr>
          <p:cNvPr id="119" name="Linie"/>
          <p:cNvSpPr/>
          <p:nvPr/>
        </p:nvSpPr>
        <p:spPr>
          <a:xfrm>
            <a:off x="9192780" y="4958722"/>
            <a:ext cx="598059" cy="1"/>
          </a:xfrm>
          <a:prstGeom prst="line">
            <a:avLst/>
          </a:prstGeom>
          <a:ln w="12700">
            <a:solidFill>
              <a:schemeClr val="accent1"/>
            </a:solidFill>
            <a:miter/>
            <a:tailEnd type="triangle"/>
          </a:ln>
        </p:spPr>
        <p:txBody>
          <a:bodyPr lIns="45719" rIns="45719"/>
          <a:lstStyle/>
          <a:p>
            <a:endParaRPr/>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Legal Solver (</a:t>
              </a:r>
              <a:r>
                <a:rPr lang="en-GB"/>
                <a:t>determine obligations</a:t>
              </a:r>
              <a:r>
                <a:t>)</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rPr dirty="0"/>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a:p>
        </p:txBody>
      </p:sp>
      <p:grpSp>
        <p:nvGrpSpPr>
          <p:cNvPr id="146" name="Component Repository"/>
          <p:cNvGrpSpPr/>
          <p:nvPr/>
        </p:nvGrpSpPr>
        <p:grpSpPr>
          <a:xfrm>
            <a:off x="3162094" y="2384928"/>
            <a:ext cx="1554447" cy="708318"/>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Package </a:t>
              </a:r>
              <a:r>
                <a:rPr lang="en-GB"/>
                <a:t>Data </a:t>
              </a:r>
              <a:r>
                <a:t>Repository</a:t>
              </a:r>
            </a:p>
          </p:txBody>
        </p:sp>
      </p:grpSp>
      <p:sp>
        <p:nvSpPr>
          <p:cNvPr id="147" name="COTS Management"/>
          <p:cNvSpPr/>
          <p:nvPr/>
        </p:nvSpPr>
        <p:spPr>
          <a:xfrm>
            <a:off x="4715157" y="2384928"/>
            <a:ext cx="2057530" cy="272429"/>
          </a:xfrm>
          <a:prstGeom prst="rect">
            <a:avLst/>
          </a:prstGeom>
          <a:solidFill>
            <a:srgbClr val="FFFFFF"/>
          </a:solidFill>
          <a:ln w="12700">
            <a:solidFill>
              <a:schemeClr val="accent1"/>
            </a:solidFill>
            <a:miter/>
          </a:ln>
        </p:spPr>
        <p:txBody>
          <a:bodyPr lIns="45719" rIns="45719" anchor="ctr"/>
          <a:lstStyle/>
          <a:p>
            <a:pPr>
              <a:defRPr sz="1300"/>
            </a:pPr>
            <a:endParaRPr/>
          </a:p>
        </p:txBody>
      </p:sp>
      <p:sp>
        <p:nvSpPr>
          <p:cNvPr id="148" name="COTS Management"/>
          <p:cNvSpPr/>
          <p:nvPr/>
        </p:nvSpPr>
        <p:spPr>
          <a:xfrm>
            <a:off x="4611656" y="2398809"/>
            <a:ext cx="174772" cy="247262"/>
          </a:xfrm>
          <a:prstGeom prst="rect">
            <a:avLst/>
          </a:prstGeom>
          <a:solidFill>
            <a:srgbClr val="FFFFFF"/>
          </a:solidFill>
          <a:ln w="12700">
            <a:miter lim="400000"/>
          </a:ln>
        </p:spPr>
        <p:txBody>
          <a:bodyPr lIns="45719" rIns="45719" anchor="ctr"/>
          <a:lstStyle/>
          <a:p>
            <a:pPr>
              <a:defRPr sz="1300"/>
            </a:pPr>
            <a:endParaRPr/>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16</a:t>
            </a:fld>
            <a:endParaRPr/>
          </a:p>
        </p:txBody>
      </p:sp>
      <p:sp>
        <p:nvSpPr>
          <p:cNvPr id="158" name="Linie"/>
          <p:cNvSpPr/>
          <p:nvPr/>
        </p:nvSpPr>
        <p:spPr>
          <a:xfrm>
            <a:off x="9945541" y="5930322"/>
            <a:ext cx="598059" cy="1"/>
          </a:xfrm>
          <a:prstGeom prst="line">
            <a:avLst/>
          </a:prstGeom>
          <a:ln w="12700">
            <a:solidFill>
              <a:schemeClr val="accent1"/>
            </a:solidFill>
            <a:miter/>
            <a:tailEnd type="triangle"/>
          </a:ln>
        </p:spPr>
        <p:txBody>
          <a:bodyPr lIns="45719" rIns="45719"/>
          <a:lstStyle/>
          <a:p>
            <a:endParaRPr/>
          </a:p>
        </p:txBody>
      </p:sp>
      <p:sp>
        <p:nvSpPr>
          <p:cNvPr id="159" name="Data Flow"/>
          <p:cNvSpPr txBox="1"/>
          <p:nvPr/>
        </p:nvSpPr>
        <p:spPr>
          <a:xfrm>
            <a:off x="9906750" y="6093400"/>
            <a:ext cx="6756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Flow</a:t>
            </a:r>
          </a:p>
        </p:txBody>
      </p:sp>
      <p:grpSp>
        <p:nvGrpSpPr>
          <p:cNvPr id="162" name="Flowchart: Magnetic Disk 47"/>
          <p:cNvGrpSpPr/>
          <p:nvPr/>
        </p:nvGrpSpPr>
        <p:grpSpPr>
          <a:xfrm>
            <a:off x="10770714" y="5785638"/>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63" name="Data Sink"/>
          <p:cNvSpPr txBox="1"/>
          <p:nvPr/>
        </p:nvSpPr>
        <p:spPr>
          <a:xfrm>
            <a:off x="10669774" y="6100025"/>
            <a:ext cx="6404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pic>
        <p:nvPicPr>
          <p:cNvPr id="6" name="Grafik 5" descr="Ein Bild, das Text, Schild enthält.&#10;&#10;Automatisch generierte Beschreibung">
            <a:hlinkClick r:id="rId2"/>
            <a:extLst>
              <a:ext uri="{FF2B5EF4-FFF2-40B4-BE49-F238E27FC236}">
                <a16:creationId xmlns:a16="http://schemas.microsoft.com/office/drawing/2014/main" id="{94E89068-6492-E14B-A998-D97AF7B7AF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4181" y="3758410"/>
            <a:ext cx="1122121" cy="503809"/>
          </a:xfrm>
          <a:prstGeom prst="rect">
            <a:avLst/>
          </a:prstGeom>
        </p:spPr>
      </p:pic>
      <p:sp>
        <p:nvSpPr>
          <p:cNvPr id="2" name="Textfeld 1">
            <a:extLst>
              <a:ext uri="{FF2B5EF4-FFF2-40B4-BE49-F238E27FC236}">
                <a16:creationId xmlns:a16="http://schemas.microsoft.com/office/drawing/2014/main" id="{C62989E7-2DAD-F2BD-6AC0-357FE6286F93}"/>
              </a:ext>
            </a:extLst>
          </p:cNvPr>
          <p:cNvSpPr txBox="1"/>
          <p:nvPr/>
        </p:nvSpPr>
        <p:spPr>
          <a:xfrm>
            <a:off x="10739757" y="3789703"/>
            <a:ext cx="114871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err="1">
                <a:ln>
                  <a:noFill/>
                </a:ln>
                <a:solidFill>
                  <a:schemeClr val="accent1"/>
                </a:solidFill>
                <a:effectLst/>
                <a:uFillTx/>
                <a:latin typeface="+mn-lt"/>
                <a:ea typeface="+mn-ea"/>
                <a:cs typeface="+mn-cs"/>
                <a:sym typeface="Avenir Book"/>
              </a:rPr>
              <a:t>DeepScan</a:t>
            </a:r>
            <a:endParaRPr kumimoji="0" lang="en-GB" sz="1800" b="0" i="0" u="none" strike="noStrike" cap="none" spc="0" normalizeH="0" baseline="0" dirty="0">
              <a:ln>
                <a:noFill/>
              </a:ln>
              <a:solidFill>
                <a:schemeClr val="accent1"/>
              </a:solidFill>
              <a:effectLst/>
              <a:uFillTx/>
              <a:latin typeface="+mn-lt"/>
              <a:ea typeface="+mn-ea"/>
              <a:cs typeface="+mn-cs"/>
              <a:sym typeface="Avenir Book"/>
            </a:endParaRPr>
          </a:p>
        </p:txBody>
      </p:sp>
      <p:pic>
        <p:nvPicPr>
          <p:cNvPr id="7" name="Grafik 6">
            <a:extLst>
              <a:ext uri="{FF2B5EF4-FFF2-40B4-BE49-F238E27FC236}">
                <a16:creationId xmlns:a16="http://schemas.microsoft.com/office/drawing/2014/main" id="{2383C27C-2200-858A-B31D-18831F9C537C}"/>
              </a:ext>
            </a:extLst>
          </p:cNvPr>
          <p:cNvPicPr>
            <a:picLocks noChangeAspect="1"/>
          </p:cNvPicPr>
          <p:nvPr/>
        </p:nvPicPr>
        <p:blipFill>
          <a:blip r:embed="rId4"/>
          <a:srcRect t="7218"/>
          <a:stretch/>
        </p:blipFill>
        <p:spPr>
          <a:xfrm>
            <a:off x="9141096" y="2195444"/>
            <a:ext cx="2758200" cy="708107"/>
          </a:xfrm>
          <a:prstGeom prst="rect">
            <a:avLst/>
          </a:prstGeom>
        </p:spPr>
      </p:pic>
      <p:pic>
        <p:nvPicPr>
          <p:cNvPr id="3" name="Grafik 2">
            <a:extLst>
              <a:ext uri="{FF2B5EF4-FFF2-40B4-BE49-F238E27FC236}">
                <a16:creationId xmlns:a16="http://schemas.microsoft.com/office/drawing/2014/main" id="{B1259FBC-709C-ECA3-91D2-74677CCEDFE0}"/>
              </a:ext>
            </a:extLst>
          </p:cNvPr>
          <p:cNvPicPr>
            <a:picLocks noChangeAspect="1"/>
          </p:cNvPicPr>
          <p:nvPr/>
        </p:nvPicPr>
        <p:blipFill>
          <a:blip r:embed="rId5"/>
          <a:stretch>
            <a:fillRect/>
          </a:stretch>
        </p:blipFill>
        <p:spPr>
          <a:xfrm>
            <a:off x="9141096" y="1331618"/>
            <a:ext cx="1409700" cy="781050"/>
          </a:xfrm>
          <a:prstGeom prst="rect">
            <a:avLst/>
          </a:prstGeom>
        </p:spPr>
      </p:pic>
      <p:sp>
        <p:nvSpPr>
          <p:cNvPr id="4" name="Textfeld 3">
            <a:extLst>
              <a:ext uri="{FF2B5EF4-FFF2-40B4-BE49-F238E27FC236}">
                <a16:creationId xmlns:a16="http://schemas.microsoft.com/office/drawing/2014/main" id="{AC197977-A67B-53E2-7349-6CAD55786E88}"/>
              </a:ext>
            </a:extLst>
          </p:cNvPr>
          <p:cNvSpPr txBox="1"/>
          <p:nvPr/>
        </p:nvSpPr>
        <p:spPr>
          <a:xfrm>
            <a:off x="9255757" y="2999721"/>
            <a:ext cx="1070163"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de-DE" sz="2000" b="0" i="0" u="none" strike="noStrike" cap="none" spc="0" normalizeH="0" baseline="0" dirty="0" err="1">
                <a:ln>
                  <a:noFill/>
                </a:ln>
                <a:solidFill>
                  <a:schemeClr val="accent1"/>
                </a:solidFill>
                <a:effectLst/>
                <a:uFillTx/>
                <a:latin typeface="+mn-lt"/>
                <a:ea typeface="+mn-ea"/>
                <a:cs typeface="+mn-cs"/>
                <a:sym typeface="Avenir Book"/>
              </a:rPr>
              <a:t>Scancode</a:t>
            </a:r>
            <a:endParaRPr kumimoji="0" lang="de-DE" sz="2000" b="0" i="0" u="none" strike="noStrike" cap="none" spc="0" normalizeH="0" baseline="0" dirty="0">
              <a:ln>
                <a:noFill/>
              </a:ln>
              <a:solidFill>
                <a:schemeClr val="accent1"/>
              </a:solidFill>
              <a:effectLst/>
              <a:uFillTx/>
              <a:latin typeface="+mn-lt"/>
              <a:ea typeface="+mn-ea"/>
              <a:cs typeface="+mn-cs"/>
              <a:sym typeface="Avenir Book"/>
            </a:endParaRPr>
          </a:p>
        </p:txBody>
      </p:sp>
    </p:spTree>
    <p:extLst>
      <p:ext uri="{BB962C8B-B14F-4D97-AF65-F5344CB8AC3E}">
        <p14:creationId xmlns:p14="http://schemas.microsoft.com/office/powerpoint/2010/main" val="18882413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F2518-8BE1-EA07-3E0D-46173E376A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FFA163-D199-3550-57B9-763A15A2574E}"/>
              </a:ext>
            </a:extLst>
          </p:cNvPr>
          <p:cNvSpPr>
            <a:spLocks noGrp="1"/>
          </p:cNvSpPr>
          <p:nvPr>
            <p:ph type="title"/>
          </p:nvPr>
        </p:nvSpPr>
        <p:spPr>
          <a:xfrm>
            <a:off x="2086060" y="2012805"/>
            <a:ext cx="8968802" cy="867931"/>
          </a:xfrm>
        </p:spPr>
        <p:txBody>
          <a:bodyPr/>
          <a:lstStyle/>
          <a:p>
            <a:r>
              <a:rPr lang="en-US" noProof="0" dirty="0"/>
              <a:t>Tooling Capability Model (LCV) – Full Explanation</a:t>
            </a:r>
          </a:p>
        </p:txBody>
      </p:sp>
      <p:sp>
        <p:nvSpPr>
          <p:cNvPr id="3" name="Text Placeholder 2">
            <a:extLst>
              <a:ext uri="{FF2B5EF4-FFF2-40B4-BE49-F238E27FC236}">
                <a16:creationId xmlns:a16="http://schemas.microsoft.com/office/drawing/2014/main" id="{E7154D19-DF62-D74F-4DF5-1CC0CB11EE73}"/>
              </a:ext>
            </a:extLst>
          </p:cNvPr>
          <p:cNvSpPr>
            <a:spLocks noGrp="1"/>
          </p:cNvSpPr>
          <p:nvPr>
            <p:ph type="body" sz="quarter" idx="1"/>
          </p:nvPr>
        </p:nvSpPr>
        <p:spPr/>
        <p:txBody>
          <a:bodyPr/>
          <a:lstStyle/>
          <a:p>
            <a:r>
              <a:rPr lang="en-US" noProof="0" dirty="0"/>
              <a:t>The practical model fields are described in detail over the next slides</a:t>
            </a:r>
          </a:p>
        </p:txBody>
      </p:sp>
    </p:spTree>
    <p:extLst>
      <p:ext uri="{BB962C8B-B14F-4D97-AF65-F5344CB8AC3E}">
        <p14:creationId xmlns:p14="http://schemas.microsoft.com/office/powerpoint/2010/main" val="414020102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CA3FD-EB36-0065-B1C6-A725379C7495}"/>
            </a:ext>
          </a:extLst>
        </p:cNvPr>
        <p:cNvGrpSpPr/>
        <p:nvPr/>
      </p:nvGrpSpPr>
      <p:grpSpPr>
        <a:xfrm>
          <a:off x="0" y="0"/>
          <a:ext cx="0" cy="0"/>
          <a:chOff x="0" y="0"/>
          <a:chExt cx="0" cy="0"/>
        </a:xfrm>
      </p:grpSpPr>
      <p:sp>
        <p:nvSpPr>
          <p:cNvPr id="165" name="OC Tooling Workgroup - ToolChain Capabilities - Component Crawler/Finder">
            <a:extLst>
              <a:ext uri="{FF2B5EF4-FFF2-40B4-BE49-F238E27FC236}">
                <a16:creationId xmlns:a16="http://schemas.microsoft.com/office/drawing/2014/main" id="{B8DC4034-D980-F67D-ADB9-C4E4754EF13A}"/>
              </a:ext>
            </a:extLst>
          </p:cNvPr>
          <p:cNvSpPr txBox="1">
            <a:spLocks noGrp="1"/>
          </p:cNvSpPr>
          <p:nvPr>
            <p:ph type="title"/>
          </p:nvPr>
        </p:nvSpPr>
        <p:spPr>
          <a:prstGeom prst="rect">
            <a:avLst/>
          </a:prstGeom>
        </p:spPr>
        <p:txBody>
          <a:bodyPr/>
          <a:lstStyle/>
          <a:p>
            <a:r>
              <a:rPr lang="en-US" dirty="0"/>
              <a:t>Tool Chain</a:t>
            </a:r>
            <a:r>
              <a:rPr dirty="0"/>
              <a:t> Capabilities </a:t>
            </a:r>
            <a:r>
              <a:rPr lang="de-DE" dirty="0"/>
              <a:t>–</a:t>
            </a:r>
            <a:r>
              <a:rPr dirty="0"/>
              <a:t> </a:t>
            </a:r>
            <a:r>
              <a:rPr lang="de-DE" dirty="0"/>
              <a:t>SBOM Management</a:t>
            </a:r>
            <a:endParaRPr dirty="0"/>
          </a:p>
        </p:txBody>
      </p:sp>
      <p:graphicFrame>
        <p:nvGraphicFramePr>
          <p:cNvPr id="166" name="Tabelle">
            <a:extLst>
              <a:ext uri="{FF2B5EF4-FFF2-40B4-BE49-F238E27FC236}">
                <a16:creationId xmlns:a16="http://schemas.microsoft.com/office/drawing/2014/main" id="{0E60954C-574C-B941-1FCD-D1C5226AB674}"/>
              </a:ext>
            </a:extLst>
          </p:cNvPr>
          <p:cNvGraphicFramePr/>
          <p:nvPr/>
        </p:nvGraphicFramePr>
        <p:xfrm>
          <a:off x="715432" y="1193800"/>
          <a:ext cx="10826683" cy="576580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noProof="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lang="en-US" noProof="0" dirty="0"/>
                        <a:t>Management of inbound SBOMs, SBOMs of own developed software, outbound SBOMs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730250">
                <a:tc>
                  <a:txBody>
                    <a:bodyPr/>
                    <a:lstStyle/>
                    <a:p>
                      <a:pPr algn="ctr">
                        <a:defRPr sz="1800">
                          <a:solidFill>
                            <a:srgbClr val="000000"/>
                          </a:solidFill>
                        </a:defRPr>
                      </a:pPr>
                      <a:r>
                        <a:rPr sz="2000" noProof="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lang="en-US" noProof="0" dirty="0"/>
                        <a:t>Keep all SBOMs relevant to the organization. Merging of SBOMs, keeping track of modifications. </a:t>
                      </a:r>
                    </a:p>
                    <a:p>
                      <a:pPr marL="160420" indent="-160420" algn="l">
                        <a:spcBef>
                          <a:spcPts val="300"/>
                        </a:spcBef>
                        <a:buSzPct val="100000"/>
                        <a:buChar char="•"/>
                        <a:defRPr sz="1600">
                          <a:sym typeface="Avenir Book"/>
                        </a:defRPr>
                      </a:pPr>
                      <a:r>
                        <a:rPr lang="en-US" noProof="0" dirty="0"/>
                        <a:t>Ensuring the integrity of the data</a:t>
                      </a:r>
                    </a:p>
                    <a:p>
                      <a:pPr marL="160420" indent="-160420" algn="l">
                        <a:spcBef>
                          <a:spcPts val="300"/>
                        </a:spcBef>
                        <a:buSzPct val="100000"/>
                        <a:buChar char="•"/>
                        <a:defRPr sz="1600">
                          <a:sym typeface="Avenir Book"/>
                        </a:defRPr>
                      </a:pPr>
                      <a:r>
                        <a:rPr lang="en-US" noProof="0" dirty="0"/>
                        <a:t>Providing the possibility of recovery after unforeseen events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sz="2000" noProof="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285750" indent="-285750" algn="l">
                        <a:spcBef>
                          <a:spcPts val="300"/>
                        </a:spcBef>
                        <a:buFont typeface="Arial" panose="020B0604020202020204" pitchFamily="34" charset="0"/>
                        <a:buChar char="•"/>
                        <a:defRPr sz="1600">
                          <a:sym typeface="Avenir Book"/>
                        </a:defRPr>
                      </a:pPr>
                      <a:r>
                        <a:rPr lang="en-US" noProof="0" dirty="0"/>
                        <a:t>Validation of inbound SBOMs, own SBOMs, outbound SBOMs</a:t>
                      </a:r>
                    </a:p>
                    <a:p>
                      <a:pPr marL="285750" indent="-285750" algn="l">
                        <a:spcBef>
                          <a:spcPts val="300"/>
                        </a:spcBef>
                        <a:buFont typeface="Arial" panose="020B0604020202020204" pitchFamily="34" charset="0"/>
                        <a:buChar char="•"/>
                        <a:defRPr sz="1600">
                          <a:sym typeface="Avenir Book"/>
                        </a:defRPr>
                      </a:pPr>
                      <a:r>
                        <a:rPr lang="en-US" noProof="0" dirty="0"/>
                        <a:t>Quality checks of SBOMs</a:t>
                      </a:r>
                    </a:p>
                    <a:p>
                      <a:pPr marL="285750" indent="-285750" algn="l">
                        <a:spcBef>
                          <a:spcPts val="300"/>
                        </a:spcBef>
                        <a:buFont typeface="Arial" panose="020B0604020202020204" pitchFamily="34" charset="0"/>
                        <a:buChar char="•"/>
                        <a:defRPr sz="1600">
                          <a:sym typeface="Avenir Book"/>
                        </a:defRPr>
                      </a:pPr>
                      <a:r>
                        <a:rPr lang="en-US" noProof="0" dirty="0"/>
                        <a:t>Merging of inbound SBOMs and own SBOMs</a:t>
                      </a:r>
                    </a:p>
                    <a:p>
                      <a:pPr marL="285750" indent="-285750" algn="l">
                        <a:spcBef>
                          <a:spcPts val="300"/>
                        </a:spcBef>
                        <a:buFont typeface="Arial" panose="020B0604020202020204" pitchFamily="34" charset="0"/>
                        <a:buChar char="•"/>
                        <a:defRPr sz="1600">
                          <a:sym typeface="Avenir Book"/>
                        </a:defRPr>
                      </a:pPr>
                      <a:r>
                        <a:rPr lang="en-US" noProof="0" dirty="0"/>
                        <a:t>SBOM lifecycle management</a:t>
                      </a:r>
                    </a:p>
                    <a:p>
                      <a:pPr marL="285750" indent="-285750" algn="l">
                        <a:spcBef>
                          <a:spcPts val="300"/>
                        </a:spcBef>
                        <a:buFont typeface="Arial" panose="020B0604020202020204" pitchFamily="34" charset="0"/>
                        <a:buChar char="•"/>
                        <a:defRPr sz="1600">
                          <a:sym typeface="Avenir Book"/>
                        </a:defRPr>
                      </a:pPr>
                      <a:r>
                        <a:rPr lang="en-US" noProof="0" dirty="0"/>
                        <a:t>Signing of SBOMs</a:t>
                      </a:r>
                    </a:p>
                    <a:p>
                      <a:pPr marL="285750" indent="-285750" algn="l">
                        <a:spcBef>
                          <a:spcPts val="300"/>
                        </a:spcBef>
                        <a:buFont typeface="Arial" panose="020B0604020202020204" pitchFamily="34" charset="0"/>
                        <a:buChar char="•"/>
                        <a:defRPr sz="1600">
                          <a:sym typeface="Avenir Book"/>
                        </a:defRPr>
                      </a:pPr>
                      <a:r>
                        <a:rPr lang="en-US" noProof="0" dirty="0"/>
                        <a:t>Format conversion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527020">
                <a:tc>
                  <a:txBody>
                    <a:bodyPr/>
                    <a:lstStyle/>
                    <a:p>
                      <a:pPr algn="ctr">
                        <a:defRPr sz="1800">
                          <a:solidFill>
                            <a:srgbClr val="000000"/>
                          </a:solidFill>
                        </a:defRPr>
                      </a:pPr>
                      <a:r>
                        <a:rPr sz="2000" noProof="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lang="en-US" noProof="0" dirty="0"/>
                        <a:t>SBOMs, own SBOMs</a:t>
                      </a:r>
                    </a:p>
                    <a:p>
                      <a:pPr marL="160420" indent="-160420" algn="l">
                        <a:spcBef>
                          <a:spcPts val="300"/>
                        </a:spcBef>
                        <a:buSzPct val="100000"/>
                        <a:buChar char="•"/>
                        <a:defRPr sz="1600">
                          <a:sym typeface="Avenir Book"/>
                        </a:defRPr>
                      </a:pPr>
                      <a:r>
                        <a:rPr lang="en-US" noProof="0" dirty="0"/>
                        <a:t>Insufficient SBOMs will be rejected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692150">
                <a:tc>
                  <a:txBody>
                    <a:bodyPr/>
                    <a:lstStyle/>
                    <a:p>
                      <a:pPr algn="ctr">
                        <a:defRPr sz="1800">
                          <a:solidFill>
                            <a:srgbClr val="000000"/>
                          </a:solidFill>
                        </a:defRPr>
                      </a:pPr>
                      <a:r>
                        <a:rPr sz="2000" noProof="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lang="en-US" noProof="0" dirty="0"/>
                        <a:t>Signed outbound SBOMs are provided upon request</a:t>
                      </a:r>
                    </a:p>
                    <a:p>
                      <a:pPr marL="160420" indent="-160420" algn="l">
                        <a:spcBef>
                          <a:spcPts val="300"/>
                        </a:spcBef>
                        <a:buSzPct val="100000"/>
                        <a:buChar char="•"/>
                        <a:defRPr sz="1600">
                          <a:sym typeface="Avenir Book"/>
                        </a:defRPr>
                      </a:pP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noProof="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63500" indent="-63500" algn="l">
                        <a:spcBef>
                          <a:spcPts val="300"/>
                        </a:spcBef>
                        <a:defRPr sz="1600">
                          <a:sym typeface="Avenir Book"/>
                        </a:defRPr>
                      </a:pPr>
                      <a:r>
                        <a:rPr lang="en-US" noProof="0" dirty="0"/>
                        <a:t>SBOM Management is a crucial part of CRA compliance, the basis for license compliance work</a:t>
                      </a:r>
                    </a:p>
                    <a:p>
                      <a:pPr marL="63500" indent="-63500" algn="l">
                        <a:spcBef>
                          <a:spcPts val="300"/>
                        </a:spcBef>
                        <a:defRPr sz="1600">
                          <a:sym typeface="Avenir Book"/>
                        </a:defRPr>
                      </a:pPr>
                      <a:r>
                        <a:rPr lang="en-US" noProof="0" dirty="0"/>
                        <a:t>The determination of the correct content of SBOMs is technology specific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67" name="Foliennummer">
            <a:extLst>
              <a:ext uri="{FF2B5EF4-FFF2-40B4-BE49-F238E27FC236}">
                <a16:creationId xmlns:a16="http://schemas.microsoft.com/office/drawing/2014/main" id="{45F23A34-D6FC-5216-EEFA-72DCB857D443}"/>
              </a:ext>
            </a:extLst>
          </p:cNvP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18</a:t>
            </a:fld>
            <a:endParaRPr/>
          </a:p>
        </p:txBody>
      </p:sp>
    </p:spTree>
    <p:extLst>
      <p:ext uri="{BB962C8B-B14F-4D97-AF65-F5344CB8AC3E}">
        <p14:creationId xmlns:p14="http://schemas.microsoft.com/office/powerpoint/2010/main" val="168879991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OC Tooling Workgroup - ToolChain Capabilities - Component Crawler/Finder"/>
          <p:cNvSpPr txBox="1">
            <a:spLocks noGrp="1"/>
          </p:cNvSpPr>
          <p:nvPr>
            <p:ph type="title"/>
          </p:nvPr>
        </p:nvSpPr>
        <p:spPr>
          <a:prstGeom prst="rect">
            <a:avLst/>
          </a:prstGeom>
        </p:spPr>
        <p:txBody>
          <a:bodyPr/>
          <a:lstStyle/>
          <a:p>
            <a:r>
              <a:rPr lang="en-US" noProof="0" dirty="0"/>
              <a:t>Tool Chain Capabilities - Package Crawler/Finder</a:t>
            </a:r>
          </a:p>
        </p:txBody>
      </p:sp>
      <p:graphicFrame>
        <p:nvGraphicFramePr>
          <p:cNvPr id="166" name="Tabelle"/>
          <p:cNvGraphicFramePr/>
          <p:nvPr>
            <p:extLst>
              <p:ext uri="{D42A27DB-BD31-4B8C-83A1-F6EECF244321}">
                <p14:modId xmlns:p14="http://schemas.microsoft.com/office/powerpoint/2010/main" val="825818976"/>
              </p:ext>
            </p:extLst>
          </p:nvPr>
        </p:nvGraphicFramePr>
        <p:xfrm>
          <a:off x="715432" y="1193800"/>
          <a:ext cx="10826683" cy="458975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lang="en-US" noProof="0" dirty="0"/>
                        <a:t>Research information on (new) components such as locate the repository, current and former versions, project homepage and viability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730250">
                <a:tc>
                  <a:txBody>
                    <a:bodyPr/>
                    <a:lstStyle/>
                    <a:p>
                      <a:pPr algn="ctr">
                        <a:defRPr sz="1800">
                          <a:solidFill>
                            <a:srgbClr val="000000"/>
                          </a:solidFill>
                        </a:defRPr>
                      </a:pPr>
                      <a:r>
                        <a:rPr lang="en-US" sz="2000" noProof="0" dirty="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lang="en-US" noProof="0" dirty="0"/>
                        <a:t>Collect and provide accurate information about the component</a:t>
                      </a:r>
                    </a:p>
                    <a:p>
                      <a:pPr marL="160420" indent="-160420" algn="l">
                        <a:spcBef>
                          <a:spcPts val="300"/>
                        </a:spcBef>
                        <a:buSzPct val="100000"/>
                        <a:buChar char="•"/>
                        <a:defRPr sz="1600">
                          <a:sym typeface="Avenir Book"/>
                        </a:defRPr>
                      </a:pPr>
                      <a:r>
                        <a:rPr lang="en-US" noProof="0" dirty="0"/>
                        <a:t>Alert, if component can’t be matched/found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285750" indent="-285750" algn="l">
                        <a:spcBef>
                          <a:spcPts val="300"/>
                        </a:spcBef>
                        <a:buFont typeface="Arial" panose="020B0604020202020204" pitchFamily="34" charset="0"/>
                        <a:buChar char="•"/>
                        <a:defRPr sz="1600">
                          <a:sym typeface="Avenir Book"/>
                        </a:defRPr>
                      </a:pPr>
                      <a:r>
                        <a:rPr lang="en-US" noProof="0" dirty="0"/>
                        <a:t>Scan package managers for new packages or versions of packages</a:t>
                      </a:r>
                    </a:p>
                    <a:p>
                      <a:pPr marL="285750" indent="-285750" algn="l">
                        <a:spcBef>
                          <a:spcPts val="300"/>
                        </a:spcBef>
                        <a:buFont typeface="Arial" panose="020B0604020202020204" pitchFamily="34" charset="0"/>
                        <a:buChar char="•"/>
                        <a:defRPr sz="1600">
                          <a:sym typeface="Avenir Book"/>
                        </a:defRPr>
                      </a:pPr>
                      <a:r>
                        <a:rPr lang="en-US" noProof="0" dirty="0"/>
                        <a:t>Collect package data</a:t>
                      </a:r>
                    </a:p>
                    <a:p>
                      <a:pPr marL="285750" indent="-285750" algn="l">
                        <a:spcBef>
                          <a:spcPts val="300"/>
                        </a:spcBef>
                        <a:buFont typeface="Arial" panose="020B0604020202020204" pitchFamily="34" charset="0"/>
                        <a:buChar char="•"/>
                        <a:defRPr sz="1600">
                          <a:sym typeface="Avenir Book"/>
                        </a:defRPr>
                      </a:pPr>
                      <a:r>
                        <a:rPr lang="en-US" noProof="0" dirty="0"/>
                        <a:t>Transfer data into package repository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52702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lang="en-US" noProof="0" dirty="0"/>
                        <a:t>Component descriptor or component name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6921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lang="en-US" noProof="0" dirty="0"/>
                        <a:t>Component Information, such as: source repository </a:t>
                      </a:r>
                      <a:r>
                        <a:rPr lang="en-US" noProof="0" dirty="0" err="1"/>
                        <a:t>url</a:t>
                      </a:r>
                      <a:r>
                        <a:rPr lang="en-US" noProof="0" dirty="0"/>
                        <a:t>, version history, branches, commit count, stars, last commit date, etc.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63500" indent="-63500" algn="l">
                        <a:spcBef>
                          <a:spcPts val="300"/>
                        </a:spcBef>
                        <a:defRPr sz="1600">
                          <a:sym typeface="Avenir Book"/>
                        </a:defRPr>
                      </a:pPr>
                      <a:r>
                        <a:rPr lang="en-US" noProof="0" dirty="0"/>
                        <a:t>=&gt; Distinguish between component loader &amp; assessment or just </a:t>
                      </a:r>
                      <a:r>
                        <a:rPr lang="en-US" noProof="0" dirty="0" err="1"/>
                        <a:t>cralwer</a:t>
                      </a:r>
                      <a:r>
                        <a:rPr lang="en-US" noProof="0" dirty="0"/>
                        <a:t> for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6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19</a:t>
            </a:fld>
            <a:endParaRPr lang="en-US" noProof="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3ED3-9FCB-6454-25B5-3FE7D0BEED4C}"/>
              </a:ext>
            </a:extLst>
          </p:cNvPr>
          <p:cNvSpPr>
            <a:spLocks noGrp="1"/>
          </p:cNvSpPr>
          <p:nvPr>
            <p:ph type="title"/>
          </p:nvPr>
        </p:nvSpPr>
        <p:spPr/>
        <p:txBody>
          <a:bodyPr/>
          <a:lstStyle/>
          <a:p>
            <a:r>
              <a:rPr lang="en-US" noProof="0" dirty="0"/>
              <a:t>Index of Content</a:t>
            </a:r>
          </a:p>
        </p:txBody>
      </p:sp>
      <p:sp>
        <p:nvSpPr>
          <p:cNvPr id="3" name="Text Placeholder 2">
            <a:extLst>
              <a:ext uri="{FF2B5EF4-FFF2-40B4-BE49-F238E27FC236}">
                <a16:creationId xmlns:a16="http://schemas.microsoft.com/office/drawing/2014/main" id="{841FD99A-0BA0-C02F-5B3B-5DEEB15E1D1A}"/>
              </a:ext>
            </a:extLst>
          </p:cNvPr>
          <p:cNvSpPr>
            <a:spLocks noGrp="1"/>
          </p:cNvSpPr>
          <p:nvPr>
            <p:ph type="body" idx="1"/>
          </p:nvPr>
        </p:nvSpPr>
        <p:spPr/>
        <p:txBody>
          <a:bodyPr>
            <a:normAutofit lnSpcReduction="10000"/>
          </a:bodyPr>
          <a:lstStyle/>
          <a:p>
            <a:r>
              <a:rPr lang="en-US" noProof="0" dirty="0"/>
              <a:t>These slides are split into five sections:</a:t>
            </a:r>
          </a:p>
          <a:p>
            <a:endParaRPr lang="en-US" noProof="0" dirty="0"/>
          </a:p>
          <a:p>
            <a:pPr marL="342900" indent="-342900">
              <a:buFont typeface="+mj-lt"/>
              <a:buAutoNum type="arabicPeriod"/>
            </a:pPr>
            <a:r>
              <a:rPr lang="en-US" noProof="0" dirty="0"/>
              <a:t>Introduction - Why this Tooling Capability Model exists</a:t>
            </a:r>
          </a:p>
          <a:p>
            <a:pPr marL="342900" indent="-342900">
              <a:buFont typeface="+mj-lt"/>
              <a:buAutoNum type="arabicPeriod"/>
            </a:pPr>
            <a:r>
              <a:rPr lang="en-US" noProof="0" dirty="0"/>
              <a:t>Tooling Capability Models – Visualization</a:t>
            </a:r>
          </a:p>
          <a:p>
            <a:pPr marL="342900" indent="-342900">
              <a:buFont typeface="+mj-lt"/>
              <a:buAutoNum type="arabicPeriod"/>
            </a:pPr>
            <a:r>
              <a:rPr lang="en-US" noProof="0" dirty="0"/>
              <a:t>Tooling Capability Model (LCV) – Tools Mapped</a:t>
            </a:r>
          </a:p>
          <a:p>
            <a:pPr marL="342900" indent="-342900">
              <a:buFont typeface="+mj-lt"/>
              <a:buAutoNum type="arabicPeriod"/>
            </a:pPr>
            <a:r>
              <a:rPr lang="en-US" noProof="0" dirty="0"/>
              <a:t>Tooling Capability Model (LCV) – Full Explanation *</a:t>
            </a:r>
          </a:p>
          <a:p>
            <a:pPr marL="342900" indent="-342900">
              <a:buFont typeface="+mj-lt"/>
              <a:buAutoNum type="arabicPeriod"/>
            </a:pPr>
            <a:r>
              <a:rPr lang="en-US" noProof="0" dirty="0"/>
              <a:t>Tooling Capability Models – Next Steps</a:t>
            </a:r>
          </a:p>
          <a:p>
            <a:pPr marL="285750" indent="-285750">
              <a:buFont typeface="Arial" panose="020B0604020202020204" pitchFamily="34" charset="0"/>
              <a:buChar char="•"/>
            </a:pPr>
            <a:endParaRPr lang="en-US" noProof="0" dirty="0"/>
          </a:p>
          <a:p>
            <a:pPr marL="285750" indent="-285750">
              <a:buFont typeface="Arial" panose="020B0604020202020204" pitchFamily="34" charset="0"/>
              <a:buChar char="•"/>
            </a:pPr>
            <a:endParaRPr lang="en-US" noProof="0" dirty="0"/>
          </a:p>
          <a:p>
            <a:endParaRPr lang="en-US" noProof="0" dirty="0"/>
          </a:p>
          <a:p>
            <a:endParaRPr lang="en-US" noProof="0" dirty="0"/>
          </a:p>
          <a:p>
            <a:endParaRPr lang="en-US" noProof="0" dirty="0"/>
          </a:p>
          <a:p>
            <a:r>
              <a:rPr lang="en-US" sz="1400" noProof="0" dirty="0"/>
              <a:t>* Agreed capabilities are marked with this symbol:</a:t>
            </a:r>
          </a:p>
          <a:p>
            <a:r>
              <a:rPr lang="en-US" sz="1400" noProof="0" dirty="0"/>
              <a:t>Items without the symbol in the “Full Explanation” require further discussion.</a:t>
            </a:r>
          </a:p>
        </p:txBody>
      </p:sp>
      <p:sp>
        <p:nvSpPr>
          <p:cNvPr id="4" name="Slide Number Placeholder 3">
            <a:extLst>
              <a:ext uri="{FF2B5EF4-FFF2-40B4-BE49-F238E27FC236}">
                <a16:creationId xmlns:a16="http://schemas.microsoft.com/office/drawing/2014/main" id="{44924520-2B34-28D1-ADC8-85BD1BDF7425}"/>
              </a:ext>
            </a:extLst>
          </p:cNvPr>
          <p:cNvSpPr>
            <a:spLocks noGrp="1"/>
          </p:cNvSpPr>
          <p:nvPr>
            <p:ph type="sldNum" sz="quarter" idx="2"/>
          </p:nvPr>
        </p:nvSpPr>
        <p:spPr/>
        <p:txBody>
          <a:bodyPr/>
          <a:lstStyle/>
          <a:p>
            <a:fld id="{86CB4B4D-7CA3-9044-876B-883B54F8677D}" type="slidenum">
              <a:rPr lang="en-US" noProof="0" smtClean="0"/>
              <a:t>2</a:t>
            </a:fld>
            <a:endParaRPr lang="en-US" noProof="0" dirty="0"/>
          </a:p>
        </p:txBody>
      </p:sp>
      <p:pic>
        <p:nvPicPr>
          <p:cNvPr id="5" name="Grafik 4">
            <a:extLst>
              <a:ext uri="{FF2B5EF4-FFF2-40B4-BE49-F238E27FC236}">
                <a16:creationId xmlns:a16="http://schemas.microsoft.com/office/drawing/2014/main" id="{81085006-0EB8-E901-F30F-81689D6953C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46291" y="5402884"/>
            <a:ext cx="300722" cy="248302"/>
          </a:xfrm>
          <a:prstGeom prst="rect">
            <a:avLst/>
          </a:prstGeom>
        </p:spPr>
      </p:pic>
    </p:spTree>
    <p:extLst>
      <p:ext uri="{BB962C8B-B14F-4D97-AF65-F5344CB8AC3E}">
        <p14:creationId xmlns:p14="http://schemas.microsoft.com/office/powerpoint/2010/main" val="16525279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OC Tooling Workgroup - ToolChain Capabilities - Component Crawler/Finder"/>
          <p:cNvSpPr txBox="1">
            <a:spLocks noGrp="1"/>
          </p:cNvSpPr>
          <p:nvPr>
            <p:ph type="title"/>
          </p:nvPr>
        </p:nvSpPr>
        <p:spPr>
          <a:prstGeom prst="rect">
            <a:avLst/>
          </a:prstGeom>
        </p:spPr>
        <p:txBody>
          <a:bodyPr/>
          <a:lstStyle/>
          <a:p>
            <a:r>
              <a:rPr lang="en-US" noProof="0" dirty="0"/>
              <a:t>Tool Chain Capabilities - Package Archive</a:t>
            </a:r>
          </a:p>
        </p:txBody>
      </p:sp>
      <p:graphicFrame>
        <p:nvGraphicFramePr>
          <p:cNvPr id="166" name="Tabelle"/>
          <p:cNvGraphicFramePr/>
          <p:nvPr>
            <p:extLst>
              <p:ext uri="{D42A27DB-BD31-4B8C-83A1-F6EECF244321}">
                <p14:modId xmlns:p14="http://schemas.microsoft.com/office/powerpoint/2010/main" val="133913056"/>
              </p:ext>
            </p:extLst>
          </p:nvPr>
        </p:nvGraphicFramePr>
        <p:xfrm>
          <a:off x="715432" y="1193800"/>
          <a:ext cx="10826683" cy="5110299"/>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lang="en-US" noProof="0" dirty="0"/>
                        <a:t>Store binaries or sources used in Software releases, so that they are available for later analysis / proof</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561159">
                <a:tc>
                  <a:txBody>
                    <a:bodyPr/>
                    <a:lstStyle/>
                    <a:p>
                      <a:pPr algn="ctr">
                        <a:defRPr sz="1800">
                          <a:solidFill>
                            <a:srgbClr val="000000"/>
                          </a:solidFill>
                        </a:defRPr>
                      </a:pPr>
                      <a:r>
                        <a:rPr lang="en-US" sz="2000" noProof="0" dirty="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lang="en-US" noProof="0" dirty="0"/>
                        <a:t>Longterm immutable storage of artefacts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285750" indent="-285750" algn="l">
                        <a:spcBef>
                          <a:spcPts val="300"/>
                        </a:spcBef>
                        <a:buFont typeface="Arial" panose="020B0604020202020204" pitchFamily="34" charset="0"/>
                        <a:buChar char="•"/>
                        <a:defRPr sz="1600">
                          <a:sym typeface="Avenir Book"/>
                        </a:defRPr>
                      </a:pPr>
                      <a:r>
                        <a:rPr lang="en-US" noProof="0" dirty="0"/>
                        <a:t>Accept payload (sources of project or component) for </a:t>
                      </a:r>
                      <a:r>
                        <a:rPr lang="en-US" noProof="0" dirty="0" err="1"/>
                        <a:t>longterm</a:t>
                      </a:r>
                      <a:r>
                        <a:rPr lang="en-US" noProof="0" dirty="0"/>
                        <a:t> storage</a:t>
                      </a:r>
                    </a:p>
                    <a:p>
                      <a:pPr marL="285750" indent="-285750" algn="l">
                        <a:spcBef>
                          <a:spcPts val="300"/>
                        </a:spcBef>
                        <a:buFont typeface="Arial" panose="020B0604020202020204" pitchFamily="34" charset="0"/>
                        <a:buChar char="•"/>
                        <a:defRPr sz="1600">
                          <a:sym typeface="Avenir Book"/>
                        </a:defRPr>
                      </a:pPr>
                      <a:r>
                        <a:rPr lang="en-US" noProof="0" dirty="0"/>
                        <a:t>Create and provide unique reference to payload</a:t>
                      </a:r>
                    </a:p>
                    <a:p>
                      <a:pPr marL="285750" indent="-285750" algn="l">
                        <a:spcBef>
                          <a:spcPts val="300"/>
                        </a:spcBef>
                        <a:buFont typeface="Arial" panose="020B0604020202020204" pitchFamily="34" charset="0"/>
                        <a:buChar char="•"/>
                        <a:defRPr sz="1600">
                          <a:sym typeface="Avenir Book"/>
                        </a:defRPr>
                      </a:pPr>
                      <a:r>
                        <a:rPr lang="en-US" noProof="0" dirty="0"/>
                        <a:t>Allow download of sources</a:t>
                      </a:r>
                    </a:p>
                    <a:p>
                      <a:pPr marL="285750" indent="-285750" algn="l">
                        <a:spcBef>
                          <a:spcPts val="300"/>
                        </a:spcBef>
                        <a:buFont typeface="Arial" panose="020B0604020202020204" pitchFamily="34" charset="0"/>
                        <a:buChar char="•"/>
                        <a:defRPr sz="1600">
                          <a:sym typeface="Avenir Book"/>
                        </a:defRPr>
                      </a:pPr>
                      <a:r>
                        <a:rPr lang="en-US" noProof="0" dirty="0"/>
                        <a:t>Prevent / detect modification of sources</a:t>
                      </a:r>
                    </a:p>
                    <a:p>
                      <a:pPr marL="285750" indent="-285750" algn="l">
                        <a:spcBef>
                          <a:spcPts val="300"/>
                        </a:spcBef>
                        <a:buFont typeface="Arial" panose="020B0604020202020204" pitchFamily="34" charset="0"/>
                        <a:buChar char="•"/>
                        <a:defRPr sz="1600">
                          <a:sym typeface="Avenir Book"/>
                        </a:defRPr>
                      </a:pPr>
                      <a:r>
                        <a:rPr lang="en-US" noProof="0" dirty="0"/>
                        <a:t>Source storage objects automatically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52702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lang="en-US" noProof="0" dirty="0"/>
                        <a:t>component reference, name or repository URL</a:t>
                      </a:r>
                    </a:p>
                    <a:p>
                      <a:pPr marL="160420" indent="-160420" algn="l">
                        <a:spcBef>
                          <a:spcPts val="300"/>
                        </a:spcBef>
                        <a:buSzPct val="100000"/>
                        <a:buChar char="•"/>
                        <a:defRPr sz="1600">
                          <a:sym typeface="Avenir Book"/>
                        </a:defRPr>
                      </a:pPr>
                      <a:r>
                        <a:rPr lang="en-US" noProof="0" dirty="0"/>
                        <a:t>key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6921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lang="en-US" noProof="0" dirty="0"/>
                        <a:t>Key</a:t>
                      </a:r>
                    </a:p>
                    <a:p>
                      <a:pPr marL="160420" indent="-160420" algn="l">
                        <a:spcBef>
                          <a:spcPts val="300"/>
                        </a:spcBef>
                        <a:buSzPct val="100000"/>
                        <a:buChar char="•"/>
                        <a:defRPr sz="1600">
                          <a:sym typeface="Avenir Book"/>
                        </a:defRPr>
                      </a:pPr>
                      <a:r>
                        <a:rPr lang="en-US" noProof="0" dirty="0"/>
                        <a:t>Sources associated with key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63500" indent="-63500" algn="l">
                        <a:spcBef>
                          <a:spcPts val="300"/>
                        </a:spcBef>
                        <a:defRPr sz="1600">
                          <a:sym typeface="Avenir Book"/>
                        </a:defRPr>
                      </a:pP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6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20</a:t>
            </a:fld>
            <a:endParaRPr lang="en-US" noProof="0" dirty="0"/>
          </a:p>
        </p:txBody>
      </p:sp>
    </p:spTree>
    <p:extLst>
      <p:ext uri="{BB962C8B-B14F-4D97-AF65-F5344CB8AC3E}">
        <p14:creationId xmlns:p14="http://schemas.microsoft.com/office/powerpoint/2010/main" val="50740280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OC Tooling Workgroup - ToolChain Capabilities - Composition Analyzer (Source)"/>
          <p:cNvSpPr txBox="1">
            <a:spLocks noGrp="1"/>
          </p:cNvSpPr>
          <p:nvPr>
            <p:ph type="title"/>
          </p:nvPr>
        </p:nvSpPr>
        <p:spPr>
          <a:prstGeom prst="rect">
            <a:avLst/>
          </a:prstGeom>
        </p:spPr>
        <p:txBody>
          <a:bodyPr/>
          <a:lstStyle/>
          <a:p>
            <a:r>
              <a:rPr lang="en-US" noProof="0" dirty="0"/>
              <a:t>Tool Chain Capabilities - Dependency Analyzer (Source)</a:t>
            </a:r>
          </a:p>
        </p:txBody>
      </p:sp>
      <p:graphicFrame>
        <p:nvGraphicFramePr>
          <p:cNvPr id="170" name="Tabelle"/>
          <p:cNvGraphicFramePr/>
          <p:nvPr>
            <p:extLst>
              <p:ext uri="{D42A27DB-BD31-4B8C-83A1-F6EECF244321}">
                <p14:modId xmlns:p14="http://schemas.microsoft.com/office/powerpoint/2010/main" val="3032363254"/>
              </p:ext>
            </p:extLst>
          </p:nvPr>
        </p:nvGraphicFramePr>
        <p:xfrm>
          <a:off x="715432" y="1193800"/>
          <a:ext cx="10826683" cy="4563977"/>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Provide composition analysis of software to be built from these sources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594700">
                <a:tc>
                  <a:txBody>
                    <a:bodyPr/>
                    <a:lstStyle/>
                    <a:p>
                      <a:pPr algn="ctr">
                        <a:defRPr sz="1800">
                          <a:solidFill>
                            <a:srgbClr val="000000"/>
                          </a:solidFill>
                        </a:defRPr>
                      </a:pPr>
                      <a:r>
                        <a:rPr lang="en-US" sz="2000" noProof="0" dirty="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Determine all packages and dependencies (incl. transitive) used to build the software</a:t>
                      </a:r>
                    </a:p>
                    <a:p>
                      <a:pPr marL="160420" indent="-160420" algn="l">
                        <a:spcBef>
                          <a:spcPts val="300"/>
                        </a:spcBef>
                        <a:buSzPct val="100000"/>
                        <a:buChar char="•"/>
                        <a:defRPr sz="1600">
                          <a:sym typeface="Avenir Book"/>
                        </a:defRPr>
                      </a:pPr>
                      <a:r>
                        <a:rPr lang="en-US" noProof="0" dirty="0"/>
                        <a:t>Determine the way of linking of dependencies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Integrate with build process (CI/CD)</a:t>
                      </a:r>
                    </a:p>
                    <a:p>
                      <a:pPr marL="160420" indent="-160420" algn="l">
                        <a:spcBef>
                          <a:spcPts val="300"/>
                        </a:spcBef>
                        <a:buSzPct val="100000"/>
                        <a:buChar char="•"/>
                        <a:defRPr sz="1600">
                          <a:sym typeface="Avenir Book"/>
                        </a:defRPr>
                      </a:pPr>
                      <a:r>
                        <a:rPr lang="en-US" noProof="0" dirty="0"/>
                        <a:t>Determine composition (_complete_ Bill of Materials)</a:t>
                      </a:r>
                    </a:p>
                    <a:p>
                      <a:pPr marL="160420" indent="-160420" algn="l">
                        <a:spcBef>
                          <a:spcPts val="300"/>
                        </a:spcBef>
                        <a:buSzPct val="100000"/>
                        <a:buChar char="•"/>
                        <a:defRPr sz="1600">
                          <a:sym typeface="Avenir Book"/>
                        </a:defRPr>
                      </a:pPr>
                      <a:r>
                        <a:rPr lang="en-US" noProof="0" dirty="0"/>
                        <a:t>Provide output for further analysis, e.g. as SPDX</a:t>
                      </a:r>
                    </a:p>
                    <a:p>
                      <a:pPr marL="160420" indent="-160420" algn="l">
                        <a:spcBef>
                          <a:spcPts val="300"/>
                        </a:spcBef>
                        <a:buSzPct val="100000"/>
                        <a:buChar char="•"/>
                        <a:defRPr sz="1600">
                          <a:sym typeface="Avenir Book"/>
                        </a:defRPr>
                      </a:pPr>
                      <a:r>
                        <a:rPr lang="en-US" noProof="0" dirty="0"/>
                        <a:t>Provide link between scanned source and BoM information, e.g. Commit ID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49177">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Build description, e.g. POM or </a:t>
                      </a:r>
                      <a:r>
                        <a:rPr lang="en-US" noProof="0" dirty="0" err="1"/>
                        <a:t>requirements.txt</a:t>
                      </a: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Bill of Materials (BoM) for particular build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63500" indent="-63500" algn="l">
                        <a:spcBef>
                          <a:spcPts val="300"/>
                        </a:spcBef>
                        <a:defRPr sz="1800">
                          <a:solidFill>
                            <a:srgbClr val="000000"/>
                          </a:solidFill>
                        </a:defRPr>
                      </a:pPr>
                      <a:r>
                        <a:rPr lang="en-US" sz="1600" noProof="0" dirty="0">
                          <a:solidFill>
                            <a:schemeClr val="accent1"/>
                          </a:solidFill>
                          <a:sym typeface="Avenir Book"/>
                        </a:rPr>
                        <a:t>Analysis and dependency resolution is highly language specific. Thus a language specific implementation might be required</a:t>
                      </a:r>
                    </a:p>
                    <a:p>
                      <a:pPr marL="63500" indent="-63500" algn="l">
                        <a:spcBef>
                          <a:spcPts val="300"/>
                        </a:spcBef>
                        <a:defRPr sz="1800">
                          <a:solidFill>
                            <a:srgbClr val="000000"/>
                          </a:solidFill>
                        </a:defRPr>
                      </a:pPr>
                      <a:r>
                        <a:rPr lang="en-US" sz="1600" noProof="0" dirty="0">
                          <a:solidFill>
                            <a:schemeClr val="accent1"/>
                          </a:solidFill>
                          <a:sym typeface="Avenir Book"/>
                        </a:rPr>
                        <a:t>Discussion: Would it make sense to declare a task or responsibility to stop CI/CD in sit of violation?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1"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21</a:t>
            </a:fld>
            <a:endParaRPr lang="en-US" noProof="0" dirty="0"/>
          </a:p>
        </p:txBody>
      </p:sp>
      <p:pic>
        <p:nvPicPr>
          <p:cNvPr id="5" name="Grafik 4">
            <a:extLst>
              <a:ext uri="{FF2B5EF4-FFF2-40B4-BE49-F238E27FC236}">
                <a16:creationId xmlns:a16="http://schemas.microsoft.com/office/drawing/2014/main" id="{EBA578B0-66E5-338E-880A-B2ECE891871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03561" y="481060"/>
            <a:ext cx="423434" cy="349624"/>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OC Tooling Workgroup - ToolChain Capabilities - Composition Analyzer (Binary)"/>
          <p:cNvSpPr txBox="1">
            <a:spLocks noGrp="1"/>
          </p:cNvSpPr>
          <p:nvPr>
            <p:ph type="title"/>
          </p:nvPr>
        </p:nvSpPr>
        <p:spPr>
          <a:prstGeom prst="rect">
            <a:avLst/>
          </a:prstGeom>
        </p:spPr>
        <p:txBody>
          <a:bodyPr/>
          <a:lstStyle/>
          <a:p>
            <a:r>
              <a:rPr lang="en-US" noProof="0" dirty="0"/>
              <a:t>Tool Chain Capabilities - Dependency Analyzer (Binary)</a:t>
            </a:r>
          </a:p>
        </p:txBody>
      </p:sp>
      <p:graphicFrame>
        <p:nvGraphicFramePr>
          <p:cNvPr id="174" name="Tabelle"/>
          <p:cNvGraphicFramePr/>
          <p:nvPr>
            <p:extLst>
              <p:ext uri="{D42A27DB-BD31-4B8C-83A1-F6EECF244321}">
                <p14:modId xmlns:p14="http://schemas.microsoft.com/office/powerpoint/2010/main" val="1216175322"/>
              </p:ext>
            </p:extLst>
          </p:nvPr>
        </p:nvGraphicFramePr>
        <p:xfrm>
          <a:off x="715432" y="1193800"/>
          <a:ext cx="10826683" cy="5092775"/>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Provide composition analysis of a software binary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580465">
                <a:tc>
                  <a:txBody>
                    <a:bodyPr/>
                    <a:lstStyle/>
                    <a:p>
                      <a:pPr algn="ctr">
                        <a:defRPr sz="1800">
                          <a:solidFill>
                            <a:srgbClr val="000000"/>
                          </a:solidFill>
                        </a:defRPr>
                      </a:pPr>
                      <a:r>
                        <a:rPr lang="en-US" sz="2000" noProof="0" dirty="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Determine all packages and dependencies used within this binary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Download binary (if required)</a:t>
                      </a:r>
                    </a:p>
                    <a:p>
                      <a:pPr marL="160420" indent="-160420" algn="l">
                        <a:spcBef>
                          <a:spcPts val="300"/>
                        </a:spcBef>
                        <a:buSzPct val="100000"/>
                        <a:buChar char="•"/>
                        <a:defRPr sz="1600">
                          <a:sym typeface="Avenir Book"/>
                        </a:defRPr>
                      </a:pPr>
                      <a:r>
                        <a:rPr lang="en-US" noProof="0" dirty="0"/>
                        <a:t>Unpack binary</a:t>
                      </a:r>
                    </a:p>
                    <a:p>
                      <a:pPr marL="160420" indent="-160420" algn="l">
                        <a:spcBef>
                          <a:spcPts val="300"/>
                        </a:spcBef>
                        <a:buSzPct val="100000"/>
                        <a:buChar char="•"/>
                        <a:defRPr sz="1600">
                          <a:sym typeface="Avenir Book"/>
                        </a:defRPr>
                      </a:pPr>
                      <a:r>
                        <a:rPr lang="en-US" noProof="0" dirty="0"/>
                        <a:t>Assess content and determine used packages/components</a:t>
                      </a:r>
                    </a:p>
                    <a:p>
                      <a:pPr marL="160420" indent="-160420" algn="l">
                        <a:spcBef>
                          <a:spcPts val="300"/>
                        </a:spcBef>
                        <a:buSzPct val="100000"/>
                        <a:buChar char="•"/>
                        <a:defRPr sz="1600">
                          <a:sym typeface="Avenir Book"/>
                        </a:defRPr>
                      </a:pPr>
                      <a:r>
                        <a:rPr lang="en-US" noProof="0" dirty="0"/>
                        <a:t>Collect information and assemble Bill of Materials</a:t>
                      </a:r>
                    </a:p>
                    <a:p>
                      <a:pPr marL="160420" indent="-160420" algn="l">
                        <a:spcBef>
                          <a:spcPts val="300"/>
                        </a:spcBef>
                        <a:buSzPct val="100000"/>
                        <a:buChar char="•"/>
                        <a:defRPr sz="1600">
                          <a:sym typeface="Avenir Book"/>
                        </a:defRPr>
                      </a:pPr>
                      <a:r>
                        <a:rPr lang="en-US" noProof="0" dirty="0"/>
                        <a:t>Provide Bill of Materials (e.g. as SPDX)</a:t>
                      </a:r>
                    </a:p>
                    <a:p>
                      <a:pPr marL="160420" indent="-160420" algn="l">
                        <a:spcBef>
                          <a:spcPts val="300"/>
                        </a:spcBef>
                        <a:buSzPct val="100000"/>
                        <a:buChar char="•"/>
                        <a:defRPr sz="1600">
                          <a:sym typeface="Avenir Book"/>
                        </a:defRPr>
                      </a:pPr>
                      <a:r>
                        <a:rPr lang="en-US" noProof="0" dirty="0"/>
                        <a:t>Provide link between BoM and scanned artefact, e.g. binary repo ID</a:t>
                      </a:r>
                    </a:p>
                    <a:p>
                      <a:pPr marL="160420" marR="0" lvl="0" indent="-160420" algn="l" defTabSz="914400" eaLnBrk="1" fontAlgn="auto" latinLnBrk="0" hangingPunct="1">
                        <a:lnSpc>
                          <a:spcPct val="100000"/>
                        </a:lnSpc>
                        <a:spcBef>
                          <a:spcPts val="300"/>
                        </a:spcBef>
                        <a:spcAft>
                          <a:spcPts val="0"/>
                        </a:spcAft>
                        <a:buClrTx/>
                        <a:buSzPct val="100000"/>
                        <a:buFontTx/>
                        <a:buChar char="•"/>
                        <a:tabLst/>
                        <a:defRPr sz="1600">
                          <a:sym typeface="Avenir Book"/>
                        </a:defRPr>
                      </a:pPr>
                      <a:r>
                        <a:rPr lang="en-US" noProof="0" dirty="0"/>
                        <a:t>Hash to identify the binary scanned should be generated and archived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Binary or link to binary location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Bill of Materials (BoM) for particular binary</a:t>
                      </a:r>
                    </a:p>
                    <a:p>
                      <a:pPr marL="160420" marR="0" lvl="0" indent="-160420" algn="l" defTabSz="914400" eaLnBrk="1" fontAlgn="auto" latinLnBrk="0" hangingPunct="1">
                        <a:lnSpc>
                          <a:spcPct val="100000"/>
                        </a:lnSpc>
                        <a:spcBef>
                          <a:spcPts val="300"/>
                        </a:spcBef>
                        <a:spcAft>
                          <a:spcPts val="0"/>
                        </a:spcAft>
                        <a:buClrTx/>
                        <a:buSzPct val="100000"/>
                        <a:buFontTx/>
                        <a:buChar char="•"/>
                        <a:tabLst/>
                        <a:defRPr sz="1600">
                          <a:sym typeface="Avenir Book"/>
                        </a:defRPr>
                      </a:pPr>
                      <a:r>
                        <a:rPr lang="en-US" noProof="0" dirty="0"/>
                        <a:t>Status of processing (e.g. errors, </a:t>
                      </a:r>
                      <a:r>
                        <a:rPr lang="en-US" noProof="0" dirty="0" err="1"/>
                        <a:t>inclompleteness</a:t>
                      </a:r>
                      <a:r>
                        <a:rPr lang="en-US" noProof="0" dirty="0"/>
                        <a:t>, failures in processing)</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69215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5"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22</a:t>
            </a:fld>
            <a:endParaRPr lang="en-US" noProof="0" dirty="0"/>
          </a:p>
        </p:txBody>
      </p:sp>
      <p:pic>
        <p:nvPicPr>
          <p:cNvPr id="5" name="Grafik 4">
            <a:extLst>
              <a:ext uri="{FF2B5EF4-FFF2-40B4-BE49-F238E27FC236}">
                <a16:creationId xmlns:a16="http://schemas.microsoft.com/office/drawing/2014/main" id="{BC178C9A-B0E0-93C8-0307-B23DCE7C0C01}"/>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28750" y="481060"/>
            <a:ext cx="423434" cy="349624"/>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OC Tooling Workgroup - ToolChain Capabilities - Composition Analyzer (Container)"/>
          <p:cNvSpPr txBox="1">
            <a:spLocks noGrp="1"/>
          </p:cNvSpPr>
          <p:nvPr>
            <p:ph type="title"/>
          </p:nvPr>
        </p:nvSpPr>
        <p:spPr>
          <a:prstGeom prst="rect">
            <a:avLst/>
          </a:prstGeom>
        </p:spPr>
        <p:txBody>
          <a:bodyPr/>
          <a:lstStyle>
            <a:lvl1pPr defTabSz="886967">
              <a:defRPr sz="1900"/>
            </a:lvl1pPr>
          </a:lstStyle>
          <a:p>
            <a:r>
              <a:rPr lang="en-US" noProof="0" dirty="0"/>
              <a:t>Tool Chain Capabilities - </a:t>
            </a:r>
            <a:r>
              <a:rPr lang="en-US" noProof="0" dirty="0" err="1"/>
              <a:t>Depdendency</a:t>
            </a:r>
            <a:r>
              <a:rPr lang="en-US" noProof="0" dirty="0"/>
              <a:t> Analyzer (Container)</a:t>
            </a:r>
          </a:p>
        </p:txBody>
      </p:sp>
      <p:graphicFrame>
        <p:nvGraphicFramePr>
          <p:cNvPr id="178" name="Tabelle"/>
          <p:cNvGraphicFramePr/>
          <p:nvPr>
            <p:extLst>
              <p:ext uri="{D42A27DB-BD31-4B8C-83A1-F6EECF244321}">
                <p14:modId xmlns:p14="http://schemas.microsoft.com/office/powerpoint/2010/main" val="1278040536"/>
              </p:ext>
            </p:extLst>
          </p:nvPr>
        </p:nvGraphicFramePr>
        <p:xfrm>
          <a:off x="715432" y="1193800"/>
          <a:ext cx="10826683" cy="509783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99198">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Provide composition analysis of a container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597529">
                <a:tc>
                  <a:txBody>
                    <a:bodyPr/>
                    <a:lstStyle/>
                    <a:p>
                      <a:pPr algn="ctr">
                        <a:defRPr sz="1800">
                          <a:solidFill>
                            <a:srgbClr val="000000"/>
                          </a:solidFill>
                        </a:defRPr>
                      </a:pPr>
                      <a:r>
                        <a:rPr lang="en-US" sz="2000" noProof="0" dirty="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Determine all packages and dependencies used within this container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Download container (if necessary)</a:t>
                      </a:r>
                    </a:p>
                    <a:p>
                      <a:pPr marL="160420" indent="-160420" algn="l">
                        <a:spcBef>
                          <a:spcPts val="300"/>
                        </a:spcBef>
                        <a:buSzPct val="100000"/>
                        <a:buChar char="•"/>
                        <a:defRPr sz="1600">
                          <a:sym typeface="Avenir Book"/>
                        </a:defRPr>
                      </a:pPr>
                      <a:r>
                        <a:rPr lang="en-US" noProof="0" dirty="0"/>
                        <a:t>Assess container content/structure and determine used packages/components</a:t>
                      </a:r>
                    </a:p>
                    <a:p>
                      <a:pPr marL="160420" indent="-160420" algn="l">
                        <a:spcBef>
                          <a:spcPts val="300"/>
                        </a:spcBef>
                        <a:buSzPct val="100000"/>
                        <a:buChar char="•"/>
                        <a:defRPr sz="1600">
                          <a:sym typeface="Avenir Book"/>
                        </a:defRPr>
                      </a:pPr>
                      <a:r>
                        <a:rPr lang="en-US" noProof="0" dirty="0"/>
                        <a:t>Collect information and assemble Bill of Materials</a:t>
                      </a:r>
                    </a:p>
                    <a:p>
                      <a:pPr marL="160420" indent="-160420" algn="l">
                        <a:spcBef>
                          <a:spcPts val="300"/>
                        </a:spcBef>
                        <a:buSzPct val="100000"/>
                        <a:buChar char="•"/>
                        <a:defRPr sz="1600">
                          <a:sym typeface="Avenir Book"/>
                        </a:defRPr>
                      </a:pPr>
                      <a:r>
                        <a:rPr lang="en-US" noProof="0" dirty="0"/>
                        <a:t>Provide Bill of Materials (e.g. as SPDX)</a:t>
                      </a:r>
                    </a:p>
                    <a:p>
                      <a:pPr marL="160420" indent="-160420" algn="l">
                        <a:spcBef>
                          <a:spcPts val="300"/>
                        </a:spcBef>
                        <a:buSzPct val="100000"/>
                        <a:buChar char="•"/>
                        <a:defRPr sz="1600">
                          <a:sym typeface="Avenir Book"/>
                        </a:defRPr>
                      </a:pPr>
                      <a:r>
                        <a:rPr lang="en-US" noProof="0" dirty="0"/>
                        <a:t>Provide link between BoM and scanned container, e.g. Repo + image ID + tag</a:t>
                      </a:r>
                    </a:p>
                    <a:p>
                      <a:pPr marL="177800" marR="0" lvl="0" indent="-177800" algn="l" defTabSz="914400" eaLnBrk="1" fontAlgn="auto" latinLnBrk="0" hangingPunct="1">
                        <a:lnSpc>
                          <a:spcPct val="100000"/>
                        </a:lnSpc>
                        <a:spcBef>
                          <a:spcPts val="300"/>
                        </a:spcBef>
                        <a:spcAft>
                          <a:spcPts val="0"/>
                        </a:spcAft>
                        <a:buClrTx/>
                        <a:buSzTx/>
                        <a:buFont typeface="Wingdings" pitchFamily="2" charset="2"/>
                        <a:buChar char="§"/>
                        <a:tabLst/>
                        <a:defRPr sz="1600">
                          <a:sym typeface="Avenir Book"/>
                        </a:defRPr>
                      </a:pPr>
                      <a:r>
                        <a:rPr lang="en-US" noProof="0" dirty="0"/>
                        <a:t>Hash to identify the scanned container should be generated and archived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52702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Container or link to container location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680083">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Bill of Materials (BoM) for particular container</a:t>
                      </a:r>
                    </a:p>
                    <a:p>
                      <a:pPr marL="160420" indent="-160420" algn="l">
                        <a:spcBef>
                          <a:spcPts val="300"/>
                        </a:spcBef>
                        <a:buSzPct val="100000"/>
                        <a:buChar char="•"/>
                        <a:defRPr sz="1600">
                          <a:sym typeface="Avenir Book"/>
                        </a:defRPr>
                      </a:pPr>
                      <a:r>
                        <a:rPr lang="en-US" noProof="0" dirty="0"/>
                        <a:t>Status of processing (e.g. errors, </a:t>
                      </a:r>
                      <a:r>
                        <a:rPr lang="en-US" noProof="0" dirty="0" err="1"/>
                        <a:t>inclompleteness</a:t>
                      </a:r>
                      <a:r>
                        <a:rPr lang="en-US" noProof="0" dirty="0"/>
                        <a:t>, failures in processing)</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63500" indent="-63500" algn="l">
                        <a:spcBef>
                          <a:spcPts val="300"/>
                        </a:spcBef>
                        <a:defRPr sz="1600">
                          <a:sym typeface="Avenir Book"/>
                        </a:defRPr>
                      </a:pP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9"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23</a:t>
            </a:fld>
            <a:endParaRPr lang="en-US" noProof="0" dirty="0"/>
          </a:p>
        </p:txBody>
      </p:sp>
      <p:pic>
        <p:nvPicPr>
          <p:cNvPr id="5" name="Grafik 4">
            <a:extLst>
              <a:ext uri="{FF2B5EF4-FFF2-40B4-BE49-F238E27FC236}">
                <a16:creationId xmlns:a16="http://schemas.microsoft.com/office/drawing/2014/main" id="{5AB879F6-41C6-981F-E991-8F3D16D255E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24584" y="481060"/>
            <a:ext cx="423434" cy="349624"/>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C Tooling Workgroup - ToolChain Capabilities - Copyright &amp; Authors Scanner"/>
          <p:cNvSpPr txBox="1">
            <a:spLocks noGrp="1"/>
          </p:cNvSpPr>
          <p:nvPr>
            <p:ph type="title"/>
          </p:nvPr>
        </p:nvSpPr>
        <p:spPr>
          <a:prstGeom prst="rect">
            <a:avLst/>
          </a:prstGeom>
        </p:spPr>
        <p:txBody>
          <a:bodyPr/>
          <a:lstStyle/>
          <a:p>
            <a:r>
              <a:rPr lang="en-US" noProof="0" dirty="0"/>
              <a:t>Tool Chain Capabilities - License, Copyright &amp; Authors Scanner</a:t>
            </a:r>
          </a:p>
        </p:txBody>
      </p:sp>
      <p:graphicFrame>
        <p:nvGraphicFramePr>
          <p:cNvPr id="182" name="Tabelle"/>
          <p:cNvGraphicFramePr/>
          <p:nvPr>
            <p:extLst>
              <p:ext uri="{D42A27DB-BD31-4B8C-83A1-F6EECF244321}">
                <p14:modId xmlns:p14="http://schemas.microsoft.com/office/powerpoint/2010/main" val="2291450719"/>
              </p:ext>
            </p:extLst>
          </p:nvPr>
        </p:nvGraphicFramePr>
        <p:xfrm>
          <a:off x="573759" y="1023206"/>
          <a:ext cx="10826683" cy="5151171"/>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Precise scanning of sources to determine exact situation for proper compliance declarations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Ensure completeness and correctness of compliance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Identify &amp; gather copyright statements</a:t>
                      </a:r>
                    </a:p>
                    <a:p>
                      <a:pPr marL="160420" indent="-160420" algn="l">
                        <a:spcBef>
                          <a:spcPts val="300"/>
                        </a:spcBef>
                        <a:buSzPct val="100000"/>
                        <a:buChar char="•"/>
                        <a:defRPr sz="1600">
                          <a:sym typeface="Avenir Book"/>
                        </a:defRPr>
                      </a:pPr>
                      <a:r>
                        <a:rPr lang="en-US" noProof="0" dirty="0"/>
                        <a:t>Identify &amp; gather authors</a:t>
                      </a:r>
                    </a:p>
                    <a:p>
                      <a:pPr marL="160420" indent="-160420" algn="l">
                        <a:spcBef>
                          <a:spcPts val="300"/>
                        </a:spcBef>
                        <a:buSzPct val="100000"/>
                        <a:buChar char="•"/>
                        <a:defRPr sz="1600">
                          <a:sym typeface="Avenir Book"/>
                        </a:defRPr>
                      </a:pPr>
                      <a:r>
                        <a:rPr lang="en-US" noProof="0" dirty="0"/>
                        <a:t>Identify &amp; gather effective licenses (e.g. license identifier &amp; if available license text)</a:t>
                      </a:r>
                    </a:p>
                    <a:p>
                      <a:pPr marL="160420" indent="-160420" algn="l">
                        <a:spcBef>
                          <a:spcPts val="300"/>
                        </a:spcBef>
                        <a:buSzPct val="100000"/>
                        <a:buChar char="•"/>
                        <a:defRPr sz="1600">
                          <a:sym typeface="Avenir Book"/>
                        </a:defRPr>
                      </a:pPr>
                      <a:r>
                        <a:rPr lang="en-US" noProof="0" dirty="0"/>
                        <a:t>Identify &amp; gather changes and / or additions to license terms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Repository or file(s) to scan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01346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List of effective and declared licenses with links into code</a:t>
                      </a:r>
                    </a:p>
                    <a:p>
                      <a:pPr marL="160420" indent="-160420" algn="l">
                        <a:spcBef>
                          <a:spcPts val="300"/>
                        </a:spcBef>
                        <a:buSzPct val="100000"/>
                        <a:buChar char="•"/>
                        <a:defRPr sz="1600">
                          <a:sym typeface="Avenir Book"/>
                        </a:defRPr>
                      </a:pPr>
                      <a:r>
                        <a:rPr lang="en-US" noProof="0" dirty="0"/>
                        <a:t>List of changed licenses with links into code</a:t>
                      </a:r>
                    </a:p>
                    <a:p>
                      <a:pPr marL="160420" indent="-160420" algn="l">
                        <a:spcBef>
                          <a:spcPts val="300"/>
                        </a:spcBef>
                        <a:buSzPct val="100000"/>
                        <a:buChar char="•"/>
                        <a:defRPr sz="1600">
                          <a:sym typeface="Avenir Book"/>
                        </a:defRPr>
                      </a:pPr>
                      <a:r>
                        <a:rPr lang="en-US" noProof="0" dirty="0"/>
                        <a:t>List of copyright statements with links into code</a:t>
                      </a:r>
                    </a:p>
                    <a:p>
                      <a:pPr marL="160420" indent="-160420" algn="l">
                        <a:spcBef>
                          <a:spcPts val="300"/>
                        </a:spcBef>
                        <a:buSzPct val="100000"/>
                        <a:buChar char="•"/>
                        <a:defRPr sz="1600">
                          <a:sym typeface="Avenir Book"/>
                        </a:defRPr>
                      </a:pPr>
                      <a:r>
                        <a:rPr lang="en-US" noProof="0" dirty="0"/>
                        <a:t>List of author information with links into code</a:t>
                      </a:r>
                    </a:p>
                    <a:p>
                      <a:pPr marL="160420" marR="0" lvl="0" indent="-160420" algn="l" defTabSz="914400" eaLnBrk="1" fontAlgn="auto" latinLnBrk="0" hangingPunct="1">
                        <a:lnSpc>
                          <a:spcPct val="100000"/>
                        </a:lnSpc>
                        <a:spcBef>
                          <a:spcPts val="300"/>
                        </a:spcBef>
                        <a:spcAft>
                          <a:spcPts val="0"/>
                        </a:spcAft>
                        <a:buClrTx/>
                        <a:buSzPct val="100000"/>
                        <a:buFontTx/>
                        <a:buChar char="•"/>
                        <a:tabLst/>
                        <a:defRPr sz="1600">
                          <a:sym typeface="Avenir Book"/>
                        </a:defRPr>
                      </a:pPr>
                      <a:r>
                        <a:rPr lang="en-US" noProof="0" dirty="0"/>
                        <a:t>Status of processing (e.g. errors, </a:t>
                      </a:r>
                      <a:r>
                        <a:rPr lang="en-US" noProof="0" dirty="0" err="1"/>
                        <a:t>inclompleteness</a:t>
                      </a:r>
                      <a:r>
                        <a:rPr lang="en-US" noProof="0" dirty="0"/>
                        <a:t>, failures in processing)</a:t>
                      </a:r>
                    </a:p>
                    <a:p>
                      <a:pPr marL="160420" indent="-160420" algn="l">
                        <a:spcBef>
                          <a:spcPts val="300"/>
                        </a:spcBef>
                        <a:buSzPct val="100000"/>
                        <a:buChar char="•"/>
                        <a:defRPr sz="1600">
                          <a:sym typeface="Avenir Book"/>
                        </a:defRPr>
                      </a:pP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636321">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TODO: Clarify granularity required to differentiate between author, </a:t>
                      </a:r>
                      <a:r>
                        <a:rPr lang="en-US" noProof="0" dirty="0" err="1"/>
                        <a:t>commiter</a:t>
                      </a:r>
                      <a:r>
                        <a:rPr lang="en-US" noProof="0" dirty="0"/>
                        <a:t> and copyright holder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83"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24</a:t>
            </a:fld>
            <a:endParaRPr lang="en-US" noProof="0" dirty="0"/>
          </a:p>
        </p:txBody>
      </p:sp>
      <p:pic>
        <p:nvPicPr>
          <p:cNvPr id="6" name="Grafik 5">
            <a:extLst>
              <a:ext uri="{FF2B5EF4-FFF2-40B4-BE49-F238E27FC236}">
                <a16:creationId xmlns:a16="http://schemas.microsoft.com/office/drawing/2014/main" id="{3898533C-413E-92DD-97BC-2B9CF85849B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477618" y="481060"/>
            <a:ext cx="423434" cy="349624"/>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OC Tooling Workgroup - ToolChain Capabilities - Composition Analyzer (Binary)"/>
          <p:cNvSpPr txBox="1">
            <a:spLocks noGrp="1"/>
          </p:cNvSpPr>
          <p:nvPr>
            <p:ph type="title"/>
          </p:nvPr>
        </p:nvSpPr>
        <p:spPr>
          <a:prstGeom prst="rect">
            <a:avLst/>
          </a:prstGeom>
        </p:spPr>
        <p:txBody>
          <a:bodyPr/>
          <a:lstStyle/>
          <a:p>
            <a:r>
              <a:rPr lang="en-US" noProof="0" dirty="0"/>
              <a:t>Tool Chain Capabilities – (CI/CD) OSG Rule Enforcement</a:t>
            </a:r>
          </a:p>
        </p:txBody>
      </p:sp>
      <p:graphicFrame>
        <p:nvGraphicFramePr>
          <p:cNvPr id="174" name="Tabelle"/>
          <p:cNvGraphicFramePr/>
          <p:nvPr>
            <p:extLst>
              <p:ext uri="{D42A27DB-BD31-4B8C-83A1-F6EECF244321}">
                <p14:modId xmlns:p14="http://schemas.microsoft.com/office/powerpoint/2010/main" val="972630620"/>
              </p:ext>
            </p:extLst>
          </p:nvPr>
        </p:nvGraphicFramePr>
        <p:xfrm>
          <a:off x="715432" y="1193800"/>
          <a:ext cx="10826683" cy="402844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73635">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Ensure only compliant artifacts will leave the automated tool chain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580465">
                <a:tc>
                  <a:txBody>
                    <a:bodyPr/>
                    <a:lstStyle/>
                    <a:p>
                      <a:pPr algn="ctr">
                        <a:defRPr sz="1800">
                          <a:solidFill>
                            <a:srgbClr val="000000"/>
                          </a:solidFill>
                        </a:defRPr>
                      </a:pPr>
                      <a:r>
                        <a:rPr lang="en-US" sz="2000" noProof="0" dirty="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Break build, deployment or packaging as long as compliance violations exist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Verify compliance state </a:t>
                      </a:r>
                    </a:p>
                    <a:p>
                      <a:pPr marL="160420" indent="-160420" algn="l">
                        <a:spcBef>
                          <a:spcPts val="300"/>
                        </a:spcBef>
                        <a:buSzPct val="100000"/>
                        <a:buChar char="•"/>
                        <a:defRPr sz="1600">
                          <a:sym typeface="Avenir Book"/>
                        </a:defRPr>
                      </a:pPr>
                      <a:r>
                        <a:rPr lang="en-US" noProof="0" dirty="0"/>
                        <a:t>Interrupt automated build/deployment processing in case of violations</a:t>
                      </a:r>
                    </a:p>
                    <a:p>
                      <a:pPr marL="160420" indent="-160420" algn="l">
                        <a:spcBef>
                          <a:spcPts val="300"/>
                        </a:spcBef>
                        <a:buSzPct val="100000"/>
                        <a:buChar char="•"/>
                        <a:defRPr sz="1600">
                          <a:sym typeface="Avenir Book"/>
                        </a:defRPr>
                      </a:pPr>
                      <a:r>
                        <a:rPr lang="en-US" noProof="0" dirty="0"/>
                        <a:t>Log event and causes</a:t>
                      </a:r>
                    </a:p>
                    <a:p>
                      <a:pPr marL="160420" indent="-160420" algn="l">
                        <a:spcBef>
                          <a:spcPts val="300"/>
                        </a:spcBef>
                        <a:buSzPct val="100000"/>
                        <a:buChar char="•"/>
                        <a:defRPr sz="1600">
                          <a:sym typeface="Avenir Book"/>
                        </a:defRPr>
                      </a:pPr>
                      <a:r>
                        <a:rPr lang="en-US" noProof="0" dirty="0"/>
                        <a:t>Alert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Automation event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„Confirmation“ or „break“ event – or any sort of recording of required action</a:t>
                      </a:r>
                    </a:p>
                    <a:p>
                      <a:pPr marL="160420" indent="-160420" algn="l">
                        <a:spcBef>
                          <a:spcPts val="300"/>
                        </a:spcBef>
                        <a:buSzPct val="100000"/>
                        <a:buChar char="•"/>
                        <a:defRPr sz="1600">
                          <a:sym typeface="Avenir Book"/>
                        </a:defRPr>
                      </a:pPr>
                      <a:r>
                        <a:rPr lang="en-US" noProof="0" dirty="0"/>
                        <a:t>Log entry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69215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The key of this is to ensure that no non-compliant artifact will leave the process. It must not be CI/CD driven, but it should ensure that a check happens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5"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25</a:t>
            </a:fld>
            <a:endParaRPr lang="en-US" noProof="0" dirty="0"/>
          </a:p>
        </p:txBody>
      </p:sp>
      <p:pic>
        <p:nvPicPr>
          <p:cNvPr id="5" name="Grafik 4">
            <a:extLst>
              <a:ext uri="{FF2B5EF4-FFF2-40B4-BE49-F238E27FC236}">
                <a16:creationId xmlns:a16="http://schemas.microsoft.com/office/drawing/2014/main" id="{1485E60A-5B0C-335D-65D9-CABFC57EDBE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03561" y="481060"/>
            <a:ext cx="423434" cy="349624"/>
          </a:xfrm>
          <a:prstGeom prst="rect">
            <a:avLst/>
          </a:prstGeom>
        </p:spPr>
      </p:pic>
      <p:sp>
        <p:nvSpPr>
          <p:cNvPr id="2" name="Textfeld 1">
            <a:extLst>
              <a:ext uri="{FF2B5EF4-FFF2-40B4-BE49-F238E27FC236}">
                <a16:creationId xmlns:a16="http://schemas.microsoft.com/office/drawing/2014/main" id="{4C35D7FC-64D4-20D6-775B-9F21A3E2EBDE}"/>
              </a:ext>
            </a:extLst>
          </p:cNvPr>
          <p:cNvSpPr txBox="1"/>
          <p:nvPr/>
        </p:nvSpPr>
        <p:spPr>
          <a:xfrm>
            <a:off x="715432" y="5399867"/>
            <a:ext cx="239584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noProof="0" dirty="0">
                <a:ln>
                  <a:noFill/>
                </a:ln>
                <a:solidFill>
                  <a:schemeClr val="accent1"/>
                </a:solidFill>
                <a:effectLst/>
                <a:uFillTx/>
                <a:latin typeface="+mn-lt"/>
                <a:ea typeface="+mn-ea"/>
                <a:cs typeface="+mn-cs"/>
                <a:sym typeface="Avenir Book"/>
              </a:rPr>
              <a:t>OSG = Open Source Governance</a:t>
            </a:r>
          </a:p>
        </p:txBody>
      </p:sp>
      <p:sp>
        <p:nvSpPr>
          <p:cNvPr id="3" name="Data Flow">
            <a:extLst>
              <a:ext uri="{FF2B5EF4-FFF2-40B4-BE49-F238E27FC236}">
                <a16:creationId xmlns:a16="http://schemas.microsoft.com/office/drawing/2014/main" id="{360B3581-0780-AEC6-B96B-C324F7C30C0B}"/>
              </a:ext>
            </a:extLst>
          </p:cNvPr>
          <p:cNvSpPr txBox="1"/>
          <p:nvPr/>
        </p:nvSpPr>
        <p:spPr>
          <a:xfrm>
            <a:off x="10057616" y="4986607"/>
            <a:ext cx="610101"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rPr lang="en-US" sz="900" noProof="0" dirty="0"/>
              <a:t>Data Flow</a:t>
            </a:r>
          </a:p>
        </p:txBody>
      </p:sp>
      <p:sp>
        <p:nvSpPr>
          <p:cNvPr id="4" name="Data Flow">
            <a:extLst>
              <a:ext uri="{FF2B5EF4-FFF2-40B4-BE49-F238E27FC236}">
                <a16:creationId xmlns:a16="http://schemas.microsoft.com/office/drawing/2014/main" id="{2E2F75C2-D274-7B4D-2825-A1F368B2CE43}"/>
              </a:ext>
            </a:extLst>
          </p:cNvPr>
          <p:cNvSpPr txBox="1"/>
          <p:nvPr/>
        </p:nvSpPr>
        <p:spPr>
          <a:xfrm>
            <a:off x="10210016" y="5139007"/>
            <a:ext cx="610101"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rPr lang="en-US" sz="900" noProof="0" dirty="0"/>
              <a:t>Data Flow</a:t>
            </a:r>
          </a:p>
        </p:txBody>
      </p:sp>
    </p:spTree>
    <p:extLst>
      <p:ext uri="{BB962C8B-B14F-4D97-AF65-F5344CB8AC3E}">
        <p14:creationId xmlns:p14="http://schemas.microsoft.com/office/powerpoint/2010/main" val="107058905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OC Tooling Workgroup - ToolChain Capabilities - Composition Analyzer (Binary)"/>
          <p:cNvSpPr txBox="1">
            <a:spLocks noGrp="1"/>
          </p:cNvSpPr>
          <p:nvPr>
            <p:ph type="title"/>
          </p:nvPr>
        </p:nvSpPr>
        <p:spPr>
          <a:prstGeom prst="rect">
            <a:avLst/>
          </a:prstGeom>
        </p:spPr>
        <p:txBody>
          <a:bodyPr/>
          <a:lstStyle/>
          <a:p>
            <a:r>
              <a:rPr lang="en-US" noProof="0" dirty="0"/>
              <a:t>Tool Chain Capabilities – Input Condition Management</a:t>
            </a:r>
          </a:p>
        </p:txBody>
      </p:sp>
      <p:graphicFrame>
        <p:nvGraphicFramePr>
          <p:cNvPr id="174" name="Tabelle"/>
          <p:cNvGraphicFramePr/>
          <p:nvPr>
            <p:extLst>
              <p:ext uri="{D42A27DB-BD31-4B8C-83A1-F6EECF244321}">
                <p14:modId xmlns:p14="http://schemas.microsoft.com/office/powerpoint/2010/main" val="2533911581"/>
              </p:ext>
            </p:extLst>
          </p:nvPr>
        </p:nvGraphicFramePr>
        <p:xfrm>
          <a:off x="715432" y="1193800"/>
          <a:ext cx="10826683" cy="399923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Determine that all copyright holders of commits finally grant rights and will not claim back</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580465">
                <a:tc>
                  <a:txBody>
                    <a:bodyPr/>
                    <a:lstStyle/>
                    <a:p>
                      <a:pPr algn="ctr">
                        <a:defRPr sz="1800">
                          <a:solidFill>
                            <a:srgbClr val="000000"/>
                          </a:solidFill>
                        </a:defRPr>
                      </a:pPr>
                      <a:r>
                        <a:rPr lang="en-US" sz="2000" noProof="0" dirty="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Prevent code from entering the repository without the </a:t>
                      </a:r>
                      <a:r>
                        <a:rPr lang="en-US" noProof="0" dirty="0" err="1"/>
                        <a:t>commiter</a:t>
                      </a:r>
                      <a:r>
                        <a:rPr lang="en-US" noProof="0" dirty="0"/>
                        <a:t> having agreed to the terms </a:t>
                      </a:r>
                      <a:r>
                        <a:rPr lang="en-US" noProof="0" dirty="0" err="1"/>
                        <a:t>seeked</a:t>
                      </a:r>
                      <a:r>
                        <a:rPr lang="en-US" noProof="0" dirty="0"/>
                        <a:t> by repo-owner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Link confirmation into Pull-request </a:t>
                      </a:r>
                    </a:p>
                    <a:p>
                      <a:pPr marL="160420" indent="-160420" algn="l">
                        <a:spcBef>
                          <a:spcPts val="300"/>
                        </a:spcBef>
                        <a:buSzPct val="100000"/>
                        <a:buChar char="•"/>
                        <a:defRPr sz="1600">
                          <a:sym typeface="Avenir Book"/>
                        </a:defRPr>
                      </a:pPr>
                      <a:r>
                        <a:rPr lang="en-US" noProof="0" dirty="0"/>
                        <a:t>Provide sort of proof that code </a:t>
                      </a:r>
                      <a:r>
                        <a:rPr lang="en-US" noProof="0" dirty="0" err="1"/>
                        <a:t>commited</a:t>
                      </a:r>
                      <a:r>
                        <a:rPr lang="en-US" noProof="0" dirty="0"/>
                        <a:t> to repo went through this process</a:t>
                      </a:r>
                    </a:p>
                    <a:p>
                      <a:pPr marL="160420" indent="-160420" algn="l">
                        <a:spcBef>
                          <a:spcPts val="300"/>
                        </a:spcBef>
                        <a:buSzPct val="100000"/>
                        <a:buChar char="•"/>
                        <a:defRPr sz="1600">
                          <a:sym typeface="Avenir Book"/>
                        </a:defRPr>
                      </a:pPr>
                      <a:r>
                        <a:rPr lang="en-US" noProof="0" dirty="0"/>
                        <a:t>Log event and confirmations of </a:t>
                      </a:r>
                      <a:r>
                        <a:rPr lang="en-US" noProof="0" dirty="0" err="1"/>
                        <a:t>commiters</a:t>
                      </a: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Automation event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„Confirmation“ or „break“ event</a:t>
                      </a:r>
                    </a:p>
                    <a:p>
                      <a:pPr marL="160420" indent="-160420" algn="l">
                        <a:spcBef>
                          <a:spcPts val="300"/>
                        </a:spcBef>
                        <a:buSzPct val="100000"/>
                        <a:buChar char="•"/>
                        <a:defRPr sz="1600">
                          <a:sym typeface="Avenir Book"/>
                        </a:defRPr>
                      </a:pPr>
                      <a:r>
                        <a:rPr lang="en-US" noProof="0" dirty="0"/>
                        <a:t>Log entry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69215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One option could be to apply CLA-Assistant by SAP</a:t>
                      </a:r>
                    </a:p>
                    <a:p>
                      <a:pPr marL="160420" indent="-160420" algn="l">
                        <a:spcBef>
                          <a:spcPts val="300"/>
                        </a:spcBef>
                        <a:buSzPct val="100000"/>
                        <a:buChar char="•"/>
                        <a:defRPr sz="1600">
                          <a:sym typeface="Avenir Book"/>
                        </a:defRPr>
                      </a:pP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5"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26</a:t>
            </a:fld>
            <a:endParaRPr lang="en-US" noProof="0" dirty="0"/>
          </a:p>
        </p:txBody>
      </p:sp>
      <p:pic>
        <p:nvPicPr>
          <p:cNvPr id="6" name="Grafik 5">
            <a:extLst>
              <a:ext uri="{FF2B5EF4-FFF2-40B4-BE49-F238E27FC236}">
                <a16:creationId xmlns:a16="http://schemas.microsoft.com/office/drawing/2014/main" id="{2C6F4D2C-57B9-40DB-BDDA-22A701637B5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03561" y="481060"/>
            <a:ext cx="423434" cy="349624"/>
          </a:xfrm>
          <a:prstGeom prst="rect">
            <a:avLst/>
          </a:prstGeom>
        </p:spPr>
      </p:pic>
    </p:spTree>
    <p:extLst>
      <p:ext uri="{BB962C8B-B14F-4D97-AF65-F5344CB8AC3E}">
        <p14:creationId xmlns:p14="http://schemas.microsoft.com/office/powerpoint/2010/main" val="70822947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OC Tooling Workgroup - ToolChain Capabilities - Snippet Scanner"/>
          <p:cNvSpPr txBox="1">
            <a:spLocks noGrp="1"/>
          </p:cNvSpPr>
          <p:nvPr>
            <p:ph type="title"/>
          </p:nvPr>
        </p:nvSpPr>
        <p:spPr>
          <a:prstGeom prst="rect">
            <a:avLst/>
          </a:prstGeom>
        </p:spPr>
        <p:txBody>
          <a:bodyPr/>
          <a:lstStyle/>
          <a:p>
            <a:r>
              <a:rPr lang="en-US" noProof="0" dirty="0"/>
              <a:t>Tool Chain Capabilities - Snippet &amp; Similarity</a:t>
            </a:r>
            <a:r>
              <a:rPr lang="en-US" noProof="0" dirty="0">
                <a:solidFill>
                  <a:srgbClr val="FF0000"/>
                </a:solidFill>
              </a:rPr>
              <a:t> </a:t>
            </a:r>
            <a:r>
              <a:rPr lang="en-US" noProof="0" dirty="0"/>
              <a:t>Scanner</a:t>
            </a:r>
          </a:p>
        </p:txBody>
      </p:sp>
      <p:graphicFrame>
        <p:nvGraphicFramePr>
          <p:cNvPr id="198" name="Tabelle"/>
          <p:cNvGraphicFramePr/>
          <p:nvPr>
            <p:extLst>
              <p:ext uri="{D42A27DB-BD31-4B8C-83A1-F6EECF244321}">
                <p14:modId xmlns:p14="http://schemas.microsoft.com/office/powerpoint/2010/main" val="539410349"/>
              </p:ext>
            </p:extLst>
          </p:nvPr>
        </p:nvGraphicFramePr>
        <p:xfrm>
          <a:off x="715432" y="1193800"/>
          <a:ext cx="10826683" cy="4586941"/>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46741">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Identify pieces of original code (source, object, binary) by comparing against known codebase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Ensure code is free from copyright infringements due to copying routines or third party code</a:t>
                      </a:r>
                    </a:p>
                    <a:p>
                      <a:pPr marL="160420" indent="-160420" algn="l">
                        <a:spcBef>
                          <a:spcPts val="300"/>
                        </a:spcBef>
                        <a:buSzPct val="100000"/>
                        <a:buChar char="•"/>
                        <a:defRPr sz="1600">
                          <a:sym typeface="Avenir Book"/>
                        </a:defRPr>
                      </a:pPr>
                      <a:r>
                        <a:rPr lang="en-US" sz="1400" noProof="0" dirty="0"/>
                        <a:t>Discover re-use of code </a:t>
                      </a:r>
                    </a:p>
                    <a:p>
                      <a:pPr marL="160420" indent="-160420" algn="l">
                        <a:spcBef>
                          <a:spcPts val="300"/>
                        </a:spcBef>
                        <a:buSzPct val="100000"/>
                        <a:buChar char="•"/>
                        <a:defRPr sz="1600">
                          <a:sym typeface="Avenir Book"/>
                        </a:defRPr>
                      </a:pPr>
                      <a:r>
                        <a:rPr lang="en-US" sz="1400" noProof="0" dirty="0"/>
                        <a:t>Determine modification of identified code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7302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Scan files for copies </a:t>
                      </a:r>
                    </a:p>
                    <a:p>
                      <a:pPr marL="160420" indent="-160420" algn="l">
                        <a:spcBef>
                          <a:spcPts val="300"/>
                        </a:spcBef>
                        <a:buSzPct val="100000"/>
                        <a:buChar char="•"/>
                        <a:defRPr sz="1600">
                          <a:sym typeface="Avenir Book"/>
                        </a:defRPr>
                      </a:pPr>
                      <a:r>
                        <a:rPr lang="en-US" sz="1400" noProof="0" dirty="0"/>
                        <a:t>Scan sources for known snippets</a:t>
                      </a:r>
                    </a:p>
                    <a:p>
                      <a:pPr marL="160420" indent="-160420" algn="l">
                        <a:spcBef>
                          <a:spcPts val="300"/>
                        </a:spcBef>
                        <a:buSzPct val="100000"/>
                        <a:buChar char="•"/>
                        <a:defRPr sz="1600">
                          <a:sym typeface="Avenir Book"/>
                        </a:defRPr>
                      </a:pPr>
                      <a:r>
                        <a:rPr lang="en-US" sz="1400" noProof="0" dirty="0"/>
                        <a:t>Provide scan results including references to copies/identified origin (e.g. earliest known appearance)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Repository or file(s) to scan</a:t>
                      </a:r>
                    </a:p>
                    <a:p>
                      <a:pPr marL="160420" indent="-160420" algn="l">
                        <a:spcBef>
                          <a:spcPts val="300"/>
                        </a:spcBef>
                        <a:buSzPct val="100000"/>
                        <a:buChar char="•"/>
                        <a:defRPr sz="1600">
                          <a:sym typeface="Avenir Book"/>
                        </a:defRPr>
                      </a:pPr>
                      <a:r>
                        <a:rPr lang="en-US" sz="1400" noProof="0" dirty="0"/>
                        <a:t>Comparison basis (known data sets)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547291">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List of potential infringements with links to potential matches (e.g. in existing</a:t>
                      </a:r>
                      <a:r>
                        <a:rPr lang="en-US" sz="1400" baseline="0" noProof="0" dirty="0"/>
                        <a:t> </a:t>
                      </a:r>
                      <a:r>
                        <a:rPr lang="en-US" sz="1400" noProof="0" dirty="0"/>
                        <a:t>OSS)</a:t>
                      </a:r>
                    </a:p>
                    <a:p>
                      <a:pPr marL="160420" indent="-160420" algn="l">
                        <a:spcBef>
                          <a:spcPts val="300"/>
                        </a:spcBef>
                        <a:buSzPct val="100000"/>
                        <a:buChar char="•"/>
                        <a:defRPr sz="1600">
                          <a:sym typeface="Avenir Book"/>
                        </a:defRPr>
                      </a:pPr>
                      <a:r>
                        <a:rPr lang="en-US" sz="1400" noProof="0" dirty="0"/>
                        <a:t>Weighting/ordering</a:t>
                      </a:r>
                      <a:r>
                        <a:rPr lang="en-US" sz="1400" baseline="0" noProof="0" dirty="0"/>
                        <a:t> of potential matches</a:t>
                      </a:r>
                      <a:endParaRPr lang="en-US" sz="1400"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Snippet Scanning (e.g. plagiarism check), similarity scanning (rough check) and delta analysis (identify change) serve different purposes </a:t>
                      </a:r>
                    </a:p>
                    <a:p>
                      <a:pPr marL="160420" indent="-160420" algn="l">
                        <a:spcBef>
                          <a:spcPts val="300"/>
                        </a:spcBef>
                        <a:buSzPct val="100000"/>
                        <a:buChar char="•"/>
                        <a:defRPr sz="1600">
                          <a:sym typeface="Avenir Book"/>
                        </a:defRPr>
                      </a:pPr>
                      <a:r>
                        <a:rPr lang="en-US" sz="1400" noProof="0" dirty="0"/>
                        <a:t>While similarity analysis gives indication that something might require further analysis, Snippet scanning delivers proof of re-use</a:t>
                      </a:r>
                    </a:p>
                    <a:p>
                      <a:pPr marL="160420" indent="-160420" algn="l">
                        <a:spcBef>
                          <a:spcPts val="300"/>
                        </a:spcBef>
                        <a:buSzPct val="100000"/>
                        <a:buChar char="•"/>
                        <a:defRPr sz="1600">
                          <a:sym typeface="Avenir Book"/>
                        </a:defRPr>
                      </a:pPr>
                      <a:r>
                        <a:rPr lang="en-US" sz="1400" noProof="0" dirty="0"/>
                        <a:t>Similarity analysis also allows delta analysis to be performed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99" name="Foliennummer"/>
          <p:cNvSpPr txBox="1">
            <a:spLocks noGrp="1"/>
          </p:cNvSpPr>
          <p:nvPr>
            <p:ph type="sldNum" sz="quarter" idx="2"/>
          </p:nvPr>
        </p:nvSpPr>
        <p:spPr>
          <a:xfrm>
            <a:off x="11252906" y="6425419"/>
            <a:ext cx="235978"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27</a:t>
            </a:fld>
            <a:endParaRPr lang="en-US" noProof="0" dirty="0"/>
          </a:p>
        </p:txBody>
      </p:sp>
      <p:pic>
        <p:nvPicPr>
          <p:cNvPr id="6" name="Grafik 5">
            <a:extLst>
              <a:ext uri="{FF2B5EF4-FFF2-40B4-BE49-F238E27FC236}">
                <a16:creationId xmlns:a16="http://schemas.microsoft.com/office/drawing/2014/main" id="{FE9004FD-7846-9420-98FC-69536DD958EA}"/>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253939" y="481060"/>
            <a:ext cx="423434" cy="349624"/>
          </a:xfrm>
          <a:prstGeom prst="rect">
            <a:avLst/>
          </a:prstGeom>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C Tooling Workgroup - ToolChain Capabilities - Components Repository"/>
          <p:cNvSpPr txBox="1">
            <a:spLocks noGrp="1"/>
          </p:cNvSpPr>
          <p:nvPr>
            <p:ph type="title"/>
          </p:nvPr>
        </p:nvSpPr>
        <p:spPr>
          <a:prstGeom prst="rect">
            <a:avLst/>
          </a:prstGeom>
        </p:spPr>
        <p:txBody>
          <a:bodyPr/>
          <a:lstStyle/>
          <a:p>
            <a:r>
              <a:rPr lang="en-US" noProof="0" dirty="0"/>
              <a:t>Tool Chain Capabilities - Package Metadata Repository</a:t>
            </a:r>
          </a:p>
        </p:txBody>
      </p:sp>
      <p:graphicFrame>
        <p:nvGraphicFramePr>
          <p:cNvPr id="186" name="Tabelle"/>
          <p:cNvGraphicFramePr/>
          <p:nvPr>
            <p:extLst>
              <p:ext uri="{D42A27DB-BD31-4B8C-83A1-F6EECF244321}">
                <p14:modId xmlns:p14="http://schemas.microsoft.com/office/powerpoint/2010/main" val="2430241298"/>
              </p:ext>
            </p:extLst>
          </p:nvPr>
        </p:nvGraphicFramePr>
        <p:xfrm>
          <a:off x="703115" y="1116798"/>
          <a:ext cx="10826683" cy="5038616"/>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62467">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Collect package information and clearing metadata on packages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387689">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Single point of truth for package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1371823">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Store package metadata and quality verification status (of that metadata </a:t>
                      </a:r>
                      <a:r>
                        <a:rPr lang="en-US" noProof="0" dirty="0" err="1"/>
                        <a:t>concenring</a:t>
                      </a:r>
                      <a:r>
                        <a:rPr lang="en-US" noProof="0" dirty="0"/>
                        <a:t> completeness and correctness)</a:t>
                      </a:r>
                    </a:p>
                    <a:p>
                      <a:pPr marL="160420" indent="-160420" algn="l">
                        <a:spcBef>
                          <a:spcPts val="300"/>
                        </a:spcBef>
                        <a:buSzPct val="100000"/>
                        <a:buChar char="•"/>
                        <a:defRPr sz="1600">
                          <a:sym typeface="Avenir Book"/>
                        </a:defRPr>
                      </a:pPr>
                      <a:r>
                        <a:rPr lang="en-US" noProof="0" dirty="0"/>
                        <a:t>Support composition analysis (verification of dependency analysis)</a:t>
                      </a:r>
                    </a:p>
                    <a:p>
                      <a:pPr marL="160420" indent="-160420" algn="l">
                        <a:spcBef>
                          <a:spcPts val="300"/>
                        </a:spcBef>
                        <a:buSzPct val="100000"/>
                        <a:buChar char="•"/>
                        <a:defRPr sz="1600">
                          <a:sym typeface="Avenir Book"/>
                        </a:defRPr>
                      </a:pPr>
                      <a:r>
                        <a:rPr lang="en-US" noProof="0" dirty="0"/>
                        <a:t>Provide search capabilities to identify existing packages</a:t>
                      </a:r>
                    </a:p>
                    <a:p>
                      <a:pPr marL="160420" indent="-160420" algn="l">
                        <a:spcBef>
                          <a:spcPts val="300"/>
                        </a:spcBef>
                        <a:buSzPct val="100000"/>
                        <a:buChar char="•"/>
                        <a:defRPr sz="1600">
                          <a:sym typeface="Avenir Book"/>
                        </a:defRPr>
                      </a:pPr>
                      <a:r>
                        <a:rPr lang="en-US" noProof="0" dirty="0"/>
                        <a:t>Support authentication/authorization to ensure responsible data handling/editing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613145">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marR="0" lvl="0" indent="-160420" algn="l" defTabSz="914400" eaLnBrk="1" fontAlgn="auto" latinLnBrk="0" hangingPunct="1">
                        <a:lnSpc>
                          <a:spcPct val="100000"/>
                        </a:lnSpc>
                        <a:spcBef>
                          <a:spcPts val="300"/>
                        </a:spcBef>
                        <a:spcAft>
                          <a:spcPts val="0"/>
                        </a:spcAft>
                        <a:buClrTx/>
                        <a:buSzPct val="100000"/>
                        <a:buFontTx/>
                        <a:buChar char="•"/>
                        <a:tabLst/>
                        <a:defRPr sz="1600">
                          <a:sym typeface="Avenir Book"/>
                        </a:defRPr>
                      </a:pPr>
                      <a:r>
                        <a:rPr lang="en-US" noProof="0" dirty="0"/>
                        <a:t>Package identifier (e.g. purl) + already identified metadata</a:t>
                      </a:r>
                    </a:p>
                    <a:p>
                      <a:pPr marL="160420" marR="0" lvl="0" indent="-160420" algn="l" defTabSz="914400" eaLnBrk="1" fontAlgn="auto" latinLnBrk="0" hangingPunct="1">
                        <a:lnSpc>
                          <a:spcPct val="100000"/>
                        </a:lnSpc>
                        <a:spcBef>
                          <a:spcPts val="300"/>
                        </a:spcBef>
                        <a:spcAft>
                          <a:spcPts val="0"/>
                        </a:spcAft>
                        <a:buClrTx/>
                        <a:buSzPct val="100000"/>
                        <a:buFontTx/>
                        <a:buChar char="•"/>
                        <a:tabLst/>
                        <a:defRPr sz="1600">
                          <a:sym typeface="Avenir Book"/>
                        </a:defRPr>
                      </a:pPr>
                      <a:r>
                        <a:rPr lang="en-US" noProof="0" dirty="0"/>
                        <a:t>Package metadata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371823">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Package metadata, including package type (e.g. OSS, COTS, internal) and completion/ verification</a:t>
                      </a:r>
                      <a:r>
                        <a:rPr lang="en-US" baseline="0" noProof="0" dirty="0"/>
                        <a:t> status of </a:t>
                      </a:r>
                      <a:r>
                        <a:rPr lang="en-US" noProof="0" dirty="0"/>
                        <a:t>associated </a:t>
                      </a:r>
                      <a:r>
                        <a:rPr lang="en-US" baseline="0" noProof="0" dirty="0"/>
                        <a:t>metadata</a:t>
                      </a:r>
                      <a:endParaRPr lang="en-US" noProof="0" dirty="0"/>
                    </a:p>
                    <a:p>
                      <a:pPr marL="160420" indent="-160420" algn="l">
                        <a:spcBef>
                          <a:spcPts val="300"/>
                        </a:spcBef>
                        <a:buSzPct val="100000"/>
                        <a:buChar char="•"/>
                        <a:defRPr sz="1600">
                          <a:sym typeface="Avenir Book"/>
                        </a:defRPr>
                      </a:pPr>
                      <a:r>
                        <a:rPr lang="en-US" noProof="0" dirty="0"/>
                        <a:t>Containment structures (consists of)</a:t>
                      </a:r>
                    </a:p>
                    <a:p>
                      <a:pPr marL="160420" indent="-160420" algn="l">
                        <a:spcBef>
                          <a:spcPts val="300"/>
                        </a:spcBef>
                        <a:buSzPct val="100000"/>
                        <a:buChar char="•"/>
                        <a:defRPr sz="1600">
                          <a:sym typeface="Avenir Book"/>
                        </a:defRPr>
                      </a:pPr>
                      <a:r>
                        <a:rPr lang="en-US" noProof="0" dirty="0"/>
                        <a:t>Dependency structures (depends on)</a:t>
                      </a:r>
                    </a:p>
                    <a:p>
                      <a:pPr marL="160420" indent="-160420" algn="l">
                        <a:spcBef>
                          <a:spcPts val="300"/>
                        </a:spcBef>
                        <a:buSzPct val="100000"/>
                        <a:buChar char="•"/>
                        <a:defRPr sz="1600">
                          <a:sym typeface="Avenir Book"/>
                        </a:defRPr>
                      </a:pPr>
                      <a:r>
                        <a:rPr lang="en-US" noProof="0" dirty="0"/>
                        <a:t>Optional: relate known vulnerability information (not OSC specific, but a good place)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590559">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Archive should be provided by archive capability. Tools supporting both functions in one are not limited by the capabilities </a:t>
                      </a:r>
                      <a:r>
                        <a:rPr lang="en-US" noProof="0" dirty="0" err="1"/>
                        <a:t>beeing</a:t>
                      </a:r>
                      <a:r>
                        <a:rPr lang="en-US" noProof="0" dirty="0"/>
                        <a:t> separate.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8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28</a:t>
            </a:fld>
            <a:endParaRPr lang="en-US" noProof="0" dirty="0"/>
          </a:p>
        </p:txBody>
      </p:sp>
      <p:pic>
        <p:nvPicPr>
          <p:cNvPr id="5" name="Grafik 4">
            <a:extLst>
              <a:ext uri="{FF2B5EF4-FFF2-40B4-BE49-F238E27FC236}">
                <a16:creationId xmlns:a16="http://schemas.microsoft.com/office/drawing/2014/main" id="{A068E701-6F91-6385-3700-C2938373A23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53939" y="481060"/>
            <a:ext cx="423434" cy="349624"/>
          </a:xfrm>
          <a:prstGeom prst="rect">
            <a:avLst/>
          </a:prstGeom>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OC Tooling Workgroup - ToolChain Capabilities - Project1 data"/>
          <p:cNvSpPr txBox="1">
            <a:spLocks noGrp="1"/>
          </p:cNvSpPr>
          <p:nvPr>
            <p:ph type="title"/>
          </p:nvPr>
        </p:nvSpPr>
        <p:spPr>
          <a:prstGeom prst="rect">
            <a:avLst/>
          </a:prstGeom>
        </p:spPr>
        <p:txBody>
          <a:bodyPr>
            <a:normAutofit/>
          </a:bodyPr>
          <a:lstStyle/>
          <a:p>
            <a:r>
              <a:rPr lang="en-US" noProof="0" dirty="0"/>
              <a:t>Tool Chain Capabilities - Case Data Collector</a:t>
            </a:r>
          </a:p>
        </p:txBody>
      </p:sp>
      <p:graphicFrame>
        <p:nvGraphicFramePr>
          <p:cNvPr id="190" name="Tabelle"/>
          <p:cNvGraphicFramePr/>
          <p:nvPr>
            <p:extLst>
              <p:ext uri="{D42A27DB-BD31-4B8C-83A1-F6EECF244321}">
                <p14:modId xmlns:p14="http://schemas.microsoft.com/office/powerpoint/2010/main" val="1918361501"/>
              </p:ext>
            </p:extLst>
          </p:nvPr>
        </p:nvGraphicFramePr>
        <p:xfrm>
          <a:off x="573759" y="1046301"/>
          <a:ext cx="10003300" cy="5333398"/>
        </p:xfrm>
        <a:graphic>
          <a:graphicData uri="http://schemas.openxmlformats.org/drawingml/2006/table">
            <a:tbl>
              <a:tblPr>
                <a:tableStyleId>{4C3C2611-4C71-4FC5-86AE-919BDF0F9419}</a:tableStyleId>
              </a:tblPr>
              <a:tblGrid>
                <a:gridCol w="1628775">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Provide bracket for all compliance relevant information that is not directly related to source of a product / distribution item</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Ensure completeness of case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Collect all product specific information, including package change &amp; linkage status </a:t>
                      </a:r>
                      <a:br>
                        <a:rPr lang="en-US" sz="1400" noProof="0" dirty="0"/>
                      </a:br>
                      <a:r>
                        <a:rPr lang="en-US" sz="1400" noProof="0" dirty="0"/>
                        <a:t>(via history)</a:t>
                      </a:r>
                    </a:p>
                    <a:p>
                      <a:pPr marL="160420" indent="-160420" algn="l">
                        <a:spcBef>
                          <a:spcPts val="300"/>
                        </a:spcBef>
                        <a:buSzPct val="100000"/>
                        <a:buChar char="•"/>
                        <a:defRPr sz="1600">
                          <a:sym typeface="Avenir Book"/>
                        </a:defRPr>
                      </a:pPr>
                      <a:r>
                        <a:rPr lang="en-US" sz="1400" noProof="0" dirty="0"/>
                        <a:t>Follow the release cycle of a particular product, e.g. approvals</a:t>
                      </a:r>
                    </a:p>
                    <a:p>
                      <a:pPr marL="160420" indent="-160420" algn="l">
                        <a:spcBef>
                          <a:spcPts val="300"/>
                        </a:spcBef>
                        <a:buSzPct val="100000"/>
                        <a:buChar char="•"/>
                        <a:defRPr sz="1600">
                          <a:sym typeface="Avenir Book"/>
                        </a:defRPr>
                      </a:pPr>
                      <a:r>
                        <a:rPr lang="en-US" sz="1400" noProof="0" dirty="0"/>
                        <a:t>Build canvas for reporting and analysis of a given composition &amp; in a given situation</a:t>
                      </a:r>
                    </a:p>
                    <a:p>
                      <a:pPr marL="160420" indent="-160420" algn="l">
                        <a:spcBef>
                          <a:spcPts val="300"/>
                        </a:spcBef>
                        <a:buSzPct val="100000"/>
                        <a:buChar char="•"/>
                        <a:defRPr sz="1600">
                          <a:sym typeface="Avenir Book"/>
                        </a:defRPr>
                      </a:pPr>
                      <a:r>
                        <a:rPr lang="en-US" sz="1400" noProof="0" dirty="0"/>
                        <a:t>Versioning of analysis results to map with input situations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marR="0" lvl="0" indent="-160420" algn="l" defTabSz="914400" eaLnBrk="1" fontAlgn="auto" latinLnBrk="0" hangingPunct="1">
                        <a:lnSpc>
                          <a:spcPct val="100000"/>
                        </a:lnSpc>
                        <a:spcBef>
                          <a:spcPts val="300"/>
                        </a:spcBef>
                        <a:spcAft>
                          <a:spcPts val="0"/>
                        </a:spcAft>
                        <a:buClrTx/>
                        <a:buSzPct val="100000"/>
                        <a:buFontTx/>
                        <a:buChar char="•"/>
                        <a:tabLst/>
                        <a:defRPr sz="1600">
                          <a:sym typeface="Avenir Book"/>
                        </a:defRPr>
                      </a:pPr>
                      <a:r>
                        <a:rPr lang="en-US" sz="1400" noProof="0" dirty="0"/>
                        <a:t>Business context (business model, distribution, external contractual obligations, etc.)</a:t>
                      </a:r>
                    </a:p>
                    <a:p>
                      <a:pPr marL="160420" indent="-160420" algn="l">
                        <a:spcBef>
                          <a:spcPts val="300"/>
                        </a:spcBef>
                        <a:buSzPct val="100000"/>
                        <a:buChar char="•"/>
                        <a:defRPr sz="1600">
                          <a:sym typeface="Avenir Book"/>
                        </a:defRPr>
                      </a:pPr>
                      <a:r>
                        <a:rPr lang="en-US" sz="1400" noProof="0" dirty="0"/>
                        <a:t>Software Bill of Materials (SBOM) + Component meta data (see </a:t>
                      </a:r>
                      <a:r>
                        <a:rPr lang="en-US" sz="1400" noProof="0" dirty="0">
                          <a:hlinkClick r:id="rId2" action="ppaction://hlinksldjump"/>
                        </a:rPr>
                        <a:t>Package Metadata Repo</a:t>
                      </a:r>
                      <a:r>
                        <a:rPr lang="en-US" sz="1400" noProof="0" dirty="0"/>
                        <a:t>)</a:t>
                      </a:r>
                    </a:p>
                    <a:p>
                      <a:pPr marL="160420" indent="-160420" algn="l">
                        <a:spcBef>
                          <a:spcPts val="300"/>
                        </a:spcBef>
                        <a:buSzPct val="100000"/>
                        <a:buChar char="•"/>
                        <a:defRPr sz="1600">
                          <a:sym typeface="Avenir Book"/>
                        </a:defRPr>
                      </a:pPr>
                      <a:r>
                        <a:rPr lang="en-US" sz="1400" noProof="0" dirty="0"/>
                        <a:t>External components, e.g. runtime environments, middleware or resources (as part of solution)</a:t>
                      </a:r>
                    </a:p>
                    <a:p>
                      <a:pPr marL="160420" indent="-160420" algn="l">
                        <a:spcBef>
                          <a:spcPts val="300"/>
                        </a:spcBef>
                        <a:buSzPct val="100000"/>
                        <a:buChar char="•"/>
                        <a:defRPr sz="1600">
                          <a:sym typeface="Avenir Book"/>
                        </a:defRPr>
                      </a:pPr>
                      <a:r>
                        <a:rPr lang="en-US" sz="1400" noProof="0" dirty="0"/>
                        <a:t>Type of delivery/distribution (binary, source (</a:t>
                      </a:r>
                      <a:r>
                        <a:rPr lang="en-US" sz="1400" noProof="0" dirty="0" err="1"/>
                        <a:t>oss</a:t>
                      </a:r>
                      <a:r>
                        <a:rPr lang="en-US" sz="1400" noProof="0" dirty="0"/>
                        <a:t>), source (proprietary &amp; </a:t>
                      </a:r>
                      <a:r>
                        <a:rPr lang="en-US" sz="1400" noProof="0" dirty="0" err="1"/>
                        <a:t>oss</a:t>
                      </a:r>
                      <a:r>
                        <a:rPr lang="en-US" sz="1400" noProof="0" dirty="0"/>
                        <a:t>), source (proprietary, </a:t>
                      </a:r>
                      <a:r>
                        <a:rPr lang="en-US" sz="1400" noProof="0" dirty="0" err="1"/>
                        <a:t>oss</a:t>
                      </a:r>
                      <a:r>
                        <a:rPr lang="en-US" sz="1400" noProof="0" dirty="0"/>
                        <a:t> , COTS and combinations of these) </a:t>
                      </a:r>
                    </a:p>
                    <a:p>
                      <a:pPr marL="160420" indent="-160420" algn="l">
                        <a:spcBef>
                          <a:spcPts val="300"/>
                        </a:spcBef>
                        <a:buSzPct val="100000"/>
                        <a:buChar char="•"/>
                        <a:defRPr sz="1600">
                          <a:sym typeface="Avenir Book"/>
                        </a:defRPr>
                      </a:pPr>
                      <a:r>
                        <a:rPr lang="en-US" sz="1400" noProof="0" dirty="0"/>
                        <a:t>Participants / Stakeholders (audience)</a:t>
                      </a:r>
                    </a:p>
                    <a:p>
                      <a:pPr marL="160420" indent="-160420" algn="l">
                        <a:spcBef>
                          <a:spcPts val="300"/>
                        </a:spcBef>
                        <a:buSzPct val="100000"/>
                        <a:buChar char="•"/>
                        <a:defRPr sz="1600">
                          <a:sym typeface="Avenir Book"/>
                        </a:defRPr>
                      </a:pPr>
                      <a:r>
                        <a:rPr lang="en-US" sz="1400" noProof="0" dirty="0"/>
                        <a:t>Approval Feedback</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696628">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Status Overview</a:t>
                      </a:r>
                    </a:p>
                    <a:p>
                      <a:pPr marL="160420" indent="-160420" algn="l">
                        <a:spcBef>
                          <a:spcPts val="300"/>
                        </a:spcBef>
                        <a:buSzPct val="100000"/>
                        <a:buChar char="•"/>
                        <a:defRPr sz="1600">
                          <a:sym typeface="Avenir Book"/>
                        </a:defRPr>
                      </a:pPr>
                      <a:r>
                        <a:rPr lang="en-US" sz="1400" noProof="0" dirty="0"/>
                        <a:t>History of events and changes to context and meta data</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41275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endParaRPr lang="en-US" sz="1400"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91"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29</a:t>
            </a:fld>
            <a:endParaRPr lang="en-US" noProof="0" dirty="0"/>
          </a:p>
        </p:txBody>
      </p:sp>
      <p:pic>
        <p:nvPicPr>
          <p:cNvPr id="6" name="Grafik 5">
            <a:extLst>
              <a:ext uri="{FF2B5EF4-FFF2-40B4-BE49-F238E27FC236}">
                <a16:creationId xmlns:a16="http://schemas.microsoft.com/office/drawing/2014/main" id="{ED05CF23-DF4A-C9FE-E8D6-D787B53BFDA4}"/>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232738" y="475486"/>
            <a:ext cx="423434" cy="349624"/>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BEEA3-4A43-6CE0-6025-42698A4C9E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4CC88B-F3FE-4CB7-EBF9-255AA6601D4A}"/>
              </a:ext>
            </a:extLst>
          </p:cNvPr>
          <p:cNvSpPr>
            <a:spLocks noGrp="1"/>
          </p:cNvSpPr>
          <p:nvPr>
            <p:ph type="title"/>
          </p:nvPr>
        </p:nvSpPr>
        <p:spPr/>
        <p:txBody>
          <a:bodyPr/>
          <a:lstStyle/>
          <a:p>
            <a:r>
              <a:rPr lang="en-US" noProof="0" dirty="0"/>
              <a:t>Introduction</a:t>
            </a:r>
          </a:p>
        </p:txBody>
      </p:sp>
      <p:sp>
        <p:nvSpPr>
          <p:cNvPr id="3" name="Text Placeholder 2">
            <a:extLst>
              <a:ext uri="{FF2B5EF4-FFF2-40B4-BE49-F238E27FC236}">
                <a16:creationId xmlns:a16="http://schemas.microsoft.com/office/drawing/2014/main" id="{BA8A84A3-A669-780C-719E-478B10235DC7}"/>
              </a:ext>
            </a:extLst>
          </p:cNvPr>
          <p:cNvSpPr>
            <a:spLocks noGrp="1"/>
          </p:cNvSpPr>
          <p:nvPr>
            <p:ph type="body" sz="quarter" idx="1"/>
          </p:nvPr>
        </p:nvSpPr>
        <p:spPr/>
        <p:txBody>
          <a:bodyPr/>
          <a:lstStyle/>
          <a:p>
            <a:r>
              <a:rPr lang="en-US" dirty="0"/>
              <a:t>Why this Tooling Capability Model exists</a:t>
            </a:r>
            <a:endParaRPr lang="en-US" noProof="0" dirty="0"/>
          </a:p>
        </p:txBody>
      </p:sp>
    </p:spTree>
    <p:extLst>
      <p:ext uri="{BB962C8B-B14F-4D97-AF65-F5344CB8AC3E}">
        <p14:creationId xmlns:p14="http://schemas.microsoft.com/office/powerpoint/2010/main" val="366432853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OC Tooling Workgroup - ToolChain Capabilities - Situation Data, Policies &amp; Rules"/>
          <p:cNvSpPr txBox="1">
            <a:spLocks noGrp="1"/>
          </p:cNvSpPr>
          <p:nvPr>
            <p:ph type="title"/>
          </p:nvPr>
        </p:nvSpPr>
        <p:spPr>
          <a:prstGeom prst="rect">
            <a:avLst/>
          </a:prstGeom>
        </p:spPr>
        <p:txBody>
          <a:bodyPr/>
          <a:lstStyle/>
          <a:p>
            <a:r>
              <a:rPr lang="en-US" noProof="0" dirty="0"/>
              <a:t>Tool Chain Capabilities – Case Data Analyzer</a:t>
            </a:r>
          </a:p>
        </p:txBody>
      </p:sp>
      <p:graphicFrame>
        <p:nvGraphicFramePr>
          <p:cNvPr id="194" name="Tabelle"/>
          <p:cNvGraphicFramePr/>
          <p:nvPr>
            <p:extLst>
              <p:ext uri="{D42A27DB-BD31-4B8C-83A1-F6EECF244321}">
                <p14:modId xmlns:p14="http://schemas.microsoft.com/office/powerpoint/2010/main" val="834053896"/>
              </p:ext>
            </p:extLst>
          </p:nvPr>
        </p:nvGraphicFramePr>
        <p:xfrm>
          <a:off x="573759" y="1104347"/>
          <a:ext cx="10826683" cy="412115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Interpret all collected case data in given context and determine deltas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Identify obligations, violations and warnings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Check for completeness of information</a:t>
                      </a:r>
                    </a:p>
                    <a:p>
                      <a:pPr marL="160420" indent="-160420" algn="l">
                        <a:spcBef>
                          <a:spcPts val="300"/>
                        </a:spcBef>
                        <a:buSzPct val="100000"/>
                        <a:buChar char="•"/>
                        <a:defRPr sz="1600">
                          <a:sym typeface="Avenir Book"/>
                        </a:defRPr>
                      </a:pPr>
                      <a:r>
                        <a:rPr lang="en-US" noProof="0" dirty="0"/>
                        <a:t>Identify missing information (e.g. missing Copyright information)</a:t>
                      </a:r>
                    </a:p>
                    <a:p>
                      <a:pPr marL="160420" indent="-160420" algn="l">
                        <a:spcBef>
                          <a:spcPts val="300"/>
                        </a:spcBef>
                        <a:buSzPct val="100000"/>
                        <a:buChar char="•"/>
                        <a:defRPr sz="1600">
                          <a:sym typeface="Avenir Book"/>
                        </a:defRPr>
                      </a:pPr>
                      <a:r>
                        <a:rPr lang="en-US" noProof="0" dirty="0"/>
                        <a:t>Determine rights and obligations, compare with requirements from business context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Case Data (see </a:t>
                      </a:r>
                      <a:r>
                        <a:rPr lang="en-US" noProof="0" dirty="0">
                          <a:hlinkClick r:id="rId2" action="ppaction://hlinksldjump"/>
                        </a:rPr>
                        <a:t>13. ToolChain Capabilities - Case Data (Structure of Solution...</a:t>
                      </a:r>
                      <a:r>
                        <a:rPr lang="en-US" noProof="0" dirty="0"/>
                        <a:t>)</a:t>
                      </a:r>
                    </a:p>
                    <a:p>
                      <a:pPr marL="160420" indent="-160420" algn="l">
                        <a:spcBef>
                          <a:spcPts val="300"/>
                        </a:spcBef>
                        <a:buSzPct val="100000"/>
                        <a:buChar char="•"/>
                        <a:defRPr sz="1600">
                          <a:sym typeface="Avenir Book"/>
                        </a:defRPr>
                      </a:pPr>
                      <a:r>
                        <a:rPr lang="en-US" noProof="0" dirty="0"/>
                        <a:t>Policy &amp; Rules</a:t>
                      </a:r>
                    </a:p>
                    <a:p>
                      <a:pPr marL="160420" indent="-160420" algn="l">
                        <a:spcBef>
                          <a:spcPts val="300"/>
                        </a:spcBef>
                        <a:buSzPct val="100000"/>
                        <a:buChar char="•"/>
                        <a:defRPr sz="1600">
                          <a:sym typeface="Avenir Book"/>
                        </a:defRPr>
                      </a:pPr>
                      <a:r>
                        <a:rPr lang="en-US" noProof="0" dirty="0"/>
                        <a:t>Legal interpretation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Analysis result for further processing</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Review after re-draw of model</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95" name="Foliennummer"/>
          <p:cNvSpPr txBox="1">
            <a:spLocks noGrp="1"/>
          </p:cNvSpPr>
          <p:nvPr>
            <p:ph type="sldNum" sz="quarter" idx="2"/>
          </p:nvPr>
        </p:nvSpPr>
        <p:spPr>
          <a:xfrm>
            <a:off x="11243481" y="6425419"/>
            <a:ext cx="245404"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30</a:t>
            </a:fld>
            <a:endParaRPr lang="en-US" noProof="0" dirty="0"/>
          </a:p>
        </p:txBody>
      </p:sp>
      <p:pic>
        <p:nvPicPr>
          <p:cNvPr id="6" name="Grafik 5">
            <a:extLst>
              <a:ext uri="{FF2B5EF4-FFF2-40B4-BE49-F238E27FC236}">
                <a16:creationId xmlns:a16="http://schemas.microsoft.com/office/drawing/2014/main" id="{C68688DB-8C6E-A81D-17BB-1E7D89DA6A07}"/>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232738" y="475486"/>
            <a:ext cx="423434" cy="349624"/>
          </a:xfrm>
          <a:prstGeom prst="rect">
            <a:avLst/>
          </a:prstGeom>
        </p:spPr>
      </p:pic>
    </p:spTree>
    <p:extLst>
      <p:ext uri="{BB962C8B-B14F-4D97-AF65-F5344CB8AC3E}">
        <p14:creationId xmlns:p14="http://schemas.microsoft.com/office/powerpoint/2010/main" val="161563177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OC Tooling Workgroup - ToolChain Capabilities - Situation Data, Policies &amp; Rules"/>
          <p:cNvSpPr txBox="1">
            <a:spLocks noGrp="1"/>
          </p:cNvSpPr>
          <p:nvPr>
            <p:ph type="title"/>
          </p:nvPr>
        </p:nvSpPr>
        <p:spPr>
          <a:prstGeom prst="rect">
            <a:avLst/>
          </a:prstGeom>
        </p:spPr>
        <p:txBody>
          <a:bodyPr/>
          <a:lstStyle/>
          <a:p>
            <a:r>
              <a:rPr lang="en-US" noProof="0" dirty="0"/>
              <a:t>Tool Chain Capabilities - Policies &amp; Rules</a:t>
            </a:r>
          </a:p>
        </p:txBody>
      </p:sp>
      <p:graphicFrame>
        <p:nvGraphicFramePr>
          <p:cNvPr id="194" name="Tabelle"/>
          <p:cNvGraphicFramePr/>
          <p:nvPr>
            <p:extLst>
              <p:ext uri="{D42A27DB-BD31-4B8C-83A1-F6EECF244321}">
                <p14:modId xmlns:p14="http://schemas.microsoft.com/office/powerpoint/2010/main" val="2794473590"/>
              </p:ext>
            </p:extLst>
          </p:nvPr>
        </p:nvGraphicFramePr>
        <p:xfrm>
          <a:off x="573759" y="1063840"/>
          <a:ext cx="10915126" cy="4511229"/>
        </p:xfrm>
        <a:graphic>
          <a:graphicData uri="http://schemas.openxmlformats.org/drawingml/2006/table">
            <a:tbl>
              <a:tblPr>
                <a:tableStyleId>{4C3C2611-4C71-4FC5-86AE-919BDF0F9419}</a:tableStyleId>
              </a:tblPr>
              <a:tblGrid>
                <a:gridCol w="2472190">
                  <a:extLst>
                    <a:ext uri="{9D8B030D-6E8A-4147-A177-3AD203B41FA5}">
                      <a16:colId xmlns:a16="http://schemas.microsoft.com/office/drawing/2014/main" val="20000"/>
                    </a:ext>
                  </a:extLst>
                </a:gridCol>
                <a:gridCol w="8442936">
                  <a:extLst>
                    <a:ext uri="{9D8B030D-6E8A-4147-A177-3AD203B41FA5}">
                      <a16:colId xmlns:a16="http://schemas.microsoft.com/office/drawing/2014/main" val="20001"/>
                    </a:ext>
                  </a:extLst>
                </a:gridCol>
              </a:tblGrid>
              <a:tr h="406002">
                <a:tc>
                  <a:txBody>
                    <a:bodyPr/>
                    <a:lstStyle/>
                    <a:p>
                      <a:pPr algn="ctr">
                        <a:defRPr sz="1800">
                          <a:solidFill>
                            <a:srgbClr val="000000"/>
                          </a:solidFill>
                        </a:defRPr>
                      </a:pPr>
                      <a:r>
                        <a:rPr lang="en-US" sz="18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Capturing the </a:t>
                      </a:r>
                      <a:r>
                        <a:rPr lang="en-US" sz="1400" noProof="0" dirty="0" err="1"/>
                        <a:t>Organisation</a:t>
                      </a:r>
                      <a:r>
                        <a:rPr lang="en-US" sz="1400" noProof="0" dirty="0"/>
                        <a:t> specific interpretation of its obligations, objectives &amp; goals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06002">
                <a:tc>
                  <a:txBody>
                    <a:bodyPr/>
                    <a:lstStyle/>
                    <a:p>
                      <a:pPr algn="ctr">
                        <a:defRPr sz="1800">
                          <a:solidFill>
                            <a:srgbClr val="000000"/>
                          </a:solidFill>
                        </a:defRPr>
                      </a:pPr>
                      <a:r>
                        <a:rPr lang="en-US" sz="18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Represent the rules derived from </a:t>
                      </a:r>
                      <a:r>
                        <a:rPr lang="en-US" sz="1400" noProof="0" dirty="0" err="1"/>
                        <a:t>organisations</a:t>
                      </a:r>
                      <a:r>
                        <a:rPr lang="en-US" sz="1400" noProof="0" dirty="0"/>
                        <a:t> legal understanding</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1743933">
                <a:tc>
                  <a:txBody>
                    <a:bodyPr/>
                    <a:lstStyle/>
                    <a:p>
                      <a:pPr algn="ctr">
                        <a:defRPr sz="1800">
                          <a:solidFill>
                            <a:srgbClr val="000000"/>
                          </a:solidFill>
                        </a:defRPr>
                      </a:pPr>
                      <a:r>
                        <a:rPr lang="en-US" sz="18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Rules how to treat specific legal circumstances, e.g. commercial aspects, trade secrets or IP protection requirements, etc. </a:t>
                      </a:r>
                    </a:p>
                    <a:p>
                      <a:pPr marL="160420" indent="-160420" algn="l">
                        <a:spcBef>
                          <a:spcPts val="300"/>
                        </a:spcBef>
                        <a:buSzPct val="100000"/>
                        <a:buChar char="•"/>
                        <a:defRPr sz="1600">
                          <a:sym typeface="Avenir Book"/>
                        </a:defRPr>
                      </a:pPr>
                      <a:r>
                        <a:rPr lang="en-US" sz="1400" noProof="0" dirty="0"/>
                        <a:t>Translate human readable policies to machine readable instructions/rules </a:t>
                      </a:r>
                      <a:br>
                        <a:rPr lang="en-US" sz="1400" noProof="0" dirty="0"/>
                      </a:br>
                      <a:r>
                        <a:rPr lang="en-US" sz="1400" noProof="0" dirty="0"/>
                        <a:t>(as input input for analysis)</a:t>
                      </a:r>
                    </a:p>
                    <a:p>
                      <a:pPr marL="160420" indent="-160420" algn="l">
                        <a:spcBef>
                          <a:spcPts val="300"/>
                        </a:spcBef>
                        <a:buSzPct val="100000"/>
                        <a:buChar char="•"/>
                        <a:defRPr sz="1600">
                          <a:sym typeface="Avenir Book"/>
                        </a:defRPr>
                      </a:pPr>
                      <a:r>
                        <a:rPr lang="en-US" sz="1400" noProof="0" dirty="0"/>
                        <a:t>Document / Track changes in project specific allow- lists or deny-lists (licenses, components, frameworks, etc.)</a:t>
                      </a:r>
                    </a:p>
                    <a:p>
                      <a:pPr marL="160420" indent="-160420" algn="l">
                        <a:spcBef>
                          <a:spcPts val="300"/>
                        </a:spcBef>
                        <a:buSzPct val="100000"/>
                        <a:buChar char="•"/>
                        <a:defRPr sz="1600">
                          <a:sym typeface="Avenir Book"/>
                        </a:defRPr>
                      </a:pPr>
                      <a:r>
                        <a:rPr lang="en-US" sz="1400" noProof="0" dirty="0"/>
                        <a:t>Allow managing groups of projects with consistent policies &amp;</a:t>
                      </a:r>
                      <a:r>
                        <a:rPr lang="en-US" sz="1400" baseline="0" noProof="0" dirty="0"/>
                        <a:t> rules</a:t>
                      </a:r>
                    </a:p>
                    <a:p>
                      <a:pPr marL="160420" indent="-160420" algn="l">
                        <a:spcBef>
                          <a:spcPts val="300"/>
                        </a:spcBef>
                        <a:buSzPct val="100000"/>
                        <a:buChar char="•"/>
                        <a:defRPr sz="1600">
                          <a:sym typeface="Avenir Book"/>
                        </a:defRPr>
                      </a:pPr>
                      <a:r>
                        <a:rPr lang="en-US" sz="1400" baseline="0" noProof="0" dirty="0"/>
                        <a:t>Optional: Store open source policy for reference</a:t>
                      </a:r>
                      <a:endParaRPr lang="en-US" sz="1400"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829492">
                <a:tc>
                  <a:txBody>
                    <a:bodyPr/>
                    <a:lstStyle/>
                    <a:p>
                      <a:pPr algn="ctr">
                        <a:defRPr sz="1800">
                          <a:solidFill>
                            <a:srgbClr val="000000"/>
                          </a:solidFill>
                        </a:defRPr>
                      </a:pPr>
                      <a:r>
                        <a:rPr lang="en-US" sz="18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Legal requirements for particular application scenarios</a:t>
                      </a:r>
                    </a:p>
                    <a:p>
                      <a:pPr marL="160420" indent="-160420" algn="l">
                        <a:spcBef>
                          <a:spcPts val="300"/>
                        </a:spcBef>
                        <a:buSzPct val="100000"/>
                        <a:buChar char="•"/>
                        <a:defRPr sz="1600">
                          <a:sym typeface="Avenir Book"/>
                        </a:defRPr>
                      </a:pPr>
                      <a:r>
                        <a:rPr lang="en-US" sz="1400" noProof="0" dirty="0"/>
                        <a:t>Definition allow- and deny-lists </a:t>
                      </a:r>
                    </a:p>
                    <a:p>
                      <a:pPr marL="160420" indent="-160420" algn="l">
                        <a:spcBef>
                          <a:spcPts val="300"/>
                        </a:spcBef>
                        <a:buSzPct val="100000"/>
                        <a:buChar char="•"/>
                        <a:defRPr sz="1600">
                          <a:sym typeface="Avenir Book"/>
                        </a:defRPr>
                      </a:pPr>
                      <a:r>
                        <a:rPr lang="en-US" sz="1400" noProof="0" dirty="0"/>
                        <a:t>Project specific rules and policies (e.g. versions, </a:t>
                      </a:r>
                      <a:r>
                        <a:rPr lang="en-US" sz="1400" noProof="0" dirty="0" err="1"/>
                        <a:t>OpenSSF</a:t>
                      </a:r>
                      <a:r>
                        <a:rPr lang="en-US" sz="1400" noProof="0" dirty="0"/>
                        <a:t> Score, specific components, viability, etc.)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06002">
                <a:tc>
                  <a:txBody>
                    <a:bodyPr/>
                    <a:lstStyle/>
                    <a:p>
                      <a:pPr algn="ctr">
                        <a:defRPr sz="1800">
                          <a:solidFill>
                            <a:srgbClr val="000000"/>
                          </a:solidFill>
                        </a:defRPr>
                      </a:pPr>
                      <a:r>
                        <a:rPr lang="en-US" sz="18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History of changes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463663">
                <a:tc>
                  <a:txBody>
                    <a:bodyPr/>
                    <a:lstStyle/>
                    <a:p>
                      <a:pPr algn="ctr">
                        <a:defRPr sz="1800">
                          <a:solidFill>
                            <a:srgbClr val="000000"/>
                          </a:solidFill>
                        </a:defRPr>
                      </a:pPr>
                      <a:r>
                        <a:rPr lang="en-US" sz="18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endParaRPr lang="en-US" sz="1400"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95" name="Foliennummer"/>
          <p:cNvSpPr txBox="1">
            <a:spLocks noGrp="1"/>
          </p:cNvSpPr>
          <p:nvPr>
            <p:ph type="sldNum" sz="quarter" idx="2"/>
          </p:nvPr>
        </p:nvSpPr>
        <p:spPr>
          <a:xfrm>
            <a:off x="11243481" y="6425419"/>
            <a:ext cx="245404"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31</a:t>
            </a:fld>
            <a:endParaRPr lang="en-US" noProof="0" dirty="0"/>
          </a:p>
        </p:txBody>
      </p:sp>
      <p:pic>
        <p:nvPicPr>
          <p:cNvPr id="5" name="Grafik 4">
            <a:extLst>
              <a:ext uri="{FF2B5EF4-FFF2-40B4-BE49-F238E27FC236}">
                <a16:creationId xmlns:a16="http://schemas.microsoft.com/office/drawing/2014/main" id="{D759CF93-9F0C-5E6E-62D8-3311F12A3FC4}"/>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32738" y="475486"/>
            <a:ext cx="423434" cy="349624"/>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OC Tooling Workgroup - ToolChain Capabilities - COTS Management"/>
          <p:cNvSpPr txBox="1">
            <a:spLocks noGrp="1"/>
          </p:cNvSpPr>
          <p:nvPr>
            <p:ph type="title"/>
          </p:nvPr>
        </p:nvSpPr>
        <p:spPr>
          <a:prstGeom prst="rect">
            <a:avLst/>
          </a:prstGeom>
        </p:spPr>
        <p:txBody>
          <a:bodyPr/>
          <a:lstStyle/>
          <a:p>
            <a:r>
              <a:rPr lang="en-US" noProof="0" dirty="0"/>
              <a:t>Tool Chain Capabilities – Management of 3rd party provided Components</a:t>
            </a:r>
          </a:p>
        </p:txBody>
      </p:sp>
      <p:graphicFrame>
        <p:nvGraphicFramePr>
          <p:cNvPr id="202" name="Tabelle"/>
          <p:cNvGraphicFramePr/>
          <p:nvPr>
            <p:extLst>
              <p:ext uri="{D42A27DB-BD31-4B8C-83A1-F6EECF244321}">
                <p14:modId xmlns:p14="http://schemas.microsoft.com/office/powerpoint/2010/main" val="3064193736"/>
              </p:ext>
            </p:extLst>
          </p:nvPr>
        </p:nvGraphicFramePr>
        <p:xfrm>
          <a:off x="703116" y="1080343"/>
          <a:ext cx="10826683" cy="512064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Manage Commercial-Off-The-Shelf (COTS) and infrastructure (open source or COTS) packages of a solution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Allow tracking 3</a:t>
                      </a:r>
                      <a:r>
                        <a:rPr lang="en-US" sz="1400" baseline="30000" noProof="0" dirty="0"/>
                        <a:t>rd</a:t>
                      </a:r>
                      <a:r>
                        <a:rPr lang="en-US" sz="1400" noProof="0" dirty="0"/>
                        <a:t> party components concerning vulnerability and compliance</a:t>
                      </a:r>
                    </a:p>
                    <a:p>
                      <a:pPr marL="160420" indent="-160420" algn="l">
                        <a:spcBef>
                          <a:spcPts val="300"/>
                        </a:spcBef>
                        <a:buSzPct val="100000"/>
                        <a:buChar char="•"/>
                        <a:defRPr sz="1600">
                          <a:sym typeface="Avenir Book"/>
                        </a:defRPr>
                      </a:pPr>
                      <a:r>
                        <a:rPr lang="en-US" sz="1400" noProof="0" dirty="0"/>
                        <a:t>Collect and provide meta data for 3</a:t>
                      </a:r>
                      <a:r>
                        <a:rPr lang="en-US" sz="1400" baseline="30000" noProof="0" dirty="0"/>
                        <a:t>rd</a:t>
                      </a:r>
                      <a:r>
                        <a:rPr lang="en-US" sz="1400" noProof="0" dirty="0"/>
                        <a:t> party or infrastructure packages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marR="0" lvl="0" indent="-160420" algn="l" defTabSz="914400" eaLnBrk="1" fontAlgn="auto" latinLnBrk="0" hangingPunct="1">
                        <a:lnSpc>
                          <a:spcPct val="100000"/>
                        </a:lnSpc>
                        <a:spcBef>
                          <a:spcPts val="300"/>
                        </a:spcBef>
                        <a:spcAft>
                          <a:spcPts val="0"/>
                        </a:spcAft>
                        <a:buClrTx/>
                        <a:buSzPct val="100000"/>
                        <a:buFontTx/>
                        <a:buChar char="•"/>
                        <a:tabLst/>
                        <a:defRPr sz="1600">
                          <a:sym typeface="Avenir Book"/>
                        </a:defRPr>
                      </a:pPr>
                      <a:r>
                        <a:rPr lang="en-US" sz="1400" noProof="0" dirty="0"/>
                        <a:t>Store package metadata or 3</a:t>
                      </a:r>
                      <a:r>
                        <a:rPr lang="en-US" sz="1400" baseline="30000" noProof="0" dirty="0"/>
                        <a:t>rd</a:t>
                      </a:r>
                      <a:r>
                        <a:rPr lang="en-US" sz="1400" noProof="0" dirty="0"/>
                        <a:t> party components and quality verification status (of that metadata </a:t>
                      </a:r>
                      <a:r>
                        <a:rPr lang="en-US" sz="1400" noProof="0" dirty="0" err="1"/>
                        <a:t>concenring</a:t>
                      </a:r>
                      <a:r>
                        <a:rPr lang="en-US" sz="1400" noProof="0" dirty="0"/>
                        <a:t> completeness and correctness)</a:t>
                      </a:r>
                    </a:p>
                    <a:p>
                      <a:pPr marL="160420" indent="-160420" algn="l">
                        <a:spcBef>
                          <a:spcPts val="300"/>
                        </a:spcBef>
                        <a:buSzPct val="100000"/>
                        <a:buChar char="•"/>
                        <a:defRPr sz="1600">
                          <a:sym typeface="Avenir Book"/>
                        </a:defRPr>
                      </a:pPr>
                      <a:r>
                        <a:rPr lang="en-US" sz="1400" noProof="0" dirty="0"/>
                        <a:t>Store information about 3rd party/private commercial conditions (license information)</a:t>
                      </a:r>
                    </a:p>
                    <a:p>
                      <a:pPr marL="160420" indent="-160420" algn="l">
                        <a:spcBef>
                          <a:spcPts val="300"/>
                        </a:spcBef>
                        <a:buSzPct val="100000"/>
                        <a:buChar char="•"/>
                        <a:defRPr sz="1600">
                          <a:sym typeface="Avenir Book"/>
                        </a:defRPr>
                      </a:pPr>
                      <a:r>
                        <a:rPr lang="en-US" sz="1400" noProof="0" dirty="0"/>
                        <a:t>Allow to assemble reports like SOUP-lists</a:t>
                      </a:r>
                    </a:p>
                    <a:p>
                      <a:pPr marL="160420" indent="-160420" algn="l">
                        <a:spcBef>
                          <a:spcPts val="300"/>
                        </a:spcBef>
                        <a:buSzPct val="100000"/>
                        <a:buChar char="•"/>
                        <a:defRPr sz="1600">
                          <a:sym typeface="Avenir Book"/>
                        </a:defRPr>
                      </a:pPr>
                      <a:r>
                        <a:rPr lang="en-US" sz="1400" noProof="0" dirty="0"/>
                        <a:t>Optional: Review 3</a:t>
                      </a:r>
                      <a:r>
                        <a:rPr lang="en-US" sz="1400" baseline="30000" noProof="0" dirty="0"/>
                        <a:t>rd</a:t>
                      </a:r>
                      <a:r>
                        <a:rPr lang="en-US" sz="1400" noProof="0" dirty="0"/>
                        <a:t> party assemblies for known vulnerabilities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Package data and metadata (if known)</a:t>
                      </a:r>
                    </a:p>
                    <a:p>
                      <a:pPr marL="160420" indent="-160420" algn="l">
                        <a:spcBef>
                          <a:spcPts val="300"/>
                        </a:spcBef>
                        <a:buSzPct val="100000"/>
                        <a:buChar char="•"/>
                        <a:defRPr sz="1600">
                          <a:sym typeface="Avenir Book"/>
                        </a:defRPr>
                      </a:pPr>
                      <a:r>
                        <a:rPr lang="en-US" sz="1400" noProof="0" dirty="0"/>
                        <a:t>Binary scan information (BoM)</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Package data and metadata (updated)</a:t>
                      </a:r>
                    </a:p>
                    <a:p>
                      <a:pPr marL="160420" indent="-160420" algn="l">
                        <a:spcBef>
                          <a:spcPts val="300"/>
                        </a:spcBef>
                        <a:buSzPct val="100000"/>
                        <a:buChar char="•"/>
                        <a:defRPr sz="1600">
                          <a:sym typeface="Avenir Book"/>
                        </a:defRPr>
                      </a:pPr>
                      <a:r>
                        <a:rPr lang="en-US" sz="1400" noProof="0" dirty="0"/>
                        <a:t>License information about 3</a:t>
                      </a:r>
                      <a:r>
                        <a:rPr lang="en-US" sz="1400" baseline="30000" noProof="0" dirty="0"/>
                        <a:t>rd</a:t>
                      </a:r>
                      <a:r>
                        <a:rPr lang="en-US" sz="1400" noProof="0" dirty="0"/>
                        <a:t> party components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515503">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PLEASE NOTE: For full compliance a storage for 3rd party sources/binaries should be available and referenceable</a:t>
                      </a:r>
                    </a:p>
                    <a:p>
                      <a:pPr marL="160420" indent="-160420" algn="l">
                        <a:spcBef>
                          <a:spcPts val="300"/>
                        </a:spcBef>
                        <a:buSzPct val="100000"/>
                        <a:buChar char="•"/>
                        <a:defRPr sz="1600">
                          <a:sym typeface="Avenir Book"/>
                        </a:defRPr>
                      </a:pPr>
                      <a:r>
                        <a:rPr lang="en-US" sz="1400" noProof="0" dirty="0"/>
                        <a:t>PLEASE NOTE: Commercial Licenses may have different aspects involved like termination by time / renewable</a:t>
                      </a:r>
                    </a:p>
                    <a:p>
                      <a:pPr marL="160420" indent="-160420" algn="l">
                        <a:spcBef>
                          <a:spcPts val="300"/>
                        </a:spcBef>
                        <a:buSzPct val="100000"/>
                        <a:buChar char="•"/>
                        <a:defRPr sz="1600">
                          <a:sym typeface="Avenir Book"/>
                        </a:defRPr>
                      </a:pPr>
                      <a:r>
                        <a:rPr lang="en-US" sz="1400" noProof="0" dirty="0"/>
                        <a:t>SOUP lists will require  additional meta information, which is not in the scope of open source components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03"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32</a:t>
            </a:fld>
            <a:endParaRPr lang="en-US" noProof="0" dirty="0"/>
          </a:p>
        </p:txBody>
      </p:sp>
      <p:pic>
        <p:nvPicPr>
          <p:cNvPr id="5" name="Grafik 4">
            <a:extLst>
              <a:ext uri="{FF2B5EF4-FFF2-40B4-BE49-F238E27FC236}">
                <a16:creationId xmlns:a16="http://schemas.microsoft.com/office/drawing/2014/main" id="{68071D51-779E-F60D-89F8-1611DBFC134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03476" y="481060"/>
            <a:ext cx="423434" cy="349624"/>
          </a:xfrm>
          <a:prstGeom prst="rect">
            <a:avLst/>
          </a:prstGeom>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OC Tooling Workgroup - ToolChain Capabilities - Legal Solver"/>
          <p:cNvSpPr txBox="1">
            <a:spLocks noGrp="1"/>
          </p:cNvSpPr>
          <p:nvPr>
            <p:ph type="title"/>
          </p:nvPr>
        </p:nvSpPr>
        <p:spPr>
          <a:prstGeom prst="rect">
            <a:avLst/>
          </a:prstGeom>
        </p:spPr>
        <p:txBody>
          <a:bodyPr/>
          <a:lstStyle/>
          <a:p>
            <a:r>
              <a:rPr lang="en-US" noProof="0" dirty="0"/>
              <a:t>Tool Chain Capabilities - Legal Solver</a:t>
            </a:r>
          </a:p>
        </p:txBody>
      </p:sp>
      <p:graphicFrame>
        <p:nvGraphicFramePr>
          <p:cNvPr id="206" name="Tabelle"/>
          <p:cNvGraphicFramePr/>
          <p:nvPr>
            <p:extLst>
              <p:ext uri="{D42A27DB-BD31-4B8C-83A1-F6EECF244321}">
                <p14:modId xmlns:p14="http://schemas.microsoft.com/office/powerpoint/2010/main" val="2872841198"/>
              </p:ext>
            </p:extLst>
          </p:nvPr>
        </p:nvGraphicFramePr>
        <p:xfrm>
          <a:off x="715432" y="1193800"/>
          <a:ext cx="10826683" cy="449961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Determine legal rights and obligations resulting from the usage of the listed packages within the project context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Provide compliance requirements: obligations and violations (missing rights)</a:t>
                      </a:r>
                    </a:p>
                    <a:p>
                      <a:pPr marL="160420" indent="-160420" algn="l">
                        <a:spcBef>
                          <a:spcPts val="300"/>
                        </a:spcBef>
                        <a:buSzPct val="100000"/>
                        <a:buChar char="•"/>
                        <a:defRPr sz="1600">
                          <a:sym typeface="Avenir Book"/>
                        </a:defRPr>
                      </a:pPr>
                      <a:r>
                        <a:rPr lang="en-US" sz="1400" noProof="0" dirty="0"/>
                        <a:t>Verify license compatibility under given circumstances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Assess license information from all packages (recent BoMs, infrastructure and 3</a:t>
                      </a:r>
                      <a:r>
                        <a:rPr lang="en-US" sz="1400" baseline="30000" noProof="0" dirty="0"/>
                        <a:t>rd</a:t>
                      </a:r>
                      <a:r>
                        <a:rPr lang="en-US" sz="1400" noProof="0" dirty="0"/>
                        <a:t> party) and circumstances of use (business model, licensing </a:t>
                      </a:r>
                      <a:r>
                        <a:rPr lang="en-US" sz="1400" noProof="0" dirty="0" err="1"/>
                        <a:t>amibition</a:t>
                      </a:r>
                      <a:r>
                        <a:rPr lang="en-US" sz="1400" noProof="0" dirty="0"/>
                        <a:t>, IP protection requirements)</a:t>
                      </a:r>
                    </a:p>
                    <a:p>
                      <a:pPr marL="160420" indent="-160420" algn="l">
                        <a:spcBef>
                          <a:spcPts val="300"/>
                        </a:spcBef>
                        <a:buSzPct val="100000"/>
                        <a:buChar char="•"/>
                        <a:defRPr sz="1600">
                          <a:sym typeface="Avenir Book"/>
                        </a:defRPr>
                      </a:pPr>
                      <a:r>
                        <a:rPr lang="en-US" sz="1400" noProof="0" dirty="0"/>
                        <a:t>Determine license obligations and potential violations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Composition analysis of all project related packages, their status (binding and modification status), and licenses</a:t>
                      </a:r>
                    </a:p>
                    <a:p>
                      <a:pPr marL="160420" indent="-160420" algn="l">
                        <a:spcBef>
                          <a:spcPts val="300"/>
                        </a:spcBef>
                        <a:buSzPct val="100000"/>
                        <a:buChar char="•"/>
                        <a:defRPr sz="1600">
                          <a:sym typeface="Avenir Book"/>
                        </a:defRPr>
                      </a:pPr>
                      <a:r>
                        <a:rPr lang="en-US" sz="1400" noProof="0" dirty="0"/>
                        <a:t>Legal circumstances and requirements of the project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List of legal obligations and missing rights (if) by package and mitigation hints </a:t>
                      </a:r>
                    </a:p>
                    <a:p>
                      <a:pPr marL="160420" indent="-160420" algn="l">
                        <a:spcBef>
                          <a:spcPts val="300"/>
                        </a:spcBef>
                        <a:buSzPct val="100000"/>
                        <a:buChar char="•"/>
                        <a:defRPr sz="1600">
                          <a:sym typeface="Avenir Book"/>
                        </a:defRPr>
                      </a:pPr>
                      <a:r>
                        <a:rPr lang="en-US" sz="1400" noProof="0" dirty="0"/>
                        <a:t>Information on license in-compatibility (yes, no, why?)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Independent from package status the analysis results may vary depending on changes in the circumstances. Thus analysis results should be versioned to allow allocation to related circumstances.</a:t>
                      </a:r>
                    </a:p>
                    <a:p>
                      <a:pPr marL="160420" indent="-160420" algn="l">
                        <a:spcBef>
                          <a:spcPts val="300"/>
                        </a:spcBef>
                        <a:buSzPct val="100000"/>
                        <a:buChar char="•"/>
                        <a:defRPr sz="1600">
                          <a:sym typeface="Avenir Book"/>
                        </a:defRPr>
                      </a:pPr>
                      <a:r>
                        <a:rPr lang="en-US" sz="1400" noProof="0" dirty="0"/>
                        <a:t>How to handle jurisdiction specific decisions? Would this be the place to put the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07"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33</a:t>
            </a:fld>
            <a:endParaRPr lang="en-US" noProof="0" dirty="0"/>
          </a:p>
        </p:txBody>
      </p:sp>
      <p:pic>
        <p:nvPicPr>
          <p:cNvPr id="6" name="Grafik 5">
            <a:extLst>
              <a:ext uri="{FF2B5EF4-FFF2-40B4-BE49-F238E27FC236}">
                <a16:creationId xmlns:a16="http://schemas.microsoft.com/office/drawing/2014/main" id="{0636B39E-F8A5-B67E-1655-C4F9920204C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76198" y="461791"/>
            <a:ext cx="423434" cy="349624"/>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OC Tooling Workgroup - ToolChain Capabilities - Legal Data store"/>
          <p:cNvSpPr txBox="1">
            <a:spLocks noGrp="1"/>
          </p:cNvSpPr>
          <p:nvPr>
            <p:ph type="title"/>
          </p:nvPr>
        </p:nvSpPr>
        <p:spPr>
          <a:prstGeom prst="rect">
            <a:avLst/>
          </a:prstGeom>
        </p:spPr>
        <p:txBody>
          <a:bodyPr/>
          <a:lstStyle/>
          <a:p>
            <a:r>
              <a:rPr lang="en-US" noProof="0" dirty="0" err="1"/>
              <a:t>ToolChain</a:t>
            </a:r>
            <a:r>
              <a:rPr lang="en-US" noProof="0" dirty="0"/>
              <a:t> Capabilities - License Repository</a:t>
            </a:r>
          </a:p>
        </p:txBody>
      </p:sp>
      <p:graphicFrame>
        <p:nvGraphicFramePr>
          <p:cNvPr id="210" name="Tabelle"/>
          <p:cNvGraphicFramePr/>
          <p:nvPr>
            <p:extLst>
              <p:ext uri="{D42A27DB-BD31-4B8C-83A1-F6EECF244321}">
                <p14:modId xmlns:p14="http://schemas.microsoft.com/office/powerpoint/2010/main" val="3185525211"/>
              </p:ext>
            </p:extLst>
          </p:nvPr>
        </p:nvGraphicFramePr>
        <p:xfrm>
          <a:off x="715432" y="1193800"/>
          <a:ext cx="10826683" cy="4481433"/>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538285">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Capture</a:t>
                      </a:r>
                      <a:r>
                        <a:rPr lang="en-US" baseline="0" noProof="0" dirty="0"/>
                        <a:t> and archive</a:t>
                      </a:r>
                      <a:r>
                        <a:rPr lang="en-US" noProof="0" dirty="0"/>
                        <a:t> legal information &amp; interpretation about licenses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Manage and provide legal information about known licenses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Capture &amp; Update all license information including derived requirements and exceptions</a:t>
                      </a:r>
                    </a:p>
                    <a:p>
                      <a:pPr marL="160420" marR="0" lvl="0" indent="-160420" algn="l" defTabSz="914400" eaLnBrk="1" fontAlgn="auto" latinLnBrk="0" hangingPunct="1">
                        <a:lnSpc>
                          <a:spcPct val="100000"/>
                        </a:lnSpc>
                        <a:spcBef>
                          <a:spcPts val="300"/>
                        </a:spcBef>
                        <a:spcAft>
                          <a:spcPts val="0"/>
                        </a:spcAft>
                        <a:buClrTx/>
                        <a:buSzPct val="100000"/>
                        <a:buFontTx/>
                        <a:buChar char="•"/>
                        <a:tabLst/>
                        <a:defRPr sz="1600">
                          <a:sym typeface="Avenir Book"/>
                        </a:defRPr>
                      </a:pPr>
                      <a:r>
                        <a:rPr lang="en-US" noProof="0" dirty="0"/>
                        <a:t>Provide reference for original license texts</a:t>
                      </a:r>
                    </a:p>
                    <a:p>
                      <a:pPr marL="160420" indent="-160420" algn="l">
                        <a:spcBef>
                          <a:spcPts val="300"/>
                        </a:spcBef>
                        <a:buSzPct val="100000"/>
                        <a:buChar char="•"/>
                        <a:defRPr sz="1600">
                          <a:sym typeface="Avenir Book"/>
                        </a:defRPr>
                      </a:pPr>
                      <a:r>
                        <a:rPr lang="en-US" noProof="0" dirty="0"/>
                        <a:t>Provide environment to allow license analysis</a:t>
                      </a:r>
                    </a:p>
                    <a:p>
                      <a:pPr marL="160420" indent="-160420" algn="l">
                        <a:spcBef>
                          <a:spcPts val="300"/>
                        </a:spcBef>
                        <a:buSzPct val="100000"/>
                        <a:buChar char="•"/>
                        <a:defRPr sz="1600">
                          <a:sym typeface="Avenir Book"/>
                        </a:defRPr>
                      </a:pPr>
                      <a:r>
                        <a:rPr lang="en-US" noProof="0" dirty="0"/>
                        <a:t>Track changes in license interpretation</a:t>
                      </a:r>
                    </a:p>
                    <a:p>
                      <a:pPr marL="160420" indent="-160420" algn="l">
                        <a:spcBef>
                          <a:spcPts val="300"/>
                        </a:spcBef>
                        <a:buSzPct val="100000"/>
                        <a:buChar char="•"/>
                        <a:defRPr sz="1600">
                          <a:sym typeface="Avenir Book"/>
                        </a:defRPr>
                      </a:pPr>
                      <a:r>
                        <a:rPr lang="en-US" noProof="0" dirty="0"/>
                        <a:t>Manage classification and tagging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License data + interpretations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78588">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License data (updated) machine readable format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Could be combined with legal solver, but we decided to provide as separate capability. A solver requires the repository, but the solver also could be a human worker.</a:t>
                      </a:r>
                    </a:p>
                    <a:p>
                      <a:pPr marL="160420" indent="-160420" algn="l">
                        <a:spcBef>
                          <a:spcPts val="300"/>
                        </a:spcBef>
                        <a:buSzPct val="100000"/>
                        <a:buChar char="•"/>
                        <a:defRPr sz="1600">
                          <a:sym typeface="Avenir Book"/>
                        </a:defRPr>
                      </a:pPr>
                      <a:r>
                        <a:rPr lang="en-US" noProof="0" dirty="0"/>
                        <a:t>How to represent different jurisdictions (e.g. case law UK / US)?</a:t>
                      </a:r>
                      <a:br>
                        <a:rPr lang="en-US" noProof="0" dirty="0"/>
                      </a:br>
                      <a:r>
                        <a:rPr lang="en-US" noProof="0" dirty="0"/>
                        <a:t>=&gt; probably overdone, stay with most restrictive interpretation to prevent failure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11"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34</a:t>
            </a:fld>
            <a:endParaRPr lang="en-US" noProof="0" dirty="0"/>
          </a:p>
        </p:txBody>
      </p:sp>
      <p:pic>
        <p:nvPicPr>
          <p:cNvPr id="6" name="Grafik 5">
            <a:extLst>
              <a:ext uri="{FF2B5EF4-FFF2-40B4-BE49-F238E27FC236}">
                <a16:creationId xmlns:a16="http://schemas.microsoft.com/office/drawing/2014/main" id="{D45EDF8A-26CA-78A9-9799-D856B1B87B2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0853" y="481060"/>
            <a:ext cx="423434" cy="349624"/>
          </a:xfrm>
          <a:prstGeom prst="rect">
            <a:avLst/>
          </a:prstGeom>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OC Tooling Workgroup - ToolChain Capabilities - Compliance Artefact Generator"/>
          <p:cNvSpPr txBox="1">
            <a:spLocks noGrp="1"/>
          </p:cNvSpPr>
          <p:nvPr>
            <p:ph type="title"/>
          </p:nvPr>
        </p:nvSpPr>
        <p:spPr>
          <a:prstGeom prst="rect">
            <a:avLst/>
          </a:prstGeom>
        </p:spPr>
        <p:txBody>
          <a:bodyPr/>
          <a:lstStyle/>
          <a:p>
            <a:r>
              <a:rPr lang="en-US" noProof="0" dirty="0"/>
              <a:t>Tool Chain Capabilities - Compliance Artefact Generator</a:t>
            </a:r>
          </a:p>
        </p:txBody>
      </p:sp>
      <p:graphicFrame>
        <p:nvGraphicFramePr>
          <p:cNvPr id="214" name="Tabelle"/>
          <p:cNvGraphicFramePr/>
          <p:nvPr>
            <p:extLst>
              <p:ext uri="{D42A27DB-BD31-4B8C-83A1-F6EECF244321}">
                <p14:modId xmlns:p14="http://schemas.microsoft.com/office/powerpoint/2010/main" val="1368621637"/>
              </p:ext>
            </p:extLst>
          </p:nvPr>
        </p:nvGraphicFramePr>
        <p:xfrm>
          <a:off x="715432" y="1193800"/>
          <a:ext cx="10826683" cy="477012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Support provisioning of compliance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Ensure legally compliant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Generate documentation according to requirements</a:t>
                      </a:r>
                    </a:p>
                    <a:p>
                      <a:pPr marL="160420" indent="-160420" algn="l">
                        <a:spcBef>
                          <a:spcPts val="300"/>
                        </a:spcBef>
                        <a:buSzPct val="100000"/>
                        <a:buChar char="•"/>
                        <a:defRPr sz="1600">
                          <a:sym typeface="Avenir Book"/>
                        </a:defRPr>
                      </a:pPr>
                      <a:r>
                        <a:rPr lang="en-US" noProof="0" dirty="0"/>
                        <a:t>Support Compliance Managers in completing the documentation</a:t>
                      </a:r>
                    </a:p>
                    <a:p>
                      <a:pPr marL="160420" indent="-160420" algn="l">
                        <a:spcBef>
                          <a:spcPts val="300"/>
                        </a:spcBef>
                        <a:buSzPct val="100000"/>
                        <a:buChar char="•"/>
                        <a:defRPr sz="1600">
                          <a:sym typeface="Avenir Book"/>
                        </a:defRPr>
                      </a:pPr>
                      <a:r>
                        <a:rPr lang="en-US" noProof="0" dirty="0"/>
                        <a:t>Assemble documentation parts, e.g. written offer, license texts, copyrights, modification statement, etc.</a:t>
                      </a:r>
                    </a:p>
                    <a:p>
                      <a:pPr marL="160420" indent="-160420" algn="l">
                        <a:spcBef>
                          <a:spcPts val="300"/>
                        </a:spcBef>
                        <a:buSzPct val="100000"/>
                        <a:buChar char="•"/>
                        <a:defRPr sz="1600">
                          <a:sym typeface="Avenir Book"/>
                        </a:defRPr>
                      </a:pPr>
                      <a:r>
                        <a:rPr lang="en-US" noProof="0" dirty="0"/>
                        <a:t>Link documentation with objects (version management / binary links)</a:t>
                      </a:r>
                    </a:p>
                    <a:p>
                      <a:pPr marL="160420" indent="-160420" algn="l">
                        <a:spcBef>
                          <a:spcPts val="300"/>
                        </a:spcBef>
                        <a:buSzPct val="100000"/>
                        <a:buChar char="•"/>
                        <a:defRPr sz="1600">
                          <a:sym typeface="Avenir Book"/>
                        </a:defRPr>
                      </a:pPr>
                      <a:r>
                        <a:rPr lang="en-US" noProof="0" dirty="0"/>
                        <a:t>Provide documentation in machine readable export formats, e.g. JSON,</a:t>
                      </a:r>
                      <a:r>
                        <a:rPr lang="en-US" baseline="0" noProof="0" dirty="0"/>
                        <a:t> SPDX, </a:t>
                      </a:r>
                      <a:r>
                        <a:rPr lang="en-US" baseline="0" noProof="0" dirty="0" err="1"/>
                        <a:t>CyDX</a:t>
                      </a:r>
                      <a:r>
                        <a:rPr lang="en-US" baseline="0" noProof="0" dirty="0"/>
                        <a:t>, etc.</a:t>
                      </a: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List of versioned packages to be documented (BoMs) and their meta data</a:t>
                      </a:r>
                    </a:p>
                    <a:p>
                      <a:pPr marL="160420" indent="-160420" algn="l">
                        <a:spcBef>
                          <a:spcPts val="300"/>
                        </a:spcBef>
                        <a:buSzPct val="100000"/>
                        <a:buChar char="•"/>
                        <a:defRPr sz="1600">
                          <a:sym typeface="Avenir Book"/>
                        </a:defRPr>
                      </a:pPr>
                      <a:r>
                        <a:rPr lang="en-US" noProof="0" dirty="0"/>
                        <a:t>Legal requirements with respect to particular circumstances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889586">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Stub with all documentation requirements </a:t>
                      </a:r>
                    </a:p>
                    <a:p>
                      <a:pPr marL="160420" indent="-160420" algn="l">
                        <a:spcBef>
                          <a:spcPts val="300"/>
                        </a:spcBef>
                        <a:buSzPct val="100000"/>
                        <a:buChar char="•"/>
                        <a:defRPr sz="1600">
                          <a:sym typeface="Avenir Book"/>
                        </a:defRPr>
                      </a:pPr>
                      <a:r>
                        <a:rPr lang="en-US" noProof="0" dirty="0"/>
                        <a:t>Pre-assembled stub with all existing information (e.g. from repositories) </a:t>
                      </a:r>
                    </a:p>
                    <a:p>
                      <a:pPr marL="160420" indent="-160420" algn="l">
                        <a:spcBef>
                          <a:spcPts val="300"/>
                        </a:spcBef>
                        <a:buSzPct val="100000"/>
                        <a:buChar char="•"/>
                        <a:defRPr sz="1600">
                          <a:sym typeface="Avenir Book"/>
                        </a:defRPr>
                      </a:pPr>
                      <a:r>
                        <a:rPr lang="en-US" noProof="0" dirty="0"/>
                        <a:t>Identified TODOs for missing bits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333326">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15"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35</a:t>
            </a:fld>
            <a:endParaRPr lang="en-US" noProof="0" dirty="0"/>
          </a:p>
        </p:txBody>
      </p:sp>
      <p:pic>
        <p:nvPicPr>
          <p:cNvPr id="5" name="Grafik 4">
            <a:extLst>
              <a:ext uri="{FF2B5EF4-FFF2-40B4-BE49-F238E27FC236}">
                <a16:creationId xmlns:a16="http://schemas.microsoft.com/office/drawing/2014/main" id="{F594603F-F289-4BE4-E2A6-E44FB87C2885}"/>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68403" y="463476"/>
            <a:ext cx="423434" cy="349624"/>
          </a:xfrm>
          <a:prstGeom prst="rect">
            <a:avLst/>
          </a:prstGeom>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OC Tooling Workgroup - ToolChain Capabilities - Approval Flow"/>
          <p:cNvSpPr txBox="1">
            <a:spLocks noGrp="1"/>
          </p:cNvSpPr>
          <p:nvPr>
            <p:ph type="title"/>
          </p:nvPr>
        </p:nvSpPr>
        <p:spPr>
          <a:prstGeom prst="rect">
            <a:avLst/>
          </a:prstGeom>
        </p:spPr>
        <p:txBody>
          <a:bodyPr/>
          <a:lstStyle/>
          <a:p>
            <a:r>
              <a:rPr lang="en-US" noProof="0" dirty="0"/>
              <a:t>Tool Chain Capabilities - Approval Flow</a:t>
            </a:r>
          </a:p>
        </p:txBody>
      </p:sp>
      <p:graphicFrame>
        <p:nvGraphicFramePr>
          <p:cNvPr id="218" name="Tabelle"/>
          <p:cNvGraphicFramePr/>
          <p:nvPr>
            <p:extLst>
              <p:ext uri="{D42A27DB-BD31-4B8C-83A1-F6EECF244321}">
                <p14:modId xmlns:p14="http://schemas.microsoft.com/office/powerpoint/2010/main" val="1686264347"/>
              </p:ext>
            </p:extLst>
          </p:nvPr>
        </p:nvGraphicFramePr>
        <p:xfrm>
          <a:off x="715432" y="1193800"/>
          <a:ext cx="10826683" cy="4860632"/>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Ensure that the outgoing documentation fits the purpose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Provide approval flow appropriate for audit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Track all legally relevant changes to products and packages </a:t>
                      </a:r>
                    </a:p>
                    <a:p>
                      <a:pPr marL="160420" indent="-160420" algn="l">
                        <a:spcBef>
                          <a:spcPts val="300"/>
                        </a:spcBef>
                        <a:buSzPct val="100000"/>
                        <a:buChar char="•"/>
                        <a:defRPr sz="1600">
                          <a:sym typeface="Avenir Book"/>
                        </a:defRPr>
                      </a:pPr>
                      <a:r>
                        <a:rPr lang="en-US" noProof="0" dirty="0"/>
                        <a:t>Identify authors of change</a:t>
                      </a:r>
                    </a:p>
                    <a:p>
                      <a:pPr marL="160420" indent="-160420" algn="l">
                        <a:spcBef>
                          <a:spcPts val="300"/>
                        </a:spcBef>
                        <a:buSzPct val="100000"/>
                        <a:buChar char="•"/>
                        <a:defRPr sz="1600">
                          <a:sym typeface="Avenir Book"/>
                        </a:defRPr>
                      </a:pPr>
                      <a:r>
                        <a:rPr lang="en-US" noProof="0" dirty="0"/>
                        <a:t>Provide compliance status and overview</a:t>
                      </a:r>
                    </a:p>
                    <a:p>
                      <a:pPr marL="160420" indent="-160420" algn="l">
                        <a:spcBef>
                          <a:spcPts val="300"/>
                        </a:spcBef>
                        <a:buSzPct val="100000"/>
                        <a:buChar char="•"/>
                        <a:defRPr sz="1600">
                          <a:sym typeface="Avenir Book"/>
                        </a:defRPr>
                      </a:pPr>
                      <a:r>
                        <a:rPr lang="en-US" noProof="0" dirty="0"/>
                        <a:t>Allow to approve or reject an approval request</a:t>
                      </a:r>
                    </a:p>
                    <a:p>
                      <a:pPr marL="160420" indent="-160420" algn="l">
                        <a:spcBef>
                          <a:spcPts val="300"/>
                        </a:spcBef>
                        <a:buSzPct val="100000"/>
                        <a:buChar char="•"/>
                        <a:defRPr sz="1600">
                          <a:sym typeface="Avenir Book"/>
                        </a:defRPr>
                      </a:pPr>
                      <a:r>
                        <a:rPr lang="en-US" noProof="0" dirty="0"/>
                        <a:t>Document/archive all decisions (auditing)</a:t>
                      </a:r>
                    </a:p>
                    <a:p>
                      <a:pPr marL="160420" indent="-160420" algn="l">
                        <a:spcBef>
                          <a:spcPts val="300"/>
                        </a:spcBef>
                        <a:buSzPct val="100000"/>
                        <a:buChar char="•"/>
                        <a:defRPr sz="1600">
                          <a:sym typeface="Avenir Book"/>
                        </a:defRPr>
                      </a:pPr>
                      <a:r>
                        <a:rPr lang="en-US" noProof="0" dirty="0"/>
                        <a:t>Support for different roles / instances of approval flows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Artifacts to be approved and approval type (e.g. security, compliance, etc.)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828382">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State of compliance analysis for approval request</a:t>
                      </a:r>
                    </a:p>
                    <a:p>
                      <a:pPr marL="160420" indent="-160420" algn="l">
                        <a:spcBef>
                          <a:spcPts val="300"/>
                        </a:spcBef>
                        <a:buSzPct val="100000"/>
                        <a:buChar char="•"/>
                        <a:defRPr sz="1600">
                          <a:sym typeface="Avenir Book"/>
                        </a:defRPr>
                      </a:pPr>
                      <a:r>
                        <a:rPr lang="en-US" noProof="0" dirty="0"/>
                        <a:t>Approval / Rejection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The approval by a dedicated, skilled resource (Compliance Manager) combined with the automation support for all prior steps reduces the need for Compliance Managers</a:t>
                      </a:r>
                    </a:p>
                    <a:p>
                      <a:pPr marL="160420" indent="-160420" algn="l">
                        <a:spcBef>
                          <a:spcPts val="300"/>
                        </a:spcBef>
                        <a:buSzPct val="100000"/>
                        <a:buChar char="•"/>
                        <a:defRPr sz="1600">
                          <a:sym typeface="Avenir Book"/>
                        </a:defRPr>
                      </a:pPr>
                      <a:r>
                        <a:rPr lang="en-US" noProof="0" dirty="0"/>
                        <a:t>Could be used for other objects, e.g. completeness of list of packages, etc.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19"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36</a:t>
            </a:fld>
            <a:endParaRPr lang="en-US" noProof="0" dirty="0"/>
          </a:p>
        </p:txBody>
      </p:sp>
      <p:pic>
        <p:nvPicPr>
          <p:cNvPr id="6" name="Grafik 5">
            <a:extLst>
              <a:ext uri="{FF2B5EF4-FFF2-40B4-BE49-F238E27FC236}">
                <a16:creationId xmlns:a16="http://schemas.microsoft.com/office/drawing/2014/main" id="{62695251-23EC-EC51-FE9B-62F1EFA2FEF7}"/>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72550" y="453944"/>
            <a:ext cx="423434" cy="349624"/>
          </a:xfrm>
          <a:prstGeom prst="rect">
            <a:avLst/>
          </a:prstGeom>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OC Tooling Workgroup - ToolChain Capabilities - User &amp; Role Management"/>
          <p:cNvSpPr txBox="1">
            <a:spLocks noGrp="1"/>
          </p:cNvSpPr>
          <p:nvPr>
            <p:ph type="title"/>
          </p:nvPr>
        </p:nvSpPr>
        <p:spPr>
          <a:prstGeom prst="rect">
            <a:avLst/>
          </a:prstGeom>
        </p:spPr>
        <p:txBody>
          <a:bodyPr/>
          <a:lstStyle/>
          <a:p>
            <a:r>
              <a:rPr lang="en-US" noProof="0" dirty="0"/>
              <a:t>Tool Chain Capabilities - User &amp; Role Management</a:t>
            </a:r>
          </a:p>
        </p:txBody>
      </p:sp>
      <p:graphicFrame>
        <p:nvGraphicFramePr>
          <p:cNvPr id="222" name="Tabelle"/>
          <p:cNvGraphicFramePr/>
          <p:nvPr>
            <p:extLst>
              <p:ext uri="{D42A27DB-BD31-4B8C-83A1-F6EECF244321}">
                <p14:modId xmlns:p14="http://schemas.microsoft.com/office/powerpoint/2010/main" val="981158053"/>
              </p:ext>
            </p:extLst>
          </p:nvPr>
        </p:nvGraphicFramePr>
        <p:xfrm>
          <a:off x="715432" y="1193800"/>
          <a:ext cx="10826683" cy="376047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Provide role based authorization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Authenticate users</a:t>
                      </a:r>
                    </a:p>
                    <a:p>
                      <a:pPr marL="160420" indent="-160420" algn="l">
                        <a:spcBef>
                          <a:spcPts val="300"/>
                        </a:spcBef>
                        <a:buSzPct val="100000"/>
                        <a:buChar char="•"/>
                        <a:defRPr sz="1600">
                          <a:sym typeface="Avenir Book"/>
                        </a:defRPr>
                      </a:pPr>
                      <a:r>
                        <a:rPr lang="en-US" noProof="0" dirty="0"/>
                        <a:t>Manage and/or map roles and</a:t>
                      </a:r>
                      <a:r>
                        <a:rPr lang="en-US" baseline="0" noProof="0" dirty="0"/>
                        <a:t> authorizations</a:t>
                      </a:r>
                      <a:endParaRPr lang="en-US" noProof="0" dirty="0"/>
                    </a:p>
                    <a:p>
                      <a:pPr marL="160420" indent="-160420" algn="l">
                        <a:spcBef>
                          <a:spcPts val="300"/>
                        </a:spcBef>
                        <a:buSzPct val="100000"/>
                        <a:buChar char="•"/>
                        <a:defRPr sz="1600">
                          <a:sym typeface="Avenir Book"/>
                        </a:defRPr>
                      </a:pPr>
                      <a:r>
                        <a:rPr lang="en-US" noProof="0" dirty="0"/>
                        <a:t>Assign users to roles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Identify users (Login, </a:t>
                      </a:r>
                      <a:r>
                        <a:rPr lang="en-US" noProof="0" dirty="0" err="1"/>
                        <a:t>oAuth</a:t>
                      </a:r>
                      <a:r>
                        <a:rPr lang="en-US" noProof="0" dirty="0"/>
                        <a:t>, MFA)</a:t>
                      </a:r>
                    </a:p>
                    <a:p>
                      <a:pPr marL="160420" indent="-160420" algn="l">
                        <a:spcBef>
                          <a:spcPts val="300"/>
                        </a:spcBef>
                        <a:buSzPct val="100000"/>
                        <a:buChar char="•"/>
                        <a:defRPr sz="1600">
                          <a:sym typeface="Avenir Book"/>
                        </a:defRPr>
                      </a:pPr>
                      <a:r>
                        <a:rPr lang="en-US" noProof="0" dirty="0"/>
                        <a:t>Manage roles and related authorizations</a:t>
                      </a:r>
                      <a:r>
                        <a:rPr lang="en-US" baseline="0" noProof="0" dirty="0"/>
                        <a:t> (permissions assigned to roles)</a:t>
                      </a:r>
                      <a:endParaRPr lang="en-US" noProof="0" dirty="0"/>
                    </a:p>
                    <a:p>
                      <a:pPr marL="160420" indent="-160420" algn="l">
                        <a:spcBef>
                          <a:spcPts val="300"/>
                        </a:spcBef>
                        <a:buSzPct val="100000"/>
                        <a:buChar char="•"/>
                        <a:defRPr sz="1600">
                          <a:sym typeface="Avenir Book"/>
                        </a:defRPr>
                      </a:pPr>
                      <a:r>
                        <a:rPr lang="en-US" noProof="0" dirty="0"/>
                        <a:t>Manage programmatical access (e.g. API keys)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Users</a:t>
                      </a:r>
                    </a:p>
                    <a:p>
                      <a:pPr marL="160420" indent="-160420" algn="l">
                        <a:spcBef>
                          <a:spcPts val="300"/>
                        </a:spcBef>
                        <a:buSzPct val="100000"/>
                        <a:buChar char="•"/>
                        <a:defRPr sz="1600">
                          <a:sym typeface="Avenir Book"/>
                        </a:defRPr>
                      </a:pPr>
                      <a:r>
                        <a:rPr lang="en-US" noProof="0" dirty="0"/>
                        <a:t>Roles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Authenticated user and associated roles (e.g. via access token)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41275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Agreement that these „infrastructural capabilities“ should be added and described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23"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37</a:t>
            </a:fld>
            <a:endParaRPr lang="en-US" noProof="0" dirty="0"/>
          </a:p>
        </p:txBody>
      </p:sp>
      <p:sp>
        <p:nvSpPr>
          <p:cNvPr id="3" name="Textfeld 2">
            <a:extLst>
              <a:ext uri="{FF2B5EF4-FFF2-40B4-BE49-F238E27FC236}">
                <a16:creationId xmlns:a16="http://schemas.microsoft.com/office/drawing/2014/main" id="{B86BDB00-447E-C424-7B49-3A753D9C5090}"/>
              </a:ext>
            </a:extLst>
          </p:cNvPr>
          <p:cNvSpPr txBox="1"/>
          <p:nvPr/>
        </p:nvSpPr>
        <p:spPr>
          <a:xfrm>
            <a:off x="836023" y="5773783"/>
            <a:ext cx="734752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noProof="0" dirty="0">
                <a:ln>
                  <a:noFill/>
                </a:ln>
                <a:solidFill>
                  <a:schemeClr val="accent1"/>
                </a:solidFill>
                <a:effectLst/>
                <a:uFillTx/>
                <a:latin typeface="+mn-lt"/>
                <a:ea typeface="+mn-ea"/>
                <a:cs typeface="+mn-cs"/>
                <a:sym typeface="Avenir Book"/>
              </a:rPr>
              <a:t>TODO: Provide support for infrastructural services to other capabilities</a:t>
            </a:r>
          </a:p>
        </p:txBody>
      </p:sp>
      <p:pic>
        <p:nvPicPr>
          <p:cNvPr id="7" name="Grafik 6">
            <a:extLst>
              <a:ext uri="{FF2B5EF4-FFF2-40B4-BE49-F238E27FC236}">
                <a16:creationId xmlns:a16="http://schemas.microsoft.com/office/drawing/2014/main" id="{24ADA21A-812E-2783-D450-7585B69F9AD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13670" y="434420"/>
            <a:ext cx="423434" cy="349624"/>
          </a:xfrm>
          <a:prstGeom prst="rect">
            <a:avLst/>
          </a:prstGeom>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OC Tooling Workgroup - ToolChain Capabilities - Audit log"/>
          <p:cNvSpPr txBox="1">
            <a:spLocks noGrp="1"/>
          </p:cNvSpPr>
          <p:nvPr>
            <p:ph type="title"/>
          </p:nvPr>
        </p:nvSpPr>
        <p:spPr>
          <a:prstGeom prst="rect">
            <a:avLst/>
          </a:prstGeom>
        </p:spPr>
        <p:txBody>
          <a:bodyPr/>
          <a:lstStyle/>
          <a:p>
            <a:r>
              <a:rPr lang="en-US" noProof="0" dirty="0"/>
              <a:t>Tool Chain Capabilities - Audit Log</a:t>
            </a:r>
          </a:p>
        </p:txBody>
      </p:sp>
      <p:graphicFrame>
        <p:nvGraphicFramePr>
          <p:cNvPr id="230" name="Tabelle"/>
          <p:cNvGraphicFramePr/>
          <p:nvPr>
            <p:extLst>
              <p:ext uri="{D42A27DB-BD31-4B8C-83A1-F6EECF244321}">
                <p14:modId xmlns:p14="http://schemas.microsoft.com/office/powerpoint/2010/main" val="337047810"/>
              </p:ext>
            </p:extLst>
          </p:nvPr>
        </p:nvGraphicFramePr>
        <p:xfrm>
          <a:off x="715432" y="1193800"/>
          <a:ext cx="10826683" cy="460502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Maintain log of changes and user actions (create accountability)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Ensure traceability of configuration changes</a:t>
                      </a:r>
                    </a:p>
                    <a:p>
                      <a:pPr marL="160420" indent="-160420" algn="l">
                        <a:spcBef>
                          <a:spcPts val="300"/>
                        </a:spcBef>
                        <a:buSzPct val="100000"/>
                        <a:buChar char="•"/>
                        <a:defRPr sz="1600">
                          <a:sym typeface="Avenir Book"/>
                        </a:defRPr>
                      </a:pPr>
                      <a:r>
                        <a:rPr lang="en-US" noProof="0" dirty="0"/>
                        <a:t>Ensure tracing and archiving of all user actions/decisions for auditing purposes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Track user activity and changes in settings, especially legal settings</a:t>
                      </a:r>
                    </a:p>
                    <a:p>
                      <a:pPr marL="160420" indent="-160420" algn="l">
                        <a:spcBef>
                          <a:spcPts val="300"/>
                        </a:spcBef>
                        <a:buSzPct val="100000"/>
                        <a:buChar char="•"/>
                        <a:defRPr sz="1600">
                          <a:sym typeface="Avenir Book"/>
                        </a:defRPr>
                      </a:pPr>
                      <a:r>
                        <a:rPr lang="en-US" noProof="0" dirty="0"/>
                        <a:t>Track and archive user decisions</a:t>
                      </a:r>
                      <a:r>
                        <a:rPr lang="en-US" baseline="0" noProof="0" dirty="0"/>
                        <a:t> and related context to enable auditing</a:t>
                      </a:r>
                    </a:p>
                    <a:p>
                      <a:pPr marL="160420" indent="-160420" algn="l">
                        <a:spcBef>
                          <a:spcPts val="300"/>
                        </a:spcBef>
                        <a:buSzPct val="100000"/>
                        <a:buChar char="•"/>
                        <a:defRPr sz="1600">
                          <a:sym typeface="Avenir Book"/>
                        </a:defRPr>
                      </a:pPr>
                      <a:r>
                        <a:rPr lang="en-US" baseline="0" noProof="0" dirty="0"/>
                        <a:t>Confirmation of completeness (e.g. by project owner)</a:t>
                      </a:r>
                    </a:p>
                    <a:p>
                      <a:pPr marL="160420" indent="-160420" algn="l">
                        <a:spcBef>
                          <a:spcPts val="300"/>
                        </a:spcBef>
                        <a:buSzPct val="100000"/>
                        <a:buChar char="•"/>
                        <a:defRPr sz="1600">
                          <a:sym typeface="Avenir Book"/>
                        </a:defRPr>
                      </a:pPr>
                      <a:r>
                        <a:rPr lang="en-US" baseline="0" noProof="0" dirty="0"/>
                        <a:t>Derive configuration status at a certain point in history</a:t>
                      </a: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User actions / events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7302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History of changes with actors</a:t>
                      </a:r>
                    </a:p>
                    <a:p>
                      <a:pPr marL="160420" indent="-160420" algn="l">
                        <a:spcBef>
                          <a:spcPts val="300"/>
                        </a:spcBef>
                        <a:buSzPct val="100000"/>
                        <a:buChar char="•"/>
                        <a:defRPr sz="1600">
                          <a:sym typeface="Avenir Book"/>
                        </a:defRPr>
                      </a:pPr>
                      <a:r>
                        <a:rPr lang="en-US" noProof="0" dirty="0"/>
                        <a:t>History of changes, configurations and decisions that lead to a particular compliance artefact (e.g. version number of scanner, scan config, etc.)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31"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38</a:t>
            </a:fld>
            <a:endParaRPr lang="en-US" noProof="0" dirty="0"/>
          </a:p>
        </p:txBody>
      </p:sp>
      <p:pic>
        <p:nvPicPr>
          <p:cNvPr id="5" name="Grafik 4">
            <a:extLst>
              <a:ext uri="{FF2B5EF4-FFF2-40B4-BE49-F238E27FC236}">
                <a16:creationId xmlns:a16="http://schemas.microsoft.com/office/drawing/2014/main" id="{BDCFFF16-C02F-6EF3-0749-6BC10501E47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72550" y="453944"/>
            <a:ext cx="423434" cy="349624"/>
          </a:xfrm>
          <a:prstGeom prst="rect">
            <a:avLst/>
          </a:prstGeom>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OC Tooling Workgroup - ToolChain Capabilities - Reporting &amp; Analytics"/>
          <p:cNvSpPr txBox="1">
            <a:spLocks noGrp="1"/>
          </p:cNvSpPr>
          <p:nvPr>
            <p:ph type="title"/>
          </p:nvPr>
        </p:nvSpPr>
        <p:spPr>
          <a:prstGeom prst="rect">
            <a:avLst/>
          </a:prstGeom>
        </p:spPr>
        <p:txBody>
          <a:bodyPr/>
          <a:lstStyle/>
          <a:p>
            <a:r>
              <a:rPr lang="en-US" noProof="0" dirty="0"/>
              <a:t>Tool Chain Capabilities - Reporting &amp; Analytics</a:t>
            </a:r>
          </a:p>
        </p:txBody>
      </p:sp>
      <p:graphicFrame>
        <p:nvGraphicFramePr>
          <p:cNvPr id="234" name="Tabelle"/>
          <p:cNvGraphicFramePr/>
          <p:nvPr>
            <p:extLst>
              <p:ext uri="{D42A27DB-BD31-4B8C-83A1-F6EECF244321}">
                <p14:modId xmlns:p14="http://schemas.microsoft.com/office/powerpoint/2010/main" val="3485461371"/>
              </p:ext>
            </p:extLst>
          </p:nvPr>
        </p:nvGraphicFramePr>
        <p:xfrm>
          <a:off x="715432" y="1193800"/>
          <a:ext cx="10826683" cy="415671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Visualize current work status, </a:t>
                      </a:r>
                      <a:r>
                        <a:rPr lang="en-US" noProof="0" dirty="0" err="1"/>
                        <a:t>todos</a:t>
                      </a:r>
                      <a:r>
                        <a:rPr lang="en-US" noProof="0" dirty="0"/>
                        <a:t>, </a:t>
                      </a:r>
                      <a:r>
                        <a:rPr lang="en-US" noProof="0" dirty="0">
                          <a:solidFill>
                            <a:srgbClr val="FF0000"/>
                          </a:solidFill>
                        </a:rPr>
                        <a:t>effort spent </a:t>
                      </a:r>
                      <a:r>
                        <a:rPr lang="en-US" noProof="0" dirty="0"/>
                        <a:t>and success of compliance initiative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marR="0" lvl="0" indent="-160420" algn="l" defTabSz="914400" eaLnBrk="1" fontAlgn="auto" latinLnBrk="0" hangingPunct="1">
                        <a:lnSpc>
                          <a:spcPct val="100000"/>
                        </a:lnSpc>
                        <a:spcBef>
                          <a:spcPts val="300"/>
                        </a:spcBef>
                        <a:spcAft>
                          <a:spcPts val="0"/>
                        </a:spcAft>
                        <a:buClrTx/>
                        <a:buSzPct val="100000"/>
                        <a:buFontTx/>
                        <a:buChar char="•"/>
                        <a:tabLst/>
                        <a:defRPr sz="1600">
                          <a:sym typeface="Avenir Book"/>
                        </a:defRPr>
                      </a:pPr>
                      <a:r>
                        <a:rPr lang="en-US" noProof="0" dirty="0"/>
                        <a:t>Provide insights into state of portfolio</a:t>
                      </a:r>
                    </a:p>
                    <a:p>
                      <a:pPr marL="160420" indent="-160420" algn="l">
                        <a:spcBef>
                          <a:spcPts val="300"/>
                        </a:spcBef>
                        <a:buSzPct val="100000"/>
                        <a:buChar char="•"/>
                        <a:defRPr sz="1600">
                          <a:sym typeface="Avenir Book"/>
                        </a:defRPr>
                      </a:pPr>
                      <a:r>
                        <a:rPr lang="en-US" noProof="0" dirty="0"/>
                        <a:t>Create overview of workload and help to assign priorities</a:t>
                      </a:r>
                    </a:p>
                    <a:p>
                      <a:pPr marL="160420" indent="-160420" algn="l">
                        <a:spcBef>
                          <a:spcPts val="300"/>
                        </a:spcBef>
                        <a:buSzPct val="100000"/>
                        <a:buChar char="•"/>
                        <a:defRPr sz="1600">
                          <a:sym typeface="Avenir Book"/>
                        </a:defRPr>
                      </a:pPr>
                      <a:r>
                        <a:rPr lang="en-US" noProof="0" dirty="0"/>
                        <a:t>Measure compliance related activity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Collect data from different capabilities to allow reporting</a:t>
                      </a:r>
                    </a:p>
                    <a:p>
                      <a:pPr marL="160420" indent="-160420" algn="l">
                        <a:spcBef>
                          <a:spcPts val="300"/>
                        </a:spcBef>
                        <a:buSzPct val="100000"/>
                        <a:buChar char="•"/>
                        <a:defRPr sz="1600">
                          <a:sym typeface="Avenir Book"/>
                        </a:defRPr>
                      </a:pPr>
                      <a:r>
                        <a:rPr lang="en-US" noProof="0" dirty="0"/>
                        <a:t>Report design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Report specific data required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7302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Reports (human AND machine readable format)</a:t>
                      </a:r>
                    </a:p>
                    <a:p>
                      <a:pPr marL="160420" indent="-160420" algn="l">
                        <a:spcBef>
                          <a:spcPts val="300"/>
                        </a:spcBef>
                        <a:buSzPct val="100000"/>
                        <a:buChar char="•"/>
                        <a:defRPr sz="1600">
                          <a:sym typeface="Avenir Book"/>
                        </a:defRPr>
                      </a:pPr>
                      <a:r>
                        <a:rPr lang="en-US" noProof="0" dirty="0"/>
                        <a:t>Transparency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Specific reports should be defined on org level</a:t>
                      </a:r>
                    </a:p>
                    <a:p>
                      <a:pPr marL="160420" indent="-160420" algn="l">
                        <a:spcBef>
                          <a:spcPts val="300"/>
                        </a:spcBef>
                        <a:buSzPct val="100000"/>
                        <a:buChar char="•"/>
                        <a:defRPr sz="1600">
                          <a:sym typeface="Avenir Book"/>
                        </a:defRPr>
                      </a:pPr>
                      <a:r>
                        <a:rPr lang="en-US" noProof="0" dirty="0"/>
                        <a:t>See Todo Group for potential KPI ideas , e.g. scans/period, num of products scanned, number of issues found , etc.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35"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39</a:t>
            </a:fld>
            <a:endParaRPr lang="en-US" noProof="0" dirty="0"/>
          </a:p>
        </p:txBody>
      </p:sp>
      <p:pic>
        <p:nvPicPr>
          <p:cNvPr id="2" name="Grafik 1">
            <a:extLst>
              <a:ext uri="{FF2B5EF4-FFF2-40B4-BE49-F238E27FC236}">
                <a16:creationId xmlns:a16="http://schemas.microsoft.com/office/drawing/2014/main" id="{0E7DE043-0B09-611E-B05D-4ED76B9E130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71617" y="453944"/>
            <a:ext cx="423434" cy="349624"/>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5730C-DDA4-41E4-4090-8917CBA35E7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636A79D-E765-5E03-F3AA-8A683F1D58A4}"/>
              </a:ext>
            </a:extLst>
          </p:cNvPr>
          <p:cNvSpPr>
            <a:spLocks noGrp="1"/>
          </p:cNvSpPr>
          <p:nvPr>
            <p:ph type="title"/>
          </p:nvPr>
        </p:nvSpPr>
        <p:spPr/>
        <p:txBody>
          <a:bodyPr/>
          <a:lstStyle/>
          <a:p>
            <a:r>
              <a:rPr lang="en-US" noProof="0" dirty="0"/>
              <a:t>The Big Picture</a:t>
            </a:r>
          </a:p>
        </p:txBody>
      </p:sp>
      <p:sp>
        <p:nvSpPr>
          <p:cNvPr id="3" name="Textplatzhalter 2">
            <a:extLst>
              <a:ext uri="{FF2B5EF4-FFF2-40B4-BE49-F238E27FC236}">
                <a16:creationId xmlns:a16="http://schemas.microsoft.com/office/drawing/2014/main" id="{29986C21-8A46-B4EE-703D-02228D37D4BD}"/>
              </a:ext>
            </a:extLst>
          </p:cNvPr>
          <p:cNvSpPr>
            <a:spLocks noGrp="1"/>
          </p:cNvSpPr>
          <p:nvPr>
            <p:ph type="body" idx="1"/>
          </p:nvPr>
        </p:nvSpPr>
        <p:spPr/>
        <p:txBody>
          <a:bodyPr>
            <a:normAutofit fontScale="85000" lnSpcReduction="20000"/>
          </a:bodyPr>
          <a:lstStyle/>
          <a:p>
            <a:r>
              <a:rPr lang="en-US" noProof="0" dirty="0"/>
              <a:t>The OpenChain Tooling Capability Map allows you to see what capabilities various tools have so you can:</a:t>
            </a:r>
          </a:p>
          <a:p>
            <a:pPr marL="285750" indent="-285750">
              <a:buFont typeface="Arial" panose="020B0604020202020204" pitchFamily="34" charset="0"/>
              <a:buChar char="•"/>
            </a:pPr>
            <a:r>
              <a:rPr lang="en-US" dirty="0"/>
              <a:t>Compare</a:t>
            </a:r>
            <a:r>
              <a:rPr lang="en-US" noProof="0" dirty="0"/>
              <a:t> various options</a:t>
            </a:r>
          </a:p>
          <a:p>
            <a:pPr marL="285750" indent="-285750">
              <a:buFont typeface="Arial" panose="020B0604020202020204" pitchFamily="34" charset="0"/>
              <a:buChar char="•"/>
            </a:pPr>
            <a:r>
              <a:rPr lang="en-US" dirty="0"/>
              <a:t>Stack solutions</a:t>
            </a:r>
          </a:p>
          <a:p>
            <a:pPr marL="285750" indent="-285750">
              <a:buFont typeface="Arial" panose="020B0604020202020204" pitchFamily="34" charset="0"/>
              <a:buChar char="•"/>
            </a:pPr>
            <a:r>
              <a:rPr lang="en-US" dirty="0"/>
              <a:t>Work out where you might need (or not need) custom tooling</a:t>
            </a:r>
          </a:p>
          <a:p>
            <a:pPr marL="285750" indent="-285750">
              <a:buFont typeface="Arial" panose="020B0604020202020204" pitchFamily="34" charset="0"/>
              <a:buChar char="•"/>
            </a:pPr>
            <a:endParaRPr lang="en-US" dirty="0"/>
          </a:p>
          <a:p>
            <a:r>
              <a:rPr lang="en-US" dirty="0"/>
              <a:t>The currently mapped tools are:</a:t>
            </a:r>
          </a:p>
          <a:p>
            <a:pPr marL="285750" indent="-285750">
              <a:buFont typeface="Arial" panose="020B0604020202020204" pitchFamily="34" charset="0"/>
              <a:buChar char="•"/>
            </a:pPr>
            <a:r>
              <a:rPr lang="en-US" noProof="0" dirty="0"/>
              <a:t>BANG</a:t>
            </a:r>
          </a:p>
          <a:p>
            <a:pPr marL="285750" indent="-285750">
              <a:buFont typeface="Arial" panose="020B0604020202020204" pitchFamily="34" charset="0"/>
              <a:buChar char="•"/>
            </a:pPr>
            <a:r>
              <a:rPr lang="en-US" noProof="0" dirty="0" err="1"/>
              <a:t>ClearlyDefined</a:t>
            </a:r>
            <a:endParaRPr lang="en-US" noProof="0" dirty="0"/>
          </a:p>
          <a:p>
            <a:pPr marL="285750" indent="-285750">
              <a:buFont typeface="Arial" panose="020B0604020202020204" pitchFamily="34" charset="0"/>
              <a:buChar char="•"/>
            </a:pPr>
            <a:r>
              <a:rPr lang="en-US" noProof="0" dirty="0" err="1"/>
              <a:t>OSSelot</a:t>
            </a:r>
            <a:endParaRPr lang="en-US" noProof="0" dirty="0"/>
          </a:p>
          <a:p>
            <a:pPr marL="285750" indent="-285750">
              <a:buFont typeface="Arial" panose="020B0604020202020204" pitchFamily="34" charset="0"/>
              <a:buChar char="•"/>
            </a:pPr>
            <a:r>
              <a:rPr lang="en-US" noProof="0" dirty="0" err="1"/>
              <a:t>Scancode</a:t>
            </a:r>
            <a:endParaRPr lang="en-US" noProof="0" dirty="0"/>
          </a:p>
          <a:p>
            <a:pPr marL="285750" indent="-285750">
              <a:buFont typeface="Arial" panose="020B0604020202020204" pitchFamily="34" charset="0"/>
              <a:buChar char="•"/>
            </a:pPr>
            <a:r>
              <a:rPr lang="en-US" noProof="0" dirty="0"/>
              <a:t>SCANOSS</a:t>
            </a:r>
          </a:p>
          <a:p>
            <a:pPr marL="285750" indent="-285750">
              <a:buFont typeface="Arial" panose="020B0604020202020204" pitchFamily="34" charset="0"/>
              <a:buChar char="•"/>
            </a:pPr>
            <a:r>
              <a:rPr lang="en-US" noProof="0" dirty="0"/>
              <a:t>Software Heritage </a:t>
            </a:r>
          </a:p>
          <a:p>
            <a:pPr marL="285750" indent="-285750">
              <a:buFont typeface="Arial" panose="020B0604020202020204" pitchFamily="34" charset="0"/>
              <a:buChar char="•"/>
            </a:pPr>
            <a:r>
              <a:rPr lang="en-US" noProof="0" dirty="0"/>
              <a:t>TERN</a:t>
            </a:r>
          </a:p>
          <a:p>
            <a:pPr marL="285750" indent="-285750">
              <a:buFont typeface="Arial" panose="020B0604020202020204" pitchFamily="34" charset="0"/>
              <a:buChar char="•"/>
            </a:pPr>
            <a:r>
              <a:rPr lang="en-US" noProof="0" dirty="0"/>
              <a:t>Trust Source</a:t>
            </a:r>
            <a:endParaRPr lang="en-US" dirty="0"/>
          </a:p>
          <a:p>
            <a:pPr marL="285750" indent="-285750">
              <a:buFont typeface="Arial" panose="020B0604020202020204" pitchFamily="34" charset="0"/>
              <a:buChar char="•"/>
            </a:pPr>
            <a:endParaRPr lang="en-US" dirty="0"/>
          </a:p>
          <a:p>
            <a:r>
              <a:rPr lang="en-US" dirty="0"/>
              <a:t>The Tooling Capability Map also serves a larger purpose. It is intended to support traceability as a general requirement, and to support organizations working to accomplish that at scale.</a:t>
            </a:r>
          </a:p>
          <a:p>
            <a:endParaRPr lang="en-US" noProof="0" dirty="0"/>
          </a:p>
        </p:txBody>
      </p:sp>
      <p:sp>
        <p:nvSpPr>
          <p:cNvPr id="4" name="Foliennummernplatzhalter 3">
            <a:extLst>
              <a:ext uri="{FF2B5EF4-FFF2-40B4-BE49-F238E27FC236}">
                <a16:creationId xmlns:a16="http://schemas.microsoft.com/office/drawing/2014/main" id="{16CF3EC2-4AF8-2574-1000-753DDD4B5907}"/>
              </a:ext>
            </a:extLst>
          </p:cNvPr>
          <p:cNvSpPr>
            <a:spLocks noGrp="1"/>
          </p:cNvSpPr>
          <p:nvPr>
            <p:ph type="sldNum" sz="quarter" idx="2"/>
          </p:nvPr>
        </p:nvSpPr>
        <p:spPr/>
        <p:txBody>
          <a:bodyPr/>
          <a:lstStyle/>
          <a:p>
            <a:fld id="{86CB4B4D-7CA3-9044-876B-883B54F8677D}" type="slidenum">
              <a:rPr lang="en-US" noProof="0" smtClean="0"/>
              <a:t>4</a:t>
            </a:fld>
            <a:endParaRPr lang="en-US" noProof="0" dirty="0"/>
          </a:p>
        </p:txBody>
      </p:sp>
    </p:spTree>
    <p:extLst>
      <p:ext uri="{BB962C8B-B14F-4D97-AF65-F5344CB8AC3E}">
        <p14:creationId xmlns:p14="http://schemas.microsoft.com/office/powerpoint/2010/main" val="275811046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OC Tooling Workgroup - ToolChain Capabilities - Reporting &amp; Analytics"/>
          <p:cNvSpPr txBox="1">
            <a:spLocks noGrp="1"/>
          </p:cNvSpPr>
          <p:nvPr>
            <p:ph type="title"/>
          </p:nvPr>
        </p:nvSpPr>
        <p:spPr>
          <a:prstGeom prst="rect">
            <a:avLst/>
          </a:prstGeom>
        </p:spPr>
        <p:txBody>
          <a:bodyPr/>
          <a:lstStyle/>
          <a:p>
            <a:r>
              <a:rPr lang="en-US" noProof="0" dirty="0"/>
              <a:t>Tool Chain Capabilities - Tool Orchestrator</a:t>
            </a:r>
          </a:p>
        </p:txBody>
      </p:sp>
      <p:graphicFrame>
        <p:nvGraphicFramePr>
          <p:cNvPr id="238" name="Tabelle"/>
          <p:cNvGraphicFramePr/>
          <p:nvPr>
            <p:extLst>
              <p:ext uri="{D42A27DB-BD31-4B8C-83A1-F6EECF244321}">
                <p14:modId xmlns:p14="http://schemas.microsoft.com/office/powerpoint/2010/main" val="506209322"/>
              </p:ext>
            </p:extLst>
          </p:nvPr>
        </p:nvGraphicFramePr>
        <p:xfrm>
          <a:off x="715432" y="1193800"/>
          <a:ext cx="10826683" cy="363474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Co-ordinate overall compliance workflow(s)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Arrange combination of tools to cope with compliance challenge </a:t>
                      </a:r>
                    </a:p>
                    <a:p>
                      <a:pPr marL="160420" indent="-160420" algn="l">
                        <a:spcBef>
                          <a:spcPts val="300"/>
                        </a:spcBef>
                        <a:buSzPct val="100000"/>
                        <a:buChar char="•"/>
                        <a:defRPr sz="1600">
                          <a:sym typeface="Avenir Book"/>
                        </a:defRPr>
                      </a:pPr>
                      <a:r>
                        <a:rPr lang="en-US" noProof="0" dirty="0"/>
                        <a:t>Handle handover between capabilities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Trigger events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Events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7302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Events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Depending on the degree of process automation the orchestrator may be a combination of event driven rule engine or a ticket system</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39"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40</a:t>
            </a:fld>
            <a:endParaRPr lang="en-US" noProof="0" dirty="0"/>
          </a:p>
        </p:txBody>
      </p:sp>
      <p:pic>
        <p:nvPicPr>
          <p:cNvPr id="2" name="Grafik 1">
            <a:extLst>
              <a:ext uri="{FF2B5EF4-FFF2-40B4-BE49-F238E27FC236}">
                <a16:creationId xmlns:a16="http://schemas.microsoft.com/office/drawing/2014/main" id="{88AED643-A7BB-978C-3DEC-093932DFA02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78951" y="453944"/>
            <a:ext cx="423434" cy="349624"/>
          </a:xfrm>
          <a:prstGeom prst="rect">
            <a:avLst/>
          </a:prstGeom>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CD894-C98C-C855-ECFD-48CB572F2E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4AE5E7-8704-D164-8FDD-5BACD0311D0F}"/>
              </a:ext>
            </a:extLst>
          </p:cNvPr>
          <p:cNvSpPr>
            <a:spLocks noGrp="1"/>
          </p:cNvSpPr>
          <p:nvPr>
            <p:ph type="title"/>
          </p:nvPr>
        </p:nvSpPr>
        <p:spPr>
          <a:xfrm>
            <a:off x="2086060" y="2012805"/>
            <a:ext cx="8968802" cy="867931"/>
          </a:xfrm>
        </p:spPr>
        <p:txBody>
          <a:bodyPr/>
          <a:lstStyle/>
          <a:p>
            <a:r>
              <a:rPr lang="en-US" noProof="0" dirty="0"/>
              <a:t>Tooling Capability Models – Next Steps</a:t>
            </a:r>
          </a:p>
        </p:txBody>
      </p:sp>
      <p:sp>
        <p:nvSpPr>
          <p:cNvPr id="3" name="Text Placeholder 2">
            <a:extLst>
              <a:ext uri="{FF2B5EF4-FFF2-40B4-BE49-F238E27FC236}">
                <a16:creationId xmlns:a16="http://schemas.microsoft.com/office/drawing/2014/main" id="{816A47A3-79AF-F781-7D09-FFB476B77DEC}"/>
              </a:ext>
            </a:extLst>
          </p:cNvPr>
          <p:cNvSpPr>
            <a:spLocks noGrp="1"/>
          </p:cNvSpPr>
          <p:nvPr>
            <p:ph type="body" sz="quarter" idx="1"/>
          </p:nvPr>
        </p:nvSpPr>
        <p:spPr/>
        <p:txBody>
          <a:bodyPr/>
          <a:lstStyle/>
          <a:p>
            <a:r>
              <a:rPr lang="en-US" noProof="0" dirty="0"/>
              <a:t>Our working notes are kept in the next slides</a:t>
            </a:r>
          </a:p>
        </p:txBody>
      </p:sp>
    </p:spTree>
    <p:extLst>
      <p:ext uri="{BB962C8B-B14F-4D97-AF65-F5344CB8AC3E}">
        <p14:creationId xmlns:p14="http://schemas.microsoft.com/office/powerpoint/2010/main" val="74525367"/>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A4659-2937-9DC7-FC97-3B7934E18CF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970FF38-0768-6FB8-A696-C8AE34A0E8F4}"/>
              </a:ext>
            </a:extLst>
          </p:cNvPr>
          <p:cNvSpPr>
            <a:spLocks noGrp="1"/>
          </p:cNvSpPr>
          <p:nvPr>
            <p:ph type="title"/>
          </p:nvPr>
        </p:nvSpPr>
        <p:spPr/>
        <p:txBody>
          <a:bodyPr/>
          <a:lstStyle/>
          <a:p>
            <a:r>
              <a:rPr lang="en-US" dirty="0"/>
              <a:t>The Existing Model Needs Population – Add Tools</a:t>
            </a:r>
            <a:endParaRPr lang="en-US" noProof="0" dirty="0"/>
          </a:p>
        </p:txBody>
      </p:sp>
      <p:sp>
        <p:nvSpPr>
          <p:cNvPr id="3" name="Textplatzhalter 2">
            <a:extLst>
              <a:ext uri="{FF2B5EF4-FFF2-40B4-BE49-F238E27FC236}">
                <a16:creationId xmlns:a16="http://schemas.microsoft.com/office/drawing/2014/main" id="{5A0F8C59-0A12-C303-B55E-E77EE0C1F4DA}"/>
              </a:ext>
            </a:extLst>
          </p:cNvPr>
          <p:cNvSpPr>
            <a:spLocks noGrp="1"/>
          </p:cNvSpPr>
          <p:nvPr>
            <p:ph type="body" idx="1"/>
          </p:nvPr>
        </p:nvSpPr>
        <p:spPr/>
        <p:txBody>
          <a:bodyPr/>
          <a:lstStyle/>
          <a:p>
            <a:r>
              <a:rPr lang="en-US" noProof="0" dirty="0"/>
              <a:t>The current version of the OpenChain Tooling Capability Model (LCV) is ready for tools to be mapped against it. You can review the existing mapping in Section 3, ‘Tooling Capability Model (LCV) – Tools Mapped’</a:t>
            </a:r>
          </a:p>
          <a:p>
            <a:endParaRPr lang="en-US" dirty="0"/>
          </a:p>
          <a:p>
            <a:r>
              <a:rPr lang="en-US" dirty="0"/>
              <a:t>The currently mapped tools are:</a:t>
            </a:r>
          </a:p>
          <a:p>
            <a:pPr marL="285750" indent="-285750">
              <a:buFont typeface="Arial" panose="020B0604020202020204" pitchFamily="34" charset="0"/>
              <a:buChar char="•"/>
            </a:pPr>
            <a:r>
              <a:rPr lang="en-US" noProof="0" dirty="0"/>
              <a:t>BANG</a:t>
            </a:r>
          </a:p>
          <a:p>
            <a:pPr marL="285750" indent="-285750">
              <a:buFont typeface="Arial" panose="020B0604020202020204" pitchFamily="34" charset="0"/>
              <a:buChar char="•"/>
            </a:pPr>
            <a:r>
              <a:rPr lang="en-US" noProof="0" dirty="0" err="1"/>
              <a:t>ClearlyDefined</a:t>
            </a:r>
            <a:endParaRPr lang="en-US" noProof="0" dirty="0"/>
          </a:p>
          <a:p>
            <a:pPr marL="285750" indent="-285750">
              <a:buFont typeface="Arial" panose="020B0604020202020204" pitchFamily="34" charset="0"/>
              <a:buChar char="•"/>
            </a:pPr>
            <a:r>
              <a:rPr lang="en-US" noProof="0" dirty="0"/>
              <a:t>SCANOSS</a:t>
            </a:r>
          </a:p>
          <a:p>
            <a:pPr marL="285750" indent="-285750">
              <a:buFont typeface="Arial" panose="020B0604020202020204" pitchFamily="34" charset="0"/>
              <a:buChar char="•"/>
            </a:pPr>
            <a:r>
              <a:rPr lang="en-US" noProof="0" dirty="0"/>
              <a:t>Software Heritage </a:t>
            </a:r>
          </a:p>
          <a:p>
            <a:pPr marL="285750" indent="-285750">
              <a:buFont typeface="Arial" panose="020B0604020202020204" pitchFamily="34" charset="0"/>
              <a:buChar char="•"/>
            </a:pPr>
            <a:r>
              <a:rPr lang="en-US" noProof="0" dirty="0"/>
              <a:t>TERN</a:t>
            </a:r>
          </a:p>
          <a:p>
            <a:pPr marL="285750" indent="-285750">
              <a:buFont typeface="Arial" panose="020B0604020202020204" pitchFamily="34" charset="0"/>
              <a:buChar char="•"/>
            </a:pPr>
            <a:r>
              <a:rPr lang="en-US" noProof="0" dirty="0"/>
              <a:t>Trust Source</a:t>
            </a:r>
          </a:p>
        </p:txBody>
      </p:sp>
      <p:sp>
        <p:nvSpPr>
          <p:cNvPr id="4" name="Foliennummernplatzhalter 3">
            <a:extLst>
              <a:ext uri="{FF2B5EF4-FFF2-40B4-BE49-F238E27FC236}">
                <a16:creationId xmlns:a16="http://schemas.microsoft.com/office/drawing/2014/main" id="{8165CA41-E4B4-F9D8-E5BE-85DD299C9D97}"/>
              </a:ext>
            </a:extLst>
          </p:cNvPr>
          <p:cNvSpPr>
            <a:spLocks noGrp="1"/>
          </p:cNvSpPr>
          <p:nvPr>
            <p:ph type="sldNum" sz="quarter" idx="2"/>
          </p:nvPr>
        </p:nvSpPr>
        <p:spPr/>
        <p:txBody>
          <a:bodyPr/>
          <a:lstStyle/>
          <a:p>
            <a:fld id="{86CB4B4D-7CA3-9044-876B-883B54F8677D}" type="slidenum">
              <a:rPr lang="en-US" noProof="0" smtClean="0"/>
              <a:t>42</a:t>
            </a:fld>
            <a:endParaRPr lang="en-US" noProof="0" dirty="0"/>
          </a:p>
        </p:txBody>
      </p:sp>
    </p:spTree>
    <p:extLst>
      <p:ext uri="{BB962C8B-B14F-4D97-AF65-F5344CB8AC3E}">
        <p14:creationId xmlns:p14="http://schemas.microsoft.com/office/powerpoint/2010/main" val="2931361340"/>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A63049-0C5E-73C0-E77B-D9EC8D3CB445}"/>
              </a:ext>
            </a:extLst>
          </p:cNvPr>
          <p:cNvSpPr>
            <a:spLocks noGrp="1"/>
          </p:cNvSpPr>
          <p:nvPr>
            <p:ph type="title"/>
          </p:nvPr>
        </p:nvSpPr>
        <p:spPr/>
        <p:txBody>
          <a:bodyPr/>
          <a:lstStyle/>
          <a:p>
            <a:r>
              <a:rPr lang="en-US" noProof="0" dirty="0"/>
              <a:t>Potential Tooling Capability Model Development Next </a:t>
            </a:r>
            <a:r>
              <a:rPr lang="en-US" dirty="0"/>
              <a:t>S</a:t>
            </a:r>
            <a:r>
              <a:rPr lang="en-US" noProof="0" dirty="0" err="1"/>
              <a:t>teps</a:t>
            </a:r>
            <a:endParaRPr lang="en-US" noProof="0" dirty="0"/>
          </a:p>
        </p:txBody>
      </p:sp>
      <p:sp>
        <p:nvSpPr>
          <p:cNvPr id="3" name="Textplatzhalter 2">
            <a:extLst>
              <a:ext uri="{FF2B5EF4-FFF2-40B4-BE49-F238E27FC236}">
                <a16:creationId xmlns:a16="http://schemas.microsoft.com/office/drawing/2014/main" id="{01BB049C-220E-BBB6-5A23-2B93390CAB91}"/>
              </a:ext>
            </a:extLst>
          </p:cNvPr>
          <p:cNvSpPr>
            <a:spLocks noGrp="1"/>
          </p:cNvSpPr>
          <p:nvPr>
            <p:ph type="body" idx="1"/>
          </p:nvPr>
        </p:nvSpPr>
        <p:spPr>
          <a:xfrm>
            <a:off x="695325" y="1271590"/>
            <a:ext cx="10801350" cy="3537631"/>
          </a:xfrm>
        </p:spPr>
        <p:txBody>
          <a:bodyPr>
            <a:normAutofit/>
          </a:bodyPr>
          <a:lstStyle/>
          <a:p>
            <a:r>
              <a:rPr lang="en-US" sz="1400" noProof="0" dirty="0"/>
              <a:t>Capabilities </a:t>
            </a:r>
          </a:p>
          <a:p>
            <a:pPr marL="285750" indent="-285750">
              <a:buFont typeface="Arial" panose="020B0604020202020204" pitchFamily="34" charset="0"/>
              <a:buChar char="•"/>
            </a:pPr>
            <a:r>
              <a:rPr lang="en-US" sz="1400" noProof="0" dirty="0"/>
              <a:t>Next to this slide deck, the capabilities are represented in MD-files in </a:t>
            </a:r>
            <a:r>
              <a:rPr lang="en-US" sz="1400" noProof="0" dirty="0">
                <a:hlinkClick r:id="rId2"/>
              </a:rPr>
              <a:t>https://github.com/Open-Source-Compliance/Sharing-creates-value/tree/master/Tooling-Landscape/Capabilities</a:t>
            </a:r>
            <a:r>
              <a:rPr lang="en-US" sz="1400" noProof="0" dirty="0"/>
              <a:t> </a:t>
            </a:r>
          </a:p>
          <a:p>
            <a:r>
              <a:rPr lang="en-US" sz="1400" noProof="0" dirty="0"/>
              <a:t>Tools</a:t>
            </a:r>
          </a:p>
          <a:p>
            <a:pPr marL="285750" indent="-285750">
              <a:buFont typeface="Arial" panose="020B0604020202020204" pitchFamily="34" charset="0"/>
              <a:buChar char="•"/>
            </a:pPr>
            <a:r>
              <a:rPr lang="en-US" sz="1400" noProof="0" dirty="0"/>
              <a:t>Next to the website overview in </a:t>
            </a:r>
            <a:r>
              <a:rPr lang="en-US" sz="1400" noProof="0" dirty="0">
                <a:hlinkClick r:id="rId3"/>
              </a:rPr>
              <a:t>https://oss-compliance-tooling.org/Tooling-Landscape/OSS-Based-License-Compliance-Tools/</a:t>
            </a:r>
            <a:r>
              <a:rPr lang="en-US" sz="1400" noProof="0" dirty="0"/>
              <a:t> the tools are maintained in one big MD-File in </a:t>
            </a:r>
            <a:r>
              <a:rPr lang="en-US" sz="1400" noProof="0" dirty="0">
                <a:hlinkClick r:id="rId4"/>
              </a:rPr>
              <a:t>https://github.com/Open-Source-Compliance/Sharing-creates-value/blob/master/docs/Tooling-Landscape/OSS-Based-License-Compliance-Tools.md</a:t>
            </a:r>
            <a:r>
              <a:rPr lang="en-US" sz="1400" noProof="0" dirty="0"/>
              <a:t> </a:t>
            </a:r>
          </a:p>
          <a:p>
            <a:r>
              <a:rPr lang="en-US" sz="1400" noProof="0" dirty="0"/>
              <a:t>Next steps:</a:t>
            </a:r>
          </a:p>
          <a:p>
            <a:pPr marL="285750" indent="-285750">
              <a:buFont typeface="Arial" panose="020B0604020202020204" pitchFamily="34" charset="0"/>
              <a:buChar char="•"/>
            </a:pPr>
            <a:r>
              <a:rPr lang="en-US" sz="1400" noProof="0" dirty="0"/>
              <a:t>Ideally the mapping of tools to the capabilities would be traceable on the website or in git BUT this would only work in git if there would be one MD-file per tool to use the git-search as the most simple filtering possibility</a:t>
            </a:r>
          </a:p>
          <a:p>
            <a:pPr marL="1004887" lvl="1" indent="-285750">
              <a:buFont typeface="Arial" panose="020B0604020202020204" pitchFamily="34" charset="0"/>
              <a:buChar char="•"/>
            </a:pPr>
            <a:r>
              <a:rPr lang="en-US" sz="1400" noProof="0" dirty="0"/>
              <a:t>Need to figure out what filtering and traceability options are available with our current setup (e.g. tagging, bi-directional traceability “trackback”?)</a:t>
            </a:r>
          </a:p>
          <a:p>
            <a:pPr marL="1145495" lvl="2" indent="-285750">
              <a:buFont typeface="Arial" panose="020B0604020202020204" pitchFamily="34" charset="0"/>
              <a:buChar char="•"/>
            </a:pPr>
            <a:r>
              <a:rPr lang="en-US" sz="1400" noProof="0" dirty="0"/>
              <a:t>Example: BANG would be tagged “dependency analyzer binary” and then could be filtered </a:t>
            </a:r>
          </a:p>
        </p:txBody>
      </p:sp>
      <p:sp>
        <p:nvSpPr>
          <p:cNvPr id="4" name="Foliennummernplatzhalter 3">
            <a:extLst>
              <a:ext uri="{FF2B5EF4-FFF2-40B4-BE49-F238E27FC236}">
                <a16:creationId xmlns:a16="http://schemas.microsoft.com/office/drawing/2014/main" id="{40C4FB71-C9BC-60E8-B9F9-AF7953BDE763}"/>
              </a:ext>
            </a:extLst>
          </p:cNvPr>
          <p:cNvSpPr>
            <a:spLocks noGrp="1"/>
          </p:cNvSpPr>
          <p:nvPr>
            <p:ph type="sldNum" sz="quarter" idx="2"/>
          </p:nvPr>
        </p:nvSpPr>
        <p:spPr/>
        <p:txBody>
          <a:bodyPr/>
          <a:lstStyle/>
          <a:p>
            <a:fld id="{86CB4B4D-7CA3-9044-876B-883B54F8677D}" type="slidenum">
              <a:rPr lang="en-US" noProof="0" smtClean="0"/>
              <a:t>43</a:t>
            </a:fld>
            <a:endParaRPr lang="en-US" noProof="0" dirty="0"/>
          </a:p>
        </p:txBody>
      </p:sp>
      <p:pic>
        <p:nvPicPr>
          <p:cNvPr id="6" name="Grafik 5">
            <a:extLst>
              <a:ext uri="{FF2B5EF4-FFF2-40B4-BE49-F238E27FC236}">
                <a16:creationId xmlns:a16="http://schemas.microsoft.com/office/drawing/2014/main" id="{DD19880F-CC17-3F6F-69C0-656BDA673D84}"/>
              </a:ext>
            </a:extLst>
          </p:cNvPr>
          <p:cNvPicPr>
            <a:picLocks noChangeAspect="1"/>
          </p:cNvPicPr>
          <p:nvPr/>
        </p:nvPicPr>
        <p:blipFill>
          <a:blip r:embed="rId5"/>
          <a:stretch>
            <a:fillRect/>
          </a:stretch>
        </p:blipFill>
        <p:spPr>
          <a:xfrm>
            <a:off x="6654373" y="4684655"/>
            <a:ext cx="3259542" cy="1733105"/>
          </a:xfrm>
          <a:prstGeom prst="rect">
            <a:avLst/>
          </a:prstGeom>
        </p:spPr>
      </p:pic>
      <p:pic>
        <p:nvPicPr>
          <p:cNvPr id="8" name="Grafik 7">
            <a:extLst>
              <a:ext uri="{FF2B5EF4-FFF2-40B4-BE49-F238E27FC236}">
                <a16:creationId xmlns:a16="http://schemas.microsoft.com/office/drawing/2014/main" id="{A7E3B1A5-EE40-3B03-3647-01588879C3D2}"/>
              </a:ext>
            </a:extLst>
          </p:cNvPr>
          <p:cNvPicPr>
            <a:picLocks noChangeAspect="1"/>
          </p:cNvPicPr>
          <p:nvPr/>
        </p:nvPicPr>
        <p:blipFill>
          <a:blip r:embed="rId6"/>
          <a:stretch>
            <a:fillRect/>
          </a:stretch>
        </p:blipFill>
        <p:spPr>
          <a:xfrm>
            <a:off x="573759" y="4863993"/>
            <a:ext cx="4081253" cy="1335636"/>
          </a:xfrm>
          <a:prstGeom prst="rect">
            <a:avLst/>
          </a:prstGeom>
        </p:spPr>
      </p:pic>
      <p:sp>
        <p:nvSpPr>
          <p:cNvPr id="9" name="Textfeld 8">
            <a:extLst>
              <a:ext uri="{FF2B5EF4-FFF2-40B4-BE49-F238E27FC236}">
                <a16:creationId xmlns:a16="http://schemas.microsoft.com/office/drawing/2014/main" id="{2F546EA3-96DF-D326-18B3-73479C22B392}"/>
              </a:ext>
            </a:extLst>
          </p:cNvPr>
          <p:cNvSpPr txBox="1"/>
          <p:nvPr/>
        </p:nvSpPr>
        <p:spPr>
          <a:xfrm>
            <a:off x="2614385" y="5270203"/>
            <a:ext cx="1980667"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noProof="0" dirty="0">
                <a:ln>
                  <a:noFill/>
                </a:ln>
                <a:solidFill>
                  <a:schemeClr val="accent1"/>
                </a:solidFill>
                <a:effectLst/>
                <a:highlight>
                  <a:srgbClr val="FF0000"/>
                </a:highlight>
                <a:uFillTx/>
                <a:latin typeface="+mn-lt"/>
                <a:ea typeface="+mn-ea"/>
                <a:cs typeface="+mn-cs"/>
                <a:sym typeface="Avenir Book"/>
              </a:rPr>
              <a:t>Tag: dependency analyzer binary</a:t>
            </a:r>
          </a:p>
        </p:txBody>
      </p:sp>
      <p:cxnSp>
        <p:nvCxnSpPr>
          <p:cNvPr id="11" name="Gerade Verbindung mit Pfeil 10">
            <a:extLst>
              <a:ext uri="{FF2B5EF4-FFF2-40B4-BE49-F238E27FC236}">
                <a16:creationId xmlns:a16="http://schemas.microsoft.com/office/drawing/2014/main" id="{BD7E4BCC-A7B5-F626-39D1-A48F21CFC282}"/>
              </a:ext>
            </a:extLst>
          </p:cNvPr>
          <p:cNvCxnSpPr>
            <a:stCxn id="9" idx="3"/>
          </p:cNvCxnSpPr>
          <p:nvPr/>
        </p:nvCxnSpPr>
        <p:spPr>
          <a:xfrm flipV="1">
            <a:off x="4595052" y="4863993"/>
            <a:ext cx="2520363" cy="53701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2" name="Textfeld 11">
            <a:extLst>
              <a:ext uri="{FF2B5EF4-FFF2-40B4-BE49-F238E27FC236}">
                <a16:creationId xmlns:a16="http://schemas.microsoft.com/office/drawing/2014/main" id="{FA605E12-DA89-3C30-B894-8FCA92C3FD66}"/>
              </a:ext>
            </a:extLst>
          </p:cNvPr>
          <p:cNvSpPr txBox="1"/>
          <p:nvPr/>
        </p:nvSpPr>
        <p:spPr>
          <a:xfrm rot="20701383">
            <a:off x="5253777" y="4915931"/>
            <a:ext cx="61092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noProof="0" dirty="0">
                <a:ln>
                  <a:noFill/>
                </a:ln>
                <a:solidFill>
                  <a:schemeClr val="accent1"/>
                </a:solidFill>
                <a:effectLst/>
                <a:uFillTx/>
                <a:latin typeface="+mn-lt"/>
                <a:ea typeface="+mn-ea"/>
                <a:cs typeface="+mn-cs"/>
                <a:sym typeface="Avenir Book"/>
              </a:rPr>
              <a:t>Link to </a:t>
            </a:r>
          </a:p>
        </p:txBody>
      </p:sp>
      <p:sp>
        <p:nvSpPr>
          <p:cNvPr id="13" name="Textfeld 12">
            <a:extLst>
              <a:ext uri="{FF2B5EF4-FFF2-40B4-BE49-F238E27FC236}">
                <a16:creationId xmlns:a16="http://schemas.microsoft.com/office/drawing/2014/main" id="{BE86337E-945C-13FE-EDFD-C9449891B411}"/>
              </a:ext>
            </a:extLst>
          </p:cNvPr>
          <p:cNvSpPr txBox="1"/>
          <p:nvPr/>
        </p:nvSpPr>
        <p:spPr>
          <a:xfrm rot="245649">
            <a:off x="4922978" y="5580556"/>
            <a:ext cx="234604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noProof="0" dirty="0">
                <a:ln>
                  <a:noFill/>
                </a:ln>
                <a:solidFill>
                  <a:schemeClr val="accent1"/>
                </a:solidFill>
                <a:effectLst/>
                <a:uFillTx/>
                <a:latin typeface="+mn-lt"/>
                <a:ea typeface="+mn-ea"/>
                <a:cs typeface="+mn-cs"/>
                <a:sym typeface="Avenir Book"/>
              </a:rPr>
              <a:t>Macro / action to consolidate</a:t>
            </a:r>
          </a:p>
        </p:txBody>
      </p:sp>
      <p:cxnSp>
        <p:nvCxnSpPr>
          <p:cNvPr id="14" name="Gerade Verbindung mit Pfeil 13">
            <a:extLst>
              <a:ext uri="{FF2B5EF4-FFF2-40B4-BE49-F238E27FC236}">
                <a16:creationId xmlns:a16="http://schemas.microsoft.com/office/drawing/2014/main" id="{BF843F7A-A12A-151E-17AD-161FF1041EA0}"/>
              </a:ext>
            </a:extLst>
          </p:cNvPr>
          <p:cNvCxnSpPr>
            <a:cxnSpLocks/>
          </p:cNvCxnSpPr>
          <p:nvPr/>
        </p:nvCxnSpPr>
        <p:spPr>
          <a:xfrm>
            <a:off x="2184146" y="5213847"/>
            <a:ext cx="4931269" cy="112404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6" name="Textfeld 15">
            <a:extLst>
              <a:ext uri="{FF2B5EF4-FFF2-40B4-BE49-F238E27FC236}">
                <a16:creationId xmlns:a16="http://schemas.microsoft.com/office/drawing/2014/main" id="{3302C417-51B5-9628-E631-CEB3D4738AEB}"/>
              </a:ext>
            </a:extLst>
          </p:cNvPr>
          <p:cNvSpPr txBox="1"/>
          <p:nvPr/>
        </p:nvSpPr>
        <p:spPr>
          <a:xfrm>
            <a:off x="7134109" y="6207083"/>
            <a:ext cx="1980667" cy="5770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noProof="0" dirty="0">
                <a:ln>
                  <a:noFill/>
                </a:ln>
                <a:solidFill>
                  <a:schemeClr val="accent1"/>
                </a:solidFill>
                <a:effectLst/>
                <a:highlight>
                  <a:srgbClr val="FF0000"/>
                </a:highlight>
                <a:uFillTx/>
                <a:latin typeface="+mn-lt"/>
                <a:ea typeface="+mn-ea"/>
                <a:cs typeface="+mn-cs"/>
                <a:sym typeface="Avenir Book"/>
              </a:rPr>
              <a:t>Available Tools:</a:t>
            </a:r>
          </a:p>
          <a:p>
            <a:pPr marL="171450" marR="0" indent="-171450" algn="l" defTabSz="914400" rtl="0" fontAlgn="auto" latinLnBrk="0" hangingPunct="0">
              <a:lnSpc>
                <a:spcPct val="100000"/>
              </a:lnSpc>
              <a:spcBef>
                <a:spcPts val="0"/>
              </a:spcBef>
              <a:spcAft>
                <a:spcPts val="0"/>
              </a:spcAft>
              <a:buClrTx/>
              <a:buSzTx/>
              <a:buFontTx/>
              <a:buChar char="-"/>
              <a:tabLst/>
            </a:pPr>
            <a:r>
              <a:rPr lang="en-US" sz="1050" noProof="0" dirty="0">
                <a:highlight>
                  <a:srgbClr val="FF0000"/>
                </a:highlight>
              </a:rPr>
              <a:t>Bang</a:t>
            </a:r>
          </a:p>
          <a:p>
            <a:pPr marL="171450" marR="0" indent="-171450" algn="l" defTabSz="914400" rtl="0" fontAlgn="auto" latinLnBrk="0" hangingPunct="0">
              <a:lnSpc>
                <a:spcPct val="100000"/>
              </a:lnSpc>
              <a:spcBef>
                <a:spcPts val="0"/>
              </a:spcBef>
              <a:spcAft>
                <a:spcPts val="0"/>
              </a:spcAft>
              <a:buClrTx/>
              <a:buSzTx/>
              <a:buFontTx/>
              <a:buChar char="-"/>
              <a:tabLst/>
            </a:pPr>
            <a:r>
              <a:rPr kumimoji="0" lang="en-US" sz="1050" b="0" i="0" u="none" strike="noStrike" cap="none" spc="0" normalizeH="0" baseline="0" noProof="0" dirty="0">
                <a:ln>
                  <a:noFill/>
                </a:ln>
                <a:solidFill>
                  <a:schemeClr val="accent1"/>
                </a:solidFill>
                <a:effectLst/>
                <a:highlight>
                  <a:srgbClr val="FF0000"/>
                </a:highlight>
                <a:uFillTx/>
                <a:latin typeface="+mn-lt"/>
                <a:ea typeface="+mn-ea"/>
                <a:cs typeface="+mn-cs"/>
                <a:sym typeface="Avenir Book"/>
              </a:rPr>
              <a:t>…</a:t>
            </a:r>
          </a:p>
        </p:txBody>
      </p:sp>
      <p:cxnSp>
        <p:nvCxnSpPr>
          <p:cNvPr id="17" name="Gerade Verbindung mit Pfeil 16">
            <a:extLst>
              <a:ext uri="{FF2B5EF4-FFF2-40B4-BE49-F238E27FC236}">
                <a16:creationId xmlns:a16="http://schemas.microsoft.com/office/drawing/2014/main" id="{F7C42821-2EC8-2FD1-5F15-A1F66657C873}"/>
              </a:ext>
            </a:extLst>
          </p:cNvPr>
          <p:cNvCxnSpPr>
            <a:cxnSpLocks/>
          </p:cNvCxnSpPr>
          <p:nvPr/>
        </p:nvCxnSpPr>
        <p:spPr>
          <a:xfrm flipH="1" flipV="1">
            <a:off x="2307664" y="5531811"/>
            <a:ext cx="4807751" cy="98210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0" name="Textfeld 19">
            <a:extLst>
              <a:ext uri="{FF2B5EF4-FFF2-40B4-BE49-F238E27FC236}">
                <a16:creationId xmlns:a16="http://schemas.microsoft.com/office/drawing/2014/main" id="{76FE1212-A8FF-F943-326B-AB39786C80EF}"/>
              </a:ext>
            </a:extLst>
          </p:cNvPr>
          <p:cNvSpPr txBox="1"/>
          <p:nvPr/>
        </p:nvSpPr>
        <p:spPr>
          <a:xfrm rot="391822">
            <a:off x="4749119" y="5994574"/>
            <a:ext cx="61092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noProof="0" dirty="0">
                <a:ln>
                  <a:noFill/>
                </a:ln>
                <a:solidFill>
                  <a:schemeClr val="accent1"/>
                </a:solidFill>
                <a:effectLst/>
                <a:uFillTx/>
                <a:latin typeface="+mn-lt"/>
                <a:ea typeface="+mn-ea"/>
                <a:cs typeface="+mn-cs"/>
                <a:sym typeface="Avenir Book"/>
              </a:rPr>
              <a:t>Link to </a:t>
            </a:r>
          </a:p>
        </p:txBody>
      </p:sp>
    </p:spTree>
    <p:extLst>
      <p:ext uri="{BB962C8B-B14F-4D97-AF65-F5344CB8AC3E}">
        <p14:creationId xmlns:p14="http://schemas.microsoft.com/office/powerpoint/2010/main" val="112904239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A45CAB-7F28-C990-7815-CF80C30925F2}"/>
              </a:ext>
            </a:extLst>
          </p:cNvPr>
          <p:cNvSpPr>
            <a:spLocks noGrp="1"/>
          </p:cNvSpPr>
          <p:nvPr>
            <p:ph type="title"/>
          </p:nvPr>
        </p:nvSpPr>
        <p:spPr/>
        <p:txBody>
          <a:bodyPr/>
          <a:lstStyle/>
          <a:p>
            <a:r>
              <a:rPr lang="en-US" noProof="0" dirty="0"/>
              <a:t>Open Questions for Further </a:t>
            </a:r>
            <a:r>
              <a:rPr lang="en-US" dirty="0"/>
              <a:t>D</a:t>
            </a:r>
            <a:r>
              <a:rPr lang="en-US" noProof="0" dirty="0" err="1"/>
              <a:t>iscussion</a:t>
            </a:r>
            <a:endParaRPr lang="en-US" noProof="0" dirty="0"/>
          </a:p>
        </p:txBody>
      </p:sp>
      <p:sp>
        <p:nvSpPr>
          <p:cNvPr id="3" name="Textplatzhalter 2">
            <a:extLst>
              <a:ext uri="{FF2B5EF4-FFF2-40B4-BE49-F238E27FC236}">
                <a16:creationId xmlns:a16="http://schemas.microsoft.com/office/drawing/2014/main" id="{71A3EC7C-D390-B152-E23B-7014B250882C}"/>
              </a:ext>
            </a:extLst>
          </p:cNvPr>
          <p:cNvSpPr>
            <a:spLocks noGrp="1"/>
          </p:cNvSpPr>
          <p:nvPr>
            <p:ph type="body" idx="1"/>
          </p:nvPr>
        </p:nvSpPr>
        <p:spPr/>
        <p:txBody>
          <a:bodyPr>
            <a:normAutofit fontScale="62500" lnSpcReduction="20000"/>
          </a:bodyPr>
          <a:lstStyle/>
          <a:p>
            <a:pPr marL="342900" indent="-342900">
              <a:buFont typeface="+mj-lt"/>
              <a:buAutoNum type="arabicPeriod"/>
            </a:pPr>
            <a:r>
              <a:rPr lang="en-US" noProof="0" dirty="0"/>
              <a:t>How to capture policies &amp; rules in a form that allows automation/repetition? (from Rules &amp; polices)</a:t>
            </a:r>
          </a:p>
          <a:p>
            <a:pPr marL="896938" lvl="1" indent="-179388">
              <a:buFont typeface="Arial" panose="020B0604020202020204" pitchFamily="34" charset="0"/>
              <a:buChar char="•"/>
            </a:pPr>
            <a:r>
              <a:rPr lang="en-US" noProof="0" dirty="0"/>
              <a:t>What constitutes a policy? = document</a:t>
            </a:r>
          </a:p>
          <a:p>
            <a:pPr marL="896938" lvl="1" indent="-179388">
              <a:buFont typeface="Arial" panose="020B0604020202020204" pitchFamily="34" charset="0"/>
              <a:buChar char="•"/>
            </a:pPr>
            <a:r>
              <a:rPr lang="en-US" noProof="0" dirty="0"/>
              <a:t>What makes a rule ? Allow / Deny  a User or Group to execute an action</a:t>
            </a:r>
          </a:p>
          <a:p>
            <a:r>
              <a:rPr lang="en-US" noProof="0" dirty="0"/>
              <a:t>2. Defined list of use cases that should be covered (check at Todo Group)</a:t>
            </a:r>
          </a:p>
          <a:p>
            <a:pPr marL="1119187" lvl="1" indent="-400050">
              <a:buFont typeface="+mj-lt"/>
              <a:buAutoNum type="romanLcPeriod"/>
            </a:pPr>
            <a:r>
              <a:rPr lang="en-US" noProof="0" dirty="0"/>
              <a:t>Product/Solution compliance (create the output)</a:t>
            </a:r>
          </a:p>
          <a:p>
            <a:pPr marL="1119187" lvl="1" indent="-400050">
              <a:buFont typeface="+mj-lt"/>
              <a:buAutoNum type="romanLcPeriod"/>
            </a:pPr>
            <a:r>
              <a:rPr lang="en-US" noProof="0" dirty="0"/>
              <a:t>Handling an inquiry (internal/external)</a:t>
            </a:r>
          </a:p>
          <a:p>
            <a:pPr marL="1119187" lvl="1" indent="-400050">
              <a:buFont typeface="+mj-lt"/>
              <a:buAutoNum type="romanLcPeriod"/>
            </a:pPr>
            <a:r>
              <a:rPr lang="en-US" noProof="0" dirty="0"/>
              <a:t>Running an audit</a:t>
            </a:r>
          </a:p>
          <a:p>
            <a:pPr marL="1119187" lvl="1" indent="-400050">
              <a:buFont typeface="+mj-lt"/>
              <a:buAutoNum type="romanLcPeriod"/>
            </a:pPr>
            <a:r>
              <a:rPr lang="en-US" noProof="0" dirty="0"/>
              <a:t>Maintain / update compliance documentation </a:t>
            </a:r>
          </a:p>
          <a:p>
            <a:pPr marL="1119187" lvl="1" indent="-400050">
              <a:buFont typeface="+mj-lt"/>
              <a:buAutoNum type="romanLcPeriod"/>
            </a:pPr>
            <a:r>
              <a:rPr lang="en-US" noProof="0" dirty="0"/>
              <a:t>Finding specific components across the portfolio</a:t>
            </a:r>
          </a:p>
          <a:p>
            <a:pPr marL="1119187" lvl="1" indent="-400050">
              <a:buFont typeface="+mj-lt"/>
              <a:buAutoNum type="romanLcPeriod"/>
            </a:pPr>
            <a:r>
              <a:rPr lang="en-US" noProof="0" dirty="0"/>
              <a:t>Pre-analysis of potentially useful components (or contributions)</a:t>
            </a:r>
          </a:p>
          <a:p>
            <a:pPr marL="1119187" lvl="1" indent="-400050">
              <a:buFont typeface="+mj-lt"/>
              <a:buAutoNum type="romanLcPeriod"/>
            </a:pPr>
            <a:r>
              <a:rPr lang="en-US" noProof="0" dirty="0"/>
              <a:t>Verifying 3</a:t>
            </a:r>
            <a:r>
              <a:rPr lang="en-US" baseline="30000" noProof="0" dirty="0"/>
              <a:t>rd</a:t>
            </a:r>
            <a:r>
              <a:rPr lang="en-US" noProof="0" dirty="0"/>
              <a:t> party components (COTS)</a:t>
            </a:r>
          </a:p>
          <a:p>
            <a:pPr marL="1119187" lvl="1" indent="-400050">
              <a:buFont typeface="+mj-lt"/>
              <a:buAutoNum type="romanLcPeriod"/>
            </a:pPr>
            <a:r>
              <a:rPr lang="en-US" noProof="0" dirty="0"/>
              <a:t>Showing progress in compliance (visualizing metrics)</a:t>
            </a:r>
          </a:p>
          <a:p>
            <a:pPr marL="1119187" lvl="1" indent="-400050">
              <a:buFont typeface="+mj-lt"/>
              <a:buAutoNum type="romanLcPeriod"/>
            </a:pPr>
            <a:r>
              <a:rPr lang="en-US" noProof="0" dirty="0"/>
              <a:t>Maintain proper functionality of tooling chain</a:t>
            </a:r>
          </a:p>
          <a:p>
            <a:pPr marL="1119187" lvl="1" indent="-400050">
              <a:buFont typeface="+mj-lt"/>
              <a:buAutoNum type="romanLcPeriod"/>
            </a:pPr>
            <a:r>
              <a:rPr lang="en-US" noProof="0" dirty="0"/>
              <a:t>Update license list / interpretation &amp; handling consequences of it</a:t>
            </a:r>
          </a:p>
          <a:p>
            <a:r>
              <a:rPr lang="en-US" noProof="0" dirty="0"/>
              <a:t>Content qualification</a:t>
            </a:r>
          </a:p>
          <a:p>
            <a:pPr marL="285750" indent="-285750">
              <a:buFont typeface="Arial" panose="020B0604020202020204" pitchFamily="34" charset="0"/>
              <a:buChar char="•"/>
            </a:pPr>
            <a:r>
              <a:rPr lang="en-US" noProof="0" dirty="0"/>
              <a:t>Who tags the tools?</a:t>
            </a:r>
          </a:p>
          <a:p>
            <a:pPr marL="1004887" lvl="1" indent="-285750">
              <a:buFont typeface="Arial" panose="020B0604020202020204" pitchFamily="34" charset="0"/>
              <a:buChar char="•"/>
            </a:pPr>
            <a:r>
              <a:rPr lang="en-US" noProof="0" dirty="0"/>
              <a:t>Users or Tool-maintainer? </a:t>
            </a:r>
          </a:p>
          <a:p>
            <a:pPr marL="1145495" lvl="2" indent="-285750">
              <a:buFont typeface="Arial" panose="020B0604020202020204" pitchFamily="34" charset="0"/>
              <a:buChar char="•"/>
            </a:pPr>
            <a:r>
              <a:rPr lang="en-US" noProof="0" dirty="0"/>
              <a:t>maintainer =&gt; Precondition: Maintainer understands the capability map</a:t>
            </a:r>
          </a:p>
          <a:p>
            <a:pPr marL="1145495" lvl="2" indent="-285750">
              <a:buFont typeface="Arial" panose="020B0604020202020204" pitchFamily="34" charset="0"/>
              <a:buChar char="•"/>
            </a:pPr>
            <a:r>
              <a:rPr lang="en-US" noProof="0" dirty="0"/>
              <a:t>User =&gt; Precondition: User understands the tool</a:t>
            </a:r>
          </a:p>
          <a:p>
            <a:pPr marL="1004887" lvl="1" indent="-285750">
              <a:buFont typeface="Arial" panose="020B0604020202020204" pitchFamily="34" charset="0"/>
              <a:buChar char="•"/>
            </a:pPr>
            <a:r>
              <a:rPr lang="en-US" noProof="0" dirty="0"/>
              <a:t>Proposal: one of them makes a proposal for a tag and then a review will be done to confirm e.g. PR process</a:t>
            </a:r>
          </a:p>
          <a:p>
            <a:endParaRPr lang="en-US" noProof="0" dirty="0"/>
          </a:p>
          <a:p>
            <a:pPr marL="1004887" lvl="1" indent="-285750">
              <a:buFont typeface="Arial" panose="020B0604020202020204" pitchFamily="34" charset="0"/>
              <a:buChar char="•"/>
            </a:pPr>
            <a:endParaRPr lang="en-US" noProof="0" dirty="0"/>
          </a:p>
        </p:txBody>
      </p:sp>
      <p:sp>
        <p:nvSpPr>
          <p:cNvPr id="4" name="Foliennummernplatzhalter 3">
            <a:extLst>
              <a:ext uri="{FF2B5EF4-FFF2-40B4-BE49-F238E27FC236}">
                <a16:creationId xmlns:a16="http://schemas.microsoft.com/office/drawing/2014/main" id="{4667AADC-1591-D53E-FE90-7E7916770B64}"/>
              </a:ext>
            </a:extLst>
          </p:cNvPr>
          <p:cNvSpPr>
            <a:spLocks noGrp="1"/>
          </p:cNvSpPr>
          <p:nvPr>
            <p:ph type="sldNum" sz="quarter" idx="2"/>
          </p:nvPr>
        </p:nvSpPr>
        <p:spPr/>
        <p:txBody>
          <a:bodyPr/>
          <a:lstStyle/>
          <a:p>
            <a:fld id="{86CB4B4D-7CA3-9044-876B-883B54F8677D}" type="slidenum">
              <a:rPr lang="en-US" noProof="0" smtClean="0"/>
              <a:t>44</a:t>
            </a:fld>
            <a:endParaRPr lang="en-US" noProof="0" dirty="0"/>
          </a:p>
        </p:txBody>
      </p:sp>
    </p:spTree>
    <p:extLst>
      <p:ext uri="{BB962C8B-B14F-4D97-AF65-F5344CB8AC3E}">
        <p14:creationId xmlns:p14="http://schemas.microsoft.com/office/powerpoint/2010/main" val="274769943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ED455D-435F-444D-85D4-93B45DB972AA}"/>
              </a:ext>
            </a:extLst>
          </p:cNvPr>
          <p:cNvSpPr>
            <a:spLocks noGrp="1"/>
          </p:cNvSpPr>
          <p:nvPr>
            <p:ph type="title"/>
          </p:nvPr>
        </p:nvSpPr>
        <p:spPr/>
        <p:txBody>
          <a:bodyPr/>
          <a:lstStyle/>
          <a:p>
            <a:r>
              <a:rPr lang="en-US" noProof="0" dirty="0"/>
              <a:t>Recent Changes</a:t>
            </a:r>
          </a:p>
        </p:txBody>
      </p:sp>
      <p:graphicFrame>
        <p:nvGraphicFramePr>
          <p:cNvPr id="4" name="Tabelle 3">
            <a:extLst>
              <a:ext uri="{FF2B5EF4-FFF2-40B4-BE49-F238E27FC236}">
                <a16:creationId xmlns:a16="http://schemas.microsoft.com/office/drawing/2014/main" id="{012586F0-A9F5-1746-BEB7-E77661FD8E3E}"/>
              </a:ext>
            </a:extLst>
          </p:cNvPr>
          <p:cNvGraphicFramePr>
            <a:graphicFrameLocks noGrp="1"/>
          </p:cNvGraphicFramePr>
          <p:nvPr>
            <p:extLst>
              <p:ext uri="{D42A27DB-BD31-4B8C-83A1-F6EECF244321}">
                <p14:modId xmlns:p14="http://schemas.microsoft.com/office/powerpoint/2010/main" val="3047032291"/>
              </p:ext>
            </p:extLst>
          </p:nvPr>
        </p:nvGraphicFramePr>
        <p:xfrm>
          <a:off x="665655" y="1161100"/>
          <a:ext cx="11011340" cy="2179720"/>
        </p:xfrm>
        <a:graphic>
          <a:graphicData uri="http://schemas.openxmlformats.org/drawingml/2006/table">
            <a:tbl>
              <a:tblPr firstRow="1" bandRow="1">
                <a:tableStyleId>{5940675A-B579-460E-94D1-54222C63F5DA}</a:tableStyleId>
              </a:tblPr>
              <a:tblGrid>
                <a:gridCol w="816304">
                  <a:extLst>
                    <a:ext uri="{9D8B030D-6E8A-4147-A177-3AD203B41FA5}">
                      <a16:colId xmlns:a16="http://schemas.microsoft.com/office/drawing/2014/main" val="2812078896"/>
                    </a:ext>
                  </a:extLst>
                </a:gridCol>
                <a:gridCol w="1513489">
                  <a:extLst>
                    <a:ext uri="{9D8B030D-6E8A-4147-A177-3AD203B41FA5}">
                      <a16:colId xmlns:a16="http://schemas.microsoft.com/office/drawing/2014/main" val="164688995"/>
                    </a:ext>
                  </a:extLst>
                </a:gridCol>
                <a:gridCol w="1345324">
                  <a:extLst>
                    <a:ext uri="{9D8B030D-6E8A-4147-A177-3AD203B41FA5}">
                      <a16:colId xmlns:a16="http://schemas.microsoft.com/office/drawing/2014/main" val="1008751940"/>
                    </a:ext>
                  </a:extLst>
                </a:gridCol>
                <a:gridCol w="7336223">
                  <a:extLst>
                    <a:ext uri="{9D8B030D-6E8A-4147-A177-3AD203B41FA5}">
                      <a16:colId xmlns:a16="http://schemas.microsoft.com/office/drawing/2014/main" val="1979600330"/>
                    </a:ext>
                  </a:extLst>
                </a:gridCol>
              </a:tblGrid>
              <a:tr h="370840">
                <a:tc>
                  <a:txBody>
                    <a:bodyPr/>
                    <a:lstStyle/>
                    <a:p>
                      <a:pPr algn="ctr"/>
                      <a:r>
                        <a:rPr lang="en-US" sz="1400" b="1" i="0" noProof="0" dirty="0">
                          <a:solidFill>
                            <a:schemeClr val="bg1"/>
                          </a:solidFill>
                          <a:latin typeface="+mn-lt"/>
                        </a:rPr>
                        <a:t>Version</a:t>
                      </a:r>
                    </a:p>
                  </a:txBody>
                  <a:tcPr anchor="ctr">
                    <a:solidFill>
                      <a:srgbClr val="F76503"/>
                    </a:solidFill>
                  </a:tcPr>
                </a:tc>
                <a:tc>
                  <a:txBody>
                    <a:bodyPr/>
                    <a:lstStyle/>
                    <a:p>
                      <a:pPr algn="ctr"/>
                      <a:r>
                        <a:rPr lang="en-US" sz="1400" b="1" i="0" noProof="0" dirty="0">
                          <a:solidFill>
                            <a:schemeClr val="bg1"/>
                          </a:solidFill>
                          <a:latin typeface="+mn-lt"/>
                        </a:rPr>
                        <a:t>Date</a:t>
                      </a:r>
                    </a:p>
                  </a:txBody>
                  <a:tcPr anchor="ctr">
                    <a:solidFill>
                      <a:srgbClr val="F76503"/>
                    </a:solidFill>
                  </a:tcPr>
                </a:tc>
                <a:tc>
                  <a:txBody>
                    <a:bodyPr/>
                    <a:lstStyle/>
                    <a:p>
                      <a:pPr algn="ctr"/>
                      <a:r>
                        <a:rPr lang="en-US" sz="1400" b="1" i="0" noProof="0" dirty="0">
                          <a:solidFill>
                            <a:schemeClr val="bg1"/>
                          </a:solidFill>
                          <a:latin typeface="+mn-lt"/>
                        </a:rPr>
                        <a:t>by</a:t>
                      </a:r>
                    </a:p>
                  </a:txBody>
                  <a:tcPr anchor="ctr">
                    <a:solidFill>
                      <a:srgbClr val="F76503"/>
                    </a:solidFill>
                  </a:tcPr>
                </a:tc>
                <a:tc>
                  <a:txBody>
                    <a:bodyPr/>
                    <a:lstStyle/>
                    <a:p>
                      <a:pPr algn="ctr"/>
                      <a:r>
                        <a:rPr lang="en-US" sz="1400" b="1" i="0" noProof="0" dirty="0">
                          <a:solidFill>
                            <a:schemeClr val="bg1"/>
                          </a:solidFill>
                          <a:latin typeface="+mn-lt"/>
                        </a:rPr>
                        <a:t>Comments/Changes</a:t>
                      </a:r>
                    </a:p>
                  </a:txBody>
                  <a:tcPr anchor="ctr">
                    <a:solidFill>
                      <a:srgbClr val="F76503"/>
                    </a:solidFill>
                  </a:tcPr>
                </a:tc>
                <a:extLst>
                  <a:ext uri="{0D108BD9-81ED-4DB2-BD59-A6C34878D82A}">
                    <a16:rowId xmlns:a16="http://schemas.microsoft.com/office/drawing/2014/main" val="2626176566"/>
                  </a:ext>
                </a:extLst>
              </a:tr>
              <a:tr h="28800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1.6.0</a:t>
                      </a:r>
                    </a:p>
                  </a:txBody>
                  <a:tcPr anchor="ctr"/>
                </a:tc>
                <a:tc>
                  <a:txBody>
                    <a:bodyPr/>
                    <a:lstStyle/>
                    <a:p>
                      <a:pPr algn="ctr"/>
                      <a:r>
                        <a:rPr lang="en-US" sz="1000" b="0" i="0" noProof="0" dirty="0">
                          <a:latin typeface="+mn-lt"/>
                        </a:rPr>
                        <a:t>2022-12-07</a:t>
                      </a: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Automation WG</a:t>
                      </a:r>
                    </a:p>
                  </a:txBody>
                  <a:tcPr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Adding first variation concerning security capabilities</a:t>
                      </a:r>
                    </a:p>
                  </a:txBody>
                  <a:tcPr anchor="ctr"/>
                </a:tc>
                <a:extLst>
                  <a:ext uri="{0D108BD9-81ED-4DB2-BD59-A6C34878D82A}">
                    <a16:rowId xmlns:a16="http://schemas.microsoft.com/office/drawing/2014/main" val="3160268719"/>
                  </a:ext>
                </a:extLst>
              </a:tr>
              <a:tr h="28800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1.6.1</a:t>
                      </a:r>
                    </a:p>
                  </a:txBody>
                  <a:tcPr anchor="ctr"/>
                </a:tc>
                <a:tc>
                  <a:txBody>
                    <a:bodyPr/>
                    <a:lstStyle/>
                    <a:p>
                      <a:pPr algn="ctr"/>
                      <a:r>
                        <a:rPr lang="en-US" sz="1000" b="0" i="0" noProof="0" dirty="0">
                          <a:latin typeface="+mn-lt"/>
                        </a:rPr>
                        <a:t>2025-02-21</a:t>
                      </a: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Shane</a:t>
                      </a:r>
                    </a:p>
                  </a:txBody>
                  <a:tcPr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Revision to fix numbering – prepare for more open source tooling mapping</a:t>
                      </a:r>
                    </a:p>
                  </a:txBody>
                  <a:tcPr anchor="ctr"/>
                </a:tc>
                <a:extLst>
                  <a:ext uri="{0D108BD9-81ED-4DB2-BD59-A6C34878D82A}">
                    <a16:rowId xmlns:a16="http://schemas.microsoft.com/office/drawing/2014/main" val="156767545"/>
                  </a:ext>
                </a:extLst>
              </a:tr>
              <a:tr h="28800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1.6.2</a:t>
                      </a:r>
                    </a:p>
                  </a:txBody>
                  <a:tcPr anchor="ctr"/>
                </a:tc>
                <a:tc>
                  <a:txBody>
                    <a:bodyPr/>
                    <a:lstStyle/>
                    <a:p>
                      <a:pPr algn="ctr"/>
                      <a:r>
                        <a:rPr lang="en-US" sz="1000" b="0" i="0" noProof="0" dirty="0">
                          <a:latin typeface="+mn-lt"/>
                        </a:rPr>
                        <a:t>2025-03-5</a:t>
                      </a: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Jari, Helio, Nikola, Marcel</a:t>
                      </a:r>
                    </a:p>
                  </a:txBody>
                  <a:tcPr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Discussion on further proceeding and notes in slide 4 and 5</a:t>
                      </a:r>
                    </a:p>
                  </a:txBody>
                  <a:tcPr anchor="ctr"/>
                </a:tc>
                <a:extLst>
                  <a:ext uri="{0D108BD9-81ED-4DB2-BD59-A6C34878D82A}">
                    <a16:rowId xmlns:a16="http://schemas.microsoft.com/office/drawing/2014/main" val="1491688828"/>
                  </a:ext>
                </a:extLst>
              </a:tr>
              <a:tr h="28800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1.6.3</a:t>
                      </a:r>
                    </a:p>
                  </a:txBody>
                  <a:tcPr anchor="ctr"/>
                </a:tc>
                <a:tc>
                  <a:txBody>
                    <a:bodyPr/>
                    <a:lstStyle/>
                    <a:p>
                      <a:pPr algn="ctr"/>
                      <a:r>
                        <a:rPr lang="en-US" sz="1000" b="0" i="0" noProof="0" dirty="0">
                          <a:latin typeface="+mn-lt"/>
                        </a:rPr>
                        <a:t>2025-03-13</a:t>
                      </a: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Shane</a:t>
                      </a:r>
                    </a:p>
                  </a:txBody>
                  <a:tcPr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Use ISO format for dates. Improved ordering and labels of examples. Improved language on </a:t>
                      </a:r>
                      <a:r>
                        <a:rPr lang="en-US" sz="1000" b="0" i="0" u="none" strike="noStrike" cap="none" spc="0" baseline="0" noProof="0" dirty="0">
                          <a:solidFill>
                            <a:schemeClr val="tx1"/>
                          </a:solidFill>
                          <a:effectLst/>
                          <a:uFillTx/>
                          <a:latin typeface="+mn-lt"/>
                          <a:ea typeface="+mn-ea"/>
                          <a:cs typeface="+mn-cs"/>
                          <a:sym typeface="Arial"/>
                        </a:rPr>
                        <a:t>traceability</a:t>
                      </a:r>
                      <a:r>
                        <a:rPr lang="en-US" sz="1000" b="0" i="0" noProof="0" dirty="0">
                          <a:latin typeface="+mn-lt"/>
                        </a:rPr>
                        <a:t> overview slide. Next steps (new) merged with existing next steps at end of document. Sections more clearly identified. Index created. Changelog to end of document.</a:t>
                      </a:r>
                    </a:p>
                  </a:txBody>
                  <a:tcPr anchor="ctr"/>
                </a:tc>
                <a:extLst>
                  <a:ext uri="{0D108BD9-81ED-4DB2-BD59-A6C34878D82A}">
                    <a16:rowId xmlns:a16="http://schemas.microsoft.com/office/drawing/2014/main" val="582759098"/>
                  </a:ext>
                </a:extLst>
              </a:tr>
              <a:tr h="28800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1.6.4</a:t>
                      </a:r>
                    </a:p>
                  </a:txBody>
                  <a:tcPr anchor="ctr"/>
                </a:tc>
                <a:tc>
                  <a:txBody>
                    <a:bodyPr/>
                    <a:lstStyle/>
                    <a:p>
                      <a:pPr algn="ctr"/>
                      <a:r>
                        <a:rPr lang="en-US" sz="1000" b="0" i="0" noProof="0" dirty="0">
                          <a:latin typeface="+mn-lt"/>
                        </a:rPr>
                        <a:t>2025-04-17</a:t>
                      </a: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Shane</a:t>
                      </a:r>
                    </a:p>
                  </a:txBody>
                  <a:tcPr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Improved layout. Language improvements. Preparing for expanding mapping against tools in market.</a:t>
                      </a:r>
                    </a:p>
                  </a:txBody>
                  <a:tcPr anchor="ctr"/>
                </a:tc>
                <a:extLst>
                  <a:ext uri="{0D108BD9-81ED-4DB2-BD59-A6C34878D82A}">
                    <a16:rowId xmlns:a16="http://schemas.microsoft.com/office/drawing/2014/main" val="3485985056"/>
                  </a:ext>
                </a:extLst>
              </a:tr>
            </a:tbl>
          </a:graphicData>
        </a:graphic>
      </p:graphicFrame>
      <p:sp>
        <p:nvSpPr>
          <p:cNvPr id="6" name="Foliennummernplatzhalter 5">
            <a:extLst>
              <a:ext uri="{FF2B5EF4-FFF2-40B4-BE49-F238E27FC236}">
                <a16:creationId xmlns:a16="http://schemas.microsoft.com/office/drawing/2014/main" id="{DE5AE880-F17E-B49B-5298-5CD7A8B1EE1E}"/>
              </a:ext>
            </a:extLst>
          </p:cNvPr>
          <p:cNvSpPr>
            <a:spLocks noGrp="1"/>
          </p:cNvSpPr>
          <p:nvPr>
            <p:ph type="sldNum" sz="quarter" idx="2"/>
          </p:nvPr>
        </p:nvSpPr>
        <p:spPr/>
        <p:txBody>
          <a:bodyPr/>
          <a:lstStyle/>
          <a:p>
            <a:fld id="{86CB4B4D-7CA3-9044-876B-883B54F8677D}" type="slidenum">
              <a:rPr lang="en-US" noProof="0" smtClean="0"/>
              <a:t>45</a:t>
            </a:fld>
            <a:endParaRPr lang="en-US" noProof="0" dirty="0"/>
          </a:p>
        </p:txBody>
      </p:sp>
    </p:spTree>
    <p:extLst>
      <p:ext uri="{BB962C8B-B14F-4D97-AF65-F5344CB8AC3E}">
        <p14:creationId xmlns:p14="http://schemas.microsoft.com/office/powerpoint/2010/main" val="225056531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A63049-0C5E-73C0-E77B-D9EC8D3CB445}"/>
              </a:ext>
            </a:extLst>
          </p:cNvPr>
          <p:cNvSpPr>
            <a:spLocks noGrp="1"/>
          </p:cNvSpPr>
          <p:nvPr>
            <p:ph type="title"/>
          </p:nvPr>
        </p:nvSpPr>
        <p:spPr/>
        <p:txBody>
          <a:bodyPr/>
          <a:lstStyle/>
          <a:p>
            <a:r>
              <a:rPr lang="en-US" noProof="0" dirty="0"/>
              <a:t>What is Traceability as a General Requirement?</a:t>
            </a:r>
          </a:p>
        </p:txBody>
      </p:sp>
      <p:sp>
        <p:nvSpPr>
          <p:cNvPr id="3" name="Textplatzhalter 2">
            <a:extLst>
              <a:ext uri="{FF2B5EF4-FFF2-40B4-BE49-F238E27FC236}">
                <a16:creationId xmlns:a16="http://schemas.microsoft.com/office/drawing/2014/main" id="{01BB049C-220E-BBB6-5A23-2B93390CAB91}"/>
              </a:ext>
            </a:extLst>
          </p:cNvPr>
          <p:cNvSpPr>
            <a:spLocks noGrp="1"/>
          </p:cNvSpPr>
          <p:nvPr>
            <p:ph type="body" idx="1"/>
          </p:nvPr>
        </p:nvSpPr>
        <p:spPr/>
        <p:txBody>
          <a:bodyPr/>
          <a:lstStyle/>
          <a:p>
            <a:r>
              <a:rPr lang="en-US" noProof="0" dirty="0"/>
              <a:t>This document was created by the OpenChain Tooling Work Group to build consensus around traceability as a general requirement for all data sources, decisions, configs and sources.</a:t>
            </a:r>
          </a:p>
          <a:p>
            <a:endParaRPr lang="en-US" dirty="0"/>
          </a:p>
          <a:p>
            <a:r>
              <a:rPr lang="en-US" noProof="0" dirty="0"/>
              <a:t>Traceability means to:</a:t>
            </a:r>
          </a:p>
          <a:p>
            <a:pPr marL="901700" lvl="1" indent="-182563">
              <a:buFont typeface="Arial" panose="020B0604020202020204" pitchFamily="34" charset="0"/>
              <a:buChar char="•"/>
            </a:pPr>
            <a:r>
              <a:rPr lang="en-US" noProof="0" dirty="0"/>
              <a:t>Provide all information available under which a certain decision is made and that point in time</a:t>
            </a:r>
          </a:p>
          <a:p>
            <a:pPr marL="901700" lvl="1" indent="-182563">
              <a:buFont typeface="Arial" panose="020B0604020202020204" pitchFamily="34" charset="0"/>
              <a:buChar char="•"/>
            </a:pPr>
            <a:r>
              <a:rPr lang="en-US" noProof="0" dirty="0"/>
              <a:t>Track changes and their originators</a:t>
            </a:r>
          </a:p>
          <a:p>
            <a:pPr marL="901700" lvl="1" indent="-182563">
              <a:buFont typeface="Arial" panose="020B0604020202020204" pitchFamily="34" charset="0"/>
              <a:buChar char="•"/>
            </a:pPr>
            <a:r>
              <a:rPr lang="en-US" noProof="0" dirty="0"/>
              <a:t>Archive sources / binaries that are used in a solution</a:t>
            </a:r>
          </a:p>
          <a:p>
            <a:pPr marL="901700" lvl="1" indent="-182563">
              <a:buFont typeface="Arial" panose="020B0604020202020204" pitchFamily="34" charset="0"/>
              <a:buChar char="•"/>
            </a:pPr>
            <a:r>
              <a:rPr lang="en-US" noProof="0" dirty="0"/>
              <a:t>Link notice files and other documentation with sources/binaries</a:t>
            </a:r>
          </a:p>
          <a:p>
            <a:pPr marL="901700" lvl="1" indent="-182563">
              <a:buFont typeface="Arial" panose="020B0604020202020204" pitchFamily="34" charset="0"/>
              <a:buChar char="•"/>
            </a:pPr>
            <a:r>
              <a:rPr lang="en-US" noProof="0" dirty="0"/>
              <a:t>Document decisions and choices made</a:t>
            </a:r>
          </a:p>
          <a:p>
            <a:r>
              <a:rPr lang="en-US" noProof="0" dirty="0"/>
              <a:t>Traceability makes it possible to track why and on what basis a decision has been made. </a:t>
            </a:r>
          </a:p>
          <a:p>
            <a:endParaRPr lang="en-US" dirty="0"/>
          </a:p>
          <a:p>
            <a:r>
              <a:rPr lang="en-US" noProof="0" dirty="0"/>
              <a:t>Automating traceability makes it possible to accomplish this task at scale. This tooling capability map allows us to see what tools support traceability, and how they do so.</a:t>
            </a:r>
          </a:p>
        </p:txBody>
      </p:sp>
      <p:sp>
        <p:nvSpPr>
          <p:cNvPr id="4" name="Foliennummernplatzhalter 3">
            <a:extLst>
              <a:ext uri="{FF2B5EF4-FFF2-40B4-BE49-F238E27FC236}">
                <a16:creationId xmlns:a16="http://schemas.microsoft.com/office/drawing/2014/main" id="{40C4FB71-C9BC-60E8-B9F9-AF7953BDE763}"/>
              </a:ext>
            </a:extLst>
          </p:cNvPr>
          <p:cNvSpPr>
            <a:spLocks noGrp="1"/>
          </p:cNvSpPr>
          <p:nvPr>
            <p:ph type="sldNum" sz="quarter" idx="2"/>
          </p:nvPr>
        </p:nvSpPr>
        <p:spPr/>
        <p:txBody>
          <a:bodyPr/>
          <a:lstStyle/>
          <a:p>
            <a:fld id="{86CB4B4D-7CA3-9044-876B-883B54F8677D}" type="slidenum">
              <a:rPr lang="en-US" noProof="0" smtClean="0"/>
              <a:t>5</a:t>
            </a:fld>
            <a:endParaRPr lang="en-US" noProof="0" dirty="0"/>
          </a:p>
        </p:txBody>
      </p:sp>
    </p:spTree>
    <p:extLst>
      <p:ext uri="{BB962C8B-B14F-4D97-AF65-F5344CB8AC3E}">
        <p14:creationId xmlns:p14="http://schemas.microsoft.com/office/powerpoint/2010/main" val="41541600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2D82-4DBE-04AF-D021-DC5C3DF1FE74}"/>
              </a:ext>
            </a:extLst>
          </p:cNvPr>
          <p:cNvSpPr>
            <a:spLocks noGrp="1"/>
          </p:cNvSpPr>
          <p:nvPr>
            <p:ph type="title"/>
          </p:nvPr>
        </p:nvSpPr>
        <p:spPr/>
        <p:txBody>
          <a:bodyPr/>
          <a:lstStyle/>
          <a:p>
            <a:r>
              <a:rPr lang="en-US" noProof="0" dirty="0"/>
              <a:t>Tooling Capability Models - Visualization</a:t>
            </a:r>
          </a:p>
        </p:txBody>
      </p:sp>
      <p:sp>
        <p:nvSpPr>
          <p:cNvPr id="3" name="Text Placeholder 2">
            <a:extLst>
              <a:ext uri="{FF2B5EF4-FFF2-40B4-BE49-F238E27FC236}">
                <a16:creationId xmlns:a16="http://schemas.microsoft.com/office/drawing/2014/main" id="{D39516DA-7489-9E23-8E9A-6EC0313D426B}"/>
              </a:ext>
            </a:extLst>
          </p:cNvPr>
          <p:cNvSpPr>
            <a:spLocks noGrp="1"/>
          </p:cNvSpPr>
          <p:nvPr>
            <p:ph type="body" sz="quarter" idx="1"/>
          </p:nvPr>
        </p:nvSpPr>
        <p:spPr/>
        <p:txBody>
          <a:bodyPr/>
          <a:lstStyle/>
          <a:p>
            <a:r>
              <a:rPr lang="en-US" dirty="0"/>
              <a:t>M</a:t>
            </a:r>
            <a:r>
              <a:rPr lang="en-US" noProof="0" dirty="0" err="1"/>
              <a:t>odels</a:t>
            </a:r>
            <a:r>
              <a:rPr lang="en-US" noProof="0" dirty="0"/>
              <a:t> for License Compliance (LCV) and Security Assurance (SAV)</a:t>
            </a:r>
          </a:p>
        </p:txBody>
      </p:sp>
    </p:spTree>
    <p:extLst>
      <p:ext uri="{BB962C8B-B14F-4D97-AF65-F5344CB8AC3E}">
        <p14:creationId xmlns:p14="http://schemas.microsoft.com/office/powerpoint/2010/main" val="7467917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OC Tooling Workgroup - ToolChain Capabilities"/>
          <p:cNvSpPr txBox="1">
            <a:spLocks noGrp="1"/>
          </p:cNvSpPr>
          <p:nvPr>
            <p:ph type="title"/>
          </p:nvPr>
        </p:nvSpPr>
        <p:spPr>
          <a:prstGeom prst="rect">
            <a:avLst/>
          </a:prstGeom>
        </p:spPr>
        <p:txBody>
          <a:bodyPr/>
          <a:lstStyle/>
          <a:p>
            <a:r>
              <a:rPr lang="en-US" dirty="0"/>
              <a:t>Tool Chain</a:t>
            </a:r>
            <a:r>
              <a:rPr dirty="0"/>
              <a:t> Capabilities </a:t>
            </a:r>
            <a:r>
              <a:rPr lang="en-US" dirty="0"/>
              <a:t>Overview </a:t>
            </a:r>
            <a:r>
              <a:rPr lang="en-JP" dirty="0"/>
              <a:t>– </a:t>
            </a:r>
            <a:r>
              <a:rPr lang="en-US" dirty="0"/>
              <a:t>License Compliance Version (LCV)</a:t>
            </a:r>
            <a:endParaRPr dirty="0"/>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dirty="0"/>
          </a:p>
        </p:txBody>
      </p:sp>
      <p:grpSp>
        <p:nvGrpSpPr>
          <p:cNvPr id="68" name="Tool Orchestrator"/>
          <p:cNvGrpSpPr/>
          <p:nvPr/>
        </p:nvGrpSpPr>
        <p:grpSpPr>
          <a:xfrm>
            <a:off x="960415" y="872208"/>
            <a:ext cx="8577793" cy="5423536"/>
            <a:chOff x="344269" y="-1"/>
            <a:chExt cx="8469322" cy="5199896"/>
          </a:xfrm>
        </p:grpSpPr>
        <p:sp>
          <p:nvSpPr>
            <p:cNvPr id="66" name="Rechteck"/>
            <p:cNvSpPr/>
            <p:nvPr/>
          </p:nvSpPr>
          <p:spPr>
            <a:xfrm>
              <a:off x="344269" y="-1"/>
              <a:ext cx="8469321"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67" name="Tool Orchestrator"/>
            <p:cNvSpPr txBox="1"/>
            <p:nvPr/>
          </p:nvSpPr>
          <p:spPr>
            <a:xfrm>
              <a:off x="344270" y="0"/>
              <a:ext cx="8469321"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rPr sz="900" dirty="0"/>
                <a:t>Tool Orchestrator</a:t>
              </a:r>
            </a:p>
          </p:txBody>
        </p:sp>
      </p:grpSp>
      <p:grpSp>
        <p:nvGrpSpPr>
          <p:cNvPr id="72" name="Reporting"/>
          <p:cNvGrpSpPr/>
          <p:nvPr/>
        </p:nvGrpSpPr>
        <p:grpSpPr>
          <a:xfrm>
            <a:off x="2767803" y="5411887"/>
            <a:ext cx="6320702" cy="333806"/>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sz="900" dirty="0"/>
                <a:t>Reporting and Analytics</a:t>
              </a:r>
            </a:p>
          </p:txBody>
        </p:sp>
      </p:grpSp>
      <p:grpSp>
        <p:nvGrpSpPr>
          <p:cNvPr id="85" name="Project Data"/>
          <p:cNvGrpSpPr/>
          <p:nvPr/>
        </p:nvGrpSpPr>
        <p:grpSpPr>
          <a:xfrm>
            <a:off x="4547329" y="3174811"/>
            <a:ext cx="3031677" cy="464430"/>
            <a:chOff x="-1" y="0"/>
            <a:chExt cx="1656116" cy="698501"/>
          </a:xfrm>
        </p:grpSpPr>
        <p:sp>
          <p:nvSpPr>
            <p:cNvPr id="83" name="Rechteck"/>
            <p:cNvSpPr/>
            <p:nvPr/>
          </p:nvSpPr>
          <p:spPr>
            <a:xfrm>
              <a:off x="0" y="0"/>
              <a:ext cx="1598942"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84" name="Case Data (Situation, Inputs, Status)"/>
            <p:cNvSpPr txBox="1"/>
            <p:nvPr/>
          </p:nvSpPr>
          <p:spPr>
            <a:xfrm>
              <a:off x="-1" y="22060"/>
              <a:ext cx="1656116"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sz="900" dirty="0"/>
                <a:t>Case Data </a:t>
              </a:r>
              <a:r>
                <a:rPr lang="de-DE" sz="900" dirty="0"/>
                <a:t>Collector </a:t>
              </a:r>
              <a:r>
                <a:rPr sz="900" dirty="0"/>
                <a:t>(Situation, Inputs, Status)</a:t>
              </a:r>
            </a:p>
          </p:txBody>
        </p:sp>
      </p:grpSp>
      <p:grpSp>
        <p:nvGrpSpPr>
          <p:cNvPr id="88" name="Situation Data…"/>
          <p:cNvGrpSpPr/>
          <p:nvPr/>
        </p:nvGrpSpPr>
        <p:grpSpPr>
          <a:xfrm>
            <a:off x="4582207" y="4306174"/>
            <a:ext cx="1088485" cy="63614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sz="900" dirty="0"/>
                <a:t>Policies &amp; Rules</a:t>
              </a:r>
              <a:endParaRPr lang="en-GB" sz="900" dirty="0"/>
            </a:p>
          </p:txBody>
        </p:sp>
      </p:grpSp>
      <p:grpSp>
        <p:nvGrpSpPr>
          <p:cNvPr id="91" name="Approval Flow (WFE)"/>
          <p:cNvGrpSpPr/>
          <p:nvPr/>
        </p:nvGrpSpPr>
        <p:grpSpPr>
          <a:xfrm>
            <a:off x="8014812" y="3190391"/>
            <a:ext cx="1069516" cy="728542"/>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dirty="0"/>
                <a:t>Approval Flow (WFE)</a:t>
              </a:r>
            </a:p>
          </p:txBody>
        </p:sp>
      </p:grpSp>
      <p:grpSp>
        <p:nvGrpSpPr>
          <p:cNvPr id="94" name="Compliance Artefact Generator"/>
          <p:cNvGrpSpPr/>
          <p:nvPr/>
        </p:nvGrpSpPr>
        <p:grpSpPr>
          <a:xfrm>
            <a:off x="8014812" y="2243841"/>
            <a:ext cx="1069517" cy="728542"/>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dirty="0"/>
                <a:t>Compliance Artefact Generator</a:t>
              </a:r>
            </a:p>
          </p:txBody>
        </p:sp>
      </p:grpSp>
      <p:grpSp>
        <p:nvGrpSpPr>
          <p:cNvPr id="97" name="Snippet Scanner (Forensics)"/>
          <p:cNvGrpSpPr/>
          <p:nvPr/>
        </p:nvGrpSpPr>
        <p:grpSpPr>
          <a:xfrm>
            <a:off x="6533544" y="1247462"/>
            <a:ext cx="1069515" cy="728542"/>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sz="900" dirty="0"/>
                <a:t>Snippet </a:t>
              </a:r>
              <a:r>
                <a:rPr lang="de-DE" sz="900" dirty="0"/>
                <a:t>&amp; </a:t>
              </a:r>
              <a:r>
                <a:rPr lang="en-US" sz="900" dirty="0"/>
                <a:t>Similarity</a:t>
              </a:r>
              <a:r>
                <a:rPr lang="de-DE" sz="900" dirty="0"/>
                <a:t> </a:t>
              </a:r>
              <a:r>
                <a:rPr sz="900" dirty="0"/>
                <a:t>Scanner</a:t>
              </a:r>
              <a:br>
                <a:rPr sz="900" dirty="0"/>
              </a:br>
              <a:r>
                <a:rPr sz="900" dirty="0"/>
                <a:t>(</a:t>
              </a:r>
              <a:r>
                <a:rPr lang="en-GB" sz="900" dirty="0"/>
                <a:t>forensics</a:t>
              </a:r>
              <a:r>
                <a:rPr sz="900" dirty="0"/>
                <a:t>)</a:t>
              </a:r>
            </a:p>
          </p:txBody>
        </p:sp>
      </p:grpSp>
      <p:grpSp>
        <p:nvGrpSpPr>
          <p:cNvPr id="100" name="Copyright &amp; Authors Scanner"/>
          <p:cNvGrpSpPr/>
          <p:nvPr/>
        </p:nvGrpSpPr>
        <p:grpSpPr>
          <a:xfrm>
            <a:off x="4265291" y="1241591"/>
            <a:ext cx="1069517" cy="728543"/>
            <a:chOff x="-1" y="0"/>
            <a:chExt cx="1287358" cy="698501"/>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sz="900" dirty="0"/>
                <a:t>License, Copyright &amp; Authors Scanner</a:t>
              </a:r>
            </a:p>
          </p:txBody>
        </p:sp>
      </p:grpSp>
      <p:sp>
        <p:nvSpPr>
          <p:cNvPr id="101" name="Linie"/>
          <p:cNvSpPr/>
          <p:nvPr/>
        </p:nvSpPr>
        <p:spPr>
          <a:xfrm flipH="1">
            <a:off x="3910745" y="4028325"/>
            <a:ext cx="519061" cy="465321"/>
          </a:xfrm>
          <a:prstGeom prst="line">
            <a:avLst/>
          </a:prstGeom>
          <a:ln w="12700">
            <a:solidFill>
              <a:schemeClr val="accent1"/>
            </a:solidFill>
            <a:miter/>
            <a:tailEnd type="triangle"/>
          </a:ln>
        </p:spPr>
        <p:txBody>
          <a:bodyPr lIns="45719" rIns="45719"/>
          <a:lstStyle/>
          <a:p>
            <a:endParaRPr sz="900" dirty="0"/>
          </a:p>
        </p:txBody>
      </p:sp>
      <p:sp>
        <p:nvSpPr>
          <p:cNvPr id="102" name="Linie"/>
          <p:cNvSpPr/>
          <p:nvPr/>
        </p:nvSpPr>
        <p:spPr>
          <a:xfrm>
            <a:off x="4045817" y="2973475"/>
            <a:ext cx="331285" cy="195034"/>
          </a:xfrm>
          <a:prstGeom prst="line">
            <a:avLst/>
          </a:prstGeom>
          <a:ln w="12700">
            <a:solidFill>
              <a:schemeClr val="accent1"/>
            </a:solidFill>
            <a:miter/>
            <a:tailEnd type="triangle"/>
          </a:ln>
        </p:spPr>
        <p:txBody>
          <a:bodyPr lIns="45719" rIns="45719"/>
          <a:lstStyle/>
          <a:p>
            <a:endParaRPr sz="900" dirty="0"/>
          </a:p>
        </p:txBody>
      </p:sp>
      <p:sp>
        <p:nvSpPr>
          <p:cNvPr id="103" name="Linie"/>
          <p:cNvSpPr/>
          <p:nvPr/>
        </p:nvSpPr>
        <p:spPr>
          <a:xfrm flipV="1">
            <a:off x="4016993" y="3457412"/>
            <a:ext cx="388932" cy="223000"/>
          </a:xfrm>
          <a:prstGeom prst="line">
            <a:avLst/>
          </a:prstGeom>
          <a:ln w="12700">
            <a:solidFill>
              <a:schemeClr val="accent1"/>
            </a:solidFill>
            <a:miter/>
            <a:tailEnd type="triangle"/>
          </a:ln>
        </p:spPr>
        <p:txBody>
          <a:bodyPr lIns="45719" rIns="45719"/>
          <a:lstStyle/>
          <a:p>
            <a:endParaRPr sz="900" dirty="0"/>
          </a:p>
        </p:txBody>
      </p:sp>
      <p:sp>
        <p:nvSpPr>
          <p:cNvPr id="104" name="Linie"/>
          <p:cNvSpPr/>
          <p:nvPr/>
        </p:nvSpPr>
        <p:spPr>
          <a:xfrm>
            <a:off x="5082087" y="3003248"/>
            <a:ext cx="1" cy="113990"/>
          </a:xfrm>
          <a:prstGeom prst="line">
            <a:avLst/>
          </a:prstGeom>
          <a:ln w="12700">
            <a:solidFill>
              <a:schemeClr val="accent1"/>
            </a:solidFill>
            <a:miter/>
            <a:tailEnd type="triangle"/>
          </a:ln>
        </p:spPr>
        <p:txBody>
          <a:bodyPr lIns="45719" rIns="45719"/>
          <a:lstStyle/>
          <a:p>
            <a:endParaRPr sz="900" dirty="0"/>
          </a:p>
        </p:txBody>
      </p:sp>
      <p:sp>
        <p:nvSpPr>
          <p:cNvPr id="105" name="Linie"/>
          <p:cNvSpPr/>
          <p:nvPr/>
        </p:nvSpPr>
        <p:spPr>
          <a:xfrm>
            <a:off x="4800050" y="2033694"/>
            <a:ext cx="1" cy="143623"/>
          </a:xfrm>
          <a:prstGeom prst="line">
            <a:avLst/>
          </a:prstGeom>
          <a:ln w="12700">
            <a:solidFill>
              <a:schemeClr val="accent1"/>
            </a:solidFill>
            <a:miter/>
            <a:tailEnd type="triangle"/>
          </a:ln>
        </p:spPr>
        <p:txBody>
          <a:bodyPr lIns="45719" rIns="45719"/>
          <a:lstStyle/>
          <a:p>
            <a:endParaRPr sz="900" dirty="0"/>
          </a:p>
        </p:txBody>
      </p:sp>
      <p:sp>
        <p:nvSpPr>
          <p:cNvPr id="106" name="Linie"/>
          <p:cNvSpPr/>
          <p:nvPr/>
        </p:nvSpPr>
        <p:spPr>
          <a:xfrm flipV="1">
            <a:off x="5082087" y="4138858"/>
            <a:ext cx="252721" cy="141998"/>
          </a:xfrm>
          <a:prstGeom prst="line">
            <a:avLst/>
          </a:prstGeom>
          <a:ln w="12700">
            <a:solidFill>
              <a:schemeClr val="accent1"/>
            </a:solidFill>
            <a:miter/>
            <a:headEnd type="triangle"/>
            <a:tailEnd type="triangle"/>
          </a:ln>
        </p:spPr>
        <p:txBody>
          <a:bodyPr lIns="45719" rIns="45719"/>
          <a:lstStyle/>
          <a:p>
            <a:endParaRPr sz="900" dirty="0"/>
          </a:p>
        </p:txBody>
      </p:sp>
      <p:grpSp>
        <p:nvGrpSpPr>
          <p:cNvPr id="109" name="Legal Datastore (Fact base)"/>
          <p:cNvGrpSpPr/>
          <p:nvPr/>
        </p:nvGrpSpPr>
        <p:grpSpPr>
          <a:xfrm>
            <a:off x="8021025" y="4153088"/>
            <a:ext cx="1057089" cy="746186"/>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sz="900" dirty="0"/>
                <a:t>License Repository </a:t>
              </a:r>
              <a:r>
                <a:rPr sz="900" dirty="0"/>
                <a:t>(license facts, rights obligations)</a:t>
              </a:r>
            </a:p>
          </p:txBody>
        </p:sp>
      </p:grpSp>
      <p:sp>
        <p:nvSpPr>
          <p:cNvPr id="110" name="Linie"/>
          <p:cNvSpPr/>
          <p:nvPr/>
        </p:nvSpPr>
        <p:spPr>
          <a:xfrm flipV="1">
            <a:off x="7615925" y="3030862"/>
            <a:ext cx="323543" cy="170819"/>
          </a:xfrm>
          <a:prstGeom prst="line">
            <a:avLst/>
          </a:prstGeom>
          <a:ln w="12700">
            <a:solidFill>
              <a:schemeClr val="accent1"/>
            </a:solidFill>
            <a:miter/>
            <a:tailEnd type="triangle"/>
          </a:ln>
        </p:spPr>
        <p:txBody>
          <a:bodyPr lIns="45719" rIns="45719"/>
          <a:lstStyle/>
          <a:p>
            <a:endParaRPr sz="900" dirty="0"/>
          </a:p>
        </p:txBody>
      </p:sp>
      <p:sp>
        <p:nvSpPr>
          <p:cNvPr id="111" name="Linie"/>
          <p:cNvSpPr/>
          <p:nvPr/>
        </p:nvSpPr>
        <p:spPr>
          <a:xfrm flipV="1">
            <a:off x="7613903" y="2394641"/>
            <a:ext cx="328484" cy="1778"/>
          </a:xfrm>
          <a:prstGeom prst="line">
            <a:avLst/>
          </a:prstGeom>
          <a:ln w="12700">
            <a:solidFill>
              <a:schemeClr val="accent1"/>
            </a:solidFill>
            <a:miter/>
            <a:headEnd type="triangle"/>
            <a:tailEnd type="triangle"/>
          </a:ln>
        </p:spPr>
        <p:txBody>
          <a:bodyPr lIns="45719" rIns="45719"/>
          <a:lstStyle/>
          <a:p>
            <a:endParaRPr sz="900" dirty="0"/>
          </a:p>
        </p:txBody>
      </p:sp>
      <p:grpSp>
        <p:nvGrpSpPr>
          <p:cNvPr id="114" name="Component Crawler"/>
          <p:cNvGrpSpPr/>
          <p:nvPr/>
        </p:nvGrpSpPr>
        <p:grpSpPr>
          <a:xfrm>
            <a:off x="2789369" y="1237420"/>
            <a:ext cx="1069516" cy="728542"/>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dirty="0"/>
                <a:t>Package Crawler</a:t>
              </a:r>
            </a:p>
          </p:txBody>
        </p:sp>
      </p:grpSp>
      <p:sp>
        <p:nvSpPr>
          <p:cNvPr id="115" name="Linie"/>
          <p:cNvSpPr/>
          <p:nvPr/>
        </p:nvSpPr>
        <p:spPr>
          <a:xfrm>
            <a:off x="4045816" y="1995996"/>
            <a:ext cx="331286" cy="195034"/>
          </a:xfrm>
          <a:prstGeom prst="line">
            <a:avLst/>
          </a:prstGeom>
          <a:ln w="12700">
            <a:solidFill>
              <a:schemeClr val="accent1"/>
            </a:solidFill>
            <a:miter/>
            <a:tailEnd type="triangle"/>
          </a:ln>
        </p:spPr>
        <p:txBody>
          <a:bodyPr lIns="45719" rIns="45719"/>
          <a:lstStyle/>
          <a:p>
            <a:endParaRPr sz="900" dirty="0"/>
          </a:p>
        </p:txBody>
      </p:sp>
      <p:grpSp>
        <p:nvGrpSpPr>
          <p:cNvPr id="118" name="Compliance Artefacts"/>
          <p:cNvGrpSpPr/>
          <p:nvPr/>
        </p:nvGrpSpPr>
        <p:grpSpPr>
          <a:xfrm>
            <a:off x="9951621" y="2725028"/>
            <a:ext cx="1069517" cy="728542"/>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sz="900" dirty="0"/>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dirty="0"/>
                <a:t>Compliance Artefacts</a:t>
              </a:r>
            </a:p>
          </p:txBody>
        </p:sp>
      </p:grpSp>
      <p:sp>
        <p:nvSpPr>
          <p:cNvPr id="119" name="Linie"/>
          <p:cNvSpPr/>
          <p:nvPr/>
        </p:nvSpPr>
        <p:spPr>
          <a:xfrm>
            <a:off x="9327257" y="3068794"/>
            <a:ext cx="496858" cy="1"/>
          </a:xfrm>
          <a:prstGeom prst="line">
            <a:avLst/>
          </a:prstGeom>
          <a:ln w="12700">
            <a:solidFill>
              <a:schemeClr val="accent1"/>
            </a:solidFill>
            <a:miter/>
            <a:tailEnd type="triangle"/>
          </a:ln>
        </p:spPr>
        <p:txBody>
          <a:bodyPr lIns="45719" rIns="45719"/>
          <a:lstStyle/>
          <a:p>
            <a:endParaRPr sz="900" dirty="0"/>
          </a:p>
        </p:txBody>
      </p:sp>
      <p:grpSp>
        <p:nvGrpSpPr>
          <p:cNvPr id="122" name="Legal Solver (Determine Obligations)"/>
          <p:cNvGrpSpPr/>
          <p:nvPr/>
        </p:nvGrpSpPr>
        <p:grpSpPr>
          <a:xfrm>
            <a:off x="6428169" y="4315524"/>
            <a:ext cx="1069515" cy="63614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sz="900" dirty="0"/>
                <a:t>Legal Solver (</a:t>
              </a:r>
              <a:r>
                <a:rPr lang="en-GB" sz="900" dirty="0"/>
                <a:t>determine obligations</a:t>
              </a:r>
              <a:r>
                <a:rPr sz="900" dirty="0"/>
                <a:t>)</a:t>
              </a:r>
            </a:p>
          </p:txBody>
        </p:sp>
      </p:grpSp>
      <p:sp>
        <p:nvSpPr>
          <p:cNvPr id="123" name="Linie"/>
          <p:cNvSpPr/>
          <p:nvPr/>
        </p:nvSpPr>
        <p:spPr>
          <a:xfrm>
            <a:off x="7606830" y="2752639"/>
            <a:ext cx="316455" cy="1"/>
          </a:xfrm>
          <a:prstGeom prst="line">
            <a:avLst/>
          </a:prstGeom>
          <a:ln w="12700">
            <a:solidFill>
              <a:schemeClr val="accent1"/>
            </a:solidFill>
            <a:miter/>
            <a:headEnd type="triangle"/>
            <a:tailEnd type="triangle"/>
          </a:ln>
        </p:spPr>
        <p:txBody>
          <a:bodyPr lIns="45719" rIns="45719"/>
          <a:lstStyle/>
          <a:p>
            <a:endParaRPr sz="900" dirty="0"/>
          </a:p>
        </p:txBody>
      </p:sp>
      <p:grpSp>
        <p:nvGrpSpPr>
          <p:cNvPr id="126" name="COTS Management"/>
          <p:cNvGrpSpPr/>
          <p:nvPr/>
        </p:nvGrpSpPr>
        <p:grpSpPr>
          <a:xfrm>
            <a:off x="6280640" y="2584883"/>
            <a:ext cx="1249227" cy="372561"/>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rPr dirty="0"/>
                <a:t>COTS Management</a:t>
              </a:r>
            </a:p>
          </p:txBody>
        </p:sp>
      </p:grpSp>
      <p:grpSp>
        <p:nvGrpSpPr>
          <p:cNvPr id="129" name="Reporting"/>
          <p:cNvGrpSpPr/>
          <p:nvPr/>
        </p:nvGrpSpPr>
        <p:grpSpPr>
          <a:xfrm>
            <a:off x="2767804" y="5778139"/>
            <a:ext cx="6320700" cy="333806"/>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dirty="0"/>
                <a:t>User &amp; Role Management</a:t>
              </a:r>
            </a:p>
          </p:txBody>
        </p:sp>
      </p:grpSp>
      <p:grpSp>
        <p:nvGrpSpPr>
          <p:cNvPr id="132" name="Copyright &amp; Authors Scanner"/>
          <p:cNvGrpSpPr/>
          <p:nvPr/>
        </p:nvGrpSpPr>
        <p:grpSpPr>
          <a:xfrm>
            <a:off x="8014812" y="1240075"/>
            <a:ext cx="1069516" cy="728542"/>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dirty="0"/>
                <a:t>Package Source Archive</a:t>
              </a:r>
            </a:p>
          </p:txBody>
        </p:sp>
      </p:grpSp>
      <p:grpSp>
        <p:nvGrpSpPr>
          <p:cNvPr id="135" name="Flowchart: Magnetic Disk 47"/>
          <p:cNvGrpSpPr/>
          <p:nvPr/>
        </p:nvGrpSpPr>
        <p:grpSpPr>
          <a:xfrm>
            <a:off x="7011777" y="3308653"/>
            <a:ext cx="343266" cy="275322"/>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sz="900" dirty="0"/>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sz="900" dirty="0"/>
            </a:p>
          </p:txBody>
        </p:sp>
      </p:grpSp>
      <p:grpSp>
        <p:nvGrpSpPr>
          <p:cNvPr id="138" name="Flowchart: Magnetic Disk 49"/>
          <p:cNvGrpSpPr/>
          <p:nvPr/>
        </p:nvGrpSpPr>
        <p:grpSpPr>
          <a:xfrm>
            <a:off x="8723479" y="4609761"/>
            <a:ext cx="295173" cy="236749"/>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sz="900" dirty="0"/>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sz="900" dirty="0"/>
            </a:p>
          </p:txBody>
        </p:sp>
      </p:grpSp>
      <p:grpSp>
        <p:nvGrpSpPr>
          <p:cNvPr id="141" name="Reporting"/>
          <p:cNvGrpSpPr/>
          <p:nvPr/>
        </p:nvGrpSpPr>
        <p:grpSpPr>
          <a:xfrm>
            <a:off x="2767802" y="5045636"/>
            <a:ext cx="6320703" cy="333806"/>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sz="900" dirty="0"/>
                <a:t>Audit Log</a:t>
              </a:r>
            </a:p>
          </p:txBody>
        </p:sp>
      </p:grpSp>
      <p:sp>
        <p:nvSpPr>
          <p:cNvPr id="142" name="Linie"/>
          <p:cNvSpPr/>
          <p:nvPr/>
        </p:nvSpPr>
        <p:spPr>
          <a:xfrm>
            <a:off x="5923204" y="2759590"/>
            <a:ext cx="250084" cy="1"/>
          </a:xfrm>
          <a:prstGeom prst="line">
            <a:avLst/>
          </a:prstGeom>
          <a:ln w="12700">
            <a:solidFill>
              <a:schemeClr val="accent1"/>
            </a:solidFill>
            <a:miter/>
            <a:headEnd type="triangle"/>
          </a:ln>
        </p:spPr>
        <p:txBody>
          <a:bodyPr lIns="45719" rIns="45719"/>
          <a:lstStyle/>
          <a:p>
            <a:endParaRPr sz="900" dirty="0"/>
          </a:p>
        </p:txBody>
      </p:sp>
      <p:sp>
        <p:nvSpPr>
          <p:cNvPr id="143" name="Linie"/>
          <p:cNvSpPr/>
          <p:nvPr/>
        </p:nvSpPr>
        <p:spPr>
          <a:xfrm flipH="1">
            <a:off x="7606830" y="4616814"/>
            <a:ext cx="293012" cy="5930"/>
          </a:xfrm>
          <a:prstGeom prst="line">
            <a:avLst/>
          </a:prstGeom>
          <a:ln w="12700">
            <a:solidFill>
              <a:schemeClr val="accent1"/>
            </a:solidFill>
            <a:miter/>
            <a:tailEnd type="triangle"/>
          </a:ln>
        </p:spPr>
        <p:txBody>
          <a:bodyPr lIns="45719" rIns="45719"/>
          <a:lstStyle/>
          <a:p>
            <a:endParaRPr sz="900" dirty="0"/>
          </a:p>
        </p:txBody>
      </p:sp>
      <p:grpSp>
        <p:nvGrpSpPr>
          <p:cNvPr id="146" name="Component Repository"/>
          <p:cNvGrpSpPr/>
          <p:nvPr/>
        </p:nvGrpSpPr>
        <p:grpSpPr>
          <a:xfrm>
            <a:off x="4526234" y="2218662"/>
            <a:ext cx="1291409" cy="738782"/>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sz="900" dirty="0"/>
                <a:t>Package </a:t>
              </a:r>
              <a:r>
                <a:rPr lang="de-DE" sz="900" dirty="0"/>
                <a:t>Metad</a:t>
              </a:r>
              <a:r>
                <a:rPr lang="en-GB" sz="900" dirty="0"/>
                <a:t>ata </a:t>
              </a:r>
              <a:r>
                <a:rPr sz="900" dirty="0"/>
                <a:t>Repository</a:t>
              </a:r>
            </a:p>
          </p:txBody>
        </p:sp>
      </p:grpSp>
      <p:sp>
        <p:nvSpPr>
          <p:cNvPr id="147" name="COTS Management"/>
          <p:cNvSpPr/>
          <p:nvPr/>
        </p:nvSpPr>
        <p:spPr>
          <a:xfrm>
            <a:off x="5816494" y="2218662"/>
            <a:ext cx="1709362" cy="284146"/>
          </a:xfrm>
          <a:prstGeom prst="rect">
            <a:avLst/>
          </a:prstGeom>
          <a:solidFill>
            <a:srgbClr val="FFFFFF"/>
          </a:solidFill>
          <a:ln w="12700">
            <a:solidFill>
              <a:schemeClr val="accent1"/>
            </a:solidFill>
            <a:miter/>
          </a:ln>
        </p:spPr>
        <p:txBody>
          <a:bodyPr lIns="45719" rIns="45719" anchor="ctr"/>
          <a:lstStyle/>
          <a:p>
            <a:pPr>
              <a:defRPr sz="1300"/>
            </a:pPr>
            <a:endParaRPr sz="900" dirty="0"/>
          </a:p>
        </p:txBody>
      </p:sp>
      <p:sp>
        <p:nvSpPr>
          <p:cNvPr id="148" name="COTS Management"/>
          <p:cNvSpPr/>
          <p:nvPr/>
        </p:nvSpPr>
        <p:spPr>
          <a:xfrm>
            <a:off x="5730507" y="2233140"/>
            <a:ext cx="145198" cy="257896"/>
          </a:xfrm>
          <a:prstGeom prst="rect">
            <a:avLst/>
          </a:prstGeom>
          <a:solidFill>
            <a:srgbClr val="FFFFFF"/>
          </a:solidFill>
          <a:ln w="12700">
            <a:miter lim="400000"/>
          </a:ln>
        </p:spPr>
        <p:txBody>
          <a:bodyPr lIns="45719" rIns="45719" anchor="ctr"/>
          <a:lstStyle/>
          <a:p>
            <a:pPr>
              <a:defRPr sz="1300"/>
            </a:pPr>
            <a:endParaRPr sz="900" dirty="0"/>
          </a:p>
        </p:txBody>
      </p:sp>
      <p:grpSp>
        <p:nvGrpSpPr>
          <p:cNvPr id="151" name="Flowchart: Magnetic Disk 1"/>
          <p:cNvGrpSpPr/>
          <p:nvPr/>
        </p:nvGrpSpPr>
        <p:grpSpPr>
          <a:xfrm>
            <a:off x="5355913" y="2634773"/>
            <a:ext cx="358223" cy="275322"/>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sz="900" dirty="0"/>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sz="900" dirty="0"/>
            </a:p>
          </p:txBody>
        </p:sp>
      </p:grpSp>
      <p:sp>
        <p:nvSpPr>
          <p:cNvPr id="152" name="Linie"/>
          <p:cNvSpPr/>
          <p:nvPr/>
        </p:nvSpPr>
        <p:spPr>
          <a:xfrm flipH="1" flipV="1">
            <a:off x="6580325" y="4089657"/>
            <a:ext cx="221428" cy="186904"/>
          </a:xfrm>
          <a:prstGeom prst="line">
            <a:avLst/>
          </a:prstGeom>
          <a:ln w="12700">
            <a:solidFill>
              <a:schemeClr val="accent1"/>
            </a:solidFill>
            <a:miter/>
            <a:headEnd type="triangle"/>
            <a:tailEnd type="triangle"/>
          </a:ln>
        </p:spPr>
        <p:txBody>
          <a:bodyPr lIns="45719" rIns="45719"/>
          <a:lstStyle/>
          <a:p>
            <a:endParaRPr sz="900" dirty="0"/>
          </a:p>
        </p:txBody>
      </p:sp>
      <p:sp>
        <p:nvSpPr>
          <p:cNvPr id="153" name="Linie"/>
          <p:cNvSpPr/>
          <p:nvPr/>
        </p:nvSpPr>
        <p:spPr>
          <a:xfrm>
            <a:off x="8549570" y="3037160"/>
            <a:ext cx="1" cy="113990"/>
          </a:xfrm>
          <a:prstGeom prst="line">
            <a:avLst/>
          </a:prstGeom>
          <a:ln w="12700">
            <a:solidFill>
              <a:schemeClr val="accent1"/>
            </a:solidFill>
            <a:miter/>
            <a:tailEnd type="triangle"/>
          </a:ln>
        </p:spPr>
        <p:txBody>
          <a:bodyPr lIns="45719" rIns="45719"/>
          <a:lstStyle/>
          <a:p>
            <a:endParaRPr sz="900" dirty="0"/>
          </a:p>
        </p:txBody>
      </p:sp>
      <p:sp>
        <p:nvSpPr>
          <p:cNvPr id="154" name="Linie"/>
          <p:cNvSpPr/>
          <p:nvPr/>
        </p:nvSpPr>
        <p:spPr>
          <a:xfrm flipH="1">
            <a:off x="7579022" y="1973170"/>
            <a:ext cx="327894" cy="166025"/>
          </a:xfrm>
          <a:prstGeom prst="line">
            <a:avLst/>
          </a:prstGeom>
          <a:ln w="12700">
            <a:solidFill>
              <a:schemeClr val="accent1"/>
            </a:solidFill>
            <a:miter/>
            <a:tailEnd type="triangle"/>
          </a:ln>
        </p:spPr>
        <p:txBody>
          <a:bodyPr lIns="45719" rIns="45719"/>
          <a:lstStyle/>
          <a:p>
            <a:endParaRPr sz="900" dirty="0"/>
          </a:p>
        </p:txBody>
      </p:sp>
      <p:sp>
        <p:nvSpPr>
          <p:cNvPr id="155" name="Linie"/>
          <p:cNvSpPr/>
          <p:nvPr/>
        </p:nvSpPr>
        <p:spPr>
          <a:xfrm flipH="1">
            <a:off x="6580324" y="3001267"/>
            <a:ext cx="271855" cy="121780"/>
          </a:xfrm>
          <a:prstGeom prst="line">
            <a:avLst/>
          </a:prstGeom>
          <a:ln w="12700">
            <a:solidFill>
              <a:schemeClr val="accent1"/>
            </a:solidFill>
            <a:miter/>
            <a:tailEnd type="triangle"/>
          </a:ln>
        </p:spPr>
        <p:txBody>
          <a:bodyPr lIns="45719" rIns="45719"/>
          <a:lstStyle/>
          <a:p>
            <a:endParaRPr sz="900" dirty="0"/>
          </a:p>
        </p:txBody>
      </p:sp>
      <p:sp>
        <p:nvSpPr>
          <p:cNvPr id="156" name="Linie"/>
          <p:cNvSpPr/>
          <p:nvPr/>
        </p:nvSpPr>
        <p:spPr>
          <a:xfrm>
            <a:off x="7068301" y="2031242"/>
            <a:ext cx="1" cy="143623"/>
          </a:xfrm>
          <a:prstGeom prst="line">
            <a:avLst/>
          </a:prstGeom>
          <a:ln w="12700">
            <a:solidFill>
              <a:schemeClr val="accent1"/>
            </a:solidFill>
            <a:miter/>
            <a:tailEnd type="triangle"/>
          </a:ln>
        </p:spPr>
        <p:txBody>
          <a:bodyPr lIns="45719" rIns="45719"/>
          <a:lstStyle/>
          <a:p>
            <a:endParaRPr sz="900" dirty="0"/>
          </a:p>
        </p:txBody>
      </p:sp>
      <p:sp>
        <p:nvSpPr>
          <p:cNvPr id="158" name="Linie"/>
          <p:cNvSpPr/>
          <p:nvPr/>
        </p:nvSpPr>
        <p:spPr>
          <a:xfrm>
            <a:off x="10089842" y="4816515"/>
            <a:ext cx="496858" cy="1"/>
          </a:xfrm>
          <a:prstGeom prst="line">
            <a:avLst/>
          </a:prstGeom>
          <a:ln w="12700">
            <a:solidFill>
              <a:schemeClr val="accent1"/>
            </a:solidFill>
            <a:miter/>
            <a:tailEnd type="triangle"/>
          </a:ln>
        </p:spPr>
        <p:txBody>
          <a:bodyPr lIns="45719" rIns="45719"/>
          <a:lstStyle/>
          <a:p>
            <a:endParaRPr sz="900" dirty="0"/>
          </a:p>
        </p:txBody>
      </p:sp>
      <p:sp>
        <p:nvSpPr>
          <p:cNvPr id="159" name="Data Flow"/>
          <p:cNvSpPr txBox="1"/>
          <p:nvPr/>
        </p:nvSpPr>
        <p:spPr>
          <a:xfrm>
            <a:off x="10057616" y="4986607"/>
            <a:ext cx="610101"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rPr sz="900" dirty="0"/>
              <a:t>Data Flow</a:t>
            </a:r>
          </a:p>
        </p:txBody>
      </p:sp>
      <p:grpSp>
        <p:nvGrpSpPr>
          <p:cNvPr id="162" name="Flowchart: Magnetic Disk 47"/>
          <p:cNvGrpSpPr/>
          <p:nvPr/>
        </p:nvGrpSpPr>
        <p:grpSpPr>
          <a:xfrm>
            <a:off x="10775382" y="4665609"/>
            <a:ext cx="343266" cy="275322"/>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sz="900" dirty="0"/>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sz="900" dirty="0"/>
            </a:p>
          </p:txBody>
        </p:sp>
      </p:grpSp>
      <p:sp>
        <p:nvSpPr>
          <p:cNvPr id="163" name="Data Sink"/>
          <p:cNvSpPr txBox="1"/>
          <p:nvPr/>
        </p:nvSpPr>
        <p:spPr>
          <a:xfrm>
            <a:off x="10691523" y="4993517"/>
            <a:ext cx="578041"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rPr sz="900" dirty="0"/>
              <a:t>Data Sink</a:t>
            </a:r>
          </a:p>
        </p:txBody>
      </p:sp>
      <p:grpSp>
        <p:nvGrpSpPr>
          <p:cNvPr id="164" name="Flowchart: Magnetic Disk 47"/>
          <p:cNvGrpSpPr/>
          <p:nvPr/>
        </p:nvGrpSpPr>
        <p:grpSpPr>
          <a:xfrm>
            <a:off x="5213892" y="4593728"/>
            <a:ext cx="343266" cy="275322"/>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sz="900" dirty="0"/>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sz="900" dirty="0"/>
            </a:p>
          </p:txBody>
        </p:sp>
      </p:grpSp>
      <p:sp>
        <p:nvSpPr>
          <p:cNvPr id="167" name="Rechteck">
            <a:extLst>
              <a:ext uri="{FF2B5EF4-FFF2-40B4-BE49-F238E27FC236}">
                <a16:creationId xmlns:a16="http://schemas.microsoft.com/office/drawing/2014/main" id="{9AC52979-0817-694C-BF4C-B9F33E73123D}"/>
              </a:ext>
            </a:extLst>
          </p:cNvPr>
          <p:cNvSpPr/>
          <p:nvPr/>
        </p:nvSpPr>
        <p:spPr>
          <a:xfrm>
            <a:off x="2750030" y="4151492"/>
            <a:ext cx="1069518" cy="728543"/>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r>
              <a:rPr lang="de-DE" sz="900" dirty="0"/>
              <a:t>CI/CD OSG Rule </a:t>
            </a:r>
            <a:r>
              <a:rPr lang="de-DE" sz="900" dirty="0" err="1"/>
              <a:t>Enforcement</a:t>
            </a:r>
            <a:endParaRPr sz="900" dirty="0"/>
          </a:p>
        </p:txBody>
      </p:sp>
      <p:grpSp>
        <p:nvGrpSpPr>
          <p:cNvPr id="5" name="Gruppieren 4">
            <a:extLst>
              <a:ext uri="{FF2B5EF4-FFF2-40B4-BE49-F238E27FC236}">
                <a16:creationId xmlns:a16="http://schemas.microsoft.com/office/drawing/2014/main" id="{223E4C13-DABA-7C46-B7F4-66BD4C6C6628}"/>
              </a:ext>
            </a:extLst>
          </p:cNvPr>
          <p:cNvGrpSpPr/>
          <p:nvPr/>
        </p:nvGrpSpPr>
        <p:grpSpPr>
          <a:xfrm>
            <a:off x="1112277" y="2185042"/>
            <a:ext cx="2763312" cy="934399"/>
            <a:chOff x="841541" y="2391059"/>
            <a:chExt cx="2763312" cy="934399"/>
          </a:xfrm>
        </p:grpSpPr>
        <p:grpSp>
          <p:nvGrpSpPr>
            <p:cNvPr id="76" name="Composition Analyzer (Build)"/>
            <p:cNvGrpSpPr/>
            <p:nvPr/>
          </p:nvGrpSpPr>
          <p:grpSpPr>
            <a:xfrm>
              <a:off x="841541" y="2391059"/>
              <a:ext cx="2763312" cy="934399"/>
              <a:chOff x="33721" y="-3434"/>
              <a:chExt cx="1301027" cy="895868"/>
            </a:xfrm>
          </p:grpSpPr>
          <p:sp>
            <p:nvSpPr>
              <p:cNvPr id="74" name="Rechteck"/>
              <p:cNvSpPr/>
              <p:nvPr/>
            </p:nvSpPr>
            <p:spPr>
              <a:xfrm>
                <a:off x="33721" y="-1"/>
                <a:ext cx="1287359" cy="892435"/>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a:p>
            </p:txBody>
          </p:sp>
          <p:sp>
            <p:nvSpPr>
              <p:cNvPr id="75" name="Dependency Analyzer (Build)"/>
              <p:cNvSpPr txBox="1"/>
              <p:nvPr/>
            </p:nvSpPr>
            <p:spPr>
              <a:xfrm>
                <a:off x="47389" y="-3434"/>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sz="900"/>
                  <a:t>Dependency</a:t>
                </a:r>
                <a:r>
                  <a:rPr lang="de-DE" sz="900"/>
                  <a:t> </a:t>
                </a:r>
                <a:r>
                  <a:rPr sz="900"/>
                  <a:t>Analyzer </a:t>
                </a:r>
                <a:endParaRPr lang="de-DE" sz="900"/>
              </a:p>
            </p:txBody>
          </p:sp>
        </p:grpSp>
        <p:sp>
          <p:nvSpPr>
            <p:cNvPr id="4" name="Rechteck 3">
              <a:extLst>
                <a:ext uri="{FF2B5EF4-FFF2-40B4-BE49-F238E27FC236}">
                  <a16:creationId xmlns:a16="http://schemas.microsoft.com/office/drawing/2014/main" id="{6770E95A-C1A5-F342-8980-CB6504EC75A4}"/>
                </a:ext>
              </a:extLst>
            </p:cNvPr>
            <p:cNvSpPr/>
            <p:nvPr/>
          </p:nvSpPr>
          <p:spPr>
            <a:xfrm>
              <a:off x="986828" y="2759590"/>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GB" sz="900" b="0" i="0" u="none" strike="noStrike" cap="none" spc="0" normalizeH="0">
                  <a:ln>
                    <a:noFill/>
                  </a:ln>
                  <a:solidFill>
                    <a:schemeClr val="accent1"/>
                  </a:solidFill>
                  <a:effectLst/>
                  <a:uFillTx/>
                  <a:latin typeface="+mn-lt"/>
                  <a:ea typeface="+mn-ea"/>
                  <a:cs typeface="+mn-cs"/>
                  <a:sym typeface="Avenir Book"/>
                </a:rPr>
                <a:t>Source</a:t>
              </a:r>
            </a:p>
          </p:txBody>
        </p:sp>
        <p:sp>
          <p:nvSpPr>
            <p:cNvPr id="168" name="Rechteck 167">
              <a:extLst>
                <a:ext uri="{FF2B5EF4-FFF2-40B4-BE49-F238E27FC236}">
                  <a16:creationId xmlns:a16="http://schemas.microsoft.com/office/drawing/2014/main" id="{75C2DD4D-A8BF-1C4E-96AF-8FACB44766EA}"/>
                </a:ext>
              </a:extLst>
            </p:cNvPr>
            <p:cNvSpPr/>
            <p:nvPr/>
          </p:nvSpPr>
          <p:spPr>
            <a:xfrm>
              <a:off x="1867393" y="2764301"/>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GB" sz="900" b="0" i="0" u="none" strike="noStrike" cap="none" spc="0" normalizeH="0">
                  <a:ln>
                    <a:noFill/>
                  </a:ln>
                  <a:solidFill>
                    <a:schemeClr val="accent1"/>
                  </a:solidFill>
                  <a:effectLst/>
                  <a:uFillTx/>
                  <a:latin typeface="+mn-lt"/>
                  <a:ea typeface="+mn-ea"/>
                  <a:cs typeface="+mn-cs"/>
                  <a:sym typeface="Avenir Book"/>
                </a:rPr>
                <a:t>Container</a:t>
              </a:r>
            </a:p>
          </p:txBody>
        </p:sp>
        <p:sp>
          <p:nvSpPr>
            <p:cNvPr id="169" name="Rechteck 168">
              <a:extLst>
                <a:ext uri="{FF2B5EF4-FFF2-40B4-BE49-F238E27FC236}">
                  <a16:creationId xmlns:a16="http://schemas.microsoft.com/office/drawing/2014/main" id="{ACCE9802-B899-9B40-9A0C-C3E73A0C23B5}"/>
                </a:ext>
              </a:extLst>
            </p:cNvPr>
            <p:cNvSpPr/>
            <p:nvPr/>
          </p:nvSpPr>
          <p:spPr>
            <a:xfrm>
              <a:off x="2747958" y="2774061"/>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GB" sz="900" b="0" i="0" u="none" strike="noStrike" cap="none" spc="0" normalizeH="0">
                  <a:ln>
                    <a:noFill/>
                  </a:ln>
                  <a:solidFill>
                    <a:schemeClr val="accent1"/>
                  </a:solidFill>
                  <a:effectLst/>
                  <a:uFillTx/>
                  <a:latin typeface="+mn-lt"/>
                  <a:ea typeface="+mn-ea"/>
                  <a:cs typeface="+mn-cs"/>
                  <a:sym typeface="Avenir Book"/>
                </a:rPr>
                <a:t>Binary</a:t>
              </a:r>
            </a:p>
          </p:txBody>
        </p:sp>
      </p:grpSp>
      <p:sp>
        <p:nvSpPr>
          <p:cNvPr id="170" name="Rechteck">
            <a:extLst>
              <a:ext uri="{FF2B5EF4-FFF2-40B4-BE49-F238E27FC236}">
                <a16:creationId xmlns:a16="http://schemas.microsoft.com/office/drawing/2014/main" id="{D1A16C47-55D7-7C45-A188-ADC505A424E7}"/>
              </a:ext>
            </a:extLst>
          </p:cNvPr>
          <p:cNvSpPr/>
          <p:nvPr/>
        </p:nvSpPr>
        <p:spPr>
          <a:xfrm>
            <a:off x="2750030" y="3253987"/>
            <a:ext cx="1096529" cy="728543"/>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lgn="ctr">
              <a:defRPr sz="1300"/>
            </a:pPr>
            <a:r>
              <a:rPr lang="de-DE" sz="900"/>
              <a:t>Input </a:t>
            </a:r>
            <a:r>
              <a:rPr lang="de-DE" sz="900" err="1"/>
              <a:t>Condition</a:t>
            </a:r>
            <a:r>
              <a:rPr lang="de-DE" sz="900"/>
              <a:t> Management</a:t>
            </a:r>
            <a:endParaRPr sz="900"/>
          </a:p>
        </p:txBody>
      </p:sp>
      <p:sp>
        <p:nvSpPr>
          <p:cNvPr id="172" name="Rechteck">
            <a:extLst>
              <a:ext uri="{FF2B5EF4-FFF2-40B4-BE49-F238E27FC236}">
                <a16:creationId xmlns:a16="http://schemas.microsoft.com/office/drawing/2014/main" id="{49174AD7-B7A6-49BE-E2B1-CBD0FBB6B8B4}"/>
              </a:ext>
            </a:extLst>
          </p:cNvPr>
          <p:cNvSpPr/>
          <p:nvPr/>
        </p:nvSpPr>
        <p:spPr>
          <a:xfrm>
            <a:off x="4547329" y="3795554"/>
            <a:ext cx="2953153" cy="288592"/>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lgn="ctr">
              <a:defRPr sz="1300"/>
            </a:pPr>
            <a:r>
              <a:rPr lang="de-DE" sz="900"/>
              <a:t>Case Data Analysis</a:t>
            </a:r>
            <a:endParaRPr sz="900"/>
          </a:p>
        </p:txBody>
      </p:sp>
      <p:sp>
        <p:nvSpPr>
          <p:cNvPr id="69" name="Linie"/>
          <p:cNvSpPr/>
          <p:nvPr/>
        </p:nvSpPr>
        <p:spPr>
          <a:xfrm>
            <a:off x="7521728" y="3486568"/>
            <a:ext cx="393698" cy="18657"/>
          </a:xfrm>
          <a:prstGeom prst="line">
            <a:avLst/>
          </a:prstGeom>
          <a:ln w="12700">
            <a:solidFill>
              <a:schemeClr val="accent1"/>
            </a:solidFill>
            <a:miter/>
            <a:headEnd type="triangle"/>
            <a:tailEnd type="triangle"/>
          </a:ln>
        </p:spPr>
        <p:txBody>
          <a:bodyPr lIns="45719" rIns="45719"/>
          <a:lstStyle/>
          <a:p>
            <a:endParaRPr sz="900"/>
          </a:p>
        </p:txBody>
      </p:sp>
      <p:sp>
        <p:nvSpPr>
          <p:cNvPr id="175" name="Linie">
            <a:extLst>
              <a:ext uri="{FF2B5EF4-FFF2-40B4-BE49-F238E27FC236}">
                <a16:creationId xmlns:a16="http://schemas.microsoft.com/office/drawing/2014/main" id="{FF87A3D0-A511-15A7-6F87-73CC62EB0271}"/>
              </a:ext>
            </a:extLst>
          </p:cNvPr>
          <p:cNvSpPr/>
          <p:nvPr/>
        </p:nvSpPr>
        <p:spPr>
          <a:xfrm flipH="1" flipV="1">
            <a:off x="5987363" y="3643005"/>
            <a:ext cx="121766" cy="141486"/>
          </a:xfrm>
          <a:prstGeom prst="line">
            <a:avLst/>
          </a:prstGeom>
          <a:ln w="12700">
            <a:solidFill>
              <a:schemeClr val="accent1"/>
            </a:solidFill>
            <a:miter/>
            <a:headEnd type="triangle"/>
            <a:tailEnd type="triangle"/>
          </a:ln>
        </p:spPr>
        <p:txBody>
          <a:bodyPr lIns="45719" rIns="45719"/>
          <a:lstStyle/>
          <a:p>
            <a:endParaRPr sz="900"/>
          </a:p>
        </p:txBody>
      </p:sp>
      <p:sp>
        <p:nvSpPr>
          <p:cNvPr id="171" name="Linie">
            <a:extLst>
              <a:ext uri="{FF2B5EF4-FFF2-40B4-BE49-F238E27FC236}">
                <a16:creationId xmlns:a16="http://schemas.microsoft.com/office/drawing/2014/main" id="{452C33FE-A75E-BE8C-0C4E-BD05E17B94C9}"/>
              </a:ext>
            </a:extLst>
          </p:cNvPr>
          <p:cNvSpPr/>
          <p:nvPr/>
        </p:nvSpPr>
        <p:spPr>
          <a:xfrm flipV="1">
            <a:off x="7575825" y="3784492"/>
            <a:ext cx="311312" cy="174131"/>
          </a:xfrm>
          <a:prstGeom prst="line">
            <a:avLst/>
          </a:prstGeom>
          <a:ln w="12700">
            <a:solidFill>
              <a:schemeClr val="accent1"/>
            </a:solidFill>
            <a:miter/>
            <a:tailEnd type="triangle"/>
          </a:ln>
        </p:spPr>
        <p:txBody>
          <a:bodyPr lIns="45719" rIns="45719"/>
          <a:lstStyle/>
          <a:p>
            <a:endParaRPr sz="900"/>
          </a:p>
        </p:txBody>
      </p:sp>
      <p:grpSp>
        <p:nvGrpSpPr>
          <p:cNvPr id="27" name="Gruppieren 26">
            <a:extLst>
              <a:ext uri="{FF2B5EF4-FFF2-40B4-BE49-F238E27FC236}">
                <a16:creationId xmlns:a16="http://schemas.microsoft.com/office/drawing/2014/main" id="{B19A80EE-18BB-980D-E7BB-228EFFEBD6D2}"/>
              </a:ext>
            </a:extLst>
          </p:cNvPr>
          <p:cNvGrpSpPr/>
          <p:nvPr/>
        </p:nvGrpSpPr>
        <p:grpSpPr>
          <a:xfrm>
            <a:off x="4057835" y="1823749"/>
            <a:ext cx="4504557" cy="2808395"/>
            <a:chOff x="4057835" y="1823749"/>
            <a:chExt cx="4504557" cy="2808395"/>
          </a:xfrm>
        </p:grpSpPr>
        <p:sp>
          <p:nvSpPr>
            <p:cNvPr id="2" name="Textfeld 1">
              <a:extLst>
                <a:ext uri="{FF2B5EF4-FFF2-40B4-BE49-F238E27FC236}">
                  <a16:creationId xmlns:a16="http://schemas.microsoft.com/office/drawing/2014/main" id="{63D27DEE-5B2D-F60C-1BF4-6BD3E2DCB552}"/>
                </a:ext>
              </a:extLst>
            </p:cNvPr>
            <p:cNvSpPr txBox="1"/>
            <p:nvPr/>
          </p:nvSpPr>
          <p:spPr>
            <a:xfrm>
              <a:off x="4125218" y="1847448"/>
              <a:ext cx="17248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a:t>
              </a:r>
            </a:p>
          </p:txBody>
        </p:sp>
        <p:sp>
          <p:nvSpPr>
            <p:cNvPr id="6" name="Textfeld 5">
              <a:extLst>
                <a:ext uri="{FF2B5EF4-FFF2-40B4-BE49-F238E27FC236}">
                  <a16:creationId xmlns:a16="http://schemas.microsoft.com/office/drawing/2014/main" id="{11C9C04D-248B-211C-F6EB-98D4338765EE}"/>
                </a:ext>
              </a:extLst>
            </p:cNvPr>
            <p:cNvSpPr txBox="1"/>
            <p:nvPr/>
          </p:nvSpPr>
          <p:spPr>
            <a:xfrm>
              <a:off x="4829201" y="1962546"/>
              <a:ext cx="18851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dirty="0">
                  <a:ln>
                    <a:noFill/>
                  </a:ln>
                  <a:solidFill>
                    <a:schemeClr val="accent1"/>
                  </a:solidFill>
                  <a:effectLst/>
                  <a:uFillTx/>
                  <a:latin typeface="Bradley Hand" pitchFamily="2" charset="77"/>
                  <a:sym typeface="Avenir Book"/>
                </a:rPr>
                <a:t>2</a:t>
              </a:r>
            </a:p>
          </p:txBody>
        </p:sp>
        <p:sp>
          <p:nvSpPr>
            <p:cNvPr id="7" name="Textfeld 6">
              <a:extLst>
                <a:ext uri="{FF2B5EF4-FFF2-40B4-BE49-F238E27FC236}">
                  <a16:creationId xmlns:a16="http://schemas.microsoft.com/office/drawing/2014/main" id="{D75E12F6-CD40-40BC-64A1-AFA68EB14D63}"/>
                </a:ext>
              </a:extLst>
            </p:cNvPr>
            <p:cNvSpPr txBox="1"/>
            <p:nvPr/>
          </p:nvSpPr>
          <p:spPr>
            <a:xfrm>
              <a:off x="6921570" y="1969291"/>
              <a:ext cx="18530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dirty="0">
                  <a:ln>
                    <a:noFill/>
                  </a:ln>
                  <a:solidFill>
                    <a:schemeClr val="accent1"/>
                  </a:solidFill>
                  <a:effectLst/>
                  <a:uFillTx/>
                  <a:latin typeface="Bradley Hand" pitchFamily="2" charset="77"/>
                  <a:sym typeface="Avenir Book"/>
                </a:rPr>
                <a:t>3</a:t>
              </a:r>
            </a:p>
          </p:txBody>
        </p:sp>
        <p:sp>
          <p:nvSpPr>
            <p:cNvPr id="8" name="Textfeld 7">
              <a:extLst>
                <a:ext uri="{FF2B5EF4-FFF2-40B4-BE49-F238E27FC236}">
                  <a16:creationId xmlns:a16="http://schemas.microsoft.com/office/drawing/2014/main" id="{9505984D-0FA4-473F-5FF9-EA955B71966A}"/>
                </a:ext>
              </a:extLst>
            </p:cNvPr>
            <p:cNvSpPr txBox="1"/>
            <p:nvPr/>
          </p:nvSpPr>
          <p:spPr>
            <a:xfrm>
              <a:off x="4173259" y="2853303"/>
              <a:ext cx="27667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17</a:t>
              </a:r>
            </a:p>
          </p:txBody>
        </p:sp>
        <p:sp>
          <p:nvSpPr>
            <p:cNvPr id="9" name="Textfeld 8">
              <a:extLst>
                <a:ext uri="{FF2B5EF4-FFF2-40B4-BE49-F238E27FC236}">
                  <a16:creationId xmlns:a16="http://schemas.microsoft.com/office/drawing/2014/main" id="{3B5B35C0-121C-E949-A52F-72EC6E463BFA}"/>
                </a:ext>
              </a:extLst>
            </p:cNvPr>
            <p:cNvSpPr txBox="1"/>
            <p:nvPr/>
          </p:nvSpPr>
          <p:spPr>
            <a:xfrm>
              <a:off x="4057835" y="3326476"/>
              <a:ext cx="25904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18</a:t>
              </a:r>
            </a:p>
          </p:txBody>
        </p:sp>
        <p:sp>
          <p:nvSpPr>
            <p:cNvPr id="10" name="Textfeld 9">
              <a:extLst>
                <a:ext uri="{FF2B5EF4-FFF2-40B4-BE49-F238E27FC236}">
                  <a16:creationId xmlns:a16="http://schemas.microsoft.com/office/drawing/2014/main" id="{BAF5B5BA-BB40-F988-D06B-8A38C1E14F3B}"/>
                </a:ext>
              </a:extLst>
            </p:cNvPr>
            <p:cNvSpPr txBox="1"/>
            <p:nvPr/>
          </p:nvSpPr>
          <p:spPr>
            <a:xfrm>
              <a:off x="4078998" y="3983988"/>
              <a:ext cx="25583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19</a:t>
              </a:r>
            </a:p>
          </p:txBody>
        </p:sp>
        <p:sp>
          <p:nvSpPr>
            <p:cNvPr id="11" name="Textfeld 10">
              <a:extLst>
                <a:ext uri="{FF2B5EF4-FFF2-40B4-BE49-F238E27FC236}">
                  <a16:creationId xmlns:a16="http://schemas.microsoft.com/office/drawing/2014/main" id="{96993F53-453D-F723-8257-F2A0C50AFD0B}"/>
                </a:ext>
              </a:extLst>
            </p:cNvPr>
            <p:cNvSpPr txBox="1"/>
            <p:nvPr/>
          </p:nvSpPr>
          <p:spPr>
            <a:xfrm>
              <a:off x="7625465" y="1823749"/>
              <a:ext cx="18851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4</a:t>
              </a:r>
            </a:p>
          </p:txBody>
        </p:sp>
        <p:sp>
          <p:nvSpPr>
            <p:cNvPr id="12" name="Textfeld 11">
              <a:extLst>
                <a:ext uri="{FF2B5EF4-FFF2-40B4-BE49-F238E27FC236}">
                  <a16:creationId xmlns:a16="http://schemas.microsoft.com/office/drawing/2014/main" id="{5DA1B93B-BF21-5EB5-C8E8-F40F4B4E93E8}"/>
                </a:ext>
              </a:extLst>
            </p:cNvPr>
            <p:cNvSpPr txBox="1"/>
            <p:nvPr/>
          </p:nvSpPr>
          <p:spPr>
            <a:xfrm>
              <a:off x="7708369" y="2165475"/>
              <a:ext cx="18530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5</a:t>
              </a:r>
            </a:p>
          </p:txBody>
        </p:sp>
        <p:sp>
          <p:nvSpPr>
            <p:cNvPr id="13" name="Textfeld 12">
              <a:extLst>
                <a:ext uri="{FF2B5EF4-FFF2-40B4-BE49-F238E27FC236}">
                  <a16:creationId xmlns:a16="http://schemas.microsoft.com/office/drawing/2014/main" id="{F41A3B76-5818-19CC-76A6-856E9AA432E1}"/>
                </a:ext>
              </a:extLst>
            </p:cNvPr>
            <p:cNvSpPr txBox="1"/>
            <p:nvPr/>
          </p:nvSpPr>
          <p:spPr>
            <a:xfrm>
              <a:off x="5144967" y="2926827"/>
              <a:ext cx="27026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16</a:t>
              </a:r>
            </a:p>
          </p:txBody>
        </p:sp>
        <p:sp>
          <p:nvSpPr>
            <p:cNvPr id="14" name="Textfeld 13">
              <a:extLst>
                <a:ext uri="{FF2B5EF4-FFF2-40B4-BE49-F238E27FC236}">
                  <a16:creationId xmlns:a16="http://schemas.microsoft.com/office/drawing/2014/main" id="{1583C99F-931C-BC43-8C12-5B42FD17EBF9}"/>
                </a:ext>
              </a:extLst>
            </p:cNvPr>
            <p:cNvSpPr txBox="1"/>
            <p:nvPr/>
          </p:nvSpPr>
          <p:spPr>
            <a:xfrm>
              <a:off x="6016692" y="2748351"/>
              <a:ext cx="26545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15</a:t>
              </a:r>
            </a:p>
          </p:txBody>
        </p:sp>
        <p:sp>
          <p:nvSpPr>
            <p:cNvPr id="15" name="Textfeld 14">
              <a:extLst>
                <a:ext uri="{FF2B5EF4-FFF2-40B4-BE49-F238E27FC236}">
                  <a16:creationId xmlns:a16="http://schemas.microsoft.com/office/drawing/2014/main" id="{2170D5A8-13F7-F3C6-AFA3-FA2DE5810BCC}"/>
                </a:ext>
              </a:extLst>
            </p:cNvPr>
            <p:cNvSpPr txBox="1"/>
            <p:nvPr/>
          </p:nvSpPr>
          <p:spPr>
            <a:xfrm flipH="1">
              <a:off x="6821688" y="2944910"/>
              <a:ext cx="410488"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14</a:t>
              </a:r>
            </a:p>
          </p:txBody>
        </p:sp>
        <p:sp>
          <p:nvSpPr>
            <p:cNvPr id="16" name="Textfeld 15">
              <a:extLst>
                <a:ext uri="{FF2B5EF4-FFF2-40B4-BE49-F238E27FC236}">
                  <a16:creationId xmlns:a16="http://schemas.microsoft.com/office/drawing/2014/main" id="{F73DC0DA-4244-A766-E535-A078E30F799E}"/>
                </a:ext>
              </a:extLst>
            </p:cNvPr>
            <p:cNvSpPr txBox="1"/>
            <p:nvPr/>
          </p:nvSpPr>
          <p:spPr>
            <a:xfrm>
              <a:off x="7704119" y="2521576"/>
              <a:ext cx="19011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6</a:t>
              </a:r>
            </a:p>
          </p:txBody>
        </p:sp>
        <p:sp>
          <p:nvSpPr>
            <p:cNvPr id="17" name="Textfeld 16">
              <a:extLst>
                <a:ext uri="{FF2B5EF4-FFF2-40B4-BE49-F238E27FC236}">
                  <a16:creationId xmlns:a16="http://schemas.microsoft.com/office/drawing/2014/main" id="{28C1AA9A-1462-EEAE-9309-555D15AE76EF}"/>
                </a:ext>
              </a:extLst>
            </p:cNvPr>
            <p:cNvSpPr txBox="1"/>
            <p:nvPr/>
          </p:nvSpPr>
          <p:spPr>
            <a:xfrm>
              <a:off x="7725514" y="3075841"/>
              <a:ext cx="17889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1200">
                  <a:latin typeface="Bradley Hand" pitchFamily="2" charset="77"/>
                </a:rPr>
                <a:t>8</a:t>
              </a:r>
              <a:endParaRPr kumimoji="0" lang="en-GB" sz="1200" i="0" u="none" strike="noStrike" cap="none" spc="0" normalizeH="0" baseline="0">
                <a:ln>
                  <a:noFill/>
                </a:ln>
                <a:solidFill>
                  <a:schemeClr val="accent1"/>
                </a:solidFill>
                <a:effectLst/>
                <a:uFillTx/>
                <a:latin typeface="Bradley Hand" pitchFamily="2" charset="77"/>
                <a:sym typeface="Avenir Book"/>
              </a:endParaRPr>
            </a:p>
          </p:txBody>
        </p:sp>
        <p:sp>
          <p:nvSpPr>
            <p:cNvPr id="18" name="Textfeld 17">
              <a:extLst>
                <a:ext uri="{FF2B5EF4-FFF2-40B4-BE49-F238E27FC236}">
                  <a16:creationId xmlns:a16="http://schemas.microsoft.com/office/drawing/2014/main" id="{BF21AD5C-8C90-C0FD-9817-F0364F38F923}"/>
                </a:ext>
              </a:extLst>
            </p:cNvPr>
            <p:cNvSpPr txBox="1"/>
            <p:nvPr/>
          </p:nvSpPr>
          <p:spPr>
            <a:xfrm>
              <a:off x="7643187" y="3261911"/>
              <a:ext cx="17568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9</a:t>
              </a:r>
            </a:p>
          </p:txBody>
        </p:sp>
        <p:sp>
          <p:nvSpPr>
            <p:cNvPr id="19" name="Textfeld 18">
              <a:extLst>
                <a:ext uri="{FF2B5EF4-FFF2-40B4-BE49-F238E27FC236}">
                  <a16:creationId xmlns:a16="http://schemas.microsoft.com/office/drawing/2014/main" id="{DABF76EA-8FC5-7C1F-3F74-B9A835E15244}"/>
                </a:ext>
              </a:extLst>
            </p:cNvPr>
            <p:cNvSpPr txBox="1"/>
            <p:nvPr/>
          </p:nvSpPr>
          <p:spPr>
            <a:xfrm>
              <a:off x="7613384" y="3632105"/>
              <a:ext cx="25583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10</a:t>
              </a:r>
            </a:p>
          </p:txBody>
        </p:sp>
        <p:sp>
          <p:nvSpPr>
            <p:cNvPr id="20" name="Textfeld 19">
              <a:extLst>
                <a:ext uri="{FF2B5EF4-FFF2-40B4-BE49-F238E27FC236}">
                  <a16:creationId xmlns:a16="http://schemas.microsoft.com/office/drawing/2014/main" id="{4CECEDF7-0916-1618-83CA-7F21615527AF}"/>
                </a:ext>
              </a:extLst>
            </p:cNvPr>
            <p:cNvSpPr txBox="1"/>
            <p:nvPr/>
          </p:nvSpPr>
          <p:spPr>
            <a:xfrm>
              <a:off x="8365865" y="2974508"/>
              <a:ext cx="19652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7</a:t>
              </a:r>
            </a:p>
          </p:txBody>
        </p:sp>
        <p:sp>
          <p:nvSpPr>
            <p:cNvPr id="23" name="Textfeld 22">
              <a:extLst>
                <a:ext uri="{FF2B5EF4-FFF2-40B4-BE49-F238E27FC236}">
                  <a16:creationId xmlns:a16="http://schemas.microsoft.com/office/drawing/2014/main" id="{9A4E9D83-5B9B-9130-902A-C549F2568314}"/>
                </a:ext>
              </a:extLst>
            </p:cNvPr>
            <p:cNvSpPr txBox="1"/>
            <p:nvPr/>
          </p:nvSpPr>
          <p:spPr>
            <a:xfrm>
              <a:off x="7734435" y="4355147"/>
              <a:ext cx="25263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11</a:t>
              </a:r>
            </a:p>
          </p:txBody>
        </p:sp>
        <p:sp>
          <p:nvSpPr>
            <p:cNvPr id="24" name="Textfeld 23">
              <a:extLst>
                <a:ext uri="{FF2B5EF4-FFF2-40B4-BE49-F238E27FC236}">
                  <a16:creationId xmlns:a16="http://schemas.microsoft.com/office/drawing/2014/main" id="{20D19F50-C412-0F57-0F5B-E5C8D722FD9F}"/>
                </a:ext>
              </a:extLst>
            </p:cNvPr>
            <p:cNvSpPr txBox="1"/>
            <p:nvPr/>
          </p:nvSpPr>
          <p:spPr>
            <a:xfrm>
              <a:off x="6833887" y="4063329"/>
              <a:ext cx="26866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12</a:t>
              </a:r>
            </a:p>
          </p:txBody>
        </p:sp>
        <p:sp>
          <p:nvSpPr>
            <p:cNvPr id="25" name="Textfeld 24">
              <a:extLst>
                <a:ext uri="{FF2B5EF4-FFF2-40B4-BE49-F238E27FC236}">
                  <a16:creationId xmlns:a16="http://schemas.microsoft.com/office/drawing/2014/main" id="{8B85CF9F-29FC-4B56-9644-C331316AE4DD}"/>
                </a:ext>
              </a:extLst>
            </p:cNvPr>
            <p:cNvSpPr txBox="1"/>
            <p:nvPr/>
          </p:nvSpPr>
          <p:spPr>
            <a:xfrm>
              <a:off x="5347400" y="4092639"/>
              <a:ext cx="27186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20</a:t>
              </a:r>
            </a:p>
          </p:txBody>
        </p:sp>
        <p:sp>
          <p:nvSpPr>
            <p:cNvPr id="26" name="Textfeld 25">
              <a:extLst>
                <a:ext uri="{FF2B5EF4-FFF2-40B4-BE49-F238E27FC236}">
                  <a16:creationId xmlns:a16="http://schemas.microsoft.com/office/drawing/2014/main" id="{DE138D55-7E7B-1096-5C9C-9E70FFE19128}"/>
                </a:ext>
              </a:extLst>
            </p:cNvPr>
            <p:cNvSpPr txBox="1"/>
            <p:nvPr/>
          </p:nvSpPr>
          <p:spPr>
            <a:xfrm>
              <a:off x="6120640" y="3583875"/>
              <a:ext cx="26545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200" i="0" u="none" strike="noStrike" cap="none" spc="0" normalizeH="0" baseline="0">
                  <a:ln>
                    <a:noFill/>
                  </a:ln>
                  <a:solidFill>
                    <a:schemeClr val="accent1"/>
                  </a:solidFill>
                  <a:effectLst/>
                  <a:uFillTx/>
                  <a:latin typeface="Bradley Hand" pitchFamily="2" charset="77"/>
                  <a:sym typeface="Avenir Book"/>
                </a:rPr>
                <a:t>13</a:t>
              </a:r>
            </a:p>
          </p:txBody>
        </p:sp>
      </p:grpSp>
      <p:sp>
        <p:nvSpPr>
          <p:cNvPr id="28" name="Linie">
            <a:extLst>
              <a:ext uri="{FF2B5EF4-FFF2-40B4-BE49-F238E27FC236}">
                <a16:creationId xmlns:a16="http://schemas.microsoft.com/office/drawing/2014/main" id="{E43816E7-A19B-692A-3A69-E3F7B2F2FF03}"/>
              </a:ext>
            </a:extLst>
          </p:cNvPr>
          <p:cNvSpPr/>
          <p:nvPr/>
        </p:nvSpPr>
        <p:spPr>
          <a:xfrm>
            <a:off x="10114237" y="5420094"/>
            <a:ext cx="496858" cy="1"/>
          </a:xfrm>
          <a:prstGeom prst="line">
            <a:avLst/>
          </a:prstGeom>
          <a:ln w="12700">
            <a:solidFill>
              <a:schemeClr val="accent1"/>
            </a:solidFill>
            <a:prstDash val="dash"/>
            <a:miter/>
            <a:tailEnd type="triangle"/>
          </a:ln>
        </p:spPr>
        <p:txBody>
          <a:bodyPr lIns="45719" rIns="45719"/>
          <a:lstStyle/>
          <a:p>
            <a:endParaRPr sz="900"/>
          </a:p>
        </p:txBody>
      </p:sp>
      <p:sp>
        <p:nvSpPr>
          <p:cNvPr id="30" name="Data Flow">
            <a:extLst>
              <a:ext uri="{FF2B5EF4-FFF2-40B4-BE49-F238E27FC236}">
                <a16:creationId xmlns:a16="http://schemas.microsoft.com/office/drawing/2014/main" id="{1DA57CE2-AB2A-1420-F73B-DE1500A7CAEB}"/>
              </a:ext>
            </a:extLst>
          </p:cNvPr>
          <p:cNvSpPr txBox="1"/>
          <p:nvPr/>
        </p:nvSpPr>
        <p:spPr>
          <a:xfrm>
            <a:off x="10081422" y="5489545"/>
            <a:ext cx="755974"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rPr lang="de-DE" sz="900"/>
              <a:t>Control</a:t>
            </a:r>
            <a:r>
              <a:rPr sz="900"/>
              <a:t> Flow</a:t>
            </a:r>
          </a:p>
        </p:txBody>
      </p:sp>
      <p:sp>
        <p:nvSpPr>
          <p:cNvPr id="21" name="Textfeld 20">
            <a:extLst>
              <a:ext uri="{FF2B5EF4-FFF2-40B4-BE49-F238E27FC236}">
                <a16:creationId xmlns:a16="http://schemas.microsoft.com/office/drawing/2014/main" id="{F0CE4B73-D239-725E-7990-3A10984507A0}"/>
              </a:ext>
            </a:extLst>
          </p:cNvPr>
          <p:cNvSpPr txBox="1"/>
          <p:nvPr/>
        </p:nvSpPr>
        <p:spPr>
          <a:xfrm>
            <a:off x="9799718" y="3457412"/>
            <a:ext cx="190299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de-DE" sz="1800" b="0" i="0" u="none" strike="noStrike" cap="none" spc="0" normalizeH="0" baseline="0" dirty="0">
                <a:ln>
                  <a:noFill/>
                </a:ln>
                <a:solidFill>
                  <a:schemeClr val="accent1"/>
                </a:solidFill>
                <a:effectLst/>
                <a:uFillTx/>
                <a:latin typeface="+mn-lt"/>
                <a:ea typeface="+mn-ea"/>
                <a:cs typeface="+mn-cs"/>
                <a:sym typeface="Avenir Book"/>
              </a:rPr>
              <a:t>COTS Management is </a:t>
            </a:r>
            <a:r>
              <a:rPr kumimoji="0" lang="de-DE" sz="1800" b="0" i="0" u="none" strike="noStrike" cap="none" spc="0" normalizeH="0" baseline="0" dirty="0" err="1">
                <a:ln>
                  <a:noFill/>
                </a:ln>
                <a:solidFill>
                  <a:schemeClr val="accent1"/>
                </a:solidFill>
                <a:effectLst/>
                <a:uFillTx/>
                <a:latin typeface="+mn-lt"/>
                <a:ea typeface="+mn-ea"/>
                <a:cs typeface="+mn-cs"/>
                <a:sym typeface="Avenir Book"/>
              </a:rPr>
              <a:t>this</a:t>
            </a:r>
            <a:r>
              <a:rPr kumimoji="0" lang="de-DE" sz="1800" b="0" i="0" u="none" strike="noStrike" cap="none" spc="0" normalizeH="0" baseline="0" dirty="0">
                <a:ln>
                  <a:noFill/>
                </a:ln>
                <a:solidFill>
                  <a:schemeClr val="accent1"/>
                </a:solidFill>
                <a:effectLst/>
                <a:uFillTx/>
                <a:latin typeface="+mn-lt"/>
                <a:ea typeface="+mn-ea"/>
                <a:cs typeface="+mn-cs"/>
                <a:sym typeface="Avenir Book"/>
              </a:rPr>
              <a:t> a </a:t>
            </a:r>
            <a:r>
              <a:rPr kumimoji="0" lang="de-DE" sz="1800" b="0" i="0" u="none" strike="noStrike" cap="none" spc="0" normalizeH="0" baseline="0" dirty="0" err="1">
                <a:ln>
                  <a:noFill/>
                </a:ln>
                <a:solidFill>
                  <a:schemeClr val="accent1"/>
                </a:solidFill>
                <a:effectLst/>
                <a:uFillTx/>
                <a:latin typeface="+mn-lt"/>
                <a:ea typeface="+mn-ea"/>
                <a:cs typeface="+mn-cs"/>
                <a:sym typeface="Avenir Book"/>
              </a:rPr>
              <a:t>capability</a:t>
            </a:r>
            <a:r>
              <a:rPr kumimoji="0" lang="de-DE" sz="1800" b="0" i="0" u="none" strike="noStrike" cap="none" spc="0" normalizeH="0" baseline="0">
                <a:ln>
                  <a:noFill/>
                </a:ln>
                <a:solidFill>
                  <a:schemeClr val="accent1"/>
                </a:solidFill>
                <a:effectLst/>
                <a:uFillTx/>
                <a:latin typeface="+mn-lt"/>
                <a:ea typeface="+mn-ea"/>
                <a:cs typeface="+mn-cs"/>
                <a:sym typeface="Avenir Book"/>
              </a:rPr>
              <a:t>?</a:t>
            </a:r>
            <a:endParaRPr kumimoji="0" lang="de-DE" sz="1800" b="0" i="0" u="none" strike="noStrike" cap="none" spc="0" normalizeH="0" baseline="0" dirty="0">
              <a:ln>
                <a:noFill/>
              </a:ln>
              <a:solidFill>
                <a:schemeClr val="accent1"/>
              </a:solidFill>
              <a:effectLst/>
              <a:uFillTx/>
              <a:latin typeface="+mn-lt"/>
              <a:ea typeface="+mn-ea"/>
              <a:cs typeface="+mn-cs"/>
              <a:sym typeface="Avenir Book"/>
            </a:endParaRPr>
          </a:p>
        </p:txBody>
      </p:sp>
      <p:grpSp>
        <p:nvGrpSpPr>
          <p:cNvPr id="22" name="Component Crawler">
            <a:extLst>
              <a:ext uri="{FF2B5EF4-FFF2-40B4-BE49-F238E27FC236}">
                <a16:creationId xmlns:a16="http://schemas.microsoft.com/office/drawing/2014/main" id="{D152D1C6-4B6B-2647-C17B-BD5CB2913694}"/>
              </a:ext>
            </a:extLst>
          </p:cNvPr>
          <p:cNvGrpSpPr/>
          <p:nvPr/>
        </p:nvGrpSpPr>
        <p:grpSpPr>
          <a:xfrm>
            <a:off x="5388446" y="1244628"/>
            <a:ext cx="1069516" cy="728542"/>
            <a:chOff x="0" y="0"/>
            <a:chExt cx="1287356" cy="698500"/>
          </a:xfrm>
        </p:grpSpPr>
        <p:sp>
          <p:nvSpPr>
            <p:cNvPr id="29" name="Rechteck">
              <a:extLst>
                <a:ext uri="{FF2B5EF4-FFF2-40B4-BE49-F238E27FC236}">
                  <a16:creationId xmlns:a16="http://schemas.microsoft.com/office/drawing/2014/main" id="{71B28352-9A54-C336-59CA-769B4DE565A8}"/>
                </a:ext>
              </a:extLst>
            </p:cNvPr>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sz="900" dirty="0"/>
            </a:p>
          </p:txBody>
        </p:sp>
        <p:sp>
          <p:nvSpPr>
            <p:cNvPr id="31" name="Package Crawler">
              <a:extLst>
                <a:ext uri="{FF2B5EF4-FFF2-40B4-BE49-F238E27FC236}">
                  <a16:creationId xmlns:a16="http://schemas.microsoft.com/office/drawing/2014/main" id="{80B94EC6-D866-6AD2-2508-082F69AF3C81}"/>
                </a:ext>
              </a:extLst>
            </p:cNvP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lang="de-DE" sz="900" dirty="0"/>
                <a:t>SBOM Management</a:t>
              </a:r>
              <a:endParaRPr sz="900" dirty="0"/>
            </a:p>
          </p:txBody>
        </p:sp>
      </p:grpSp>
      <p:sp>
        <p:nvSpPr>
          <p:cNvPr id="32" name="Linie">
            <a:extLst>
              <a:ext uri="{FF2B5EF4-FFF2-40B4-BE49-F238E27FC236}">
                <a16:creationId xmlns:a16="http://schemas.microsoft.com/office/drawing/2014/main" id="{56BFAFCD-9F54-7B2B-708F-5559D7949294}"/>
              </a:ext>
            </a:extLst>
          </p:cNvPr>
          <p:cNvSpPr/>
          <p:nvPr/>
        </p:nvSpPr>
        <p:spPr>
          <a:xfrm>
            <a:off x="5923202" y="1995996"/>
            <a:ext cx="1" cy="143198"/>
          </a:xfrm>
          <a:prstGeom prst="line">
            <a:avLst/>
          </a:prstGeom>
          <a:ln w="12700">
            <a:solidFill>
              <a:schemeClr val="accent1"/>
            </a:solidFill>
            <a:miter/>
            <a:tailEnd type="triangle"/>
          </a:ln>
        </p:spPr>
        <p:txBody>
          <a:bodyPr lIns="45719" rIns="45719"/>
          <a:lstStyle/>
          <a:p>
            <a:endParaRPr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OC Tooling Workgroup - ToolChain Capabilities"/>
          <p:cNvSpPr txBox="1">
            <a:spLocks noGrp="1"/>
          </p:cNvSpPr>
          <p:nvPr>
            <p:ph type="title"/>
          </p:nvPr>
        </p:nvSpPr>
        <p:spPr>
          <a:prstGeom prst="rect">
            <a:avLst/>
          </a:prstGeom>
        </p:spPr>
        <p:txBody>
          <a:bodyPr/>
          <a:lstStyle/>
          <a:p>
            <a:r>
              <a:rPr lang="en-US" noProof="0" dirty="0">
                <a:solidFill>
                  <a:srgbClr val="FF0000"/>
                </a:solidFill>
              </a:rPr>
              <a:t>BETA - </a:t>
            </a:r>
            <a:r>
              <a:rPr lang="en-US" noProof="0" dirty="0"/>
              <a:t>Tool Chain Capabilities Overview – Security Assurance Version (SAV)</a:t>
            </a: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US" noProof="0" smtClean="0"/>
              <a:t>8</a:t>
            </a:fld>
            <a:endParaRPr lang="en-US" noProof="0" dirty="0"/>
          </a:p>
        </p:txBody>
      </p:sp>
      <p:grpSp>
        <p:nvGrpSpPr>
          <p:cNvPr id="68" name="Tool Orchestrator"/>
          <p:cNvGrpSpPr/>
          <p:nvPr/>
        </p:nvGrpSpPr>
        <p:grpSpPr>
          <a:xfrm>
            <a:off x="960415" y="872208"/>
            <a:ext cx="8577793" cy="5423536"/>
            <a:chOff x="344269" y="-1"/>
            <a:chExt cx="8469322" cy="5199896"/>
          </a:xfrm>
        </p:grpSpPr>
        <p:sp>
          <p:nvSpPr>
            <p:cNvPr id="66" name="Rechteck"/>
            <p:cNvSpPr/>
            <p:nvPr/>
          </p:nvSpPr>
          <p:spPr>
            <a:xfrm>
              <a:off x="344269" y="-1"/>
              <a:ext cx="8469321"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67" name="Tool Orchestrator"/>
            <p:cNvSpPr txBox="1"/>
            <p:nvPr/>
          </p:nvSpPr>
          <p:spPr>
            <a:xfrm>
              <a:off x="344270" y="0"/>
              <a:ext cx="8469321"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rPr lang="en-US" sz="900" noProof="0" dirty="0"/>
                <a:t>Tool Orchestrator</a:t>
              </a:r>
            </a:p>
          </p:txBody>
        </p:sp>
      </p:grpSp>
      <p:grpSp>
        <p:nvGrpSpPr>
          <p:cNvPr id="72" name="Reporting"/>
          <p:cNvGrpSpPr/>
          <p:nvPr/>
        </p:nvGrpSpPr>
        <p:grpSpPr>
          <a:xfrm>
            <a:off x="2767803" y="5411887"/>
            <a:ext cx="6320702" cy="333806"/>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lang="en-US" sz="900" noProof="0" dirty="0"/>
                <a:t>Reporting and Analytics</a:t>
              </a:r>
            </a:p>
          </p:txBody>
        </p:sp>
      </p:grpSp>
      <p:grpSp>
        <p:nvGrpSpPr>
          <p:cNvPr id="85" name="Project Data"/>
          <p:cNvGrpSpPr/>
          <p:nvPr/>
        </p:nvGrpSpPr>
        <p:grpSpPr>
          <a:xfrm>
            <a:off x="4547329" y="3174811"/>
            <a:ext cx="3031677" cy="464430"/>
            <a:chOff x="-1" y="0"/>
            <a:chExt cx="1656116" cy="698501"/>
          </a:xfrm>
        </p:grpSpPr>
        <p:sp>
          <p:nvSpPr>
            <p:cNvPr id="83" name="Rechteck"/>
            <p:cNvSpPr/>
            <p:nvPr/>
          </p:nvSpPr>
          <p:spPr>
            <a:xfrm>
              <a:off x="0" y="0"/>
              <a:ext cx="1598942"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84" name="Case Data (Situation, Inputs, Status)"/>
            <p:cNvSpPr txBox="1"/>
            <p:nvPr/>
          </p:nvSpPr>
          <p:spPr>
            <a:xfrm>
              <a:off x="-1" y="22060"/>
              <a:ext cx="1656116"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lang="en-US" sz="900" noProof="0" dirty="0"/>
                <a:t>Case Data Collector (Situation, Inputs, Status)</a:t>
              </a:r>
            </a:p>
          </p:txBody>
        </p:sp>
      </p:grpSp>
      <p:grpSp>
        <p:nvGrpSpPr>
          <p:cNvPr id="88" name="Situation Data…"/>
          <p:cNvGrpSpPr/>
          <p:nvPr/>
        </p:nvGrpSpPr>
        <p:grpSpPr>
          <a:xfrm>
            <a:off x="4582207" y="4306174"/>
            <a:ext cx="1088485" cy="63614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lang="en-US" sz="900" noProof="0" dirty="0"/>
                <a:t>Policies &amp; Rules</a:t>
              </a:r>
            </a:p>
          </p:txBody>
        </p:sp>
      </p:grpSp>
      <p:grpSp>
        <p:nvGrpSpPr>
          <p:cNvPr id="91" name="Approval Flow (WFE)"/>
          <p:cNvGrpSpPr/>
          <p:nvPr/>
        </p:nvGrpSpPr>
        <p:grpSpPr>
          <a:xfrm>
            <a:off x="8014812" y="3190391"/>
            <a:ext cx="1069516" cy="728542"/>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lang="en-US" sz="900" noProof="0" dirty="0"/>
                <a:t>Approval Flow (WFE)</a:t>
              </a:r>
            </a:p>
          </p:txBody>
        </p:sp>
      </p:grpSp>
      <p:grpSp>
        <p:nvGrpSpPr>
          <p:cNvPr id="94" name="Compliance Artefact Generator"/>
          <p:cNvGrpSpPr/>
          <p:nvPr/>
        </p:nvGrpSpPr>
        <p:grpSpPr>
          <a:xfrm>
            <a:off x="8014812" y="2243841"/>
            <a:ext cx="1069517" cy="728542"/>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lang="en-US" sz="900" noProof="0" dirty="0"/>
                <a:t>Compliance Artefact Generator</a:t>
              </a:r>
            </a:p>
          </p:txBody>
        </p:sp>
      </p:grpSp>
      <p:grpSp>
        <p:nvGrpSpPr>
          <p:cNvPr id="97" name="Snippet Scanner (Forensics)"/>
          <p:cNvGrpSpPr/>
          <p:nvPr/>
        </p:nvGrpSpPr>
        <p:grpSpPr>
          <a:xfrm>
            <a:off x="6255534" y="1245454"/>
            <a:ext cx="1069515" cy="728542"/>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bg1">
                  <a:lumMod val="85000"/>
                </a:schemeClr>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lang="en-US" sz="900" noProof="0" dirty="0">
                  <a:solidFill>
                    <a:schemeClr val="bg1">
                      <a:lumMod val="85000"/>
                    </a:schemeClr>
                  </a:solidFill>
                </a:rPr>
                <a:t>Snippet &amp; Similarity Scanner</a:t>
              </a:r>
              <a:br>
                <a:rPr lang="en-US" sz="900" noProof="0" dirty="0">
                  <a:solidFill>
                    <a:schemeClr val="bg1">
                      <a:lumMod val="85000"/>
                    </a:schemeClr>
                  </a:solidFill>
                </a:rPr>
              </a:br>
              <a:r>
                <a:rPr lang="en-US" sz="900" noProof="0" dirty="0">
                  <a:solidFill>
                    <a:schemeClr val="bg1">
                      <a:lumMod val="85000"/>
                    </a:schemeClr>
                  </a:solidFill>
                </a:rPr>
                <a:t>(forensics)</a:t>
              </a:r>
            </a:p>
          </p:txBody>
        </p:sp>
      </p:grpSp>
      <p:grpSp>
        <p:nvGrpSpPr>
          <p:cNvPr id="100" name="Copyright &amp; Authors Scanner"/>
          <p:cNvGrpSpPr/>
          <p:nvPr/>
        </p:nvGrpSpPr>
        <p:grpSpPr>
          <a:xfrm>
            <a:off x="4547330" y="1239267"/>
            <a:ext cx="1069515" cy="728542"/>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bg1">
                  <a:lumMod val="85000"/>
                </a:schemeClr>
              </a:solidFill>
              <a:prstDash val="solid"/>
              <a:miter lim="800000"/>
            </a:ln>
            <a:effectLst/>
          </p:spPr>
          <p:txBody>
            <a:bodyPr wrap="square" lIns="45719" tIns="45719" rIns="45719" bIns="45719" numCol="1" anchor="ctr">
              <a:noAutofit/>
            </a:bodyPr>
            <a:lstStyle/>
            <a:p>
              <a:pPr>
                <a:defRPr sz="1300"/>
              </a:pPr>
              <a:endParaRPr lang="en-US" sz="900" noProof="0" dirty="0">
                <a:solidFill>
                  <a:schemeClr val="bg1">
                    <a:lumMod val="85000"/>
                  </a:schemeClr>
                </a:solidFill>
              </a:endParaRPr>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lang="en-US" sz="900" noProof="0" dirty="0">
                  <a:solidFill>
                    <a:schemeClr val="bg1">
                      <a:lumMod val="85000"/>
                    </a:schemeClr>
                  </a:solidFill>
                </a:rPr>
                <a:t>License, Copyright &amp; Authors Scanner</a:t>
              </a:r>
            </a:p>
          </p:txBody>
        </p:sp>
      </p:grpSp>
      <p:sp>
        <p:nvSpPr>
          <p:cNvPr id="101" name="Linie"/>
          <p:cNvSpPr/>
          <p:nvPr/>
        </p:nvSpPr>
        <p:spPr>
          <a:xfrm flipH="1">
            <a:off x="3910745" y="4028325"/>
            <a:ext cx="519061" cy="465321"/>
          </a:xfrm>
          <a:prstGeom prst="line">
            <a:avLst/>
          </a:prstGeom>
          <a:ln w="12700">
            <a:solidFill>
              <a:schemeClr val="accent1"/>
            </a:solidFill>
            <a:miter/>
            <a:tailEnd type="triangle"/>
          </a:ln>
        </p:spPr>
        <p:txBody>
          <a:bodyPr lIns="45719" rIns="45719"/>
          <a:lstStyle/>
          <a:p>
            <a:endParaRPr lang="en-US" sz="900" noProof="0" dirty="0"/>
          </a:p>
        </p:txBody>
      </p:sp>
      <p:sp>
        <p:nvSpPr>
          <p:cNvPr id="102" name="Linie"/>
          <p:cNvSpPr/>
          <p:nvPr/>
        </p:nvSpPr>
        <p:spPr>
          <a:xfrm>
            <a:off x="4045817" y="2973475"/>
            <a:ext cx="331285" cy="195034"/>
          </a:xfrm>
          <a:prstGeom prst="line">
            <a:avLst/>
          </a:prstGeom>
          <a:ln w="12700">
            <a:solidFill>
              <a:schemeClr val="accent1"/>
            </a:solidFill>
            <a:miter/>
            <a:tailEnd type="triangle"/>
          </a:ln>
        </p:spPr>
        <p:txBody>
          <a:bodyPr lIns="45719" rIns="45719"/>
          <a:lstStyle/>
          <a:p>
            <a:endParaRPr lang="en-US" sz="900" noProof="0" dirty="0"/>
          </a:p>
        </p:txBody>
      </p:sp>
      <p:sp>
        <p:nvSpPr>
          <p:cNvPr id="103" name="Linie"/>
          <p:cNvSpPr/>
          <p:nvPr/>
        </p:nvSpPr>
        <p:spPr>
          <a:xfrm flipV="1">
            <a:off x="4016993" y="3457412"/>
            <a:ext cx="388932" cy="223000"/>
          </a:xfrm>
          <a:prstGeom prst="line">
            <a:avLst/>
          </a:prstGeom>
          <a:ln w="12700">
            <a:solidFill>
              <a:schemeClr val="accent1"/>
            </a:solidFill>
            <a:miter/>
            <a:tailEnd type="triangle"/>
          </a:ln>
        </p:spPr>
        <p:txBody>
          <a:bodyPr lIns="45719" rIns="45719"/>
          <a:lstStyle/>
          <a:p>
            <a:endParaRPr lang="en-US" sz="900" noProof="0" dirty="0"/>
          </a:p>
        </p:txBody>
      </p:sp>
      <p:sp>
        <p:nvSpPr>
          <p:cNvPr id="104" name="Linie"/>
          <p:cNvSpPr/>
          <p:nvPr/>
        </p:nvSpPr>
        <p:spPr>
          <a:xfrm>
            <a:off x="5082087" y="3003248"/>
            <a:ext cx="1" cy="113990"/>
          </a:xfrm>
          <a:prstGeom prst="line">
            <a:avLst/>
          </a:prstGeom>
          <a:ln w="12700">
            <a:solidFill>
              <a:schemeClr val="accent1"/>
            </a:solidFill>
            <a:miter/>
            <a:tailEnd type="triangle"/>
          </a:ln>
        </p:spPr>
        <p:txBody>
          <a:bodyPr lIns="45719" rIns="45719"/>
          <a:lstStyle/>
          <a:p>
            <a:endParaRPr lang="en-US" sz="900" noProof="0" dirty="0"/>
          </a:p>
        </p:txBody>
      </p:sp>
      <p:sp>
        <p:nvSpPr>
          <p:cNvPr id="105" name="Linie"/>
          <p:cNvSpPr/>
          <p:nvPr/>
        </p:nvSpPr>
        <p:spPr>
          <a:xfrm>
            <a:off x="5082088" y="2031370"/>
            <a:ext cx="1" cy="143623"/>
          </a:xfrm>
          <a:prstGeom prst="line">
            <a:avLst/>
          </a:prstGeom>
          <a:ln w="12700">
            <a:solidFill>
              <a:schemeClr val="accent1"/>
            </a:solidFill>
            <a:miter/>
            <a:tailEnd type="triangle"/>
          </a:ln>
        </p:spPr>
        <p:txBody>
          <a:bodyPr lIns="45719" rIns="45719"/>
          <a:lstStyle/>
          <a:p>
            <a:endParaRPr lang="en-US" sz="900" noProof="0" dirty="0"/>
          </a:p>
        </p:txBody>
      </p:sp>
      <p:sp>
        <p:nvSpPr>
          <p:cNvPr id="106" name="Linie"/>
          <p:cNvSpPr/>
          <p:nvPr/>
        </p:nvSpPr>
        <p:spPr>
          <a:xfrm flipV="1">
            <a:off x="5082087" y="4138858"/>
            <a:ext cx="252721" cy="141998"/>
          </a:xfrm>
          <a:prstGeom prst="line">
            <a:avLst/>
          </a:prstGeom>
          <a:ln w="12700">
            <a:solidFill>
              <a:schemeClr val="accent1"/>
            </a:solidFill>
            <a:miter/>
            <a:headEnd type="triangle"/>
            <a:tailEnd type="triangle"/>
          </a:ln>
        </p:spPr>
        <p:txBody>
          <a:bodyPr lIns="45719" rIns="45719"/>
          <a:lstStyle/>
          <a:p>
            <a:endParaRPr lang="en-US" sz="900" noProof="0" dirty="0"/>
          </a:p>
        </p:txBody>
      </p:sp>
      <p:grpSp>
        <p:nvGrpSpPr>
          <p:cNvPr id="109" name="Legal Datastore (Fact base)"/>
          <p:cNvGrpSpPr/>
          <p:nvPr/>
        </p:nvGrpSpPr>
        <p:grpSpPr>
          <a:xfrm>
            <a:off x="8021025" y="4153088"/>
            <a:ext cx="1057089" cy="746186"/>
            <a:chOff x="0" y="0"/>
            <a:chExt cx="1272399" cy="715415"/>
          </a:xfrm>
        </p:grpSpPr>
        <p:sp>
          <p:nvSpPr>
            <p:cNvPr id="107" name="Rechteck"/>
            <p:cNvSpPr/>
            <p:nvPr/>
          </p:nvSpPr>
          <p:spPr>
            <a:xfrm>
              <a:off x="0" y="0"/>
              <a:ext cx="1272400" cy="690384"/>
            </a:xfrm>
            <a:prstGeom prst="rect">
              <a:avLst/>
            </a:prstGeom>
            <a:solidFill>
              <a:srgbClr val="FFFFFF"/>
            </a:solidFill>
            <a:ln w="12700" cap="flat">
              <a:no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08" name="Legal Datastore (license facts, rights obligations)"/>
            <p:cNvSpPr txBox="1"/>
            <p:nvPr/>
          </p:nvSpPr>
          <p:spPr>
            <a:xfrm>
              <a:off x="0" y="5230"/>
              <a:ext cx="1272400" cy="710186"/>
            </a:xfrm>
            <a:prstGeom prst="rect">
              <a:avLst/>
            </a:prstGeom>
            <a:noFill/>
            <a:ln w="12700" cap="flat">
              <a:solidFill>
                <a:schemeClr val="bg1">
                  <a:lumMod val="85000"/>
                </a:schemeClr>
              </a:solid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US" sz="900" noProof="0" dirty="0">
                  <a:solidFill>
                    <a:schemeClr val="bg1">
                      <a:lumMod val="85000"/>
                    </a:schemeClr>
                  </a:solidFill>
                </a:rPr>
                <a:t>License Repository (license facts, rights obligations)</a:t>
              </a:r>
            </a:p>
          </p:txBody>
        </p:sp>
      </p:grpSp>
      <p:sp>
        <p:nvSpPr>
          <p:cNvPr id="110" name="Linie"/>
          <p:cNvSpPr/>
          <p:nvPr/>
        </p:nvSpPr>
        <p:spPr>
          <a:xfrm flipV="1">
            <a:off x="7615925" y="3030862"/>
            <a:ext cx="323543" cy="170819"/>
          </a:xfrm>
          <a:prstGeom prst="line">
            <a:avLst/>
          </a:prstGeom>
          <a:ln w="12700">
            <a:solidFill>
              <a:schemeClr val="accent1"/>
            </a:solidFill>
            <a:miter/>
            <a:tailEnd type="triangle"/>
          </a:ln>
        </p:spPr>
        <p:txBody>
          <a:bodyPr lIns="45719" rIns="45719"/>
          <a:lstStyle/>
          <a:p>
            <a:endParaRPr lang="en-US" sz="900" noProof="0" dirty="0"/>
          </a:p>
        </p:txBody>
      </p:sp>
      <p:sp>
        <p:nvSpPr>
          <p:cNvPr id="111" name="Linie"/>
          <p:cNvSpPr/>
          <p:nvPr/>
        </p:nvSpPr>
        <p:spPr>
          <a:xfrm flipV="1">
            <a:off x="7613903" y="2394641"/>
            <a:ext cx="328484" cy="1778"/>
          </a:xfrm>
          <a:prstGeom prst="line">
            <a:avLst/>
          </a:prstGeom>
          <a:ln w="12700">
            <a:solidFill>
              <a:schemeClr val="accent1"/>
            </a:solidFill>
            <a:miter/>
            <a:headEnd type="triangle"/>
            <a:tailEnd type="triangle"/>
          </a:ln>
        </p:spPr>
        <p:txBody>
          <a:bodyPr lIns="45719" rIns="45719"/>
          <a:lstStyle/>
          <a:p>
            <a:endParaRPr lang="en-US" sz="900" noProof="0" dirty="0"/>
          </a:p>
        </p:txBody>
      </p:sp>
      <p:grpSp>
        <p:nvGrpSpPr>
          <p:cNvPr id="114" name="Component Crawler"/>
          <p:cNvGrpSpPr/>
          <p:nvPr/>
        </p:nvGrpSpPr>
        <p:grpSpPr>
          <a:xfrm>
            <a:off x="2789369" y="1237420"/>
            <a:ext cx="1069516" cy="728542"/>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lang="en-US" sz="900" noProof="0" dirty="0"/>
                <a:t>Package Crawler</a:t>
              </a:r>
            </a:p>
          </p:txBody>
        </p:sp>
      </p:grpSp>
      <p:sp>
        <p:nvSpPr>
          <p:cNvPr id="115" name="Linie"/>
          <p:cNvSpPr/>
          <p:nvPr/>
        </p:nvSpPr>
        <p:spPr>
          <a:xfrm>
            <a:off x="4045816" y="1995996"/>
            <a:ext cx="331286" cy="195034"/>
          </a:xfrm>
          <a:prstGeom prst="line">
            <a:avLst/>
          </a:prstGeom>
          <a:ln w="12700">
            <a:solidFill>
              <a:schemeClr val="accent1"/>
            </a:solidFill>
            <a:miter/>
            <a:tailEnd type="triangle"/>
          </a:ln>
        </p:spPr>
        <p:txBody>
          <a:bodyPr lIns="45719" rIns="45719"/>
          <a:lstStyle/>
          <a:p>
            <a:endParaRPr lang="en-US" sz="900" noProof="0" dirty="0"/>
          </a:p>
        </p:txBody>
      </p:sp>
      <p:grpSp>
        <p:nvGrpSpPr>
          <p:cNvPr id="118" name="Compliance Artefacts"/>
          <p:cNvGrpSpPr/>
          <p:nvPr/>
        </p:nvGrpSpPr>
        <p:grpSpPr>
          <a:xfrm>
            <a:off x="9951621" y="2725028"/>
            <a:ext cx="1069517" cy="728542"/>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lang="en-US" sz="900" noProof="0" dirty="0"/>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lang="en-US" sz="900" noProof="0" dirty="0"/>
                <a:t>Compliance Artefacts</a:t>
              </a:r>
            </a:p>
          </p:txBody>
        </p:sp>
      </p:grpSp>
      <p:sp>
        <p:nvSpPr>
          <p:cNvPr id="119" name="Linie"/>
          <p:cNvSpPr/>
          <p:nvPr/>
        </p:nvSpPr>
        <p:spPr>
          <a:xfrm>
            <a:off x="9327257" y="3068794"/>
            <a:ext cx="496858" cy="1"/>
          </a:xfrm>
          <a:prstGeom prst="line">
            <a:avLst/>
          </a:prstGeom>
          <a:ln w="12700">
            <a:solidFill>
              <a:schemeClr val="accent1"/>
            </a:solidFill>
            <a:miter/>
            <a:tailEnd type="triangle"/>
          </a:ln>
        </p:spPr>
        <p:txBody>
          <a:bodyPr lIns="45719" rIns="45719"/>
          <a:lstStyle/>
          <a:p>
            <a:endParaRPr lang="en-US" sz="900" noProof="0" dirty="0"/>
          </a:p>
        </p:txBody>
      </p:sp>
      <p:grpSp>
        <p:nvGrpSpPr>
          <p:cNvPr id="122" name="Legal Solver (Determine Obligations)"/>
          <p:cNvGrpSpPr/>
          <p:nvPr/>
        </p:nvGrpSpPr>
        <p:grpSpPr>
          <a:xfrm>
            <a:off x="6428169" y="4315524"/>
            <a:ext cx="1069515" cy="63614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bg1">
                  <a:lumMod val="85000"/>
                </a:schemeClr>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lang="en-US" sz="900" noProof="0" dirty="0">
                  <a:solidFill>
                    <a:schemeClr val="bg1">
                      <a:lumMod val="85000"/>
                    </a:schemeClr>
                  </a:solidFill>
                </a:rPr>
                <a:t>Legal Solver (determine obligations)</a:t>
              </a:r>
            </a:p>
          </p:txBody>
        </p:sp>
      </p:grpSp>
      <p:sp>
        <p:nvSpPr>
          <p:cNvPr id="123" name="Linie"/>
          <p:cNvSpPr/>
          <p:nvPr/>
        </p:nvSpPr>
        <p:spPr>
          <a:xfrm>
            <a:off x="7606830" y="2752639"/>
            <a:ext cx="316455" cy="1"/>
          </a:xfrm>
          <a:prstGeom prst="line">
            <a:avLst/>
          </a:prstGeom>
          <a:ln w="12700">
            <a:solidFill>
              <a:schemeClr val="accent1"/>
            </a:solidFill>
            <a:miter/>
            <a:headEnd type="triangle"/>
            <a:tailEnd type="triangle"/>
          </a:ln>
        </p:spPr>
        <p:txBody>
          <a:bodyPr lIns="45719" rIns="45719"/>
          <a:lstStyle/>
          <a:p>
            <a:endParaRPr lang="en-US" sz="900" noProof="0" dirty="0"/>
          </a:p>
        </p:txBody>
      </p:sp>
      <p:grpSp>
        <p:nvGrpSpPr>
          <p:cNvPr id="126" name="COTS Management"/>
          <p:cNvGrpSpPr/>
          <p:nvPr/>
        </p:nvGrpSpPr>
        <p:grpSpPr>
          <a:xfrm>
            <a:off x="6280640" y="2584883"/>
            <a:ext cx="1249227" cy="372561"/>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rPr lang="en-US" noProof="0" dirty="0"/>
                <a:t>COTS Management</a:t>
              </a:r>
            </a:p>
          </p:txBody>
        </p:sp>
      </p:grpSp>
      <p:grpSp>
        <p:nvGrpSpPr>
          <p:cNvPr id="129" name="Reporting"/>
          <p:cNvGrpSpPr/>
          <p:nvPr/>
        </p:nvGrpSpPr>
        <p:grpSpPr>
          <a:xfrm>
            <a:off x="2767804" y="5778139"/>
            <a:ext cx="6320700" cy="333806"/>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lang="en-US" sz="900" noProof="0" dirty="0"/>
                <a:t>User &amp; Role Management</a:t>
              </a:r>
            </a:p>
          </p:txBody>
        </p:sp>
      </p:grpSp>
      <p:grpSp>
        <p:nvGrpSpPr>
          <p:cNvPr id="132" name="Copyright &amp; Authors Scanner"/>
          <p:cNvGrpSpPr/>
          <p:nvPr/>
        </p:nvGrpSpPr>
        <p:grpSpPr>
          <a:xfrm>
            <a:off x="8014812" y="1240075"/>
            <a:ext cx="1069516" cy="728542"/>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bg1">
                  <a:lumMod val="85000"/>
                </a:schemeClr>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lang="en-US" sz="900" noProof="0" dirty="0">
                  <a:solidFill>
                    <a:schemeClr val="bg1">
                      <a:lumMod val="85000"/>
                    </a:schemeClr>
                  </a:solidFill>
                </a:rPr>
                <a:t>Package Source Archive</a:t>
              </a:r>
            </a:p>
          </p:txBody>
        </p:sp>
      </p:grpSp>
      <p:grpSp>
        <p:nvGrpSpPr>
          <p:cNvPr id="135" name="Flowchart: Magnetic Disk 47"/>
          <p:cNvGrpSpPr/>
          <p:nvPr/>
        </p:nvGrpSpPr>
        <p:grpSpPr>
          <a:xfrm>
            <a:off x="7011777" y="3308653"/>
            <a:ext cx="343266" cy="275322"/>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sz="900" noProof="0" dirty="0"/>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sz="900" noProof="0" dirty="0"/>
            </a:p>
          </p:txBody>
        </p:sp>
      </p:grpSp>
      <p:grpSp>
        <p:nvGrpSpPr>
          <p:cNvPr id="138" name="Flowchart: Magnetic Disk 49"/>
          <p:cNvGrpSpPr/>
          <p:nvPr/>
        </p:nvGrpSpPr>
        <p:grpSpPr>
          <a:xfrm>
            <a:off x="8723479" y="4609761"/>
            <a:ext cx="295173" cy="236749"/>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solidFill>
                <a:schemeClr val="bg1">
                  <a:lumMod val="85000"/>
                </a:schemeClr>
              </a:solidFill>
              <a:miter lim="400000"/>
            </a:ln>
            <a:effectLst/>
          </p:spPr>
          <p:txBody>
            <a:bodyPr wrap="square" lIns="45719" tIns="45719" rIns="45719" bIns="45719" numCol="1" anchor="ctr">
              <a:noAutofit/>
            </a:bodyPr>
            <a:lstStyle/>
            <a:p>
              <a:endParaRPr lang="en-US" sz="900" noProof="0" dirty="0"/>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bg1">
                  <a:lumMod val="85000"/>
                </a:schemeClr>
              </a:solidFill>
              <a:prstDash val="solid"/>
              <a:miter lim="800000"/>
            </a:ln>
            <a:effectLst/>
          </p:spPr>
          <p:txBody>
            <a:bodyPr wrap="square" lIns="45719" tIns="45719" rIns="45719" bIns="45719" numCol="1" anchor="ctr">
              <a:noAutofit/>
            </a:bodyPr>
            <a:lstStyle/>
            <a:p>
              <a:endParaRPr lang="en-US" sz="900" noProof="0" dirty="0"/>
            </a:p>
          </p:txBody>
        </p:sp>
      </p:grpSp>
      <p:grpSp>
        <p:nvGrpSpPr>
          <p:cNvPr id="141" name="Reporting"/>
          <p:cNvGrpSpPr/>
          <p:nvPr/>
        </p:nvGrpSpPr>
        <p:grpSpPr>
          <a:xfrm>
            <a:off x="2767802" y="5045636"/>
            <a:ext cx="6320703" cy="333806"/>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lang="en-US" sz="900" noProof="0" dirty="0"/>
                <a:t>Audit Log</a:t>
              </a:r>
            </a:p>
          </p:txBody>
        </p:sp>
      </p:grpSp>
      <p:sp>
        <p:nvSpPr>
          <p:cNvPr id="142" name="Linie"/>
          <p:cNvSpPr/>
          <p:nvPr/>
        </p:nvSpPr>
        <p:spPr>
          <a:xfrm>
            <a:off x="5923204" y="2759590"/>
            <a:ext cx="250084" cy="1"/>
          </a:xfrm>
          <a:prstGeom prst="line">
            <a:avLst/>
          </a:prstGeom>
          <a:ln w="12700">
            <a:solidFill>
              <a:schemeClr val="accent1"/>
            </a:solidFill>
            <a:miter/>
            <a:headEnd type="triangle"/>
          </a:ln>
        </p:spPr>
        <p:txBody>
          <a:bodyPr lIns="45719" rIns="45719"/>
          <a:lstStyle/>
          <a:p>
            <a:endParaRPr lang="en-US" sz="900" noProof="0" dirty="0"/>
          </a:p>
        </p:txBody>
      </p:sp>
      <p:sp>
        <p:nvSpPr>
          <p:cNvPr id="143" name="Linie"/>
          <p:cNvSpPr/>
          <p:nvPr/>
        </p:nvSpPr>
        <p:spPr>
          <a:xfrm flipH="1">
            <a:off x="7606830" y="4616814"/>
            <a:ext cx="293012" cy="5930"/>
          </a:xfrm>
          <a:prstGeom prst="line">
            <a:avLst/>
          </a:prstGeom>
          <a:ln w="12700">
            <a:solidFill>
              <a:schemeClr val="accent1"/>
            </a:solidFill>
            <a:miter/>
            <a:tailEnd type="triangle"/>
          </a:ln>
        </p:spPr>
        <p:txBody>
          <a:bodyPr lIns="45719" rIns="45719"/>
          <a:lstStyle/>
          <a:p>
            <a:endParaRPr lang="en-US" sz="900" noProof="0" dirty="0"/>
          </a:p>
        </p:txBody>
      </p:sp>
      <p:grpSp>
        <p:nvGrpSpPr>
          <p:cNvPr id="146" name="Component Repository"/>
          <p:cNvGrpSpPr/>
          <p:nvPr/>
        </p:nvGrpSpPr>
        <p:grpSpPr>
          <a:xfrm>
            <a:off x="4526234" y="2218662"/>
            <a:ext cx="1291409" cy="738782"/>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lang="en-US" sz="900" noProof="0" dirty="0"/>
                <a:t>Package Metadata Repository</a:t>
              </a:r>
            </a:p>
          </p:txBody>
        </p:sp>
      </p:grpSp>
      <p:sp>
        <p:nvSpPr>
          <p:cNvPr id="147" name="COTS Management"/>
          <p:cNvSpPr/>
          <p:nvPr/>
        </p:nvSpPr>
        <p:spPr>
          <a:xfrm>
            <a:off x="5816494" y="2218662"/>
            <a:ext cx="1709362" cy="284146"/>
          </a:xfrm>
          <a:prstGeom prst="rect">
            <a:avLst/>
          </a:prstGeom>
          <a:solidFill>
            <a:srgbClr val="FFFFFF"/>
          </a:solidFill>
          <a:ln w="12700">
            <a:solidFill>
              <a:schemeClr val="accent1"/>
            </a:solidFill>
            <a:miter/>
          </a:ln>
        </p:spPr>
        <p:txBody>
          <a:bodyPr lIns="45719" rIns="45719" anchor="ctr"/>
          <a:lstStyle/>
          <a:p>
            <a:pPr>
              <a:defRPr sz="1300"/>
            </a:pPr>
            <a:endParaRPr lang="en-US" sz="900" noProof="0" dirty="0"/>
          </a:p>
        </p:txBody>
      </p:sp>
      <p:sp>
        <p:nvSpPr>
          <p:cNvPr id="148" name="COTS Management"/>
          <p:cNvSpPr/>
          <p:nvPr/>
        </p:nvSpPr>
        <p:spPr>
          <a:xfrm>
            <a:off x="5730507" y="2233140"/>
            <a:ext cx="145198" cy="257896"/>
          </a:xfrm>
          <a:prstGeom prst="rect">
            <a:avLst/>
          </a:prstGeom>
          <a:solidFill>
            <a:srgbClr val="FFFFFF"/>
          </a:solidFill>
          <a:ln w="12700">
            <a:miter lim="400000"/>
          </a:ln>
        </p:spPr>
        <p:txBody>
          <a:bodyPr lIns="45719" rIns="45719" anchor="ctr"/>
          <a:lstStyle/>
          <a:p>
            <a:pPr>
              <a:defRPr sz="1300"/>
            </a:pPr>
            <a:endParaRPr lang="en-US" sz="900" noProof="0" dirty="0"/>
          </a:p>
        </p:txBody>
      </p:sp>
      <p:grpSp>
        <p:nvGrpSpPr>
          <p:cNvPr id="151" name="Flowchart: Magnetic Disk 1"/>
          <p:cNvGrpSpPr/>
          <p:nvPr/>
        </p:nvGrpSpPr>
        <p:grpSpPr>
          <a:xfrm>
            <a:off x="5355913" y="2634773"/>
            <a:ext cx="358223" cy="275322"/>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sz="900" noProof="0" dirty="0"/>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sz="900" noProof="0" dirty="0"/>
            </a:p>
          </p:txBody>
        </p:sp>
      </p:grpSp>
      <p:sp>
        <p:nvSpPr>
          <p:cNvPr id="152" name="Linie"/>
          <p:cNvSpPr/>
          <p:nvPr/>
        </p:nvSpPr>
        <p:spPr>
          <a:xfrm flipH="1" flipV="1">
            <a:off x="6580325" y="4089657"/>
            <a:ext cx="221428" cy="186904"/>
          </a:xfrm>
          <a:prstGeom prst="line">
            <a:avLst/>
          </a:prstGeom>
          <a:ln w="12700">
            <a:solidFill>
              <a:schemeClr val="accent1"/>
            </a:solidFill>
            <a:miter/>
            <a:headEnd type="triangle"/>
            <a:tailEnd type="triangle"/>
          </a:ln>
        </p:spPr>
        <p:txBody>
          <a:bodyPr lIns="45719" rIns="45719"/>
          <a:lstStyle/>
          <a:p>
            <a:endParaRPr lang="en-US" sz="900" noProof="0" dirty="0"/>
          </a:p>
        </p:txBody>
      </p:sp>
      <p:sp>
        <p:nvSpPr>
          <p:cNvPr id="153" name="Linie"/>
          <p:cNvSpPr/>
          <p:nvPr/>
        </p:nvSpPr>
        <p:spPr>
          <a:xfrm>
            <a:off x="8549570" y="3037160"/>
            <a:ext cx="1" cy="113990"/>
          </a:xfrm>
          <a:prstGeom prst="line">
            <a:avLst/>
          </a:prstGeom>
          <a:ln w="12700">
            <a:solidFill>
              <a:schemeClr val="accent1"/>
            </a:solidFill>
            <a:miter/>
            <a:tailEnd type="triangle"/>
          </a:ln>
        </p:spPr>
        <p:txBody>
          <a:bodyPr lIns="45719" rIns="45719"/>
          <a:lstStyle/>
          <a:p>
            <a:endParaRPr lang="en-US" sz="900" noProof="0" dirty="0"/>
          </a:p>
        </p:txBody>
      </p:sp>
      <p:sp>
        <p:nvSpPr>
          <p:cNvPr id="154" name="Linie"/>
          <p:cNvSpPr/>
          <p:nvPr/>
        </p:nvSpPr>
        <p:spPr>
          <a:xfrm flipH="1">
            <a:off x="7579022" y="1973170"/>
            <a:ext cx="327894" cy="166025"/>
          </a:xfrm>
          <a:prstGeom prst="line">
            <a:avLst/>
          </a:prstGeom>
          <a:ln w="12700">
            <a:solidFill>
              <a:schemeClr val="accent1"/>
            </a:solidFill>
            <a:miter/>
            <a:tailEnd type="triangle"/>
          </a:ln>
        </p:spPr>
        <p:txBody>
          <a:bodyPr lIns="45719" rIns="45719"/>
          <a:lstStyle/>
          <a:p>
            <a:endParaRPr lang="en-US" sz="900" noProof="0" dirty="0"/>
          </a:p>
        </p:txBody>
      </p:sp>
      <p:sp>
        <p:nvSpPr>
          <p:cNvPr id="155" name="Linie"/>
          <p:cNvSpPr/>
          <p:nvPr/>
        </p:nvSpPr>
        <p:spPr>
          <a:xfrm flipH="1">
            <a:off x="6580324" y="3001267"/>
            <a:ext cx="271855" cy="121780"/>
          </a:xfrm>
          <a:prstGeom prst="line">
            <a:avLst/>
          </a:prstGeom>
          <a:ln w="12700">
            <a:solidFill>
              <a:schemeClr val="accent1"/>
            </a:solidFill>
            <a:miter/>
            <a:tailEnd type="triangle"/>
          </a:ln>
        </p:spPr>
        <p:txBody>
          <a:bodyPr lIns="45719" rIns="45719"/>
          <a:lstStyle/>
          <a:p>
            <a:endParaRPr lang="en-US" sz="900" noProof="0" dirty="0"/>
          </a:p>
        </p:txBody>
      </p:sp>
      <p:sp>
        <p:nvSpPr>
          <p:cNvPr id="156" name="Linie"/>
          <p:cNvSpPr/>
          <p:nvPr/>
        </p:nvSpPr>
        <p:spPr>
          <a:xfrm>
            <a:off x="6790291" y="2029234"/>
            <a:ext cx="1" cy="143623"/>
          </a:xfrm>
          <a:prstGeom prst="line">
            <a:avLst/>
          </a:prstGeom>
          <a:ln w="12700">
            <a:solidFill>
              <a:schemeClr val="accent1"/>
            </a:solidFill>
            <a:miter/>
            <a:tailEnd type="triangle"/>
          </a:ln>
        </p:spPr>
        <p:txBody>
          <a:bodyPr lIns="45719" rIns="45719"/>
          <a:lstStyle/>
          <a:p>
            <a:endParaRPr lang="en-US" sz="900" noProof="0" dirty="0"/>
          </a:p>
        </p:txBody>
      </p:sp>
      <p:sp>
        <p:nvSpPr>
          <p:cNvPr id="158" name="Linie"/>
          <p:cNvSpPr/>
          <p:nvPr/>
        </p:nvSpPr>
        <p:spPr>
          <a:xfrm>
            <a:off x="10089842" y="4816515"/>
            <a:ext cx="496858" cy="1"/>
          </a:xfrm>
          <a:prstGeom prst="line">
            <a:avLst/>
          </a:prstGeom>
          <a:ln w="12700">
            <a:solidFill>
              <a:schemeClr val="accent1"/>
            </a:solidFill>
            <a:miter/>
            <a:tailEnd type="triangle"/>
          </a:ln>
        </p:spPr>
        <p:txBody>
          <a:bodyPr lIns="45719" rIns="45719"/>
          <a:lstStyle/>
          <a:p>
            <a:endParaRPr lang="en-US" sz="900" noProof="0" dirty="0"/>
          </a:p>
        </p:txBody>
      </p:sp>
      <p:sp>
        <p:nvSpPr>
          <p:cNvPr id="159" name="Data Flow"/>
          <p:cNvSpPr txBox="1"/>
          <p:nvPr/>
        </p:nvSpPr>
        <p:spPr>
          <a:xfrm>
            <a:off x="10057616" y="4986607"/>
            <a:ext cx="610101"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rPr lang="en-US" sz="900" noProof="0" dirty="0"/>
              <a:t>Data Flow</a:t>
            </a:r>
          </a:p>
        </p:txBody>
      </p:sp>
      <p:grpSp>
        <p:nvGrpSpPr>
          <p:cNvPr id="162" name="Flowchart: Magnetic Disk 47"/>
          <p:cNvGrpSpPr/>
          <p:nvPr/>
        </p:nvGrpSpPr>
        <p:grpSpPr>
          <a:xfrm>
            <a:off x="10775382" y="4665609"/>
            <a:ext cx="343266" cy="275322"/>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sz="900" noProof="0" dirty="0"/>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sz="900" noProof="0" dirty="0"/>
            </a:p>
          </p:txBody>
        </p:sp>
      </p:grpSp>
      <p:sp>
        <p:nvSpPr>
          <p:cNvPr id="163" name="Data Sink"/>
          <p:cNvSpPr txBox="1"/>
          <p:nvPr/>
        </p:nvSpPr>
        <p:spPr>
          <a:xfrm>
            <a:off x="10691523" y="4993517"/>
            <a:ext cx="578041"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rPr lang="en-US" sz="900" noProof="0" dirty="0"/>
              <a:t>Data Sink</a:t>
            </a:r>
          </a:p>
        </p:txBody>
      </p:sp>
      <p:grpSp>
        <p:nvGrpSpPr>
          <p:cNvPr id="164" name="Flowchart: Magnetic Disk 47"/>
          <p:cNvGrpSpPr/>
          <p:nvPr/>
        </p:nvGrpSpPr>
        <p:grpSpPr>
          <a:xfrm>
            <a:off x="5213892" y="4593728"/>
            <a:ext cx="343266" cy="275322"/>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sz="900" noProof="0" dirty="0"/>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sz="900" noProof="0" dirty="0"/>
            </a:p>
          </p:txBody>
        </p:sp>
      </p:grpSp>
      <p:sp>
        <p:nvSpPr>
          <p:cNvPr id="167" name="Rechteck">
            <a:extLst>
              <a:ext uri="{FF2B5EF4-FFF2-40B4-BE49-F238E27FC236}">
                <a16:creationId xmlns:a16="http://schemas.microsoft.com/office/drawing/2014/main" id="{9AC52979-0817-694C-BF4C-B9F33E73123D}"/>
              </a:ext>
            </a:extLst>
          </p:cNvPr>
          <p:cNvSpPr/>
          <p:nvPr/>
        </p:nvSpPr>
        <p:spPr>
          <a:xfrm>
            <a:off x="2750030" y="4151492"/>
            <a:ext cx="1069518" cy="728543"/>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r>
              <a:rPr lang="en-US" sz="900" noProof="0" dirty="0"/>
              <a:t>CI/CD OSG Rule Enforcement</a:t>
            </a:r>
          </a:p>
        </p:txBody>
      </p:sp>
      <p:grpSp>
        <p:nvGrpSpPr>
          <p:cNvPr id="5" name="Gruppieren 4">
            <a:extLst>
              <a:ext uri="{FF2B5EF4-FFF2-40B4-BE49-F238E27FC236}">
                <a16:creationId xmlns:a16="http://schemas.microsoft.com/office/drawing/2014/main" id="{223E4C13-DABA-7C46-B7F4-66BD4C6C6628}"/>
              </a:ext>
            </a:extLst>
          </p:cNvPr>
          <p:cNvGrpSpPr/>
          <p:nvPr/>
        </p:nvGrpSpPr>
        <p:grpSpPr>
          <a:xfrm>
            <a:off x="1112277" y="2185042"/>
            <a:ext cx="2763312" cy="934399"/>
            <a:chOff x="841541" y="2391059"/>
            <a:chExt cx="2763312" cy="934399"/>
          </a:xfrm>
        </p:grpSpPr>
        <p:grpSp>
          <p:nvGrpSpPr>
            <p:cNvPr id="76" name="Composition Analyzer (Build)"/>
            <p:cNvGrpSpPr/>
            <p:nvPr/>
          </p:nvGrpSpPr>
          <p:grpSpPr>
            <a:xfrm>
              <a:off x="841541" y="2391059"/>
              <a:ext cx="2763312" cy="934399"/>
              <a:chOff x="33721" y="-3434"/>
              <a:chExt cx="1301027" cy="895868"/>
            </a:xfrm>
          </p:grpSpPr>
          <p:sp>
            <p:nvSpPr>
              <p:cNvPr id="74" name="Rechteck"/>
              <p:cNvSpPr/>
              <p:nvPr/>
            </p:nvSpPr>
            <p:spPr>
              <a:xfrm>
                <a:off x="33721" y="-1"/>
                <a:ext cx="1287359" cy="892435"/>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75" name="Dependency Analyzer (Build)"/>
              <p:cNvSpPr txBox="1"/>
              <p:nvPr/>
            </p:nvSpPr>
            <p:spPr>
              <a:xfrm>
                <a:off x="47389" y="-3434"/>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lang="en-US" sz="900" noProof="0" dirty="0"/>
                  <a:t>Dependency Analyzer </a:t>
                </a:r>
              </a:p>
            </p:txBody>
          </p:sp>
        </p:grpSp>
        <p:sp>
          <p:nvSpPr>
            <p:cNvPr id="4" name="Rechteck 3">
              <a:extLst>
                <a:ext uri="{FF2B5EF4-FFF2-40B4-BE49-F238E27FC236}">
                  <a16:creationId xmlns:a16="http://schemas.microsoft.com/office/drawing/2014/main" id="{6770E95A-C1A5-F342-8980-CB6504EC75A4}"/>
                </a:ext>
              </a:extLst>
            </p:cNvPr>
            <p:cNvSpPr/>
            <p:nvPr/>
          </p:nvSpPr>
          <p:spPr>
            <a:xfrm>
              <a:off x="986828" y="2759590"/>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noProof="0" dirty="0">
                  <a:ln>
                    <a:noFill/>
                  </a:ln>
                  <a:solidFill>
                    <a:schemeClr val="accent1"/>
                  </a:solidFill>
                  <a:effectLst/>
                  <a:uFillTx/>
                  <a:latin typeface="+mn-lt"/>
                  <a:ea typeface="+mn-ea"/>
                  <a:cs typeface="+mn-cs"/>
                  <a:sym typeface="Avenir Book"/>
                </a:rPr>
                <a:t>Source</a:t>
              </a:r>
            </a:p>
          </p:txBody>
        </p:sp>
        <p:sp>
          <p:nvSpPr>
            <p:cNvPr id="168" name="Rechteck 167">
              <a:extLst>
                <a:ext uri="{FF2B5EF4-FFF2-40B4-BE49-F238E27FC236}">
                  <a16:creationId xmlns:a16="http://schemas.microsoft.com/office/drawing/2014/main" id="{75C2DD4D-A8BF-1C4E-96AF-8FACB44766EA}"/>
                </a:ext>
              </a:extLst>
            </p:cNvPr>
            <p:cNvSpPr/>
            <p:nvPr/>
          </p:nvSpPr>
          <p:spPr>
            <a:xfrm>
              <a:off x="1867393" y="2764301"/>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noProof="0" dirty="0">
                  <a:ln>
                    <a:noFill/>
                  </a:ln>
                  <a:solidFill>
                    <a:schemeClr val="accent1"/>
                  </a:solidFill>
                  <a:effectLst/>
                  <a:uFillTx/>
                  <a:latin typeface="+mn-lt"/>
                  <a:ea typeface="+mn-ea"/>
                  <a:cs typeface="+mn-cs"/>
                  <a:sym typeface="Avenir Book"/>
                </a:rPr>
                <a:t>Container</a:t>
              </a:r>
            </a:p>
          </p:txBody>
        </p:sp>
        <p:sp>
          <p:nvSpPr>
            <p:cNvPr id="169" name="Rechteck 168">
              <a:extLst>
                <a:ext uri="{FF2B5EF4-FFF2-40B4-BE49-F238E27FC236}">
                  <a16:creationId xmlns:a16="http://schemas.microsoft.com/office/drawing/2014/main" id="{ACCE9802-B899-9B40-9A0C-C3E73A0C23B5}"/>
                </a:ext>
              </a:extLst>
            </p:cNvPr>
            <p:cNvSpPr/>
            <p:nvPr/>
          </p:nvSpPr>
          <p:spPr>
            <a:xfrm>
              <a:off x="2747958" y="2774061"/>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noProof="0" dirty="0">
                  <a:ln>
                    <a:noFill/>
                  </a:ln>
                  <a:solidFill>
                    <a:schemeClr val="accent1"/>
                  </a:solidFill>
                  <a:effectLst/>
                  <a:uFillTx/>
                  <a:latin typeface="+mn-lt"/>
                  <a:ea typeface="+mn-ea"/>
                  <a:cs typeface="+mn-cs"/>
                  <a:sym typeface="Avenir Book"/>
                </a:rPr>
                <a:t>Binary</a:t>
              </a:r>
            </a:p>
          </p:txBody>
        </p:sp>
      </p:grpSp>
      <p:sp>
        <p:nvSpPr>
          <p:cNvPr id="170" name="Rechteck">
            <a:extLst>
              <a:ext uri="{FF2B5EF4-FFF2-40B4-BE49-F238E27FC236}">
                <a16:creationId xmlns:a16="http://schemas.microsoft.com/office/drawing/2014/main" id="{D1A16C47-55D7-7C45-A188-ADC505A424E7}"/>
              </a:ext>
            </a:extLst>
          </p:cNvPr>
          <p:cNvSpPr/>
          <p:nvPr/>
        </p:nvSpPr>
        <p:spPr>
          <a:xfrm>
            <a:off x="2750030" y="3253987"/>
            <a:ext cx="1096529" cy="728543"/>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lgn="ctr">
              <a:defRPr sz="1300"/>
            </a:pPr>
            <a:r>
              <a:rPr lang="en-US" sz="900" noProof="0" dirty="0"/>
              <a:t>Input Condition Management</a:t>
            </a:r>
          </a:p>
        </p:txBody>
      </p:sp>
      <p:sp>
        <p:nvSpPr>
          <p:cNvPr id="172" name="Rechteck">
            <a:extLst>
              <a:ext uri="{FF2B5EF4-FFF2-40B4-BE49-F238E27FC236}">
                <a16:creationId xmlns:a16="http://schemas.microsoft.com/office/drawing/2014/main" id="{49174AD7-B7A6-49BE-E2B1-CBD0FBB6B8B4}"/>
              </a:ext>
            </a:extLst>
          </p:cNvPr>
          <p:cNvSpPr/>
          <p:nvPr/>
        </p:nvSpPr>
        <p:spPr>
          <a:xfrm>
            <a:off x="4547329" y="3795554"/>
            <a:ext cx="2953153" cy="288592"/>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lgn="ctr">
              <a:defRPr sz="1300"/>
            </a:pPr>
            <a:r>
              <a:rPr lang="en-US" sz="900" noProof="0" dirty="0"/>
              <a:t>Case Data Analysis</a:t>
            </a:r>
          </a:p>
        </p:txBody>
      </p:sp>
      <p:sp>
        <p:nvSpPr>
          <p:cNvPr id="69" name="Linie"/>
          <p:cNvSpPr/>
          <p:nvPr/>
        </p:nvSpPr>
        <p:spPr>
          <a:xfrm>
            <a:off x="7521728" y="3486568"/>
            <a:ext cx="393698" cy="18657"/>
          </a:xfrm>
          <a:prstGeom prst="line">
            <a:avLst/>
          </a:prstGeom>
          <a:ln w="12700">
            <a:solidFill>
              <a:schemeClr val="accent1"/>
            </a:solidFill>
            <a:miter/>
            <a:headEnd type="triangle"/>
            <a:tailEnd type="triangle"/>
          </a:ln>
        </p:spPr>
        <p:txBody>
          <a:bodyPr lIns="45719" rIns="45719"/>
          <a:lstStyle/>
          <a:p>
            <a:endParaRPr lang="en-US" sz="900" noProof="0" dirty="0"/>
          </a:p>
        </p:txBody>
      </p:sp>
      <p:sp>
        <p:nvSpPr>
          <p:cNvPr id="175" name="Linie">
            <a:extLst>
              <a:ext uri="{FF2B5EF4-FFF2-40B4-BE49-F238E27FC236}">
                <a16:creationId xmlns:a16="http://schemas.microsoft.com/office/drawing/2014/main" id="{FF87A3D0-A511-15A7-6F87-73CC62EB0271}"/>
              </a:ext>
            </a:extLst>
          </p:cNvPr>
          <p:cNvSpPr/>
          <p:nvPr/>
        </p:nvSpPr>
        <p:spPr>
          <a:xfrm flipH="1" flipV="1">
            <a:off x="5987363" y="3643005"/>
            <a:ext cx="121766" cy="141486"/>
          </a:xfrm>
          <a:prstGeom prst="line">
            <a:avLst/>
          </a:prstGeom>
          <a:ln w="12700">
            <a:solidFill>
              <a:schemeClr val="accent1"/>
            </a:solidFill>
            <a:miter/>
            <a:headEnd type="triangle"/>
            <a:tailEnd type="triangle"/>
          </a:ln>
        </p:spPr>
        <p:txBody>
          <a:bodyPr lIns="45719" rIns="45719"/>
          <a:lstStyle/>
          <a:p>
            <a:endParaRPr lang="en-US" sz="900" noProof="0" dirty="0"/>
          </a:p>
        </p:txBody>
      </p:sp>
      <p:sp>
        <p:nvSpPr>
          <p:cNvPr id="171" name="Linie">
            <a:extLst>
              <a:ext uri="{FF2B5EF4-FFF2-40B4-BE49-F238E27FC236}">
                <a16:creationId xmlns:a16="http://schemas.microsoft.com/office/drawing/2014/main" id="{452C33FE-A75E-BE8C-0C4E-BD05E17B94C9}"/>
              </a:ext>
            </a:extLst>
          </p:cNvPr>
          <p:cNvSpPr/>
          <p:nvPr/>
        </p:nvSpPr>
        <p:spPr>
          <a:xfrm flipV="1">
            <a:off x="7575825" y="3784492"/>
            <a:ext cx="311312" cy="174131"/>
          </a:xfrm>
          <a:prstGeom prst="line">
            <a:avLst/>
          </a:prstGeom>
          <a:ln w="12700">
            <a:solidFill>
              <a:schemeClr val="accent1"/>
            </a:solidFill>
            <a:miter/>
            <a:tailEnd type="triangle"/>
          </a:ln>
        </p:spPr>
        <p:txBody>
          <a:bodyPr lIns="45719" rIns="45719"/>
          <a:lstStyle/>
          <a:p>
            <a:endParaRPr lang="en-US" sz="900" noProof="0" dirty="0"/>
          </a:p>
        </p:txBody>
      </p:sp>
      <p:grpSp>
        <p:nvGrpSpPr>
          <p:cNvPr id="27" name="Gruppieren 26">
            <a:extLst>
              <a:ext uri="{FF2B5EF4-FFF2-40B4-BE49-F238E27FC236}">
                <a16:creationId xmlns:a16="http://schemas.microsoft.com/office/drawing/2014/main" id="{B19A80EE-18BB-980D-E7BB-228EFFEBD6D2}"/>
              </a:ext>
            </a:extLst>
          </p:cNvPr>
          <p:cNvGrpSpPr/>
          <p:nvPr/>
        </p:nvGrpSpPr>
        <p:grpSpPr>
          <a:xfrm>
            <a:off x="4057835" y="1823749"/>
            <a:ext cx="4504557" cy="2808395"/>
            <a:chOff x="4057835" y="1823749"/>
            <a:chExt cx="4504557" cy="2808395"/>
          </a:xfrm>
        </p:grpSpPr>
        <p:sp>
          <p:nvSpPr>
            <p:cNvPr id="2" name="Textfeld 1">
              <a:extLst>
                <a:ext uri="{FF2B5EF4-FFF2-40B4-BE49-F238E27FC236}">
                  <a16:creationId xmlns:a16="http://schemas.microsoft.com/office/drawing/2014/main" id="{63D27DEE-5B2D-F60C-1BF4-6BD3E2DCB552}"/>
                </a:ext>
              </a:extLst>
            </p:cNvPr>
            <p:cNvSpPr txBox="1"/>
            <p:nvPr/>
          </p:nvSpPr>
          <p:spPr>
            <a:xfrm>
              <a:off x="4125218" y="1847448"/>
              <a:ext cx="17248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a:t>
              </a:r>
            </a:p>
          </p:txBody>
        </p:sp>
        <p:sp>
          <p:nvSpPr>
            <p:cNvPr id="6" name="Textfeld 5">
              <a:extLst>
                <a:ext uri="{FF2B5EF4-FFF2-40B4-BE49-F238E27FC236}">
                  <a16:creationId xmlns:a16="http://schemas.microsoft.com/office/drawing/2014/main" id="{11C9C04D-248B-211C-F6EB-98D4338765EE}"/>
                </a:ext>
              </a:extLst>
            </p:cNvPr>
            <p:cNvSpPr txBox="1"/>
            <p:nvPr/>
          </p:nvSpPr>
          <p:spPr>
            <a:xfrm>
              <a:off x="5155165" y="1973997"/>
              <a:ext cx="26866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50</a:t>
              </a:r>
            </a:p>
          </p:txBody>
        </p:sp>
        <p:sp>
          <p:nvSpPr>
            <p:cNvPr id="7" name="Textfeld 6">
              <a:extLst>
                <a:ext uri="{FF2B5EF4-FFF2-40B4-BE49-F238E27FC236}">
                  <a16:creationId xmlns:a16="http://schemas.microsoft.com/office/drawing/2014/main" id="{D75E12F6-CD40-40BC-64A1-AFA68EB14D63}"/>
                </a:ext>
              </a:extLst>
            </p:cNvPr>
            <p:cNvSpPr txBox="1"/>
            <p:nvPr/>
          </p:nvSpPr>
          <p:spPr>
            <a:xfrm>
              <a:off x="6841071" y="1968856"/>
              <a:ext cx="26545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noProof="0" dirty="0">
                  <a:latin typeface="Bradley Hand" pitchFamily="2" charset="77"/>
                </a:rPr>
                <a:t>51</a:t>
              </a:r>
              <a:endParaRPr kumimoji="0" lang="en-US" sz="1200" i="0" u="none" strike="noStrike" cap="none" spc="0" normalizeH="0" baseline="0" noProof="0" dirty="0">
                <a:ln>
                  <a:noFill/>
                </a:ln>
                <a:solidFill>
                  <a:schemeClr val="accent1"/>
                </a:solidFill>
                <a:effectLst/>
                <a:uFillTx/>
                <a:latin typeface="Bradley Hand" pitchFamily="2" charset="77"/>
                <a:sym typeface="Avenir Book"/>
              </a:endParaRPr>
            </a:p>
          </p:txBody>
        </p:sp>
        <p:sp>
          <p:nvSpPr>
            <p:cNvPr id="8" name="Textfeld 7">
              <a:extLst>
                <a:ext uri="{FF2B5EF4-FFF2-40B4-BE49-F238E27FC236}">
                  <a16:creationId xmlns:a16="http://schemas.microsoft.com/office/drawing/2014/main" id="{9505984D-0FA4-473F-5FF9-EA955B71966A}"/>
                </a:ext>
              </a:extLst>
            </p:cNvPr>
            <p:cNvSpPr txBox="1"/>
            <p:nvPr/>
          </p:nvSpPr>
          <p:spPr>
            <a:xfrm>
              <a:off x="4173259" y="2853303"/>
              <a:ext cx="27667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17</a:t>
              </a:r>
            </a:p>
          </p:txBody>
        </p:sp>
        <p:sp>
          <p:nvSpPr>
            <p:cNvPr id="9" name="Textfeld 8">
              <a:extLst>
                <a:ext uri="{FF2B5EF4-FFF2-40B4-BE49-F238E27FC236}">
                  <a16:creationId xmlns:a16="http://schemas.microsoft.com/office/drawing/2014/main" id="{3B5B35C0-121C-E949-A52F-72EC6E463BFA}"/>
                </a:ext>
              </a:extLst>
            </p:cNvPr>
            <p:cNvSpPr txBox="1"/>
            <p:nvPr/>
          </p:nvSpPr>
          <p:spPr>
            <a:xfrm>
              <a:off x="4057835" y="3326476"/>
              <a:ext cx="25904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18</a:t>
              </a:r>
            </a:p>
          </p:txBody>
        </p:sp>
        <p:sp>
          <p:nvSpPr>
            <p:cNvPr id="10" name="Textfeld 9">
              <a:extLst>
                <a:ext uri="{FF2B5EF4-FFF2-40B4-BE49-F238E27FC236}">
                  <a16:creationId xmlns:a16="http://schemas.microsoft.com/office/drawing/2014/main" id="{BAF5B5BA-BB40-F988-D06B-8A38C1E14F3B}"/>
                </a:ext>
              </a:extLst>
            </p:cNvPr>
            <p:cNvSpPr txBox="1"/>
            <p:nvPr/>
          </p:nvSpPr>
          <p:spPr>
            <a:xfrm>
              <a:off x="4078998" y="3983988"/>
              <a:ext cx="25583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19</a:t>
              </a:r>
            </a:p>
          </p:txBody>
        </p:sp>
        <p:sp>
          <p:nvSpPr>
            <p:cNvPr id="11" name="Textfeld 10">
              <a:extLst>
                <a:ext uri="{FF2B5EF4-FFF2-40B4-BE49-F238E27FC236}">
                  <a16:creationId xmlns:a16="http://schemas.microsoft.com/office/drawing/2014/main" id="{96993F53-453D-F723-8257-F2A0C50AFD0B}"/>
                </a:ext>
              </a:extLst>
            </p:cNvPr>
            <p:cNvSpPr txBox="1"/>
            <p:nvPr/>
          </p:nvSpPr>
          <p:spPr>
            <a:xfrm>
              <a:off x="7625465" y="1823749"/>
              <a:ext cx="28148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54</a:t>
              </a:r>
            </a:p>
          </p:txBody>
        </p:sp>
        <p:sp>
          <p:nvSpPr>
            <p:cNvPr id="12" name="Textfeld 11">
              <a:extLst>
                <a:ext uri="{FF2B5EF4-FFF2-40B4-BE49-F238E27FC236}">
                  <a16:creationId xmlns:a16="http://schemas.microsoft.com/office/drawing/2014/main" id="{5DA1B93B-BF21-5EB5-C8E8-F40F4B4E93E8}"/>
                </a:ext>
              </a:extLst>
            </p:cNvPr>
            <p:cNvSpPr txBox="1"/>
            <p:nvPr/>
          </p:nvSpPr>
          <p:spPr>
            <a:xfrm>
              <a:off x="7708369" y="2165475"/>
              <a:ext cx="18530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5</a:t>
              </a:r>
            </a:p>
          </p:txBody>
        </p:sp>
        <p:sp>
          <p:nvSpPr>
            <p:cNvPr id="13" name="Textfeld 12">
              <a:extLst>
                <a:ext uri="{FF2B5EF4-FFF2-40B4-BE49-F238E27FC236}">
                  <a16:creationId xmlns:a16="http://schemas.microsoft.com/office/drawing/2014/main" id="{F41A3B76-5818-19CC-76A6-856E9AA432E1}"/>
                </a:ext>
              </a:extLst>
            </p:cNvPr>
            <p:cNvSpPr txBox="1"/>
            <p:nvPr/>
          </p:nvSpPr>
          <p:spPr>
            <a:xfrm>
              <a:off x="5144967" y="2926827"/>
              <a:ext cx="27026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16</a:t>
              </a:r>
            </a:p>
          </p:txBody>
        </p:sp>
        <p:sp>
          <p:nvSpPr>
            <p:cNvPr id="14" name="Textfeld 13">
              <a:extLst>
                <a:ext uri="{FF2B5EF4-FFF2-40B4-BE49-F238E27FC236}">
                  <a16:creationId xmlns:a16="http://schemas.microsoft.com/office/drawing/2014/main" id="{1583C99F-931C-BC43-8C12-5B42FD17EBF9}"/>
                </a:ext>
              </a:extLst>
            </p:cNvPr>
            <p:cNvSpPr txBox="1"/>
            <p:nvPr/>
          </p:nvSpPr>
          <p:spPr>
            <a:xfrm>
              <a:off x="6016692" y="2748351"/>
              <a:ext cx="26545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15</a:t>
              </a:r>
            </a:p>
          </p:txBody>
        </p:sp>
        <p:sp>
          <p:nvSpPr>
            <p:cNvPr id="15" name="Textfeld 14">
              <a:extLst>
                <a:ext uri="{FF2B5EF4-FFF2-40B4-BE49-F238E27FC236}">
                  <a16:creationId xmlns:a16="http://schemas.microsoft.com/office/drawing/2014/main" id="{2170D5A8-13F7-F3C6-AFA3-FA2DE5810BCC}"/>
                </a:ext>
              </a:extLst>
            </p:cNvPr>
            <p:cNvSpPr txBox="1"/>
            <p:nvPr/>
          </p:nvSpPr>
          <p:spPr>
            <a:xfrm flipH="1">
              <a:off x="6821688" y="2944910"/>
              <a:ext cx="410488"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14</a:t>
              </a:r>
            </a:p>
          </p:txBody>
        </p:sp>
        <p:sp>
          <p:nvSpPr>
            <p:cNvPr id="16" name="Textfeld 15">
              <a:extLst>
                <a:ext uri="{FF2B5EF4-FFF2-40B4-BE49-F238E27FC236}">
                  <a16:creationId xmlns:a16="http://schemas.microsoft.com/office/drawing/2014/main" id="{F73DC0DA-4244-A766-E535-A078E30F799E}"/>
                </a:ext>
              </a:extLst>
            </p:cNvPr>
            <p:cNvSpPr txBox="1"/>
            <p:nvPr/>
          </p:nvSpPr>
          <p:spPr>
            <a:xfrm>
              <a:off x="7704119" y="2521576"/>
              <a:ext cx="19011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6</a:t>
              </a:r>
            </a:p>
          </p:txBody>
        </p:sp>
        <p:sp>
          <p:nvSpPr>
            <p:cNvPr id="17" name="Textfeld 16">
              <a:extLst>
                <a:ext uri="{FF2B5EF4-FFF2-40B4-BE49-F238E27FC236}">
                  <a16:creationId xmlns:a16="http://schemas.microsoft.com/office/drawing/2014/main" id="{28C1AA9A-1462-EEAE-9309-555D15AE76EF}"/>
                </a:ext>
              </a:extLst>
            </p:cNvPr>
            <p:cNvSpPr txBox="1"/>
            <p:nvPr/>
          </p:nvSpPr>
          <p:spPr>
            <a:xfrm>
              <a:off x="7725514" y="3075841"/>
              <a:ext cx="17889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noProof="0" dirty="0">
                  <a:latin typeface="Bradley Hand" pitchFamily="2" charset="77"/>
                </a:rPr>
                <a:t>8</a:t>
              </a:r>
              <a:endParaRPr kumimoji="0" lang="en-US" sz="1200" i="0" u="none" strike="noStrike" cap="none" spc="0" normalizeH="0" baseline="0" noProof="0" dirty="0">
                <a:ln>
                  <a:noFill/>
                </a:ln>
                <a:solidFill>
                  <a:schemeClr val="accent1"/>
                </a:solidFill>
                <a:effectLst/>
                <a:uFillTx/>
                <a:latin typeface="Bradley Hand" pitchFamily="2" charset="77"/>
                <a:sym typeface="Avenir Book"/>
              </a:endParaRPr>
            </a:p>
          </p:txBody>
        </p:sp>
        <p:sp>
          <p:nvSpPr>
            <p:cNvPr id="18" name="Textfeld 17">
              <a:extLst>
                <a:ext uri="{FF2B5EF4-FFF2-40B4-BE49-F238E27FC236}">
                  <a16:creationId xmlns:a16="http://schemas.microsoft.com/office/drawing/2014/main" id="{BF21AD5C-8C90-C0FD-9817-F0364F38F923}"/>
                </a:ext>
              </a:extLst>
            </p:cNvPr>
            <p:cNvSpPr txBox="1"/>
            <p:nvPr/>
          </p:nvSpPr>
          <p:spPr>
            <a:xfrm>
              <a:off x="7643187" y="3261911"/>
              <a:ext cx="17568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9</a:t>
              </a:r>
            </a:p>
          </p:txBody>
        </p:sp>
        <p:sp>
          <p:nvSpPr>
            <p:cNvPr id="19" name="Textfeld 18">
              <a:extLst>
                <a:ext uri="{FF2B5EF4-FFF2-40B4-BE49-F238E27FC236}">
                  <a16:creationId xmlns:a16="http://schemas.microsoft.com/office/drawing/2014/main" id="{DABF76EA-8FC5-7C1F-3F74-B9A835E15244}"/>
                </a:ext>
              </a:extLst>
            </p:cNvPr>
            <p:cNvSpPr txBox="1"/>
            <p:nvPr/>
          </p:nvSpPr>
          <p:spPr>
            <a:xfrm>
              <a:off x="7613384" y="3632105"/>
              <a:ext cx="25583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10</a:t>
              </a:r>
            </a:p>
          </p:txBody>
        </p:sp>
        <p:sp>
          <p:nvSpPr>
            <p:cNvPr id="20" name="Textfeld 19">
              <a:extLst>
                <a:ext uri="{FF2B5EF4-FFF2-40B4-BE49-F238E27FC236}">
                  <a16:creationId xmlns:a16="http://schemas.microsoft.com/office/drawing/2014/main" id="{4CECEDF7-0916-1618-83CA-7F21615527AF}"/>
                </a:ext>
              </a:extLst>
            </p:cNvPr>
            <p:cNvSpPr txBox="1"/>
            <p:nvPr/>
          </p:nvSpPr>
          <p:spPr>
            <a:xfrm>
              <a:off x="8365865" y="2974508"/>
              <a:ext cx="19652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7</a:t>
              </a:r>
            </a:p>
          </p:txBody>
        </p:sp>
        <p:sp>
          <p:nvSpPr>
            <p:cNvPr id="23" name="Textfeld 22">
              <a:extLst>
                <a:ext uri="{FF2B5EF4-FFF2-40B4-BE49-F238E27FC236}">
                  <a16:creationId xmlns:a16="http://schemas.microsoft.com/office/drawing/2014/main" id="{9A4E9D83-5B9B-9130-902A-C549F2568314}"/>
                </a:ext>
              </a:extLst>
            </p:cNvPr>
            <p:cNvSpPr txBox="1"/>
            <p:nvPr/>
          </p:nvSpPr>
          <p:spPr>
            <a:xfrm>
              <a:off x="7734435" y="4355147"/>
              <a:ext cx="25263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11</a:t>
              </a:r>
            </a:p>
          </p:txBody>
        </p:sp>
        <p:sp>
          <p:nvSpPr>
            <p:cNvPr id="24" name="Textfeld 23">
              <a:extLst>
                <a:ext uri="{FF2B5EF4-FFF2-40B4-BE49-F238E27FC236}">
                  <a16:creationId xmlns:a16="http://schemas.microsoft.com/office/drawing/2014/main" id="{20D19F50-C412-0F57-0F5B-E5C8D722FD9F}"/>
                </a:ext>
              </a:extLst>
            </p:cNvPr>
            <p:cNvSpPr txBox="1"/>
            <p:nvPr/>
          </p:nvSpPr>
          <p:spPr>
            <a:xfrm>
              <a:off x="6833887" y="4063329"/>
              <a:ext cx="26866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12</a:t>
              </a:r>
            </a:p>
          </p:txBody>
        </p:sp>
        <p:sp>
          <p:nvSpPr>
            <p:cNvPr id="25" name="Textfeld 24">
              <a:extLst>
                <a:ext uri="{FF2B5EF4-FFF2-40B4-BE49-F238E27FC236}">
                  <a16:creationId xmlns:a16="http://schemas.microsoft.com/office/drawing/2014/main" id="{8B85CF9F-29FC-4B56-9644-C331316AE4DD}"/>
                </a:ext>
              </a:extLst>
            </p:cNvPr>
            <p:cNvSpPr txBox="1"/>
            <p:nvPr/>
          </p:nvSpPr>
          <p:spPr>
            <a:xfrm>
              <a:off x="5347400" y="4092639"/>
              <a:ext cx="27186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20</a:t>
              </a:r>
            </a:p>
          </p:txBody>
        </p:sp>
        <p:sp>
          <p:nvSpPr>
            <p:cNvPr id="26" name="Textfeld 25">
              <a:extLst>
                <a:ext uri="{FF2B5EF4-FFF2-40B4-BE49-F238E27FC236}">
                  <a16:creationId xmlns:a16="http://schemas.microsoft.com/office/drawing/2014/main" id="{DE138D55-7E7B-1096-5C9C-9E70FFE19128}"/>
                </a:ext>
              </a:extLst>
            </p:cNvPr>
            <p:cNvSpPr txBox="1"/>
            <p:nvPr/>
          </p:nvSpPr>
          <p:spPr>
            <a:xfrm>
              <a:off x="6120640" y="3583875"/>
              <a:ext cx="26545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13</a:t>
              </a:r>
            </a:p>
          </p:txBody>
        </p:sp>
      </p:grpSp>
      <p:sp>
        <p:nvSpPr>
          <p:cNvPr id="28" name="Linie">
            <a:extLst>
              <a:ext uri="{FF2B5EF4-FFF2-40B4-BE49-F238E27FC236}">
                <a16:creationId xmlns:a16="http://schemas.microsoft.com/office/drawing/2014/main" id="{E43816E7-A19B-692A-3A69-E3F7B2F2FF03}"/>
              </a:ext>
            </a:extLst>
          </p:cNvPr>
          <p:cNvSpPr/>
          <p:nvPr/>
        </p:nvSpPr>
        <p:spPr>
          <a:xfrm>
            <a:off x="10114237" y="5420094"/>
            <a:ext cx="496858" cy="1"/>
          </a:xfrm>
          <a:prstGeom prst="line">
            <a:avLst/>
          </a:prstGeom>
          <a:ln w="12700">
            <a:solidFill>
              <a:schemeClr val="accent1"/>
            </a:solidFill>
            <a:prstDash val="dash"/>
            <a:miter/>
            <a:tailEnd type="triangle"/>
          </a:ln>
        </p:spPr>
        <p:txBody>
          <a:bodyPr lIns="45719" rIns="45719"/>
          <a:lstStyle/>
          <a:p>
            <a:endParaRPr lang="en-US" sz="900" noProof="0" dirty="0"/>
          </a:p>
        </p:txBody>
      </p:sp>
      <p:sp>
        <p:nvSpPr>
          <p:cNvPr id="30" name="Data Flow">
            <a:extLst>
              <a:ext uri="{FF2B5EF4-FFF2-40B4-BE49-F238E27FC236}">
                <a16:creationId xmlns:a16="http://schemas.microsoft.com/office/drawing/2014/main" id="{1DA57CE2-AB2A-1420-F73B-DE1500A7CAEB}"/>
              </a:ext>
            </a:extLst>
          </p:cNvPr>
          <p:cNvSpPr txBox="1"/>
          <p:nvPr/>
        </p:nvSpPr>
        <p:spPr>
          <a:xfrm>
            <a:off x="10081422" y="5489545"/>
            <a:ext cx="755974"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rPr lang="en-US" sz="900" noProof="0" dirty="0"/>
              <a:t>Control Flow</a:t>
            </a:r>
          </a:p>
        </p:txBody>
      </p:sp>
      <p:grpSp>
        <p:nvGrpSpPr>
          <p:cNvPr id="21" name="Copyright &amp; Authors Scanner">
            <a:extLst>
              <a:ext uri="{FF2B5EF4-FFF2-40B4-BE49-F238E27FC236}">
                <a16:creationId xmlns:a16="http://schemas.microsoft.com/office/drawing/2014/main" id="{6D8DFBDB-906D-EC2C-9D3C-A9D8AE15101B}"/>
              </a:ext>
            </a:extLst>
          </p:cNvPr>
          <p:cNvGrpSpPr/>
          <p:nvPr/>
        </p:nvGrpSpPr>
        <p:grpSpPr>
          <a:xfrm>
            <a:off x="188843" y="5244558"/>
            <a:ext cx="1392063" cy="728543"/>
            <a:chOff x="-1" y="0"/>
            <a:chExt cx="1287358" cy="698501"/>
          </a:xfrm>
          <a:solidFill>
            <a:srgbClr val="FF7E79"/>
          </a:solidFill>
        </p:grpSpPr>
        <p:sp>
          <p:nvSpPr>
            <p:cNvPr id="22" name="Rechteck">
              <a:extLst>
                <a:ext uri="{FF2B5EF4-FFF2-40B4-BE49-F238E27FC236}">
                  <a16:creationId xmlns:a16="http://schemas.microsoft.com/office/drawing/2014/main" id="{DB5EACC9-E79B-94CE-988E-1286A225EFEF}"/>
                </a:ext>
              </a:extLst>
            </p:cNvPr>
            <p:cNvSpPr/>
            <p:nvPr/>
          </p:nvSpPr>
          <p:spPr>
            <a:xfrm>
              <a:off x="-1" y="0"/>
              <a:ext cx="1287358" cy="698501"/>
            </a:xfrm>
            <a:prstGeom prst="rect">
              <a:avLst/>
            </a:prstGeom>
            <a:grp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29" name="License, Copyright &amp; Authors Scanner">
              <a:extLst>
                <a:ext uri="{FF2B5EF4-FFF2-40B4-BE49-F238E27FC236}">
                  <a16:creationId xmlns:a16="http://schemas.microsoft.com/office/drawing/2014/main" id="{2FFD13A6-44A3-7709-3814-F9144DB1B035}"/>
                </a:ext>
              </a:extLst>
            </p:cNvPr>
            <p:cNvSpPr txBox="1"/>
            <p:nvPr/>
          </p:nvSpPr>
          <p:spPr>
            <a:xfrm>
              <a:off x="109447" y="118292"/>
              <a:ext cx="962290" cy="461916"/>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lang="en-US" sz="900" noProof="0" dirty="0">
                  <a:solidFill>
                    <a:schemeClr val="bg1"/>
                  </a:solidFill>
                </a:rPr>
                <a:t>CVE scanner?</a:t>
              </a:r>
            </a:p>
          </p:txBody>
        </p:sp>
      </p:grpSp>
      <p:grpSp>
        <p:nvGrpSpPr>
          <p:cNvPr id="31" name="Copyright &amp; Authors Scanner">
            <a:extLst>
              <a:ext uri="{FF2B5EF4-FFF2-40B4-BE49-F238E27FC236}">
                <a16:creationId xmlns:a16="http://schemas.microsoft.com/office/drawing/2014/main" id="{5A3FA7A3-F7C1-E730-25B0-4C75C9D840A6}"/>
              </a:ext>
            </a:extLst>
          </p:cNvPr>
          <p:cNvGrpSpPr/>
          <p:nvPr/>
        </p:nvGrpSpPr>
        <p:grpSpPr>
          <a:xfrm>
            <a:off x="229774" y="3469220"/>
            <a:ext cx="1400244" cy="728544"/>
            <a:chOff x="-1" y="0"/>
            <a:chExt cx="1287358" cy="698501"/>
          </a:xfrm>
          <a:solidFill>
            <a:srgbClr val="FF7E79"/>
          </a:solidFill>
        </p:grpSpPr>
        <p:sp>
          <p:nvSpPr>
            <p:cNvPr id="32" name="Rechteck">
              <a:extLst>
                <a:ext uri="{FF2B5EF4-FFF2-40B4-BE49-F238E27FC236}">
                  <a16:creationId xmlns:a16="http://schemas.microsoft.com/office/drawing/2014/main" id="{2FC88B74-18B3-1382-09B0-8F16B2D5C00E}"/>
                </a:ext>
              </a:extLst>
            </p:cNvPr>
            <p:cNvSpPr/>
            <p:nvPr/>
          </p:nvSpPr>
          <p:spPr>
            <a:xfrm>
              <a:off x="-1" y="0"/>
              <a:ext cx="1287358" cy="698501"/>
            </a:xfrm>
            <a:prstGeom prst="rect">
              <a:avLst/>
            </a:prstGeom>
            <a:grp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33" name="License, Copyright &amp; Authors Scanner">
              <a:extLst>
                <a:ext uri="{FF2B5EF4-FFF2-40B4-BE49-F238E27FC236}">
                  <a16:creationId xmlns:a16="http://schemas.microsoft.com/office/drawing/2014/main" id="{0127231C-7CA7-ACDC-4A61-57E077E751F6}"/>
                </a:ext>
              </a:extLst>
            </p:cNvPr>
            <p:cNvSpPr txBox="1"/>
            <p:nvPr/>
          </p:nvSpPr>
          <p:spPr>
            <a:xfrm>
              <a:off x="44609" y="118292"/>
              <a:ext cx="1136597" cy="461916"/>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lang="en-US" sz="900" noProof="0" dirty="0">
                  <a:solidFill>
                    <a:schemeClr val="bg1"/>
                  </a:solidFill>
                </a:rPr>
                <a:t>Internal security </a:t>
              </a:r>
              <a:br>
                <a:rPr lang="en-US" sz="900" noProof="0" dirty="0">
                  <a:solidFill>
                    <a:schemeClr val="bg1"/>
                  </a:solidFill>
                </a:rPr>
              </a:br>
              <a:r>
                <a:rPr lang="en-US" sz="900" noProof="0" dirty="0">
                  <a:solidFill>
                    <a:schemeClr val="bg1"/>
                  </a:solidFill>
                </a:rPr>
                <a:t>rules repo?</a:t>
              </a:r>
            </a:p>
          </p:txBody>
        </p:sp>
      </p:grpSp>
      <p:grpSp>
        <p:nvGrpSpPr>
          <p:cNvPr id="34" name="Copyright &amp; Authors Scanner">
            <a:extLst>
              <a:ext uri="{FF2B5EF4-FFF2-40B4-BE49-F238E27FC236}">
                <a16:creationId xmlns:a16="http://schemas.microsoft.com/office/drawing/2014/main" id="{281312B6-BE2A-694D-581E-C27BDB87065A}"/>
              </a:ext>
            </a:extLst>
          </p:cNvPr>
          <p:cNvGrpSpPr/>
          <p:nvPr/>
        </p:nvGrpSpPr>
        <p:grpSpPr>
          <a:xfrm>
            <a:off x="192521" y="4374788"/>
            <a:ext cx="1412779" cy="728543"/>
            <a:chOff x="-1" y="0"/>
            <a:chExt cx="1700537" cy="698501"/>
          </a:xfrm>
          <a:solidFill>
            <a:srgbClr val="FF7E79"/>
          </a:solidFill>
        </p:grpSpPr>
        <p:sp>
          <p:nvSpPr>
            <p:cNvPr id="35" name="Rechteck">
              <a:extLst>
                <a:ext uri="{FF2B5EF4-FFF2-40B4-BE49-F238E27FC236}">
                  <a16:creationId xmlns:a16="http://schemas.microsoft.com/office/drawing/2014/main" id="{0487BC6E-E409-3A7B-6A02-4030B31D34CE}"/>
                </a:ext>
              </a:extLst>
            </p:cNvPr>
            <p:cNvSpPr/>
            <p:nvPr/>
          </p:nvSpPr>
          <p:spPr>
            <a:xfrm>
              <a:off x="-1" y="0"/>
              <a:ext cx="1700537" cy="698501"/>
            </a:xfrm>
            <a:prstGeom prst="rect">
              <a:avLst/>
            </a:prstGeom>
            <a:grp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36" name="License, Copyright &amp; Authors Scanner">
              <a:extLst>
                <a:ext uri="{FF2B5EF4-FFF2-40B4-BE49-F238E27FC236}">
                  <a16:creationId xmlns:a16="http://schemas.microsoft.com/office/drawing/2014/main" id="{032A5BB1-2CA7-277B-5CD8-CBA8943E4D05}"/>
                </a:ext>
              </a:extLst>
            </p:cNvPr>
            <p:cNvSpPr txBox="1"/>
            <p:nvPr/>
          </p:nvSpPr>
          <p:spPr>
            <a:xfrm>
              <a:off x="155406" y="124674"/>
              <a:ext cx="1287357" cy="461916"/>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lang="en-US" sz="900" noProof="0" dirty="0">
                  <a:solidFill>
                    <a:schemeClr val="bg1"/>
                  </a:solidFill>
                </a:rPr>
                <a:t>Security Solver?</a:t>
              </a:r>
              <a:br>
                <a:rPr lang="en-US" sz="900" noProof="0" dirty="0">
                  <a:solidFill>
                    <a:schemeClr val="bg1"/>
                  </a:solidFill>
                </a:rPr>
              </a:br>
              <a:r>
                <a:rPr lang="en-US" sz="900" noProof="0" dirty="0">
                  <a:solidFill>
                    <a:schemeClr val="bg1"/>
                  </a:solidFill>
                </a:rPr>
                <a:t>(determine requirements)</a:t>
              </a:r>
            </a:p>
          </p:txBody>
        </p:sp>
      </p:grpSp>
      <p:grpSp>
        <p:nvGrpSpPr>
          <p:cNvPr id="37" name="Copyright &amp; Authors Scanner">
            <a:extLst>
              <a:ext uri="{FF2B5EF4-FFF2-40B4-BE49-F238E27FC236}">
                <a16:creationId xmlns:a16="http://schemas.microsoft.com/office/drawing/2014/main" id="{AE1CAF03-C59D-E7B4-D33B-BF13312BC854}"/>
              </a:ext>
            </a:extLst>
          </p:cNvPr>
          <p:cNvGrpSpPr/>
          <p:nvPr/>
        </p:nvGrpSpPr>
        <p:grpSpPr>
          <a:xfrm>
            <a:off x="6491548" y="1138998"/>
            <a:ext cx="1069516" cy="728542"/>
            <a:chOff x="0" y="0"/>
            <a:chExt cx="1287356" cy="698500"/>
          </a:xfrm>
        </p:grpSpPr>
        <p:sp>
          <p:nvSpPr>
            <p:cNvPr id="38" name="Rechteck">
              <a:extLst>
                <a:ext uri="{FF2B5EF4-FFF2-40B4-BE49-F238E27FC236}">
                  <a16:creationId xmlns:a16="http://schemas.microsoft.com/office/drawing/2014/main" id="{2C81E97E-68F4-C1D8-0C3F-59ECDC12428F}"/>
                </a:ext>
              </a:extLst>
            </p:cNvPr>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39" name="Package Source Archiver">
              <a:extLst>
                <a:ext uri="{FF2B5EF4-FFF2-40B4-BE49-F238E27FC236}">
                  <a16:creationId xmlns:a16="http://schemas.microsoft.com/office/drawing/2014/main" id="{1DB01075-67B9-8742-D3C0-8DF92A66F8CB}"/>
                </a:ext>
              </a:extLst>
            </p:cNvP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lang="en-US" sz="900" noProof="0" dirty="0"/>
                <a:t>SAST </a:t>
              </a:r>
            </a:p>
          </p:txBody>
        </p:sp>
      </p:grpSp>
      <p:grpSp>
        <p:nvGrpSpPr>
          <p:cNvPr id="40" name="Copyright &amp; Authors Scanner">
            <a:extLst>
              <a:ext uri="{FF2B5EF4-FFF2-40B4-BE49-F238E27FC236}">
                <a16:creationId xmlns:a16="http://schemas.microsoft.com/office/drawing/2014/main" id="{8F1F80BF-A17D-AAEF-5382-776985EDF25F}"/>
              </a:ext>
            </a:extLst>
          </p:cNvPr>
          <p:cNvGrpSpPr/>
          <p:nvPr/>
        </p:nvGrpSpPr>
        <p:grpSpPr>
          <a:xfrm>
            <a:off x="8225213" y="1136393"/>
            <a:ext cx="1097577" cy="728543"/>
            <a:chOff x="1903340" y="-148613"/>
            <a:chExt cx="1321133" cy="698501"/>
          </a:xfrm>
        </p:grpSpPr>
        <p:sp>
          <p:nvSpPr>
            <p:cNvPr id="41" name="Rechteck">
              <a:extLst>
                <a:ext uri="{FF2B5EF4-FFF2-40B4-BE49-F238E27FC236}">
                  <a16:creationId xmlns:a16="http://schemas.microsoft.com/office/drawing/2014/main" id="{A79319BF-5B51-8D68-B4BA-A967B6B881DE}"/>
                </a:ext>
              </a:extLst>
            </p:cNvPr>
            <p:cNvSpPr/>
            <p:nvPr/>
          </p:nvSpPr>
          <p:spPr>
            <a:xfrm>
              <a:off x="1937115" y="-148613"/>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42" name="Package Source Archiver">
              <a:extLst>
                <a:ext uri="{FF2B5EF4-FFF2-40B4-BE49-F238E27FC236}">
                  <a16:creationId xmlns:a16="http://schemas.microsoft.com/office/drawing/2014/main" id="{C690FD6B-5150-AFA5-C7A2-04DD98AB1384}"/>
                </a:ext>
              </a:extLst>
            </p:cNvPr>
            <p:cNvSpPr txBox="1"/>
            <p:nvPr/>
          </p:nvSpPr>
          <p:spPr>
            <a:xfrm>
              <a:off x="1903340" y="-33004"/>
              <a:ext cx="1287357"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lang="en-US" sz="900" noProof="0" dirty="0" err="1"/>
                <a:t>OpenSSF</a:t>
              </a:r>
              <a:br>
                <a:rPr lang="en-US" sz="900" noProof="0" dirty="0"/>
              </a:br>
              <a:r>
                <a:rPr lang="en-US" sz="900" noProof="0" dirty="0"/>
                <a:t>Scorecard </a:t>
              </a:r>
            </a:p>
          </p:txBody>
        </p:sp>
      </p:grpSp>
      <p:grpSp>
        <p:nvGrpSpPr>
          <p:cNvPr id="49" name="Gruppieren 48">
            <a:extLst>
              <a:ext uri="{FF2B5EF4-FFF2-40B4-BE49-F238E27FC236}">
                <a16:creationId xmlns:a16="http://schemas.microsoft.com/office/drawing/2014/main" id="{22ECCA03-6201-F511-2A80-0AE237B4A398}"/>
              </a:ext>
            </a:extLst>
          </p:cNvPr>
          <p:cNvGrpSpPr/>
          <p:nvPr/>
        </p:nvGrpSpPr>
        <p:grpSpPr>
          <a:xfrm>
            <a:off x="8416162" y="4087972"/>
            <a:ext cx="1097577" cy="728543"/>
            <a:chOff x="8799982" y="3932150"/>
            <a:chExt cx="1097577" cy="728543"/>
          </a:xfrm>
        </p:grpSpPr>
        <p:grpSp>
          <p:nvGrpSpPr>
            <p:cNvPr id="43" name="Copyright &amp; Authors Scanner">
              <a:extLst>
                <a:ext uri="{FF2B5EF4-FFF2-40B4-BE49-F238E27FC236}">
                  <a16:creationId xmlns:a16="http://schemas.microsoft.com/office/drawing/2014/main" id="{F6EE6A2C-F839-272A-5A9A-5D78D98092CF}"/>
                </a:ext>
              </a:extLst>
            </p:cNvPr>
            <p:cNvGrpSpPr/>
            <p:nvPr/>
          </p:nvGrpSpPr>
          <p:grpSpPr>
            <a:xfrm>
              <a:off x="8799982" y="3932150"/>
              <a:ext cx="1097577" cy="728543"/>
              <a:chOff x="1903340" y="-148613"/>
              <a:chExt cx="1321133" cy="698501"/>
            </a:xfrm>
          </p:grpSpPr>
          <p:sp>
            <p:nvSpPr>
              <p:cNvPr id="44" name="Rechteck">
                <a:extLst>
                  <a:ext uri="{FF2B5EF4-FFF2-40B4-BE49-F238E27FC236}">
                    <a16:creationId xmlns:a16="http://schemas.microsoft.com/office/drawing/2014/main" id="{DFABD4B0-33D0-3986-B204-EC0C9DC823B6}"/>
                  </a:ext>
                </a:extLst>
              </p:cNvPr>
              <p:cNvSpPr/>
              <p:nvPr/>
            </p:nvSpPr>
            <p:spPr>
              <a:xfrm>
                <a:off x="1937115" y="-148613"/>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45" name="Package Source Archiver">
                <a:extLst>
                  <a:ext uri="{FF2B5EF4-FFF2-40B4-BE49-F238E27FC236}">
                    <a16:creationId xmlns:a16="http://schemas.microsoft.com/office/drawing/2014/main" id="{DC00771F-F78C-57BB-50DE-0464125A0E89}"/>
                  </a:ext>
                </a:extLst>
              </p:cNvPr>
              <p:cNvSpPr txBox="1"/>
              <p:nvPr/>
            </p:nvSpPr>
            <p:spPr>
              <a:xfrm>
                <a:off x="1903340" y="-33004"/>
                <a:ext cx="1287357"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lang="en-US" sz="900" noProof="0" dirty="0"/>
                  <a:t>Vulnerability Repository</a:t>
                </a:r>
              </a:p>
            </p:txBody>
          </p:sp>
        </p:grpSp>
        <p:grpSp>
          <p:nvGrpSpPr>
            <p:cNvPr id="46" name="Flowchart: Magnetic Disk 47">
              <a:extLst>
                <a:ext uri="{FF2B5EF4-FFF2-40B4-BE49-F238E27FC236}">
                  <a16:creationId xmlns:a16="http://schemas.microsoft.com/office/drawing/2014/main" id="{06137ED2-9EBA-BE38-277C-9C9FC894210A}"/>
                </a:ext>
              </a:extLst>
            </p:cNvPr>
            <p:cNvGrpSpPr/>
            <p:nvPr/>
          </p:nvGrpSpPr>
          <p:grpSpPr>
            <a:xfrm>
              <a:off x="9503368" y="4379773"/>
              <a:ext cx="343266" cy="275322"/>
              <a:chOff x="0" y="0"/>
              <a:chExt cx="413182" cy="263967"/>
            </a:xfrm>
          </p:grpSpPr>
          <p:sp>
            <p:nvSpPr>
              <p:cNvPr id="47" name="Form">
                <a:extLst>
                  <a:ext uri="{FF2B5EF4-FFF2-40B4-BE49-F238E27FC236}">
                    <a16:creationId xmlns:a16="http://schemas.microsoft.com/office/drawing/2014/main" id="{762AB3D6-8508-6E53-7B42-32B501A1DBAD}"/>
                  </a:ext>
                </a:extLst>
              </p:cNvPr>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sz="900" noProof="0" dirty="0"/>
              </a:p>
            </p:txBody>
          </p:sp>
          <p:sp>
            <p:nvSpPr>
              <p:cNvPr id="48" name="Form">
                <a:extLst>
                  <a:ext uri="{FF2B5EF4-FFF2-40B4-BE49-F238E27FC236}">
                    <a16:creationId xmlns:a16="http://schemas.microsoft.com/office/drawing/2014/main" id="{12385937-2962-A2B4-0C2C-49952D5E07BA}"/>
                  </a:ext>
                </a:extLst>
              </p:cNvPr>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sz="900" noProof="0" dirty="0"/>
              </a:p>
            </p:txBody>
          </p:sp>
        </p:grpSp>
      </p:grpSp>
      <p:sp>
        <p:nvSpPr>
          <p:cNvPr id="57" name="Textfeld 56">
            <a:extLst>
              <a:ext uri="{FF2B5EF4-FFF2-40B4-BE49-F238E27FC236}">
                <a16:creationId xmlns:a16="http://schemas.microsoft.com/office/drawing/2014/main" id="{06C31E23-EDDA-BAA3-CA64-7341142C69FB}"/>
              </a:ext>
            </a:extLst>
          </p:cNvPr>
          <p:cNvSpPr txBox="1"/>
          <p:nvPr/>
        </p:nvSpPr>
        <p:spPr>
          <a:xfrm rot="20587296">
            <a:off x="25853" y="1262937"/>
            <a:ext cx="109581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noProof="0" dirty="0">
                <a:ln>
                  <a:noFill/>
                </a:ln>
                <a:solidFill>
                  <a:srgbClr val="FF0000"/>
                </a:solidFill>
                <a:effectLst/>
                <a:uFillTx/>
                <a:latin typeface="+mn-lt"/>
                <a:ea typeface="+mn-ea"/>
                <a:cs typeface="+mn-cs"/>
                <a:sym typeface="Avenir Book"/>
              </a:rPr>
              <a:t>Work in</a:t>
            </a:r>
            <a:br>
              <a:rPr kumimoji="0" lang="en-US" sz="1800" b="1" i="0" u="none" strike="noStrike" cap="none" spc="0" normalizeH="0" baseline="0" noProof="0" dirty="0">
                <a:ln>
                  <a:noFill/>
                </a:ln>
                <a:solidFill>
                  <a:srgbClr val="FF0000"/>
                </a:solidFill>
                <a:effectLst/>
                <a:uFillTx/>
                <a:latin typeface="+mn-lt"/>
                <a:ea typeface="+mn-ea"/>
                <a:cs typeface="+mn-cs"/>
                <a:sym typeface="Avenir Book"/>
              </a:rPr>
            </a:br>
            <a:r>
              <a:rPr lang="en-US" b="1" noProof="0" dirty="0">
                <a:solidFill>
                  <a:srgbClr val="FF0000"/>
                </a:solidFill>
              </a:rPr>
              <a:t>progress!</a:t>
            </a:r>
            <a:endParaRPr kumimoji="0" lang="en-US" sz="1800" b="1" i="0" u="none" strike="noStrike" cap="none" spc="0" normalizeH="0" baseline="0" noProof="0" dirty="0">
              <a:ln>
                <a:noFill/>
              </a:ln>
              <a:solidFill>
                <a:srgbClr val="FF0000"/>
              </a:solidFill>
              <a:effectLst/>
              <a:uFillTx/>
              <a:latin typeface="+mn-lt"/>
              <a:ea typeface="+mn-ea"/>
              <a:cs typeface="+mn-cs"/>
              <a:sym typeface="Avenir Book"/>
            </a:endParaRPr>
          </a:p>
        </p:txBody>
      </p:sp>
      <p:sp>
        <p:nvSpPr>
          <p:cNvPr id="3" name="Textfeld 56">
            <a:extLst>
              <a:ext uri="{FF2B5EF4-FFF2-40B4-BE49-F238E27FC236}">
                <a16:creationId xmlns:a16="http://schemas.microsoft.com/office/drawing/2014/main" id="{CACE7800-52DF-D6AC-516E-C20C53A9D97B}"/>
              </a:ext>
            </a:extLst>
          </p:cNvPr>
          <p:cNvSpPr txBox="1"/>
          <p:nvPr/>
        </p:nvSpPr>
        <p:spPr>
          <a:xfrm rot="1339465">
            <a:off x="9504995" y="1679819"/>
            <a:ext cx="21634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noProof="0" dirty="0">
                <a:ln>
                  <a:noFill/>
                </a:ln>
                <a:solidFill>
                  <a:srgbClr val="FF0000"/>
                </a:solidFill>
                <a:effectLst/>
                <a:uFillTx/>
                <a:latin typeface="+mn-lt"/>
                <a:ea typeface="+mn-ea"/>
                <a:cs typeface="+mn-cs"/>
                <a:sym typeface="Avenir Book"/>
              </a:rPr>
              <a:t>Not for Production!</a:t>
            </a:r>
          </a:p>
        </p:txBody>
      </p:sp>
    </p:spTree>
    <p:extLst>
      <p:ext uri="{BB962C8B-B14F-4D97-AF65-F5344CB8AC3E}">
        <p14:creationId xmlns:p14="http://schemas.microsoft.com/office/powerpoint/2010/main" val="18663229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CAF0A-370A-D3CE-F040-6BBB3EFFC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78A2A-35DE-502B-6976-8518C5C9D406}"/>
              </a:ext>
            </a:extLst>
          </p:cNvPr>
          <p:cNvSpPr>
            <a:spLocks noGrp="1"/>
          </p:cNvSpPr>
          <p:nvPr>
            <p:ph type="title"/>
          </p:nvPr>
        </p:nvSpPr>
        <p:spPr/>
        <p:txBody>
          <a:bodyPr/>
          <a:lstStyle/>
          <a:p>
            <a:r>
              <a:rPr lang="en-US" noProof="0" dirty="0"/>
              <a:t>Tooling Capability Model (LCV) – Tools Mapped</a:t>
            </a:r>
          </a:p>
        </p:txBody>
      </p:sp>
      <p:sp>
        <p:nvSpPr>
          <p:cNvPr id="3" name="Text Placeholder 2">
            <a:extLst>
              <a:ext uri="{FF2B5EF4-FFF2-40B4-BE49-F238E27FC236}">
                <a16:creationId xmlns:a16="http://schemas.microsoft.com/office/drawing/2014/main" id="{3C5C0EAB-7E49-D304-E546-3F3BB605787C}"/>
              </a:ext>
            </a:extLst>
          </p:cNvPr>
          <p:cNvSpPr>
            <a:spLocks noGrp="1"/>
          </p:cNvSpPr>
          <p:nvPr>
            <p:ph type="body" sz="quarter" idx="1"/>
          </p:nvPr>
        </p:nvSpPr>
        <p:spPr/>
        <p:txBody>
          <a:bodyPr/>
          <a:lstStyle/>
          <a:p>
            <a:r>
              <a:rPr lang="en-US" noProof="0" dirty="0"/>
              <a:t>Tools for open source compliance mapped against the LCV model</a:t>
            </a:r>
          </a:p>
        </p:txBody>
      </p:sp>
    </p:spTree>
    <p:extLst>
      <p:ext uri="{BB962C8B-B14F-4D97-AF65-F5344CB8AC3E}">
        <p14:creationId xmlns:p14="http://schemas.microsoft.com/office/powerpoint/2010/main" val="3841536124"/>
      </p:ext>
    </p:extLst>
  </p:cSld>
  <p:clrMapOvr>
    <a:masterClrMapping/>
  </p:clrMapOvr>
  <p:transition spd="med"/>
</p:sld>
</file>

<file path=ppt/theme/theme1.xml><?xml version="1.0" encoding="utf-8"?>
<a:theme xmlns:a="http://schemas.openxmlformats.org/drawingml/2006/main" name="Office-Design">
  <a:themeElements>
    <a:clrScheme name="Office-Design">
      <a:dk1>
        <a:srgbClr val="002D41"/>
      </a:dk1>
      <a:lt1>
        <a:srgbClr val="FFFFFF"/>
      </a:lt1>
      <a:dk2>
        <a:srgbClr val="A7A7A7"/>
      </a:dk2>
      <a:lt2>
        <a:srgbClr val="535353"/>
      </a:lt2>
      <a:accent1>
        <a:srgbClr val="002D41"/>
      </a:accent1>
      <a:accent2>
        <a:srgbClr val="224B60"/>
      </a:accent2>
      <a:accent3>
        <a:srgbClr val="416A7E"/>
      </a:accent3>
      <a:accent4>
        <a:srgbClr val="388594"/>
      </a:accent4>
      <a:accent5>
        <a:srgbClr val="98C0CF"/>
      </a:accent5>
      <a:accent6>
        <a:srgbClr val="ACBCC2"/>
      </a:accent6>
      <a:hlink>
        <a:srgbClr val="0000FF"/>
      </a:hlink>
      <a:folHlink>
        <a:srgbClr val="FF00FF"/>
      </a:folHlink>
    </a:clrScheme>
    <a:fontScheme name="Office-Design">
      <a:majorFont>
        <a:latin typeface="Avenir Book"/>
        <a:ea typeface="Avenir Book"/>
        <a:cs typeface="Avenir Book"/>
      </a:majorFont>
      <a:minorFont>
        <a:latin typeface="Avenir Book"/>
        <a:ea typeface="Avenir Book"/>
        <a:cs typeface="Avenir Book"/>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Design">
  <a:themeElements>
    <a:clrScheme name="Office-Design">
      <a:dk1>
        <a:srgbClr val="000000"/>
      </a:dk1>
      <a:lt1>
        <a:srgbClr val="FFFFFF"/>
      </a:lt1>
      <a:dk2>
        <a:srgbClr val="A7A7A7"/>
      </a:dk2>
      <a:lt2>
        <a:srgbClr val="535353"/>
      </a:lt2>
      <a:accent1>
        <a:srgbClr val="002D41"/>
      </a:accent1>
      <a:accent2>
        <a:srgbClr val="224B60"/>
      </a:accent2>
      <a:accent3>
        <a:srgbClr val="416A7E"/>
      </a:accent3>
      <a:accent4>
        <a:srgbClr val="388594"/>
      </a:accent4>
      <a:accent5>
        <a:srgbClr val="98C0CF"/>
      </a:accent5>
      <a:accent6>
        <a:srgbClr val="ACBCC2"/>
      </a:accent6>
      <a:hlink>
        <a:srgbClr val="0000FF"/>
      </a:hlink>
      <a:folHlink>
        <a:srgbClr val="FF00FF"/>
      </a:folHlink>
    </a:clrScheme>
    <a:fontScheme name="Office-Design">
      <a:majorFont>
        <a:latin typeface="Avenir Book"/>
        <a:ea typeface="Avenir Book"/>
        <a:cs typeface="Avenir Book"/>
      </a:majorFont>
      <a:minorFont>
        <a:latin typeface="Avenir Book"/>
        <a:ea typeface="Avenir Book"/>
        <a:cs typeface="Avenir Book"/>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Metadata/LabelInfo.xml><?xml version="1.0" encoding="utf-8"?>
<clbl:labelList xmlns:clbl="http://schemas.microsoft.com/office/2020/mipLabelMetadata">
  <clbl:label id="{9d258917-277f-42cd-a3cd-14c4e9ee58bc}" enabled="1" method="Standard" siteId="{38ae3bcd-9579-4fd4-adda-b42e1495d55a}" contentBits="0" removed="0"/>
</clbl:labelList>
</file>

<file path=docProps/app.xml><?xml version="1.0" encoding="utf-8"?>
<Properties xmlns="http://schemas.openxmlformats.org/officeDocument/2006/extended-properties" xmlns:vt="http://schemas.openxmlformats.org/officeDocument/2006/docPropsVTypes">
  <TotalTime>0</TotalTime>
  <Words>5109</Words>
  <Application>Microsoft Office PowerPoint</Application>
  <PresentationFormat>Breitbild</PresentationFormat>
  <Paragraphs>901</Paragraphs>
  <Slides>45</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45</vt:i4>
      </vt:variant>
    </vt:vector>
  </HeadingPairs>
  <TitlesOfParts>
    <vt:vector size="53" baseType="lpstr">
      <vt:lpstr>Arial</vt:lpstr>
      <vt:lpstr>Avenir Book</vt:lpstr>
      <vt:lpstr>Avenir Book Oblique</vt:lpstr>
      <vt:lpstr>Bradley Hand</vt:lpstr>
      <vt:lpstr>Open Sans Light</vt:lpstr>
      <vt:lpstr>Times New Roman</vt:lpstr>
      <vt:lpstr>Wingdings</vt:lpstr>
      <vt:lpstr>Office-Design</vt:lpstr>
      <vt:lpstr>OpenChain Tooling Capability Map  Version 1.6.4  An outcome of the OpenChain Tooling Work Group</vt:lpstr>
      <vt:lpstr>Index of Content</vt:lpstr>
      <vt:lpstr>Introduction</vt:lpstr>
      <vt:lpstr>The Big Picture</vt:lpstr>
      <vt:lpstr>What is Traceability as a General Requirement?</vt:lpstr>
      <vt:lpstr>Tooling Capability Models - Visualization</vt:lpstr>
      <vt:lpstr>Tool Chain Capabilities Overview – License Compliance Version (LCV)</vt:lpstr>
      <vt:lpstr>BETA - Tool Chain Capabilities Overview – Security Assurance Version (SAV)</vt:lpstr>
      <vt:lpstr>Tooling Capability Model (LCV) – Tools Mapped</vt:lpstr>
      <vt:lpstr>Tool Chain Capabilities Overview – License Compliance Version (LCV)</vt:lpstr>
      <vt:lpstr>Tool Chain Capabilities (LCV) – Example Binary Analysis Next Generation (BANG)</vt:lpstr>
      <vt:lpstr>Tool Chain Capabilities (LCV) – Package Date Repository</vt:lpstr>
      <vt:lpstr>Tool Chain Capabilities (LCV) – Example Snippet scanner</vt:lpstr>
      <vt:lpstr>Tool Chain Capabilities (LCV) – Package Source Archive</vt:lpstr>
      <vt:lpstr>Tool Chain Capabilities (LCV) – Dependency Analyzer Container</vt:lpstr>
      <vt:lpstr>Tool Chain Capabilities (LCV) – Example License Copyright Authors Scanner</vt:lpstr>
      <vt:lpstr>Tooling Capability Model (LCV) – Full Explanation</vt:lpstr>
      <vt:lpstr>Tool Chain Capabilities – SBOM Management</vt:lpstr>
      <vt:lpstr>Tool Chain Capabilities - Package Crawler/Finder</vt:lpstr>
      <vt:lpstr>Tool Chain Capabilities - Package Archive</vt:lpstr>
      <vt:lpstr>Tool Chain Capabilities - Dependency Analyzer (Source)</vt:lpstr>
      <vt:lpstr>Tool Chain Capabilities - Dependency Analyzer (Binary)</vt:lpstr>
      <vt:lpstr>Tool Chain Capabilities - Depdendency Analyzer (Container)</vt:lpstr>
      <vt:lpstr>Tool Chain Capabilities - License, Copyright &amp; Authors Scanner</vt:lpstr>
      <vt:lpstr>Tool Chain Capabilities – (CI/CD) OSG Rule Enforcement</vt:lpstr>
      <vt:lpstr>Tool Chain Capabilities – Input Condition Management</vt:lpstr>
      <vt:lpstr>Tool Chain Capabilities - Snippet &amp; Similarity Scanner</vt:lpstr>
      <vt:lpstr>Tool Chain Capabilities - Package Metadata Repository</vt:lpstr>
      <vt:lpstr>Tool Chain Capabilities - Case Data Collector</vt:lpstr>
      <vt:lpstr>Tool Chain Capabilities – Case Data Analyzer</vt:lpstr>
      <vt:lpstr>Tool Chain Capabilities - Policies &amp; Rules</vt:lpstr>
      <vt:lpstr>Tool Chain Capabilities – Management of 3rd party provided Components</vt:lpstr>
      <vt:lpstr>Tool Chain Capabilities - Legal Solver</vt:lpstr>
      <vt:lpstr>ToolChain Capabilities - License Repository</vt:lpstr>
      <vt:lpstr>Tool Chain Capabilities - Compliance Artefact Generator</vt:lpstr>
      <vt:lpstr>Tool Chain Capabilities - Approval Flow</vt:lpstr>
      <vt:lpstr>Tool Chain Capabilities - User &amp; Role Management</vt:lpstr>
      <vt:lpstr>Tool Chain Capabilities - Audit Log</vt:lpstr>
      <vt:lpstr>Tool Chain Capabilities - Reporting &amp; Analytics</vt:lpstr>
      <vt:lpstr>Tool Chain Capabilities - Tool Orchestrator</vt:lpstr>
      <vt:lpstr>Tooling Capability Models – Next Steps</vt:lpstr>
      <vt:lpstr>The Existing Model Needs Population – Add Tools</vt:lpstr>
      <vt:lpstr>Potential Tooling Capability Model Development Next Steps</vt:lpstr>
      <vt:lpstr>Open Questions for Further Discussion</vt:lpstr>
      <vt:lpstr>Recent Changes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Capability Map</dc:title>
  <dc:creator>Peter Ellsiepen</dc:creator>
  <cp:lastModifiedBy>Fendt, Oliver (FT RPD SSP)</cp:lastModifiedBy>
  <cp:revision>119</cp:revision>
  <cp:lastPrinted>2019-12-06T17:03:19Z</cp:lastPrinted>
  <dcterms:modified xsi:type="dcterms:W3CDTF">2025-05-06T12:34:35Z</dcterms:modified>
</cp:coreProperties>
</file>