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296" r:id="rId4"/>
    <p:sldId id="300" r:id="rId5"/>
    <p:sldId id="301" r:id="rId6"/>
    <p:sldId id="257" r:id="rId7"/>
    <p:sldId id="299" r:id="rId8"/>
    <p:sldId id="280" r:id="rId9"/>
    <p:sldId id="284" r:id="rId10"/>
    <p:sldId id="285" r:id="rId11"/>
    <p:sldId id="288" r:id="rId12"/>
    <p:sldId id="286" r:id="rId13"/>
    <p:sldId id="293" r:id="rId14"/>
    <p:sldId id="258" r:id="rId15"/>
    <p:sldId id="298" r:id="rId16"/>
    <p:sldId id="259" r:id="rId17"/>
    <p:sldId id="260" r:id="rId18"/>
    <p:sldId id="261" r:id="rId19"/>
    <p:sldId id="262" r:id="rId20"/>
    <p:sldId id="289" r:id="rId21"/>
    <p:sldId id="291" r:id="rId22"/>
    <p:sldId id="266" r:id="rId23"/>
    <p:sldId id="263" r:id="rId24"/>
    <p:sldId id="264" r:id="rId25"/>
    <p:sldId id="294" r:id="rId26"/>
    <p:sldId id="265" r:id="rId27"/>
    <p:sldId id="267" r:id="rId28"/>
    <p:sldId id="268" r:id="rId29"/>
    <p:sldId id="269" r:id="rId30"/>
    <p:sldId id="270" r:id="rId31"/>
    <p:sldId id="271" r:id="rId32"/>
    <p:sldId id="272" r:id="rId33"/>
    <p:sldId id="274" r:id="rId34"/>
    <p:sldId id="275" r:id="rId35"/>
    <p:sldId id="276" r:id="rId36"/>
    <p:sldId id="29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  <a:srgbClr val="FF7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259"/>
  </p:normalViewPr>
  <p:slideViewPr>
    <p:cSldViewPr snapToGrid="0">
      <p:cViewPr varScale="1">
        <p:scale>
          <a:sx n="109" d="100"/>
          <a:sy n="109" d="100"/>
        </p:scale>
        <p:origin x="18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457200"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914400"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1371600"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828800"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  <a:lvl2pPr marL="179387" indent="-139700">
              <a:buChar char="•"/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2pPr>
            <a:lvl3pPr marL="378732" indent="-159657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3pPr>
            <a:lvl4pPr marL="584200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4pPr>
            <a:lvl5pPr marL="852487" indent="-184150"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70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defRPr>
            </a:lvl1pPr>
          </a:lstStyle>
          <a:p>
            <a:r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80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Licensed under CC-BY-SA-4.0</a:t>
            </a:r>
          </a:p>
        </p:txBody>
      </p:sp>
      <p:sp>
        <p:nvSpPr>
          <p:cNvPr id="6" name="The Open Source Reference Tooling Working Group"/>
          <p:cNvSpPr txBox="1"/>
          <p:nvPr/>
        </p:nvSpPr>
        <p:spPr>
          <a:xfrm>
            <a:off x="365992" y="6406785"/>
            <a:ext cx="311399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de-DE" dirty="0"/>
              <a:t>Open Source Compliance </a:t>
            </a:r>
            <a:r>
              <a:rPr lang="de-DE" dirty="0" err="1"/>
              <a:t>Capability</a:t>
            </a:r>
            <a:r>
              <a:rPr lang="de-DE" dirty="0"/>
              <a:t> Model  (v1.6.2 )</a:t>
            </a:r>
            <a:endParaRPr dirty="0"/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ss-compliance-tooling.org/Tooling-Landscape/OSS-Based-License-Compliance-Tools/" TargetMode="External"/><Relationship Id="rId2" Type="http://schemas.openxmlformats.org/officeDocument/2006/relationships/hyperlink" Target="https://github.com/Open-Source-Compliance/Sharing-creates-value/tree/master/Tooling-Landscape/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Open-Source-Compliance/Sharing-creates-value/blob/master/docs/Tooling-Landscape/OSS-Based-License-Compliance-Tools.m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Tooling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.6.2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</a:t>
            </a:r>
            <a:r>
              <a:rPr lang="en-US" dirty="0"/>
              <a:t>v1.6.2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</a:t>
            </a:r>
            <a:r>
              <a:rPr lang="en-US" dirty="0"/>
              <a:t>v1.6.2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</a:t>
              </a:r>
              <a:r>
                <a:rPr lang="en-GB" dirty="0">
                  <a:solidFill>
                    <a:schemeClr val="bg1"/>
                  </a:solidFill>
                </a:rPr>
                <a:t>Data </a:t>
              </a:r>
              <a:r>
                <a:rPr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</a:t>
            </a:r>
            <a:r>
              <a:rPr lang="en-US" dirty="0"/>
              <a:t>v1.6.2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</a:t>
              </a:r>
              <a:r>
                <a:rPr lang="en-GB" dirty="0">
                  <a:solidFill>
                    <a:schemeClr val="bg1"/>
                  </a:solidFill>
                </a:rPr>
                <a:t>Source</a:t>
              </a:r>
              <a:r>
                <a:rPr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ToolChain</a:t>
            </a:r>
            <a:r>
              <a:rPr lang="en-GB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Capabilities (v1.6.2)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– Mapping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Tools (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SCANOSS)</a:t>
            </a:r>
            <a:endParaRPr lang="en-GB" sz="2000" b="0" strike="noStrike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13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 dirty="0"/>
                        <a:t>=&gt; Distinguish between component loader &amp; assessment or just </a:t>
                      </a:r>
                      <a:r>
                        <a:rPr lang="en-US" noProof="0" dirty="0" err="1"/>
                        <a:t>cralwer</a:t>
                      </a:r>
                      <a:r>
                        <a:rPr lang="en-US" noProof="0" dirty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</a:t>
                      </a:r>
                      <a:r>
                        <a:rPr lang="de-DE" dirty="0"/>
                        <a:t>(incl. transitive) </a:t>
                      </a:r>
                      <a:r>
                        <a:rPr dirty="0"/>
                        <a:t>used to build the software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linking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dependencies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composition (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complete</a:t>
                      </a:r>
                      <a:r>
                        <a:rPr lang="de-DE" dirty="0"/>
                        <a:t>_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</a:t>
                      </a:r>
                      <a:r>
                        <a:rPr dirty="0"/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artefact, e.g. binary repo ID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 (BoM) </a:t>
                      </a:r>
                      <a:r>
                        <a:rPr dirty="0"/>
                        <a:t>for particular binary</a:t>
                      </a:r>
                      <a:endParaRPr lang="de-DE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Determine all packages and dependencies used within this </a:t>
                      </a:r>
                      <a:r>
                        <a:rPr dirty="0" err="1"/>
                        <a:t>containe</a:t>
                      </a:r>
                      <a:r>
                        <a:rPr lang="de-DE" dirty="0" err="1"/>
                        <a:t>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information and assemble </a:t>
                      </a:r>
                      <a:r>
                        <a:rPr lang="en-GB" dirty="0"/>
                        <a:t>Bill of Materials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</a:t>
                      </a:r>
                      <a:r>
                        <a:rPr lang="en-GB" dirty="0"/>
                        <a:t>Bill of Materials</a:t>
                      </a:r>
                      <a:r>
                        <a:rPr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link between BoM and scanned container, e.g. Repo + image ID + tag</a:t>
                      </a:r>
                      <a:endParaRPr lang="de-DE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Hash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container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generated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archived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Bill of Materials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(BoM) </a:t>
                      </a:r>
                      <a:r>
                        <a:rPr dirty="0"/>
                        <a:t>for particular container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  <a:endParaRPr lang="en-GB" sz="20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Status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errors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inclompleteness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failures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TODO: Clarify granularity required to differentiate between author, </a:t>
                      </a:r>
                      <a:r>
                        <a:rPr lang="en-GB" dirty="0" err="1"/>
                        <a:t>commiter</a:t>
                      </a:r>
                      <a:r>
                        <a:rPr lang="en-GB" dirty="0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Changelog</a:t>
            </a: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24797"/>
              </p:ext>
            </p:extLst>
          </p:nvPr>
        </p:nvGraphicFramePr>
        <p:xfrm>
          <a:off x="665655" y="1161100"/>
          <a:ext cx="11011340" cy="346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6.12.19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30.3.22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11.5.22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8.6.22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21.02.25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1.6.2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 dirty="0">
                          <a:latin typeface="+mn-lt"/>
                        </a:rPr>
                        <a:t>05.03.25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Jari, Helio, Nikola, Marcel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 dirty="0">
                          <a:latin typeface="+mn-lt"/>
                        </a:rPr>
                        <a:t>Discussion on further proceeding and notes in slide 4 and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688828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1639" y="5856227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907075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PLEASE NOTE:</a:t>
            </a:r>
            <a:b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 keep an overview of working state, we mark the agreed capabilities with this symbol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chain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Break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exist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Verify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Interrupt </a:t>
                      </a:r>
                      <a:r>
                        <a:rPr lang="de-DE" dirty="0" err="1"/>
                        <a:t>automated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build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deployment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violations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causes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–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any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recording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action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r>
                        <a:rPr lang="de-DE" dirty="0"/>
                        <a:t>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The </a:t>
                      </a:r>
                      <a:r>
                        <a:rPr lang="de-DE" dirty="0" err="1"/>
                        <a:t>key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</a:t>
                      </a:r>
                      <a:r>
                        <a:rPr lang="de-DE" dirty="0"/>
                        <a:t> non-</a:t>
                      </a:r>
                      <a:r>
                        <a:rPr lang="de-DE" dirty="0" err="1"/>
                        <a:t>compliant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will </a:t>
                      </a:r>
                      <a:r>
                        <a:rPr lang="de-DE" dirty="0" err="1"/>
                        <a:t>leave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.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must</a:t>
                      </a:r>
                      <a:r>
                        <a:rPr lang="de-DE" dirty="0"/>
                        <a:t> not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CI/CD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, but </a:t>
                      </a:r>
                      <a:r>
                        <a:rPr lang="de-DE" dirty="0" err="1"/>
                        <a:t>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 check </a:t>
                      </a:r>
                      <a:r>
                        <a:rPr lang="de-DE" dirty="0" err="1"/>
                        <a:t>happens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all </a:t>
                      </a:r>
                      <a:r>
                        <a:rPr lang="de-DE" dirty="0" err="1"/>
                        <a:t>copyright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holders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finally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grant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will not </a:t>
                      </a:r>
                      <a:r>
                        <a:rPr lang="de-DE" dirty="0" err="1"/>
                        <a:t>claim</a:t>
                      </a:r>
                      <a:r>
                        <a:rPr lang="de-DE" dirty="0"/>
                        <a:t> back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Prevent code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entering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repository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without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having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agreed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terms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seeked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repo-owner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Link 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Pull-</a:t>
                      </a:r>
                      <a:r>
                        <a:rPr lang="de-DE" dirty="0" err="1"/>
                        <a:t>request</a:t>
                      </a:r>
                      <a:r>
                        <a:rPr lang="de-DE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code </a:t>
                      </a:r>
                      <a:r>
                        <a:rPr lang="de-DE" dirty="0" err="1"/>
                        <a:t>commited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through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this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confirmations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commiters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Automation </a:t>
                      </a:r>
                      <a:r>
                        <a:rPr lang="de-DE" dirty="0" err="1"/>
                        <a:t>event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„</a:t>
                      </a:r>
                      <a:r>
                        <a:rPr lang="de-DE" dirty="0" err="1"/>
                        <a:t>Confirmation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„break“ </a:t>
                      </a:r>
                      <a:r>
                        <a:rPr lang="de-DE" dirty="0" err="1"/>
                        <a:t>event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Log </a:t>
                      </a:r>
                      <a:r>
                        <a:rPr lang="de-DE" dirty="0" err="1"/>
                        <a:t>entry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option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apply</a:t>
                      </a:r>
                      <a:r>
                        <a:rPr lang="de-DE" dirty="0"/>
                        <a:t> CLA-</a:t>
                      </a:r>
                      <a:r>
                        <a:rPr lang="de-DE" dirty="0" err="1"/>
                        <a:t>Assistant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List of potential infringements with links to potential matches (e.g. in existing</a:t>
                      </a:r>
                      <a:r>
                        <a:rPr lang="en-GB" sz="1400" baseline="0" noProof="0" dirty="0"/>
                        <a:t> </a:t>
                      </a:r>
                      <a:r>
                        <a:rPr lang="en-GB" sz="14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Weighting/ordering</a:t>
                      </a:r>
                      <a:r>
                        <a:rPr lang="en-GB" sz="1400" baseline="0" noProof="0" dirty="0"/>
                        <a:t> of potential matches</a:t>
                      </a:r>
                      <a:endParaRPr lang="en-GB" sz="1400" noProof="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Collect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 and clearing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 on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Single point of truth for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Store </a:t>
                      </a: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dirty="0"/>
                        <a:t>data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quality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verification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concenring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correctness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search capabilities to identify </a:t>
                      </a:r>
                      <a:r>
                        <a:rPr lang="en-GB" noProof="0" dirty="0"/>
                        <a:t>existing </a:t>
                      </a:r>
                      <a:r>
                        <a:rPr lang="en-GB" dirty="0"/>
                        <a:t>packages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authentication</a:t>
                      </a:r>
                      <a:r>
                        <a:rPr lang="en-GB" dirty="0"/>
                        <a:t>/authorization</a:t>
                      </a:r>
                      <a:r>
                        <a:rPr dirty="0"/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Package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metadata, including package type (e.g. OSS, COTS, internal) and completion/ verification</a:t>
                      </a:r>
                      <a:r>
                        <a:rPr lang="en-GB" baseline="0" dirty="0"/>
                        <a:t> status of </a:t>
                      </a:r>
                      <a:r>
                        <a:rPr lang="en-GB" dirty="0"/>
                        <a:t>associated </a:t>
                      </a:r>
                      <a:r>
                        <a:rPr lang="en-GB" baseline="0" dirty="0"/>
                        <a:t>metadata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Dependency structures (</a:t>
                      </a:r>
                      <a:r>
                        <a:rPr lang="en-GB" dirty="0"/>
                        <a:t>depends on</a:t>
                      </a:r>
                      <a:r>
                        <a:rPr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Optional: relate known vulnerability information </a:t>
                      </a:r>
                      <a:r>
                        <a:rPr lang="de-DE" dirty="0"/>
                        <a:t>(not OSC </a:t>
                      </a:r>
                      <a:r>
                        <a:rPr lang="de-DE" dirty="0" err="1"/>
                        <a:t>specific</a:t>
                      </a:r>
                      <a:r>
                        <a:rPr lang="de-DE" dirty="0"/>
                        <a:t>, but a </a:t>
                      </a:r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place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Archive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provided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archive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capability</a:t>
                      </a:r>
                      <a:r>
                        <a:rPr lang="de-DE" dirty="0"/>
                        <a:t>. Tools </a:t>
                      </a:r>
                      <a:r>
                        <a:rPr lang="de-DE" dirty="0" err="1"/>
                        <a:t>supporting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both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functions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are</a:t>
                      </a:r>
                      <a:r>
                        <a:rPr lang="de-DE" dirty="0"/>
                        <a:t> not limited </a:t>
                      </a:r>
                      <a:r>
                        <a:rPr lang="de-DE" dirty="0" err="1"/>
                        <a:t>by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beeing</a:t>
                      </a:r>
                      <a:r>
                        <a:rPr lang="de-DE" dirty="0"/>
                        <a:t> separate.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Provide bracket for all compliance relevant information that is not directly related to source </a:t>
                      </a:r>
                      <a:r>
                        <a:rPr lang="en-GB" sz="1400" dirty="0"/>
                        <a:t>of a product / distribution item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Ensure completeness of </a:t>
                      </a:r>
                      <a:r>
                        <a:rPr lang="en-GB" sz="1400" dirty="0"/>
                        <a:t>case</a:t>
                      </a:r>
                      <a:r>
                        <a:rPr sz="1400"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all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 specific information,</a:t>
                      </a:r>
                      <a:r>
                        <a:rPr lang="en-GB" sz="1400" dirty="0"/>
                        <a:t> including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change &amp; linkage status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(via </a:t>
                      </a:r>
                      <a:r>
                        <a:rPr lang="de-DE" sz="1400" dirty="0" err="1"/>
                        <a:t>history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Follow the release cycle of a particular </a:t>
                      </a:r>
                      <a:r>
                        <a:rPr lang="en-GB" sz="1400" dirty="0"/>
                        <a:t>product</a:t>
                      </a:r>
                      <a:r>
                        <a:rPr sz="14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Build canvas for reporting and 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composition</a:t>
                      </a:r>
                      <a:r>
                        <a:rPr lang="de-DE" sz="1400" dirty="0"/>
                        <a:t> &amp; in a </a:t>
                      </a:r>
                      <a:r>
                        <a:rPr lang="de-DE" sz="1400" dirty="0" err="1"/>
                        <a:t>given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endParaRPr lang="de-DE"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Versioning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results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map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with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Business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business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model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, external </a:t>
                      </a:r>
                      <a:r>
                        <a:rPr lang="de-DE" sz="1400" dirty="0" err="1"/>
                        <a:t>contractual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Software Bill of Materials (SBOM) + Component meta data (see </a:t>
                      </a:r>
                      <a:r>
                        <a:rPr lang="en-GB" sz="14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External components, e.g. runtime environments, middleware or resources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solution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Type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delivery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distribution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binary</a:t>
                      </a:r>
                      <a:r>
                        <a:rPr lang="de-DE" sz="1400" dirty="0"/>
                        <a:t>, source (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), source (</a:t>
                      </a:r>
                      <a:r>
                        <a:rPr lang="de-DE" sz="1400" dirty="0" err="1"/>
                        <a:t>proprietary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oss</a:t>
                      </a:r>
                      <a:r>
                        <a:rPr lang="de-DE" sz="1400" dirty="0"/>
                        <a:t> , COTS and </a:t>
                      </a:r>
                      <a:r>
                        <a:rPr lang="de-DE" sz="1400" dirty="0" err="1"/>
                        <a:t>combinations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these</a:t>
                      </a:r>
                      <a:r>
                        <a:rPr lang="de-DE" sz="14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Participants / Stakeholders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audience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Approval</a:t>
                      </a:r>
                      <a:r>
                        <a:rPr lang="de-DE" sz="1400" dirty="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events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changes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context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data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Interpret all </a:t>
                      </a:r>
                      <a:r>
                        <a:rPr lang="de-DE" dirty="0" err="1"/>
                        <a:t>collected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given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deltas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violations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warnings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Check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Identify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missing</a:t>
                      </a:r>
                      <a:r>
                        <a:rPr lang="de-DE" dirty="0"/>
                        <a:t> Copyright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Determine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rights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obligations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compare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business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endParaRPr lang="en-GB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Case Data (</a:t>
                      </a:r>
                      <a:r>
                        <a:rPr lang="de-DE" dirty="0" err="1"/>
                        <a:t>see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Policy &amp; Rules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Legal </a:t>
                      </a:r>
                      <a:r>
                        <a:rPr lang="de-DE" dirty="0" err="1"/>
                        <a:t>interpretation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Analysis </a:t>
                      </a:r>
                      <a:r>
                        <a:rPr lang="de-DE" dirty="0" err="1"/>
                        <a:t>result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further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processing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Review after </a:t>
                      </a:r>
                      <a:r>
                        <a:rPr lang="de-DE" dirty="0" err="1"/>
                        <a:t>re</a:t>
                      </a:r>
                      <a:r>
                        <a:rPr lang="de-DE" dirty="0"/>
                        <a:t>-draw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model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Capturing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Organisation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interpretation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obligations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objectives</a:t>
                      </a:r>
                      <a:r>
                        <a:rPr lang="de-DE" sz="1400" dirty="0"/>
                        <a:t> &amp; </a:t>
                      </a:r>
                      <a:r>
                        <a:rPr lang="de-DE" sz="1400" dirty="0" err="1"/>
                        <a:t>goals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Represent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derived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from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organisations</a:t>
                      </a:r>
                      <a:r>
                        <a:rPr lang="de-DE" sz="1400" dirty="0"/>
                        <a:t> legal </a:t>
                      </a:r>
                      <a:r>
                        <a:rPr lang="de-DE" sz="1400" dirty="0" err="1"/>
                        <a:t>understanding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Rules </a:t>
                      </a:r>
                      <a:r>
                        <a:rPr lang="de-DE" sz="1400" dirty="0" err="1"/>
                        <a:t>how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treat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legal circumstances, e.g. commercial aspects, trade secrets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or IP protection </a:t>
                      </a:r>
                      <a:r>
                        <a:rPr lang="en-GB" sz="1400" dirty="0"/>
                        <a:t>requirements</a:t>
                      </a:r>
                      <a:r>
                        <a:rPr sz="1400" dirty="0"/>
                        <a:t>, etc.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 err="1"/>
                        <a:t>Translate</a:t>
                      </a:r>
                      <a:r>
                        <a:rPr lang="de-DE" sz="1400" dirty="0"/>
                        <a:t> human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policies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machine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readable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instructions</a:t>
                      </a:r>
                      <a:r>
                        <a:rPr lang="de-DE" sz="1400" dirty="0"/>
                        <a:t>/</a:t>
                      </a:r>
                      <a:r>
                        <a:rPr lang="de-DE" sz="1400" dirty="0" err="1"/>
                        <a:t>rules</a:t>
                      </a:r>
                      <a:r>
                        <a:rPr lang="de-DE" sz="1400" dirty="0"/>
                        <a:t> </a:t>
                      </a:r>
                      <a:br>
                        <a:rPr lang="de-DE" sz="1400" dirty="0"/>
                      </a:br>
                      <a:r>
                        <a:rPr lang="de-DE" sz="1400" dirty="0"/>
                        <a:t>(</a:t>
                      </a:r>
                      <a:r>
                        <a:rPr lang="de-DE" sz="1400" dirty="0" err="1"/>
                        <a:t>as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input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analysis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Document </a:t>
                      </a:r>
                      <a:r>
                        <a:rPr lang="de-DE" sz="1400" dirty="0"/>
                        <a:t>/ Track </a:t>
                      </a:r>
                      <a:r>
                        <a:rPr sz="1400" dirty="0"/>
                        <a:t>changes in project specific </a:t>
                      </a:r>
                      <a:r>
                        <a:rPr lang="de-DE" sz="1400" dirty="0" err="1"/>
                        <a:t>allow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 lists or </a:t>
                      </a:r>
                      <a:r>
                        <a:rPr lang="de-DE" sz="1400" dirty="0" err="1"/>
                        <a:t>deny</a:t>
                      </a:r>
                      <a:r>
                        <a:rPr lang="de-DE" sz="1400" dirty="0"/>
                        <a:t>-</a:t>
                      </a:r>
                      <a:r>
                        <a:rPr sz="1400" dirty="0"/>
                        <a:t>lists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licenses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frameworks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Allow managing groups of projects with consistent policies &amp;</a:t>
                      </a:r>
                      <a:r>
                        <a:rPr lang="en-GB" sz="14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 dirty="0"/>
                        <a:t>Optional: Store open source policy for reference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Legal requirements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particular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application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scenarios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Definition allow- and deny-l</a:t>
                      </a:r>
                      <a:r>
                        <a:rPr sz="1400" dirty="0" err="1"/>
                        <a:t>ists</a:t>
                      </a:r>
                      <a:r>
                        <a:rPr lang="de-DE" sz="1400" dirty="0"/>
                        <a:t> 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Project specific r</a:t>
                      </a:r>
                      <a:r>
                        <a:rPr lang="de-DE" sz="1400" dirty="0" err="1"/>
                        <a:t>u</a:t>
                      </a:r>
                      <a:r>
                        <a:rPr sz="1400" dirty="0"/>
                        <a:t>les </a:t>
                      </a:r>
                      <a:r>
                        <a:rPr lang="de-DE" sz="1400" dirty="0"/>
                        <a:t>and</a:t>
                      </a:r>
                      <a:r>
                        <a:rPr sz="1400" dirty="0"/>
                        <a:t> policies</a:t>
                      </a:r>
                      <a:r>
                        <a:rPr lang="de-DE" sz="1400" dirty="0"/>
                        <a:t> (e.g. </a:t>
                      </a:r>
                      <a:r>
                        <a:rPr lang="de-DE" sz="1400" dirty="0" err="1"/>
                        <a:t>versions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OpenSSF</a:t>
                      </a:r>
                      <a:r>
                        <a:rPr lang="de-DE" sz="1400" dirty="0"/>
                        <a:t> Score,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viability</a:t>
                      </a:r>
                      <a:r>
                        <a:rPr lang="de-DE" sz="1400" dirty="0"/>
                        <a:t>, etc.)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Manage </a:t>
                      </a:r>
                      <a:r>
                        <a:rPr lang="en-GB" sz="1400" dirty="0"/>
                        <a:t>Commercial-</a:t>
                      </a:r>
                      <a:r>
                        <a:rPr sz="1400" dirty="0"/>
                        <a:t>Of</a:t>
                      </a:r>
                      <a:r>
                        <a:rPr lang="en-GB" sz="1400" dirty="0"/>
                        <a:t>f-</a:t>
                      </a:r>
                      <a:r>
                        <a:rPr sz="1400" dirty="0"/>
                        <a:t>The</a:t>
                      </a:r>
                      <a:r>
                        <a:rPr lang="en-GB" sz="1400" dirty="0"/>
                        <a:t>-</a:t>
                      </a:r>
                      <a:r>
                        <a:rPr sz="1400" dirty="0"/>
                        <a:t>Shelf (COTS) and infrastructure </a:t>
                      </a:r>
                      <a:r>
                        <a:rPr lang="de-DE" sz="1400" dirty="0"/>
                        <a:t>(open source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COTS) </a:t>
                      </a:r>
                      <a:r>
                        <a:rPr lang="en-GB" sz="1400" dirty="0"/>
                        <a:t>packages</a:t>
                      </a:r>
                      <a:r>
                        <a:rPr sz="1400" dirty="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tracking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concerning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Collect and provide </a:t>
                      </a:r>
                      <a:r>
                        <a:rPr lang="de-DE" sz="1400" dirty="0" err="1"/>
                        <a:t>meta</a:t>
                      </a:r>
                      <a:r>
                        <a:rPr lang="de-DE" sz="1400" dirty="0"/>
                        <a:t> </a:t>
                      </a:r>
                      <a:r>
                        <a:rPr sz="1400" dirty="0"/>
                        <a:t>data for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or infrastructure </a:t>
                      </a:r>
                      <a:r>
                        <a:rPr lang="en-GB" sz="1400" dirty="0"/>
                        <a:t>packages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package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en-GB" sz="1400" dirty="0"/>
                        <a:t>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components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quality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verification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status</a:t>
                      </a:r>
                      <a:r>
                        <a:rPr lang="de-DE" sz="1400" dirty="0"/>
                        <a:t> (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metadata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concenring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completeness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correctness</a:t>
                      </a:r>
                      <a:r>
                        <a:rPr lang="de-DE" sz="14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Store </a:t>
                      </a:r>
                      <a:r>
                        <a:rPr lang="de-DE" sz="1400" dirty="0" err="1"/>
                        <a:t>information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about</a:t>
                      </a:r>
                      <a:r>
                        <a:rPr lang="de-DE" sz="1400" dirty="0"/>
                        <a:t> 3rd </a:t>
                      </a:r>
                      <a:r>
                        <a:rPr lang="de-DE" sz="1400" dirty="0" err="1"/>
                        <a:t>party</a:t>
                      </a:r>
                      <a:r>
                        <a:rPr lang="de-DE" sz="1400" dirty="0"/>
                        <a:t>/private </a:t>
                      </a:r>
                      <a:r>
                        <a:rPr lang="de-DE" sz="1400" dirty="0" err="1"/>
                        <a:t>commercial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conditions</a:t>
                      </a:r>
                      <a:r>
                        <a:rPr lang="de-DE" sz="1400" dirty="0"/>
                        <a:t> (</a:t>
                      </a:r>
                      <a:r>
                        <a:rPr sz="1400" dirty="0"/>
                        <a:t>license information</a:t>
                      </a:r>
                      <a:r>
                        <a:rPr lang="de-DE" sz="1400" dirty="0"/>
                        <a:t>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Optional: </a:t>
                      </a:r>
                      <a:r>
                        <a:rPr sz="1400" dirty="0"/>
                        <a:t>Review 3</a:t>
                      </a:r>
                      <a:r>
                        <a:rPr sz="1400" baseline="30000" dirty="0"/>
                        <a:t>rd</a:t>
                      </a:r>
                      <a:r>
                        <a:rPr lang="en-GB" sz="1400" dirty="0"/>
                        <a:t> </a:t>
                      </a:r>
                      <a:r>
                        <a:rPr sz="1400" dirty="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data</a:t>
                      </a:r>
                      <a:r>
                        <a:rPr lang="en-GB" sz="1400" dirty="0"/>
                        <a:t> and metadata (if known)</a:t>
                      </a:r>
                      <a:endParaRPr sz="14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 dirty="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Package</a:t>
                      </a:r>
                      <a:r>
                        <a:rPr sz="1400" dirty="0"/>
                        <a:t> </a:t>
                      </a:r>
                      <a:r>
                        <a:rPr lang="en-GB" sz="14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dirty="0"/>
                        <a:t>License information about 3</a:t>
                      </a:r>
                      <a:r>
                        <a:rPr lang="en-GB" sz="1400" baseline="30000" dirty="0"/>
                        <a:t>rd</a:t>
                      </a:r>
                      <a:r>
                        <a:rPr lang="en-GB" sz="1400" dirty="0"/>
                        <a:t> party components</a:t>
                      </a:r>
                      <a:endParaRPr sz="1400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dirty="0"/>
                        <a:t>PLEASE NOTE: </a:t>
                      </a:r>
                      <a:r>
                        <a:rPr lang="en-GB" sz="14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 dirty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</a:t>
                      </a:r>
                      <a:r>
                        <a:rPr lang="en-GB" baseline="0" noProof="0" dirty="0"/>
                        <a:t> and archive</a:t>
                      </a:r>
                      <a:r>
                        <a:rPr lang="en-GB" noProof="0" dirty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 dirty="0"/>
                        <a:t>How to represent different jurisdictions (e.g. case law UK / US)?</a:t>
                      </a:r>
                      <a:br>
                        <a:rPr lang="en-GB" noProof="0" dirty="0"/>
                      </a:br>
                      <a:r>
                        <a:rPr lang="en-GB" noProof="0" dirty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of data sources, decisions and configs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need to provide the general requirement, that all decisions, data and sources need to be tracible, so that it always is possible to track why and on what basis a decision has been made. This involves: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Generate </a:t>
                      </a:r>
                      <a:r>
                        <a:rPr lang="en-GB" dirty="0"/>
                        <a:t>documentation</a:t>
                      </a:r>
                      <a:r>
                        <a:rPr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Support Compliance Managers in completing </a:t>
                      </a:r>
                      <a:r>
                        <a:rPr lang="en-US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Assemble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Link documentation with objects (version management</a:t>
                      </a:r>
                      <a:r>
                        <a:rPr lang="de-DE" dirty="0"/>
                        <a:t> / </a:t>
                      </a:r>
                      <a:r>
                        <a:rPr lang="de-DE" dirty="0" err="1"/>
                        <a:t>binary</a:t>
                      </a:r>
                      <a:r>
                        <a:rPr lang="de-DE" dirty="0"/>
                        <a:t> links</a:t>
                      </a:r>
                      <a:r>
                        <a:rPr dirty="0"/>
                        <a:t>)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in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export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formats</a:t>
                      </a:r>
                      <a:r>
                        <a:rPr lang="de-DE" dirty="0"/>
                        <a:t>, </a:t>
                      </a:r>
                      <a:r>
                        <a:rPr lang="en-GB" dirty="0"/>
                        <a:t>e.g. JSON,</a:t>
                      </a:r>
                      <a:r>
                        <a:rPr lang="en-GB" baseline="0" dirty="0"/>
                        <a:t> SPDX, </a:t>
                      </a:r>
                      <a:r>
                        <a:rPr lang="en-GB" baseline="0" dirty="0" err="1"/>
                        <a:t>CyDX</a:t>
                      </a:r>
                      <a:r>
                        <a:rPr lang="en-GB" baseline="0" dirty="0"/>
                        <a:t>, etc.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List of </a:t>
                      </a:r>
                      <a:r>
                        <a:rPr dirty="0"/>
                        <a:t>versioned </a:t>
                      </a:r>
                      <a:r>
                        <a:rPr lang="en-GB" dirty="0"/>
                        <a:t>packages </a:t>
                      </a:r>
                      <a:r>
                        <a:rPr dirty="0"/>
                        <a:t>to </a:t>
                      </a:r>
                      <a:r>
                        <a:rPr lang="en-GB" dirty="0"/>
                        <a:t>be documented</a:t>
                      </a:r>
                      <a:r>
                        <a:rPr dirty="0"/>
                        <a:t> (BoMs)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their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meta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Legal requirements </a:t>
                      </a:r>
                      <a:r>
                        <a:rPr lang="en-GB" dirty="0"/>
                        <a:t>with respect to</a:t>
                      </a:r>
                      <a:r>
                        <a:rPr dirty="0"/>
                        <a:t> particular circumstances 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Pre-assembled stub with all existing information (e.g. from repositor</a:t>
                      </a:r>
                      <a:r>
                        <a:rPr lang="de-DE" dirty="0" err="1"/>
                        <a:t>ies</a:t>
                      </a:r>
                      <a:r>
                        <a:rPr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Identified </a:t>
                      </a:r>
                      <a:r>
                        <a:rPr lang="en-GB" dirty="0"/>
                        <a:t>TODOs</a:t>
                      </a:r>
                      <a:r>
                        <a:rPr dirty="0"/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Ensure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outgoing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documentation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purpose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all legally relevant changes to products and </a:t>
                      </a:r>
                      <a:r>
                        <a:rPr lang="en-GB" dirty="0"/>
                        <a:t>packages</a:t>
                      </a:r>
                      <a:r>
                        <a:rPr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Allow to approve or reject an approval request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Document/archive all </a:t>
                      </a:r>
                      <a:r>
                        <a:rPr dirty="0"/>
                        <a:t>decisions</a:t>
                      </a:r>
                      <a:r>
                        <a:rPr lang="en-GB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Support for different roles / instances of approval flows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Artifacts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approved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approval</a:t>
                      </a:r>
                      <a:r>
                        <a:rPr lang="de-DE" dirty="0"/>
                        <a:t> type (e.g. </a:t>
                      </a:r>
                      <a:r>
                        <a:rPr lang="de-DE" dirty="0" err="1"/>
                        <a:t>security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, etc.)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Approval / Reject</a:t>
                      </a:r>
                      <a:r>
                        <a:rPr lang="en-GB" dirty="0"/>
                        <a:t>ion</a:t>
                      </a:r>
                      <a:r>
                        <a:rPr dirty="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The approval by a dedicated, skilled resource (Compliance Manager) combined with the a</a:t>
                      </a:r>
                      <a:r>
                        <a:rPr lang="de-DE" dirty="0" err="1"/>
                        <a:t>u</a:t>
                      </a:r>
                      <a:r>
                        <a:rPr dirty="0" err="1"/>
                        <a:t>tomation</a:t>
                      </a:r>
                      <a:r>
                        <a:rPr dirty="0"/>
                        <a:t> support for all prior steps reduces the need for Compliance Managers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other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objects</a:t>
                      </a:r>
                      <a:r>
                        <a:rPr lang="de-DE" dirty="0"/>
                        <a:t>, e.g. </a:t>
                      </a:r>
                      <a:r>
                        <a:rPr lang="de-DE" dirty="0" err="1"/>
                        <a:t>completeness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list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Authenticate users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Manage and/or map roles</a:t>
                      </a:r>
                      <a:r>
                        <a:rPr dirty="0"/>
                        <a:t> </a:t>
                      </a:r>
                      <a:r>
                        <a:rPr lang="en-GB" dirty="0"/>
                        <a:t>and</a:t>
                      </a:r>
                      <a:r>
                        <a:rPr lang="en-GB" baseline="0" dirty="0"/>
                        <a:t> authorizations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Assign </a:t>
                      </a:r>
                      <a:r>
                        <a:rPr lang="en-GB" dirty="0"/>
                        <a:t>users to </a:t>
                      </a: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Identify users (Login, </a:t>
                      </a:r>
                      <a:r>
                        <a:rPr dirty="0" err="1"/>
                        <a:t>oAuth</a:t>
                      </a:r>
                      <a:r>
                        <a:rPr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Manage roles</a:t>
                      </a:r>
                      <a:r>
                        <a:rPr lang="en-GB" dirty="0"/>
                        <a:t> and related authorizations</a:t>
                      </a:r>
                      <a:r>
                        <a:rPr lang="en-GB" baseline="0" dirty="0"/>
                        <a:t> (permissions assigned to roles)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Manage </a:t>
                      </a:r>
                      <a:r>
                        <a:rPr lang="de-DE" dirty="0" err="1"/>
                        <a:t>programmatical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access</a:t>
                      </a:r>
                      <a:r>
                        <a:rPr lang="de-DE" dirty="0"/>
                        <a:t> (e.g. API </a:t>
                      </a:r>
                      <a:r>
                        <a:rPr lang="de-DE" dirty="0" err="1"/>
                        <a:t>keys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Authenticated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user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associated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roles</a:t>
                      </a:r>
                      <a:r>
                        <a:rPr lang="de-DE" dirty="0"/>
                        <a:t> (e.g. via a</a:t>
                      </a:r>
                      <a:r>
                        <a:rPr dirty="0" err="1"/>
                        <a:t>ccess</a:t>
                      </a:r>
                      <a:r>
                        <a:rPr dirty="0"/>
                        <a:t> token</a:t>
                      </a:r>
                      <a:r>
                        <a:rPr lang="de-DE" dirty="0"/>
                        <a:t>)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Agreement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these</a:t>
                      </a:r>
                      <a:r>
                        <a:rPr lang="de-DE" dirty="0"/>
                        <a:t> „</a:t>
                      </a:r>
                      <a:r>
                        <a:rPr lang="de-DE" dirty="0" err="1"/>
                        <a:t>infrastructural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“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added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described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Ensure </a:t>
                      </a:r>
                      <a:r>
                        <a:rPr lang="en-US" noProof="0" dirty="0"/>
                        <a:t>traceability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of configuration changes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Ensure tracing and archiving of all user actions/decisions for auditing purposes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Track user activity and changes in settings, especially legal settings</a:t>
                      </a:r>
                      <a:endParaRPr lang="en-GB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dirty="0"/>
                        <a:t>Track and archive user decisions</a:t>
                      </a:r>
                      <a:r>
                        <a:rPr lang="en-GB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 dirty="0"/>
                        <a:t>Derive configuration status at a certain point in history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History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changes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configurations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decisions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that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lead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particular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compliance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artefact</a:t>
                      </a:r>
                      <a:r>
                        <a:rPr lang="de-DE" dirty="0"/>
                        <a:t> (e.g. </a:t>
                      </a:r>
                      <a:r>
                        <a:rPr lang="de-DE" dirty="0" err="1"/>
                        <a:t>version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scanner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scan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config</a:t>
                      </a:r>
                      <a:r>
                        <a:rPr lang="de-DE" dirty="0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Visualize </a:t>
                      </a:r>
                      <a:r>
                        <a:rPr lang="de-DE" dirty="0" err="1"/>
                        <a:t>current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status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todos</a:t>
                      </a:r>
                      <a:r>
                        <a:rPr lang="de-DE" dirty="0"/>
                        <a:t>, </a:t>
                      </a:r>
                      <a:r>
                        <a:rPr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dirty="0"/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Provide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insights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portfolio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Create </a:t>
                      </a:r>
                      <a:r>
                        <a:rPr lang="de-DE" dirty="0" err="1"/>
                        <a:t>overview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workload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help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assign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priorities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Measure compliance related activity</a:t>
                      </a:r>
                      <a:endParaRPr lang="de-DE"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Collect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different </a:t>
                      </a:r>
                      <a:r>
                        <a:rPr lang="de-DE" dirty="0" err="1"/>
                        <a:t>capabilities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reporting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 </a:t>
                      </a:r>
                      <a:r>
                        <a:rPr lang="en-GB" dirty="0"/>
                        <a:t>specific data required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Reports</a:t>
                      </a:r>
                      <a:r>
                        <a:rPr lang="de-DE" dirty="0"/>
                        <a:t> (human AND </a:t>
                      </a:r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format</a:t>
                      </a:r>
                      <a:r>
                        <a:rPr lang="de-DE" dirty="0"/>
                        <a:t>)</a:t>
                      </a:r>
                      <a:endParaRPr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</a:t>
                      </a:r>
                      <a:r>
                        <a:rPr dirty="0" err="1"/>
                        <a:t>pecific</a:t>
                      </a:r>
                      <a:r>
                        <a:rPr dirty="0"/>
                        <a:t> reports </a:t>
                      </a:r>
                      <a:r>
                        <a:rPr lang="de-DE" dirty="0" err="1"/>
                        <a:t>should</a:t>
                      </a:r>
                      <a:r>
                        <a:rPr lang="de-DE" dirty="0"/>
                        <a:t> </a:t>
                      </a:r>
                      <a:r>
                        <a:rPr dirty="0"/>
                        <a:t>be </a:t>
                      </a:r>
                      <a:r>
                        <a:rPr lang="de-DE" dirty="0" err="1"/>
                        <a:t>defined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org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level</a:t>
                      </a:r>
                      <a:endParaRPr lang="de-DE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See </a:t>
                      </a:r>
                      <a:r>
                        <a:rPr lang="de-DE" dirty="0" err="1"/>
                        <a:t>Todo</a:t>
                      </a:r>
                      <a:r>
                        <a:rPr lang="de-DE" dirty="0"/>
                        <a:t> Group </a:t>
                      </a:r>
                      <a:r>
                        <a:rPr lang="de-DE" dirty="0" err="1"/>
                        <a:t>for</a:t>
                      </a:r>
                      <a:r>
                        <a:rPr lang="de-DE" dirty="0"/>
                        <a:t> potential KPI </a:t>
                      </a:r>
                      <a:r>
                        <a:rPr lang="de-DE" dirty="0" err="1"/>
                        <a:t>ideas</a:t>
                      </a:r>
                      <a:r>
                        <a:rPr lang="de-DE" dirty="0"/>
                        <a:t> , e.g. </a:t>
                      </a:r>
                      <a:r>
                        <a:rPr lang="de-DE" dirty="0" err="1"/>
                        <a:t>scans</a:t>
                      </a:r>
                      <a:r>
                        <a:rPr lang="de-DE" dirty="0"/>
                        <a:t>/</a:t>
                      </a:r>
                      <a:r>
                        <a:rPr lang="de-DE" dirty="0" err="1"/>
                        <a:t>period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products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scanned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number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issues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found</a:t>
                      </a:r>
                      <a:r>
                        <a:rPr lang="de-DE" dirty="0"/>
                        <a:t> , etc.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/>
                        <a:t>Co-ordinate </a:t>
                      </a:r>
                      <a:r>
                        <a:rPr lang="en-GB" dirty="0"/>
                        <a:t>overall </a:t>
                      </a:r>
                      <a:r>
                        <a:rPr dirty="0"/>
                        <a:t>compliance </a:t>
                      </a:r>
                      <a:r>
                        <a:rPr lang="en-GB" dirty="0"/>
                        <a:t>workflow(s) 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dirty="0"/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dirty="0" err="1"/>
                        <a:t>Depending</a:t>
                      </a:r>
                      <a:r>
                        <a:rPr lang="de-DE" dirty="0"/>
                        <a:t> on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degree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process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automation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orchestrator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may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be</a:t>
                      </a:r>
                      <a:r>
                        <a:rPr lang="de-DE" dirty="0"/>
                        <a:t> a </a:t>
                      </a:r>
                      <a:r>
                        <a:rPr lang="de-DE" dirty="0" err="1"/>
                        <a:t>combination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event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driven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rule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engine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a ticket </a:t>
                      </a:r>
                      <a:r>
                        <a:rPr lang="de-DE" dirty="0" err="1"/>
                        <a:t>system</a:t>
                      </a:r>
                      <a:endParaRPr dirty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quo and next steps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to this slide deck, the capabilities are represented in MD-files in </a:t>
            </a:r>
            <a:r>
              <a:rPr lang="en-GB" dirty="0">
                <a:hlinkClick r:id="rId2"/>
              </a:rPr>
              <a:t>https://github.com/Open-Source-Compliance/Sharing-creates-value/tree/master/Tooling-Landscape/Capabilities</a:t>
            </a:r>
            <a:r>
              <a:rPr lang="en-GB" dirty="0"/>
              <a:t> </a:t>
            </a:r>
          </a:p>
          <a:p>
            <a:r>
              <a:rPr lang="en-GB" dirty="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 to the website overview in </a:t>
            </a:r>
            <a:r>
              <a:rPr lang="en-GB" dirty="0">
                <a:hlinkClick r:id="rId3"/>
              </a:rPr>
              <a:t>https://oss-compliance-tooling.org/Tooling-Landscape/OSS-Based-License-Compliance-Tools/</a:t>
            </a:r>
            <a:r>
              <a:rPr lang="en-GB" dirty="0"/>
              <a:t> the tools are maintained in one big MD-File in </a:t>
            </a:r>
            <a:r>
              <a:rPr lang="en-GB" dirty="0">
                <a:hlinkClick r:id="rId4"/>
              </a:rPr>
              <a:t>https://github.com/Open-Source-Compliance/Sharing-creates-value/blob/master/docs/Tooling-Landscape/OSS-Based-License-Compliance-Tools.md</a:t>
            </a:r>
            <a:r>
              <a:rPr lang="en-GB" dirty="0"/>
              <a:t> </a:t>
            </a:r>
          </a:p>
          <a:p>
            <a:r>
              <a:rPr lang="en-GB"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Ideally the mapping of tools to the capabilities would be traceable on the website or in git BUT this would only work in git if there would be one MD-file per tool to use the git-search as the most simple filtering possibility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 dirty="0"/>
              <a:t>Need to figure out what filtering and traceability options are available with our current setup (e.g. tagging, bi-directional traceability “trackback”?)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 dirty="0"/>
              <a:t>Example: BANG would be tagged “dependency </a:t>
            </a:r>
            <a:r>
              <a:rPr lang="en-GB" dirty="0" err="1"/>
              <a:t>analyzer</a:t>
            </a:r>
            <a:r>
              <a:rPr lang="en-GB" dirty="0"/>
              <a:t> binary” and then could be filtered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19880F-CC17-3F6F-69C0-656BDA673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373" y="4684655"/>
            <a:ext cx="3259542" cy="17331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E3B1A5-EE40-3B03-3647-01588879C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9" y="4863993"/>
            <a:ext cx="4081253" cy="13356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F546EA3-96DF-D326-18B3-73479C22B392}"/>
              </a:ext>
            </a:extLst>
          </p:cNvPr>
          <p:cNvSpPr txBox="1"/>
          <p:nvPr/>
        </p:nvSpPr>
        <p:spPr>
          <a:xfrm>
            <a:off x="2614385" y="5270203"/>
            <a:ext cx="198066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Tag: </a:t>
            </a:r>
            <a:r>
              <a:rPr kumimoji="0" lang="de-DE" sz="105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dependency</a:t>
            </a:r>
            <a:r>
              <a:rPr kumimoji="0" lang="de-DE" sz="105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05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analyzer</a:t>
            </a:r>
            <a:r>
              <a:rPr kumimoji="0" lang="de-DE" sz="105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05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binary</a:t>
            </a:r>
            <a:endParaRPr kumimoji="0" lang="de-DE" sz="105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highlight>
                <a:srgbClr val="FF0000"/>
              </a:highlight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E4BCC-A7B5-F626-39D1-A48F21CFC282}"/>
              </a:ext>
            </a:extLst>
          </p:cNvPr>
          <p:cNvCxnSpPr>
            <a:stCxn id="9" idx="3"/>
          </p:cNvCxnSpPr>
          <p:nvPr/>
        </p:nvCxnSpPr>
        <p:spPr>
          <a:xfrm flipV="1">
            <a:off x="4595052" y="4863993"/>
            <a:ext cx="2520363" cy="53701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A605E12-DA89-3C30-B894-8FCA92C3FD66}"/>
              </a:ext>
            </a:extLst>
          </p:cNvPr>
          <p:cNvSpPr txBox="1"/>
          <p:nvPr/>
        </p:nvSpPr>
        <p:spPr>
          <a:xfrm rot="20701383">
            <a:off x="5253777" y="4915931"/>
            <a:ext cx="610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Link </a:t>
            </a: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86337E-945C-13FE-EDFD-C9449891B411}"/>
              </a:ext>
            </a:extLst>
          </p:cNvPr>
          <p:cNvSpPr txBox="1"/>
          <p:nvPr/>
        </p:nvSpPr>
        <p:spPr>
          <a:xfrm rot="245649">
            <a:off x="4922978" y="5580556"/>
            <a:ext cx="2346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Macro</a:t>
            </a: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/ </a:t>
            </a: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action</a:t>
            </a: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consolidate</a:t>
            </a:r>
            <a:endParaRPr kumimoji="0" lang="de-DE" sz="12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F843F7A-A12A-151E-17AD-161FF1041EA0}"/>
              </a:ext>
            </a:extLst>
          </p:cNvPr>
          <p:cNvCxnSpPr>
            <a:cxnSpLocks/>
          </p:cNvCxnSpPr>
          <p:nvPr/>
        </p:nvCxnSpPr>
        <p:spPr>
          <a:xfrm>
            <a:off x="2184146" y="5213847"/>
            <a:ext cx="4931269" cy="112404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302C417-51B5-9628-E631-CEB3D4738AEB}"/>
              </a:ext>
            </a:extLst>
          </p:cNvPr>
          <p:cNvSpPr txBox="1"/>
          <p:nvPr/>
        </p:nvSpPr>
        <p:spPr>
          <a:xfrm>
            <a:off x="7134109" y="6207083"/>
            <a:ext cx="1980667" cy="577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Available</a:t>
            </a:r>
            <a:r>
              <a:rPr kumimoji="0" lang="de-DE" sz="105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Tools: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050" dirty="0">
                <a:highlight>
                  <a:srgbClr val="FF0000"/>
                </a:highlight>
              </a:rPr>
              <a:t>Bang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05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7C42821-2EC8-2FD1-5F15-A1F66657C873}"/>
              </a:ext>
            </a:extLst>
          </p:cNvPr>
          <p:cNvCxnSpPr>
            <a:cxnSpLocks/>
          </p:cNvCxnSpPr>
          <p:nvPr/>
        </p:nvCxnSpPr>
        <p:spPr>
          <a:xfrm flipH="1" flipV="1">
            <a:off x="2307664" y="5531811"/>
            <a:ext cx="4807751" cy="98210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6FE1212-A8FF-F943-326B-AB39786C80EF}"/>
              </a:ext>
            </a:extLst>
          </p:cNvPr>
          <p:cNvSpPr txBox="1"/>
          <p:nvPr/>
        </p:nvSpPr>
        <p:spPr>
          <a:xfrm rot="391822">
            <a:off x="4749119" y="5994574"/>
            <a:ext cx="610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Link </a:t>
            </a:r>
            <a:r>
              <a:rPr kumimoji="0" lang="de-DE" sz="1200" b="0" i="0" u="none" strike="noStrike" cap="none" spc="0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4155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Content qualification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Who tags the tools?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 dirty="0"/>
              <a:t>Users or Tool-maintainer? 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 dirty="0"/>
              <a:t>maintainer =&gt; Precondition: Maintainer understands the capability map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 dirty="0"/>
              <a:t>User =&gt; Precondition: User understands the tool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 dirty="0"/>
              <a:t>Proposal: one of them makes a proposal for a tag and then a review will be done to confirm e.g. PR process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3684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9719099" y="987321"/>
            <a:ext cx="2205089" cy="1169549"/>
          </a:xfrm>
          <a:prstGeom prst="rect">
            <a:avLst/>
          </a:prstGeom>
          <a:solidFill>
            <a:srgbClr val="FF7E7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control is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kumimoji="0" lang="en-GB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 err="1"/>
                <a:t>Collector</a:t>
              </a:r>
              <a:r>
                <a:rPr lang="de-DE" sz="900" dirty="0"/>
                <a:t>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900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9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9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900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 err="1"/>
                <a:t>Metad</a:t>
              </a:r>
              <a:r>
                <a:rPr lang="en-GB" sz="900" dirty="0" err="1"/>
                <a:t>ata</a:t>
              </a:r>
              <a:r>
                <a:rPr lang="en-GB" sz="900" dirty="0"/>
                <a:t>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</a:t>
            </a:r>
            <a:r>
              <a:rPr lang="de-DE" sz="900" dirty="0" err="1"/>
              <a:t>Rule</a:t>
            </a:r>
            <a:r>
              <a:rPr lang="de-DE" sz="900" dirty="0"/>
              <a:t> </a:t>
            </a:r>
            <a:r>
              <a:rPr lang="de-DE" sz="900" dirty="0" err="1"/>
              <a:t>Enforcement</a:t>
            </a:r>
            <a:endParaRPr sz="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Dependency</a:t>
                </a:r>
                <a:r>
                  <a:rPr lang="de-DE" sz="900" dirty="0"/>
                  <a:t> </a:t>
                </a:r>
                <a:r>
                  <a:rPr sz="900" dirty="0"/>
                  <a:t>Analyzer </a:t>
                </a:r>
                <a:endParaRPr lang="de-DE" sz="900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Case Data Analysis</a:t>
            </a:r>
            <a:endParaRPr sz="900" dirty="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51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148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 dirty="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 dirty="0"/>
              <a:t>Control</a:t>
            </a:r>
            <a:r>
              <a:rPr sz="900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229774" y="524455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CVE scanner?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229775" y="346922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Internal security rules repo?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92522" y="437478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 dirty="0">
                  <a:solidFill>
                    <a:schemeClr val="bg1"/>
                  </a:solidFill>
                </a:rPr>
                <a:t>Security Solver?</a:t>
              </a:r>
              <a:br>
                <a:rPr lang="en-US" sz="900" dirty="0">
                  <a:solidFill>
                    <a:schemeClr val="bg1"/>
                  </a:solidFill>
                </a:rPr>
              </a:br>
              <a:r>
                <a:rPr lang="en-US" sz="900" dirty="0">
                  <a:solidFill>
                    <a:schemeClr val="bg1"/>
                  </a:solidFill>
                </a:rPr>
                <a:t>(determine requirements)</a:t>
              </a:r>
              <a:endParaRPr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6491548" y="1138998"/>
            <a:ext cx="1069516" cy="728542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/>
                <a:t>SAST </a:t>
              </a:r>
              <a:endParaRPr sz="900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8225213" y="1136393"/>
            <a:ext cx="1097577" cy="728543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dirty="0" err="1"/>
                <a:t>OpenSSF</a:t>
              </a:r>
              <a:br>
                <a:rPr lang="de-DE" sz="900" dirty="0"/>
              </a:br>
              <a:r>
                <a:rPr lang="de-DE" sz="900" dirty="0" err="1"/>
                <a:t>Scorecard</a:t>
              </a:r>
              <a:r>
                <a:rPr lang="de-DE" sz="900" dirty="0"/>
                <a:t> </a:t>
              </a:r>
              <a:endParaRPr sz="900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8416162" y="4087972"/>
            <a:ext cx="1097577" cy="728543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900" dirty="0"/>
                  <a:t>Vulnerability</a:t>
                </a:r>
                <a:r>
                  <a:rPr lang="de-DE" sz="900" dirty="0"/>
                  <a:t> Repository</a:t>
                </a:r>
                <a:endParaRPr sz="900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1025928" y="1030102"/>
            <a:ext cx="105253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lang="en-GB" b="1" dirty="0">
                <a:solidFill>
                  <a:srgbClr val="F76503"/>
                </a:solidFill>
              </a:rPr>
              <a:t>progress!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76503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</a:t>
            </a:r>
            <a:r>
              <a:rPr lang="en-US" dirty="0"/>
              <a:t>v1.6.2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(</a:t>
            </a:r>
            <a:r>
              <a:rPr lang="en-US" dirty="0"/>
              <a:t>v1.6.2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Heritage)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 (</a:t>
              </a:r>
              <a:r>
                <a:rPr lang="en-GB" dirty="0"/>
                <a:t>Source</a:t>
              </a:r>
              <a:r>
                <a:rPr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 dirty="0"/>
                <a:t>Dependency Analyzer</a:t>
              </a:r>
              <a:r>
                <a:rPr lang="de-DE" dirty="0"/>
                <a:t> </a:t>
              </a:r>
              <a:r>
                <a:rPr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Policies &amp; Rules</a:t>
              </a:r>
              <a:endParaRPr lang="en-GB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dirty="0"/>
                <a:t>Snippet Scanner</a:t>
              </a:r>
              <a:br>
                <a:rPr dirty="0"/>
              </a:br>
              <a:r>
                <a:rPr dirty="0"/>
                <a:t>(</a:t>
              </a:r>
              <a:r>
                <a:rPr lang="en-GB" dirty="0"/>
                <a:t>forensics</a:t>
              </a:r>
              <a:r>
                <a:rPr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dirty="0"/>
                <a:t>License Repository </a:t>
              </a:r>
              <a:r>
                <a:rPr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Legal Solver (</a:t>
              </a:r>
              <a:r>
                <a:rPr lang="en-GB" dirty="0"/>
                <a:t>determine obligations</a:t>
              </a:r>
              <a:r>
                <a:rPr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dirty="0"/>
                <a:t>Package </a:t>
              </a:r>
              <a:r>
                <a:rPr lang="en-GB" dirty="0"/>
                <a:t>Data </a:t>
              </a:r>
              <a:r>
                <a:rPr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4550</Words>
  <Application>Microsoft Macintosh PowerPoint</Application>
  <PresentationFormat>Widescreen</PresentationFormat>
  <Paragraphs>782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Avenir Book</vt:lpstr>
      <vt:lpstr>Avenir Book Oblique</vt:lpstr>
      <vt:lpstr>Bradley Hand</vt:lpstr>
      <vt:lpstr>Times New Roman</vt:lpstr>
      <vt:lpstr>Wingdings</vt:lpstr>
      <vt:lpstr>Office-Design</vt:lpstr>
      <vt:lpstr>Capability Map</vt:lpstr>
      <vt:lpstr>Changelog</vt:lpstr>
      <vt:lpstr>Traceability of data sources, decisions and configs as a General Requirement</vt:lpstr>
      <vt:lpstr>Status quo and next steps</vt:lpstr>
      <vt:lpstr>Open questions</vt:lpstr>
      <vt:lpstr>ToolChain Capabilities - Overview</vt:lpstr>
      <vt:lpstr>ToolChain Capabilities – Overview Security Variant</vt:lpstr>
      <vt:lpstr>ToolChain Capabilities (v1.6.2) – Mapping of Tools (example BANG)</vt:lpstr>
      <vt:lpstr>ToolChain Capabilities (v1.6.2) – Mapping of Tools (example Software Heritage)</vt:lpstr>
      <vt:lpstr>ToolChain Capabilities (v1.6.2) – Mapping of Tools (example TERN) </vt:lpstr>
      <vt:lpstr>ToolChain Capabilities (v1.6.2) – Mapping of Tools (example ClearlyDefined) </vt:lpstr>
      <vt:lpstr>ToolChain Capabilities (v1.6.2) – Mapping of Tools (example TrustSource Scanners)</vt:lpstr>
      <vt:lpstr>ToolChain Capabilities (v1.6.2) – Mapping of Tools (example SCANOSS)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Open Questions for further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Shane Coughlan</cp:lastModifiedBy>
  <cp:revision>80</cp:revision>
  <cp:lastPrinted>2019-12-06T17:03:19Z</cp:lastPrinted>
  <dcterms:modified xsi:type="dcterms:W3CDTF">2025-03-10T12:57:29Z</dcterms:modified>
</cp:coreProperties>
</file>