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9" r:id="rId3"/>
    <p:sldId id="320" r:id="rId4"/>
    <p:sldId id="348" r:id="rId5"/>
    <p:sldId id="344" r:id="rId6"/>
    <p:sldId id="315" r:id="rId7"/>
    <p:sldId id="329" r:id="rId8"/>
    <p:sldId id="319" r:id="rId9"/>
    <p:sldId id="330" r:id="rId10"/>
    <p:sldId id="321" r:id="rId11"/>
    <p:sldId id="327" r:id="rId12"/>
    <p:sldId id="310" r:id="rId13"/>
    <p:sldId id="311" r:id="rId14"/>
    <p:sldId id="325" r:id="rId15"/>
    <p:sldId id="322" r:id="rId16"/>
    <p:sldId id="323" r:id="rId17"/>
    <p:sldId id="331" r:id="rId18"/>
    <p:sldId id="345" r:id="rId19"/>
    <p:sldId id="332" r:id="rId20"/>
    <p:sldId id="324" r:id="rId21"/>
    <p:sldId id="338" r:id="rId22"/>
    <p:sldId id="340" r:id="rId23"/>
    <p:sldId id="341" r:id="rId24"/>
    <p:sldId id="342" r:id="rId25"/>
    <p:sldId id="343" r:id="rId26"/>
    <p:sldId id="336" r:id="rId27"/>
    <p:sldId id="333" r:id="rId28"/>
    <p:sldId id="335" r:id="rId29"/>
    <p:sldId id="337" r:id="rId30"/>
    <p:sldId id="339" r:id="rId31"/>
    <p:sldId id="314" r:id="rId32"/>
    <p:sldId id="346" r:id="rId33"/>
    <p:sldId id="34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tentyogi.com/this-day-in-tech-history/day-tech-history-linux-announced-linus-torvalds-august-25-199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8NPllzkFhE&amp;t=18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3jOJfrOknA" TargetMode="External"/><Relationship Id="rId4" Type="http://schemas.openxmlformats.org/officeDocument/2006/relationships/hyperlink" Target="https://www.youtube.com/watch?v=JoVQTPbD6U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(Linux)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동의과학대학교 컴퓨터정보과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 소스 라이센스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오픈 소스에 대한 정의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opensource.org/osd</a:t>
            </a:r>
            <a:endParaRPr lang="en-US" altLang="ko-KR" dirty="0" smtClean="0"/>
          </a:p>
          <a:p>
            <a:r>
              <a:rPr lang="ko-KR" altLang="en-US" dirty="0" smtClean="0"/>
              <a:t>주요 오픈 소스 라이선스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GPL</a:t>
            </a:r>
            <a:r>
              <a:rPr lang="en-US" altLang="ko-KR" dirty="0" smtClean="0"/>
              <a:t>(GNU General Public License)</a:t>
            </a:r>
          </a:p>
          <a:p>
            <a:pPr lvl="2"/>
            <a:r>
              <a:rPr lang="en-US" altLang="ko-KR" dirty="0" smtClean="0"/>
              <a:t>GPL</a:t>
            </a:r>
            <a:r>
              <a:rPr lang="ko-KR" altLang="en-US" dirty="0" smtClean="0"/>
              <a:t>이 적용된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로 개량된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소스코드도 공개해야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공개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70~80%)</a:t>
            </a:r>
          </a:p>
          <a:p>
            <a:pPr lvl="2"/>
            <a:r>
              <a:rPr lang="ko-KR" altLang="en-US" dirty="0" smtClean="0"/>
              <a:t>자유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재단의 </a:t>
            </a:r>
            <a:r>
              <a:rPr lang="ko-KR" altLang="en-US" dirty="0" err="1" smtClean="0"/>
              <a:t>리차드스톨만이</a:t>
            </a:r>
            <a:r>
              <a:rPr lang="ko-KR" altLang="en-US" dirty="0" smtClean="0"/>
              <a:t> 만들었음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MIT</a:t>
            </a:r>
            <a:r>
              <a:rPr lang="en-US" altLang="ko-KR" dirty="0" smtClean="0"/>
              <a:t> license</a:t>
            </a:r>
          </a:p>
          <a:p>
            <a:pPr lvl="2"/>
            <a:r>
              <a:rPr lang="en-US" altLang="ko-KR" dirty="0" smtClean="0"/>
              <a:t>MIT</a:t>
            </a:r>
            <a:r>
              <a:rPr lang="ko-KR" altLang="en-US" dirty="0" smtClean="0"/>
              <a:t>의 소프트웨어 공학도들을 돕기 위해 개발한 라이센스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개조한 제품을 반드시 오픈소스로 배포해야 한다는 규정이 없음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Apache License </a:t>
            </a:r>
            <a:r>
              <a:rPr lang="en-US" altLang="ko-KR" dirty="0" smtClean="0"/>
              <a:t>2.0</a:t>
            </a:r>
          </a:p>
          <a:p>
            <a:pPr lvl="2"/>
            <a:r>
              <a:rPr lang="ko-KR" altLang="en-US" dirty="0" smtClean="0"/>
              <a:t>오픈소스를 수정하여 재배포하더라도 소스코드를 공개할 의무가 없음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재배포</a:t>
            </a:r>
            <a:r>
              <a:rPr lang="ko-KR" altLang="en-US" dirty="0" smtClean="0"/>
              <a:t> 경우 아파치 라이선스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복사본 제공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아파치에</a:t>
            </a:r>
            <a:r>
              <a:rPr lang="ko-KR" altLang="en-US" dirty="0" smtClean="0"/>
              <a:t> 의해 개발되었음을 표기해야 함</a:t>
            </a:r>
            <a:endParaRPr lang="en-US" altLang="ko-KR" dirty="0" smtClean="0"/>
          </a:p>
          <a:p>
            <a:pPr lvl="1"/>
            <a:r>
              <a:rPr lang="en-US" altLang="ko-KR" smtClean="0"/>
              <a:t>Eclipse </a:t>
            </a:r>
            <a:r>
              <a:rPr lang="en-US" altLang="ko-KR" dirty="0" smtClean="0"/>
              <a:t>Public License</a:t>
            </a:r>
          </a:p>
          <a:p>
            <a:pPr lvl="1"/>
            <a:r>
              <a:rPr lang="en-US" altLang="ko-KR" dirty="0" smtClean="0"/>
              <a:t>Mozilla Public License 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(multi-user)</a:t>
            </a:r>
            <a:r>
              <a:rPr lang="ko-KR" altLang="en-US" dirty="0"/>
              <a:t>와 멀티 </a:t>
            </a:r>
            <a:r>
              <a:rPr lang="ko-KR" altLang="en-US" dirty="0" err="1"/>
              <a:t>태스킹</a:t>
            </a:r>
            <a:r>
              <a:rPr lang="en-US" altLang="ko-KR" dirty="0"/>
              <a:t>(multi-tasking)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</a:t>
            </a:r>
            <a:endParaRPr lang="en-US" altLang="ko-KR" dirty="0"/>
          </a:p>
          <a:p>
            <a:r>
              <a:rPr lang="ko-KR" altLang="en-US" dirty="0" smtClean="0"/>
              <a:t>리눅스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Debian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Debian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Ubuntu</a:t>
            </a:r>
            <a:r>
              <a:rPr lang="en-US" altLang="ko-KR" dirty="0" smtClean="0"/>
              <a:t>, KNOPPIX</a:t>
            </a:r>
          </a:p>
          <a:p>
            <a:pPr lvl="1"/>
            <a:r>
              <a:rPr lang="en-US" altLang="ko-KR" b="1" dirty="0" smtClean="0"/>
              <a:t>Red </a:t>
            </a:r>
            <a:r>
              <a:rPr lang="en-US" altLang="ko-KR" b="1" dirty="0"/>
              <a:t>Hat </a:t>
            </a:r>
            <a:r>
              <a:rPr lang="ko-KR" altLang="en-US" dirty="0"/>
              <a:t>계열</a:t>
            </a:r>
            <a:r>
              <a:rPr lang="en-US" altLang="ko-KR" dirty="0"/>
              <a:t>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Fedora, </a:t>
            </a:r>
            <a:r>
              <a:rPr lang="en-US" altLang="ko-KR" dirty="0" err="1"/>
              <a:t>RedHat</a:t>
            </a:r>
            <a:r>
              <a:rPr lang="en-US" altLang="ko-KR" dirty="0"/>
              <a:t> Enterprise, CentOS, Vine Linux</a:t>
            </a:r>
          </a:p>
          <a:p>
            <a:pPr lvl="1"/>
            <a:r>
              <a:rPr lang="en-US" altLang="ko-KR" b="1" dirty="0"/>
              <a:t>Slackware</a:t>
            </a:r>
            <a:r>
              <a:rPr lang="en-US" altLang="ko-KR" dirty="0"/>
              <a:t> </a:t>
            </a:r>
            <a:r>
              <a:rPr lang="ko-KR" altLang="en-US" dirty="0"/>
              <a:t>계열 </a:t>
            </a:r>
            <a:r>
              <a:rPr lang="en-US" altLang="ko-KR" dirty="0"/>
              <a:t>: </a:t>
            </a:r>
            <a:r>
              <a:rPr lang="en-US" altLang="ko-KR" dirty="0" err="1"/>
              <a:t>openSUSE</a:t>
            </a:r>
            <a:r>
              <a:rPr lang="en-US" altLang="ko-KR" dirty="0"/>
              <a:t>, SUSE Linux Enterprise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9274" y="4342153"/>
            <a:ext cx="8875050" cy="1190767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multi-user : </a:t>
            </a:r>
            <a:r>
              <a:rPr lang="ko-KR" altLang="en-US" sz="2000" dirty="0" smtClean="0">
                <a:latin typeface="+mj-lt"/>
              </a:rPr>
              <a:t>하나의 컴퓨터에 여러 사용자가 로그인하여 사용 가능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multi-tasking : </a:t>
            </a:r>
            <a:r>
              <a:rPr lang="ko-KR" altLang="en-US" sz="2000" dirty="0" smtClean="0">
                <a:latin typeface="+mj-lt"/>
              </a:rPr>
              <a:t>한번에 여러 프로세스를 실행시킬 수 있음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3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Windows10</a:t>
            </a:r>
            <a:r>
              <a:rPr lang="ko-KR" altLang="en-US" dirty="0" smtClean="0"/>
              <a:t>에서 우분투 리눅스 앱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 1 : windows </a:t>
            </a:r>
            <a:r>
              <a:rPr lang="ko-KR" altLang="en-US" dirty="0" smtClean="0"/>
              <a:t>기능 중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하위 시스템 설정 후 재부팅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2" y="2174032"/>
            <a:ext cx="4722461" cy="37332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0346" y="3273156"/>
            <a:ext cx="2155371" cy="429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69" y="2174032"/>
            <a:ext cx="3952875" cy="3505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31481" y="4879909"/>
            <a:ext cx="2155371" cy="271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9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Step 2 : Microsoft Store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를 검색하여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7" y="1939990"/>
            <a:ext cx="3190875" cy="236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8158" y="2153483"/>
            <a:ext cx="2150315" cy="112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82" y="1939990"/>
            <a:ext cx="5974702" cy="42884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98634" y="2756980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98633" y="2067045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운영체제의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Kernel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컴퓨터 자원관리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 등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Shell</a:t>
            </a:r>
          </a:p>
          <a:p>
            <a:pPr lvl="1"/>
            <a:r>
              <a:rPr lang="ko-KR" altLang="en-US" dirty="0" smtClean="0"/>
              <a:t>운영체제 커널과 사용자 사이를 이어주는 역할</a:t>
            </a:r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명령을 해석하고</a:t>
            </a:r>
            <a:r>
              <a:rPr lang="en-US" altLang="ko-KR" dirty="0"/>
              <a:t>, </a:t>
            </a:r>
            <a:r>
              <a:rPr lang="ko-KR" altLang="en-US" dirty="0"/>
              <a:t>커널에 명령을 요청해주는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Utitlies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개발도구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편집 도구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454727" y="3799108"/>
            <a:ext cx="5022786" cy="2758624"/>
            <a:chOff x="3281473" y="3130788"/>
            <a:chExt cx="5022786" cy="2758624"/>
          </a:xfrm>
        </p:grpSpPr>
        <p:sp>
          <p:nvSpPr>
            <p:cNvPr id="25" name="타원 24"/>
            <p:cNvSpPr/>
            <p:nvPr/>
          </p:nvSpPr>
          <p:spPr>
            <a:xfrm>
              <a:off x="3281473" y="3130788"/>
              <a:ext cx="5022786" cy="275862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052997" y="3359388"/>
              <a:ext cx="4098861" cy="21002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379191" y="3755646"/>
              <a:ext cx="2449205" cy="13062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970" y="4182947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Kernel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2997" y="5235700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Utilities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99172" y="4458606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Shell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328114" y="4022164"/>
              <a:ext cx="1425251" cy="750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24772" y="4228187"/>
              <a:ext cx="10717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/>
                <a:t>Hardware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94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운영체제는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통해 사용자와 통신하여 프로그램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윈도우의 탐색기 또는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 명령어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같은 역할</a:t>
            </a:r>
            <a:endParaRPr lang="en-US" altLang="ko-KR" dirty="0" smtClean="0"/>
          </a:p>
          <a:p>
            <a:r>
              <a:rPr lang="en-US" altLang="ko-KR" dirty="0" smtClean="0"/>
              <a:t>Shell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bash shell </a:t>
            </a:r>
          </a:p>
          <a:p>
            <a:pPr lvl="2"/>
            <a:r>
              <a:rPr lang="en-US" altLang="ko-KR" dirty="0"/>
              <a:t>Bourne Again </a:t>
            </a:r>
            <a:r>
              <a:rPr lang="en-US" altLang="ko-KR" dirty="0" smtClean="0"/>
              <a:t>Shell(Stephen Bourne</a:t>
            </a:r>
            <a:r>
              <a:rPr lang="ko-KR" altLang="en-US" dirty="0" smtClean="0"/>
              <a:t>이 개발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최초의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bourne</a:t>
            </a:r>
            <a:r>
              <a:rPr lang="en-US" altLang="ko-KR" dirty="0" smtClean="0"/>
              <a:t> shell </a:t>
            </a:r>
            <a:r>
              <a:rPr lang="ko-KR" altLang="en-US" dirty="0" smtClean="0"/>
              <a:t>과 호환되도록 만들어진 </a:t>
            </a:r>
            <a:r>
              <a:rPr lang="en-US" altLang="ko-KR" dirty="0" smtClean="0"/>
              <a:t>shell</a:t>
            </a:r>
          </a:p>
          <a:p>
            <a:pPr lvl="1"/>
            <a:r>
              <a:rPr lang="en-US" altLang="ko-KR" dirty="0" err="1" smtClean="0"/>
              <a:t>csh</a:t>
            </a:r>
            <a:r>
              <a:rPr lang="en-US" altLang="ko-KR" dirty="0" smtClean="0"/>
              <a:t> : BSD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ksh</a:t>
            </a:r>
            <a:r>
              <a:rPr lang="en-US" altLang="ko-KR" dirty="0" smtClean="0"/>
              <a:t> : Unix System V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tcsh</a:t>
            </a:r>
            <a:r>
              <a:rPr lang="en-US" altLang="ko-KR" dirty="0" smtClean="0"/>
              <a:t> : C shell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5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9" y="1790526"/>
            <a:ext cx="7485095" cy="222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9684" y="314300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837" y="3143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컴퓨터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509" y="3439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홈디렉토리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923" y="295534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 프롬프트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328266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02208" y="2706624"/>
            <a:ext cx="87789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00593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75525" y="2743200"/>
            <a:ext cx="221605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589170" y="2585900"/>
            <a:ext cx="2" cy="82061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4850952" y="2706624"/>
            <a:ext cx="491386" cy="3061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728829" y="4177568"/>
            <a:ext cx="6044758" cy="2492173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다음 명령문은 무엇을 하는 것일까요</a:t>
            </a:r>
            <a:r>
              <a:rPr lang="en-US" altLang="ko-KR" sz="2000" dirty="0" smtClean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cal</a:t>
            </a:r>
            <a:r>
              <a:rPr lang="en-US" altLang="ko-KR" sz="2000" dirty="0" smtClean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date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hostname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uname</a:t>
            </a:r>
            <a:r>
              <a:rPr lang="en-US" altLang="ko-KR" sz="2000" dirty="0" smtClean="0">
                <a:latin typeface="+mj-lt"/>
              </a:rPr>
              <a:t> -a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16239"/>
              </p:ext>
            </p:extLst>
          </p:nvPr>
        </p:nvGraphicFramePr>
        <p:xfrm>
          <a:off x="608907" y="1182686"/>
          <a:ext cx="10976367" cy="5218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158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su</a:t>
                      </a:r>
                      <a:r>
                        <a:rPr lang="en-US" altLang="ko-KR" sz="1800" dirty="0" smtClean="0"/>
                        <a:t> &lt;</a:t>
                      </a:r>
                      <a:r>
                        <a:rPr lang="ko-KR" altLang="en-US" sz="1800" dirty="0" smtClean="0"/>
                        <a:t>계정</a:t>
                      </a:r>
                      <a:r>
                        <a:rPr lang="en-US" altLang="ko-KR" sz="1800" dirty="0" smtClean="0"/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swich</a:t>
                      </a:r>
                      <a:r>
                        <a:rPr lang="en-US" altLang="ko-KR" sz="1800" dirty="0" smtClean="0"/>
                        <a:t> user : </a:t>
                      </a:r>
                      <a:r>
                        <a:rPr lang="ko-KR" altLang="en-US" sz="1800" dirty="0" smtClean="0"/>
                        <a:t>현재 계정을 로그아웃하지 않고 다른 계정으로 전환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su</a:t>
                      </a:r>
                      <a:r>
                        <a:rPr lang="en-US" altLang="ko-KR" sz="1800" baseline="0" dirty="0" smtClean="0"/>
                        <a:t> user01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whoami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현재 사용자 확인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whoami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passwd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현재 사용자 암호 변경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passwd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exit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현재 계정 로그아웃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$exit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sudo</a:t>
                      </a:r>
                      <a:r>
                        <a:rPr lang="en-US" altLang="ko-KR" sz="1800" dirty="0" smtClean="0"/>
                        <a:t> &lt;</a:t>
                      </a:r>
                      <a:r>
                        <a:rPr lang="ko-KR" altLang="en-US" sz="1800" dirty="0" smtClean="0"/>
                        <a:t>명령어</a:t>
                      </a:r>
                      <a:r>
                        <a:rPr lang="en-US" altLang="ko-KR" sz="1800" dirty="0" smtClean="0"/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subsititute</a:t>
                      </a:r>
                      <a:r>
                        <a:rPr lang="en-US" altLang="ko-KR" sz="1800" dirty="0" smtClean="0"/>
                        <a:t> do : </a:t>
                      </a:r>
                      <a:r>
                        <a:rPr lang="ko-KR" altLang="en-US" sz="1800" dirty="0" smtClean="0"/>
                        <a:t>현재 계정에서 </a:t>
                      </a:r>
                      <a:r>
                        <a:rPr lang="en-US" altLang="ko-KR" sz="1800" dirty="0" smtClean="0"/>
                        <a:t>root </a:t>
                      </a:r>
                      <a:r>
                        <a:rPr lang="ko-KR" altLang="en-US" sz="1800" dirty="0" smtClean="0"/>
                        <a:t>권한을 이용하여 명령어를 실행할 때 사용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sudo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su</a:t>
                      </a:r>
                      <a:r>
                        <a:rPr lang="en-US" altLang="ko-KR" sz="1800" baseline="0" dirty="0" smtClean="0"/>
                        <a:t> root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man &lt;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명령어 사용법 보기(</a:t>
                      </a:r>
                      <a:r>
                        <a:rPr lang="ko-KR" altLang="en-US" sz="1800" dirty="0" err="1" smtClean="0"/>
                        <a:t>페이지별로</a:t>
                      </a:r>
                      <a:r>
                        <a:rPr lang="ko-KR" altLang="en-US" sz="1800" dirty="0" smtClean="0"/>
                        <a:t> 볼 수 있음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$man </a:t>
                      </a:r>
                      <a:r>
                        <a:rPr lang="en-US" altLang="ko-KR" sz="1800" dirty="0" err="1" smtClean="0"/>
                        <a:t>su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--help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명령어 사용법 보기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$ls</a:t>
                      </a:r>
                      <a:r>
                        <a:rPr lang="en-US" altLang="ko-KR" sz="1800" baseline="0" dirty="0" smtClean="0"/>
                        <a:t> --help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51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3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/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(Substitute User Do)</a:t>
            </a:r>
          </a:p>
          <a:p>
            <a:pPr marL="269875" indent="-269875"/>
            <a:r>
              <a:rPr lang="ko-KR" altLang="en-US" dirty="0">
                <a:latin typeface="+mj-lt"/>
              </a:rPr>
              <a:t>명령어 앞에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붙여서 </a:t>
            </a:r>
            <a:r>
              <a:rPr lang="en-US" altLang="ko-KR" dirty="0">
                <a:latin typeface="+mj-lt"/>
              </a:rPr>
              <a:t>root </a:t>
            </a:r>
            <a:r>
              <a:rPr lang="ko-KR" altLang="en-US" dirty="0">
                <a:latin typeface="+mj-lt"/>
              </a:rPr>
              <a:t>권한으로 명령어 실행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>
                <a:latin typeface="+mj-lt"/>
                <a:cs typeface="나눔스퀘어OTF Light"/>
              </a:rPr>
              <a:t>sudo</a:t>
            </a:r>
            <a:r>
              <a:rPr lang="ko-KR" altLang="en-US" spc="175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명령어</a:t>
            </a:r>
            <a:r>
              <a:rPr lang="en-US" altLang="ko-KR" spc="195" dirty="0">
                <a:latin typeface="+mj-lt"/>
                <a:cs typeface="나눔스퀘어OTF Light"/>
              </a:rPr>
              <a:t>&gt;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dirty="0" err="1" smtClean="0">
                <a:latin typeface="+mj-lt"/>
                <a:cs typeface="나눔스퀘어OTF Light"/>
              </a:rPr>
              <a:t>passwd</a:t>
            </a:r>
            <a:endParaRPr lang="en-US" altLang="ko-KR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20" dirty="0" err="1" smtClean="0">
                <a:latin typeface="+mj-lt"/>
                <a:cs typeface="나눔스퀘어OTF Light"/>
              </a:rPr>
              <a:t>su</a:t>
            </a:r>
            <a:r>
              <a:rPr lang="en-US" altLang="ko-KR" spc="-20" dirty="0">
                <a:latin typeface="+mj-lt"/>
                <a:cs typeface="나눔스퀘어OTF Light"/>
              </a:rPr>
              <a:t> </a:t>
            </a:r>
            <a:r>
              <a:rPr lang="en-US" altLang="ko-KR" spc="-20" dirty="0" smtClean="0">
                <a:latin typeface="+mj-lt"/>
                <a:cs typeface="나눔스퀘어OTF Light"/>
              </a:rPr>
              <a:t>&lt;</a:t>
            </a:r>
            <a:r>
              <a:rPr lang="ko-KR" altLang="en-US" spc="-20" dirty="0" err="1" smtClean="0">
                <a:latin typeface="+mj-lt"/>
                <a:cs typeface="나눔스퀘어OTF Light"/>
              </a:rPr>
              <a:t>계정</a:t>
            </a:r>
            <a:r>
              <a:rPr lang="ko-KR" altLang="en-US" spc="-20" dirty="0" err="1">
                <a:latin typeface="+mj-lt"/>
                <a:cs typeface="나눔스퀘어OTF Light"/>
              </a:rPr>
              <a:t>명</a:t>
            </a:r>
            <a:r>
              <a:rPr lang="en-US" altLang="ko-KR" spc="-20" dirty="0" smtClean="0">
                <a:latin typeface="+mj-lt"/>
                <a:cs typeface="나눔스퀘어OTF Light"/>
              </a:rPr>
              <a:t>&gt;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10" dirty="0" smtClean="0">
                <a:latin typeface="+mj-lt"/>
                <a:cs typeface="나눔스퀘어OTF Light"/>
              </a:rPr>
              <a:t>apt-get </a:t>
            </a:r>
            <a:r>
              <a:rPr lang="en-US" altLang="ko-KR" spc="5" dirty="0">
                <a:latin typeface="+mj-lt"/>
                <a:cs typeface="나눔스퀘어OTF Light"/>
              </a:rPr>
              <a:t>install</a:t>
            </a:r>
            <a:r>
              <a:rPr lang="ko-KR" altLang="en-US" spc="-20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패키지</a:t>
            </a:r>
            <a:r>
              <a:rPr lang="en-US" altLang="ko-KR" spc="195" dirty="0" smtClean="0">
                <a:latin typeface="+mj-lt"/>
                <a:cs typeface="나눔스퀘어OTF Light"/>
              </a:rPr>
              <a:t>&gt;</a:t>
            </a:r>
            <a:endParaRPr lang="ko-KR" altLang="en-US" sz="4100" dirty="0">
              <a:latin typeface="+mj-lt"/>
              <a:cs typeface="Times New Roman"/>
            </a:endParaRPr>
          </a:p>
          <a:p>
            <a:pPr marL="269875" indent="-257175">
              <a:tabLst>
                <a:tab pos="269875" algn="l"/>
              </a:tabLst>
            </a:pPr>
            <a:r>
              <a:rPr lang="en-US" altLang="ko-KR" dirty="0" err="1">
                <a:latin typeface="+mj-lt"/>
              </a:rPr>
              <a:t>su</a:t>
            </a:r>
            <a:r>
              <a:rPr lang="ko-KR" altLang="en-US" dirty="0">
                <a:latin typeface="+mj-lt"/>
              </a:rPr>
              <a:t>와 달리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사용하는 당사자의 비밀번호를 사용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11064" y="4803268"/>
            <a:ext cx="2673941" cy="109645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j-lt"/>
              </a:rPr>
              <a:t>root </a:t>
            </a:r>
            <a:r>
              <a:rPr lang="ko-KR" altLang="en-US" dirty="0" smtClean="0">
                <a:latin typeface="+mj-lt"/>
              </a:rPr>
              <a:t>사용자일 경우는 프롬프트가 </a:t>
            </a:r>
            <a:r>
              <a:rPr lang="en-US" altLang="ko-KR" dirty="0" smtClean="0">
                <a:latin typeface="+mj-lt"/>
              </a:rPr>
              <a:t>$</a:t>
            </a:r>
            <a:r>
              <a:rPr lang="ko-KR" altLang="en-US" dirty="0" smtClean="0">
                <a:latin typeface="+mj-lt"/>
              </a:rPr>
              <a:t>가 아니라 </a:t>
            </a:r>
            <a:r>
              <a:rPr lang="en-US" altLang="ko-KR" sz="2800" b="1" dirty="0" smtClean="0">
                <a:solidFill>
                  <a:srgbClr val="0000FF"/>
                </a:solidFill>
                <a:latin typeface="+mj-lt"/>
              </a:rPr>
              <a:t>#</a:t>
            </a:r>
            <a:r>
              <a:rPr lang="ko-KR" altLang="en-US" dirty="0" smtClean="0">
                <a:latin typeface="+mj-lt"/>
              </a:rPr>
              <a:t>로 표기된다</a:t>
            </a:r>
            <a:r>
              <a:rPr lang="en-US" altLang="ko-KR" dirty="0" smtClean="0">
                <a:latin typeface="+mj-lt"/>
              </a:rPr>
              <a:t>.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44" y="4803268"/>
            <a:ext cx="3448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8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계정으로 로그인하기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로그인된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계정명</a:t>
            </a:r>
            <a:r>
              <a:rPr lang="ko-KR" altLang="en-US" dirty="0" smtClean="0"/>
              <a:t> 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계정에서 로그아웃하기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로그인된</a:t>
            </a:r>
            <a:r>
              <a:rPr lang="ko-KR" altLang="en-US" dirty="0"/>
              <a:t>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암호 변경하기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8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 smtClean="0"/>
              <a:t>년 핀란드 헬싱키대학의 </a:t>
            </a:r>
            <a:r>
              <a:rPr lang="en-US" altLang="ko-KR" dirty="0" smtClean="0"/>
              <a:t>Linus Torvalds(1966</a:t>
            </a:r>
            <a:r>
              <a:rPr lang="ko-KR" altLang="en-US" dirty="0" smtClean="0"/>
              <a:t>년생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뉴스그룹에 글을 올리며 개발 시작</a:t>
            </a:r>
            <a:endParaRPr lang="en-US" altLang="ko-KR" dirty="0" smtClean="0"/>
          </a:p>
          <a:p>
            <a:pPr lvl="1"/>
            <a:r>
              <a:rPr lang="en-US" altLang="ko-KR" sz="1800" dirty="0">
                <a:hlinkClick r:id="rId2"/>
              </a:rPr>
              <a:t>https://patentyogi.com/this-day-in-tech-history/day-tech-history-linux-announced-linus-torvalds-august-25-1991/</a:t>
            </a:r>
            <a:endParaRPr lang="ko-KR" altLang="en-US" sz="1800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80" y="2850867"/>
            <a:ext cx="3981814" cy="3912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252" y="2850867"/>
            <a:ext cx="5550996" cy="38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파일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디렉토리 구조</a:t>
            </a:r>
            <a:endParaRPr lang="en-US" altLang="ko-KR" dirty="0" smtClean="0"/>
          </a:p>
          <a:p>
            <a:pPr lvl="1"/>
            <a:r>
              <a:rPr lang="en-US" altLang="ko-KR" dirty="0"/>
              <a:t>root(/) </a:t>
            </a:r>
            <a:r>
              <a:rPr lang="ko-KR" altLang="en-US" dirty="0"/>
              <a:t>아래에 디렉토리를 갖는 계층구조</a:t>
            </a:r>
            <a:endParaRPr lang="en-US" altLang="ko-KR" dirty="0"/>
          </a:p>
          <a:p>
            <a:pPr lvl="1"/>
            <a:r>
              <a:rPr lang="ko-KR" altLang="en-US" dirty="0"/>
              <a:t>각 디렉토리들은 각자의 역할을 가짐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2510" y="2681056"/>
            <a:ext cx="7676977" cy="2983831"/>
            <a:chOff x="1784658" y="1424539"/>
            <a:chExt cx="7543184" cy="2995938"/>
          </a:xfrm>
        </p:grpSpPr>
        <p:sp>
          <p:nvSpPr>
            <p:cNvPr id="8" name="TextBox 7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21" name="직선 연결선 20"/>
            <p:cNvCxnSpPr>
              <a:stCxn id="9" idx="0"/>
              <a:endCxn id="8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8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8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8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8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8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8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8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8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8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9" idx="0"/>
              <a:endCxn id="8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0" idx="0"/>
              <a:endCxn id="8" idx="2"/>
            </p:cNvCxnSpPr>
            <p:nvPr/>
          </p:nvCxnSpPr>
          <p:spPr>
            <a:xfrm flipH="1" flipV="1">
              <a:off x="5673272" y="1793871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5" name="직선 연결선 34"/>
            <p:cNvCxnSpPr>
              <a:stCxn id="33" idx="0"/>
              <a:endCxn id="13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0"/>
              <a:endCxn id="13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8" name="직선 연결선 37"/>
            <p:cNvCxnSpPr>
              <a:stCxn id="37" idx="0"/>
              <a:endCxn id="33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41" name="직선 연결선 40"/>
            <p:cNvCxnSpPr>
              <a:stCxn id="39" idx="0"/>
              <a:endCxn id="33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40" idx="0"/>
              <a:endCxn id="33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68" y="1742173"/>
            <a:ext cx="4054424" cy="4269915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932093" y="2423486"/>
            <a:ext cx="243912" cy="222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604" y="2373279"/>
            <a:ext cx="90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directory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7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114" dirty="0">
                <a:latin typeface="+mj-lt"/>
                <a:cs typeface="나눔스퀘어OTF Light"/>
              </a:rPr>
              <a:t>/ </a:t>
            </a:r>
            <a:r>
              <a:rPr lang="en-US" altLang="ko-KR" spc="260" dirty="0">
                <a:latin typeface="+mj-lt"/>
                <a:cs typeface="나눔스퀘어OTF Light"/>
              </a:rPr>
              <a:t>–</a:t>
            </a:r>
            <a:r>
              <a:rPr lang="ko-KR" altLang="en-US" spc="340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Root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파일과 디렉토리의 시작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오직 루트 유저만이 권한을 갖는</a:t>
            </a:r>
            <a:r>
              <a:rPr lang="ko-KR" altLang="en-US" sz="2000" spc="18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en-US" altLang="ko-KR" sz="2000" spc="145" dirty="0">
                <a:latin typeface="+mj-lt"/>
                <a:cs typeface="나눔스퀘어OTF Light"/>
              </a:rPr>
              <a:t>/</a:t>
            </a:r>
            <a:r>
              <a:rPr lang="ko-KR" altLang="en-US" sz="2000" spc="145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아닌 </a:t>
            </a:r>
            <a:r>
              <a:rPr lang="en-US" altLang="ko-KR" sz="2000" spc="60" dirty="0">
                <a:latin typeface="+mj-lt"/>
                <a:cs typeface="나눔스퀘어OTF Light"/>
              </a:rPr>
              <a:t>/root</a:t>
            </a:r>
            <a:r>
              <a:rPr lang="ko-KR" altLang="en-US" sz="2000" spc="60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루트 유저의 홈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/bin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35" dirty="0">
                <a:latin typeface="+mj-lt"/>
                <a:cs typeface="나눔스퀘어OTF Light"/>
              </a:rPr>
              <a:t>User</a:t>
            </a:r>
            <a:r>
              <a:rPr lang="ko-KR" altLang="en-US" spc="37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사용자의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명령어</a:t>
            </a:r>
            <a:r>
              <a:rPr lang="ko-KR" altLang="en-US" sz="2000" spc="180" dirty="0">
                <a:latin typeface="+mj-lt"/>
                <a:cs typeface="나눔스퀘어OTF Light"/>
              </a:rPr>
              <a:t>와 시스템 명령어가 이곳에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 err="1">
                <a:latin typeface="+mj-lt"/>
                <a:cs typeface="나눔스퀘어OTF Light"/>
              </a:rPr>
              <a:t>ps</a:t>
            </a:r>
            <a:r>
              <a:rPr lang="en-US" altLang="ko-KR" sz="2000" spc="-5" dirty="0">
                <a:latin typeface="+mj-lt"/>
                <a:cs typeface="나눔스퀘어OTF Light"/>
              </a:rPr>
              <a:t>, </a:t>
            </a:r>
            <a:r>
              <a:rPr lang="en-US" altLang="ko-KR" sz="2000" spc="-10" dirty="0">
                <a:latin typeface="+mj-lt"/>
                <a:cs typeface="나눔스퀘어OTF Light"/>
              </a:rPr>
              <a:t>ls, </a:t>
            </a:r>
            <a:r>
              <a:rPr lang="en-US" altLang="ko-KR" sz="2000" spc="50" dirty="0">
                <a:latin typeface="+mj-lt"/>
                <a:cs typeface="나눔스퀘어OTF Light"/>
              </a:rPr>
              <a:t>ping,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grep</a:t>
            </a:r>
            <a:r>
              <a:rPr lang="en-US" altLang="ko-KR" sz="2000" spc="20" dirty="0">
                <a:latin typeface="+mj-lt"/>
                <a:cs typeface="나눔스퀘어OTF Light"/>
              </a:rPr>
              <a:t>,</a:t>
            </a:r>
            <a:r>
              <a:rPr lang="ko-KR" altLang="en-US" sz="2000" spc="-13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cp.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25" dirty="0">
                <a:latin typeface="+mj-lt"/>
                <a:cs typeface="나눔스퀘어OTF Light"/>
              </a:rPr>
              <a:t>/</a:t>
            </a:r>
            <a:r>
              <a:rPr lang="en-US" altLang="ko-KR" spc="25" dirty="0" err="1">
                <a:latin typeface="+mj-lt"/>
                <a:cs typeface="나눔스퀘어OTF Light"/>
              </a:rPr>
              <a:t>sbin</a:t>
            </a:r>
            <a:r>
              <a:rPr lang="en-US" altLang="ko-KR" spc="25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5" dirty="0">
                <a:latin typeface="+mj-lt"/>
                <a:cs typeface="나눔스퀘어OTF Light"/>
              </a:rPr>
              <a:t>System</a:t>
            </a:r>
            <a:r>
              <a:rPr lang="ko-KR" altLang="en-US" spc="-18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유지보수</a:t>
            </a:r>
            <a:r>
              <a:rPr lang="ko-KR" altLang="en-US" sz="2000" spc="180" dirty="0">
                <a:latin typeface="+mj-lt"/>
                <a:cs typeface="나눔스퀘어OTF Light"/>
              </a:rPr>
              <a:t>를 위한 시스템 관리자 명령어가 이곳에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 err="1">
                <a:latin typeface="+mj-lt"/>
                <a:cs typeface="나눔스퀘어OTF Light"/>
              </a:rPr>
              <a:t>iptables</a:t>
            </a:r>
            <a:r>
              <a:rPr lang="en-US" altLang="ko-KR" sz="2000" spc="10" dirty="0">
                <a:latin typeface="+mj-lt"/>
                <a:cs typeface="나눔스퀘어OTF Light"/>
              </a:rPr>
              <a:t>, </a:t>
            </a:r>
            <a:r>
              <a:rPr lang="en-US" altLang="ko-KR" sz="2000" spc="15" dirty="0">
                <a:latin typeface="+mj-lt"/>
                <a:cs typeface="나눔스퀘어OTF Light"/>
              </a:rPr>
              <a:t>reboot,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fdisk</a:t>
            </a:r>
            <a:r>
              <a:rPr lang="en-US" altLang="ko-KR" sz="2000" spc="5" dirty="0">
                <a:latin typeface="+mj-lt"/>
                <a:cs typeface="나눔스퀘어OTF Light"/>
              </a:rPr>
              <a:t>,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 err="1">
                <a:latin typeface="+mj-lt"/>
                <a:cs typeface="나눔스퀘어OTF Light"/>
              </a:rPr>
              <a:t>ifconfig</a:t>
            </a:r>
            <a:endParaRPr lang="ko-KR" altLang="en-US" sz="2000" dirty="0">
              <a:latin typeface="+mj-lt"/>
              <a:cs typeface="나눔스퀘어OTF Ligh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4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etc</a:t>
            </a:r>
            <a:r>
              <a:rPr lang="en-US" altLang="ko-KR" spc="-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5" dirty="0">
                <a:latin typeface="+mj-lt"/>
                <a:cs typeface="나눔스퀘어OTF Light"/>
              </a:rPr>
              <a:t>Configuration</a:t>
            </a:r>
            <a:r>
              <a:rPr lang="ko-KR" altLang="en-US" spc="-190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프로그램의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설정</a:t>
            </a:r>
            <a:r>
              <a:rPr lang="ko-KR" altLang="en-US" sz="2000" spc="180" dirty="0">
                <a:latin typeface="+mj-lt"/>
                <a:cs typeface="나눔스퀘어OTF Light"/>
              </a:rPr>
              <a:t> 파일</a:t>
            </a:r>
            <a:r>
              <a:rPr lang="ko-KR" altLang="en-US" sz="2000" spc="21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각 프로그램의 시작 및 종료 스크립트</a:t>
            </a:r>
            <a:r>
              <a:rPr lang="ko-KR" altLang="en-US" sz="2000" spc="229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resolv.conf</a:t>
            </a:r>
            <a:r>
              <a:rPr lang="en-US" altLang="ko-KR" sz="2000" spc="-10" dirty="0">
                <a:latin typeface="+mj-lt"/>
                <a:cs typeface="나눔스퀘어OTF Light"/>
              </a:rPr>
              <a:t>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logrotate.conf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/dev – Device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Files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45" dirty="0">
                <a:solidFill>
                  <a:srgbClr val="0000FF"/>
                </a:solidFill>
                <a:latin typeface="+mj-lt"/>
                <a:cs typeface="나눔스퀘어OTF Light"/>
              </a:rPr>
              <a:t>장치</a:t>
            </a:r>
            <a:r>
              <a:rPr lang="en-US" altLang="ko-KR" sz="2000" spc="45" dirty="0">
                <a:latin typeface="+mj-lt"/>
                <a:cs typeface="나눔스퀘어OTF Light"/>
              </a:rPr>
              <a:t>(device)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34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터미널 </a:t>
            </a:r>
            <a:r>
              <a:rPr lang="ko-KR" altLang="en-US" sz="2000" spc="135" dirty="0">
                <a:latin typeface="+mj-lt"/>
                <a:cs typeface="나눔스퀘어OTF Light"/>
              </a:rPr>
              <a:t>장치</a:t>
            </a:r>
            <a:r>
              <a:rPr lang="en-US" altLang="ko-KR" sz="2000" spc="135" dirty="0">
                <a:latin typeface="+mj-lt"/>
                <a:cs typeface="나눔스퀘어OTF Light"/>
              </a:rPr>
              <a:t>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usb</a:t>
            </a:r>
            <a:r>
              <a:rPr lang="en-US" altLang="ko-KR" sz="2000" spc="5" dirty="0">
                <a:latin typeface="+mj-lt"/>
                <a:cs typeface="나눔스퀘어OTF Light"/>
              </a:rPr>
              <a:t>, </a:t>
            </a:r>
            <a:r>
              <a:rPr lang="ko-KR" altLang="en-US" sz="2000" spc="180" dirty="0">
                <a:latin typeface="+mj-lt"/>
                <a:cs typeface="나눔스퀘어OTF Light"/>
              </a:rPr>
              <a:t>시스템에 연결된 모든 장치</a:t>
            </a:r>
            <a:r>
              <a:rPr lang="ko-KR" altLang="en-US" sz="2000" spc="-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5" dirty="0">
                <a:latin typeface="+mj-lt"/>
                <a:cs typeface="나눔스퀘어OTF Light"/>
              </a:rPr>
              <a:t>/dev/tty1,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/dev/usbmon0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proc</a:t>
            </a:r>
            <a:r>
              <a:rPr lang="en-US" altLang="ko-KR" spc="-10" dirty="0">
                <a:latin typeface="+mj-lt"/>
                <a:cs typeface="나눔스퀘어OTF Light"/>
              </a:rPr>
              <a:t> – Process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Information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프로세스 </a:t>
            </a:r>
            <a:r>
              <a:rPr lang="ko-KR" altLang="en-US" sz="2000" spc="180" dirty="0">
                <a:latin typeface="+mj-lt"/>
                <a:cs typeface="나눔스퀘어OTF Light"/>
              </a:rPr>
              <a:t>정보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실행중인 프로세스 정보를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pseudo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>
                <a:latin typeface="+mj-lt"/>
                <a:cs typeface="나눔스퀘어OTF Light"/>
              </a:rPr>
              <a:t>/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proc</a:t>
            </a:r>
            <a:r>
              <a:rPr lang="en-US" altLang="ko-KR" sz="2000" spc="10" dirty="0">
                <a:latin typeface="+mj-lt"/>
                <a:cs typeface="나눔스퀘어OTF Light"/>
              </a:rPr>
              <a:t>/{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10" dirty="0">
                <a:latin typeface="+mj-lt"/>
                <a:cs typeface="나눔스퀘어OTF Light"/>
              </a:rPr>
              <a:t>} 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디렉토리는 해당 </a:t>
            </a:r>
            <a:r>
              <a:rPr lang="en-US" altLang="ko-KR" sz="2000" spc="6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프로세스의 정보</a:t>
            </a:r>
            <a:r>
              <a:rPr lang="ko-KR" altLang="en-US" sz="2000" spc="13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-40" dirty="0">
                <a:latin typeface="+mj-lt"/>
                <a:cs typeface="나눔스퀘어OTF Light"/>
              </a:rPr>
              <a:t>resources </a:t>
            </a:r>
            <a:r>
              <a:rPr lang="ko-KR" altLang="en-US" sz="2000" spc="180" dirty="0">
                <a:latin typeface="+mj-lt"/>
                <a:cs typeface="나눔스퀘어OTF Light"/>
              </a:rPr>
              <a:t>정보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virtual</a:t>
            </a:r>
            <a:r>
              <a:rPr lang="ko-KR" altLang="en-US" sz="2000" spc="-225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 smtClean="0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4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10" dirty="0">
                <a:latin typeface="+mj-lt"/>
                <a:cs typeface="나눔스퀘어OTF Light"/>
              </a:rPr>
              <a:t>/</a:t>
            </a:r>
            <a:r>
              <a:rPr lang="en-US" altLang="ko-KR" spc="10" dirty="0" err="1">
                <a:latin typeface="+mj-lt"/>
                <a:cs typeface="나눔스퀘어OTF Light"/>
              </a:rPr>
              <a:t>var</a:t>
            </a:r>
            <a:r>
              <a:rPr lang="en-US" altLang="ko-KR" spc="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dirty="0">
                <a:latin typeface="+mj-lt"/>
                <a:cs typeface="나눔스퀘어OTF Light"/>
              </a:rPr>
              <a:t>Variable</a:t>
            </a:r>
            <a:r>
              <a:rPr lang="en-US" altLang="ko-KR" spc="-185" dirty="0">
                <a:latin typeface="+mj-lt"/>
                <a:cs typeface="나눔스퀘어OTF Light"/>
              </a:rPr>
              <a:t> </a:t>
            </a:r>
            <a:r>
              <a:rPr lang="en-US" altLang="ko-KR" spc="-30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내용이 증가될 수 있는 파일</a:t>
            </a:r>
            <a:r>
              <a:rPr lang="ko-KR" altLang="en-US" sz="2000" spc="204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65" dirty="0">
                <a:latin typeface="+mj-lt"/>
                <a:cs typeface="나눔스퀘어OTF Light"/>
              </a:rPr>
              <a:t>log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40" dirty="0">
                <a:latin typeface="+mj-lt"/>
                <a:cs typeface="나눔스퀘어OTF Light"/>
              </a:rPr>
              <a:t>(/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40" dirty="0">
                <a:latin typeface="+mj-lt"/>
                <a:cs typeface="나눔스퀘어OTF Light"/>
              </a:rPr>
              <a:t>/log)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10" dirty="0">
                <a:latin typeface="+mj-lt"/>
                <a:cs typeface="나눔스퀘어OTF Light"/>
              </a:rPr>
              <a:t>packages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-10" dirty="0">
                <a:latin typeface="+mj-lt"/>
                <a:cs typeface="나눔스퀘어OTF Light"/>
              </a:rPr>
              <a:t>database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265" dirty="0">
                <a:latin typeface="+mj-lt"/>
                <a:cs typeface="나눔스퀘어OTF Light"/>
              </a:rPr>
              <a:t> </a:t>
            </a:r>
            <a:r>
              <a:rPr lang="en-US" altLang="ko-KR" sz="2000" spc="35" dirty="0">
                <a:latin typeface="+mj-lt"/>
                <a:cs typeface="나눔스퀘어OTF Light"/>
              </a:rPr>
              <a:t>(/</a:t>
            </a:r>
            <a:r>
              <a:rPr lang="en-US" altLang="ko-KR" sz="2000" spc="3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5" dirty="0">
                <a:latin typeface="+mj-lt"/>
                <a:cs typeface="나눔스퀘어OTF Light"/>
              </a:rPr>
              <a:t>/lib)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dirty="0">
                <a:latin typeface="+mj-lt"/>
                <a:cs typeface="나눔스퀘어OTF Light"/>
              </a:rPr>
              <a:t>emails</a:t>
            </a:r>
            <a:r>
              <a:rPr lang="en-US" altLang="ko-KR" sz="2000" spc="17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/mail)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10" dirty="0">
                <a:latin typeface="+mj-lt"/>
                <a:cs typeface="나눔스퀘어OTF Light"/>
              </a:rPr>
              <a:t>print </a:t>
            </a:r>
            <a:r>
              <a:rPr lang="en-US" altLang="ko-KR" sz="2000" spc="-5" dirty="0">
                <a:latin typeface="+mj-lt"/>
                <a:cs typeface="나눔스퀘어OTF Light"/>
              </a:rPr>
              <a:t>queues</a:t>
            </a:r>
            <a:r>
              <a:rPr lang="en-US" altLang="ko-KR" sz="2000" spc="-14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/spool)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20" dirty="0">
                <a:latin typeface="+mj-lt"/>
                <a:cs typeface="나눔스퀘어OTF Light"/>
              </a:rPr>
              <a:t>lock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/lock)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5" dirty="0">
                <a:latin typeface="+mj-lt"/>
                <a:cs typeface="나눔스퀘어OTF Light"/>
              </a:rPr>
              <a:t>temp </a:t>
            </a:r>
            <a:r>
              <a:rPr lang="en-US" altLang="ko-KR" sz="2000" spc="-20" dirty="0">
                <a:latin typeface="+mj-lt"/>
                <a:cs typeface="나눔스퀘어OTF Light"/>
              </a:rPr>
              <a:t>files </a:t>
            </a:r>
            <a:r>
              <a:rPr lang="en-US" altLang="ko-KR" sz="2000" spc="15" dirty="0">
                <a:latin typeface="+mj-lt"/>
                <a:cs typeface="나눔스퀘어OTF Light"/>
              </a:rPr>
              <a:t>needed </a:t>
            </a:r>
            <a:r>
              <a:rPr lang="en-US" altLang="ko-KR" sz="2000" spc="-45" dirty="0">
                <a:latin typeface="+mj-lt"/>
                <a:cs typeface="나눔스퀘어OTF Light"/>
              </a:rPr>
              <a:t>across </a:t>
            </a:r>
            <a:r>
              <a:rPr lang="en-US" altLang="ko-KR" sz="2000" spc="-5" dirty="0">
                <a:latin typeface="+mj-lt"/>
                <a:cs typeface="나눔스퀘어OTF Light"/>
              </a:rPr>
              <a:t>reboots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tmp</a:t>
            </a:r>
            <a:r>
              <a:rPr lang="en-US" altLang="ko-KR" sz="2000" spc="25" dirty="0">
                <a:latin typeface="+mj-lt"/>
                <a:cs typeface="나눔스퀘어OTF Light"/>
              </a:rPr>
              <a:t>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</a:t>
            </a:r>
            <a:r>
              <a:rPr lang="en-US" altLang="ko-KR" spc="50" dirty="0" err="1">
                <a:latin typeface="+mj-lt"/>
                <a:cs typeface="나눔스퀘어OTF Light"/>
              </a:rPr>
              <a:t>tmp</a:t>
            </a:r>
            <a:r>
              <a:rPr lang="en-US" altLang="ko-KR" spc="5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15" dirty="0">
                <a:latin typeface="+mj-lt"/>
                <a:cs typeface="나눔스퀘어OTF Light"/>
              </a:rPr>
              <a:t>Temporary</a:t>
            </a:r>
            <a:r>
              <a:rPr lang="en-US" altLang="ko-KR" spc="35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임시 파일</a:t>
            </a:r>
            <a:r>
              <a:rPr lang="ko-KR" altLang="en-US" sz="2000" b="1" spc="195" dirty="0">
                <a:solidFill>
                  <a:srgbClr val="0000FF"/>
                </a:solidFill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재부팅시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삭제됨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8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29" y="1042845"/>
            <a:ext cx="11434714" cy="5611906"/>
          </a:xfrm>
        </p:spPr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/home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Home</a:t>
            </a:r>
            <a:r>
              <a:rPr lang="en-US" altLang="ko-KR" spc="335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Directories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사용자</a:t>
            </a:r>
            <a:r>
              <a:rPr lang="ko-KR" altLang="en-US" sz="2000" spc="180" dirty="0">
                <a:latin typeface="+mj-lt"/>
                <a:cs typeface="나눔스퀘어OTF Light"/>
              </a:rPr>
              <a:t>의 개인 파일들이 저장되는</a:t>
            </a:r>
            <a:r>
              <a:rPr lang="ko-KR" altLang="en-US" sz="2000" spc="19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/home/john,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/home/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nikita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/boot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0" dirty="0">
                <a:latin typeface="+mj-lt"/>
                <a:cs typeface="나눔스퀘어OTF Light"/>
              </a:rPr>
              <a:t>Boot </a:t>
            </a:r>
            <a:r>
              <a:rPr lang="en-US" altLang="ko-KR" spc="-10" dirty="0">
                <a:latin typeface="+mj-lt"/>
                <a:cs typeface="나눔스퀘어OTF Light"/>
              </a:rPr>
              <a:t>Loader</a:t>
            </a:r>
            <a:r>
              <a:rPr lang="en-US" altLang="ko-KR" spc="-4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부트 </a:t>
            </a:r>
            <a:r>
              <a:rPr lang="ko-KR" altLang="en-US" sz="2000" spc="180" dirty="0" err="1" smtClean="0">
                <a:latin typeface="+mj-lt"/>
                <a:cs typeface="나눔스퀘어OTF Light"/>
              </a:rPr>
              <a:t>로더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관련 파일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20" dirty="0">
                <a:latin typeface="+mj-lt"/>
                <a:cs typeface="나눔스퀘어OTF Light"/>
              </a:rPr>
              <a:t>Kernel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initrd</a:t>
            </a:r>
            <a:r>
              <a:rPr lang="en-US" altLang="ko-KR" sz="2000" spc="20" dirty="0">
                <a:latin typeface="+mj-lt"/>
                <a:cs typeface="나눔스퀘어OTF Light"/>
              </a:rPr>
              <a:t>, 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vmlinux</a:t>
            </a:r>
            <a:r>
              <a:rPr lang="en-US" altLang="ko-KR" sz="2000" spc="25" dirty="0">
                <a:latin typeface="+mj-lt"/>
                <a:cs typeface="나눔스퀘어OTF Light"/>
              </a:rPr>
              <a:t>, </a:t>
            </a:r>
            <a:r>
              <a:rPr lang="en-US" altLang="ko-KR" sz="2000" spc="30" dirty="0">
                <a:latin typeface="+mj-lt"/>
                <a:cs typeface="나눔스퀘어OTF Light"/>
              </a:rPr>
              <a:t>grub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-15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dirty="0">
                <a:latin typeface="+mj-lt"/>
                <a:cs typeface="나눔스퀘어OTF Light"/>
              </a:rPr>
              <a:t>initrd.img-2.6.32-24-generic,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vmlinuz-2.6.32-24-generic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80" dirty="0">
                <a:latin typeface="+mj-lt"/>
                <a:cs typeface="나눔스퀘어OTF Light"/>
              </a:rPr>
              <a:t>/lib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0" dirty="0">
                <a:latin typeface="+mj-lt"/>
                <a:cs typeface="나눔스퀘어OTF Light"/>
              </a:rPr>
              <a:t>System</a:t>
            </a:r>
            <a:r>
              <a:rPr lang="en-US" altLang="ko-KR" spc="315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Libraries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60" dirty="0">
                <a:latin typeface="+mj-lt"/>
                <a:cs typeface="나눔스퀘어OTF Light"/>
              </a:rPr>
              <a:t>/bin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50" dirty="0">
                <a:latin typeface="+mj-lt"/>
                <a:cs typeface="나눔스퀘어OTF Light"/>
              </a:rPr>
              <a:t>/</a:t>
            </a:r>
            <a:r>
              <a:rPr lang="en-US" altLang="ko-KR" sz="2000" spc="50" dirty="0" err="1">
                <a:latin typeface="+mj-lt"/>
                <a:cs typeface="나눔스퀘어OTF Light"/>
              </a:rPr>
              <a:t>sbin</a:t>
            </a:r>
            <a:r>
              <a:rPr lang="ko-KR" altLang="en-US" sz="2000" spc="50" dirty="0">
                <a:latin typeface="+mj-lt"/>
                <a:cs typeface="나눔스퀘어OTF Light"/>
              </a:rPr>
              <a:t>의 </a:t>
            </a:r>
            <a:r>
              <a:rPr lang="ko-KR" altLang="en-US" sz="2000" spc="180" dirty="0">
                <a:latin typeface="+mj-lt"/>
                <a:cs typeface="나눔스퀘어OTF Light"/>
              </a:rPr>
              <a:t>바이너리를 지원하는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라이브러리</a:t>
            </a:r>
            <a:r>
              <a:rPr lang="ko-KR" altLang="en-US" sz="2000" spc="5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파일명 </a:t>
            </a:r>
            <a:r>
              <a:rPr lang="en-US" altLang="ko-KR" sz="2000" spc="-80" dirty="0">
                <a:latin typeface="+mj-lt"/>
                <a:cs typeface="나눔스퀘어OTF Light"/>
              </a:rPr>
              <a:t>: </a:t>
            </a:r>
            <a:r>
              <a:rPr lang="en-US" altLang="ko-KR" sz="2000" spc="30" dirty="0" err="1">
                <a:latin typeface="+mj-lt"/>
                <a:cs typeface="나눔스퀘어OTF Light"/>
              </a:rPr>
              <a:t>ld</a:t>
            </a:r>
            <a:r>
              <a:rPr lang="en-US" altLang="ko-KR" sz="2000" spc="30" dirty="0">
                <a:latin typeface="+mj-lt"/>
                <a:cs typeface="나눔스퀘어OTF Light"/>
              </a:rPr>
              <a:t>* </a:t>
            </a:r>
            <a:r>
              <a:rPr lang="ko-KR" altLang="en-US" sz="2000" spc="180" dirty="0">
                <a:latin typeface="+mj-lt"/>
                <a:cs typeface="나눔스퀘어OTF Light"/>
              </a:rPr>
              <a:t>혹은</a:t>
            </a:r>
            <a:r>
              <a:rPr lang="ko-KR" altLang="en-US" sz="2000" spc="200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lib*.so.*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>
                <a:latin typeface="+mj-lt"/>
                <a:cs typeface="나눔스퀘어OTF Light"/>
              </a:rPr>
              <a:t>ld-2.11.1.so,</a:t>
            </a:r>
            <a:r>
              <a:rPr lang="en-US" altLang="ko-KR" sz="2000" spc="29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libncurses.so.5.7</a:t>
            </a:r>
            <a:endParaRPr lang="en-US" altLang="ko-KR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3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디렉토리의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30" dirty="0">
                <a:latin typeface="+mj-lt"/>
                <a:cs typeface="나눔스퀘어OTF Light"/>
              </a:rPr>
              <a:t>/</a:t>
            </a:r>
            <a:r>
              <a:rPr lang="en-US" altLang="ko-KR" spc="30" dirty="0" err="1">
                <a:latin typeface="+mj-lt"/>
                <a:cs typeface="나눔스퀘어OTF Light"/>
              </a:rPr>
              <a:t>mnt</a:t>
            </a:r>
            <a:r>
              <a:rPr lang="en-US" altLang="ko-KR" spc="3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Mount</a:t>
            </a:r>
            <a:r>
              <a:rPr lang="en-US" altLang="ko-KR" spc="-215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Directory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마운트된</a:t>
            </a:r>
            <a:r>
              <a:rPr lang="ko-KR" altLang="en-US" sz="2000" spc="180" dirty="0">
                <a:latin typeface="+mj-lt"/>
                <a:cs typeface="나눔스퀘어OTF Light"/>
              </a:rPr>
              <a:t> 파일시스템이 연결된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디렉토리</a:t>
            </a:r>
            <a:endParaRPr lang="en-US" altLang="ko-KR" sz="2000" spc="180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로컬 컴퓨터의 파일 접근 가능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45" dirty="0">
                <a:latin typeface="+mj-lt"/>
                <a:cs typeface="나눔스퀘어OTF Light"/>
              </a:rPr>
              <a:t>/media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15" dirty="0">
                <a:latin typeface="+mj-lt"/>
                <a:cs typeface="나눔스퀘어OTF Light"/>
              </a:rPr>
              <a:t>Removable </a:t>
            </a:r>
            <a:r>
              <a:rPr lang="en-US" altLang="ko-KR" spc="70" dirty="0">
                <a:latin typeface="+mj-lt"/>
                <a:cs typeface="나눔스퀘어OTF Light"/>
              </a:rPr>
              <a:t>Media</a:t>
            </a:r>
            <a:r>
              <a:rPr lang="en-US" altLang="ko-KR" spc="-40" dirty="0">
                <a:latin typeface="+mj-lt"/>
                <a:cs typeface="나눔스퀘어OTF Light"/>
              </a:rPr>
              <a:t> </a:t>
            </a:r>
            <a:r>
              <a:rPr lang="en-US" altLang="ko-KR" dirty="0">
                <a:latin typeface="+mj-lt"/>
                <a:cs typeface="나눔스퀘어OTF Light"/>
              </a:rPr>
              <a:t>Devices</a:t>
            </a: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제거 가능한 </a:t>
            </a:r>
            <a:r>
              <a:rPr lang="ko-KR" altLang="en-US" sz="2000" spc="180" dirty="0">
                <a:latin typeface="+mj-lt"/>
                <a:cs typeface="나눔스퀘어OTF Light"/>
              </a:rPr>
              <a:t>장치를 위한 임시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marR="5080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40" dirty="0">
                <a:latin typeface="+mj-lt"/>
                <a:cs typeface="나눔스퀘어OTF Light"/>
              </a:rPr>
              <a:t>/media/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cdrom</a:t>
            </a:r>
            <a:r>
              <a:rPr lang="en-US" altLang="ko-KR" sz="2000" spc="40" dirty="0">
                <a:latin typeface="+mj-lt"/>
                <a:cs typeface="나눔스퀘어OTF Light"/>
              </a:rPr>
              <a:t> </a:t>
            </a:r>
            <a:r>
              <a:rPr lang="en-US" altLang="ko-KR" sz="2000" spc="-5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CD-ROM, </a:t>
            </a:r>
            <a:r>
              <a:rPr lang="en-US" altLang="ko-KR" sz="2000" spc="45" dirty="0">
                <a:latin typeface="+mj-lt"/>
                <a:cs typeface="나눔스퀘어OTF Light"/>
              </a:rPr>
              <a:t>/media/floppy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40" dirty="0">
                <a:latin typeface="+mj-lt"/>
                <a:cs typeface="나눔스퀘어OTF Light"/>
              </a:rPr>
              <a:t>floppy  </a:t>
            </a:r>
            <a:r>
              <a:rPr lang="en-US" altLang="ko-KR" sz="2000" spc="-20" dirty="0">
                <a:latin typeface="+mj-lt"/>
                <a:cs typeface="나눔스퀘어OTF Light"/>
              </a:rPr>
              <a:t>drives; </a:t>
            </a:r>
            <a:r>
              <a:rPr lang="en-US" altLang="ko-KR" sz="2000" spc="15" dirty="0">
                <a:latin typeface="+mj-lt"/>
                <a:cs typeface="나눔스퀘어OTF Light"/>
              </a:rPr>
              <a:t>/media/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cdrecorder</a:t>
            </a:r>
            <a:r>
              <a:rPr lang="en-US" altLang="ko-KR" sz="2000" spc="1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-20" dirty="0">
                <a:latin typeface="+mj-lt"/>
                <a:cs typeface="나눔스퀘어OTF Light"/>
              </a:rPr>
              <a:t>writer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>
              <a:buClr>
                <a:schemeClr val="tx1"/>
              </a:buClr>
            </a:pP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02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디렉토리 </a:t>
            </a:r>
            <a:r>
              <a:rPr lang="ko-KR" altLang="en-US" dirty="0"/>
              <a:t>전환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8190" y="1828800"/>
            <a:ext cx="7676977" cy="2983831"/>
            <a:chOff x="1784658" y="1424539"/>
            <a:chExt cx="7543184" cy="2995938"/>
          </a:xfrm>
        </p:grpSpPr>
        <p:sp>
          <p:nvSpPr>
            <p:cNvPr id="6" name="TextBox 5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stCxn id="7" idx="0"/>
              <a:endCxn id="6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8" idx="0"/>
              <a:endCxn id="6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9" idx="0"/>
              <a:endCxn id="6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6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6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6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6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6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6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6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6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6" idx="2"/>
            </p:cNvCxnSpPr>
            <p:nvPr/>
          </p:nvCxnSpPr>
          <p:spPr>
            <a:xfrm flipH="1" flipV="1">
              <a:off x="5673272" y="1793870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3" name="직선 연결선 32"/>
            <p:cNvCxnSpPr>
              <a:stCxn id="31" idx="0"/>
              <a:endCxn id="11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2" idx="0"/>
              <a:endCxn id="11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6" name="직선 연결선 35"/>
            <p:cNvCxnSpPr>
              <a:stCxn id="35" idx="0"/>
              <a:endCxn id="31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39" name="직선 연결선 38"/>
            <p:cNvCxnSpPr>
              <a:stCxn id="37" idx="0"/>
              <a:endCxn id="31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0"/>
              <a:endCxn id="31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038211" y="823373"/>
            <a:ext cx="454312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..</a:t>
            </a:r>
            <a:r>
              <a:rPr lang="en-US" altLang="ko-KR" dirty="0" smtClean="0"/>
              <a:t>(dot </a:t>
            </a:r>
            <a:r>
              <a:rPr lang="ko-KR" altLang="en-US" dirty="0" smtClean="0"/>
              <a:t>두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r>
              <a:rPr lang="en-US" altLang="ko-KR" dirty="0" smtClean="0"/>
              <a:t> (dot </a:t>
            </a:r>
            <a:r>
              <a:rPr lang="ko-KR" altLang="en-US" dirty="0" smtClean="0"/>
              <a:t>한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홈디렉토리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~</a:t>
            </a:r>
            <a:r>
              <a:rPr lang="en-US" altLang="ko-KR" dirty="0" smtClean="0"/>
              <a:t> (tilde : )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위치를 기준한 경로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root </a:t>
            </a:r>
            <a:r>
              <a:rPr lang="ko-KR" altLang="en-US" dirty="0" smtClean="0"/>
              <a:t>부터의 경로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919911" y="3978877"/>
            <a:ext cx="665415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r>
              <a:rPr lang="ko-KR" altLang="en-US" dirty="0" smtClean="0"/>
              <a:t>이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&gt;cd download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&gt; cd ./download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&gt;cd /home/user01/download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36501" y="5376136"/>
            <a:ext cx="66541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docs</a:t>
            </a:r>
            <a:r>
              <a:rPr lang="ko-KR" altLang="en-US" dirty="0" smtClean="0"/>
              <a:t>가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5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92612"/>
              </p:ext>
            </p:extLst>
          </p:nvPr>
        </p:nvGraphicFramePr>
        <p:xfrm>
          <a:off x="505391" y="1156808"/>
          <a:ext cx="11286919" cy="5252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446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12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change directory : </a:t>
                      </a:r>
                      <a:r>
                        <a:rPr lang="ko-KR" altLang="en-US" sz="2000" dirty="0" smtClean="0"/>
                        <a:t>디렉토리 변경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&gt;cd</a:t>
                      </a:r>
                      <a:r>
                        <a:rPr lang="en-US" altLang="ko-KR" sz="2000" baseline="0" dirty="0" smtClean="0"/>
                        <a:t> 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bin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lib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../bin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7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ls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list : </a:t>
                      </a:r>
                      <a:r>
                        <a:rPr lang="ko-KR" altLang="en-US" sz="2000" dirty="0" smtClean="0"/>
                        <a:t>현재 디렉토리의 파일 목록 보기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&gt;ls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baseline="0" dirty="0" smtClean="0"/>
                        <a:t>ls –l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–a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–la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-F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print</a:t>
                      </a:r>
                      <a:r>
                        <a:rPr lang="en-US" altLang="ko-KR" sz="2000" baseline="0" dirty="0" smtClean="0"/>
                        <a:t> working directory : </a:t>
                      </a:r>
                      <a:r>
                        <a:rPr lang="ko-KR" altLang="en-US" sz="2000" baseline="0" dirty="0" smtClean="0"/>
                        <a:t>현재 디렉토리 경로 출력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pwd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11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홈 디렉토리로 전환하는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ls</a:t>
            </a:r>
            <a:r>
              <a:rPr lang="ko-KR" altLang="en-US" dirty="0" smtClean="0"/>
              <a:t>의 사용법 살펴보기</a:t>
            </a:r>
            <a:r>
              <a:rPr lang="en-US" altLang="ko-KR" dirty="0" smtClean="0"/>
              <a:t>(man ls)</a:t>
            </a:r>
          </a:p>
          <a:p>
            <a:endParaRPr lang="en-US" altLang="ko-KR" dirty="0"/>
          </a:p>
          <a:p>
            <a:r>
              <a:rPr lang="ko-KR" altLang="en-US" dirty="0" smtClean="0"/>
              <a:t>현재 디렉토리 확인하기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1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60433"/>
              </p:ext>
            </p:extLst>
          </p:nvPr>
        </p:nvGraphicFramePr>
        <p:xfrm>
          <a:off x="388189" y="1104180"/>
          <a:ext cx="11334253" cy="5322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096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4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mkdir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디렉토리 생성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mkdir</a:t>
                      </a:r>
                      <a:r>
                        <a:rPr lang="en-US" altLang="ko-KR" sz="2000" dirty="0" smtClean="0"/>
                        <a:t>  document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mkdir</a:t>
                      </a:r>
                      <a:r>
                        <a:rPr lang="en-US" altLang="ko-KR" sz="2000" dirty="0" smtClean="0"/>
                        <a:t>  </a:t>
                      </a:r>
                      <a:r>
                        <a:rPr lang="en-US" altLang="ko-KR" sz="2000" dirty="0" err="1" smtClean="0"/>
                        <a:t>myspace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rmdir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디렉토리 삭제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rmdir</a:t>
                      </a:r>
                      <a:r>
                        <a:rPr lang="en-US" altLang="ko-KR" sz="2000" dirty="0" smtClean="0"/>
                        <a:t>  document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touch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빈 파일 생성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&gt;touch</a:t>
                      </a:r>
                      <a:r>
                        <a:rPr lang="en-US" altLang="ko-KR" sz="2000" baseline="0" dirty="0" smtClean="0"/>
                        <a:t>  test.txt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mv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파일 이동 </a:t>
                      </a:r>
                      <a:r>
                        <a:rPr lang="en-US" altLang="ko-KR" sz="2000" dirty="0" smtClean="0"/>
                        <a:t>/ </a:t>
                      </a:r>
                      <a:r>
                        <a:rPr lang="ko-KR" altLang="en-US" sz="2000" dirty="0" smtClean="0"/>
                        <a:t>파일이름 변경</a:t>
                      </a:r>
                      <a:r>
                        <a:rPr lang="en-US" altLang="ko-KR" sz="2000" dirty="0" smtClean="0"/>
                        <a:t>(rename)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&gt;mv  test.txt  mytext.txt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dirty="0" smtClean="0"/>
                        <a:t>mv</a:t>
                      </a:r>
                      <a:r>
                        <a:rPr lang="en-US" altLang="ko-KR" sz="2000" baseline="0" dirty="0" smtClean="0"/>
                        <a:t>  mytext.txt  </a:t>
                      </a:r>
                      <a:r>
                        <a:rPr lang="en-US" altLang="ko-KR" sz="2000" baseline="0" dirty="0" err="1" smtClean="0"/>
                        <a:t>myspace</a:t>
                      </a:r>
                      <a:r>
                        <a:rPr lang="en-US" altLang="ko-KR" sz="2000" baseline="0" dirty="0" smtClean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cp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</a:t>
                      </a:r>
                      <a:r>
                        <a:rPr lang="ko-KR" altLang="en-US" sz="2000" baseline="0" dirty="0" smtClean="0"/>
                        <a:t>일 복사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baseline="0" dirty="0" err="1" smtClean="0"/>
                        <a:t>cp</a:t>
                      </a:r>
                      <a:r>
                        <a:rPr lang="en-US" altLang="ko-KR" sz="2000" baseline="0" dirty="0" smtClean="0"/>
                        <a:t>  mytext.txt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baseline="0" dirty="0" err="1" smtClean="0"/>
                        <a:t>cp</a:t>
                      </a:r>
                      <a:r>
                        <a:rPr lang="en-US" altLang="ko-KR" sz="2000" baseline="0" dirty="0" smtClean="0"/>
                        <a:t>  mytext.txt  mytext2.txt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185041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파일 삭제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 –</a:t>
                      </a:r>
                      <a:r>
                        <a:rPr lang="en-US" altLang="ko-KR" sz="2000" dirty="0" err="1" smtClean="0"/>
                        <a:t>i</a:t>
                      </a:r>
                      <a:r>
                        <a:rPr lang="en-US" altLang="ko-KR" sz="2000" dirty="0" smtClean="0"/>
                        <a:t>  mytext1.txt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6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리눅스 개발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네덜란드 암스테르담 </a:t>
            </a:r>
            <a:r>
              <a:rPr lang="ko-KR" altLang="en-US" dirty="0" err="1" smtClean="0"/>
              <a:t>자유대학교</a:t>
            </a:r>
            <a:r>
              <a:rPr lang="ko-KR" altLang="en-US" dirty="0" smtClean="0"/>
              <a:t> 전</a:t>
            </a:r>
            <a:r>
              <a:rPr lang="ko-KR" altLang="en-US" dirty="0"/>
              <a:t>산</a:t>
            </a:r>
            <a:r>
              <a:rPr lang="ko-KR" altLang="en-US" dirty="0" smtClean="0"/>
              <a:t>학 교수인 앤디 </a:t>
            </a:r>
            <a:r>
              <a:rPr lang="ko-KR" altLang="en-US" dirty="0" err="1" smtClean="0"/>
              <a:t>탄넨바움</a:t>
            </a:r>
            <a:r>
              <a:rPr lang="ko-KR" altLang="en-US" dirty="0" smtClean="0"/>
              <a:t> 교수가 학생들의 학습을 목적으로 개발한 </a:t>
            </a:r>
            <a:r>
              <a:rPr lang="en-US" altLang="ko-KR" dirty="0" smtClean="0"/>
              <a:t>MINIX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와 호환되는 공개 운영체제의 개발 계획을 </a:t>
            </a:r>
            <a:r>
              <a:rPr lang="en-US" altLang="ko-KR" dirty="0" smtClean="0"/>
              <a:t>MINIX </a:t>
            </a:r>
            <a:r>
              <a:rPr lang="ko-KR" altLang="en-US" dirty="0" smtClean="0"/>
              <a:t>뉴스그룹에 발표하면서 시작됨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이름과 기반 시스템인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를 따서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marL="241300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/>
              <a:t>자유 소프트웨어와 오픈소스 개발의 가장 유명한 표본</a:t>
            </a:r>
          </a:p>
          <a:p>
            <a:pPr marL="241300" marR="384175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리눅스로 작동되는 서버</a:t>
            </a:r>
            <a:endParaRPr lang="en-US" altLang="ko-KR" dirty="0" smtClean="0"/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/>
              <a:t>클라우드의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스마트폰의 </a:t>
            </a:r>
            <a:r>
              <a:rPr lang="en-US" altLang="ko-KR" dirty="0"/>
              <a:t>82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/>
              <a:t>기기의  </a:t>
            </a:r>
            <a:r>
              <a:rPr lang="en-US" altLang="ko-KR" dirty="0"/>
              <a:t>62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슈퍼 </a:t>
            </a:r>
            <a:r>
              <a:rPr lang="ko-KR" altLang="en-US" dirty="0"/>
              <a:t>컴퓨터의 </a:t>
            </a:r>
            <a:r>
              <a:rPr lang="en-US" altLang="ko-KR" dirty="0"/>
              <a:t>99</a:t>
            </a:r>
            <a:r>
              <a:rPr lang="en-US" altLang="ko-KR" dirty="0" smtClean="0"/>
              <a:t>%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자신의 홈 디렉토리에서 하위 디렉토리</a:t>
            </a:r>
            <a:r>
              <a:rPr lang="en-US" altLang="ko-KR" dirty="0" smtClean="0"/>
              <a:t>(documents, download)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디렉토리에 빈 파일 </a:t>
            </a:r>
            <a:r>
              <a:rPr lang="en-US" altLang="ko-KR" dirty="0" smtClean="0"/>
              <a:t>first.txt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first.txt </a:t>
            </a:r>
            <a:r>
              <a:rPr lang="ko-KR" altLang="en-US" dirty="0" smtClean="0"/>
              <a:t>를 복사하여 </a:t>
            </a:r>
            <a:r>
              <a:rPr lang="en-US" altLang="ko-KR" dirty="0" smtClean="0"/>
              <a:t>second.txt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second.txt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디렉토리에 </a:t>
            </a:r>
            <a:r>
              <a:rPr lang="en-US" altLang="ko-KR" dirty="0" smtClean="0"/>
              <a:t>third.txt</a:t>
            </a:r>
            <a:r>
              <a:rPr lang="ko-KR" altLang="en-US" dirty="0" smtClean="0"/>
              <a:t>로 옮겨 저장하기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third.txt </a:t>
            </a:r>
            <a:r>
              <a:rPr lang="ko-KR" altLang="en-US" dirty="0" smtClean="0"/>
              <a:t>파일 삭제하기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 삭제하기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65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alias : </a:t>
            </a:r>
            <a:r>
              <a:rPr lang="ko-KR" altLang="en-US" dirty="0" smtClean="0"/>
              <a:t>별칭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 </a:t>
            </a:r>
            <a:r>
              <a:rPr lang="ko-KR" altLang="en-US" dirty="0"/>
              <a:t>묶음을 별칭을 지정해서 간단하게 사용할 수 있는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등록된 별칭 목록 보기 </a:t>
            </a:r>
            <a:r>
              <a:rPr lang="en-US" altLang="ko-KR" dirty="0" smtClean="0"/>
              <a:t>: &gt; alias</a:t>
            </a:r>
          </a:p>
          <a:p>
            <a:r>
              <a:rPr lang="ko-KR" altLang="en-US" dirty="0" smtClean="0"/>
              <a:t>별칭 만들기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smtClean="0"/>
              <a:t>alias la=‘ls –la’</a:t>
            </a:r>
          </a:p>
          <a:p>
            <a:r>
              <a:rPr lang="ko-KR" altLang="en-US" dirty="0" smtClean="0"/>
              <a:t>별칭 없애기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err="1" smtClean="0"/>
              <a:t>unalias</a:t>
            </a:r>
            <a:r>
              <a:rPr lang="en-US" altLang="ko-KR" dirty="0" smtClean="0"/>
              <a:t> la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38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</a:t>
            </a:r>
          </a:p>
          <a:p>
            <a:r>
              <a:rPr lang="en-US" altLang="ko-KR" dirty="0" smtClean="0"/>
              <a:t>Linux</a:t>
            </a:r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, exit,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, man, </a:t>
            </a:r>
            <a:r>
              <a:rPr lang="en-US" altLang="ko-KR" dirty="0" err="1" smtClean="0"/>
              <a:t>sudo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, ls</a:t>
            </a:r>
          </a:p>
          <a:p>
            <a:pPr lvl="1"/>
            <a:r>
              <a:rPr lang="en-US" altLang="ko-KR" dirty="0" err="1" smtClean="0"/>
              <a:t>chdir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, mv,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, touch</a:t>
            </a:r>
          </a:p>
          <a:p>
            <a:pPr lvl="1"/>
            <a:r>
              <a:rPr lang="en-US" altLang="ko-KR" dirty="0" smtClean="0"/>
              <a:t>alias, </a:t>
            </a:r>
            <a:r>
              <a:rPr lang="en-US" altLang="ko-KR" dirty="0" err="1" smtClean="0"/>
              <a:t>unalias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4199338" y="1210981"/>
            <a:ext cx="7676977" cy="4846840"/>
            <a:chOff x="1848023" y="1005580"/>
            <a:chExt cx="7676977" cy="4846840"/>
          </a:xfrm>
        </p:grpSpPr>
        <p:grpSp>
          <p:nvGrpSpPr>
            <p:cNvPr id="3" name="그룹 2"/>
            <p:cNvGrpSpPr/>
            <p:nvPr/>
          </p:nvGrpSpPr>
          <p:grpSpPr>
            <a:xfrm>
              <a:off x="1848023" y="1005580"/>
              <a:ext cx="7676977" cy="4846840"/>
              <a:chOff x="1784658" y="1424539"/>
              <a:chExt cx="7543184" cy="486650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35253" y="1424539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endParaRPr lang="ko-KR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84658" y="2685947"/>
                <a:ext cx="51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bin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0888" y="2681283"/>
                <a:ext cx="678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boot</a:t>
                </a: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3830" y="2667290"/>
                <a:ext cx="559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dev</a:t>
                </a:r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8150" y="2652704"/>
                <a:ext cx="493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etc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6682" y="2667290"/>
                <a:ext cx="782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home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3820" y="2667290"/>
                <a:ext cx="827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media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45842" y="2667290"/>
                <a:ext cx="606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tmp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86649" y="2667290"/>
                <a:ext cx="601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mnt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2647" y="2667290"/>
                <a:ext cx="611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sbin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8263" y="2667290"/>
                <a:ext cx="497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sys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00066" y="2667290"/>
                <a:ext cx="498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usr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33476" y="2667290"/>
                <a:ext cx="494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endParaRPr lang="ko-KR" altLang="en-US" dirty="0"/>
              </a:p>
            </p:txBody>
          </p:sp>
          <p:cxnSp>
            <p:nvCxnSpPr>
              <p:cNvPr id="17" name="직선 연결선 16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040498" y="1793871"/>
                <a:ext cx="3632774" cy="89207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2670084" y="1793871"/>
                <a:ext cx="3003188" cy="88741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7" idx="0"/>
                <a:endCxn id="4" idx="2"/>
              </p:cNvCxnSpPr>
              <p:nvPr/>
            </p:nvCxnSpPr>
            <p:spPr>
              <a:xfrm flipV="1">
                <a:off x="3323715" y="1793871"/>
                <a:ext cx="234955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8" idx="0"/>
                <a:endCxn id="4" idx="2"/>
              </p:cNvCxnSpPr>
              <p:nvPr/>
            </p:nvCxnSpPr>
            <p:spPr>
              <a:xfrm flipV="1">
                <a:off x="3885141" y="1793871"/>
                <a:ext cx="1788131" cy="8588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9" idx="0"/>
                <a:endCxn id="4" idx="2"/>
              </p:cNvCxnSpPr>
              <p:nvPr/>
            </p:nvCxnSpPr>
            <p:spPr>
              <a:xfrm flipV="1">
                <a:off x="4557976" y="1793871"/>
                <a:ext cx="111529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0"/>
                <a:endCxn id="4" idx="2"/>
              </p:cNvCxnSpPr>
              <p:nvPr/>
            </p:nvCxnSpPr>
            <p:spPr>
              <a:xfrm flipV="1">
                <a:off x="5397556" y="1793871"/>
                <a:ext cx="27571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1" idx="0"/>
                <a:endCxn id="4" idx="2"/>
              </p:cNvCxnSpPr>
              <p:nvPr/>
            </p:nvCxnSpPr>
            <p:spPr>
              <a:xfrm flipH="1" flipV="1">
                <a:off x="5673272" y="1793871"/>
                <a:ext cx="47569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5673272" y="1793871"/>
                <a:ext cx="1114101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3" idx="0"/>
                <a:endCxn id="4" idx="2"/>
              </p:cNvCxnSpPr>
              <p:nvPr/>
            </p:nvCxnSpPr>
            <p:spPr>
              <a:xfrm flipH="1" flipV="1">
                <a:off x="5673272" y="1793871"/>
                <a:ext cx="175490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0"/>
                <a:endCxn id="4" idx="2"/>
              </p:cNvCxnSpPr>
              <p:nvPr/>
            </p:nvCxnSpPr>
            <p:spPr>
              <a:xfrm flipH="1" flipV="1">
                <a:off x="5673272" y="1793871"/>
                <a:ext cx="234361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5" idx="0"/>
                <a:endCxn id="4" idx="2"/>
              </p:cNvCxnSpPr>
              <p:nvPr/>
            </p:nvCxnSpPr>
            <p:spPr>
              <a:xfrm flipH="1" flipV="1">
                <a:off x="5673272" y="1793871"/>
                <a:ext cx="2876222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5673272" y="1793870"/>
                <a:ext cx="340738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27156" y="3326871"/>
                <a:ext cx="3479066" cy="370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j-lt"/>
                  </a:rPr>
                  <a:t>&lt;</a:t>
                </a:r>
                <a:r>
                  <a:rPr lang="ko-KR" altLang="en-US" b="1" dirty="0" smtClean="0">
                    <a:latin typeface="+mj-lt"/>
                  </a:rPr>
                  <a:t>자신의 </a:t>
                </a:r>
                <a:r>
                  <a:rPr lang="ko-KR" altLang="en-US" b="1" dirty="0" err="1" smtClean="0">
                    <a:latin typeface="+mj-lt"/>
                  </a:rPr>
                  <a:t>홈디렉토리</a:t>
                </a:r>
                <a:r>
                  <a:rPr lang="ko-KR" altLang="en-US" b="1" dirty="0" smtClean="0">
                    <a:latin typeface="+mj-lt"/>
                  </a:rPr>
                  <a:t> </a:t>
                </a:r>
                <a:r>
                  <a:rPr lang="en-US" altLang="ko-KR" b="1" dirty="0" smtClean="0">
                    <a:latin typeface="+mj-lt"/>
                  </a:rPr>
                  <a:t>: </a:t>
                </a:r>
                <a:r>
                  <a:rPr lang="en-US" altLang="ko-KR" b="1" dirty="0" err="1" smtClean="0">
                    <a:latin typeface="+mj-lt"/>
                  </a:rPr>
                  <a:t>dit</a:t>
                </a:r>
                <a:r>
                  <a:rPr lang="en-US" altLang="ko-KR" b="1" dirty="0" smtClean="0">
                    <a:latin typeface="+mj-lt"/>
                  </a:rPr>
                  <a:t>&gt;</a:t>
                </a:r>
                <a:endParaRPr lang="ko-KR" altLang="en-US" b="1" dirty="0">
                  <a:latin typeface="+mj-lt"/>
                </a:endParaRPr>
              </a:p>
            </p:txBody>
          </p:sp>
          <p:cxnSp>
            <p:nvCxnSpPr>
              <p:cNvPr id="31" name="직선 연결선 30"/>
              <p:cNvCxnSpPr>
                <a:stCxn id="29" idx="0"/>
                <a:endCxn id="9" idx="2"/>
              </p:cNvCxnSpPr>
              <p:nvPr/>
            </p:nvCxnSpPr>
            <p:spPr>
              <a:xfrm flipH="1" flipV="1">
                <a:off x="4557976" y="3036621"/>
                <a:ext cx="8713" cy="29025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670084" y="4001038"/>
                <a:ext cx="1252490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mydocs</a:t>
                </a:r>
                <a:endParaRPr lang="ko-KR" altLang="en-US" dirty="0"/>
              </a:p>
            </p:txBody>
          </p:sp>
          <p:cxnSp>
            <p:nvCxnSpPr>
              <p:cNvPr id="34" name="직선 연결선 33"/>
              <p:cNvCxnSpPr>
                <a:stCxn id="33" idx="0"/>
                <a:endCxn id="29" idx="2"/>
              </p:cNvCxnSpPr>
              <p:nvPr/>
            </p:nvCxnSpPr>
            <p:spPr>
              <a:xfrm flipV="1">
                <a:off x="3296330" y="3697702"/>
                <a:ext cx="1270360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6884" y="4046877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myprogram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7374" y="4001038"/>
                <a:ext cx="1287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download</a:t>
                </a:r>
                <a:endParaRPr lang="ko-KR" altLang="en-US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29" idx="2"/>
              </p:cNvCxnSpPr>
              <p:nvPr/>
            </p:nvCxnSpPr>
            <p:spPr>
              <a:xfrm flipV="1">
                <a:off x="4562129" y="3697702"/>
                <a:ext cx="4560" cy="34917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29" idx="2"/>
              </p:cNvCxnSpPr>
              <p:nvPr/>
            </p:nvCxnSpPr>
            <p:spPr>
              <a:xfrm flipH="1" flipV="1">
                <a:off x="4566689" y="3697702"/>
                <a:ext cx="1344431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332377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myfiles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4658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first.txt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27156" y="4985448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second.txt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56884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third.txt</a:t>
                </a:r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5875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fourth.txt</a:t>
                </a:r>
                <a:endParaRPr lang="ko-KR" altLang="en-US" dirty="0"/>
              </a:p>
            </p:txBody>
          </p:sp>
        </p:grpSp>
        <p:cxnSp>
          <p:nvCxnSpPr>
            <p:cNvPr id="56" name="직선 연결선 55"/>
            <p:cNvCxnSpPr>
              <a:stCxn id="33" idx="2"/>
              <a:endCxn id="53" idx="0"/>
            </p:cNvCxnSpPr>
            <p:nvPr/>
          </p:nvCxnSpPr>
          <p:spPr>
            <a:xfrm flipH="1">
              <a:off x="2565777" y="3940998"/>
              <a:ext cx="820730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3" idx="2"/>
              <a:endCxn id="54" idx="0"/>
            </p:cNvCxnSpPr>
            <p:nvPr/>
          </p:nvCxnSpPr>
          <p:spPr>
            <a:xfrm>
              <a:off x="3386507" y="3940998"/>
              <a:ext cx="240259" cy="61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3" idx="2"/>
              <a:endCxn id="52" idx="0"/>
            </p:cNvCxnSpPr>
            <p:nvPr/>
          </p:nvCxnSpPr>
          <p:spPr>
            <a:xfrm>
              <a:off x="3386507" y="3940998"/>
              <a:ext cx="1772178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62" idx="0"/>
            </p:cNvCxnSpPr>
            <p:nvPr/>
          </p:nvCxnSpPr>
          <p:spPr>
            <a:xfrm flipH="1">
              <a:off x="4674758" y="4938239"/>
              <a:ext cx="483927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2" idx="2"/>
              <a:endCxn id="63" idx="0"/>
            </p:cNvCxnSpPr>
            <p:nvPr/>
          </p:nvCxnSpPr>
          <p:spPr>
            <a:xfrm>
              <a:off x="5158685" y="4938239"/>
              <a:ext cx="888991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 txBox="1">
            <a:spLocks/>
          </p:cNvSpPr>
          <p:nvPr/>
        </p:nvSpPr>
        <p:spPr>
          <a:xfrm>
            <a:off x="172510" y="173708"/>
            <a:ext cx="11822266" cy="73874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377072" y="1057835"/>
            <a:ext cx="3660431" cy="5611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자신의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홈디렉토리에 있는 파일들을 모두 </a:t>
            </a:r>
            <a:r>
              <a:rPr lang="ko-KR" altLang="en-US" dirty="0" err="1" smtClean="0"/>
              <a:t>지우시오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다음과 같이 디렉토리와 파일을 작성하시오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위치에서 다른 디렉토리로 이동하는 것을 </a:t>
            </a:r>
            <a:r>
              <a:rPr lang="ko-KR" altLang="en-US" dirty="0" err="1" smtClean="0"/>
              <a:t>연습하시오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Linus Torvalds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버전관리시스템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최초로 개발한 소프트웨어 개발자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TED</a:t>
            </a:r>
            <a:r>
              <a:rPr lang="ko-KR" altLang="en-US" dirty="0" smtClean="0"/>
              <a:t>와 한 인터뷰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(</a:t>
            </a:r>
            <a:r>
              <a:rPr lang="en-US" altLang="ko-KR" dirty="0" smtClean="0"/>
              <a:t>21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https://www.youtube.com/watch?v=o8NPllzkFhE&amp;t=18s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3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(Operating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하드웨어를 제어하고 응용 소프트웨어를 위한 기반 환경을 제공</a:t>
            </a:r>
          </a:p>
          <a:p>
            <a:r>
              <a:rPr lang="ko-KR" altLang="en-US" dirty="0" smtClean="0"/>
              <a:t>하드웨어 </a:t>
            </a:r>
            <a:r>
              <a:rPr lang="ko-KR" altLang="en-US" dirty="0"/>
              <a:t>바로 위에 설치되는 소프트웨어 계층으로서 모든  컴퓨터 시스템의 필수적인 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object 4"/>
          <p:cNvSpPr/>
          <p:nvPr/>
        </p:nvSpPr>
        <p:spPr>
          <a:xfrm>
            <a:off x="2211644" y="2612172"/>
            <a:ext cx="6400800" cy="388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3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유닉스</a:t>
            </a:r>
            <a:r>
              <a:rPr lang="en-US" altLang="ko-KR" dirty="0" smtClean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등장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1964~1969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AT&amp;T </a:t>
            </a:r>
            <a:r>
              <a:rPr lang="ko-KR" altLang="en-US" dirty="0"/>
              <a:t>벨 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, </a:t>
            </a:r>
            <a:r>
              <a:rPr lang="en-US" altLang="ko-KR" dirty="0"/>
              <a:t>MIT,</a:t>
            </a:r>
            <a:r>
              <a:rPr lang="ko-KR" altLang="en-US" dirty="0"/>
              <a:t> </a:t>
            </a:r>
            <a:r>
              <a:rPr lang="en-US" altLang="ko-KR" dirty="0" smtClean="0"/>
              <a:t>General Electric 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Multics</a:t>
            </a:r>
            <a:r>
              <a:rPr lang="ko-KR" altLang="en-US" dirty="0" smtClean="0"/>
              <a:t>라는 실험적 운영체제를 공동 개발하는 프로젝트 진행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좌초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 </a:t>
            </a:r>
            <a:r>
              <a:rPr lang="ko-KR" altLang="en-US" dirty="0" smtClean="0"/>
              <a:t>개발에 참여했던 </a:t>
            </a:r>
            <a:r>
              <a:rPr lang="en-US" altLang="ko-KR" dirty="0" smtClean="0"/>
              <a:t>AT&amp;T </a:t>
            </a:r>
            <a:r>
              <a:rPr lang="ko-KR" altLang="en-US" dirty="0" smtClean="0"/>
              <a:t>벨 연구소의 </a:t>
            </a:r>
            <a:r>
              <a:rPr lang="en-US" altLang="ko-KR" dirty="0"/>
              <a:t>Kenneth Thompson, Dennis Ritchie </a:t>
            </a:r>
            <a:r>
              <a:rPr lang="ko-KR" altLang="en-US" dirty="0"/>
              <a:t>와 </a:t>
            </a:r>
            <a:r>
              <a:rPr lang="ko-KR" altLang="en-US" dirty="0" smtClean="0"/>
              <a:t>동료들은 </a:t>
            </a:r>
            <a:r>
              <a:rPr lang="en-US" altLang="ko-KR" dirty="0"/>
              <a:t>1969~1970</a:t>
            </a:r>
            <a:r>
              <a:rPr lang="ko-KR" altLang="en-US" dirty="0"/>
              <a:t>년 사이에 </a:t>
            </a:r>
            <a:r>
              <a:rPr lang="en-US" altLang="ko-KR" dirty="0" smtClean="0"/>
              <a:t>PDP-7</a:t>
            </a:r>
            <a:r>
              <a:rPr lang="ko-KR" altLang="en-US" dirty="0" smtClean="0"/>
              <a:t>를 이용하여 작은 </a:t>
            </a:r>
            <a:r>
              <a:rPr lang="ko-KR" altLang="en-US" dirty="0"/>
              <a:t>운영 </a:t>
            </a:r>
            <a:r>
              <a:rPr lang="ko-KR" altLang="en-US" dirty="0" smtClean="0"/>
              <a:t>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하드웨어에 독립적인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개발하기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</a:t>
            </a:r>
            <a:r>
              <a:rPr lang="ko-KR" altLang="en-US" dirty="0" smtClean="0"/>
              <a:t>라 </a:t>
            </a:r>
            <a:r>
              <a:rPr lang="ko-KR" altLang="en-US" dirty="0"/>
              <a:t>불리는 초기의 운영체제 프로젝트를 빗대어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(</a:t>
            </a:r>
            <a:r>
              <a:rPr lang="en-US" altLang="ko-KR" dirty="0"/>
              <a:t>UNIX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명명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55" y="4463479"/>
            <a:ext cx="2909508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802" y="4463479"/>
            <a:ext cx="3418424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804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초기 </a:t>
            </a:r>
            <a:r>
              <a:rPr lang="en-US" altLang="ko-KR" dirty="0"/>
              <a:t>UNIX</a:t>
            </a:r>
            <a:r>
              <a:rPr lang="ko-KR" altLang="en-US" dirty="0"/>
              <a:t>는 기계 의존적이며</a:t>
            </a:r>
            <a:r>
              <a:rPr lang="en-US" altLang="ko-KR" dirty="0"/>
              <a:t>, </a:t>
            </a:r>
            <a:r>
              <a:rPr lang="ko-KR" altLang="en-US" dirty="0"/>
              <a:t>기종 간 호환성이 없는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</a:t>
            </a:r>
            <a:r>
              <a:rPr lang="ko-KR" altLang="en-US" dirty="0"/>
              <a:t>를 구현하기 위해 </a:t>
            </a:r>
            <a:r>
              <a:rPr lang="en-US" altLang="ko-KR" dirty="0"/>
              <a:t>Dennis Ritchie</a:t>
            </a:r>
            <a:r>
              <a:rPr lang="ko-KR" altLang="en-US" dirty="0"/>
              <a:t>가 </a:t>
            </a:r>
            <a:r>
              <a:rPr lang="en-US" altLang="ko-KR" b="1" dirty="0">
                <a:solidFill>
                  <a:srgbClr val="0000FF"/>
                </a:solidFill>
              </a:rPr>
              <a:t>C</a:t>
            </a:r>
            <a:r>
              <a:rPr lang="ko-KR" altLang="en-US" dirty="0"/>
              <a:t>언어 개발</a:t>
            </a:r>
            <a:r>
              <a:rPr lang="en-US" altLang="ko-KR" dirty="0"/>
              <a:t>(</a:t>
            </a:r>
            <a:r>
              <a:rPr lang="ko-KR" altLang="en-US" dirty="0"/>
              <a:t>이전은 어셈블리 언어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는 </a:t>
            </a:r>
            <a:r>
              <a:rPr lang="ko-KR" altLang="en-US" b="1" dirty="0" err="1">
                <a:solidFill>
                  <a:srgbClr val="0000FF"/>
                </a:solidFill>
              </a:rPr>
              <a:t>이식성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호환성</a:t>
            </a:r>
            <a:r>
              <a:rPr lang="ko-KR" altLang="en-US" dirty="0" err="1"/>
              <a:t>있는</a:t>
            </a:r>
            <a:r>
              <a:rPr lang="ko-KR" altLang="en-US" dirty="0"/>
              <a:t> 운영체제로 사용자들로부터 큰 반향을 일으킴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6" y="2553061"/>
            <a:ext cx="3362325" cy="3105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00" y="2553061"/>
            <a:ext cx="4610100" cy="3114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8867" y="5708861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Kenneth </a:t>
            </a:r>
            <a:r>
              <a:rPr lang="en-US" altLang="ko-KR" dirty="0" err="1" smtClean="0"/>
              <a:t>Tompson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5312" y="5744680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Dennis Ritchie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5467" y="612884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</a:t>
            </a:r>
            <a:r>
              <a:rPr lang="ko-KR" altLang="en-US" b="1" smtClean="0"/>
              <a:t>언어와 </a:t>
            </a:r>
            <a:r>
              <a:rPr lang="en-US" altLang="ko-KR" b="1" smtClean="0"/>
              <a:t>Unix</a:t>
            </a:r>
            <a:r>
              <a:rPr lang="ko-KR" altLang="en-US" b="1" smtClean="0"/>
              <a:t>의 창시자들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083643" y="6399423"/>
            <a:ext cx="544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https://www.youtube.com/watch?v=JoVQTPbD6UY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3643" y="6030091"/>
            <a:ext cx="525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https://www.youtube.com/watch?v=g3jOJfrOknA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15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Unix</a:t>
            </a:r>
            <a:r>
              <a:rPr lang="ko-KR" altLang="en-US" dirty="0" smtClean="0"/>
              <a:t>의 유료화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AT&amp;T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거대화로</a:t>
            </a:r>
            <a:r>
              <a:rPr lang="ko-KR" altLang="en-US" dirty="0" smtClean="0"/>
              <a:t> </a:t>
            </a:r>
            <a:r>
              <a:rPr lang="en-US" altLang="ko-KR" dirty="0"/>
              <a:t>1984</a:t>
            </a:r>
            <a:r>
              <a:rPr lang="ko-KR" altLang="en-US" dirty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회사로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 </a:t>
            </a:r>
            <a:r>
              <a:rPr lang="ko-KR" altLang="en-US" dirty="0" smtClean="0"/>
              <a:t>소스를 </a:t>
            </a:r>
            <a:r>
              <a:rPr lang="ko-KR" altLang="en-US" dirty="0" err="1" smtClean="0"/>
              <a:t>유료화하여</a:t>
            </a:r>
            <a:r>
              <a:rPr lang="ko-KR" altLang="en-US" dirty="0" smtClean="0"/>
              <a:t> 판매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변형이 일어나 표준화 함</a:t>
            </a:r>
            <a:r>
              <a:rPr lang="en-US" altLang="ko-KR" dirty="0" smtClean="0"/>
              <a:t>(POSIX)</a:t>
            </a:r>
          </a:p>
          <a:p>
            <a:pPr lvl="1"/>
            <a:r>
              <a:rPr lang="en-US" altLang="ko-KR" dirty="0" smtClean="0"/>
              <a:t>FSF(Free Software </a:t>
            </a:r>
            <a:r>
              <a:rPr lang="en-US" altLang="ko-KR" dirty="0" err="1" smtClean="0"/>
              <a:t>Foundtion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설립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유닉스를 무료로 배포할 수 있도록 전체소스코드를 다시 작성하기로  하는 운동 시작</a:t>
            </a:r>
            <a:r>
              <a:rPr lang="en-US" altLang="ko-KR" dirty="0" smtClean="0"/>
              <a:t>(GNU)</a:t>
            </a:r>
          </a:p>
          <a:p>
            <a:r>
              <a:rPr lang="ko-KR" altLang="en-US" dirty="0"/>
              <a:t>다양한 유닉스 버전 존재</a:t>
            </a:r>
            <a:endParaRPr lang="en-US" altLang="ko-KR" dirty="0"/>
          </a:p>
          <a:p>
            <a:pPr lvl="1"/>
            <a:r>
              <a:rPr lang="en-US" altLang="ko-KR" dirty="0" smtClean="0"/>
              <a:t>BSD(Berkeley </a:t>
            </a:r>
            <a:r>
              <a:rPr lang="en-US" altLang="ko-KR" dirty="0"/>
              <a:t>Software </a:t>
            </a:r>
            <a:r>
              <a:rPr lang="en-US" altLang="ko-KR" dirty="0" smtClean="0"/>
              <a:t>Distribution</a:t>
            </a:r>
            <a:r>
              <a:rPr lang="en-US" altLang="ko-KR" dirty="0"/>
              <a:t>) -&gt; FreeBSD(</a:t>
            </a:r>
            <a:r>
              <a:rPr lang="ko-KR" altLang="en-US" dirty="0"/>
              <a:t>오픈 소스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System III -&gt; System IV -&gt; System V(</a:t>
            </a:r>
            <a:r>
              <a:rPr lang="ko-KR" altLang="en-US" dirty="0"/>
              <a:t>정식 표준에 채택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BSD</a:t>
            </a:r>
            <a:r>
              <a:rPr lang="ko-KR" altLang="en-US" dirty="0"/>
              <a:t>의 혁신을 받아들임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후 다양한 유닉스 버전들이 존재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9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GNU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스톨먼</a:t>
            </a:r>
            <a:r>
              <a:rPr lang="en-US" altLang="ko-KR" dirty="0"/>
              <a:t>(Richard </a:t>
            </a:r>
            <a:r>
              <a:rPr lang="en-US" altLang="ko-KR" dirty="0" err="1"/>
              <a:t>Stollman</a:t>
            </a:r>
            <a:r>
              <a:rPr lang="en-US" altLang="ko-KR" dirty="0"/>
              <a:t>)</a:t>
            </a:r>
            <a:r>
              <a:rPr lang="ko-KR" altLang="en-US" dirty="0" smtClean="0"/>
              <a:t>은 소스를 </a:t>
            </a:r>
            <a:r>
              <a:rPr lang="ko-KR" altLang="en-US" dirty="0"/>
              <a:t>공개하지 못하도록 하는 분위기와 기술을 상업화하려는 조류에 </a:t>
            </a:r>
            <a:r>
              <a:rPr lang="ko-KR" altLang="en-US" dirty="0" smtClean="0"/>
              <a:t>반감 가짐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C</a:t>
            </a:r>
            <a:r>
              <a:rPr lang="ko-KR" altLang="en-US" dirty="0"/>
              <a:t>로 작성된</a:t>
            </a:r>
            <a:r>
              <a:rPr lang="en-US" altLang="ko-KR" dirty="0"/>
              <a:t>, </a:t>
            </a:r>
            <a:r>
              <a:rPr lang="ko-KR" altLang="en-US" dirty="0" smtClean="0"/>
              <a:t>모두에게 </a:t>
            </a:r>
            <a:r>
              <a:rPr lang="ko-KR" altLang="en-US" dirty="0"/>
              <a:t>공개된 </a:t>
            </a:r>
            <a:r>
              <a:rPr lang="en-US" altLang="ko-KR" dirty="0"/>
              <a:t>UNIX </a:t>
            </a:r>
            <a:r>
              <a:rPr lang="ko-KR" altLang="en-US" dirty="0"/>
              <a:t>시스템을 위해 </a:t>
            </a:r>
            <a:r>
              <a:rPr lang="en-US" altLang="ko-KR" dirty="0"/>
              <a:t>GNU(GNU is Not Unix) </a:t>
            </a:r>
            <a:r>
              <a:rPr lang="ko-KR" altLang="en-US" dirty="0"/>
              <a:t>프로젝트를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1985</a:t>
            </a:r>
            <a:r>
              <a:rPr lang="ko-KR" altLang="en-US" dirty="0" smtClean="0"/>
              <a:t>년 </a:t>
            </a:r>
            <a:r>
              <a:rPr lang="en-US" altLang="ko-KR" dirty="0"/>
              <a:t>GNU</a:t>
            </a:r>
            <a:r>
              <a:rPr lang="ko-KR" altLang="en-US" dirty="0"/>
              <a:t>프로젝트 운영을 위해 </a:t>
            </a:r>
            <a:r>
              <a:rPr lang="en-US" altLang="ko-KR" dirty="0"/>
              <a:t>FSF(Free Software Foundation, </a:t>
            </a:r>
            <a:r>
              <a:rPr lang="ko-KR" altLang="en-US" dirty="0"/>
              <a:t>자유 소프트웨어재단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설립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/>
              <a:t>GNU </a:t>
            </a:r>
            <a:r>
              <a:rPr lang="ko-KR" altLang="en-US" dirty="0"/>
              <a:t>프로젝트는 거의 완성단계에 이르렀으나</a:t>
            </a:r>
            <a:r>
              <a:rPr lang="en-US" altLang="ko-KR" dirty="0"/>
              <a:t>, </a:t>
            </a:r>
            <a:r>
              <a:rPr lang="ko-KR" altLang="en-US" dirty="0"/>
              <a:t>운영체제에서 핵심이 되는 커널이 빠져있는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1991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Linus Torvalds </a:t>
            </a:r>
            <a:r>
              <a:rPr lang="ko-KR" altLang="en-US" dirty="0" smtClean="0"/>
              <a:t>가 커널 공개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GNU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시스템의 커널로 </a:t>
            </a:r>
            <a:r>
              <a:rPr lang="en-US" altLang="ko-KR" b="1" dirty="0" smtClean="0">
                <a:solidFill>
                  <a:srgbClr val="0000FF"/>
                </a:solidFill>
              </a:rPr>
              <a:t>Linux </a:t>
            </a:r>
            <a:r>
              <a:rPr lang="ko-KR" altLang="en-US" b="1" dirty="0" smtClean="0">
                <a:solidFill>
                  <a:srgbClr val="0000FF"/>
                </a:solidFill>
              </a:rPr>
              <a:t>채택</a:t>
            </a:r>
            <a:r>
              <a:rPr lang="ko-KR" altLang="en-US" dirty="0" smtClean="0"/>
              <a:t>되어 개발됨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76" y="4283350"/>
            <a:ext cx="3545610" cy="20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2077</TotalTime>
  <Words>1770</Words>
  <Application>Microsoft Office PowerPoint</Application>
  <PresentationFormat>와이드스크린</PresentationFormat>
  <Paragraphs>417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나눔스퀘어OTF Light</vt:lpstr>
      <vt:lpstr>맑은 고딕</vt:lpstr>
      <vt:lpstr>Arial</vt:lpstr>
      <vt:lpstr>Times New Roman</vt:lpstr>
      <vt:lpstr>Office 테마</vt:lpstr>
      <vt:lpstr>리눅스(Linux) 운영체제</vt:lpstr>
      <vt:lpstr>리눅스(Linux)</vt:lpstr>
      <vt:lpstr>리눅스(Linux)</vt:lpstr>
      <vt:lpstr>Linus Torvalds</vt:lpstr>
      <vt:lpstr>참고 : 운영체제(Operating System)</vt:lpstr>
      <vt:lpstr>유닉스(UNIX)</vt:lpstr>
      <vt:lpstr>유닉스(UNIX)</vt:lpstr>
      <vt:lpstr>유닉스(UNIX)</vt:lpstr>
      <vt:lpstr>GNU 프로젝트</vt:lpstr>
      <vt:lpstr>참고 : 오픈 소스 라이센스</vt:lpstr>
      <vt:lpstr>리눅스(Linux)</vt:lpstr>
      <vt:lpstr>Linux 설치하기</vt:lpstr>
      <vt:lpstr>Linux 설치하기</vt:lpstr>
      <vt:lpstr>리눅스 운영체제의 구조</vt:lpstr>
      <vt:lpstr>Shell 이란</vt:lpstr>
      <vt:lpstr>Shell 사용하기</vt:lpstr>
      <vt:lpstr>리눅스 명령어</vt:lpstr>
      <vt:lpstr>리눅스 명령어</vt:lpstr>
      <vt:lpstr>실습</vt:lpstr>
      <vt:lpstr>리눅스 파일 시스템</vt:lpstr>
      <vt:lpstr>각 디렉토리의 구조</vt:lpstr>
      <vt:lpstr>각 디렉토리의 구조</vt:lpstr>
      <vt:lpstr>각 디렉토리의 구조</vt:lpstr>
      <vt:lpstr>각 디렉토리의 구조</vt:lpstr>
      <vt:lpstr>각 디렉토리의 구조</vt:lpstr>
      <vt:lpstr>디렉토리 전환 </vt:lpstr>
      <vt:lpstr>리눅스 명령어</vt:lpstr>
      <vt:lpstr>실습</vt:lpstr>
      <vt:lpstr>리눅스 명령어</vt:lpstr>
      <vt:lpstr>실습</vt:lpstr>
      <vt:lpstr>리눅스 명령어</vt:lpstr>
      <vt:lpstr>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90</cp:revision>
  <dcterms:created xsi:type="dcterms:W3CDTF">2019-09-14T08:49:10Z</dcterms:created>
  <dcterms:modified xsi:type="dcterms:W3CDTF">2020-08-28T05:41:57Z</dcterms:modified>
</cp:coreProperties>
</file>