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8" r:id="rId2"/>
    <p:sldId id="282" r:id="rId3"/>
    <p:sldId id="264" r:id="rId4"/>
    <p:sldId id="266" r:id="rId5"/>
    <p:sldId id="265" r:id="rId6"/>
    <p:sldId id="262" r:id="rId7"/>
    <p:sldId id="268" r:id="rId8"/>
    <p:sldId id="269" r:id="rId9"/>
    <p:sldId id="276" r:id="rId10"/>
    <p:sldId id="270" r:id="rId11"/>
    <p:sldId id="272" r:id="rId12"/>
    <p:sldId id="271" r:id="rId13"/>
    <p:sldId id="273" r:id="rId14"/>
    <p:sldId id="274" r:id="rId15"/>
    <p:sldId id="275" r:id="rId16"/>
    <p:sldId id="279" r:id="rId17"/>
    <p:sldId id="278" r:id="rId18"/>
    <p:sldId id="280" r:id="rId19"/>
    <p:sldId id="281" r:id="rId20"/>
    <p:sldId id="277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1C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27266-3FF6-4923-A87A-4818FC343138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B8619-CB21-401C-A5AF-FBB76385A6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54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5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8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34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7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80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41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37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47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5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3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CEEEA-D111-4C49-80FD-9FEF06E83FF4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1B2E-E77B-479B-943D-F8919487247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011449" y="6538912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tx1"/>
                </a:solidFill>
                <a:effectLst/>
              </a:rPr>
              <a:t>컴퓨터정보과</a:t>
            </a:r>
            <a:endParaRPr lang="ko-KR" altLang="en-US" sz="1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92252" y="6503603"/>
            <a:ext cx="1219197" cy="22612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4594" y="8404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50000"/>
                  </a:schemeClr>
                </a:solidFill>
              </a:rPr>
              <a:t>오픈소스소프트웨어실습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vi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, </a:t>
            </a:r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linux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text editor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525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 명령</a:t>
            </a: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93487"/>
              </p:ext>
            </p:extLst>
          </p:nvPr>
        </p:nvGraphicFramePr>
        <p:xfrm>
          <a:off x="1607623" y="1260766"/>
          <a:ext cx="7886700" cy="551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X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앞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D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문자부터 그 줄의 끝까지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dw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삭제 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문자부터 다음 단어 앞의 공백까지 삭제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dd</a:t>
                      </a:r>
                      <a:endParaRPr lang="en-US" altLang="ko-KR" sz="2800" b="1" i="0" dirty="0" smtClean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삭제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 문자부터 줄 끝까지 지우고 </a:t>
                      </a:r>
                      <a:r>
                        <a:rPr lang="en-US" altLang="ko-KR" sz="2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Insert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위치 줄 전체 지우고 </a:t>
                      </a:r>
                      <a:r>
                        <a:rPr lang="en-US" altLang="ko-KR" sz="2000" b="1" kern="1200" baseline="0" dirty="0" smtClean="0">
                          <a:solidFill>
                            <a:srgbClr val="0070C0"/>
                          </a:solidFill>
                          <a:latin typeface="+mj-ea"/>
                          <a:ea typeface="+mn-ea"/>
                          <a:cs typeface="+mn-cs"/>
                        </a:rPr>
                        <a:t>Insert 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u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마지막 명령 취소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 적용 가능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1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반복할 횟수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2000" i="1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과 함께 위의 명령을 사용하면 반복 적용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47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복사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이동</a:t>
            </a: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112499"/>
              </p:ext>
            </p:extLst>
          </p:nvPr>
        </p:nvGraphicFramePr>
        <p:xfrm>
          <a:off x="1536062" y="1260766"/>
          <a:ext cx="7886700" cy="33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err="1" smtClean="0">
                          <a:latin typeface="+mj-ea"/>
                          <a:ea typeface="+mj-ea"/>
                        </a:rPr>
                        <a:t>yy</a:t>
                      </a:r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, Y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줄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복사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클립보드에 복사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p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 내용을 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아래에 삽입</a:t>
                      </a:r>
                      <a:endParaRPr lang="en-US" altLang="ko-KR" sz="20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P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클립보드 내용을 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위에 삽입</a:t>
                      </a:r>
                      <a:endParaRPr lang="en-US" altLang="ko-KR" sz="2000" b="1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dirty="0" smtClean="0">
                          <a:latin typeface="+mj-ea"/>
                          <a:ea typeface="+mj-ea"/>
                        </a:rPr>
                        <a:t>복사</a:t>
                      </a:r>
                      <a:endParaRPr lang="ko-KR" altLang="en-US" sz="2800" b="1" i="0" dirty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yy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Y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복사하고 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p, P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추가하기</a:t>
                      </a:r>
                      <a:r>
                        <a:rPr lang="ko-KR" altLang="en-US" sz="16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i="0" dirty="0" smtClean="0">
                          <a:latin typeface="+mj-ea"/>
                          <a:ea typeface="+mj-ea"/>
                        </a:rPr>
                        <a:t>이동</a:t>
                      </a:r>
                      <a:endParaRPr lang="en-US" altLang="ko-KR" sz="2800" b="1" i="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dd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삭제하고 원하는 위치로 이동 후 </a:t>
                      </a:r>
                      <a:r>
                        <a:rPr lang="en-US" altLang="ko-KR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p, P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추가하기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52935" y="4910091"/>
            <a:ext cx="7954422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복사 및 이동 작업은 처리 대상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(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줄 또는 단어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)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에 따라 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p, P </a:t>
            </a:r>
            <a:r>
              <a:rPr lang="ko-KR" altLang="en-US" sz="1600" b="1" dirty="0" err="1">
                <a:solidFill>
                  <a:srgbClr val="5B9BD5"/>
                </a:solidFill>
                <a:latin typeface="+mj-ea"/>
                <a:ea typeface="+mj-ea"/>
              </a:rPr>
              <a:t>적용시</a:t>
            </a:r>
            <a:r>
              <a:rPr lang="ko-KR" altLang="en-US" sz="1600" b="1" dirty="0">
                <a:solidFill>
                  <a:srgbClr val="5B9BD5"/>
                </a:solidFill>
                <a:latin typeface="+mj-ea"/>
                <a:ea typeface="+mj-ea"/>
              </a:rPr>
              <a:t> 다르게 적용된다</a:t>
            </a:r>
            <a:r>
              <a:rPr lang="en-US" altLang="ko-KR" sz="1600" b="1" dirty="0">
                <a:solidFill>
                  <a:srgbClr val="5B9BD5"/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564159"/>
              </p:ext>
            </p:extLst>
          </p:nvPr>
        </p:nvGraphicFramePr>
        <p:xfrm>
          <a:off x="1520657" y="5836516"/>
          <a:ext cx="7886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버퍼를 수정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복사 등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마지막 명령 반복</a:t>
                      </a:r>
                      <a:endParaRPr lang="en-US" altLang="ko-KR" sz="2000" b="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452938" y="5391792"/>
            <a:ext cx="3172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마지막 수정명령 반복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019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4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line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명령</a:t>
            </a: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054588"/>
              </p:ext>
            </p:extLst>
          </p:nvPr>
        </p:nvGraphicFramePr>
        <p:xfrm>
          <a:off x="1545624" y="1440060"/>
          <a:ext cx="788670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2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:w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중인 파일명으로 저장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:w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중인 파일을 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별도 저장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파일은 유지됨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:q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vi 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종료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편집 파일이 저장되지 않았으면 경고 후 종료되지 않음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:q!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vi 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강제 종료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저장되지 않았어도 강제로 종료됨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:o</a:t>
                      </a:r>
                      <a:r>
                        <a:rPr lang="en-US" altLang="ko-KR" sz="3200" b="1" i="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3200" b="0" i="1" baseline="0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열기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파일이 저장되지 않았으면 경고 후 취소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:r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 다음에 </a:t>
                      </a:r>
                      <a:r>
                        <a:rPr lang="en-US" altLang="ko-KR" sz="16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내용을 읽어 삽입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9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:w </a:t>
                      </a:r>
                      <a:r>
                        <a:rPr lang="en-US" altLang="ko-KR" sz="2400" b="0" i="0" dirty="0" smtClean="0">
                          <a:latin typeface="+mj-ea"/>
                          <a:ea typeface="+mj-ea"/>
                        </a:rPr>
                        <a:t>&gt;&gt;</a:t>
                      </a:r>
                      <a:r>
                        <a:rPr lang="en-US" altLang="ko-KR" sz="2400" b="0" i="1" dirty="0" smtClean="0">
                          <a:latin typeface="+mj-ea"/>
                          <a:ea typeface="+mj-ea"/>
                        </a:rPr>
                        <a:t>file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편집 중인 파일 내용을 </a:t>
                      </a:r>
                      <a:r>
                        <a:rPr lang="en-US" altLang="ko-KR" sz="16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file</a:t>
                      </a: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뒤에 추가함</a:t>
                      </a:r>
                      <a:r>
                        <a:rPr lang="en-US" altLang="ko-KR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03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:</a:t>
                      </a:r>
                      <a:r>
                        <a:rPr lang="en-US" altLang="ko-KR" sz="3200" b="1" i="0" dirty="0" err="1" smtClean="0">
                          <a:latin typeface="+mj-ea"/>
                          <a:ea typeface="+mj-ea"/>
                        </a:rPr>
                        <a:t>wq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6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파일 저장하고 종료</a:t>
                      </a:r>
                      <a:endParaRPr lang="en-US" altLang="ko-KR" sz="16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98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검색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(Normal mode)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715305"/>
              </p:ext>
            </p:extLst>
          </p:nvPr>
        </p:nvGraphicFramePr>
        <p:xfrm>
          <a:off x="2235777" y="1260765"/>
          <a:ext cx="7886700" cy="4662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sz="2800" b="0" i="1" dirty="0" err="1" smtClean="0">
                          <a:latin typeface="+mj-ea"/>
                          <a:ea typeface="+mj-ea"/>
                        </a:rPr>
                        <a:t>rexp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지정한 패턴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i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rexp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앞으로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/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이전에 지정된 검색 패턴을 앞으로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?</a:t>
                      </a:r>
                      <a:r>
                        <a:rPr lang="en-US" altLang="ko-KR" sz="2800" b="0" i="1" dirty="0" err="1" smtClean="0">
                          <a:latin typeface="+mj-ea"/>
                          <a:ea typeface="+mj-ea"/>
                        </a:rPr>
                        <a:t>rexp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지정한 패턴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1800" i="1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rexp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을 뒤로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?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이전에 지정된 검색 패턴을 뒤로 검색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이전의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?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명령과 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같은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방향 검색 반복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b="1" i="0" dirty="0" smtClean="0">
                          <a:latin typeface="+mj-ea"/>
                          <a:ea typeface="+mj-ea"/>
                        </a:rPr>
                        <a:t>N</a:t>
                      </a:r>
                      <a:endParaRPr lang="ko-KR" altLang="en-US" sz="28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이전의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?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명령과 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반대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방향 검색 반복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70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치환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(Command mode)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49081"/>
              </p:ext>
            </p:extLst>
          </p:nvPr>
        </p:nvGraphicFramePr>
        <p:xfrm>
          <a:off x="1440644" y="1260765"/>
          <a:ext cx="7886700" cy="3346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8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:s/</a:t>
                      </a:r>
                      <a:r>
                        <a:rPr lang="en-US" altLang="ko-KR" sz="2400" b="0" i="1" dirty="0" err="1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src</a:t>
                      </a:r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en-US" altLang="ko-KR" sz="2400" b="0" i="1" dirty="0" smtClean="0">
                          <a:solidFill>
                            <a:srgbClr val="0000FF"/>
                          </a:solidFill>
                          <a:latin typeface="+mj-ea"/>
                          <a:ea typeface="+mj-ea"/>
                        </a:rPr>
                        <a:t>rep</a:t>
                      </a:r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/</a:t>
                      </a:r>
                      <a:endParaRPr lang="ko-KR" altLang="en-US" sz="24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1" u="sng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1,5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b="1" u="sng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1~5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</a:t>
                      </a:r>
                      <a:r>
                        <a:rPr lang="en-US" altLang="ko-KR" sz="2400" b="1" i="0" kern="1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%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s/</a:t>
                      </a:r>
                      <a:r>
                        <a:rPr lang="en-US" altLang="ko-KR" sz="2400" b="0" i="1" kern="120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0" i="1" kern="120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1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모든</a:t>
                      </a:r>
                      <a:r>
                        <a:rPr lang="ko-KR" altLang="en-US" sz="1800" u="sng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줄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err="1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를 찾아 패턴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“</a:t>
                      </a:r>
                      <a:r>
                        <a:rPr lang="en-US" altLang="ko-KR" sz="1800" i="1" kern="1200" baseline="0" dirty="0" smtClean="0">
                          <a:solidFill>
                            <a:srgbClr val="0000FF"/>
                          </a:solidFill>
                          <a:latin typeface="+mj-ea"/>
                          <a:ea typeface="+mn-ea"/>
                          <a:cs typeface="+mn-cs"/>
                        </a:rPr>
                        <a:t>rep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”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치환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046907"/>
              </p:ext>
            </p:extLst>
          </p:nvPr>
        </p:nvGraphicFramePr>
        <p:xfrm>
          <a:off x="1475280" y="5213061"/>
          <a:ext cx="7886700" cy="1315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</a:t>
                      </a:r>
                      <a:r>
                        <a:rPr lang="en-US" altLang="ko-KR" sz="2400" b="0" i="1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endParaRPr lang="ko-KR" altLang="en-US" sz="2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위치의 문자를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800" b="1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c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치환  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(mode </a:t>
                      </a:r>
                      <a:r>
                        <a:rPr lang="ko-KR" altLang="en-US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전환 없음</a:t>
                      </a:r>
                      <a:r>
                        <a:rPr lang="en-US" altLang="ko-KR" sz="18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3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~</a:t>
                      </a:r>
                      <a:endParaRPr lang="ko-KR" altLang="en-US" sz="2400" b="0" i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위치의 문자 대소 변환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변환 후 커서는 한 칸 자동으로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407297" y="4789119"/>
            <a:ext cx="2224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Normal mode</a:t>
            </a:r>
            <a:endParaRPr lang="ko-KR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10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 mode  :set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변수 일부</a:t>
            </a: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769602"/>
              </p:ext>
            </p:extLst>
          </p:nvPr>
        </p:nvGraphicFramePr>
        <p:xfrm>
          <a:off x="1440648" y="1260765"/>
          <a:ext cx="78867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4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latin typeface="+mj-ea"/>
                          <a:ea typeface="+mj-ea"/>
                        </a:rPr>
                        <a:t> nu/</a:t>
                      </a:r>
                      <a:r>
                        <a:rPr lang="en-US" altLang="ko-KR" sz="2400" b="1" i="0" baseline="0" dirty="0" err="1" smtClean="0">
                          <a:latin typeface="+mj-ea"/>
                          <a:ea typeface="+mj-ea"/>
                        </a:rPr>
                        <a:t>nonu</a:t>
                      </a:r>
                      <a:endParaRPr lang="ko-KR" altLang="en-US" sz="24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 번호 표시 </a:t>
                      </a:r>
                      <a:r>
                        <a:rPr lang="en-US" altLang="ko-KR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800" u="none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</a:t>
                      </a:r>
                      <a:endParaRPr lang="en-US" altLang="ko-KR" sz="1800" u="none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ts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Tab stop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크기를 </a:t>
                      </a:r>
                      <a:r>
                        <a:rPr lang="en-US" altLang="ko-KR" sz="18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으로 설정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sw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endParaRPr lang="ko-KR" altLang="en-US" sz="2400" b="0" i="1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Shift width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크기를 </a:t>
                      </a:r>
                      <a:r>
                        <a:rPr lang="en-US" altLang="ko-KR" sz="1800" i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으로 설정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(:</a:t>
                      </a:r>
                      <a:r>
                        <a:rPr lang="en-US" altLang="ko-KR" sz="1800" b="1" i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set </a:t>
                      </a:r>
                      <a:r>
                        <a:rPr lang="en-US" altLang="ko-KR" sz="1800" b="1" i="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사용 시 적용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noai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Auto indent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윗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줄의 들여쓰기 적용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si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0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400" b="1" i="0" kern="1200" baseline="0" dirty="0" err="1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nosi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Smart indent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해제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if, while, switch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및 블록 설정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등 뒤에 자동으로 들여쓰기를 해준다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ruler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화면 우측 하단에 커서 위치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행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파일에서의 위치를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표시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key=</a:t>
                      </a:r>
                      <a:r>
                        <a:rPr lang="en-US" altLang="ko-KR" sz="2400" b="0" i="1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pass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i="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:set</a:t>
                      </a:r>
                      <a:r>
                        <a:rPr lang="en-US" altLang="ko-KR" sz="2400" b="1" i="0" kern="1200" baseline="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 key=</a:t>
                      </a:r>
                      <a:endParaRPr lang="ko-KR" altLang="en-US" sz="2400" b="0" i="1" kern="1200" dirty="0" smtClean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저장 시 암호 설정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열 때도 암호 필요함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암호 설정 해제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2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8984" y="1395049"/>
            <a:ext cx="7886700" cy="4781917"/>
          </a:xfrm>
        </p:spPr>
        <p:txBody>
          <a:bodyPr/>
          <a:lstStyle/>
          <a:p>
            <a:r>
              <a:rPr lang="en-US" altLang="ko-KR" b="1" dirty="0" smtClean="0"/>
              <a:t>cat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/>
              <a:t>단순하게 파일의 내용을 화면에 출력</a:t>
            </a:r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/>
              <a:t>개 이상의 파일을 연결하여 출력할 때 </a:t>
            </a:r>
            <a:r>
              <a:rPr lang="ko-KR" altLang="en-US" dirty="0" smtClean="0"/>
              <a:t>편리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more</a:t>
            </a:r>
          </a:p>
          <a:p>
            <a:pPr lvl="1"/>
            <a:r>
              <a:rPr lang="ko-KR" altLang="en-US" dirty="0"/>
              <a:t>긴 파일을 읽을 때 사용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08" y="2676344"/>
            <a:ext cx="3648075" cy="2219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337" y="3902414"/>
            <a:ext cx="4249177" cy="27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552699"/>
            <a:ext cx="3333750" cy="568642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812681" y="552696"/>
            <a:ext cx="7886700" cy="895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+mj-ea"/>
              </a:rPr>
              <a:t>실습</a:t>
            </a:r>
            <a:endParaRPr lang="ko-KR" altLang="en-US" b="0" dirty="0">
              <a:latin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1419" y="1448334"/>
            <a:ext cx="141635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yesterday.txt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2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29" y="627353"/>
            <a:ext cx="7197162" cy="517770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292994" y="1103699"/>
            <a:ext cx="115371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form.html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425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08" y="114300"/>
            <a:ext cx="5705475" cy="6629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146348" y="1776561"/>
            <a:ext cx="148155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member.html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567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  <p:grpSp>
        <p:nvGrpSpPr>
          <p:cNvPr id="69" name="그룹 68"/>
          <p:cNvGrpSpPr/>
          <p:nvPr/>
        </p:nvGrpSpPr>
        <p:grpSpPr>
          <a:xfrm>
            <a:off x="2957450" y="1062597"/>
            <a:ext cx="6187944" cy="3446531"/>
            <a:chOff x="1848023" y="1005580"/>
            <a:chExt cx="7676977" cy="4904535"/>
          </a:xfrm>
        </p:grpSpPr>
        <p:grpSp>
          <p:nvGrpSpPr>
            <p:cNvPr id="3" name="그룹 2"/>
            <p:cNvGrpSpPr/>
            <p:nvPr/>
          </p:nvGrpSpPr>
          <p:grpSpPr>
            <a:xfrm>
              <a:off x="1848023" y="1005580"/>
              <a:ext cx="7676977" cy="4904535"/>
              <a:chOff x="1784658" y="1424539"/>
              <a:chExt cx="7543184" cy="4924437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5535253" y="1424539"/>
                <a:ext cx="307182" cy="428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50" dirty="0"/>
                  <a:t>/</a:t>
                </a:r>
                <a:endParaRPr lang="ko-KR" altLang="en-US" sz="135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784658" y="2685947"/>
                <a:ext cx="51167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bin</a:t>
                </a:r>
                <a:endParaRPr lang="ko-KR" altLang="en-US" sz="135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0888" y="2681283"/>
                <a:ext cx="678390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boot</a:t>
                </a:r>
                <a:endParaRPr lang="ko-KR" altLang="en-US" sz="135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43829" y="2667289"/>
                <a:ext cx="559770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dev</a:t>
                </a:r>
                <a:endParaRPr lang="ko-KR" altLang="en-US" sz="135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38151" y="2652704"/>
                <a:ext cx="493981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etc</a:t>
                </a:r>
                <a:endParaRPr lang="ko-KR" altLang="en-US" sz="135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166681" y="2667289"/>
                <a:ext cx="782587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>
                    <a:solidFill>
                      <a:srgbClr val="0000FF"/>
                    </a:solidFill>
                  </a:rPr>
                  <a:t>home</a:t>
                </a:r>
                <a:endParaRPr lang="ko-KR" altLang="en-US" sz="135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983820" y="2667289"/>
                <a:ext cx="827471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media</a:t>
                </a:r>
                <a:endParaRPr lang="ko-KR" altLang="en-US" sz="135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845842" y="2667289"/>
                <a:ext cx="606257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tmp</a:t>
                </a:r>
                <a:endParaRPr lang="ko-KR" altLang="en-US" sz="135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486649" y="2667289"/>
                <a:ext cx="601448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mnt</a:t>
                </a:r>
                <a:endParaRPr lang="ko-KR" altLang="en-US" sz="135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122648" y="2667289"/>
                <a:ext cx="611066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sbin</a:t>
                </a:r>
                <a:endParaRPr lang="ko-KR" altLang="en-US" sz="135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768262" y="2667289"/>
                <a:ext cx="497252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sys</a:t>
                </a:r>
                <a:endParaRPr lang="ko-KR" altLang="en-US" sz="135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00067" y="2667289"/>
                <a:ext cx="498854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usr</a:t>
                </a:r>
                <a:endParaRPr lang="ko-KR" altLang="en-US" sz="135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8833476" y="2667289"/>
                <a:ext cx="494366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var</a:t>
                </a:r>
                <a:endParaRPr lang="ko-KR" altLang="en-US" sz="1350" dirty="0"/>
              </a:p>
            </p:txBody>
          </p:sp>
          <p:cxnSp>
            <p:nvCxnSpPr>
              <p:cNvPr id="17" name="직선 연결선 16"/>
              <p:cNvCxnSpPr>
                <a:stCxn id="5" idx="0"/>
                <a:endCxn id="4" idx="2"/>
              </p:cNvCxnSpPr>
              <p:nvPr/>
            </p:nvCxnSpPr>
            <p:spPr>
              <a:xfrm flipV="1">
                <a:off x="2040498" y="1853299"/>
                <a:ext cx="3648345" cy="832648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/>
              <p:cNvCxnSpPr>
                <a:stCxn id="6" idx="0"/>
                <a:endCxn id="4" idx="2"/>
              </p:cNvCxnSpPr>
              <p:nvPr/>
            </p:nvCxnSpPr>
            <p:spPr>
              <a:xfrm flipV="1">
                <a:off x="2670083" y="1853299"/>
                <a:ext cx="3018760" cy="827984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7" idx="0"/>
                <a:endCxn id="4" idx="2"/>
              </p:cNvCxnSpPr>
              <p:nvPr/>
            </p:nvCxnSpPr>
            <p:spPr>
              <a:xfrm flipV="1">
                <a:off x="3323714" y="1853299"/>
                <a:ext cx="2365129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8" idx="0"/>
                <a:endCxn id="4" idx="2"/>
              </p:cNvCxnSpPr>
              <p:nvPr/>
            </p:nvCxnSpPr>
            <p:spPr>
              <a:xfrm flipV="1">
                <a:off x="3885142" y="1853299"/>
                <a:ext cx="1803702" cy="799405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9" idx="0"/>
                <a:endCxn id="4" idx="2"/>
              </p:cNvCxnSpPr>
              <p:nvPr/>
            </p:nvCxnSpPr>
            <p:spPr>
              <a:xfrm flipV="1">
                <a:off x="4557975" y="1853299"/>
                <a:ext cx="1130869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>
                <a:stCxn id="10" idx="0"/>
                <a:endCxn id="4" idx="2"/>
              </p:cNvCxnSpPr>
              <p:nvPr/>
            </p:nvCxnSpPr>
            <p:spPr>
              <a:xfrm flipV="1">
                <a:off x="5397555" y="1853299"/>
                <a:ext cx="291288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1" idx="0"/>
                <a:endCxn id="4" idx="2"/>
              </p:cNvCxnSpPr>
              <p:nvPr/>
            </p:nvCxnSpPr>
            <p:spPr>
              <a:xfrm flipH="1" flipV="1">
                <a:off x="5688843" y="1853299"/>
                <a:ext cx="460127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5688843" y="1853299"/>
                <a:ext cx="1098531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13" idx="0"/>
                <a:endCxn id="4" idx="2"/>
              </p:cNvCxnSpPr>
              <p:nvPr/>
            </p:nvCxnSpPr>
            <p:spPr>
              <a:xfrm flipH="1" flipV="1">
                <a:off x="5688843" y="1853299"/>
                <a:ext cx="1739338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14" idx="0"/>
                <a:endCxn id="4" idx="2"/>
              </p:cNvCxnSpPr>
              <p:nvPr/>
            </p:nvCxnSpPr>
            <p:spPr>
              <a:xfrm flipH="1" flipV="1">
                <a:off x="5688843" y="1853299"/>
                <a:ext cx="2328045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5" idx="0"/>
                <a:endCxn id="4" idx="2"/>
              </p:cNvCxnSpPr>
              <p:nvPr/>
            </p:nvCxnSpPr>
            <p:spPr>
              <a:xfrm flipH="1" flipV="1">
                <a:off x="5688843" y="1853299"/>
                <a:ext cx="2860650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6" idx="0"/>
                <a:endCxn id="4" idx="2"/>
              </p:cNvCxnSpPr>
              <p:nvPr/>
            </p:nvCxnSpPr>
            <p:spPr>
              <a:xfrm flipH="1" flipV="1">
                <a:off x="5688843" y="1853299"/>
                <a:ext cx="3391816" cy="81399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2827157" y="3326871"/>
                <a:ext cx="3479067" cy="42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b="1" dirty="0">
                    <a:latin typeface="+mj-lt"/>
                  </a:rPr>
                  <a:t>&lt;</a:t>
                </a:r>
                <a:r>
                  <a:rPr lang="ko-KR" altLang="en-US" sz="1350" b="1" dirty="0">
                    <a:latin typeface="+mj-lt"/>
                  </a:rPr>
                  <a:t>자신의 </a:t>
                </a:r>
                <a:r>
                  <a:rPr lang="ko-KR" altLang="en-US" sz="1350" b="1" dirty="0" err="1">
                    <a:latin typeface="+mj-lt"/>
                  </a:rPr>
                  <a:t>홈디렉토리</a:t>
                </a:r>
                <a:r>
                  <a:rPr lang="ko-KR" altLang="en-US" sz="1350" b="1" dirty="0">
                    <a:latin typeface="+mj-lt"/>
                  </a:rPr>
                  <a:t> </a:t>
                </a:r>
                <a:r>
                  <a:rPr lang="en-US" altLang="ko-KR" sz="1350" b="1" dirty="0">
                    <a:latin typeface="+mj-lt"/>
                  </a:rPr>
                  <a:t>: </a:t>
                </a:r>
                <a:r>
                  <a:rPr lang="en-US" altLang="ko-KR" sz="1350" b="1" dirty="0" err="1">
                    <a:latin typeface="+mj-lt"/>
                  </a:rPr>
                  <a:t>dit</a:t>
                </a:r>
                <a:r>
                  <a:rPr lang="en-US" altLang="ko-KR" sz="1350" b="1" dirty="0">
                    <a:latin typeface="+mj-lt"/>
                  </a:rPr>
                  <a:t>&gt;</a:t>
                </a:r>
                <a:endParaRPr lang="ko-KR" altLang="en-US" sz="1350" b="1" dirty="0">
                  <a:latin typeface="+mj-lt"/>
                </a:endParaRPr>
              </a:p>
            </p:txBody>
          </p:sp>
          <p:cxnSp>
            <p:nvCxnSpPr>
              <p:cNvPr id="31" name="직선 연결선 30"/>
              <p:cNvCxnSpPr>
                <a:stCxn id="29" idx="0"/>
                <a:endCxn id="9" idx="2"/>
              </p:cNvCxnSpPr>
              <p:nvPr/>
            </p:nvCxnSpPr>
            <p:spPr>
              <a:xfrm flipH="1" flipV="1">
                <a:off x="4557975" y="3096049"/>
                <a:ext cx="8716" cy="230821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2670084" y="4001037"/>
                <a:ext cx="1252490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mydocs</a:t>
                </a:r>
                <a:endParaRPr lang="ko-KR" altLang="en-US" sz="1350" dirty="0"/>
              </a:p>
            </p:txBody>
          </p:sp>
          <p:cxnSp>
            <p:nvCxnSpPr>
              <p:cNvPr id="34" name="직선 연결선 33"/>
              <p:cNvCxnSpPr>
                <a:stCxn id="33" idx="0"/>
                <a:endCxn id="29" idx="2"/>
              </p:cNvCxnSpPr>
              <p:nvPr/>
            </p:nvCxnSpPr>
            <p:spPr>
              <a:xfrm flipV="1">
                <a:off x="3296329" y="3755631"/>
                <a:ext cx="1270361" cy="24540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856884" y="4046877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myprogram</a:t>
                </a:r>
                <a:endParaRPr lang="ko-KR" altLang="en-US" sz="135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267374" y="4001037"/>
                <a:ext cx="1287492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download</a:t>
                </a:r>
                <a:endParaRPr lang="ko-KR" altLang="en-US" sz="1350" dirty="0"/>
              </a:p>
            </p:txBody>
          </p:sp>
          <p:cxnSp>
            <p:nvCxnSpPr>
              <p:cNvPr id="37" name="직선 연결선 36"/>
              <p:cNvCxnSpPr>
                <a:stCxn id="35" idx="0"/>
                <a:endCxn id="29" idx="2"/>
              </p:cNvCxnSpPr>
              <p:nvPr/>
            </p:nvCxnSpPr>
            <p:spPr>
              <a:xfrm flipV="1">
                <a:off x="4562129" y="3755631"/>
                <a:ext cx="4562" cy="291246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>
                <a:stCxn id="36" idx="0"/>
                <a:endCxn id="29" idx="2"/>
              </p:cNvCxnSpPr>
              <p:nvPr/>
            </p:nvCxnSpPr>
            <p:spPr>
              <a:xfrm flipH="1" flipV="1">
                <a:off x="4566691" y="3755631"/>
                <a:ext cx="1344430" cy="24540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332377" y="500232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 err="1"/>
                  <a:t>myfiles</a:t>
                </a:r>
                <a:endParaRPr lang="ko-KR" altLang="en-US" sz="135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784658" y="500232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first.txt</a:t>
                </a:r>
                <a:endParaRPr lang="ko-KR" altLang="en-US" sz="135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827157" y="4985449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second.txt</a:t>
                </a:r>
                <a:endParaRPr lang="ko-KR" altLang="en-US" sz="135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856884" y="592021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third.txt</a:t>
                </a:r>
                <a:endParaRPr lang="ko-KR" altLang="en-US" sz="135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5205875" y="5920216"/>
                <a:ext cx="1410489" cy="42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50" dirty="0"/>
                  <a:t>fourth.txt</a:t>
                </a:r>
                <a:endParaRPr lang="ko-KR" altLang="en-US" sz="1350" dirty="0"/>
              </a:p>
            </p:txBody>
          </p:sp>
        </p:grpSp>
        <p:cxnSp>
          <p:nvCxnSpPr>
            <p:cNvPr id="56" name="직선 연결선 55"/>
            <p:cNvCxnSpPr>
              <a:stCxn id="33" idx="2"/>
              <a:endCxn id="53" idx="0"/>
            </p:cNvCxnSpPr>
            <p:nvPr/>
          </p:nvCxnSpPr>
          <p:spPr>
            <a:xfrm flipH="1">
              <a:off x="2565777" y="3998693"/>
              <a:ext cx="820729" cy="57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33" idx="2"/>
              <a:endCxn id="54" idx="0"/>
            </p:cNvCxnSpPr>
            <p:nvPr/>
          </p:nvCxnSpPr>
          <p:spPr>
            <a:xfrm>
              <a:off x="3386507" y="3998693"/>
              <a:ext cx="240260" cy="55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3" idx="2"/>
              <a:endCxn id="52" idx="0"/>
            </p:cNvCxnSpPr>
            <p:nvPr/>
          </p:nvCxnSpPr>
          <p:spPr>
            <a:xfrm>
              <a:off x="3386507" y="3998693"/>
              <a:ext cx="1772178" cy="5702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52" idx="2"/>
              <a:endCxn id="62" idx="0"/>
            </p:cNvCxnSpPr>
            <p:nvPr/>
          </p:nvCxnSpPr>
          <p:spPr>
            <a:xfrm flipH="1">
              <a:off x="4674758" y="4995934"/>
              <a:ext cx="483927" cy="487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2" idx="2"/>
              <a:endCxn id="63" idx="0"/>
            </p:cNvCxnSpPr>
            <p:nvPr/>
          </p:nvCxnSpPr>
          <p:spPr>
            <a:xfrm>
              <a:off x="5158685" y="4995934"/>
              <a:ext cx="888992" cy="4871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제목 1"/>
          <p:cNvSpPr txBox="1">
            <a:spLocks/>
          </p:cNvSpPr>
          <p:nvPr/>
        </p:nvSpPr>
        <p:spPr>
          <a:xfrm>
            <a:off x="614085" y="462057"/>
            <a:ext cx="8866700" cy="55405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이전 시간 복습</a:t>
            </a:r>
          </a:p>
        </p:txBody>
      </p:sp>
      <p:sp>
        <p:nvSpPr>
          <p:cNvPr id="70" name="내용 개체 틀 2"/>
          <p:cNvSpPr txBox="1">
            <a:spLocks/>
          </p:cNvSpPr>
          <p:nvPr/>
        </p:nvSpPr>
        <p:spPr>
          <a:xfrm>
            <a:off x="2288756" y="4834003"/>
            <a:ext cx="8755792" cy="18674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/>
              <a:t>자신의</a:t>
            </a:r>
            <a:r>
              <a:rPr lang="en-US" altLang="ko-KR" sz="1600" dirty="0"/>
              <a:t> </a:t>
            </a:r>
            <a:r>
              <a:rPr lang="ko-KR" altLang="en-US" sz="1600" dirty="0"/>
              <a:t>홈디렉토리에 있는 파일들을 모두 </a:t>
            </a:r>
            <a:r>
              <a:rPr lang="ko-KR" altLang="en-US" sz="1600" dirty="0" err="1"/>
              <a:t>지우시오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다음과 같이 디렉토리와 파일을 작성하시오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현재 위치에서 다른 디렉토리로 이동하는 것을 </a:t>
            </a:r>
            <a:r>
              <a:rPr lang="ko-KR" altLang="en-US" sz="1600" dirty="0" err="1"/>
              <a:t>연습하시오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400" dirty="0"/>
              <a:t>fourth.txt -&gt;  nana.txt </a:t>
            </a:r>
            <a:r>
              <a:rPr lang="ko-KR" altLang="en-US" sz="1400" dirty="0"/>
              <a:t>로 이름 변경</a:t>
            </a:r>
            <a:endParaRPr lang="en-US" altLang="ko-KR" sz="1400" dirty="0"/>
          </a:p>
          <a:p>
            <a:pPr lvl="1"/>
            <a:r>
              <a:rPr lang="en-US" altLang="ko-KR" sz="1400" dirty="0"/>
              <a:t>second.txt </a:t>
            </a:r>
            <a:r>
              <a:rPr lang="ko-KR" altLang="en-US" sz="1400" dirty="0"/>
              <a:t>파일을 복사하여 </a:t>
            </a:r>
            <a:r>
              <a:rPr lang="en-US" altLang="ko-KR" sz="1400" dirty="0"/>
              <a:t>download  </a:t>
            </a:r>
            <a:r>
              <a:rPr lang="ko-KR" altLang="en-US" sz="1400" dirty="0"/>
              <a:t>디렉토리에 저장하기 등</a:t>
            </a:r>
            <a:endParaRPr lang="en-US" altLang="ko-KR" sz="1400" dirty="0"/>
          </a:p>
          <a:p>
            <a:endParaRPr lang="ko-KR" altLang="en-US" sz="1600" dirty="0"/>
          </a:p>
        </p:txBody>
      </p:sp>
      <p:sp>
        <p:nvSpPr>
          <p:cNvPr id="30" name="직사각형 29"/>
          <p:cNvSpPr/>
          <p:nvPr/>
        </p:nvSpPr>
        <p:spPr>
          <a:xfrm>
            <a:off x="2869724" y="923026"/>
            <a:ext cx="6392173" cy="36576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06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028" y="1123218"/>
            <a:ext cx="4760135" cy="3743648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812681" y="552696"/>
            <a:ext cx="7886700" cy="8956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+mj-ea"/>
              </a:rPr>
              <a:t>실습</a:t>
            </a:r>
            <a:endParaRPr lang="ko-KR" altLang="en-US" b="0" dirty="0">
              <a:latin typeface="+mj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447025" y="5013071"/>
            <a:ext cx="7886700" cy="17241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5</a:t>
            </a:r>
            <a:r>
              <a:rPr lang="ko-KR" altLang="en-US" sz="1600" dirty="0">
                <a:latin typeface="+mj-ea"/>
                <a:ea typeface="+mj-ea"/>
              </a:rPr>
              <a:t>줄</a:t>
            </a:r>
            <a:r>
              <a:rPr lang="en-US" altLang="ko-KR" sz="1600" dirty="0">
                <a:latin typeface="+mj-ea"/>
                <a:ea typeface="+mj-ea"/>
              </a:rPr>
              <a:t>, 9</a:t>
            </a:r>
            <a:r>
              <a:rPr lang="ko-KR" altLang="en-US" sz="1600" dirty="0">
                <a:latin typeface="+mj-ea"/>
                <a:ea typeface="+mj-ea"/>
              </a:rPr>
              <a:t>줄 지우기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별을 달로 치환하기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마지막 라인을 복사하여 삽입하기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</a:rPr>
              <a:t>form.html </a:t>
            </a:r>
            <a:r>
              <a:rPr lang="ko-KR" altLang="en-US" sz="1600" dirty="0">
                <a:latin typeface="+mj-ea"/>
                <a:ea typeface="+mj-ea"/>
              </a:rPr>
              <a:t>파일을 여기에 삽입하여 보이기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파일의 암호 설정하기 등</a:t>
            </a:r>
            <a:endParaRPr lang="en-US" altLang="ko-KR" sz="1600" dirty="0">
              <a:latin typeface="+mj-ea"/>
              <a:ea typeface="+mj-ea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2058" y="2527058"/>
            <a:ext cx="105586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poem.txt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951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07" y="0"/>
            <a:ext cx="8981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8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52650" y="1849071"/>
            <a:ext cx="7886700" cy="435133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>
                <a:latin typeface="+mj-ea"/>
                <a:ea typeface="+mj-ea"/>
              </a:rPr>
              <a:t>Linux(UNIX)</a:t>
            </a:r>
            <a:r>
              <a:rPr lang="ko-KR" altLang="en-US" dirty="0" smtClean="0">
                <a:latin typeface="+mj-ea"/>
                <a:ea typeface="+mj-ea"/>
              </a:rPr>
              <a:t> 텍스트 에디터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세상에서 가장 가볍고 강력한 편집기능을 제공하는 도구 중의 하나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기본 키보드만 사용하며 편집</a:t>
            </a:r>
            <a:r>
              <a:rPr lang="en-US" altLang="ko-KR" dirty="0" smtClean="0">
                <a:latin typeface="+mj-ea"/>
                <a:ea typeface="+mj-ea"/>
              </a:rPr>
              <a:t/>
            </a:r>
            <a:br>
              <a:rPr lang="en-US" altLang="ko-KR" dirty="0" smtClean="0">
                <a:latin typeface="+mj-ea"/>
                <a:ea typeface="+mj-ea"/>
              </a:rPr>
            </a:br>
            <a:r>
              <a:rPr lang="en-US" altLang="ko-KR" sz="2400" b="1" dirty="0">
                <a:latin typeface="+mj-ea"/>
                <a:ea typeface="+mj-ea"/>
              </a:rPr>
              <a:t>(</a:t>
            </a:r>
            <a:r>
              <a:rPr lang="ko-KR" altLang="en-US" sz="2400" b="1" dirty="0">
                <a:latin typeface="+mj-ea"/>
                <a:ea typeface="+mj-ea"/>
              </a:rPr>
              <a:t>마우스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화살표 키 사용할 필요 없음</a:t>
            </a:r>
            <a:r>
              <a:rPr lang="en-US" altLang="ko-KR" sz="2400" b="1" dirty="0">
                <a:latin typeface="+mj-ea"/>
                <a:ea typeface="+mj-ea"/>
              </a:rPr>
              <a:t>)</a:t>
            </a:r>
            <a:endParaRPr lang="en-US" altLang="ko-KR" b="1" dirty="0" smtClean="0"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ko-KR" altLang="en-US" dirty="0" smtClean="0">
                <a:latin typeface="+mj-ea"/>
                <a:ea typeface="+mj-ea"/>
              </a:rPr>
              <a:t>단순 학습보다는 직접 경험을 쌓는 것이 중요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963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8249"/>
            <a:ext cx="10515600" cy="7321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111243"/>
              </p:ext>
            </p:extLst>
          </p:nvPr>
        </p:nvGraphicFramePr>
        <p:xfrm>
          <a:off x="2152650" y="1825628"/>
          <a:ext cx="7886700" cy="2920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9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>
                          <a:latin typeface="+mj-ea"/>
                          <a:ea typeface="+mj-ea"/>
                        </a:rPr>
                        <a:t>Shell</a:t>
                      </a:r>
                      <a:r>
                        <a:rPr lang="en-US" altLang="ko-KR" sz="24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400" baseline="0" dirty="0" smtClean="0">
                          <a:latin typeface="+mj-ea"/>
                          <a:ea typeface="+mj-ea"/>
                        </a:rPr>
                        <a:t>실행 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8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</a:t>
                      </a:r>
                      <a:endParaRPr lang="ko-KR" altLang="en-US" sz="3200" b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vi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실행 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편집 후 저장 가능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br>
                        <a:rPr lang="en-US" altLang="ko-KR" sz="2000" baseline="0" dirty="0" smtClean="0">
                          <a:latin typeface="+mj-ea"/>
                          <a:ea typeface="+mj-ea"/>
                        </a:rPr>
                      </a:b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vim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(vi improved)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이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실행되는 </a:t>
                      </a:r>
                      <a:r>
                        <a:rPr lang="en-US" altLang="ko-KR" sz="2000" baseline="0" dirty="0" err="1" smtClean="0">
                          <a:latin typeface="+mj-ea"/>
                          <a:ea typeface="+mj-ea"/>
                        </a:rPr>
                        <a:t>os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도 있음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 </a:t>
                      </a:r>
                      <a:r>
                        <a:rPr lang="en-US" altLang="ko-KR" sz="3200" b="0" i="1" dirty="0" smtClean="0">
                          <a:latin typeface="+mj-ea"/>
                          <a:ea typeface="+mj-ea"/>
                        </a:rPr>
                        <a:t>filename</a:t>
                      </a:r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File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이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존재하면 해당 파일 열고 편집</a:t>
                      </a:r>
                      <a:endParaRPr lang="en-US" altLang="ko-KR" sz="2000" baseline="0" dirty="0" smtClean="0">
                        <a:latin typeface="+mj-ea"/>
                        <a:ea typeface="+mj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File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이 없으면 빈 내용으로 편집 시작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1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vi, 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→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편집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종료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5" y="2320639"/>
            <a:ext cx="4528675" cy="3657601"/>
          </a:xfrm>
          <a:prstGeom prst="rect">
            <a:avLst/>
          </a:prstGeom>
        </p:spPr>
      </p:pic>
      <p:sp>
        <p:nvSpPr>
          <p:cNvPr id="9" name="순서도: 대체 처리 8"/>
          <p:cNvSpPr/>
          <p:nvPr/>
        </p:nvSpPr>
        <p:spPr>
          <a:xfrm>
            <a:off x="2415888" y="1669475"/>
            <a:ext cx="1788969" cy="983673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$ vi filename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$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아래로 구부러진 화살표 9"/>
          <p:cNvSpPr/>
          <p:nvPr/>
        </p:nvSpPr>
        <p:spPr>
          <a:xfrm rot="2287782">
            <a:off x="4121353" y="2389684"/>
            <a:ext cx="2747004" cy="678874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제목 1"/>
          <p:cNvSpPr txBox="1">
            <a:spLocks/>
          </p:cNvSpPr>
          <p:nvPr/>
        </p:nvSpPr>
        <p:spPr>
          <a:xfrm>
            <a:off x="2415888" y="1229151"/>
            <a:ext cx="923925" cy="4180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shell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7273636" y="1902546"/>
            <a:ext cx="466724" cy="41809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+mj-ea"/>
              </a:rPr>
              <a:t>vi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3" name="아래로 구부러진 화살표 42"/>
          <p:cNvSpPr/>
          <p:nvPr/>
        </p:nvSpPr>
        <p:spPr>
          <a:xfrm rot="13126010">
            <a:off x="2798064" y="3869884"/>
            <a:ext cx="5835978" cy="154352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6301375" y="3006528"/>
            <a:ext cx="2500491" cy="2175614"/>
            <a:chOff x="318219" y="3636818"/>
            <a:chExt cx="2157805" cy="2136595"/>
          </a:xfrm>
        </p:grpSpPr>
        <p:sp>
          <p:nvSpPr>
            <p:cNvPr id="12" name="아래로 구부러진 화살표 11"/>
            <p:cNvSpPr/>
            <p:nvPr/>
          </p:nvSpPr>
          <p:spPr>
            <a:xfrm>
              <a:off x="404769" y="3636818"/>
              <a:ext cx="2071255" cy="1025236"/>
            </a:xfrm>
            <a:prstGeom prst="curved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아래로 구부러진 화살표 43"/>
            <p:cNvSpPr/>
            <p:nvPr/>
          </p:nvSpPr>
          <p:spPr>
            <a:xfrm rot="10800000">
              <a:off x="318219" y="4748177"/>
              <a:ext cx="2071255" cy="1025236"/>
            </a:xfrm>
            <a:prstGeom prst="curvedDown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5098913" y="1162662"/>
            <a:ext cx="4458272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b="1" dirty="0">
                <a:latin typeface="+mj-ea"/>
                <a:ea typeface="+mj-ea"/>
              </a:rPr>
              <a:t>vi </a:t>
            </a:r>
            <a:r>
              <a:rPr lang="ko-KR" altLang="en-US" b="1" dirty="0">
                <a:latin typeface="+mj-ea"/>
                <a:ea typeface="+mj-ea"/>
              </a:rPr>
              <a:t>편집 작업은 </a:t>
            </a:r>
            <a:r>
              <a:rPr lang="en-US" altLang="ko-KR" b="1" dirty="0">
                <a:latin typeface="+mj-ea"/>
                <a:ea typeface="+mj-ea"/>
              </a:rPr>
              <a:t>3</a:t>
            </a:r>
            <a:r>
              <a:rPr lang="ko-KR" altLang="en-US" b="1" dirty="0">
                <a:latin typeface="+mj-ea"/>
                <a:ea typeface="+mj-ea"/>
              </a:rPr>
              <a:t>개의 모드를 </a:t>
            </a:r>
            <a:r>
              <a:rPr lang="ko-KR" altLang="en-US" b="1" dirty="0" smtClean="0">
                <a:latin typeface="+mj-ea"/>
                <a:ea typeface="+mj-ea"/>
              </a:rPr>
              <a:t>오가며 </a:t>
            </a:r>
            <a:r>
              <a:rPr lang="ko-KR" altLang="en-US" b="1" dirty="0">
                <a:latin typeface="+mj-ea"/>
                <a:ea typeface="+mj-ea"/>
              </a:rPr>
              <a:t>진행</a:t>
            </a:r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68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 animBg="1"/>
      <p:bldP spid="10" grpId="1" animBg="1"/>
      <p:bldP spid="41" grpId="0" animBg="1"/>
      <p:bldP spid="42" grpId="0" uiExpand="1" animBg="1"/>
      <p:bldP spid="42" grpId="1" animBg="1"/>
      <p:bldP spid="43" grpId="0" uiExpand="1" animBg="1"/>
      <p:bldP spid="43" grpId="1" animBg="1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대각선 방향의 모서리가 둥근 사각형 7"/>
          <p:cNvSpPr/>
          <p:nvPr/>
        </p:nvSpPr>
        <p:spPr>
          <a:xfrm>
            <a:off x="1995059" y="1118754"/>
            <a:ext cx="8125687" cy="549679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2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간 이동 명령 </a:t>
            </a:r>
            <a:r>
              <a:rPr lang="ko-KR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미리 보기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762500" y="3359726"/>
            <a:ext cx="1766454" cy="103909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Normal</a:t>
            </a:r>
          </a:p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sz="2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7855527" y="1239980"/>
            <a:ext cx="1766454" cy="10390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Insert</a:t>
            </a:r>
          </a:p>
          <a:p>
            <a:pPr algn="ctr"/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sz="24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855527" y="5271653"/>
            <a:ext cx="1766454" cy="103909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Command line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+mj-ea"/>
                <a:ea typeface="+mj-ea"/>
              </a:rPr>
              <a:t>mode</a:t>
            </a:r>
            <a:endParaRPr lang="ko-KR" altLang="en-US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5" name="직선 화살표 연결선 14"/>
          <p:cNvCxnSpPr>
            <a:stCxn id="5" idx="2"/>
            <a:endCxn id="4" idx="3"/>
          </p:cNvCxnSpPr>
          <p:nvPr/>
        </p:nvCxnSpPr>
        <p:spPr>
          <a:xfrm flipH="1">
            <a:off x="6528954" y="2279072"/>
            <a:ext cx="2209800" cy="160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" idx="0"/>
            <a:endCxn id="5" idx="1"/>
          </p:cNvCxnSpPr>
          <p:nvPr/>
        </p:nvCxnSpPr>
        <p:spPr>
          <a:xfrm flipV="1">
            <a:off x="5645727" y="1759526"/>
            <a:ext cx="2209800" cy="16002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/>
          <p:cNvSpPr/>
          <p:nvPr/>
        </p:nvSpPr>
        <p:spPr>
          <a:xfrm>
            <a:off x="6478292" y="2668148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accent2">
                    <a:lumMod val="75000"/>
                  </a:schemeClr>
                </a:solidFill>
              </a:rPr>
              <a:t>i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308276" y="2866446"/>
            <a:ext cx="768929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+mj-ea"/>
                <a:ea typeface="+mj-ea"/>
              </a:rPr>
              <a:t>ESC</a:t>
            </a:r>
            <a:endParaRPr lang="ko-KR" altLang="en-US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78292" y="2302587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80893" y="19615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o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6" idx="0"/>
            <a:endCxn id="4" idx="3"/>
          </p:cNvCxnSpPr>
          <p:nvPr/>
        </p:nvCxnSpPr>
        <p:spPr>
          <a:xfrm flipH="1" flipV="1">
            <a:off x="6528954" y="3879275"/>
            <a:ext cx="2209800" cy="1392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4" idx="2"/>
            <a:endCxn id="6" idx="1"/>
          </p:cNvCxnSpPr>
          <p:nvPr/>
        </p:nvCxnSpPr>
        <p:spPr>
          <a:xfrm>
            <a:off x="5645727" y="4398821"/>
            <a:ext cx="2209800" cy="139238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7308276" y="4391168"/>
            <a:ext cx="768929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0C0"/>
                </a:solidFill>
                <a:latin typeface="+mj-ea"/>
                <a:ea typeface="+mj-ea"/>
              </a:rPr>
              <a:t>Enter</a:t>
            </a:r>
            <a:endParaRPr lang="ko-KR" altLang="en-US" sz="16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452754" y="45829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456218" y="4922402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459682" y="5254909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ko-KR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원호 50"/>
          <p:cNvSpPr/>
          <p:nvPr/>
        </p:nvSpPr>
        <p:spPr>
          <a:xfrm>
            <a:off x="3730339" y="3219449"/>
            <a:ext cx="1253839" cy="1319646"/>
          </a:xfrm>
          <a:prstGeom prst="arc">
            <a:avLst>
              <a:gd name="adj1" fmla="val 2663195"/>
              <a:gd name="adj2" fmla="val 1883281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93572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…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3569277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113812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2660073" y="4016365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01091" y="3101686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346514" y="3489613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53439" y="2741467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98862" y="3108613"/>
            <a:ext cx="495304" cy="367146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9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6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커서 이동 연습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따라 하기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②)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396246"/>
              </p:ext>
            </p:extLst>
          </p:nvPr>
        </p:nvGraphicFramePr>
        <p:xfrm>
          <a:off x="2235777" y="1260765"/>
          <a:ext cx="7886700" cy="379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1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2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dirty="0" smtClean="0">
                          <a:latin typeface="+mj-ea"/>
                          <a:ea typeface="+mj-ea"/>
                        </a:rPr>
                        <a:t>$ vi </a:t>
                      </a:r>
                      <a:r>
                        <a:rPr lang="en-US" altLang="ko-KR" sz="3200" b="0" i="0" dirty="0" smtClean="0">
                          <a:latin typeface="+mj-ea"/>
                          <a:ea typeface="+mj-ea"/>
                        </a:rPr>
                        <a:t>first.txt</a:t>
                      </a:r>
                      <a:endParaRPr lang="ko-KR" altLang="en-US" sz="3200" b="0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first.txt 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편집 시작 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(vi </a:t>
                      </a: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Normal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 mode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로 진입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230">
                <a:tc>
                  <a:txBody>
                    <a:bodyPr/>
                    <a:lstStyle/>
                    <a:p>
                      <a:pPr latinLnBrk="1"/>
                      <a:endParaRPr lang="ko-KR" altLang="en-US" sz="3200" b="0" i="1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Normal Mode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에서 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h,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j, k, l 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키 만으로 커서를 이동할 수 있다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☞</a:t>
                      </a:r>
                      <a:r>
                        <a:rPr lang="en-US" altLang="ko-KR" sz="2000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 baseline="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익숙해질 때까지 충분히 연습</a:t>
                      </a:r>
                      <a:endParaRPr lang="en-US" altLang="ko-KR" sz="2000" kern="1200" baseline="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:q</a:t>
                      </a:r>
                      <a:endParaRPr lang="ko-KR" altLang="en-US" sz="32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2000" b="1" dirty="0" smtClean="0">
                          <a:latin typeface="+mj-ea"/>
                          <a:ea typeface="+mj-ea"/>
                        </a:rPr>
                        <a:t>Command</a:t>
                      </a:r>
                      <a:r>
                        <a:rPr lang="en-US" altLang="ko-KR" sz="2000" b="1" baseline="0" dirty="0" smtClean="0">
                          <a:latin typeface="+mj-ea"/>
                          <a:ea typeface="+mj-ea"/>
                        </a:rPr>
                        <a:t> mode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로 이동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( </a:t>
                      </a:r>
                      <a:r>
                        <a:rPr lang="en-US" altLang="ko-KR" sz="3200" b="1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2000" baseline="0" dirty="0" smtClean="0">
                          <a:latin typeface="+mj-ea"/>
                          <a:ea typeface="+mj-ea"/>
                        </a:rPr>
                        <a:t>하여</a:t>
                      </a:r>
                      <a:r>
                        <a:rPr lang="en-US" altLang="ko-KR" sz="2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2000" dirty="0" smtClean="0">
                          <a:latin typeface="+mj-ea"/>
                          <a:ea typeface="+mj-ea"/>
                        </a:rPr>
                        <a:t>종료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ko-KR" sz="2800" b="1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q</a:t>
                      </a:r>
                      <a:r>
                        <a:rPr lang="en-US" altLang="ko-KR" sz="2000" dirty="0" smtClean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20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2583" y="2609389"/>
            <a:ext cx="2551520" cy="144933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43264"/>
              </p:ext>
            </p:extLst>
          </p:nvPr>
        </p:nvGraphicFramePr>
        <p:xfrm>
          <a:off x="3162328" y="5308385"/>
          <a:ext cx="6947322" cy="114415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34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 nu</a:t>
                      </a:r>
                      <a:endParaRPr lang="ko-KR" altLang="en-US" sz="24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줄 번호 표시하기 설정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i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:set</a:t>
                      </a:r>
                      <a:r>
                        <a:rPr lang="en-US" altLang="ko-KR" sz="2400" b="1" i="0" baseline="0" dirty="0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2400" b="1" i="0" baseline="0" dirty="0" err="1" smtClean="0">
                          <a:solidFill>
                            <a:srgbClr val="00B050"/>
                          </a:solidFill>
                          <a:latin typeface="+mj-ea"/>
                          <a:ea typeface="+mj-ea"/>
                        </a:rPr>
                        <a:t>nonu</a:t>
                      </a:r>
                      <a:endParaRPr lang="ko-KR" altLang="en-US" sz="2400" b="1" i="0" dirty="0">
                        <a:solidFill>
                          <a:srgbClr val="00B05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줄 번호 표시하기 해제</a:t>
                      </a:r>
                      <a:endParaRPr lang="ko-KR" altLang="en-US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tip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5201258"/>
            <a:ext cx="1009678" cy="97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→ Insert mode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따라 하기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③)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562876"/>
              </p:ext>
            </p:extLst>
          </p:nvPr>
        </p:nvGraphicFramePr>
        <p:xfrm>
          <a:off x="2235777" y="1260768"/>
          <a:ext cx="7886700" cy="4039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err="1" smtClean="0">
                          <a:latin typeface="+mj-ea"/>
                          <a:ea typeface="+mj-ea"/>
                        </a:rPr>
                        <a:t>i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앞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I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줄의 맨 앞으로 이동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하여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위치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문자 뒤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에서 입력 시작 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4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A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줄의 맨 뒤로 이동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하여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아래에 새 줄을 삽입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하고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b="1" i="0" dirty="0" smtClean="0">
                          <a:latin typeface="+mj-ea"/>
                          <a:ea typeface="+mj-ea"/>
                        </a:rPr>
                        <a:t>O</a:t>
                      </a:r>
                      <a:endParaRPr lang="ko-KR" altLang="en-US" sz="32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커서 </a:t>
                      </a:r>
                      <a:r>
                        <a:rPr lang="ko-KR" altLang="en-US" sz="20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위에 새 줄을 삽입</a:t>
                      </a: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하고 입력 시작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9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6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mode </a:t>
            </a:r>
            <a:r>
              <a:rPr lang="ko-KR" altLang="en-US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커서 이동 </a:t>
            </a:r>
            <a:r>
              <a:rPr lang="en-US" altLang="ko-KR" sz="3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ko-KR" altLang="en-US" sz="3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450025"/>
              </p:ext>
            </p:extLst>
          </p:nvPr>
        </p:nvGraphicFramePr>
        <p:xfrm>
          <a:off x="1559915" y="1260766"/>
          <a:ext cx="7886700" cy="4540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명령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4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w, b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단위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w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다음 단어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이전 단어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e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다음 단어의 끝 글자로 이동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^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줄의 맨 앞으로 이동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빈 칸이 아닌 첫 글자로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i="0" dirty="0" smtClean="0">
                          <a:latin typeface="+mj-ea"/>
                          <a:ea typeface="+mj-ea"/>
                        </a:rPr>
                        <a:t>0,</a:t>
                      </a:r>
                      <a:r>
                        <a:rPr lang="en-US" altLang="ko-KR" sz="2400" b="1" i="0" baseline="0" dirty="0" smtClean="0">
                          <a:latin typeface="+mj-ea"/>
                          <a:ea typeface="+mj-ea"/>
                        </a:rPr>
                        <a:t> $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줄의 맨 앞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또는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맨 뒤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로 이동 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빈 칸 포함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j-ea"/>
                        </a:rPr>
                        <a:t>n</a:t>
                      </a:r>
                      <a:r>
                        <a:rPr lang="en-US" altLang="ko-KR" sz="2400" b="1" i="0" dirty="0" err="1" smtClean="0">
                          <a:latin typeface="+mj-ea"/>
                          <a:ea typeface="+mj-ea"/>
                        </a:rPr>
                        <a:t>G</a:t>
                      </a:r>
                      <a:endParaRPr lang="ko-KR" altLang="en-US" sz="24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800" i="1" kern="12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n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번 줄로 이동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,  </a:t>
                      </a:r>
                      <a:r>
                        <a:rPr lang="en-US" altLang="ko-KR" sz="1800" b="1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ko-KR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파일의 끝으로 이동</a:t>
                      </a:r>
                      <a:endParaRPr lang="en-US" altLang="ko-KR" sz="18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-E</a:t>
                      </a:r>
                    </a:p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-Y</a:t>
                      </a:r>
                      <a:endParaRPr lang="ko-KR" altLang="en-US" sz="20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한 줄씩 위 아래로 화면 스크롤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4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-D</a:t>
                      </a:r>
                    </a:p>
                    <a:p>
                      <a:pPr algn="ctr" latinLnBrk="1"/>
                      <a:r>
                        <a:rPr lang="en-US" altLang="ko-KR" sz="2000" b="1" i="0" dirty="0" err="1" smtClean="0">
                          <a:latin typeface="+mj-ea"/>
                          <a:ea typeface="+mj-ea"/>
                        </a:rPr>
                        <a:t>Ctl</a:t>
                      </a:r>
                      <a:r>
                        <a:rPr lang="en-US" altLang="ko-KR" sz="2000" b="1" i="0" dirty="0" smtClean="0">
                          <a:latin typeface="+mj-ea"/>
                          <a:ea typeface="+mj-ea"/>
                        </a:rPr>
                        <a:t>-U</a:t>
                      </a:r>
                      <a:endParaRPr lang="ko-KR" altLang="en-US" sz="2000" b="1" i="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반 화면씩 위 아래로 화면 스크롤</a:t>
                      </a:r>
                      <a:endParaRPr lang="en-US" altLang="ko-KR" sz="2000" kern="1200" baseline="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05247"/>
              </p:ext>
            </p:extLst>
          </p:nvPr>
        </p:nvGraphicFramePr>
        <p:xfrm>
          <a:off x="1546060" y="5923022"/>
          <a:ext cx="78867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4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i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J</a:t>
                      </a:r>
                      <a:endParaRPr lang="ko-KR" altLang="en-US" sz="2800" b="1" i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현재 줄 뒤에 다음 줄을 이어서 연결한다</a:t>
                      </a:r>
                      <a:r>
                        <a:rPr lang="en-US" altLang="ko-KR" sz="2000" b="0" kern="1200" baseline="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5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4657</TotalTime>
  <Words>1059</Words>
  <Application>Microsoft Office PowerPoint</Application>
  <PresentationFormat>와이드스크린</PresentationFormat>
  <Paragraphs>251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Calibri Light</vt:lpstr>
      <vt:lpstr>Office 테마</vt:lpstr>
      <vt:lpstr>vi, linux text editor</vt:lpstr>
      <vt:lpstr>PowerPoint 프레젠테이션</vt:lpstr>
      <vt:lpstr>vi 소개</vt:lpstr>
      <vt:lpstr>vi 실행</vt:lpstr>
      <vt:lpstr>vi,  실행 → 편집 → 종료</vt:lpstr>
      <vt:lpstr>vi mode 간 이동 명령 미리 보기</vt:lpstr>
      <vt:lpstr>vi 커서 이동 연습 (따라 하기 ②)</vt:lpstr>
      <vt:lpstr>Normal mode → Insert mode (따라 하기 ③)</vt:lpstr>
      <vt:lpstr>Normal mode 커서 이동 2</vt:lpstr>
      <vt:lpstr>Normal mode 삭제 명령</vt:lpstr>
      <vt:lpstr>Normal mode 복사/이동</vt:lpstr>
      <vt:lpstr>Command line mode 기본 명령</vt:lpstr>
      <vt:lpstr>검색 (Normal mode)</vt:lpstr>
      <vt:lpstr>치환 (Command mode)</vt:lpstr>
      <vt:lpstr>Command mode  :set 변수 일부</vt:lpstr>
      <vt:lpstr>명령어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jinsook</cp:lastModifiedBy>
  <cp:revision>88</cp:revision>
  <dcterms:created xsi:type="dcterms:W3CDTF">2019-09-12T01:03:00Z</dcterms:created>
  <dcterms:modified xsi:type="dcterms:W3CDTF">2020-09-21T03:04:12Z</dcterms:modified>
</cp:coreProperties>
</file>