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82" r:id="rId3"/>
    <p:sldId id="264" r:id="rId4"/>
    <p:sldId id="266" r:id="rId5"/>
    <p:sldId id="265" r:id="rId6"/>
    <p:sldId id="262" r:id="rId7"/>
    <p:sldId id="268" r:id="rId8"/>
    <p:sldId id="269" r:id="rId9"/>
    <p:sldId id="276" r:id="rId10"/>
    <p:sldId id="270" r:id="rId11"/>
    <p:sldId id="272" r:id="rId12"/>
    <p:sldId id="271" r:id="rId13"/>
    <p:sldId id="273" r:id="rId14"/>
    <p:sldId id="274" r:id="rId15"/>
    <p:sldId id="275" r:id="rId16"/>
    <p:sldId id="279" r:id="rId17"/>
    <p:sldId id="278" r:id="rId18"/>
    <p:sldId id="280" r:id="rId19"/>
    <p:sldId id="28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27266-3FF6-4923-A87A-4818FC3431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B8619-CB21-401C-A5AF-FBB76385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5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1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7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EEEA-D111-4C49-80FD-9FEF06E83FF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1449" y="65389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effectLst/>
              </a:rPr>
              <a:t>컴퓨터정보과</a:t>
            </a:r>
            <a:endParaRPr lang="ko-KR" altLang="en-US" sz="1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92252" y="6503603"/>
            <a:ext cx="1219197" cy="22612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4594" y="840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오픈소스소프트웨어실습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linux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text editor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52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 명령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3487"/>
              </p:ext>
            </p:extLst>
          </p:nvPr>
        </p:nvGraphicFramePr>
        <p:xfrm>
          <a:off x="1607623" y="1260766"/>
          <a:ext cx="7886700" cy="55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D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문자부터 그 줄의 끝까지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dw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삭제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문자부터 다음 단어 앞의 공백까지 삭제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dd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문자부터 줄 끝까지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줄 전체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u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취소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 적용 가능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반복할 횟수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i="1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과 함께 위의 명령을 사용하면 반복 적용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12499"/>
              </p:ext>
            </p:extLst>
          </p:nvPr>
        </p:nvGraphicFramePr>
        <p:xfrm>
          <a:off x="1536062" y="1260766"/>
          <a:ext cx="7886700" cy="33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yy</a:t>
                      </a:r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, Y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줄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클립보드에 복사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아래에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위에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복사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yy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복사하고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이동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dd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삭제하고 원하는 위치로 이동 후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52935" y="4910091"/>
            <a:ext cx="7954422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복사 및 이동 작업은 처리 대상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줄 또는 단어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에 따라 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p, P </a:t>
            </a:r>
            <a:r>
              <a:rPr lang="ko-KR" altLang="en-US" sz="1600" b="1" dirty="0" err="1">
                <a:solidFill>
                  <a:srgbClr val="5B9BD5"/>
                </a:solidFill>
                <a:latin typeface="+mj-ea"/>
                <a:ea typeface="+mj-ea"/>
              </a:rPr>
              <a:t>적용시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 다르게 적용된다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.</a:t>
            </a:r>
            <a:endParaRPr lang="en-US" altLang="ko-KR" sz="1600" b="1" dirty="0">
              <a:solidFill>
                <a:srgbClr val="5B9BD5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64159"/>
              </p:ext>
            </p:extLst>
          </p:nvPr>
        </p:nvGraphicFramePr>
        <p:xfrm>
          <a:off x="1520657" y="5836516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버퍼를 수정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등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반복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452938" y="5391792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마지막 수정명령 반복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1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line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명령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54588"/>
              </p:ext>
            </p:extLst>
          </p:nvPr>
        </p:nvGraphicFramePr>
        <p:xfrm>
          <a:off x="1545624" y="1440060"/>
          <a:ext cx="78867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파일명으로 저장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파일을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별도 저장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파일은 유지됨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파일이 저장되지 않았으면 경고 후 종료되지 않음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:q!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강제 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저장되지 않았어도 강제로 종료됨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:o</a:t>
                      </a:r>
                      <a:r>
                        <a:rPr lang="en-US" altLang="ko-KR" sz="3200" b="1" i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="0" i="1" baseline="0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열기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파일이 저장되지 않았으면 경고 후 취소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:r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다음에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내용을 읽어 삽입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2400" b="0" i="0" dirty="0" smtClean="0">
                          <a:latin typeface="+mj-ea"/>
                          <a:ea typeface="+mj-ea"/>
                        </a:rPr>
                        <a:t>&gt;&gt;</a:t>
                      </a:r>
                      <a:r>
                        <a:rPr lang="en-US" altLang="ko-KR" sz="24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편집 중인 파일 내용을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뒤에 추가함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wq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 저장하고 종료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(Normal mode)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715305"/>
              </p:ext>
            </p:extLst>
          </p:nvPr>
        </p:nvGraphicFramePr>
        <p:xfrm>
          <a:off x="2235777" y="1260765"/>
          <a:ext cx="7886700" cy="466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같은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치환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(Command mode)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49081"/>
              </p:ext>
            </p:extLst>
          </p:nvPr>
        </p:nvGraphicFramePr>
        <p:xfrm>
          <a:off x="1440644" y="1260765"/>
          <a:ext cx="7886700" cy="334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:s/</a:t>
                      </a:r>
                      <a:r>
                        <a:rPr lang="en-US" altLang="ko-KR" sz="2400" b="0" i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400" b="0" i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rep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1,5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1~5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1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46907"/>
              </p:ext>
            </p:extLst>
          </p:nvPr>
        </p:nvGraphicFramePr>
        <p:xfrm>
          <a:off x="1475280" y="5213061"/>
          <a:ext cx="7886700" cy="131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</a:t>
                      </a:r>
                      <a:r>
                        <a:rPr lang="en-US" altLang="ko-KR" sz="2400" b="0" i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문자를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b="1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치환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(mode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전환 없음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~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 대소 변환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변환 후 커서는 한 칸 자동으로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07297" y="4789119"/>
            <a:ext cx="2224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Normal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mode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mode  :set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일부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69602"/>
              </p:ext>
            </p:extLst>
          </p:nvPr>
        </p:nvGraphicFramePr>
        <p:xfrm>
          <a:off x="1440648" y="1260765"/>
          <a:ext cx="78867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nu/</a:t>
                      </a:r>
                      <a:r>
                        <a:rPr lang="en-US" altLang="ko-KR" sz="2400" b="1" i="0" baseline="0" dirty="0" err="1" smtClean="0"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번호 표시 </a:t>
                      </a:r>
                      <a:r>
                        <a:rPr lang="en-US" altLang="ko-KR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endParaRPr lang="en-US" altLang="ko-KR" sz="1800" u="none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Tab stop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Shift width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(:</a:t>
                      </a:r>
                      <a:r>
                        <a:rPr lang="en-US" altLang="ko-KR" sz="1800" b="1" i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ko-KR" sz="1800" b="1" i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 시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noai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Auto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윗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줄의 들여쓰기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nosi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Smart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if, while, switch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블록 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 뒤에 자동으로 들여쓰기를 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ruler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화면 우측 하단에 커서 위치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파일에서의 위치를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저장 시 암호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 때도 암호 필요함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암호 설정 해제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8984" y="1395049"/>
            <a:ext cx="7886700" cy="4781917"/>
          </a:xfrm>
        </p:spPr>
        <p:txBody>
          <a:bodyPr/>
          <a:lstStyle/>
          <a:p>
            <a:r>
              <a:rPr lang="en-US" altLang="ko-KR" b="1" dirty="0" smtClean="0"/>
              <a:t>cat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단순하게 파일의 내용을 화면에 출력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파일을 연결하여 출력할 때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more</a:t>
            </a:r>
          </a:p>
          <a:p>
            <a:pPr lvl="1"/>
            <a:r>
              <a:rPr lang="ko-KR" altLang="en-US" dirty="0"/>
              <a:t>긴 파일을 읽을 때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08" y="2676344"/>
            <a:ext cx="3648075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37" y="3902414"/>
            <a:ext cx="4249177" cy="27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552699"/>
            <a:ext cx="3333750" cy="56864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812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1419" y="1448334"/>
            <a:ext cx="14163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yesterday.txt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29" y="627353"/>
            <a:ext cx="7197162" cy="5177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92994" y="1103699"/>
            <a:ext cx="11537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form.html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08" y="114300"/>
            <a:ext cx="5705475" cy="6629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46348" y="1776561"/>
            <a:ext cx="14815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56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2957450" y="1062597"/>
            <a:ext cx="6187944" cy="3446531"/>
            <a:chOff x="1848023" y="1005580"/>
            <a:chExt cx="7676977" cy="4904535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904535"/>
              <a:chOff x="1784658" y="1424539"/>
              <a:chExt cx="7543184" cy="492443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307182" cy="428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/>
                  <a:t>/</a:t>
                </a:r>
                <a:endParaRPr lang="ko-KR" altLang="en-US" sz="135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bin</a:t>
                </a:r>
                <a:endParaRPr lang="ko-KR" altLang="en-US" sz="135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boot</a:t>
                </a:r>
                <a:endParaRPr lang="ko-KR" altLang="en-US" sz="13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29" y="2667289"/>
                <a:ext cx="55977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dev</a:t>
                </a:r>
                <a:endParaRPr lang="ko-KR" altLang="en-US" sz="135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1" y="2652704"/>
                <a:ext cx="493981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etc</a:t>
                </a:r>
                <a:endParaRPr lang="ko-KR" altLang="en-US" sz="135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1" y="2667289"/>
                <a:ext cx="782587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>
                    <a:solidFill>
                      <a:srgbClr val="0000FF"/>
                    </a:solidFill>
                  </a:rPr>
                  <a:t>home</a:t>
                </a:r>
                <a:endParaRPr lang="ko-KR" altLang="en-US" sz="135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89"/>
                <a:ext cx="827471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media</a:t>
                </a:r>
                <a:endParaRPr lang="ko-KR" altLang="en-US" sz="135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89"/>
                <a:ext cx="606257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tmp</a:t>
                </a:r>
                <a:endParaRPr lang="ko-KR" altLang="en-US" sz="135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89"/>
                <a:ext cx="601448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mnt</a:t>
                </a:r>
                <a:endParaRPr lang="ko-KR" altLang="en-US" sz="13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8" y="2667289"/>
                <a:ext cx="611066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sbin</a:t>
                </a:r>
                <a:endParaRPr lang="ko-KR" altLang="en-US" sz="135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2" y="2667289"/>
                <a:ext cx="497252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sys</a:t>
                </a:r>
                <a:endParaRPr lang="ko-KR" altLang="en-US" sz="13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7" y="2667289"/>
                <a:ext cx="498854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usr</a:t>
                </a:r>
                <a:endParaRPr lang="ko-KR" altLang="en-US" sz="135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89"/>
                <a:ext cx="494366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var</a:t>
                </a:r>
                <a:endParaRPr lang="ko-KR" altLang="en-US" sz="1350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853299"/>
                <a:ext cx="3648345" cy="83264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3" y="1853299"/>
                <a:ext cx="3018760" cy="82798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4" y="1853299"/>
                <a:ext cx="2365129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2" y="1853299"/>
                <a:ext cx="1803702" cy="7994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5" y="1853299"/>
                <a:ext cx="1130869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5" y="1853299"/>
                <a:ext cx="291288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88843" y="1853299"/>
                <a:ext cx="460127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88843" y="1853299"/>
                <a:ext cx="1098531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88843" y="1853299"/>
                <a:ext cx="1739338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88843" y="1853299"/>
                <a:ext cx="2328045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88843" y="1853299"/>
                <a:ext cx="2860650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88843" y="1853299"/>
                <a:ext cx="3391816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7" y="3326871"/>
                <a:ext cx="3479067" cy="42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b="1" dirty="0">
                    <a:latin typeface="+mj-lt"/>
                  </a:rPr>
                  <a:t>&lt;</a:t>
                </a:r>
                <a:r>
                  <a:rPr lang="ko-KR" altLang="en-US" sz="1350" b="1" dirty="0">
                    <a:latin typeface="+mj-lt"/>
                  </a:rPr>
                  <a:t>자신의 </a:t>
                </a:r>
                <a:r>
                  <a:rPr lang="ko-KR" altLang="en-US" sz="1350" b="1" dirty="0" err="1">
                    <a:latin typeface="+mj-lt"/>
                  </a:rPr>
                  <a:t>홈디렉토리</a:t>
                </a:r>
                <a:r>
                  <a:rPr lang="ko-KR" altLang="en-US" sz="1350" b="1" dirty="0">
                    <a:latin typeface="+mj-lt"/>
                  </a:rPr>
                  <a:t> </a:t>
                </a:r>
                <a:r>
                  <a:rPr lang="en-US" altLang="ko-KR" sz="1350" b="1" dirty="0">
                    <a:latin typeface="+mj-lt"/>
                  </a:rPr>
                  <a:t>: </a:t>
                </a:r>
                <a:r>
                  <a:rPr lang="en-US" altLang="ko-KR" sz="1350" b="1" dirty="0" err="1">
                    <a:latin typeface="+mj-lt"/>
                  </a:rPr>
                  <a:t>dit</a:t>
                </a:r>
                <a:r>
                  <a:rPr lang="en-US" altLang="ko-KR" sz="1350" b="1" dirty="0">
                    <a:latin typeface="+mj-lt"/>
                  </a:rPr>
                  <a:t>&gt;</a:t>
                </a:r>
                <a:endParaRPr lang="ko-KR" altLang="en-US" sz="1350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5" y="3096049"/>
                <a:ext cx="8716" cy="23082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7"/>
                <a:ext cx="125249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mydocs</a:t>
                </a:r>
                <a:endParaRPr lang="ko-KR" altLang="en-US" sz="1350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29" y="3755631"/>
                <a:ext cx="1270361" cy="24540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myprogram</a:t>
                </a:r>
                <a:endParaRPr lang="ko-KR" altLang="en-US" sz="135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7"/>
                <a:ext cx="1287492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download</a:t>
                </a:r>
                <a:endParaRPr lang="ko-KR" altLang="en-US" sz="1350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755631"/>
                <a:ext cx="4562" cy="29124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91" y="3755631"/>
                <a:ext cx="1344430" cy="24540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myfiles</a:t>
                </a:r>
                <a:endParaRPr lang="ko-KR" altLang="en-US" sz="135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first.txt</a:t>
                </a:r>
                <a:endParaRPr lang="ko-KR" altLang="en-US" sz="135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7" y="4985449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second.txt</a:t>
                </a:r>
                <a:endParaRPr lang="ko-KR" altLang="en-US" sz="135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third.txt</a:t>
                </a:r>
                <a:endParaRPr lang="ko-KR" altLang="en-US" sz="135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fourth.txt</a:t>
                </a:r>
                <a:endParaRPr lang="ko-KR" altLang="en-US" sz="1350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98693"/>
              <a:ext cx="820729" cy="57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98693"/>
              <a:ext cx="240260" cy="55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98693"/>
              <a:ext cx="1772178" cy="57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95934"/>
              <a:ext cx="483927" cy="48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95934"/>
              <a:ext cx="888992" cy="48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614085" y="462057"/>
            <a:ext cx="8866700" cy="5540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시간 복습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2288756" y="4834003"/>
            <a:ext cx="8755792" cy="186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자신의</a:t>
            </a:r>
            <a:r>
              <a:rPr lang="en-US" altLang="ko-KR" sz="1600" dirty="0"/>
              <a:t> </a:t>
            </a:r>
            <a:r>
              <a:rPr lang="ko-KR" altLang="en-US" sz="1600" dirty="0"/>
              <a:t>홈디렉토리에 있는 파일들을 모두 </a:t>
            </a:r>
            <a:r>
              <a:rPr lang="ko-KR" altLang="en-US" sz="1600" dirty="0" err="1"/>
              <a:t>지우시오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다음과 같이 디렉토리와 파일을 작성하시오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현재 위치에서 다른 디렉토리로 이동하는 것을 </a:t>
            </a:r>
            <a:r>
              <a:rPr lang="ko-KR" altLang="en-US" sz="1600" dirty="0" err="1"/>
              <a:t>연습하시오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fourth.txt -&gt;  nana.txt </a:t>
            </a:r>
            <a:r>
              <a:rPr lang="ko-KR" altLang="en-US" sz="1400" dirty="0"/>
              <a:t>로 이름 변경</a:t>
            </a:r>
            <a:endParaRPr lang="en-US" altLang="ko-KR" sz="1400" dirty="0"/>
          </a:p>
          <a:p>
            <a:pPr lvl="1"/>
            <a:r>
              <a:rPr lang="en-US" altLang="ko-KR" sz="1400" dirty="0"/>
              <a:t>second.txt </a:t>
            </a:r>
            <a:r>
              <a:rPr lang="ko-KR" altLang="en-US" sz="1400" dirty="0"/>
              <a:t>파일을 복사하여 </a:t>
            </a:r>
            <a:r>
              <a:rPr lang="en-US" altLang="ko-KR" sz="1400" dirty="0"/>
              <a:t>download  </a:t>
            </a:r>
            <a:r>
              <a:rPr lang="ko-KR" altLang="en-US" sz="1400" dirty="0"/>
              <a:t>디렉토리에 저장하기 등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869724" y="923026"/>
            <a:ext cx="6392173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28" y="1123218"/>
            <a:ext cx="4760135" cy="374364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812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47025" y="5013071"/>
            <a:ext cx="7886700" cy="172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줄</a:t>
            </a:r>
            <a:r>
              <a:rPr lang="en-US" altLang="ko-KR" sz="1600" dirty="0">
                <a:latin typeface="+mj-ea"/>
                <a:ea typeface="+mj-ea"/>
              </a:rPr>
              <a:t>, 9</a:t>
            </a:r>
            <a:r>
              <a:rPr lang="ko-KR" altLang="en-US" sz="1600" dirty="0">
                <a:latin typeface="+mj-ea"/>
                <a:ea typeface="+mj-ea"/>
              </a:rPr>
              <a:t>줄 지우기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별을 달로 치환하기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마지막 라인을 복사하여 삽입하기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form.html </a:t>
            </a:r>
            <a:r>
              <a:rPr lang="ko-KR" altLang="en-US" sz="1600" dirty="0">
                <a:latin typeface="+mj-ea"/>
                <a:ea typeface="+mj-ea"/>
              </a:rPr>
              <a:t>파일을 여기에 삽입하여 보이기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파일의 암호 설정하기 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2058" y="2527058"/>
            <a:ext cx="10558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poem.txt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849071"/>
            <a:ext cx="78867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j-ea"/>
                <a:ea typeface="+mj-ea"/>
              </a:rPr>
              <a:t>Linux(UNIX)</a:t>
            </a:r>
            <a:r>
              <a:rPr lang="ko-KR" altLang="en-US" dirty="0" smtClean="0">
                <a:latin typeface="+mj-ea"/>
                <a:ea typeface="+mj-ea"/>
              </a:rPr>
              <a:t> 텍스트 에디터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세상에서 가장 가볍고 강력한 편집기능을 제공하는 도구 중의 하나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기본 키보드만 사용하며 편집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마우스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화살표 키 사용할 필요 없음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단순 학습보다는 직접 경험을 쌓는 것이 중요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3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249"/>
            <a:ext cx="10515600" cy="732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11243"/>
              </p:ext>
            </p:extLst>
          </p:nvPr>
        </p:nvGraphicFramePr>
        <p:xfrm>
          <a:off x="2152650" y="1825628"/>
          <a:ext cx="7886700" cy="292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ea"/>
                          <a:ea typeface="+mj-ea"/>
                        </a:rPr>
                        <a:t>Shell</a:t>
                      </a:r>
                      <a:r>
                        <a:rPr lang="en-US" altLang="ko-KR" sz="2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+mj-ea"/>
                          <a:ea typeface="+mj-ea"/>
                        </a:rPr>
                        <a:t>실행 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</a:t>
                      </a:r>
                      <a:endParaRPr lang="ko-KR" altLang="en-US" sz="32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vi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편집 후 저장 가능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br>
                        <a:rPr lang="en-US" altLang="ko-KR" sz="2000" baseline="0" dirty="0" smtClean="0">
                          <a:latin typeface="+mj-ea"/>
                          <a:ea typeface="+mj-ea"/>
                        </a:rPr>
                      </a:b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vim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(vi improved)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실행되는 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os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도 있음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filename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존재하면 해당 파일 열고 편집</a:t>
                      </a:r>
                      <a:endParaRPr lang="en-US" altLang="ko-KR" sz="2000" baseline="0" dirty="0" smtClean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 없으면 빈 내용으로 편집 시작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vi, 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종료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5" y="2320639"/>
            <a:ext cx="4528675" cy="3657601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2415888" y="1669475"/>
            <a:ext cx="1788969" cy="98367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$ vi filename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$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 rot="2287782">
            <a:off x="4121353" y="2389684"/>
            <a:ext cx="2747004" cy="67887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415888" y="1229151"/>
            <a:ext cx="923925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shell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7273636" y="1902546"/>
            <a:ext cx="466724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vi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3" name="아래로 구부러진 화살표 42"/>
          <p:cNvSpPr/>
          <p:nvPr/>
        </p:nvSpPr>
        <p:spPr>
          <a:xfrm rot="13126010">
            <a:off x="2798064" y="3869884"/>
            <a:ext cx="5835978" cy="154352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01375" y="3006528"/>
            <a:ext cx="2500491" cy="2175614"/>
            <a:chOff x="318219" y="3636818"/>
            <a:chExt cx="2157805" cy="2136595"/>
          </a:xfrm>
        </p:grpSpPr>
        <p:sp>
          <p:nvSpPr>
            <p:cNvPr id="12" name="아래로 구부러진 화살표 11"/>
            <p:cNvSpPr/>
            <p:nvPr/>
          </p:nvSpPr>
          <p:spPr>
            <a:xfrm>
              <a:off x="404769" y="3636818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아래로 구부러진 화살표 43"/>
            <p:cNvSpPr/>
            <p:nvPr/>
          </p:nvSpPr>
          <p:spPr>
            <a:xfrm rot="10800000">
              <a:off x="318219" y="4748177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98913" y="1162662"/>
            <a:ext cx="44582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atin typeface="+mj-ea"/>
                <a:ea typeface="+mj-ea"/>
              </a:rPr>
              <a:t>vi </a:t>
            </a:r>
            <a:r>
              <a:rPr lang="ko-KR" altLang="en-US" b="1" dirty="0">
                <a:latin typeface="+mj-ea"/>
                <a:ea typeface="+mj-ea"/>
              </a:rPr>
              <a:t>편집 작업은 </a:t>
            </a:r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ko-KR" altLang="en-US" b="1" dirty="0">
                <a:latin typeface="+mj-ea"/>
                <a:ea typeface="+mj-ea"/>
              </a:rPr>
              <a:t>개의 모드를 </a:t>
            </a:r>
            <a:r>
              <a:rPr lang="ko-KR" altLang="en-US" b="1" dirty="0" smtClean="0">
                <a:latin typeface="+mj-ea"/>
                <a:ea typeface="+mj-ea"/>
              </a:rPr>
              <a:t>오가며 </a:t>
            </a:r>
            <a:r>
              <a:rPr lang="ko-KR" altLang="en-US" b="1" dirty="0">
                <a:latin typeface="+mj-ea"/>
                <a:ea typeface="+mj-ea"/>
              </a:rPr>
              <a:t>진행</a:t>
            </a:r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8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0" grpId="1" animBg="1"/>
      <p:bldP spid="41" grpId="0" animBg="1"/>
      <p:bldP spid="42" grpId="0" uiExpand="1" animBg="1"/>
      <p:bldP spid="42" grpId="1" animBg="1"/>
      <p:bldP spid="43" grpId="0" uiExpand="1" animBg="1"/>
      <p:bldP spid="43" grpId="1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1995059" y="1118754"/>
            <a:ext cx="8125687" cy="549679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 이동 명령 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미리 보기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2500" y="3359726"/>
            <a:ext cx="1766454" cy="10390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Normal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855527" y="1239980"/>
            <a:ext cx="1766454" cy="10390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Insert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55527" y="5271653"/>
            <a:ext cx="1766454" cy="10390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Command line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stCxn id="5" idx="2"/>
            <a:endCxn id="4" idx="3"/>
          </p:cNvCxnSpPr>
          <p:nvPr/>
        </p:nvCxnSpPr>
        <p:spPr>
          <a:xfrm flipH="1">
            <a:off x="6528954" y="2279072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0"/>
            <a:endCxn id="5" idx="1"/>
          </p:cNvCxnSpPr>
          <p:nvPr/>
        </p:nvCxnSpPr>
        <p:spPr>
          <a:xfrm flipV="1">
            <a:off x="5645727" y="1759526"/>
            <a:ext cx="2209800" cy="1600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478292" y="2668148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08276" y="2866446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ESC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8292" y="230258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80893" y="19615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6" idx="0"/>
            <a:endCxn id="4" idx="3"/>
          </p:cNvCxnSpPr>
          <p:nvPr/>
        </p:nvCxnSpPr>
        <p:spPr>
          <a:xfrm flipH="1" flipV="1">
            <a:off x="6528954" y="3879275"/>
            <a:ext cx="2209800" cy="139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6" idx="1"/>
          </p:cNvCxnSpPr>
          <p:nvPr/>
        </p:nvCxnSpPr>
        <p:spPr>
          <a:xfrm>
            <a:off x="5645727" y="4398821"/>
            <a:ext cx="2209800" cy="13923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7308276" y="4391168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Enter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52754" y="45829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56218" y="4922402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59682" y="5254909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3730339" y="3219449"/>
            <a:ext cx="1253839" cy="1319646"/>
          </a:xfrm>
          <a:prstGeom prst="arc">
            <a:avLst>
              <a:gd name="adj1" fmla="val 2663195"/>
              <a:gd name="adj2" fmla="val 188328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9357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69277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11381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60073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01091" y="3101686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46514" y="3489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53439" y="274146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98862" y="3108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커서 이동 연습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 하기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396246"/>
              </p:ext>
            </p:extLst>
          </p:nvPr>
        </p:nvGraphicFramePr>
        <p:xfrm>
          <a:off x="2235777" y="1260765"/>
          <a:ext cx="7886700" cy="379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0" dirty="0" smtClean="0">
                          <a:latin typeface="+mj-ea"/>
                          <a:ea typeface="+mj-ea"/>
                        </a:rPr>
                        <a:t>first.txt</a:t>
                      </a:r>
                      <a:endParaRPr lang="ko-KR" altLang="en-US" sz="32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first.txt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편집 시작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(vi </a:t>
                      </a: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진입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230">
                <a:tc>
                  <a:txBody>
                    <a:bodyPr/>
                    <a:lstStyle/>
                    <a:p>
                      <a:pPr latinLnBrk="1"/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 Mode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에서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h,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j, k, l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키 만으로 커서를 이동할 수 있다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☞</a:t>
                      </a:r>
                      <a:r>
                        <a:rPr lang="en-US" altLang="ko-KR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익숙해질 때까지 충분히 연습</a:t>
                      </a:r>
                      <a:endParaRPr lang="en-US" altLang="ko-KR" sz="2000" kern="120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Command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lang="en-US" altLang="ko-KR" sz="3200" b="1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하여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종료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8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q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2583" y="2609389"/>
            <a:ext cx="2551520" cy="14493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43264"/>
              </p:ext>
            </p:extLst>
          </p:nvPr>
        </p:nvGraphicFramePr>
        <p:xfrm>
          <a:off x="3162328" y="5308385"/>
          <a:ext cx="6947322" cy="1144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4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설정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400" b="1" i="0" baseline="0" dirty="0" err="1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해제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tip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201258"/>
            <a:ext cx="1009678" cy="9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mode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 하기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562876"/>
              </p:ext>
            </p:extLst>
          </p:nvPr>
        </p:nvGraphicFramePr>
        <p:xfrm>
          <a:off x="2235777" y="1260768"/>
          <a:ext cx="7886700" cy="403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앞으로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뒤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뒤로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아래에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커서 이동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50025"/>
              </p:ext>
            </p:extLst>
          </p:nvPr>
        </p:nvGraphicFramePr>
        <p:xfrm>
          <a:off x="1559915" y="1260766"/>
          <a:ext cx="7886700" cy="454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w, b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단위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e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단어의 끝 글자로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^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앞으로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칸이 아닌 첫 글자로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0,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$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맨 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 포함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n</a:t>
                      </a:r>
                      <a:r>
                        <a:rPr lang="en-US" altLang="ko-KR" sz="2400" b="1" i="0" dirty="0" err="1" smtClean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i="1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파일의 끝으로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-E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-Y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한 줄씩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-D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-U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 화면씩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05247"/>
              </p:ext>
            </p:extLst>
          </p:nvPr>
        </p:nvGraphicFramePr>
        <p:xfrm>
          <a:off x="1546060" y="5923022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2800" b="1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뒤에 다음 줄을 이어서 연결한다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4603</TotalTime>
  <Words>1059</Words>
  <Application>Microsoft Office PowerPoint</Application>
  <PresentationFormat>와이드스크린</PresentationFormat>
  <Paragraphs>251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vi, linux text editor</vt:lpstr>
      <vt:lpstr>PowerPoint 프레젠테이션</vt:lpstr>
      <vt:lpstr>vi 소개</vt:lpstr>
      <vt:lpstr>vi 실행</vt:lpstr>
      <vt:lpstr>vi,  실행 → 편집 → 종료</vt:lpstr>
      <vt:lpstr>vi mode 간 이동 명령 미리 보기</vt:lpstr>
      <vt:lpstr>vi 커서 이동 연습 (따라 하기 ②)</vt:lpstr>
      <vt:lpstr>Normal mode → Insert mode (따라 하기 ③)</vt:lpstr>
      <vt:lpstr>Normal mode 커서 이동 2</vt:lpstr>
      <vt:lpstr>Normal mode 삭제 명령</vt:lpstr>
      <vt:lpstr>Normal mode 복사/이동</vt:lpstr>
      <vt:lpstr>Command line mode 기본 명령</vt:lpstr>
      <vt:lpstr>검색 (Normal mode)</vt:lpstr>
      <vt:lpstr>치환 (Command mode)</vt:lpstr>
      <vt:lpstr>Command mode  :set 변수 일부</vt:lpstr>
      <vt:lpstr>명령어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D7801</cp:lastModifiedBy>
  <cp:revision>86</cp:revision>
  <dcterms:created xsi:type="dcterms:W3CDTF">2019-09-12T01:03:00Z</dcterms:created>
  <dcterms:modified xsi:type="dcterms:W3CDTF">2020-09-07T06:17:24Z</dcterms:modified>
</cp:coreProperties>
</file>