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6" r:id="rId5"/>
    <p:sldId id="268" r:id="rId6"/>
    <p:sldId id="269" r:id="rId7"/>
    <p:sldId id="270" r:id="rId8"/>
    <p:sldId id="259" r:id="rId9"/>
    <p:sldId id="277" r:id="rId10"/>
    <p:sldId id="271" r:id="rId11"/>
    <p:sldId id="272" r:id="rId12"/>
    <p:sldId id="260" r:id="rId13"/>
    <p:sldId id="263" r:id="rId14"/>
    <p:sldId id="264" r:id="rId15"/>
    <p:sldId id="261" r:id="rId16"/>
    <p:sldId id="266" r:id="rId17"/>
    <p:sldId id="265" r:id="rId18"/>
    <p:sldId id="267" r:id="rId19"/>
    <p:sldId id="273" r:id="rId20"/>
    <p:sldId id="274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C87EB-28C1-4958-97A4-D5DA22F113DC}" v="138" dt="2019-12-01T05:38:58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64"/>
  </p:normalViewPr>
  <p:slideViewPr>
    <p:cSldViewPr snapToGrid="0" snapToObjects="1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5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5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718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243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3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86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70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71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20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00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783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9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-youngjun.tistory.com/5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Qa7DoaFax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jinsook64/gitHubTes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st.github.com/ihoneymon/652be052a0727ad596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C72A-331F-FA40-BB81-B3E44A221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1540"/>
            <a:ext cx="9144000" cy="2387600"/>
          </a:xfrm>
        </p:spPr>
        <p:txBody>
          <a:bodyPr/>
          <a:lstStyle/>
          <a:p>
            <a:r>
              <a:rPr kumimoji="1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 저장소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kumimoji="1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 및 활용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(I)</a:t>
            </a:r>
            <a:endParaRPr kumimoji="1"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7735" y="4404294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5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Markdown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Markdown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일반 </a:t>
            </a:r>
            <a:r>
              <a:rPr lang="ko-KR" altLang="en-US" dirty="0"/>
              <a:t>텍스트 문서의 양식을 편집하는 </a:t>
            </a:r>
            <a:r>
              <a:rPr lang="ko-KR" altLang="en-US" dirty="0" smtClean="0"/>
              <a:t>태그 형식의 문법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2004</a:t>
            </a:r>
            <a:r>
              <a:rPr lang="ko-KR" altLang="en-US" dirty="0"/>
              <a:t>년에 </a:t>
            </a:r>
            <a:r>
              <a:rPr lang="ko-KR" altLang="en-US" dirty="0" smtClean="0"/>
              <a:t>존 </a:t>
            </a:r>
            <a:r>
              <a:rPr lang="ko-KR" altLang="en-US" dirty="0" err="1" smtClean="0"/>
              <a:t>그루버와</a:t>
            </a:r>
            <a:r>
              <a:rPr lang="ko-KR" altLang="en-US" dirty="0"/>
              <a:t> 에런 </a:t>
            </a:r>
            <a:r>
              <a:rPr lang="ko-KR" altLang="en-US" dirty="0" err="1" smtClean="0"/>
              <a:t>스워츠가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개발함</a:t>
            </a:r>
            <a:endParaRPr lang="en-US" altLang="ko-KR" dirty="0" smtClean="0"/>
          </a:p>
          <a:p>
            <a:pPr lvl="1"/>
            <a:r>
              <a:rPr lang="en-US" altLang="ko-KR" dirty="0"/>
              <a:t>README </a:t>
            </a:r>
            <a:r>
              <a:rPr lang="ko-KR" altLang="en-US" dirty="0"/>
              <a:t>파일이나 온라인 문서</a:t>
            </a:r>
            <a:r>
              <a:rPr lang="en-US" altLang="ko-KR" dirty="0"/>
              <a:t>, </a:t>
            </a:r>
            <a:r>
              <a:rPr lang="ko-KR" altLang="en-US" dirty="0"/>
              <a:t>혹은 일반 텍스트 편집기로 문서 양식을 편집할 때 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텍스트로 저장하기 때문에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통한 </a:t>
            </a:r>
            <a:r>
              <a:rPr lang="ko-KR" altLang="en-US" dirty="0" err="1" smtClean="0"/>
              <a:t>버전관리가</a:t>
            </a:r>
            <a:r>
              <a:rPr lang="ko-KR" altLang="en-US" dirty="0" smtClean="0"/>
              <a:t> 가능하고 용량이 적어 </a:t>
            </a:r>
            <a:r>
              <a:rPr lang="ko-KR" altLang="en-US" dirty="0" err="1" smtClean="0"/>
              <a:t>보과</a:t>
            </a:r>
            <a:r>
              <a:rPr lang="ko-KR" altLang="en-US" dirty="0" smtClean="0"/>
              <a:t>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핵심 문법을 제외하고는 표준이 없는 것이 단점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2391" y="4750420"/>
            <a:ext cx="3942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dev-youngjun.tistory.com/51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0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] Markdown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19503"/>
              </p:ext>
            </p:extLst>
          </p:nvPr>
        </p:nvGraphicFramePr>
        <p:xfrm>
          <a:off x="682396" y="1216196"/>
          <a:ext cx="10802493" cy="5294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8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8061">
                  <a:extLst>
                    <a:ext uri="{9D8B030D-6E8A-4147-A177-3AD203B41FA5}">
                      <a16:colId xmlns:a16="http://schemas.microsoft.com/office/drawing/2014/main" val="3519362169"/>
                    </a:ext>
                  </a:extLst>
                </a:gridCol>
              </a:tblGrid>
              <a:tr h="448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예제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제목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&lt;h1&gt;~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&lt;h6&gt;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제목 표현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#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제목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##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강조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이탤릭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: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앞 뒤로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_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또는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굵게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: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앞 뒤로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취소선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: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앞 뒤로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_Hello_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또는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*Hello*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__Hello__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**Hello**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~Hello~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67328"/>
                  </a:ext>
                </a:extLst>
              </a:tr>
              <a:tr h="44836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목록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순서가 필요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번호를 같이 써준다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)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들여쓰기로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서브목록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표현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1.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순서가 필요한 목록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   -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서브목록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   -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서브목록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2.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순서가 필요한 목록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*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서블목록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61">
                <a:tc vMerge="1">
                  <a:txBody>
                    <a:bodyPr/>
                    <a:lstStyle/>
                    <a:p>
                      <a:pPr algn="l"/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순서가 필요하기 않은 목록에 사용가능 기호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: -, *, 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69976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링크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[…](…)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[google](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hlinkClick r:id="rId2"/>
                        </a:rPr>
                        <a:t>http://google.com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  <a:p>
                      <a:pPr marL="0" lvl="1" indent="0" algn="l" eaLnBrk="1" hangingPunct="1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600" b="0" u="none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google</a:t>
                      </a:r>
                      <a:endParaRPr lang="en-US" altLang="ko-KR" sz="1600" b="0" u="none" dirty="0" smtClean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수평선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각 기호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(-, *, _)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를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개 이상 입력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---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***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___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26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6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CB9DE-78DF-4238-9045-BD877CAB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53" y="104406"/>
            <a:ext cx="10515600" cy="989289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관리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154"/>
            <a:ext cx="10515600" cy="519372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/>
              <a:t>vi hello.html  // </a:t>
            </a:r>
            <a:r>
              <a:rPr lang="ko-KR" altLang="en-US" dirty="0"/>
              <a:t>새로운 파일 </a:t>
            </a:r>
            <a:r>
              <a:rPr lang="en-US" altLang="ko-KR" dirty="0"/>
              <a:t>hello.html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874D936-FB51-41DD-8434-9C9D2114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67" y="1768096"/>
            <a:ext cx="4445228" cy="15939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82789" y="3649941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HTML </a:t>
            </a:r>
            <a:r>
              <a:rPr lang="ko-KR" altLang="en-US" b="1" dirty="0" smtClean="0">
                <a:solidFill>
                  <a:srgbClr val="0000FF"/>
                </a:solidFill>
              </a:rPr>
              <a:t>파일은 각자가 나름대로 작성한다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265160"/>
          </a:xfrm>
        </p:spPr>
        <p:txBody>
          <a:bodyPr/>
          <a:lstStyle/>
          <a:p>
            <a:r>
              <a:rPr lang="en-US" altLang="ko-KR" dirty="0"/>
              <a:t>$ git status    // </a:t>
            </a:r>
            <a:r>
              <a:rPr lang="ko-KR" altLang="en-US" dirty="0"/>
              <a:t>아직 </a:t>
            </a:r>
            <a:r>
              <a:rPr lang="en-US" altLang="ko-KR" dirty="0"/>
              <a:t>staging area(INDEX)</a:t>
            </a:r>
            <a:r>
              <a:rPr lang="ko-KR" altLang="en-US" dirty="0"/>
              <a:t>에 들어가지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$ git add *   // working directory</a:t>
            </a:r>
            <a:r>
              <a:rPr lang="ko-KR" altLang="en-US" dirty="0"/>
              <a:t>의 모든 파일을 </a:t>
            </a:r>
            <a:r>
              <a:rPr lang="en-US" altLang="ko-KR" dirty="0"/>
              <a:t>stage</a:t>
            </a:r>
            <a:r>
              <a:rPr lang="ko-KR" altLang="en-US" dirty="0"/>
              <a:t>에 </a:t>
            </a:r>
            <a:r>
              <a:rPr lang="en-US" altLang="ko-KR" dirty="0"/>
              <a:t>add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C4193AA-895D-463F-A1AA-280B9DCF2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71"/>
          <a:stretch/>
        </p:blipFill>
        <p:spPr>
          <a:xfrm>
            <a:off x="1119841" y="919979"/>
            <a:ext cx="5727994" cy="2892896"/>
          </a:xfrm>
          <a:prstGeom prst="rect">
            <a:avLst/>
          </a:prstGeom>
        </p:spPr>
      </p:pic>
      <p:pic>
        <p:nvPicPr>
          <p:cNvPr id="11" name="그림 10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CE10658E-8C88-45B8-BFE5-6BD8EC710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036"/>
          <a:stretch/>
        </p:blipFill>
        <p:spPr>
          <a:xfrm>
            <a:off x="1119841" y="4750691"/>
            <a:ext cx="5727994" cy="18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265160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Commit</a:t>
            </a:r>
          </a:p>
          <a:p>
            <a:pPr lvl="1"/>
            <a:r>
              <a:rPr lang="en-US" altLang="ko-KR" dirty="0"/>
              <a:t>$ git commit –m “hello.html </a:t>
            </a:r>
            <a:r>
              <a:rPr lang="ko-KR" altLang="en-US" dirty="0"/>
              <a:t>파일이 추가되었습니다＂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리모트</a:t>
            </a:r>
            <a:r>
              <a:rPr lang="ko-KR" altLang="en-US" dirty="0"/>
              <a:t> 저장소</a:t>
            </a:r>
            <a:r>
              <a:rPr lang="en-US" altLang="ko-KR" dirty="0"/>
              <a:t>(GitHub) Commit</a:t>
            </a:r>
          </a:p>
          <a:p>
            <a:pPr lvl="1"/>
            <a:r>
              <a:rPr lang="en-US" altLang="ko-KR" dirty="0"/>
              <a:t>$ git push   </a:t>
            </a:r>
          </a:p>
          <a:p>
            <a:pPr lvl="1"/>
            <a:r>
              <a:rPr lang="ko-KR" altLang="en-US" dirty="0"/>
              <a:t>이때 자신의 </a:t>
            </a:r>
            <a:r>
              <a:rPr lang="en-US" altLang="ko-KR" dirty="0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ID, </a:t>
            </a:r>
            <a:r>
              <a:rPr lang="en-US" altLang="ko-KR" dirty="0" smtClean="0"/>
              <a:t>Password </a:t>
            </a:r>
            <a:r>
              <a:rPr lang="ko-KR" altLang="en-US" dirty="0" smtClean="0"/>
              <a:t>물어본다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24297021-4FE6-4ABD-B95E-B5ECCCFC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74" y="1345472"/>
            <a:ext cx="6318575" cy="153042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3B05D6F-371D-4936-87ED-5737C947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17"/>
          <a:stretch/>
        </p:blipFill>
        <p:spPr>
          <a:xfrm>
            <a:off x="1631174" y="4424967"/>
            <a:ext cx="6521785" cy="20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94FFD-ED65-483F-A7B2-FCB607EA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3" y="126586"/>
            <a:ext cx="10515600" cy="832419"/>
          </a:xfrm>
        </p:spPr>
        <p:txBody>
          <a:bodyPr/>
          <a:lstStyle/>
          <a:p>
            <a:r>
              <a:rPr lang="en-US" altLang="ko-KR" dirty="0"/>
              <a:t>GitHub Repository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9569ED-6FB9-4AAD-882B-35784BF21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302" y="1057275"/>
            <a:ext cx="6484221" cy="5611813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051716" y="4029006"/>
            <a:ext cx="3583260" cy="52069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모니터, 검은색, 컴퓨터이(가) 표시된 사진&#10;&#10;자동 생성된 설명">
            <a:extLst>
              <a:ext uri="{FF2B5EF4-FFF2-40B4-BE49-F238E27FC236}">
                <a16:creationId xmlns:a16="http://schemas.microsoft.com/office/drawing/2014/main" id="{BF0D1A1E-81EA-42E6-B896-4EA604CE2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225" y="628253"/>
            <a:ext cx="9230318" cy="5825492"/>
          </a:xfrm>
        </p:spPr>
      </p:pic>
    </p:spTree>
    <p:extLst>
      <p:ext uri="{BB962C8B-B14F-4D97-AF65-F5344CB8AC3E}">
        <p14:creationId xmlns:p14="http://schemas.microsoft.com/office/powerpoint/2010/main" val="8999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05D52CD-CDC9-4FF3-82CD-C9B9EAEE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83" y="175113"/>
            <a:ext cx="10515600" cy="865873"/>
          </a:xfrm>
        </p:spPr>
        <p:txBody>
          <a:bodyPr/>
          <a:lstStyle/>
          <a:p>
            <a:r>
              <a:rPr lang="en-US" altLang="ko-KR" dirty="0"/>
              <a:t>Commit message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5" name="내용 개체 틀 4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3E36219F-9065-4F30-AFC7-1073982B3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619" y="1341201"/>
            <a:ext cx="6952981" cy="5304527"/>
          </a:xfrm>
        </p:spPr>
      </p:pic>
    </p:spTree>
    <p:extLst>
      <p:ext uri="{BB962C8B-B14F-4D97-AF65-F5344CB8AC3E}">
        <p14:creationId xmlns:p14="http://schemas.microsoft.com/office/powerpoint/2010/main" val="6740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A47286F-BC45-46EB-9B97-1746D0FF2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017" y="1309069"/>
            <a:ext cx="5532275" cy="537495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1FF7D6-7B49-47AC-A85F-1981B1CD0558}"/>
              </a:ext>
            </a:extLst>
          </p:cNvPr>
          <p:cNvSpPr/>
          <p:nvPr/>
        </p:nvSpPr>
        <p:spPr>
          <a:xfrm>
            <a:off x="178190" y="111510"/>
            <a:ext cx="115339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/>
              <a:t>Commit hash </a:t>
            </a:r>
            <a:r>
              <a:rPr lang="ko-KR" altLang="en-US" sz="4400" b="1" dirty="0"/>
              <a:t>코드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06cd737</a:t>
            </a:r>
            <a:r>
              <a:rPr lang="en-US" altLang="ko-KR" sz="4400" b="1" dirty="0"/>
              <a:t>)</a:t>
            </a:r>
            <a:r>
              <a:rPr lang="ko-KR" altLang="en-US" sz="4400" b="1" dirty="0"/>
              <a:t> 변경사항 확인</a:t>
            </a:r>
          </a:p>
        </p:txBody>
      </p:sp>
    </p:spTree>
    <p:extLst>
      <p:ext uri="{BB962C8B-B14F-4D97-AF65-F5344CB8AC3E}">
        <p14:creationId xmlns:p14="http://schemas.microsoft.com/office/powerpoint/2010/main" val="38864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–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github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을 이용한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clone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기능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444" y="1069675"/>
            <a:ext cx="10457055" cy="510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github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hlinkClick r:id="rId2"/>
              </a:rPr>
              <a:t>http://github.com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에 자신의 계정 생성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kumimoji="1" lang="en-US" altLang="ko-KR" sz="2000" dirty="0" smtClean="0"/>
              <a:t>2. </a:t>
            </a:r>
            <a:r>
              <a:rPr kumimoji="1" lang="ko-KR" altLang="en-US" sz="2000" dirty="0" err="1" smtClean="0"/>
              <a:t>원격저장소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Repository(</a:t>
            </a:r>
            <a:r>
              <a:rPr kumimoji="1" lang="ko-KR" altLang="en-US" sz="2000" dirty="0" smtClean="0"/>
              <a:t>이름</a:t>
            </a:r>
            <a:r>
              <a:rPr kumimoji="1" lang="en-US" altLang="ko-KR" sz="2000" dirty="0" smtClean="0"/>
              <a:t>: web2) </a:t>
            </a:r>
            <a:r>
              <a:rPr kumimoji="1" lang="ko-KR" altLang="en-US" sz="2000" dirty="0" smtClean="0"/>
              <a:t>생성</a:t>
            </a:r>
            <a:r>
              <a:rPr kumimoji="1"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kumimoji="1" lang="en-US" altLang="ko-KR" sz="2000" dirty="0" smtClean="0"/>
              <a:t>3. README.md</a:t>
            </a:r>
            <a:r>
              <a:rPr kumimoji="1" lang="ko-KR" altLang="en-US" sz="2000" dirty="0" smtClean="0"/>
              <a:t>에 </a:t>
            </a:r>
            <a:r>
              <a:rPr kumimoji="1" lang="ko-KR" altLang="en-US" sz="2000" dirty="0" err="1" smtClean="0"/>
              <a:t>웹개발기초</a:t>
            </a:r>
            <a:r>
              <a:rPr kumimoji="1" lang="en-US" altLang="ko-KR" sz="2000" dirty="0" smtClean="0"/>
              <a:t>II</a:t>
            </a:r>
            <a:r>
              <a:rPr kumimoji="1" lang="ko-KR" altLang="en-US" sz="2000" dirty="0" smtClean="0"/>
              <a:t>에 대한 설명 입력</a:t>
            </a:r>
            <a:endParaRPr kumimoji="1"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4. clone </a:t>
            </a:r>
            <a:r>
              <a:rPr lang="ko-KR" altLang="en-US" sz="2000" dirty="0" smtClean="0"/>
              <a:t>으로 가져오기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9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2C183-C690-F24F-9E6B-AEF4343D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원격 저장소</a:t>
            </a:r>
            <a:r>
              <a:rPr kumimoji="1" lang="en-US" altLang="ko-KR" dirty="0"/>
              <a:t>(GitHub)</a:t>
            </a:r>
            <a:endParaRPr kumimoji="1"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B1215B3-7E15-4CE2-B819-D0E973CB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02" r="7241" b="2904"/>
          <a:stretch/>
        </p:blipFill>
        <p:spPr>
          <a:xfrm>
            <a:off x="3651642" y="2198504"/>
            <a:ext cx="5849197" cy="432176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F33AB38-4324-4BB6-89DB-0B29409F5057}"/>
              </a:ext>
            </a:extLst>
          </p:cNvPr>
          <p:cNvSpPr txBox="1">
            <a:spLocks/>
          </p:cNvSpPr>
          <p:nvPr/>
        </p:nvSpPr>
        <p:spPr>
          <a:xfrm>
            <a:off x="570344" y="1131513"/>
            <a:ext cx="11424432" cy="467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는 가장 큰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호스트</a:t>
            </a:r>
            <a:endParaRPr lang="en-US" altLang="ko-KR" dirty="0" smtClean="0"/>
          </a:p>
          <a:p>
            <a:r>
              <a:rPr lang="ko-KR" altLang="en-US" dirty="0" smtClean="0"/>
              <a:t>많은 오픈 소스 프로젝트는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호스팅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리뷰 등의 작업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–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github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을 이용한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push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기능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9074" y="1079983"/>
            <a:ext cx="11302036" cy="510728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clone</a:t>
            </a:r>
            <a:r>
              <a:rPr lang="ko-KR" altLang="en-US" sz="2000" dirty="0" smtClean="0"/>
              <a:t>으로 가져온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repository </a:t>
            </a:r>
            <a:r>
              <a:rPr lang="ko-KR" altLang="en-US" sz="2000" dirty="0" smtClean="0"/>
              <a:t>에 </a:t>
            </a:r>
            <a:r>
              <a:rPr lang="ko-KR" altLang="en-US" sz="2000" dirty="0" err="1" smtClean="0"/>
              <a:t>웹개발</a:t>
            </a:r>
            <a:r>
              <a:rPr lang="en-US" altLang="ko-KR" sz="2000" dirty="0" smtClean="0"/>
              <a:t>II</a:t>
            </a:r>
            <a:r>
              <a:rPr kumimoji="1" lang="en-US" altLang="ko-KR" sz="2000" dirty="0"/>
              <a:t> (</a:t>
            </a:r>
            <a:r>
              <a:rPr kumimoji="1" lang="ko-KR" altLang="en-US" sz="2000" dirty="0"/>
              <a:t>이름</a:t>
            </a:r>
            <a:r>
              <a:rPr kumimoji="1" lang="en-US" altLang="ko-KR" sz="2000" dirty="0"/>
              <a:t>: web2) </a:t>
            </a:r>
            <a:r>
              <a:rPr lang="ko-KR" altLang="en-US" sz="2000" dirty="0" smtClean="0"/>
              <a:t>에서 </a:t>
            </a:r>
            <a:r>
              <a:rPr lang="ko-KR" altLang="en-US" sz="2000" dirty="0" smtClean="0"/>
              <a:t>실습한 코드를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이상 가져다 둔다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파일들을 </a:t>
            </a:r>
            <a:r>
              <a:rPr lang="en-US" altLang="ko-KR" sz="2000" dirty="0" smtClean="0"/>
              <a:t>staging area</a:t>
            </a:r>
            <a:r>
              <a:rPr lang="ko-KR" altLang="en-US" sz="2000" dirty="0" smtClean="0"/>
              <a:t>에 올린다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파일들을 버전으로 만든다</a:t>
            </a:r>
            <a:r>
              <a:rPr lang="en-US" altLang="ko-KR" sz="2000" dirty="0" smtClean="0"/>
              <a:t>.(commit)</a:t>
            </a:r>
          </a:p>
          <a:p>
            <a:pPr marL="457200" indent="-457200">
              <a:buAutoNum type="arabicPeriod"/>
            </a:pPr>
            <a:r>
              <a:rPr lang="en-US" altLang="ko-KR" sz="2000" dirty="0" smtClean="0"/>
              <a:t>remote repository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push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 err="1" smtClean="0"/>
              <a:t>github</a:t>
            </a:r>
            <a:r>
              <a:rPr lang="ko-KR" altLang="en-US" sz="2000" dirty="0" smtClean="0"/>
              <a:t>에서 확인한다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96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DFF2E-8D71-4257-9EA5-AF38CE20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14" y="158091"/>
            <a:ext cx="10515600" cy="764935"/>
          </a:xfrm>
        </p:spPr>
        <p:txBody>
          <a:bodyPr/>
          <a:lstStyle/>
          <a:p>
            <a:r>
              <a:rPr lang="en-US" altLang="ko-KR" b="1" dirty="0"/>
              <a:t>clone </a:t>
            </a:r>
            <a:r>
              <a:rPr lang="ko-KR" altLang="en-US" b="1" dirty="0"/>
              <a:t>하지 않고 </a:t>
            </a:r>
            <a:r>
              <a:rPr lang="en-US" altLang="ko-KR" b="1" dirty="0"/>
              <a:t>GitHub </a:t>
            </a:r>
            <a:r>
              <a:rPr lang="ko-KR" altLang="en-US" b="1" dirty="0"/>
              <a:t>활용하기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0EDBADC-00EA-4E42-894A-51E61B38E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4"/>
          <a:stretch/>
        </p:blipFill>
        <p:spPr>
          <a:xfrm>
            <a:off x="1432703" y="2265664"/>
            <a:ext cx="4443164" cy="4225509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DF78535-B4B6-4722-9E1B-57DB299C93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8" r="738"/>
          <a:stretch/>
        </p:blipFill>
        <p:spPr>
          <a:xfrm>
            <a:off x="6527801" y="2265664"/>
            <a:ext cx="4350030" cy="4225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0240F6-3BCB-4BE0-AA14-6AF463D90B9D}"/>
              </a:ext>
            </a:extLst>
          </p:cNvPr>
          <p:cNvSpPr txBox="1"/>
          <p:nvPr/>
        </p:nvSpPr>
        <p:spPr>
          <a:xfrm>
            <a:off x="1032934" y="1553789"/>
            <a:ext cx="10521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GitHub </a:t>
            </a:r>
            <a:r>
              <a:rPr lang="ko-KR" altLang="en-US" sz="2400" dirty="0"/>
              <a:t>원격 저장소</a:t>
            </a:r>
            <a:r>
              <a:rPr lang="en-US" altLang="ko-KR" sz="2400" dirty="0"/>
              <a:t>(repository)</a:t>
            </a:r>
            <a:r>
              <a:rPr lang="ko-KR" altLang="en-US" sz="2400" dirty="0"/>
              <a:t> 생성 </a:t>
            </a:r>
            <a:r>
              <a:rPr lang="en-US" altLang="ko-KR" sz="2400" dirty="0"/>
              <a:t>: githib.com/</a:t>
            </a:r>
            <a:r>
              <a:rPr lang="ko-KR" altLang="en-US" sz="2400" dirty="0"/>
              <a:t>사용자</a:t>
            </a:r>
            <a:r>
              <a:rPr lang="en-US" altLang="ko-KR" sz="2400" dirty="0"/>
              <a:t>_</a:t>
            </a:r>
            <a:r>
              <a:rPr lang="ko-KR" altLang="en-US" sz="2400" dirty="0"/>
              <a:t>아이디</a:t>
            </a:r>
            <a:r>
              <a:rPr lang="en-US" altLang="ko-KR" sz="2400" dirty="0"/>
              <a:t>/GitTest2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956939" y="3502915"/>
            <a:ext cx="1394691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5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A06E2-88C8-40A5-BD24-50074E3C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49" y="37153"/>
            <a:ext cx="11490931" cy="856774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생성 및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45614-963C-45BA-A4A4-EF1F7498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73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로컬 저장소 워킹 디렉토리 생성 및 이동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/>
              <a:t>GitTest2</a:t>
            </a:r>
          </a:p>
          <a:p>
            <a:pPr lvl="1"/>
            <a:r>
              <a:rPr lang="en-US" altLang="ko-KR" dirty="0"/>
              <a:t>$ cd GitTest2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r>
              <a:rPr lang="ko-KR" altLang="en-US" dirty="0"/>
              <a:t>워킹 디렉터리에 파일 작성</a:t>
            </a:r>
            <a:endParaRPr lang="en-US" altLang="ko-KR" dirty="0"/>
          </a:p>
          <a:p>
            <a:pPr lvl="1"/>
            <a:r>
              <a:rPr lang="en-US" altLang="ko-KR" dirty="0"/>
              <a:t>$ echo “# GitTest2” &gt;&gt; README.md</a:t>
            </a:r>
          </a:p>
          <a:p>
            <a:pPr lvl="1"/>
            <a:r>
              <a:rPr lang="en-US" altLang="ko-KR" dirty="0"/>
              <a:t>$ vi hello.html</a:t>
            </a:r>
          </a:p>
          <a:p>
            <a:pPr marL="0" indent="0">
              <a:buNone/>
            </a:pPr>
            <a:endParaRPr lang="en-US" altLang="ko-KR" sz="1200" dirty="0"/>
          </a:p>
          <a:p>
            <a:r>
              <a:rPr lang="en-US" altLang="ko-KR" dirty="0"/>
              <a:t>Git </a:t>
            </a:r>
            <a:r>
              <a:rPr lang="ko-KR" altLang="en-US" dirty="0"/>
              <a:t>초기화 </a:t>
            </a:r>
            <a:endParaRPr lang="en-US" altLang="ko-KR" dirty="0"/>
          </a:p>
          <a:p>
            <a:pPr lvl="1"/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	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4B1DB-E78A-4B8C-9249-70CD264E4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02"/>
          <a:stretch/>
        </p:blipFill>
        <p:spPr>
          <a:xfrm>
            <a:off x="6677548" y="3073348"/>
            <a:ext cx="5200917" cy="12017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9CC30B1-3E96-4F50-9B9D-2B3C7EB44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6"/>
          <a:stretch/>
        </p:blipFill>
        <p:spPr>
          <a:xfrm>
            <a:off x="1689704" y="4937829"/>
            <a:ext cx="5753396" cy="16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7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en-US" altLang="ko-KR" dirty="0"/>
              <a:t>$ git status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Staging </a:t>
            </a:r>
            <a:r>
              <a:rPr lang="en-US" altLang="ko-KR" dirty="0"/>
              <a:t>area</a:t>
            </a:r>
            <a:r>
              <a:rPr lang="ko-KR" altLang="en-US" dirty="0"/>
              <a:t>에 넣기 </a:t>
            </a:r>
            <a:r>
              <a:rPr lang="en-US" altLang="ko-KR" dirty="0"/>
              <a:t>: </a:t>
            </a:r>
            <a:r>
              <a:rPr lang="ko-KR" altLang="en-US" dirty="0"/>
              <a:t>추적을 위한 </a:t>
            </a:r>
            <a:r>
              <a:rPr lang="en-US" altLang="ko-KR" dirty="0"/>
              <a:t>INDEX(</a:t>
            </a:r>
            <a:r>
              <a:rPr lang="ko-KR" altLang="en-US" dirty="0"/>
              <a:t>스냅샷</a:t>
            </a:r>
            <a:r>
              <a:rPr lang="en-US" altLang="ko-KR" dirty="0"/>
              <a:t>)</a:t>
            </a:r>
            <a:r>
              <a:rPr lang="ko-KR" altLang="en-US" dirty="0"/>
              <a:t>이 생성됨</a:t>
            </a:r>
            <a:endParaRPr lang="en-US" altLang="ko-KR" dirty="0"/>
          </a:p>
          <a:p>
            <a:pPr lvl="1"/>
            <a:r>
              <a:rPr lang="en-US" altLang="ko-KR" dirty="0"/>
              <a:t>$ git add *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0D366B3-A2D9-4D9C-AC08-AA81A8F03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6"/>
          <a:stretch/>
        </p:blipFill>
        <p:spPr>
          <a:xfrm>
            <a:off x="1713695" y="891077"/>
            <a:ext cx="5753396" cy="2266637"/>
          </a:xfrm>
          <a:prstGeom prst="rect">
            <a:avLst/>
          </a:prstGeom>
        </p:spPr>
      </p:pic>
      <p:pic>
        <p:nvPicPr>
          <p:cNvPr id="7" name="그림 6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3A960461-E2C3-420B-A86A-2D01EC1A0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2"/>
          <a:stretch/>
        </p:blipFill>
        <p:spPr>
          <a:xfrm>
            <a:off x="1713695" y="4091815"/>
            <a:ext cx="5753396" cy="21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로컬 저장소에 </a:t>
            </a:r>
            <a:r>
              <a:rPr lang="en-US" altLang="ko-KR" dirty="0"/>
              <a:t>commit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$ git commit –m “hello.html</a:t>
            </a:r>
            <a:r>
              <a:rPr lang="ko-KR" altLang="en-US" dirty="0"/>
              <a:t> 파일 추가＂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  <a:p>
            <a:r>
              <a:rPr lang="ko-KR" altLang="en-US" dirty="0"/>
              <a:t>원격 저장소</a:t>
            </a:r>
            <a:r>
              <a:rPr lang="en-US" altLang="ko-KR" dirty="0"/>
              <a:t>(GitHub) </a:t>
            </a:r>
            <a:r>
              <a:rPr lang="ko-KR" altLang="en-US" dirty="0"/>
              <a:t>연결 </a:t>
            </a:r>
            <a:endParaRPr lang="en-US" altLang="ko-KR" dirty="0"/>
          </a:p>
          <a:p>
            <a:pPr lvl="1"/>
            <a:r>
              <a:rPr lang="en-US" altLang="ko-KR" dirty="0"/>
              <a:t>origin </a:t>
            </a:r>
            <a:r>
              <a:rPr lang="ko-KR" altLang="en-US" dirty="0"/>
              <a:t>이란 이름</a:t>
            </a:r>
            <a:r>
              <a:rPr lang="en-US" altLang="ko-KR" dirty="0"/>
              <a:t>(alias)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GitHub </a:t>
            </a:r>
            <a:r>
              <a:rPr lang="ko-KR" altLang="en-US" dirty="0"/>
              <a:t>원격저장소 연결</a:t>
            </a:r>
            <a:r>
              <a:rPr lang="en-US" altLang="ko-KR" dirty="0"/>
              <a:t>(</a:t>
            </a:r>
            <a:r>
              <a:rPr lang="ko-KR" altLang="en-US" dirty="0"/>
              <a:t>다른 이름도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git remote add origin https://github.com/jhkim3217/GitTest2.git</a:t>
            </a:r>
            <a:endParaRPr lang="ko-KR" altLang="en-US" dirty="0"/>
          </a:p>
        </p:txBody>
      </p:sp>
      <p:pic>
        <p:nvPicPr>
          <p:cNvPr id="4" name="그림 3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79D21ECA-6A4F-4104-86E9-FC6D09F0E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b="42532"/>
          <a:stretch/>
        </p:blipFill>
        <p:spPr>
          <a:xfrm>
            <a:off x="1568668" y="1341838"/>
            <a:ext cx="6818319" cy="1992569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FC6F445-0D3B-41D7-BE64-34049634C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3" y="5260473"/>
            <a:ext cx="11470269" cy="15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4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는 로컬 저장소의 </a:t>
            </a:r>
            <a:r>
              <a:rPr lang="ko-KR" altLang="en-US" dirty="0" smtClean="0"/>
              <a:t>이름</a:t>
            </a:r>
            <a:endParaRPr lang="en-US" altLang="ko-KR" dirty="0"/>
          </a:p>
          <a:p>
            <a:pPr lvl="1"/>
            <a:r>
              <a:rPr lang="en-US" altLang="ko-KR" dirty="0"/>
              <a:t>$ git push –u origin master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300" dirty="0" smtClean="0"/>
          </a:p>
          <a:p>
            <a:pPr marL="0" indent="0">
              <a:buNone/>
            </a:pPr>
            <a:endParaRPr lang="en-US" altLang="ko-KR" sz="300" dirty="0"/>
          </a:p>
          <a:p>
            <a:pPr marL="0" indent="0">
              <a:buNone/>
            </a:pPr>
            <a:endParaRPr lang="en-US" altLang="ko-KR" sz="300" dirty="0"/>
          </a:p>
          <a:p>
            <a:r>
              <a:rPr lang="ko-KR" altLang="en-US" dirty="0"/>
              <a:t>원격 저장소</a:t>
            </a:r>
            <a:r>
              <a:rPr lang="en-US" altLang="ko-KR" dirty="0"/>
              <a:t>(GitHub)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25EB7E83-726E-4441-A9A7-F8A8634CA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1" t="20142" r="37127" b="73110"/>
          <a:stretch/>
        </p:blipFill>
        <p:spPr>
          <a:xfrm>
            <a:off x="1604982" y="1776302"/>
            <a:ext cx="7961976" cy="667353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928BA39-DEC0-4260-AA2D-95820E7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" b="16944"/>
          <a:stretch/>
        </p:blipFill>
        <p:spPr>
          <a:xfrm>
            <a:off x="1460046" y="3519527"/>
            <a:ext cx="4279987" cy="2760231"/>
          </a:xfrm>
          <a:prstGeom prst="rect">
            <a:avLst/>
          </a:prstGeom>
          <a:ln w="3175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pic>
      <p:pic>
        <p:nvPicPr>
          <p:cNvPr id="9" name="그림 8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4E638B60-D6D9-4673-A409-10228CF52F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2" r="2763"/>
          <a:stretch/>
        </p:blipFill>
        <p:spPr>
          <a:xfrm>
            <a:off x="6147830" y="3519527"/>
            <a:ext cx="4545542" cy="27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32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원격 저장소 </a:t>
            </a:r>
            <a:r>
              <a:rPr lang="en-US" altLang="ko-KR" dirty="0"/>
              <a:t>README.md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8935566-3EFA-40B6-BB99-4E4DF99AC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9" r="1992" b="17403"/>
          <a:stretch/>
        </p:blipFill>
        <p:spPr>
          <a:xfrm>
            <a:off x="717529" y="1577555"/>
            <a:ext cx="5378471" cy="3384462"/>
          </a:xfrm>
          <a:prstGeom prst="rect">
            <a:avLst/>
          </a:prstGeom>
          <a:ln w="3175" cap="sq">
            <a:solidFill>
              <a:schemeClr val="bg1">
                <a:lumMod val="85000"/>
              </a:schemeClr>
            </a:solidFill>
            <a:miter lim="800000"/>
          </a:ln>
          <a:effectLst/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98E0E55-786D-4CF3-AD5F-BACCB5FC5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931" r="41674" b="45150"/>
          <a:stretch/>
        </p:blipFill>
        <p:spPr>
          <a:xfrm>
            <a:off x="6484448" y="1625370"/>
            <a:ext cx="5068580" cy="3288831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39609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A5ED6-8117-4187-A0F4-FBB74949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983"/>
            <a:ext cx="10515600" cy="5520980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remote add origin https://github.com/jhkim3217/GitTest2.git</a:t>
            </a:r>
          </a:p>
          <a:p>
            <a:pPr lvl="1"/>
            <a:r>
              <a:rPr lang="en-US" altLang="ko-KR" dirty="0"/>
              <a:t>$ git pull origin master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1BB2C2-7306-418B-9A92-3DCC388B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0" y="2091130"/>
            <a:ext cx="7885981" cy="41122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89927" y="1602113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앞에서 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remote 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연결을 한 상태면 </a:t>
            </a:r>
            <a:endParaRPr lang="en-US" altLang="ko-KR" sz="2000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 명령을 사용할 필요가 없음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7" name="직선 화살표 연결선 6"/>
          <p:cNvCxnSpPr>
            <a:stCxn id="2" idx="1"/>
          </p:cNvCxnSpPr>
          <p:nvPr/>
        </p:nvCxnSpPr>
        <p:spPr>
          <a:xfrm flipH="1" flipV="1">
            <a:off x="8374657" y="1453416"/>
            <a:ext cx="715270" cy="50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80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</p:txBody>
      </p:sp>
      <p:pic>
        <p:nvPicPr>
          <p:cNvPr id="6" name="그림 5" descr="모니터, 화면, 노트북, 컴퓨터이(가) 표시된 사진&#10;&#10;자동 생성된 설명">
            <a:extLst>
              <a:ext uri="{FF2B5EF4-FFF2-40B4-BE49-F238E27FC236}">
                <a16:creationId xmlns:a16="http://schemas.microsoft.com/office/drawing/2014/main" id="{60765EA9-3EE8-4D61-A791-FE57282C7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" b="62130"/>
          <a:stretch/>
        </p:blipFill>
        <p:spPr>
          <a:xfrm>
            <a:off x="736254" y="1038629"/>
            <a:ext cx="10617546" cy="34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05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CB3C9-3A40-F64F-A2AB-C50732D5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Git/GitHub </a:t>
            </a:r>
            <a:r>
              <a:rPr kumimoji="1" lang="ko-KR" altLang="en-US" dirty="0"/>
              <a:t>공부 좋은 동영상 </a:t>
            </a:r>
            <a:r>
              <a:rPr kumimoji="1" lang="ko-KR" altLang="en-US"/>
              <a:t>추천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E9663-4AF3-1E44-A68D-16084C35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 smtClean="0">
                <a:hlinkClick r:id="rId2"/>
              </a:rPr>
              <a:t>https</a:t>
            </a:r>
            <a:r>
              <a:rPr kumimoji="1" lang="en" altLang="ko-KR" dirty="0">
                <a:hlinkClick r:id="rId2"/>
              </a:rPr>
              <a:t>://</a:t>
            </a:r>
            <a:r>
              <a:rPr kumimoji="1" lang="en" altLang="ko-KR" dirty="0" smtClean="0">
                <a:hlinkClick r:id="rId2"/>
              </a:rPr>
              <a:t>www.youtube.com/watch?v=tQa7DoaFaxM</a:t>
            </a: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28999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111415"/>
            <a:ext cx="11289146" cy="839930"/>
          </a:xfrm>
        </p:spPr>
        <p:txBody>
          <a:bodyPr>
            <a:normAutofit/>
          </a:bodyPr>
          <a:lstStyle/>
          <a:p>
            <a:r>
              <a:rPr kumimoji="1" lang="ko-KR" altLang="en-US" dirty="0" err="1" smtClean="0"/>
              <a:t>원격저장소</a:t>
            </a:r>
            <a:r>
              <a:rPr kumimoji="1" lang="en-US" altLang="ko-KR" dirty="0" smtClean="0"/>
              <a:t>(GitHub)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Repository </a:t>
            </a:r>
            <a:r>
              <a:rPr kumimoji="1" lang="ko-KR" altLang="en-US" dirty="0" smtClean="0"/>
              <a:t>생성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9192" y="1040872"/>
            <a:ext cx="10556034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5"/>
              </a:spcBef>
              <a:buClr>
                <a:schemeClr val="tx1"/>
              </a:buClr>
              <a:buFont typeface="+mj-lt"/>
              <a:buAutoNum type="arabicPeriod"/>
              <a:tabLst>
                <a:tab pos="241300" algn="l"/>
              </a:tabLst>
            </a:pPr>
            <a:r>
              <a:rPr lang="en-US" altLang="ko-KR" sz="2400" u="heavy" kern="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  <a:hlinkClick r:id="rId2"/>
              </a:rPr>
              <a:t>https://github.com</a:t>
            </a:r>
            <a:r>
              <a:rPr lang="en-US" altLang="ko-KR" sz="2400" u="heavy" kern="0" dirty="0" smtClean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  <a:hlinkClick r:id="rId2"/>
              </a:rPr>
              <a:t>/</a:t>
            </a:r>
            <a:r>
              <a:rPr lang="en-US" altLang="ko-KR" sz="2400" kern="0" dirty="0" smtClean="0"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</a:rPr>
              <a:t> </a:t>
            </a:r>
            <a:r>
              <a:rPr lang="ko-KR" altLang="en-US" sz="2400" kern="0" dirty="0" smtClean="0"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</a:rPr>
              <a:t>에 접속하기</a:t>
            </a:r>
            <a:endParaRPr lang="en-US" altLang="ko-KR" sz="2400" kern="0" dirty="0">
              <a:latin typeface="+mj-lt"/>
              <a:cs typeface="나눔스퀘어OTF Light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ko-KR" altLang="en-US" sz="2400" kern="0" dirty="0" smtClean="0">
                <a:latin typeface="+mj-lt"/>
                <a:cs typeface="나눔스퀘어OTF Light"/>
              </a:rPr>
              <a:t>계정 만들고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(</a:t>
            </a:r>
            <a:r>
              <a:rPr lang="en-US" altLang="ko-KR" sz="2400" kern="0" dirty="0">
                <a:latin typeface="+mj-lt"/>
                <a:cs typeface="나눔스퀘어OTF Light"/>
              </a:rPr>
              <a:t>Sign up) </a:t>
            </a:r>
            <a:r>
              <a:rPr lang="ko-KR" altLang="en-US" sz="2400" kern="0" dirty="0">
                <a:latin typeface="+mj-lt"/>
                <a:cs typeface="나눔스퀘어OTF Light"/>
              </a:rPr>
              <a:t>로그인하기</a:t>
            </a:r>
            <a:r>
              <a:rPr lang="en-US" altLang="ko-KR" sz="2400" kern="0" dirty="0">
                <a:latin typeface="+mj-lt"/>
                <a:cs typeface="나눔스퀘어OTF Light"/>
              </a:rPr>
              <a:t>(Sign in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)</a:t>
            </a: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ko-KR" altLang="en-US" sz="2400" kern="0" dirty="0" smtClean="0">
                <a:latin typeface="+mj-lt"/>
                <a:cs typeface="나눔스퀘어OTF Light"/>
              </a:rPr>
              <a:t>저장소 생성하기 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(repository name : test)</a:t>
            </a:r>
          </a:p>
          <a:p>
            <a:pPr marL="755650" lvl="1" indent="-285750">
              <a:spcBef>
                <a:spcPts val="1010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ko-KR" altLang="en-US" sz="2400" kern="0" dirty="0" smtClean="0">
                <a:latin typeface="+mj-lt"/>
                <a:cs typeface="나눔스퀘어OTF Light"/>
              </a:rPr>
              <a:t>상단의 </a:t>
            </a:r>
            <a:r>
              <a:rPr lang="en-US" altLang="ko-KR" sz="2400" kern="0" dirty="0">
                <a:latin typeface="+mj-lt"/>
                <a:cs typeface="나눔스퀘어OTF Light"/>
              </a:rPr>
              <a:t>+</a:t>
            </a:r>
            <a:r>
              <a:rPr lang="ko-KR" altLang="en-US" sz="2400" kern="0" dirty="0">
                <a:latin typeface="+mj-lt"/>
                <a:cs typeface="나눔스퀘어OTF Light"/>
              </a:rPr>
              <a:t>를 누르고 </a:t>
            </a:r>
            <a:r>
              <a:rPr lang="en-US" altLang="ko-KR" sz="2400" kern="0" dirty="0">
                <a:latin typeface="+mj-lt"/>
                <a:cs typeface="나눔스퀘어OTF Light"/>
              </a:rPr>
              <a:t>New repository</a:t>
            </a:r>
            <a:r>
              <a:rPr lang="ko-KR" altLang="en-US" sz="2400" kern="0" dirty="0">
                <a:latin typeface="+mj-lt"/>
                <a:cs typeface="나눔스퀘어OTF Light"/>
              </a:rPr>
              <a:t>를 누르거나  </a:t>
            </a:r>
            <a:r>
              <a:rPr lang="en-US" altLang="ko-KR" sz="2400" kern="0" dirty="0">
                <a:latin typeface="+mj-lt"/>
                <a:cs typeface="나눔스퀘어OTF Light"/>
              </a:rPr>
              <a:t>Your repository</a:t>
            </a:r>
            <a:r>
              <a:rPr lang="ko-KR" altLang="en-US" sz="2400" kern="0" dirty="0">
                <a:latin typeface="+mj-lt"/>
                <a:cs typeface="나눔스퀘어OTF Light"/>
              </a:rPr>
              <a:t>의 </a:t>
            </a:r>
            <a:r>
              <a:rPr lang="en-US" altLang="ko-KR" sz="2400" kern="0" dirty="0">
                <a:latin typeface="+mj-lt"/>
                <a:cs typeface="나눔스퀘어OTF Light"/>
              </a:rPr>
              <a:t>New 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repository </a:t>
            </a:r>
            <a:r>
              <a:rPr lang="ko-KR" altLang="en-US" sz="2400" kern="0" dirty="0" smtClean="0">
                <a:latin typeface="+mj-lt"/>
                <a:cs typeface="나눔스퀘어OTF Light"/>
              </a:rPr>
              <a:t>클릭</a:t>
            </a:r>
            <a:endParaRPr lang="en-US" altLang="ko-KR" sz="2400" kern="0" dirty="0">
              <a:latin typeface="+mj-lt"/>
              <a:cs typeface="나눔스퀘어OTF Light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2698595" y="3344773"/>
            <a:ext cx="6438896" cy="3404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7503764" y="3601843"/>
            <a:ext cx="1199515" cy="314429"/>
          </a:xfrm>
          <a:custGeom>
            <a:avLst/>
            <a:gdLst/>
            <a:ahLst/>
            <a:cxnLst/>
            <a:rect l="l" t="t" r="r" b="b"/>
            <a:pathLst>
              <a:path w="1199515" h="571500">
                <a:moveTo>
                  <a:pt x="1199388" y="571500"/>
                </a:moveTo>
                <a:lnTo>
                  <a:pt x="0" y="571500"/>
                </a:lnTo>
                <a:lnTo>
                  <a:pt x="0" y="0"/>
                </a:lnTo>
                <a:lnTo>
                  <a:pt x="1199388" y="0"/>
                </a:lnTo>
                <a:lnTo>
                  <a:pt x="11993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33400"/>
                </a:lnTo>
                <a:lnTo>
                  <a:pt x="18288" y="533400"/>
                </a:lnTo>
                <a:lnTo>
                  <a:pt x="38100" y="551687"/>
                </a:lnTo>
                <a:lnTo>
                  <a:pt x="1199388" y="551687"/>
                </a:lnTo>
                <a:lnTo>
                  <a:pt x="1199388" y="571500"/>
                </a:lnTo>
                <a:close/>
              </a:path>
              <a:path w="1199515" h="571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199515" h="571500">
                <a:moveTo>
                  <a:pt x="11612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61288" y="19812"/>
                </a:lnTo>
                <a:lnTo>
                  <a:pt x="1161288" y="38100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1161288" y="19812"/>
                </a:lnTo>
                <a:lnTo>
                  <a:pt x="1181100" y="38100"/>
                </a:lnTo>
                <a:lnTo>
                  <a:pt x="1199388" y="38100"/>
                </a:lnTo>
                <a:lnTo>
                  <a:pt x="1199388" y="533400"/>
                </a:lnTo>
                <a:lnTo>
                  <a:pt x="1181100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38100"/>
                </a:moveTo>
                <a:lnTo>
                  <a:pt x="1181100" y="38100"/>
                </a:lnTo>
                <a:lnTo>
                  <a:pt x="1161288" y="19812"/>
                </a:lnTo>
                <a:lnTo>
                  <a:pt x="1199388" y="19812"/>
                </a:lnTo>
                <a:lnTo>
                  <a:pt x="1199388" y="38100"/>
                </a:lnTo>
                <a:close/>
              </a:path>
              <a:path w="1199515" h="571500">
                <a:moveTo>
                  <a:pt x="38100" y="551687"/>
                </a:moveTo>
                <a:lnTo>
                  <a:pt x="18288" y="533400"/>
                </a:lnTo>
                <a:lnTo>
                  <a:pt x="38100" y="533400"/>
                </a:lnTo>
                <a:lnTo>
                  <a:pt x="38100" y="551687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38100" y="551687"/>
                </a:lnTo>
                <a:lnTo>
                  <a:pt x="38100" y="533400"/>
                </a:lnTo>
                <a:lnTo>
                  <a:pt x="1161288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551687"/>
                </a:moveTo>
                <a:lnTo>
                  <a:pt x="1161288" y="551687"/>
                </a:lnTo>
                <a:lnTo>
                  <a:pt x="1181100" y="533400"/>
                </a:lnTo>
                <a:lnTo>
                  <a:pt x="1199388" y="533400"/>
                </a:lnTo>
                <a:lnTo>
                  <a:pt x="1199388" y="551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8190531" y="5056041"/>
            <a:ext cx="792480" cy="353695"/>
          </a:xfrm>
          <a:custGeom>
            <a:avLst/>
            <a:gdLst/>
            <a:ahLst/>
            <a:cxnLst/>
            <a:rect l="l" t="t" r="r" b="b"/>
            <a:pathLst>
              <a:path w="792479" h="353695">
                <a:moveTo>
                  <a:pt x="792479" y="353568"/>
                </a:moveTo>
                <a:lnTo>
                  <a:pt x="0" y="353568"/>
                </a:lnTo>
                <a:lnTo>
                  <a:pt x="0" y="0"/>
                </a:lnTo>
                <a:lnTo>
                  <a:pt x="792479" y="0"/>
                </a:lnTo>
                <a:lnTo>
                  <a:pt x="792479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15467"/>
                </a:lnTo>
                <a:lnTo>
                  <a:pt x="19812" y="315467"/>
                </a:lnTo>
                <a:lnTo>
                  <a:pt x="38100" y="333756"/>
                </a:lnTo>
                <a:lnTo>
                  <a:pt x="792479" y="333756"/>
                </a:lnTo>
                <a:lnTo>
                  <a:pt x="792479" y="353568"/>
                </a:lnTo>
                <a:close/>
              </a:path>
              <a:path w="792479" h="35369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792479" h="353695">
                <a:moveTo>
                  <a:pt x="754379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754379" y="19812"/>
                </a:lnTo>
                <a:lnTo>
                  <a:pt x="754379" y="38100"/>
                </a:lnTo>
                <a:close/>
              </a:path>
              <a:path w="792479" h="353695">
                <a:moveTo>
                  <a:pt x="754379" y="333756"/>
                </a:moveTo>
                <a:lnTo>
                  <a:pt x="754379" y="19812"/>
                </a:lnTo>
                <a:lnTo>
                  <a:pt x="772668" y="38100"/>
                </a:lnTo>
                <a:lnTo>
                  <a:pt x="792479" y="38100"/>
                </a:lnTo>
                <a:lnTo>
                  <a:pt x="792479" y="315467"/>
                </a:lnTo>
                <a:lnTo>
                  <a:pt x="772668" y="315467"/>
                </a:lnTo>
                <a:lnTo>
                  <a:pt x="754379" y="333756"/>
                </a:lnTo>
                <a:close/>
              </a:path>
              <a:path w="792479" h="353695">
                <a:moveTo>
                  <a:pt x="792479" y="38100"/>
                </a:moveTo>
                <a:lnTo>
                  <a:pt x="772668" y="38100"/>
                </a:lnTo>
                <a:lnTo>
                  <a:pt x="754379" y="19812"/>
                </a:lnTo>
                <a:lnTo>
                  <a:pt x="792479" y="19812"/>
                </a:lnTo>
                <a:lnTo>
                  <a:pt x="792479" y="38100"/>
                </a:lnTo>
                <a:close/>
              </a:path>
              <a:path w="792479" h="353695">
                <a:moveTo>
                  <a:pt x="38100" y="333756"/>
                </a:moveTo>
                <a:lnTo>
                  <a:pt x="19812" y="315467"/>
                </a:lnTo>
                <a:lnTo>
                  <a:pt x="38100" y="315467"/>
                </a:lnTo>
                <a:lnTo>
                  <a:pt x="38100" y="333756"/>
                </a:lnTo>
                <a:close/>
              </a:path>
              <a:path w="792479" h="353695">
                <a:moveTo>
                  <a:pt x="754379" y="333756"/>
                </a:moveTo>
                <a:lnTo>
                  <a:pt x="38100" y="333756"/>
                </a:lnTo>
                <a:lnTo>
                  <a:pt x="38100" y="315467"/>
                </a:lnTo>
                <a:lnTo>
                  <a:pt x="754379" y="315467"/>
                </a:lnTo>
                <a:lnTo>
                  <a:pt x="754379" y="333756"/>
                </a:lnTo>
                <a:close/>
              </a:path>
              <a:path w="792479" h="353695">
                <a:moveTo>
                  <a:pt x="792479" y="333756"/>
                </a:moveTo>
                <a:lnTo>
                  <a:pt x="754379" y="333756"/>
                </a:lnTo>
                <a:lnTo>
                  <a:pt x="772668" y="315467"/>
                </a:lnTo>
                <a:lnTo>
                  <a:pt x="792479" y="315467"/>
                </a:lnTo>
                <a:lnTo>
                  <a:pt x="792479" y="3337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27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63" y="3360115"/>
            <a:ext cx="7062301" cy="3229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111415"/>
            <a:ext cx="11289146" cy="839930"/>
          </a:xfrm>
        </p:spPr>
        <p:txBody>
          <a:bodyPr>
            <a:normAutofit/>
          </a:bodyPr>
          <a:lstStyle/>
          <a:p>
            <a:r>
              <a:rPr kumimoji="1" lang="ko-KR" altLang="en-US" dirty="0" err="1" smtClean="0"/>
              <a:t>원격저장소</a:t>
            </a:r>
            <a:r>
              <a:rPr kumimoji="1" lang="en-US" altLang="ko-KR" dirty="0" smtClean="0"/>
              <a:t>(GitHub)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Repository </a:t>
            </a:r>
            <a:r>
              <a:rPr kumimoji="1" lang="ko-KR" altLang="en-US" dirty="0" smtClean="0"/>
              <a:t>삭제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2" y="1064590"/>
            <a:ext cx="10839450" cy="22955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object 5"/>
          <p:cNvSpPr/>
          <p:nvPr/>
        </p:nvSpPr>
        <p:spPr>
          <a:xfrm>
            <a:off x="8473920" y="2281236"/>
            <a:ext cx="1199515" cy="571500"/>
          </a:xfrm>
          <a:custGeom>
            <a:avLst/>
            <a:gdLst/>
            <a:ahLst/>
            <a:cxnLst/>
            <a:rect l="l" t="t" r="r" b="b"/>
            <a:pathLst>
              <a:path w="1199515" h="571500">
                <a:moveTo>
                  <a:pt x="1199388" y="571500"/>
                </a:moveTo>
                <a:lnTo>
                  <a:pt x="0" y="571500"/>
                </a:lnTo>
                <a:lnTo>
                  <a:pt x="0" y="0"/>
                </a:lnTo>
                <a:lnTo>
                  <a:pt x="1199388" y="0"/>
                </a:lnTo>
                <a:lnTo>
                  <a:pt x="11993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33400"/>
                </a:lnTo>
                <a:lnTo>
                  <a:pt x="18288" y="533400"/>
                </a:lnTo>
                <a:lnTo>
                  <a:pt x="38100" y="551687"/>
                </a:lnTo>
                <a:lnTo>
                  <a:pt x="1199388" y="551687"/>
                </a:lnTo>
                <a:lnTo>
                  <a:pt x="1199388" y="571500"/>
                </a:lnTo>
                <a:close/>
              </a:path>
              <a:path w="1199515" h="571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199515" h="571500">
                <a:moveTo>
                  <a:pt x="11612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61288" y="19812"/>
                </a:lnTo>
                <a:lnTo>
                  <a:pt x="1161288" y="38100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1161288" y="19812"/>
                </a:lnTo>
                <a:lnTo>
                  <a:pt x="1181100" y="38100"/>
                </a:lnTo>
                <a:lnTo>
                  <a:pt x="1199388" y="38100"/>
                </a:lnTo>
                <a:lnTo>
                  <a:pt x="1199388" y="533400"/>
                </a:lnTo>
                <a:lnTo>
                  <a:pt x="1181100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38100"/>
                </a:moveTo>
                <a:lnTo>
                  <a:pt x="1181100" y="38100"/>
                </a:lnTo>
                <a:lnTo>
                  <a:pt x="1161288" y="19812"/>
                </a:lnTo>
                <a:lnTo>
                  <a:pt x="1199388" y="19812"/>
                </a:lnTo>
                <a:lnTo>
                  <a:pt x="1199388" y="38100"/>
                </a:lnTo>
                <a:close/>
              </a:path>
              <a:path w="1199515" h="571500">
                <a:moveTo>
                  <a:pt x="38100" y="551687"/>
                </a:moveTo>
                <a:lnTo>
                  <a:pt x="18288" y="533400"/>
                </a:lnTo>
                <a:lnTo>
                  <a:pt x="38100" y="533400"/>
                </a:lnTo>
                <a:lnTo>
                  <a:pt x="38100" y="551687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38100" y="551687"/>
                </a:lnTo>
                <a:lnTo>
                  <a:pt x="38100" y="533400"/>
                </a:lnTo>
                <a:lnTo>
                  <a:pt x="1161288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551687"/>
                </a:moveTo>
                <a:lnTo>
                  <a:pt x="1161288" y="551687"/>
                </a:lnTo>
                <a:lnTo>
                  <a:pt x="1181100" y="533400"/>
                </a:lnTo>
                <a:lnTo>
                  <a:pt x="1199388" y="533400"/>
                </a:lnTo>
                <a:lnTo>
                  <a:pt x="1199388" y="551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/>
          <p:cNvSpPr/>
          <p:nvPr/>
        </p:nvSpPr>
        <p:spPr>
          <a:xfrm>
            <a:off x="8146817" y="5801304"/>
            <a:ext cx="1526618" cy="571500"/>
          </a:xfrm>
          <a:custGeom>
            <a:avLst/>
            <a:gdLst/>
            <a:ahLst/>
            <a:cxnLst/>
            <a:rect l="l" t="t" r="r" b="b"/>
            <a:pathLst>
              <a:path w="1199515" h="571500">
                <a:moveTo>
                  <a:pt x="1199388" y="571500"/>
                </a:moveTo>
                <a:lnTo>
                  <a:pt x="0" y="571500"/>
                </a:lnTo>
                <a:lnTo>
                  <a:pt x="0" y="0"/>
                </a:lnTo>
                <a:lnTo>
                  <a:pt x="1199388" y="0"/>
                </a:lnTo>
                <a:lnTo>
                  <a:pt x="11993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33400"/>
                </a:lnTo>
                <a:lnTo>
                  <a:pt x="18288" y="533400"/>
                </a:lnTo>
                <a:lnTo>
                  <a:pt x="38100" y="551687"/>
                </a:lnTo>
                <a:lnTo>
                  <a:pt x="1199388" y="551687"/>
                </a:lnTo>
                <a:lnTo>
                  <a:pt x="1199388" y="571500"/>
                </a:lnTo>
                <a:close/>
              </a:path>
              <a:path w="1199515" h="571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199515" h="571500">
                <a:moveTo>
                  <a:pt x="11612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61288" y="19812"/>
                </a:lnTo>
                <a:lnTo>
                  <a:pt x="1161288" y="38100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1161288" y="19812"/>
                </a:lnTo>
                <a:lnTo>
                  <a:pt x="1181100" y="38100"/>
                </a:lnTo>
                <a:lnTo>
                  <a:pt x="1199388" y="38100"/>
                </a:lnTo>
                <a:lnTo>
                  <a:pt x="1199388" y="533400"/>
                </a:lnTo>
                <a:lnTo>
                  <a:pt x="1181100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38100"/>
                </a:moveTo>
                <a:lnTo>
                  <a:pt x="1181100" y="38100"/>
                </a:lnTo>
                <a:lnTo>
                  <a:pt x="1161288" y="19812"/>
                </a:lnTo>
                <a:lnTo>
                  <a:pt x="1199388" y="19812"/>
                </a:lnTo>
                <a:lnTo>
                  <a:pt x="1199388" y="38100"/>
                </a:lnTo>
                <a:close/>
              </a:path>
              <a:path w="1199515" h="571500">
                <a:moveTo>
                  <a:pt x="38100" y="551687"/>
                </a:moveTo>
                <a:lnTo>
                  <a:pt x="18288" y="533400"/>
                </a:lnTo>
                <a:lnTo>
                  <a:pt x="38100" y="533400"/>
                </a:lnTo>
                <a:lnTo>
                  <a:pt x="38100" y="551687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38100" y="551687"/>
                </a:lnTo>
                <a:lnTo>
                  <a:pt x="38100" y="533400"/>
                </a:lnTo>
                <a:lnTo>
                  <a:pt x="1161288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551687"/>
                </a:moveTo>
                <a:lnTo>
                  <a:pt x="1161288" y="551687"/>
                </a:lnTo>
                <a:lnTo>
                  <a:pt x="1181100" y="533400"/>
                </a:lnTo>
                <a:lnTo>
                  <a:pt x="1199388" y="533400"/>
                </a:lnTo>
                <a:lnTo>
                  <a:pt x="1199388" y="551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9054790" y="2852736"/>
            <a:ext cx="178420" cy="29485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45" y="115640"/>
            <a:ext cx="10515600" cy="812223"/>
          </a:xfrm>
        </p:spPr>
        <p:txBody>
          <a:bodyPr/>
          <a:lstStyle/>
          <a:p>
            <a:r>
              <a:rPr kumimoji="1" lang="ko-KR" altLang="en-US" dirty="0" err="1" smtClean="0"/>
              <a:t>원격저장소</a:t>
            </a:r>
            <a:r>
              <a:rPr kumimoji="1" lang="en-US" altLang="ko-KR" dirty="0" smtClean="0"/>
              <a:t>(GitHub)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Repository </a:t>
            </a:r>
            <a:r>
              <a:rPr kumimoji="1" lang="ko-KR" altLang="en-US" dirty="0" smtClean="0"/>
              <a:t>생성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F583C8-8DDD-408F-B1E2-7532BBB1D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29" y="1224584"/>
            <a:ext cx="5102841" cy="4351338"/>
          </a:xfrm>
        </p:spPr>
      </p:pic>
      <p:pic>
        <p:nvPicPr>
          <p:cNvPr id="7" name="그림 6" descr="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7AABC2EE-25DA-4B78-BD06-4F0E3336F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606" y="1243013"/>
            <a:ext cx="5146066" cy="43513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18095" y="2928259"/>
            <a:ext cx="1394691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19149" y="4521531"/>
            <a:ext cx="1713346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91331" y="3888840"/>
            <a:ext cx="2065978" cy="872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25291" y="5724835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Mark Down </a:t>
            </a:r>
            <a:r>
              <a:rPr lang="ko-KR" altLang="en-US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언어로 주석 작성</a:t>
            </a:r>
            <a:r>
              <a:rPr lang="en-US" altLang="ko-KR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후에 연습할 것</a:t>
            </a:r>
            <a:r>
              <a:rPr lang="en-US" altLang="ko-KR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7130473" y="4761676"/>
            <a:ext cx="360218" cy="963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6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98123"/>
            <a:ext cx="10515600" cy="921487"/>
          </a:xfrm>
        </p:spPr>
        <p:txBody>
          <a:bodyPr/>
          <a:lstStyle/>
          <a:p>
            <a:r>
              <a:rPr lang="ko-KR" altLang="en-US" dirty="0"/>
              <a:t>저장소 </a:t>
            </a:r>
            <a:r>
              <a:rPr lang="en-US" altLang="ko-KR" dirty="0"/>
              <a:t>URL </a:t>
            </a:r>
            <a:r>
              <a:rPr lang="ko-KR" altLang="en-US" dirty="0"/>
              <a:t>가져오는 </a:t>
            </a:r>
            <a:r>
              <a:rPr lang="ko-KR" altLang="en-US" dirty="0" smtClean="0"/>
              <a:t>법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8" name="object 3"/>
          <p:cNvSpPr/>
          <p:nvPr/>
        </p:nvSpPr>
        <p:spPr>
          <a:xfrm>
            <a:off x="2808189" y="1454475"/>
            <a:ext cx="5591555" cy="1351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2745449" y="3226885"/>
            <a:ext cx="6121907" cy="2069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 txBox="1"/>
          <p:nvPr/>
        </p:nvSpPr>
        <p:spPr>
          <a:xfrm>
            <a:off x="902069" y="3412686"/>
            <a:ext cx="1325478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latin typeface="+mn-ea"/>
                <a:cs typeface="나눔스퀘어OTF Light"/>
              </a:rPr>
              <a:t>내용이</a:t>
            </a:r>
            <a:r>
              <a:rPr sz="1800" b="1" spc="90" dirty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있는 </a:t>
            </a:r>
            <a:r>
              <a:rPr sz="1800" b="1" spc="40" dirty="0">
                <a:latin typeface="+mn-ea"/>
                <a:cs typeface="나눔스퀘어OTF Light"/>
              </a:rPr>
              <a:t> </a:t>
            </a:r>
            <a:r>
              <a:rPr sz="1800" b="1" spc="5" dirty="0">
                <a:latin typeface="+mn-ea"/>
                <a:cs typeface="나눔스퀘어OTF Light"/>
              </a:rPr>
              <a:t>repository  </a:t>
            </a:r>
            <a:r>
              <a:rPr sz="1800" b="1" spc="160" dirty="0">
                <a:latin typeface="+mn-ea"/>
                <a:cs typeface="나눔스퀘어OTF Light"/>
              </a:rPr>
              <a:t>의</a:t>
            </a:r>
            <a:r>
              <a:rPr sz="1800" b="1" spc="165" dirty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경우</a:t>
            </a:r>
            <a:endParaRPr sz="1800" b="1" dirty="0">
              <a:latin typeface="+mn-ea"/>
              <a:cs typeface="나눔스퀘어OTF Light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7956262" y="2246953"/>
            <a:ext cx="334010" cy="325120"/>
          </a:xfrm>
          <a:custGeom>
            <a:avLst/>
            <a:gdLst/>
            <a:ahLst/>
            <a:cxnLst/>
            <a:rect l="l" t="t" r="r" b="b"/>
            <a:pathLst>
              <a:path w="334009" h="325119">
                <a:moveTo>
                  <a:pt x="333756" y="324612"/>
                </a:moveTo>
                <a:lnTo>
                  <a:pt x="0" y="324612"/>
                </a:lnTo>
                <a:lnTo>
                  <a:pt x="0" y="0"/>
                </a:lnTo>
                <a:lnTo>
                  <a:pt x="333756" y="0"/>
                </a:lnTo>
                <a:lnTo>
                  <a:pt x="33375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86512"/>
                </a:lnTo>
                <a:lnTo>
                  <a:pt x="19812" y="286512"/>
                </a:lnTo>
                <a:lnTo>
                  <a:pt x="38100" y="304800"/>
                </a:lnTo>
                <a:lnTo>
                  <a:pt x="333756" y="304800"/>
                </a:lnTo>
                <a:lnTo>
                  <a:pt x="333756" y="324612"/>
                </a:lnTo>
                <a:close/>
              </a:path>
              <a:path w="334009" h="32511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34009" h="325119">
                <a:moveTo>
                  <a:pt x="29565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295656" y="19812"/>
                </a:lnTo>
                <a:lnTo>
                  <a:pt x="295656" y="38100"/>
                </a:lnTo>
                <a:close/>
              </a:path>
              <a:path w="334009" h="325119">
                <a:moveTo>
                  <a:pt x="295656" y="304800"/>
                </a:moveTo>
                <a:lnTo>
                  <a:pt x="295656" y="19812"/>
                </a:lnTo>
                <a:lnTo>
                  <a:pt x="313943" y="38100"/>
                </a:lnTo>
                <a:lnTo>
                  <a:pt x="333756" y="38100"/>
                </a:lnTo>
                <a:lnTo>
                  <a:pt x="333756" y="286512"/>
                </a:lnTo>
                <a:lnTo>
                  <a:pt x="313943" y="286512"/>
                </a:lnTo>
                <a:lnTo>
                  <a:pt x="295656" y="304800"/>
                </a:lnTo>
                <a:close/>
              </a:path>
              <a:path w="334009" h="325119">
                <a:moveTo>
                  <a:pt x="333756" y="38100"/>
                </a:moveTo>
                <a:lnTo>
                  <a:pt x="313943" y="38100"/>
                </a:lnTo>
                <a:lnTo>
                  <a:pt x="295656" y="19812"/>
                </a:lnTo>
                <a:lnTo>
                  <a:pt x="333756" y="19812"/>
                </a:lnTo>
                <a:lnTo>
                  <a:pt x="333756" y="38100"/>
                </a:lnTo>
                <a:close/>
              </a:path>
              <a:path w="334009" h="325119">
                <a:moveTo>
                  <a:pt x="38100" y="304800"/>
                </a:moveTo>
                <a:lnTo>
                  <a:pt x="19812" y="286512"/>
                </a:lnTo>
                <a:lnTo>
                  <a:pt x="38100" y="286512"/>
                </a:lnTo>
                <a:lnTo>
                  <a:pt x="38100" y="304800"/>
                </a:lnTo>
                <a:close/>
              </a:path>
              <a:path w="334009" h="325119">
                <a:moveTo>
                  <a:pt x="295656" y="304800"/>
                </a:moveTo>
                <a:lnTo>
                  <a:pt x="38100" y="304800"/>
                </a:lnTo>
                <a:lnTo>
                  <a:pt x="38100" y="286512"/>
                </a:lnTo>
                <a:lnTo>
                  <a:pt x="295656" y="286512"/>
                </a:lnTo>
                <a:lnTo>
                  <a:pt x="295656" y="304800"/>
                </a:lnTo>
                <a:close/>
              </a:path>
              <a:path w="334009" h="325119">
                <a:moveTo>
                  <a:pt x="333756" y="304800"/>
                </a:moveTo>
                <a:lnTo>
                  <a:pt x="295656" y="304800"/>
                </a:lnTo>
                <a:lnTo>
                  <a:pt x="313943" y="286512"/>
                </a:lnTo>
                <a:lnTo>
                  <a:pt x="333756" y="286512"/>
                </a:lnTo>
                <a:lnTo>
                  <a:pt x="333756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7914856" y="3936783"/>
            <a:ext cx="952500" cy="329565"/>
          </a:xfrm>
          <a:custGeom>
            <a:avLst/>
            <a:gdLst/>
            <a:ahLst/>
            <a:cxnLst/>
            <a:rect l="l" t="t" r="r" b="b"/>
            <a:pathLst>
              <a:path w="952500" h="329564">
                <a:moveTo>
                  <a:pt x="952500" y="329184"/>
                </a:moveTo>
                <a:lnTo>
                  <a:pt x="0" y="329184"/>
                </a:lnTo>
                <a:lnTo>
                  <a:pt x="0" y="0"/>
                </a:lnTo>
                <a:lnTo>
                  <a:pt x="952500" y="0"/>
                </a:lnTo>
                <a:lnTo>
                  <a:pt x="9525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91083"/>
                </a:lnTo>
                <a:lnTo>
                  <a:pt x="19812" y="291083"/>
                </a:lnTo>
                <a:lnTo>
                  <a:pt x="38100" y="309372"/>
                </a:lnTo>
                <a:lnTo>
                  <a:pt x="952500" y="309372"/>
                </a:lnTo>
                <a:lnTo>
                  <a:pt x="952500" y="329184"/>
                </a:lnTo>
                <a:close/>
              </a:path>
              <a:path w="952500" h="32956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952500" h="329564">
                <a:moveTo>
                  <a:pt x="9144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914400" y="18288"/>
                </a:lnTo>
                <a:lnTo>
                  <a:pt x="914400" y="38100"/>
                </a:lnTo>
                <a:close/>
              </a:path>
              <a:path w="952500" h="329564">
                <a:moveTo>
                  <a:pt x="914400" y="309372"/>
                </a:moveTo>
                <a:lnTo>
                  <a:pt x="914400" y="18288"/>
                </a:lnTo>
                <a:lnTo>
                  <a:pt x="934212" y="38100"/>
                </a:lnTo>
                <a:lnTo>
                  <a:pt x="952500" y="38100"/>
                </a:lnTo>
                <a:lnTo>
                  <a:pt x="952500" y="291083"/>
                </a:lnTo>
                <a:lnTo>
                  <a:pt x="934212" y="291083"/>
                </a:lnTo>
                <a:lnTo>
                  <a:pt x="914400" y="309372"/>
                </a:lnTo>
                <a:close/>
              </a:path>
              <a:path w="952500" h="329564">
                <a:moveTo>
                  <a:pt x="952500" y="38100"/>
                </a:moveTo>
                <a:lnTo>
                  <a:pt x="934212" y="38100"/>
                </a:lnTo>
                <a:lnTo>
                  <a:pt x="914400" y="18288"/>
                </a:lnTo>
                <a:lnTo>
                  <a:pt x="952500" y="18288"/>
                </a:lnTo>
                <a:lnTo>
                  <a:pt x="952500" y="38100"/>
                </a:lnTo>
                <a:close/>
              </a:path>
              <a:path w="952500" h="329564">
                <a:moveTo>
                  <a:pt x="38100" y="309372"/>
                </a:moveTo>
                <a:lnTo>
                  <a:pt x="19812" y="291083"/>
                </a:lnTo>
                <a:lnTo>
                  <a:pt x="38100" y="291083"/>
                </a:lnTo>
                <a:lnTo>
                  <a:pt x="38100" y="309372"/>
                </a:lnTo>
                <a:close/>
              </a:path>
              <a:path w="952500" h="329564">
                <a:moveTo>
                  <a:pt x="914400" y="309372"/>
                </a:moveTo>
                <a:lnTo>
                  <a:pt x="38100" y="309372"/>
                </a:lnTo>
                <a:lnTo>
                  <a:pt x="38100" y="291083"/>
                </a:lnTo>
                <a:lnTo>
                  <a:pt x="914400" y="291083"/>
                </a:lnTo>
                <a:lnTo>
                  <a:pt x="914400" y="309372"/>
                </a:lnTo>
                <a:close/>
              </a:path>
              <a:path w="952500" h="329564">
                <a:moveTo>
                  <a:pt x="952500" y="309372"/>
                </a:moveTo>
                <a:lnTo>
                  <a:pt x="914400" y="309372"/>
                </a:lnTo>
                <a:lnTo>
                  <a:pt x="934212" y="291083"/>
                </a:lnTo>
                <a:lnTo>
                  <a:pt x="952500" y="291083"/>
                </a:lnTo>
                <a:lnTo>
                  <a:pt x="952500" y="3093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8526141" y="459088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304800" y="0"/>
                </a:lnTo>
                <a:lnTo>
                  <a:pt x="3048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266700"/>
                </a:lnTo>
                <a:lnTo>
                  <a:pt x="18288" y="266700"/>
                </a:lnTo>
                <a:lnTo>
                  <a:pt x="38100" y="286512"/>
                </a:lnTo>
                <a:lnTo>
                  <a:pt x="304800" y="286512"/>
                </a:lnTo>
                <a:lnTo>
                  <a:pt x="304800" y="304800"/>
                </a:lnTo>
                <a:close/>
              </a:path>
              <a:path w="304800" h="3048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04800" h="304800">
                <a:moveTo>
                  <a:pt x="2667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266700" y="19812"/>
                </a:lnTo>
                <a:lnTo>
                  <a:pt x="266700" y="38100"/>
                </a:lnTo>
                <a:close/>
              </a:path>
              <a:path w="304800" h="304800">
                <a:moveTo>
                  <a:pt x="266700" y="286512"/>
                </a:moveTo>
                <a:lnTo>
                  <a:pt x="266700" y="19812"/>
                </a:lnTo>
                <a:lnTo>
                  <a:pt x="284988" y="38100"/>
                </a:lnTo>
                <a:lnTo>
                  <a:pt x="304800" y="38100"/>
                </a:lnTo>
                <a:lnTo>
                  <a:pt x="304800" y="266700"/>
                </a:lnTo>
                <a:lnTo>
                  <a:pt x="284988" y="266700"/>
                </a:lnTo>
                <a:lnTo>
                  <a:pt x="266700" y="286512"/>
                </a:lnTo>
                <a:close/>
              </a:path>
              <a:path w="304800" h="304800">
                <a:moveTo>
                  <a:pt x="304800" y="38100"/>
                </a:moveTo>
                <a:lnTo>
                  <a:pt x="284988" y="38100"/>
                </a:lnTo>
                <a:lnTo>
                  <a:pt x="266700" y="19812"/>
                </a:lnTo>
                <a:lnTo>
                  <a:pt x="304800" y="19812"/>
                </a:lnTo>
                <a:lnTo>
                  <a:pt x="304800" y="38100"/>
                </a:lnTo>
                <a:close/>
              </a:path>
              <a:path w="304800" h="304800">
                <a:moveTo>
                  <a:pt x="38100" y="286512"/>
                </a:moveTo>
                <a:lnTo>
                  <a:pt x="18288" y="266700"/>
                </a:lnTo>
                <a:lnTo>
                  <a:pt x="38100" y="266700"/>
                </a:lnTo>
                <a:lnTo>
                  <a:pt x="38100" y="286512"/>
                </a:lnTo>
                <a:close/>
              </a:path>
              <a:path w="304800" h="304800">
                <a:moveTo>
                  <a:pt x="266700" y="286512"/>
                </a:moveTo>
                <a:lnTo>
                  <a:pt x="38100" y="286512"/>
                </a:lnTo>
                <a:lnTo>
                  <a:pt x="38100" y="266700"/>
                </a:lnTo>
                <a:lnTo>
                  <a:pt x="266700" y="266700"/>
                </a:lnTo>
                <a:lnTo>
                  <a:pt x="266700" y="286512"/>
                </a:lnTo>
                <a:close/>
              </a:path>
              <a:path w="304800" h="304800">
                <a:moveTo>
                  <a:pt x="304800" y="286512"/>
                </a:moveTo>
                <a:lnTo>
                  <a:pt x="266700" y="286512"/>
                </a:lnTo>
                <a:lnTo>
                  <a:pt x="284988" y="266700"/>
                </a:lnTo>
                <a:lnTo>
                  <a:pt x="304800" y="266700"/>
                </a:lnTo>
                <a:lnTo>
                  <a:pt x="304800" y="2865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 txBox="1"/>
          <p:nvPr/>
        </p:nvSpPr>
        <p:spPr>
          <a:xfrm>
            <a:off x="8556719" y="2236287"/>
            <a:ext cx="278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나눔스퀘어OTF Light"/>
              </a:rPr>
              <a:t>클릭하여 저장소 주소 복사</a:t>
            </a:r>
            <a:endParaRPr sz="18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나눔스퀘어OTF Light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9038576" y="4598370"/>
            <a:ext cx="27825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나눔스퀘어OTF Light"/>
              </a:rPr>
              <a:t>클릭하여 저장소 주소 복사</a:t>
            </a:r>
            <a:endParaRPr sz="18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나눔스퀘어OTF Light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902069" y="1589288"/>
            <a:ext cx="11497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b="1" spc="160" dirty="0" smtClean="0">
                <a:latin typeface="+mn-ea"/>
                <a:cs typeface="나눔스퀘어OTF Light"/>
              </a:rPr>
              <a:t>비어</a:t>
            </a:r>
            <a:r>
              <a:rPr sz="1800" b="1" spc="90" dirty="0" smtClean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있는 </a:t>
            </a:r>
            <a:r>
              <a:rPr sz="1800" b="1" spc="40" dirty="0">
                <a:latin typeface="+mn-ea"/>
                <a:cs typeface="나눔스퀘어OTF Light"/>
              </a:rPr>
              <a:t> </a:t>
            </a:r>
            <a:r>
              <a:rPr sz="1800" b="1" spc="5" dirty="0">
                <a:latin typeface="+mn-ea"/>
                <a:cs typeface="나눔스퀘어OTF Light"/>
              </a:rPr>
              <a:t>repository  </a:t>
            </a:r>
            <a:r>
              <a:rPr sz="1800" b="1" spc="160" dirty="0">
                <a:latin typeface="+mn-ea"/>
                <a:cs typeface="나눔스퀘어OTF Light"/>
              </a:rPr>
              <a:t>의</a:t>
            </a:r>
            <a:r>
              <a:rPr sz="1800" b="1" spc="165" dirty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경우</a:t>
            </a:r>
            <a:endParaRPr sz="1800" b="1" dirty="0">
              <a:latin typeface="+mn-ea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5457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09" y="200261"/>
            <a:ext cx="10515600" cy="782302"/>
          </a:xfrm>
        </p:spPr>
        <p:txBody>
          <a:bodyPr/>
          <a:lstStyle/>
          <a:p>
            <a:r>
              <a:rPr lang="ko-KR" altLang="en-US" smtClean="0"/>
              <a:t>관련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0272" y="949126"/>
            <a:ext cx="11434714" cy="5611906"/>
          </a:xfrm>
        </p:spPr>
        <p:txBody>
          <a:bodyPr/>
          <a:lstStyle/>
          <a:p>
            <a:r>
              <a:rPr lang="ko-KR" altLang="en-US" dirty="0" smtClean="0"/>
              <a:t>참고 사이트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git-scm.com/book/ko/v2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59109"/>
              </p:ext>
            </p:extLst>
          </p:nvPr>
        </p:nvGraphicFramePr>
        <p:xfrm>
          <a:off x="759412" y="1539582"/>
          <a:ext cx="10802493" cy="5159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clone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클라이언트 상에 아무것도 없을 때 서버의 프로젝트를 내려 받는 명령어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 –v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현재 프로젝트에 등록된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이름과 </a:t>
                      </a:r>
                      <a:r>
                        <a:rPr lang="en-US" altLang="ko-K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600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`origin`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이라는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저장소가 자동으로 등록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67328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remote add &lt;name&gt; &lt;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url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기존 워킹 디렉토리에 새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추가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show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 확인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69976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rename &lt;old&gt; &lt;new&gt;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1" indent="-285750" algn="l" eaLnBrk="1" hangingPunct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이름을 변경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remove &lt;name&gt;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삭제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260723"/>
                  </a:ext>
                </a:extLst>
              </a:tr>
              <a:tr h="1237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push origin master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원격 저장소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master branch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commit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을 저장</a:t>
                      </a:r>
                      <a:endParaRPr lang="en-US" altLang="ko-KR" sz="1600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 쓰기 권한이 있고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하고 난 이후 아무도 원격 저장소에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 않았을 때만 사용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가능</a:t>
                      </a:r>
                      <a:endParaRPr lang="en-US" altLang="ko-KR" sz="1600" b="0" i="0" kern="1200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사람이 여러 명 있을 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다른 사람이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후에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하려고 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할 수 없다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 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845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fetch &lt;remote&gt;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 명령은 로컬에는 없지만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저장소에는 있는 데이터를 모두 가져옴</a:t>
                      </a:r>
                      <a:endParaRPr lang="en-US" altLang="ko-KR" sz="1600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자동으로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merge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하지는 않음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7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87A1A-5CD2-4EB8-842F-402B4E37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4" y="137727"/>
            <a:ext cx="10515600" cy="877034"/>
          </a:xfrm>
        </p:spPr>
        <p:txBody>
          <a:bodyPr/>
          <a:lstStyle/>
          <a:p>
            <a:r>
              <a:rPr lang="ko-KR" altLang="en-US" dirty="0"/>
              <a:t>원격저장소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3AB38-4324-4BB6-89DB-0B29409F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85" y="1202165"/>
            <a:ext cx="10515600" cy="4673715"/>
          </a:xfrm>
        </p:spPr>
        <p:txBody>
          <a:bodyPr/>
          <a:lstStyle/>
          <a:p>
            <a:r>
              <a:rPr lang="en-US" altLang="ko-KR" dirty="0"/>
              <a:t>$ git clone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github.com/jinsook64/gitHubTest.git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clone </a:t>
            </a:r>
            <a:r>
              <a:rPr lang="ko-KR" altLang="en-US" dirty="0"/>
              <a:t>후 자동적으로 </a:t>
            </a:r>
            <a:r>
              <a:rPr lang="en-US" altLang="ko-KR" dirty="0"/>
              <a:t>git </a:t>
            </a:r>
            <a:r>
              <a:rPr lang="ko-KR" altLang="en-US" dirty="0"/>
              <a:t>관리 설정이 됨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한 것과 같음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FCA536A-5F66-4DA2-B2E4-79AECF242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728"/>
          <a:stretch/>
        </p:blipFill>
        <p:spPr>
          <a:xfrm>
            <a:off x="1228103" y="1843328"/>
            <a:ext cx="8289861" cy="1735173"/>
          </a:xfrm>
          <a:prstGeom prst="rect">
            <a:avLst/>
          </a:prstGeom>
        </p:spPr>
      </p:pic>
      <p:pic>
        <p:nvPicPr>
          <p:cNvPr id="7" name="그림 6" descr="노트북, 화면, 그리기이(가) 표시된 사진&#10;&#10;자동 생성된 설명">
            <a:extLst>
              <a:ext uri="{FF2B5EF4-FFF2-40B4-BE49-F238E27FC236}">
                <a16:creationId xmlns:a16="http://schemas.microsoft.com/office/drawing/2014/main" id="{BD1CB961-BEA2-4406-B5A8-0479CCF9E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698"/>
          <a:stretch/>
        </p:blipFill>
        <p:spPr>
          <a:xfrm>
            <a:off x="1228104" y="4534458"/>
            <a:ext cx="8247082" cy="16600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31514" y="1889814"/>
            <a:ext cx="1919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각자 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github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생성한 </a:t>
            </a:r>
            <a:endParaRPr lang="en-US" altLang="ko-KR" sz="2000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repository 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경로 주소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8" name="직선 화살표 연결선 7"/>
          <p:cNvCxnSpPr>
            <a:stCxn id="4" idx="1"/>
          </p:cNvCxnSpPr>
          <p:nvPr/>
        </p:nvCxnSpPr>
        <p:spPr>
          <a:xfrm flipH="1" flipV="1">
            <a:off x="9014692" y="1662960"/>
            <a:ext cx="1116822" cy="580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CB9DE-78DF-4238-9045-BD877CAB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53" y="104406"/>
            <a:ext cx="10515600" cy="989289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관리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154"/>
            <a:ext cx="10515600" cy="5193727"/>
          </a:xfrm>
        </p:spPr>
        <p:txBody>
          <a:bodyPr>
            <a:normAutofit/>
          </a:bodyPr>
          <a:lstStyle/>
          <a:p>
            <a:r>
              <a:rPr lang="en-US" altLang="ko-KR" dirty="0"/>
              <a:t>$ vi README.md  // </a:t>
            </a:r>
            <a:r>
              <a:rPr lang="ko-KR" altLang="en-US" dirty="0"/>
              <a:t>기존 파일 수정</a:t>
            </a:r>
            <a:endParaRPr lang="en-US" altLang="ko-KR" dirty="0"/>
          </a:p>
          <a:p>
            <a:r>
              <a:rPr lang="en-US" altLang="ko-KR" dirty="0"/>
              <a:t>md</a:t>
            </a:r>
            <a:r>
              <a:rPr lang="ko-KR" altLang="en-US" dirty="0"/>
              <a:t> 파일은 </a:t>
            </a:r>
            <a:r>
              <a:rPr lang="en-US" altLang="ko-KR" dirty="0"/>
              <a:t>mark down </a:t>
            </a:r>
            <a:r>
              <a:rPr lang="ko-KR" altLang="en-US" dirty="0"/>
              <a:t>형식의 파일임</a:t>
            </a:r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sz="2000" dirty="0">
                <a:hlinkClick r:id="rId2"/>
              </a:rPr>
              <a:t>https://gist.github.com/ihoneymon/652be052a0727ad59601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5159"/>
            <a:ext cx="2743583" cy="36771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48" y="2865159"/>
            <a:ext cx="3807268" cy="34222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39769" y="6326881"/>
            <a:ext cx="29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markdown </a:t>
            </a:r>
            <a:r>
              <a:rPr lang="ko-KR" altLang="en-US" b="1" dirty="0" smtClean="0">
                <a:solidFill>
                  <a:srgbClr val="0000FF"/>
                </a:solidFill>
              </a:rPr>
              <a:t>포맷으로 작성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8551" y="61816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실행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</Template>
  <TotalTime>838</TotalTime>
  <Words>939</Words>
  <Application>Microsoft Office PowerPoint</Application>
  <PresentationFormat>와이드스크린</PresentationFormat>
  <Paragraphs>213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1훈하얀고양이 R</vt:lpstr>
      <vt:lpstr>나눔손글씨 펜</vt:lpstr>
      <vt:lpstr>나눔스퀘어OTF Light</vt:lpstr>
      <vt:lpstr>맑은 고딕</vt:lpstr>
      <vt:lpstr>Arial</vt:lpstr>
      <vt:lpstr>Wingdings</vt:lpstr>
      <vt:lpstr>2020-1</vt:lpstr>
      <vt:lpstr>원격 저장소(Github) 생성 및 활용(I)</vt:lpstr>
      <vt:lpstr>원격 저장소(GitHub)</vt:lpstr>
      <vt:lpstr>원격저장소(GitHub) Repository 생성</vt:lpstr>
      <vt:lpstr>원격저장소(GitHub) Repository 삭제</vt:lpstr>
      <vt:lpstr>원격저장소(GitHub) Repository 생성</vt:lpstr>
      <vt:lpstr>저장소 URL 가져오는 법 </vt:lpstr>
      <vt:lpstr>관련 명령어</vt:lpstr>
      <vt:lpstr>원격저장소(GitHub) Repository clone</vt:lpstr>
      <vt:lpstr>로컬 저장소(Local Repository) 관리  </vt:lpstr>
      <vt:lpstr>[참고] Markdown</vt:lpstr>
      <vt:lpstr>[참조] Markdown</vt:lpstr>
      <vt:lpstr>로컬 저장소(Local Repository) 관리  </vt:lpstr>
      <vt:lpstr>PowerPoint 프레젠테이션</vt:lpstr>
      <vt:lpstr>PowerPoint 프레젠테이션</vt:lpstr>
      <vt:lpstr>GitHub Repository 확인</vt:lpstr>
      <vt:lpstr>PowerPoint 프레젠테이션</vt:lpstr>
      <vt:lpstr>Commit message 확인</vt:lpstr>
      <vt:lpstr>PowerPoint 프레젠테이션</vt:lpstr>
      <vt:lpstr>실습 – github 을 이용한 clone 기능</vt:lpstr>
      <vt:lpstr>실습 – github 을 이용한 push 기능</vt:lpstr>
      <vt:lpstr>clone 하지 않고 GitHub 활용하기</vt:lpstr>
      <vt:lpstr>로컬 저장소(local repository) 생성 및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Git/GitHub 공부 좋은 동영상 추천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원격 저장소 생성 (Github)</dc:title>
  <dc:creator>김종현</dc:creator>
  <cp:lastModifiedBy>jinsook</cp:lastModifiedBy>
  <cp:revision>26</cp:revision>
  <dcterms:created xsi:type="dcterms:W3CDTF">2019-11-28T12:47:33Z</dcterms:created>
  <dcterms:modified xsi:type="dcterms:W3CDTF">2020-11-16T04:49:59Z</dcterms:modified>
</cp:coreProperties>
</file>