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8" r:id="rId3"/>
    <p:sldId id="308" r:id="rId4"/>
    <p:sldId id="304" r:id="rId5"/>
    <p:sldId id="302" r:id="rId6"/>
    <p:sldId id="309" r:id="rId7"/>
    <p:sldId id="305" r:id="rId8"/>
    <p:sldId id="307" r:id="rId9"/>
    <p:sldId id="299" r:id="rId10"/>
    <p:sldId id="31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2" r:id="rId21"/>
    <p:sldId id="291" r:id="rId22"/>
    <p:sldId id="293" r:id="rId23"/>
    <p:sldId id="294" r:id="rId24"/>
    <p:sldId id="295" r:id="rId25"/>
    <p:sldId id="296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6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9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1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6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7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0142-8825-4D52-AFCC-EF889362495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apes.github.io/git-course/07-undo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stepup/stepup1_1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7000" y="1824717"/>
            <a:ext cx="6858000" cy="2272829"/>
          </a:xfrm>
        </p:spPr>
        <p:txBody>
          <a:bodyPr>
            <a:noAutofit/>
          </a:bodyPr>
          <a:lstStyle/>
          <a:p>
            <a:r>
              <a:rPr lang="en-US" altLang="ko-K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명령어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사용법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II)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28581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8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00148"/>
            <a:ext cx="5791200" cy="3533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6225" y="1095375"/>
            <a:ext cx="5762625" cy="37433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53150" y="1095374"/>
            <a:ext cx="5762625" cy="37433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165010"/>
            <a:ext cx="5457825" cy="3568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8500" y="5686425"/>
            <a:ext cx="535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https://gcapes.github.io/git-course/07-undoing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4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375" y="171307"/>
            <a:ext cx="10515600" cy="826539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버전 관리 용어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11" y="1112808"/>
            <a:ext cx="11151785" cy="52435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Repository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프로젝트의 </a:t>
            </a:r>
            <a:r>
              <a:rPr lang="ko-KR" altLang="en-US" dirty="0"/>
              <a:t>현재 버전과 변경 이력 등의 정보를 저장하는 저장소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가져오기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Import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버전 </a:t>
            </a:r>
            <a:r>
              <a:rPr lang="ko-KR" altLang="en-US" dirty="0"/>
              <a:t>관리되고 있지 않은 로컬 디렉토리의 파일을 처음으로 저장소</a:t>
            </a:r>
            <a:r>
              <a:rPr lang="en-US" altLang="ko-KR" dirty="0"/>
              <a:t>(repository)</a:t>
            </a:r>
            <a:r>
              <a:rPr lang="ko-KR" altLang="en-US" dirty="0"/>
              <a:t>에 </a:t>
            </a:r>
            <a:r>
              <a:rPr lang="ko-KR" altLang="en-US" dirty="0" smtClean="0"/>
              <a:t>복사함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out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저장소</a:t>
            </a:r>
            <a:r>
              <a:rPr lang="en-US" altLang="ko-KR" dirty="0"/>
              <a:t>(repository)</a:t>
            </a:r>
            <a:r>
              <a:rPr lang="ko-KR" altLang="en-US" dirty="0"/>
              <a:t>에서 파일을 </a:t>
            </a:r>
            <a:r>
              <a:rPr lang="ko-KR" altLang="en-US" dirty="0" smtClean="0"/>
              <a:t>가져옴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인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In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commit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(check out)</a:t>
            </a:r>
            <a:r>
              <a:rPr lang="ko-KR" altLang="en-US" dirty="0"/>
              <a:t>한 파일의 수정이 끝난 경우 저장소</a:t>
            </a:r>
            <a:r>
              <a:rPr lang="en-US" altLang="ko-KR" dirty="0"/>
              <a:t>(</a:t>
            </a:r>
            <a:r>
              <a:rPr lang="en-US" altLang="ko-KR" dirty="0" err="1"/>
              <a:t>respository</a:t>
            </a:r>
            <a:r>
              <a:rPr lang="en-US" altLang="ko-KR" dirty="0"/>
              <a:t>)</a:t>
            </a:r>
            <a:r>
              <a:rPr lang="ko-KR" altLang="en-US" dirty="0"/>
              <a:t>에 새로운 버전으로 갱신하는 작업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이때 </a:t>
            </a:r>
            <a:r>
              <a:rPr lang="ko-KR" altLang="en-US" dirty="0"/>
              <a:t>이전에 갱신된 것이 있는 경우에 충돌</a:t>
            </a:r>
            <a:r>
              <a:rPr lang="en-US" altLang="ko-KR" dirty="0"/>
              <a:t>(conflict)</a:t>
            </a:r>
            <a:r>
              <a:rPr lang="ko-KR" altLang="en-US" dirty="0"/>
              <a:t>을 알려주며</a:t>
            </a:r>
            <a:r>
              <a:rPr lang="en-US" altLang="ko-KR" dirty="0"/>
              <a:t>, diff </a:t>
            </a:r>
            <a:r>
              <a:rPr lang="ko-KR" altLang="en-US" dirty="0"/>
              <a:t>도구를 이용해 수정하고 </a:t>
            </a:r>
            <a:r>
              <a:rPr lang="en-US" altLang="ko-KR" dirty="0"/>
              <a:t>commit</a:t>
            </a:r>
            <a:r>
              <a:rPr lang="ko-KR" altLang="en-US" dirty="0"/>
              <a:t>하는 </a:t>
            </a:r>
            <a:r>
              <a:rPr lang="ko-KR" altLang="en-US" dirty="0" smtClean="0"/>
              <a:t>과정을 거침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61" y="140838"/>
            <a:ext cx="10515600" cy="8485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944" y="1074501"/>
            <a:ext cx="11159705" cy="34543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기존 프로젝트와 독립적으로 개발을 진행할 수 있는 단위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현재 프로젝트가 진행되는 상황에서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추가적인 기능</a:t>
            </a:r>
            <a:r>
              <a:rPr lang="ko-KR" altLang="en-US" dirty="0">
                <a:latin typeface="+mn-ea"/>
              </a:rPr>
              <a:t>을 만들 때를 </a:t>
            </a:r>
            <a:r>
              <a:rPr lang="ko-KR" altLang="en-US" dirty="0" smtClean="0">
                <a:latin typeface="+mn-ea"/>
              </a:rPr>
              <a:t>가정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추가 </a:t>
            </a:r>
            <a:r>
              <a:rPr lang="ko-KR" altLang="en-US" dirty="0">
                <a:latin typeface="+mn-ea"/>
              </a:rPr>
              <a:t>기능은 현재 프로젝트의 메인 기능에 영향을 주면 안 </a:t>
            </a:r>
            <a:r>
              <a:rPr lang="ko-KR" altLang="en-US" dirty="0" smtClean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메인 작업과 </a:t>
            </a:r>
            <a:r>
              <a:rPr lang="ko-KR" altLang="en-US" dirty="0" smtClean="0">
                <a:latin typeface="+mn-ea"/>
              </a:rPr>
              <a:t>추가 </a:t>
            </a:r>
            <a:r>
              <a:rPr lang="ko-KR" altLang="en-US" dirty="0">
                <a:latin typeface="+mn-ea"/>
              </a:rPr>
              <a:t>작업은 개별적으로 </a:t>
            </a:r>
            <a:r>
              <a:rPr lang="ko-KR" altLang="en-US" dirty="0" smtClean="0">
                <a:latin typeface="+mn-ea"/>
              </a:rPr>
              <a:t>진행됨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ko-KR" altLang="en-US" dirty="0" smtClean="0">
                <a:latin typeface="+mn-ea"/>
              </a:rPr>
              <a:t>의 강력한 기능이며 다른 것과 구별되는 특징이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branch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브랜치의</a:t>
            </a:r>
            <a:r>
              <a:rPr lang="ko-KR" altLang="en-US" dirty="0" smtClean="0">
                <a:latin typeface="+mn-ea"/>
              </a:rPr>
              <a:t> 작업 내용은 </a:t>
            </a:r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과정을 통해 메인 작업에 </a:t>
            </a:r>
            <a:r>
              <a:rPr lang="ko-KR" altLang="en-US" dirty="0" smtClean="0">
                <a:latin typeface="+mn-ea"/>
              </a:rPr>
              <a:t>통합 가능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61" y="4326592"/>
            <a:ext cx="3723826" cy="2359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8916" y="5044464"/>
            <a:ext cx="5743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참고사이트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backlog.com/git-tutorial/kr/stepup/stepup1_1.html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81" y="598487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28" y="1824877"/>
            <a:ext cx="7691825" cy="4030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7503" y="1984705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</a:t>
            </a:r>
            <a:r>
              <a:rPr lang="ko-KR" altLang="en-US" sz="2000" dirty="0" err="1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브랜치의</a:t>
            </a:r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선두 부분을 가리키는 포인터</a:t>
            </a:r>
            <a:endParaRPr lang="ko-KR" altLang="en-US" sz="2000" dirty="0">
              <a:solidFill>
                <a:srgbClr val="0000FF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7585" y="3049335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기본 </a:t>
            </a:r>
            <a:r>
              <a:rPr lang="ko-KR" altLang="en-US" sz="2000" dirty="0" err="1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</a:t>
            </a:r>
            <a:endParaRPr lang="ko-KR" altLang="en-US" sz="2000" dirty="0">
              <a:solidFill>
                <a:srgbClr val="0000FF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0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166" y="327804"/>
            <a:ext cx="11186761" cy="46486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</a:t>
            </a:r>
            <a:r>
              <a:rPr lang="ko-KR" altLang="en-US" dirty="0" smtClean="0">
                <a:latin typeface="+mj-ea"/>
                <a:ea typeface="+mj-ea"/>
              </a:rPr>
              <a:t> 새로 만들기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branch testing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  <a:ea typeface="+mj-ea"/>
              </a:rPr>
              <a:t>새로 만든 </a:t>
            </a:r>
            <a:r>
              <a:rPr lang="ko-KR" altLang="en-US" dirty="0" err="1" smtClean="0">
                <a:latin typeface="+mj-ea"/>
                <a:ea typeface="+mj-ea"/>
              </a:rPr>
              <a:t>브랜치도</a:t>
            </a:r>
            <a:r>
              <a:rPr lang="ko-KR" altLang="en-US" dirty="0" smtClean="0">
                <a:latin typeface="+mj-ea"/>
                <a:ea typeface="+mj-ea"/>
              </a:rPr>
              <a:t> 지금 작업 중인 마지막 </a:t>
            </a:r>
            <a:r>
              <a:rPr lang="ko-KR" altLang="en-US" dirty="0" err="1" smtClean="0">
                <a:latin typeface="+mj-ea"/>
                <a:ea typeface="+mj-ea"/>
              </a:rPr>
              <a:t>커밋을</a:t>
            </a:r>
            <a:r>
              <a:rPr lang="ko-KR" altLang="en-US" dirty="0" smtClean="0">
                <a:latin typeface="+mj-ea"/>
                <a:ea typeface="+mj-ea"/>
              </a:rPr>
              <a:t> 가리킨다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67" y="2131175"/>
            <a:ext cx="7462220" cy="44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242" y="34517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</a:t>
            </a:r>
            <a:r>
              <a:rPr lang="ko-KR" altLang="en-US" dirty="0" smtClean="0">
                <a:latin typeface="+mj-ea"/>
                <a:ea typeface="+mj-ea"/>
              </a:rPr>
              <a:t> 이동하기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checkout testing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브랜치를</a:t>
            </a:r>
            <a:r>
              <a:rPr lang="ko-KR" altLang="en-US" dirty="0" smtClean="0">
                <a:latin typeface="+mj-ea"/>
                <a:ea typeface="+mj-ea"/>
              </a:rPr>
              <a:t> 이동시키면 포인터 </a:t>
            </a:r>
            <a:r>
              <a:rPr lang="en-US" altLang="ko-KR" dirty="0" smtClean="0">
                <a:latin typeface="+mj-ea"/>
                <a:ea typeface="+mj-ea"/>
              </a:rPr>
              <a:t>HEAD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testing</a:t>
            </a:r>
            <a:r>
              <a:rPr lang="ko-KR" altLang="en-US" dirty="0" smtClean="0">
                <a:latin typeface="+mj-ea"/>
                <a:ea typeface="+mj-ea"/>
              </a:rPr>
              <a:t>을 가리킨다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39" y="2164330"/>
            <a:ext cx="7538444" cy="43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7278" y="196234"/>
            <a:ext cx="11512499" cy="4540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브랜치에</a:t>
            </a:r>
            <a:r>
              <a:rPr lang="ko-KR" altLang="en-US" dirty="0" smtClean="0">
                <a:latin typeface="+mj-ea"/>
                <a:ea typeface="+mj-ea"/>
              </a:rPr>
              <a:t> 따른 </a:t>
            </a:r>
            <a:r>
              <a:rPr lang="ko-KR" altLang="en-US" dirty="0" err="1" smtClean="0">
                <a:latin typeface="+mj-ea"/>
                <a:ea typeface="+mj-ea"/>
              </a:rPr>
              <a:t>파일상태</a:t>
            </a:r>
            <a:r>
              <a:rPr lang="ko-KR" altLang="en-US" dirty="0" smtClean="0">
                <a:latin typeface="+mj-ea"/>
                <a:ea typeface="+mj-ea"/>
              </a:rPr>
              <a:t> 확인하기</a:t>
            </a:r>
            <a:r>
              <a:rPr lang="en-US" altLang="ko-KR" dirty="0" smtClean="0">
                <a:latin typeface="+mj-ea"/>
                <a:ea typeface="+mj-ea"/>
              </a:rPr>
              <a:t>(testing branch</a:t>
            </a:r>
            <a:r>
              <a:rPr lang="ko-KR" altLang="en-US" dirty="0" smtClean="0">
                <a:latin typeface="+mj-ea"/>
                <a:ea typeface="+mj-ea"/>
              </a:rPr>
              <a:t>에서 작업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파일에 문장을 추가한다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add hello.html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commit –m “make a change” 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새로 커밋해서</a:t>
            </a:r>
            <a:r>
              <a:rPr lang="en-US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testing</a:t>
            </a:r>
            <a:r>
              <a:rPr lang="ko-KR" altLang="ko-KR" dirty="0" err="1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앞으로 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이동</a:t>
            </a:r>
            <a:endParaRPr lang="en-US" altLang="ko-KR" dirty="0" smtClean="0">
              <a:solidFill>
                <a:srgbClr val="4E443C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master </a:t>
            </a:r>
            <a:r>
              <a:rPr lang="ko-KR" altLang="ko-KR" dirty="0" err="1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여전히 이전 </a:t>
            </a:r>
            <a:r>
              <a:rPr lang="ko-KR" altLang="ko-KR" dirty="0" err="1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커밋을</a:t>
            </a:r>
            <a:r>
              <a:rPr lang="ko-KR" altLang="ko-KR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ko-KR" dirty="0" smtClean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가리</a:t>
            </a:r>
            <a:r>
              <a:rPr lang="ko-KR" altLang="en-US" dirty="0">
                <a:solidFill>
                  <a:srgbClr val="4E443C"/>
                </a:solidFill>
                <a:latin typeface="+mj-ea"/>
                <a:ea typeface="+mj-ea"/>
                <a:cs typeface="Arial" panose="020B0604020202020204" pitchFamily="34" charset="0"/>
              </a:rPr>
              <a:t>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0170" y="3937698"/>
            <a:ext cx="6452855" cy="27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226" y="205664"/>
            <a:ext cx="11889774" cy="5611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latin typeface="+mj-ea"/>
                <a:ea typeface="+mj-ea"/>
              </a:rPr>
              <a:t>브랜치로</a:t>
            </a:r>
            <a:r>
              <a:rPr lang="ko-KR" altLang="en-US" sz="2400" dirty="0" smtClean="0">
                <a:latin typeface="+mj-ea"/>
                <a:ea typeface="+mj-ea"/>
              </a:rPr>
              <a:t> 이동하여 같은 파일을 변경</a:t>
            </a:r>
            <a:endParaRPr lang="en-US" altLang="ko-KR" sz="240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checkout master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   </a:t>
            </a:r>
            <a:r>
              <a:rPr lang="en-US" altLang="ko-KR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파일 변경을 한다</a:t>
            </a:r>
            <a:r>
              <a:rPr lang="en-US" altLang="ko-KR" sz="2000" i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commit –a –m “made other change”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//add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와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commit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한꺼번에 실행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endParaRPr lang="en-US" altLang="ko-KR" sz="2000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latin typeface="+mj-ea"/>
                <a:ea typeface="+mj-ea"/>
              </a:rPr>
              <a:t>브랜치의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hello.html</a:t>
            </a:r>
            <a:r>
              <a:rPr lang="ko-KR" altLang="en-US" sz="2400" dirty="0" smtClean="0">
                <a:latin typeface="+mj-ea"/>
                <a:ea typeface="+mj-ea"/>
              </a:rPr>
              <a:t>파일과 </a:t>
            </a:r>
            <a:r>
              <a:rPr lang="en-US" altLang="ko-KR" sz="2400" dirty="0" smtClean="0">
                <a:latin typeface="+mj-ea"/>
                <a:ea typeface="+mj-ea"/>
              </a:rPr>
              <a:t>testing </a:t>
            </a:r>
            <a:r>
              <a:rPr lang="ko-KR" altLang="en-US" sz="2400" dirty="0" err="1" smtClean="0">
                <a:latin typeface="+mj-ea"/>
                <a:ea typeface="+mj-ea"/>
              </a:rPr>
              <a:t>브랜치의</a:t>
            </a: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hello.html</a:t>
            </a:r>
            <a:r>
              <a:rPr lang="ko-KR" altLang="en-US" sz="2400" dirty="0" smtClean="0">
                <a:latin typeface="+mj-ea"/>
                <a:ea typeface="+mj-ea"/>
              </a:rPr>
              <a:t>파일 내용을 확인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현재 </a:t>
            </a:r>
            <a:r>
              <a:rPr lang="ko-KR" altLang="en-US" sz="2000" i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확인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(master)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cat hello.html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testing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branch 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cat hello.html</a:t>
            </a:r>
          </a:p>
          <a:p>
            <a:pPr lvl="1">
              <a:lnSpc>
                <a:spcPct val="100000"/>
              </a:lnSpc>
            </a:pP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9935" y="3011617"/>
            <a:ext cx="6806208" cy="4031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1096" y="1695989"/>
            <a:ext cx="42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한번도 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되지 않은 파일은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명령을 해주어야 함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0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725" y="166717"/>
            <a:ext cx="10515600" cy="738887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branch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관련 명령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84051"/>
              </p:ext>
            </p:extLst>
          </p:nvPr>
        </p:nvGraphicFramePr>
        <p:xfrm>
          <a:off x="411113" y="1131134"/>
          <a:ext cx="11381195" cy="51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현재 사용하고 있는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(*)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와 생성된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목록을 화면에</a:t>
                      </a:r>
                      <a:r>
                        <a:rPr lang="ko-KR" altLang="en-US" sz="1800" spc="-20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-v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브랜치마다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마지막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커밋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메시지 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889119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&lt;branch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&gt;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으로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branch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생성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checkout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&lt;branch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명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으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로 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branch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checkout  -b &lt;branch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명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&gt;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해당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브랜치를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 생성하면서 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checkout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까지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(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브랜치변경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)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+mj-ea"/>
                          <a:ea typeface="+mj-ea"/>
                          <a:cs typeface="나눔바른고딕"/>
                        </a:rPr>
                        <a:t>하는 명령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branch –d &lt;branch</a:t>
                      </a:r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branch –D &lt;branch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삭제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현재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브랜치가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아닌 것만 삭제 가능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diff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충돌 시 충돌 내용 화면 출력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04968"/>
                  </a:ext>
                </a:extLst>
              </a:tr>
              <a:tr h="565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merge --abort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2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90628"/>
              </p:ext>
            </p:extLst>
          </p:nvPr>
        </p:nvGraphicFramePr>
        <p:xfrm>
          <a:off x="880413" y="1231510"/>
          <a:ext cx="10863911" cy="456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init</a:t>
                      </a:r>
                      <a:endParaRPr lang="en-US" altLang="ko-KR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저장소의 생성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(.</a:t>
                      </a:r>
                      <a:r>
                        <a:rPr lang="en-US" altLang="ko-KR" sz="1800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폴더가 만들어짐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add &lt;filename&gt;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add --all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저장소에 파일 추가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staging area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로 올라감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commit –m “message”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저장소에 변경 내용 반영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config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 --global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 smtClean="0"/>
                        <a:t>user.name “</a:t>
                      </a:r>
                      <a:r>
                        <a:rPr lang="en-US" altLang="ko-KR" dirty="0" err="1" smtClean="0"/>
                        <a:t>gildong</a:t>
                      </a:r>
                      <a:r>
                        <a:rPr lang="en-US" altLang="ko-KR" dirty="0" smtClean="0"/>
                        <a:t>"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en-US" altLang="ko-KR" sz="1800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설정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사용자 정보 설정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설정 확인 등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2405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status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저장소 상태 확인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diff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git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add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하기 전과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add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한 후의 파일 내용을 비교할 때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버전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(checksum)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들 간의 소스 코드 내용 비교할 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07159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</a:t>
                      </a:r>
                    </a:p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 -p</a:t>
                      </a:r>
                    </a:p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log --stat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로그 상태 보기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각 파일 별 로그 상태 보기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7818" y="121636"/>
            <a:ext cx="10515600" cy="658680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기본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명령어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복습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1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45472"/>
            <a:ext cx="10515600" cy="773719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conflict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660" y="919191"/>
            <a:ext cx="11238782" cy="4351338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tabLst>
                <a:tab pos="241300" algn="l"/>
              </a:tabLst>
            </a:pP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서로 다른 </a:t>
            </a:r>
            <a:r>
              <a:rPr lang="en-US" altLang="ko-KR" spc="55" dirty="0">
                <a:latin typeface="+mj-ea"/>
                <a:ea typeface="+mj-ea"/>
                <a:cs typeface="나눔스퀘어OTF Light"/>
              </a:rPr>
              <a:t>branch</a:t>
            </a:r>
            <a:r>
              <a:rPr lang="ko-KR" altLang="en-US" spc="55" dirty="0">
                <a:latin typeface="+mj-ea"/>
                <a:ea typeface="+mj-ea"/>
                <a:cs typeface="나눔스퀘어OTF Light"/>
              </a:rPr>
              <a:t>끼리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병합했을 때 충돌이 일어나는</a:t>
            </a:r>
            <a:r>
              <a:rPr lang="ko-KR" altLang="en-US" spc="415" dirty="0">
                <a:latin typeface="+mj-ea"/>
                <a:ea typeface="+mj-ea"/>
                <a:cs typeface="나눔스퀘어OTF Light"/>
              </a:rPr>
              <a:t>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현상</a:t>
            </a:r>
            <a:endParaRPr lang="ko-KR" altLang="en-US" dirty="0">
              <a:latin typeface="+mj-ea"/>
              <a:ea typeface="+mj-ea"/>
              <a:cs typeface="나눔스퀘어OTF Light"/>
            </a:endParaRPr>
          </a:p>
          <a:p>
            <a:pPr marL="469900" marR="5080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서로 다른 </a:t>
            </a:r>
            <a:r>
              <a:rPr lang="en-US" altLang="ko-KR" spc="55" dirty="0">
                <a:latin typeface="+mj-ea"/>
                <a:ea typeface="+mj-ea"/>
                <a:cs typeface="나눔스퀘어OTF Light"/>
              </a:rPr>
              <a:t>branch</a:t>
            </a:r>
            <a:r>
              <a:rPr lang="ko-KR" altLang="en-US" spc="55" dirty="0">
                <a:latin typeface="+mj-ea"/>
                <a:ea typeface="+mj-ea"/>
                <a:cs typeface="나눔스퀘어OTF Light"/>
              </a:rPr>
              <a:t>에서 </a:t>
            </a:r>
            <a:r>
              <a:rPr lang="ko-KR" altLang="en-US" spc="210" dirty="0">
                <a:latin typeface="+mj-ea"/>
                <a:ea typeface="+mj-ea"/>
                <a:cs typeface="나눔스퀘어OTF Light"/>
              </a:rPr>
              <a:t>같은 부분을 수정했을 때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conflict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발생</a:t>
            </a:r>
            <a:endParaRPr lang="en-US" altLang="ko-KR" spc="-5" dirty="0" smtClean="0">
              <a:latin typeface="+mj-ea"/>
              <a:ea typeface="+mj-ea"/>
              <a:cs typeface="나눔스퀘어OTF Light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아래 그림에서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master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와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testing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에서 각각 같은 파일을 수정</a:t>
            </a:r>
            <a:endParaRPr lang="en-US" altLang="ko-KR" spc="-5" dirty="0" smtClean="0">
              <a:latin typeface="+mj-ea"/>
              <a:ea typeface="+mj-ea"/>
              <a:cs typeface="나눔스퀘어OTF Light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이 둘을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merge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할 경우 </a:t>
            </a:r>
            <a:r>
              <a:rPr lang="en-US" altLang="ko-KR" spc="-5" dirty="0" smtClean="0">
                <a:latin typeface="+mj-ea"/>
                <a:ea typeface="+mj-ea"/>
                <a:cs typeface="나눔스퀘어OTF Light"/>
              </a:rPr>
              <a:t>conflict </a:t>
            </a:r>
            <a:r>
              <a:rPr lang="ko-KR" altLang="en-US" spc="-5" dirty="0" smtClean="0">
                <a:latin typeface="+mj-ea"/>
                <a:ea typeface="+mj-ea"/>
                <a:cs typeface="나눔스퀘어OTF Light"/>
              </a:rPr>
              <a:t>발생</a:t>
            </a:r>
            <a:endParaRPr lang="ko-KR" altLang="en-US" dirty="0">
              <a:latin typeface="+mj-ea"/>
              <a:ea typeface="+mj-ea"/>
              <a:cs typeface="나눔스퀘어OTF Light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8357" y="2333681"/>
            <a:ext cx="7879106" cy="46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60" y="139700"/>
            <a:ext cx="10515600" cy="6927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erge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928439"/>
            <a:ext cx="7007140" cy="5929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여러 개의 </a:t>
            </a:r>
            <a:r>
              <a:rPr lang="ko-KR" altLang="en-US" sz="2400" dirty="0" err="1" smtClean="0">
                <a:latin typeface="+mj-ea"/>
                <a:ea typeface="+mj-ea"/>
              </a:rPr>
              <a:t>브랜치를</a:t>
            </a:r>
            <a:r>
              <a:rPr lang="ko-KR" altLang="en-US" sz="2400" dirty="0" smtClean="0">
                <a:latin typeface="+mj-ea"/>
                <a:ea typeface="+mj-ea"/>
              </a:rPr>
              <a:t> 하나로 모을 수 있음</a:t>
            </a:r>
            <a:endParaRPr lang="en-US" altLang="ko-KR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j-ea"/>
                <a:ea typeface="+mj-ea"/>
              </a:rPr>
              <a:t>변경 내용의 이력이 모두 그대로 </a:t>
            </a:r>
            <a:r>
              <a:rPr lang="ko-KR" altLang="en-US" sz="2400" dirty="0" smtClean="0">
                <a:latin typeface="+mj-ea"/>
                <a:ea typeface="+mj-ea"/>
              </a:rPr>
              <a:t>남아 있음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solidFill>
                  <a:srgbClr val="0000FF"/>
                </a:solidFill>
                <a:latin typeface="+mj-ea"/>
                <a:ea typeface="+mj-ea"/>
              </a:rPr>
              <a:t>  merge testing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master</a:t>
            </a:r>
            <a:r>
              <a:rPr lang="ko-KR" altLang="en-US" sz="2000" dirty="0" err="1" smtClean="0">
                <a:latin typeface="+mj-ea"/>
                <a:ea typeface="+mj-ea"/>
              </a:rPr>
              <a:t>브랜치가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가리키는 </a:t>
            </a:r>
            <a:r>
              <a:rPr lang="ko-KR" altLang="en-US" sz="2000" dirty="0" err="1">
                <a:latin typeface="+mj-ea"/>
                <a:ea typeface="+mj-ea"/>
              </a:rPr>
              <a:t>커밋이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testing</a:t>
            </a:r>
            <a:r>
              <a:rPr lang="ko-KR" altLang="en-US" sz="2000" dirty="0" smtClean="0">
                <a:latin typeface="+mj-ea"/>
                <a:ea typeface="+mj-ea"/>
              </a:rPr>
              <a:t>과 </a:t>
            </a:r>
            <a:r>
              <a:rPr lang="ko-KR" altLang="en-US" sz="2000" dirty="0">
                <a:latin typeface="+mj-ea"/>
                <a:ea typeface="+mj-ea"/>
              </a:rPr>
              <a:t>같은 위치로 </a:t>
            </a:r>
            <a:r>
              <a:rPr lang="ko-KR" altLang="en-US" sz="2000" dirty="0" smtClean="0">
                <a:latin typeface="+mj-ea"/>
                <a:ea typeface="+mj-ea"/>
              </a:rPr>
              <a:t>이동 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   fast-forward(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빨리 감기 병합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82" y="928438"/>
            <a:ext cx="4802258" cy="5179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59" y="4446028"/>
            <a:ext cx="3860414" cy="22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245" y="289018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두 </a:t>
            </a:r>
            <a:r>
              <a:rPr lang="ko-KR" altLang="en-US" dirty="0" err="1" smtClean="0">
                <a:latin typeface="+mj-ea"/>
                <a:ea typeface="+mj-ea"/>
              </a:rPr>
              <a:t>브랜치를</a:t>
            </a:r>
            <a:r>
              <a:rPr lang="ko-KR" altLang="en-US" dirty="0" smtClean="0">
                <a:latin typeface="+mj-ea"/>
                <a:ea typeface="+mj-ea"/>
              </a:rPr>
              <a:t> 병합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checkout master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merge testing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//conflict 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발생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27" y="2054886"/>
            <a:ext cx="6391275" cy="3095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6421" y="4402159"/>
            <a:ext cx="5470885" cy="476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784" y="414897"/>
            <a:ext cx="10515600" cy="4351338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conflict </a:t>
            </a:r>
            <a:r>
              <a:rPr lang="ko-KR" altLang="en-US" dirty="0" smtClean="0">
                <a:latin typeface="+mj-ea"/>
                <a:ea typeface="+mj-ea"/>
              </a:rPr>
              <a:t>해결 </a:t>
            </a:r>
            <a:r>
              <a:rPr lang="en-US" altLang="ko-KR" dirty="0" smtClean="0">
                <a:latin typeface="+mj-ea"/>
                <a:ea typeface="+mj-ea"/>
              </a:rPr>
              <a:t>– </a:t>
            </a:r>
            <a:r>
              <a:rPr lang="ko-KR" altLang="en-US" dirty="0" smtClean="0">
                <a:latin typeface="+mj-ea"/>
                <a:ea typeface="+mj-ea"/>
              </a:rPr>
              <a:t>파일을 수정한다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vi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add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commit –m “final hello”</a:t>
            </a:r>
          </a:p>
          <a:p>
            <a:pPr lvl="1"/>
            <a:endParaRPr lang="en-US" altLang="ko-KR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  <a:latin typeface="+mj-ea"/>
                <a:ea typeface="+mj-ea"/>
              </a:rPr>
              <a:t> log 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작업 확인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84" y="2383704"/>
            <a:ext cx="6204031" cy="37862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08584" y="4363503"/>
            <a:ext cx="5470885" cy="128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05956" y="5522930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충돌난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부분을 수작업으로 정리한다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1"/>
          </p:cNvCxnSpPr>
          <p:nvPr/>
        </p:nvCxnSpPr>
        <p:spPr>
          <a:xfrm flipV="1">
            <a:off x="3493704" y="5005898"/>
            <a:ext cx="2014880" cy="51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51" y="2128769"/>
            <a:ext cx="2920168" cy="5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555" y="307337"/>
            <a:ext cx="5240641" cy="5611906"/>
          </a:xfrm>
        </p:spPr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$ </a:t>
            </a:r>
            <a:r>
              <a:rPr lang="en-US" altLang="ko-KR" b="1" dirty="0" err="1">
                <a:solidFill>
                  <a:srgbClr val="0000FF"/>
                </a:solidFill>
                <a:latin typeface="+mj-ea"/>
                <a:ea typeface="+mj-ea"/>
              </a:rPr>
              <a:t>git</a:t>
            </a:r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 log  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i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작업 확인</a:t>
            </a:r>
            <a:endParaRPr lang="en-US" altLang="ko-KR" sz="2000" i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가장 상위의 내용이 가장 최신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98" y="241604"/>
            <a:ext cx="6196315" cy="67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702" y="98677"/>
            <a:ext cx="10515600" cy="1017828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968" y="2437908"/>
            <a:ext cx="7713632" cy="55601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워킹 디렉토리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dbProject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4175" y="1094380"/>
            <a:ext cx="1100522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lt"/>
              </a:rPr>
              <a:t>한 회사의 고객정보 데이터베이스 구축을 위한 프로젝트를 실행 중에 있다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r>
              <a:rPr lang="en-US" altLang="ko-KR" sz="2000" dirty="0" err="1" smtClean="0">
                <a:latin typeface="+mj-lt"/>
              </a:rPr>
              <a:t>git</a:t>
            </a:r>
            <a:r>
              <a:rPr lang="ko-KR" altLang="en-US" sz="2000" dirty="0" smtClean="0">
                <a:latin typeface="+mj-lt"/>
              </a:rPr>
              <a:t>으로 모든 파일을 관리하고 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프로젝트 진행 중 다음과 같이 </a:t>
            </a:r>
            <a:r>
              <a:rPr lang="en-US" altLang="ko-KR" sz="2000" dirty="0" smtClean="0">
                <a:latin typeface="+mj-lt"/>
              </a:rPr>
              <a:t>local repository </a:t>
            </a:r>
            <a:r>
              <a:rPr lang="ko-KR" altLang="en-US" sz="2000" dirty="0" smtClean="0">
                <a:latin typeface="+mj-lt"/>
              </a:rPr>
              <a:t>에 발생하는 </a:t>
            </a:r>
            <a:r>
              <a:rPr lang="en-US" altLang="ko-KR" sz="2000" dirty="0" smtClean="0">
                <a:latin typeface="+mj-lt"/>
              </a:rPr>
              <a:t>conflict</a:t>
            </a:r>
            <a:r>
              <a:rPr lang="ko-KR" altLang="en-US" sz="2000" dirty="0" smtClean="0">
                <a:latin typeface="+mj-lt"/>
              </a:rPr>
              <a:t>를 해결 하시오</a:t>
            </a:r>
            <a:r>
              <a:rPr lang="en-US" altLang="ko-KR" sz="2000" dirty="0" smtClean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6968" y="3277520"/>
            <a:ext cx="10203746" cy="55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위의 실습을 위해 필요한 명령어들을 나열하여 보시오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9383" y="3833534"/>
            <a:ext cx="9363919" cy="2037145"/>
          </a:xfrm>
          <a:prstGeom prst="rect">
            <a:avLst/>
          </a:prstGeom>
          <a:solidFill>
            <a:srgbClr val="FFFFF3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/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–global user.name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 --abort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968067" y="1086579"/>
            <a:ext cx="10104039" cy="1981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712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77072" y="1821764"/>
            <a:ext cx="11434714" cy="561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48713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246" y="1504160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master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3179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5722871" y="1716359"/>
            <a:ext cx="59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13179" y="2242932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데이터 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테이블 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5155713" y="1953714"/>
            <a:ext cx="1157466" cy="5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5171" y="2448908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dbProj_sub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4873" y="1479003"/>
            <a:ext cx="1319514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테이블작성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6" idx="1"/>
            <a:endCxn id="17" idx="3"/>
          </p:cNvCxnSpPr>
          <p:nvPr/>
        </p:nvCxnSpPr>
        <p:spPr>
          <a:xfrm flipH="1">
            <a:off x="3444387" y="1716359"/>
            <a:ext cx="704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829780" y="1479003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병합된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1" idx="1"/>
          </p:cNvCxnSpPr>
          <p:nvPr/>
        </p:nvCxnSpPr>
        <p:spPr>
          <a:xfrm flipH="1">
            <a:off x="7887336" y="1716359"/>
            <a:ext cx="942444" cy="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887336" y="1688826"/>
            <a:ext cx="471222" cy="79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98848" y="2080592"/>
            <a:ext cx="8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7162" y="206773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branch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0" y="3507674"/>
            <a:ext cx="4010025" cy="21812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68067" y="3160405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company.sql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31" y="3337664"/>
            <a:ext cx="5953125" cy="47353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131" y="4246975"/>
            <a:ext cx="5895975" cy="9144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620" y="5597148"/>
            <a:ext cx="6010275" cy="119062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426361" y="11028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5390" y="31499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381839" y="30329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99743" y="10921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99664" y="39354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764209" y="11256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03871" y="52848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756290" y="19398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1056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-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복습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이름의 디렉토리를 바탕화면에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로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myfolder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 내에 </a:t>
            </a:r>
            <a:r>
              <a:rPr lang="en-US" altLang="ko-KR" dirty="0" smtClean="0"/>
              <a:t>a1.txt </a:t>
            </a:r>
            <a:r>
              <a:rPr lang="ko-KR" altLang="en-US" dirty="0" smtClean="0"/>
              <a:t>작성하기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a1.txt </a:t>
            </a:r>
            <a:r>
              <a:rPr lang="ko-KR" altLang="en-US" dirty="0" smtClean="0"/>
              <a:t>올리기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repository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다음과 같이 파일을 변경하고 </a:t>
            </a:r>
            <a:r>
              <a:rPr lang="en-US" altLang="ko-KR" dirty="0" smtClean="0"/>
              <a:t>4, 5 </a:t>
            </a:r>
            <a:r>
              <a:rPr lang="ko-KR" altLang="en-US" dirty="0" smtClean="0"/>
              <a:t>반복하기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/>
              <a:t>토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까지 입력하여 반복할 것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35" y="2699348"/>
            <a:ext cx="3457575" cy="11620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28" y="4902769"/>
            <a:ext cx="3457575" cy="1162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5020" y="6318938"/>
            <a:ext cx="57341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실습 진행 </a:t>
            </a:r>
            <a:r>
              <a:rPr lang="ko-KR" altLang="en-US" dirty="0"/>
              <a:t>중 </a:t>
            </a:r>
            <a:r>
              <a:rPr lang="en-US" altLang="ko-KR" dirty="0" err="1"/>
              <a:t>git</a:t>
            </a:r>
            <a:r>
              <a:rPr lang="en-US" altLang="ko-KR" dirty="0"/>
              <a:t> log, </a:t>
            </a: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  <a:r>
              <a:rPr lang="ko-KR" altLang="en-US" dirty="0"/>
              <a:t>를 실행하여 상황 </a:t>
            </a:r>
            <a:r>
              <a:rPr lang="ko-KR" altLang="en-US" dirty="0" smtClean="0"/>
              <a:t>파악하기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457645" y="3248235"/>
            <a:ext cx="57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우분트를</a:t>
            </a:r>
            <a:r>
              <a:rPr lang="ko-KR" altLang="en-US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사용하면 </a:t>
            </a:r>
            <a:r>
              <a:rPr lang="en-US" altLang="ko-KR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vi</a:t>
            </a:r>
            <a:r>
              <a:rPr lang="ko-KR" altLang="en-US" dirty="0" err="1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를</a:t>
            </a:r>
            <a:r>
              <a:rPr lang="ko-KR" altLang="en-US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사용해야하나 편리하게 사용하기 위해 메모장을 사용한다</a:t>
            </a:r>
            <a:r>
              <a:rPr lang="en-US" altLang="ko-KR" dirty="0" smtClean="0">
                <a:solidFill>
                  <a:srgbClr val="0000FF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ko-KR" altLang="en-US" dirty="0">
              <a:solidFill>
                <a:srgbClr val="0000FF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5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75" y="905774"/>
            <a:ext cx="5837912" cy="78752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47097" y="905774"/>
            <a:ext cx="1242204" cy="18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47183" y="1690398"/>
            <a:ext cx="2518183" cy="17252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80319" y="1091241"/>
            <a:ext cx="6018360" cy="26832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커밋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로그 확인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log -p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04010" y="1148524"/>
            <a:ext cx="4603268" cy="558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여러 파일로 이루어진 버전의 경우 </a:t>
            </a:r>
            <a:r>
              <a:rPr lang="en-US" altLang="ko-KR" dirty="0" smtClean="0">
                <a:latin typeface="+mj-ea"/>
              </a:rPr>
              <a:t>–p </a:t>
            </a:r>
            <a:r>
              <a:rPr lang="ko-KR" altLang="en-US" dirty="0" smtClean="0">
                <a:latin typeface="+mj-ea"/>
              </a:rPr>
              <a:t>옵션 사용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파일 별로 </a:t>
            </a: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상태와 소스 내용 확인 가능</a:t>
            </a: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종료 방법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:q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:z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j-ea"/>
              </a:rPr>
              <a:t>ctrl + z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앞의 실습에서 </a:t>
            </a:r>
            <a:r>
              <a:rPr lang="en-US" altLang="ko-KR" dirty="0" smtClean="0"/>
              <a:t>a2.txt</a:t>
            </a:r>
            <a:r>
              <a:rPr lang="ko-KR" altLang="en-US" dirty="0" smtClean="0"/>
              <a:t>를 작성하여 확인할 것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 &lt;checksum&gt; </a:t>
            </a:r>
            <a:r>
              <a:rPr lang="ko-KR" altLang="en-US" dirty="0" smtClean="0"/>
              <a:t>확인할 것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9390" y="3281726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3399FF"/>
                </a:solidFill>
              </a:rPr>
              <a:t>현재 버전에서 추가된 내용</a:t>
            </a:r>
            <a:endParaRPr lang="ko-KR" altLang="en-US" sz="1100" dirty="0">
              <a:solidFill>
                <a:srgbClr val="3399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9390" y="2903341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이전 버전의 파일 내용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47183" y="2500631"/>
            <a:ext cx="1242207" cy="14008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49337" y="2331054"/>
            <a:ext cx="1242204" cy="14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47183" y="3298561"/>
            <a:ext cx="1259091" cy="27559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64070" y="2968759"/>
            <a:ext cx="1242204" cy="14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파일 내용 비교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diff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</a:rPr>
              <a:t>git</a:t>
            </a:r>
            <a:r>
              <a:rPr lang="en-US" altLang="ko-KR" dirty="0">
                <a:latin typeface="+mj-ea"/>
              </a:rPr>
              <a:t> add</a:t>
            </a:r>
            <a:r>
              <a:rPr lang="ko-KR" altLang="en-US" dirty="0">
                <a:latin typeface="+mj-ea"/>
              </a:rPr>
              <a:t>하기 전과 </a:t>
            </a:r>
            <a:r>
              <a:rPr lang="en-US" altLang="ko-KR" dirty="0">
                <a:latin typeface="+mj-ea"/>
              </a:rPr>
              <a:t>add</a:t>
            </a:r>
            <a:r>
              <a:rPr lang="ko-KR" altLang="en-US" dirty="0">
                <a:latin typeface="+mj-ea"/>
              </a:rPr>
              <a:t>한 후의 파일 내용을 비교할 </a:t>
            </a:r>
            <a:r>
              <a:rPr lang="ko-KR" altLang="en-US" dirty="0" smtClean="0">
                <a:latin typeface="+mj-ea"/>
              </a:rPr>
              <a:t>때 사용하는 명령어로 유용하게 사용됨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전에 자신이 작성한 파일 검토가 가능</a:t>
            </a: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앞의 실습 문제에서 </a:t>
            </a:r>
            <a:r>
              <a:rPr lang="en-US" altLang="ko-KR" dirty="0" smtClean="0">
                <a:latin typeface="+mj-ea"/>
              </a:rPr>
              <a:t>a1.txt </a:t>
            </a:r>
            <a:r>
              <a:rPr lang="ko-KR" altLang="en-US" dirty="0" smtClean="0">
                <a:latin typeface="+mj-ea"/>
              </a:rPr>
              <a:t>에 </a:t>
            </a:r>
            <a:r>
              <a:rPr lang="en-US" altLang="ko-KR" dirty="0" smtClean="0">
                <a:latin typeface="+mj-ea"/>
              </a:rPr>
              <a:t>“</a:t>
            </a:r>
            <a:r>
              <a:rPr lang="ko-KR" altLang="en-US" dirty="0" smtClean="0">
                <a:latin typeface="+mj-ea"/>
              </a:rPr>
              <a:t>일요일</a:t>
            </a:r>
            <a:r>
              <a:rPr lang="en-US" altLang="ko-KR" dirty="0" smtClean="0">
                <a:latin typeface="+mj-ea"/>
              </a:rPr>
              <a:t>” </a:t>
            </a:r>
            <a:r>
              <a:rPr lang="ko-KR" altLang="en-US" dirty="0" smtClean="0">
                <a:latin typeface="+mj-ea"/>
              </a:rPr>
              <a:t>을 추가하여 파일을 변경한 후 </a:t>
            </a:r>
            <a:r>
              <a:rPr lang="en-US" altLang="ko-KR" dirty="0" err="1" smtClean="0">
                <a:latin typeface="+mj-ea"/>
              </a:rPr>
              <a:t>git</a:t>
            </a:r>
            <a:r>
              <a:rPr lang="en-US" altLang="ko-KR" dirty="0" smtClean="0">
                <a:latin typeface="+mj-ea"/>
              </a:rPr>
              <a:t> diff </a:t>
            </a:r>
            <a:r>
              <a:rPr lang="ko-KR" altLang="en-US" dirty="0" smtClean="0">
                <a:latin typeface="+mj-ea"/>
              </a:rPr>
              <a:t>명령 실행하기</a:t>
            </a:r>
            <a:endParaRPr lang="ko-KR" altLang="en-US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5" y="2081873"/>
            <a:ext cx="7658592" cy="27395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8435" y="2081873"/>
            <a:ext cx="1630757" cy="238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파일 내용 비교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diff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</a:rPr>
              <a:t>git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add &lt;</a:t>
            </a:r>
            <a:r>
              <a:rPr lang="en-US" altLang="ko-KR" dirty="0">
                <a:latin typeface="+mj-ea"/>
              </a:rPr>
              <a:t>checksum1</a:t>
            </a:r>
            <a:r>
              <a:rPr lang="en-US" altLang="ko-KR" smtClean="0">
                <a:latin typeface="+mj-ea"/>
              </a:rPr>
              <a:t>&gt;..&lt;checksum2&gt;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두 </a:t>
            </a:r>
            <a:r>
              <a:rPr lang="ko-KR" altLang="en-US" dirty="0" err="1" smtClean="0">
                <a:latin typeface="+mj-ea"/>
              </a:rPr>
              <a:t>커밋</a:t>
            </a:r>
            <a:r>
              <a:rPr lang="ko-KR" altLang="en-US" dirty="0" smtClean="0">
                <a:latin typeface="+mj-ea"/>
              </a:rPr>
              <a:t> 간의 소스 </a:t>
            </a:r>
            <a:r>
              <a:rPr lang="ko-KR" altLang="en-US" dirty="0" err="1" smtClean="0">
                <a:latin typeface="+mj-ea"/>
              </a:rPr>
              <a:t>코드상의</a:t>
            </a:r>
            <a:r>
              <a:rPr lang="ko-KR" altLang="en-US" dirty="0" smtClean="0">
                <a:latin typeface="+mj-ea"/>
              </a:rPr>
              <a:t> 차이점을 출력</a:t>
            </a: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실습</a:t>
            </a:r>
            <a:endParaRPr lang="en-US" altLang="ko-KR" dirty="0" smtClean="0">
              <a:latin typeface="+mj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알아내어 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간의 소스 내용 차이를 </a:t>
            </a:r>
            <a:r>
              <a:rPr lang="ko-KR" altLang="en-US" dirty="0" err="1" smtClean="0"/>
              <a:t>확인하시오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36" y="1971902"/>
            <a:ext cx="8249017" cy="21737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8435" y="2184404"/>
            <a:ext cx="8401417" cy="18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이전 버전으로 되돌리기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091" y="1069675"/>
            <a:ext cx="10801709" cy="510728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04491" y="1222075"/>
            <a:ext cx="10801709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88191"/>
              </p:ext>
            </p:extLst>
          </p:nvPr>
        </p:nvGraphicFramePr>
        <p:xfrm>
          <a:off x="821803" y="1466372"/>
          <a:ext cx="10567084" cy="3250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명령어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reset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--&lt;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모드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&gt; &lt;checksum&gt;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ea"/>
                          <a:ea typeface="+mj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 reset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--hard </a:t>
                      </a:r>
                      <a:r>
                        <a:rPr lang="en-US" altLang="ko-KR" sz="1800" b="1" baseline="0" dirty="0" smtClean="0">
                          <a:latin typeface="+mj-ea"/>
                          <a:ea typeface="+mj-ea"/>
                        </a:rPr>
                        <a:t>&lt;checksum&gt;</a:t>
                      </a:r>
                      <a:endParaRPr lang="en-US" altLang="ko-KR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버전 삭제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local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 repository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에서만 사용할 것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협업 시 사용 불가능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없어진 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commit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들은 삭제된 것이 아니고 남아 있으면 복구도 가능</a:t>
                      </a:r>
                      <a:endParaRPr lang="en-US" altLang="ko-KR" sz="1800" baseline="0" dirty="0" smtClean="0"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옵션에 따라 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HEAD,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스테이지작업</a:t>
                      </a:r>
                      <a:r>
                        <a:rPr lang="en-US" altLang="ko-KR" sz="18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+mj-ea"/>
                          <a:ea typeface="+mj-ea"/>
                        </a:rPr>
                        <a:t>작업디렉토리 내용이 달라짐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revert</a:t>
                      </a:r>
                      <a:endParaRPr lang="ko-KR" altLang="en-US" sz="1800" b="1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버전을 되돌리기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실제 되돌리는 것이 아니라 새로운 </a:t>
                      </a:r>
                      <a:r>
                        <a:rPr lang="ko-KR" altLang="en-US" sz="1800" dirty="0" err="1" smtClean="0">
                          <a:latin typeface="+mj-ea"/>
                          <a:ea typeface="+mj-ea"/>
                        </a:rPr>
                        <a:t>커밋을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 하는 것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reflog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참조</a:t>
                      </a: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(reference)</a:t>
                      </a:r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의 기록을 </a:t>
                      </a:r>
                      <a:r>
                        <a:rPr lang="ko-KR" altLang="en-US" sz="1800" b="0" dirty="0" smtClean="0">
                          <a:latin typeface="+mj-ea"/>
                          <a:ea typeface="+mj-ea"/>
                        </a:rPr>
                        <a:t>보여주는 명령</a:t>
                      </a:r>
                      <a:r>
                        <a:rPr lang="en-US" altLang="ko-KR" sz="1800" b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이동 이력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24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8601" y="4902068"/>
            <a:ext cx="69942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이전 버전으로 되돌리기는 </a:t>
            </a:r>
            <a:r>
              <a:rPr lang="ko-KR" altLang="en-US" sz="3200" b="1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협업시에</a:t>
            </a:r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문제의 소지가 많기 때문에</a:t>
            </a:r>
            <a:endParaRPr lang="en-US" altLang="ko-KR" sz="3200" b="1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조심하여 다루어야 한다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!!!</a:t>
            </a:r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sz="32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8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966" y="158091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버전 삭제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git</a:t>
            </a:r>
            <a:r>
              <a:rPr lang="en-US" altLang="ko-KR" b="1" dirty="0" smtClean="0">
                <a:latin typeface="+mn-ea"/>
                <a:ea typeface="+mn-ea"/>
              </a:rPr>
              <a:t> reset --mode &lt;checksum&gt;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579" y="3346222"/>
            <a:ext cx="6690543" cy="362622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93298" y="1043796"/>
            <a:ext cx="11542144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이전 작업 결과를 저장한 상태로 되돌리기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공유되기 전까지만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87687"/>
              </p:ext>
            </p:extLst>
          </p:nvPr>
        </p:nvGraphicFramePr>
        <p:xfrm>
          <a:off x="811580" y="1486942"/>
          <a:ext cx="10380295" cy="1491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520">
                  <a:extLst>
                    <a:ext uri="{9D8B030D-6E8A-4147-A177-3AD203B41FA5}">
                      <a16:colId xmlns:a16="http://schemas.microsoft.com/office/drawing/2014/main" val="703551959"/>
                    </a:ext>
                  </a:extLst>
                </a:gridCol>
                <a:gridCol w="8867775">
                  <a:extLst>
                    <a:ext uri="{9D8B030D-6E8A-4147-A177-3AD203B41FA5}">
                      <a16:colId xmlns:a16="http://schemas.microsoft.com/office/drawing/2014/main" val="1565312757"/>
                    </a:ext>
                  </a:extLst>
                </a:gridCol>
              </a:tblGrid>
              <a:tr h="24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ea"/>
                          <a:ea typeface="+mj-ea"/>
                        </a:rPr>
                        <a:t>mode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ea"/>
                          <a:ea typeface="+mj-ea"/>
                        </a:rPr>
                        <a:t>의미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--hard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이후의 내용을 모두 삭제 후 초기화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주의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--soft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 내용 모두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복구된 이력 이후 내용 모두 유지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인덱스 초기화로 변경 내용 다시 추가 해야 함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6428" y="3943215"/>
            <a:ext cx="404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ORIG_HEAD 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 </a:t>
            </a:r>
            <a:r>
              <a:rPr lang="ko-KR" altLang="en-US" dirty="0" smtClean="0"/>
              <a:t>실행 시 삭제된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내역 보관 파일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</a:t>
            </a:r>
            <a:r>
              <a:rPr lang="ko-KR" altLang="en-US" dirty="0" smtClean="0"/>
              <a:t>으로 삭제한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복구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 --hard ORIG_HEAD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98439" y="3472948"/>
            <a:ext cx="5633349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8439" y="4142932"/>
            <a:ext cx="1052723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86428" y="5310452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협업 시에는 절대 사용할 수 없음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!!!!</a:t>
            </a:r>
            <a:endParaRPr lang="ko-KR" altLang="en-US" sz="32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94729" y="5042841"/>
            <a:ext cx="383397" cy="483142"/>
          </a:xfrm>
          <a:custGeom>
            <a:avLst/>
            <a:gdLst>
              <a:gd name="connsiteX0" fmla="*/ 284671 w 383397"/>
              <a:gd name="connsiteY0" fmla="*/ 62 h 483142"/>
              <a:gd name="connsiteX1" fmla="*/ 224286 w 383397"/>
              <a:gd name="connsiteY1" fmla="*/ 60447 h 483142"/>
              <a:gd name="connsiteX2" fmla="*/ 207034 w 383397"/>
              <a:gd name="connsiteY2" fmla="*/ 86326 h 483142"/>
              <a:gd name="connsiteX3" fmla="*/ 172528 w 383397"/>
              <a:gd name="connsiteY3" fmla="*/ 103579 h 483142"/>
              <a:gd name="connsiteX4" fmla="*/ 129396 w 383397"/>
              <a:gd name="connsiteY4" fmla="*/ 138085 h 483142"/>
              <a:gd name="connsiteX5" fmla="*/ 94890 w 383397"/>
              <a:gd name="connsiteY5" fmla="*/ 172591 h 483142"/>
              <a:gd name="connsiteX6" fmla="*/ 60385 w 383397"/>
              <a:gd name="connsiteY6" fmla="*/ 224349 h 483142"/>
              <a:gd name="connsiteX7" fmla="*/ 34505 w 383397"/>
              <a:gd name="connsiteY7" fmla="*/ 250228 h 483142"/>
              <a:gd name="connsiteX8" fmla="*/ 0 w 383397"/>
              <a:gd name="connsiteY8" fmla="*/ 301987 h 483142"/>
              <a:gd name="connsiteX9" fmla="*/ 146649 w 383397"/>
              <a:gd name="connsiteY9" fmla="*/ 327866 h 483142"/>
              <a:gd name="connsiteX10" fmla="*/ 310551 w 383397"/>
              <a:gd name="connsiteY10" fmla="*/ 336492 h 483142"/>
              <a:gd name="connsiteX11" fmla="*/ 379562 w 383397"/>
              <a:gd name="connsiteY11" fmla="*/ 345119 h 483142"/>
              <a:gd name="connsiteX12" fmla="*/ 370935 w 383397"/>
              <a:gd name="connsiteY12" fmla="*/ 310613 h 483142"/>
              <a:gd name="connsiteX13" fmla="*/ 327803 w 383397"/>
              <a:gd name="connsiteY13" fmla="*/ 258855 h 483142"/>
              <a:gd name="connsiteX14" fmla="*/ 284671 w 383397"/>
              <a:gd name="connsiteY14" fmla="*/ 215723 h 483142"/>
              <a:gd name="connsiteX15" fmla="*/ 267419 w 383397"/>
              <a:gd name="connsiteY15" fmla="*/ 189843 h 483142"/>
              <a:gd name="connsiteX16" fmla="*/ 241539 w 383397"/>
              <a:gd name="connsiteY16" fmla="*/ 172591 h 483142"/>
              <a:gd name="connsiteX17" fmla="*/ 189781 w 383397"/>
              <a:gd name="connsiteY17" fmla="*/ 120832 h 483142"/>
              <a:gd name="connsiteX18" fmla="*/ 163902 w 383397"/>
              <a:gd name="connsiteY18" fmla="*/ 94953 h 483142"/>
              <a:gd name="connsiteX19" fmla="*/ 138022 w 383397"/>
              <a:gd name="connsiteY19" fmla="*/ 77700 h 483142"/>
              <a:gd name="connsiteX20" fmla="*/ 86264 w 383397"/>
              <a:gd name="connsiteY20" fmla="*/ 51821 h 483142"/>
              <a:gd name="connsiteX21" fmla="*/ 77637 w 383397"/>
              <a:gd name="connsiteY21" fmla="*/ 94953 h 483142"/>
              <a:gd name="connsiteX22" fmla="*/ 86264 w 383397"/>
              <a:gd name="connsiteY22" fmla="*/ 345119 h 483142"/>
              <a:gd name="connsiteX23" fmla="*/ 94890 w 383397"/>
              <a:gd name="connsiteY23" fmla="*/ 396877 h 483142"/>
              <a:gd name="connsiteX24" fmla="*/ 103517 w 383397"/>
              <a:gd name="connsiteY24" fmla="*/ 483142 h 483142"/>
              <a:gd name="connsiteX25" fmla="*/ 146649 w 383397"/>
              <a:gd name="connsiteY25" fmla="*/ 440009 h 483142"/>
              <a:gd name="connsiteX26" fmla="*/ 155275 w 383397"/>
              <a:gd name="connsiteY26" fmla="*/ 405504 h 483142"/>
              <a:gd name="connsiteX27" fmla="*/ 189781 w 383397"/>
              <a:gd name="connsiteY27" fmla="*/ 353745 h 483142"/>
              <a:gd name="connsiteX28" fmla="*/ 215660 w 383397"/>
              <a:gd name="connsiteY28" fmla="*/ 301987 h 483142"/>
              <a:gd name="connsiteX29" fmla="*/ 224286 w 383397"/>
              <a:gd name="connsiteY29" fmla="*/ 276108 h 483142"/>
              <a:gd name="connsiteX30" fmla="*/ 241539 w 383397"/>
              <a:gd name="connsiteY30" fmla="*/ 250228 h 483142"/>
              <a:gd name="connsiteX31" fmla="*/ 258792 w 383397"/>
              <a:gd name="connsiteY31" fmla="*/ 189843 h 483142"/>
              <a:gd name="connsiteX32" fmla="*/ 276045 w 383397"/>
              <a:gd name="connsiteY32" fmla="*/ 163964 h 483142"/>
              <a:gd name="connsiteX33" fmla="*/ 284671 w 383397"/>
              <a:gd name="connsiteY33" fmla="*/ 138085 h 483142"/>
              <a:gd name="connsiteX34" fmla="*/ 293298 w 383397"/>
              <a:gd name="connsiteY34" fmla="*/ 103579 h 483142"/>
              <a:gd name="connsiteX35" fmla="*/ 310551 w 383397"/>
              <a:gd name="connsiteY35" fmla="*/ 51821 h 483142"/>
              <a:gd name="connsiteX36" fmla="*/ 284671 w 383397"/>
              <a:gd name="connsiteY36" fmla="*/ 62 h 48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3397" h="483142">
                <a:moveTo>
                  <a:pt x="284671" y="62"/>
                </a:moveTo>
                <a:cubicBezTo>
                  <a:pt x="270294" y="1500"/>
                  <a:pt x="243329" y="39288"/>
                  <a:pt x="224286" y="60447"/>
                </a:cubicBezTo>
                <a:cubicBezTo>
                  <a:pt x="217351" y="68153"/>
                  <a:pt x="214998" y="79689"/>
                  <a:pt x="207034" y="86326"/>
                </a:cubicBezTo>
                <a:cubicBezTo>
                  <a:pt x="197155" y="94559"/>
                  <a:pt x="183228" y="96446"/>
                  <a:pt x="172528" y="103579"/>
                </a:cubicBezTo>
                <a:cubicBezTo>
                  <a:pt x="157208" y="113792"/>
                  <a:pt x="143773" y="126583"/>
                  <a:pt x="129396" y="138085"/>
                </a:cubicBezTo>
                <a:cubicBezTo>
                  <a:pt x="106390" y="207097"/>
                  <a:pt x="140898" y="126582"/>
                  <a:pt x="94890" y="172591"/>
                </a:cubicBezTo>
                <a:cubicBezTo>
                  <a:pt x="80228" y="187253"/>
                  <a:pt x="75047" y="209687"/>
                  <a:pt x="60385" y="224349"/>
                </a:cubicBezTo>
                <a:cubicBezTo>
                  <a:pt x="51758" y="232975"/>
                  <a:pt x="41995" y="240598"/>
                  <a:pt x="34505" y="250228"/>
                </a:cubicBezTo>
                <a:cubicBezTo>
                  <a:pt x="21775" y="266595"/>
                  <a:pt x="0" y="301987"/>
                  <a:pt x="0" y="301987"/>
                </a:cubicBezTo>
                <a:cubicBezTo>
                  <a:pt x="58858" y="341227"/>
                  <a:pt x="17879" y="320062"/>
                  <a:pt x="146649" y="327866"/>
                </a:cubicBezTo>
                <a:lnTo>
                  <a:pt x="310551" y="336492"/>
                </a:lnTo>
                <a:cubicBezTo>
                  <a:pt x="333555" y="339368"/>
                  <a:pt x="358254" y="354251"/>
                  <a:pt x="379562" y="345119"/>
                </a:cubicBezTo>
                <a:cubicBezTo>
                  <a:pt x="390459" y="340449"/>
                  <a:pt x="375098" y="321714"/>
                  <a:pt x="370935" y="310613"/>
                </a:cubicBezTo>
                <a:cubicBezTo>
                  <a:pt x="356342" y="271698"/>
                  <a:pt x="358500" y="279320"/>
                  <a:pt x="327803" y="258855"/>
                </a:cubicBezTo>
                <a:cubicBezTo>
                  <a:pt x="281796" y="189842"/>
                  <a:pt x="342182" y="273236"/>
                  <a:pt x="284671" y="215723"/>
                </a:cubicBezTo>
                <a:cubicBezTo>
                  <a:pt x="277340" y="208392"/>
                  <a:pt x="274750" y="197174"/>
                  <a:pt x="267419" y="189843"/>
                </a:cubicBezTo>
                <a:cubicBezTo>
                  <a:pt x="260088" y="182512"/>
                  <a:pt x="249288" y="179479"/>
                  <a:pt x="241539" y="172591"/>
                </a:cubicBezTo>
                <a:cubicBezTo>
                  <a:pt x="223303" y="156381"/>
                  <a:pt x="207034" y="138085"/>
                  <a:pt x="189781" y="120832"/>
                </a:cubicBezTo>
                <a:cubicBezTo>
                  <a:pt x="181155" y="112206"/>
                  <a:pt x="174053" y="101720"/>
                  <a:pt x="163902" y="94953"/>
                </a:cubicBezTo>
                <a:lnTo>
                  <a:pt x="138022" y="77700"/>
                </a:lnTo>
                <a:cubicBezTo>
                  <a:pt x="97766" y="17316"/>
                  <a:pt x="115019" y="8689"/>
                  <a:pt x="86264" y="51821"/>
                </a:cubicBezTo>
                <a:cubicBezTo>
                  <a:pt x="83388" y="66198"/>
                  <a:pt x="77637" y="80291"/>
                  <a:pt x="77637" y="94953"/>
                </a:cubicBezTo>
                <a:cubicBezTo>
                  <a:pt x="77637" y="178391"/>
                  <a:pt x="81504" y="261817"/>
                  <a:pt x="86264" y="345119"/>
                </a:cubicBezTo>
                <a:cubicBezTo>
                  <a:pt x="87262" y="362581"/>
                  <a:pt x="92721" y="379521"/>
                  <a:pt x="94890" y="396877"/>
                </a:cubicBezTo>
                <a:cubicBezTo>
                  <a:pt x="98474" y="425552"/>
                  <a:pt x="100641" y="454387"/>
                  <a:pt x="103517" y="483142"/>
                </a:cubicBezTo>
                <a:cubicBezTo>
                  <a:pt x="126521" y="467806"/>
                  <a:pt x="135147" y="466847"/>
                  <a:pt x="146649" y="440009"/>
                </a:cubicBezTo>
                <a:cubicBezTo>
                  <a:pt x="151319" y="429112"/>
                  <a:pt x="149973" y="416108"/>
                  <a:pt x="155275" y="405504"/>
                </a:cubicBezTo>
                <a:cubicBezTo>
                  <a:pt x="164548" y="386958"/>
                  <a:pt x="189781" y="353745"/>
                  <a:pt x="189781" y="353745"/>
                </a:cubicBezTo>
                <a:cubicBezTo>
                  <a:pt x="211463" y="288698"/>
                  <a:pt x="182215" y="368876"/>
                  <a:pt x="215660" y="301987"/>
                </a:cubicBezTo>
                <a:cubicBezTo>
                  <a:pt x="219726" y="293854"/>
                  <a:pt x="220220" y="284241"/>
                  <a:pt x="224286" y="276108"/>
                </a:cubicBezTo>
                <a:cubicBezTo>
                  <a:pt x="228923" y="266835"/>
                  <a:pt x="236902" y="259501"/>
                  <a:pt x="241539" y="250228"/>
                </a:cubicBezTo>
                <a:cubicBezTo>
                  <a:pt x="258333" y="216640"/>
                  <a:pt x="242201" y="228557"/>
                  <a:pt x="258792" y="189843"/>
                </a:cubicBezTo>
                <a:cubicBezTo>
                  <a:pt x="262876" y="180314"/>
                  <a:pt x="270294" y="172590"/>
                  <a:pt x="276045" y="163964"/>
                </a:cubicBezTo>
                <a:cubicBezTo>
                  <a:pt x="278920" y="155338"/>
                  <a:pt x="282173" y="146828"/>
                  <a:pt x="284671" y="138085"/>
                </a:cubicBezTo>
                <a:cubicBezTo>
                  <a:pt x="287928" y="126685"/>
                  <a:pt x="289891" y="114935"/>
                  <a:pt x="293298" y="103579"/>
                </a:cubicBezTo>
                <a:cubicBezTo>
                  <a:pt x="298524" y="86160"/>
                  <a:pt x="304800" y="69074"/>
                  <a:pt x="310551" y="51821"/>
                </a:cubicBezTo>
                <a:cubicBezTo>
                  <a:pt x="320463" y="22084"/>
                  <a:pt x="299048" y="-1376"/>
                  <a:pt x="284671" y="6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966" y="158091"/>
            <a:ext cx="10515600" cy="756309"/>
          </a:xfrm>
        </p:spPr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버전 되돌리기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en-US" altLang="ko-KR" b="1" dirty="0" err="1" smtClean="0">
                <a:latin typeface="+mn-ea"/>
                <a:ea typeface="+mn-ea"/>
              </a:rPr>
              <a:t>git</a:t>
            </a:r>
            <a:r>
              <a:rPr lang="en-US" altLang="ko-KR" b="1" dirty="0" smtClean="0">
                <a:latin typeface="+mn-ea"/>
                <a:ea typeface="+mn-ea"/>
              </a:rPr>
              <a:t> revert &lt;checksum&gt;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298" y="1043796"/>
            <a:ext cx="4945452" cy="56999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공개된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변경 내역을 되돌리기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되돌리는 것이 아니고 되돌리는 것과 같은 효과를 내는 것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대상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변경 내역을 거꾸로 적용하는 새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만드는 것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reset </a:t>
            </a:r>
            <a:r>
              <a:rPr lang="ko-KR" altLang="en-US" dirty="0" smtClean="0"/>
              <a:t>보다 안전한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협업 시 사용</a:t>
            </a:r>
            <a:r>
              <a:rPr lang="en-US" altLang="ko-KR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dirty="0" err="1" smtClean="0"/>
              <a:t>커밋의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역순</a:t>
            </a:r>
            <a:r>
              <a:rPr lang="ko-KR" altLang="en-US" dirty="0" smtClean="0"/>
              <a:t>으로 한 단계씩 변경 내역을 되돌려야 충돌을 피할 수 있음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한 단계씩 돌아가는 것은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revert HEAD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891673"/>
            <a:ext cx="6748193" cy="63070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18681" y="1043796"/>
            <a:ext cx="5470885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18681" y="1893516"/>
            <a:ext cx="1182120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</TotalTime>
  <Words>1275</Words>
  <Application>Microsoft Office PowerPoint</Application>
  <PresentationFormat>와이드스크린</PresentationFormat>
  <Paragraphs>245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1훈하얀고양이 R</vt:lpstr>
      <vt:lpstr>나눔바른고딕</vt:lpstr>
      <vt:lpstr>나눔손글씨 펜</vt:lpstr>
      <vt:lpstr>나눔스퀘어OTF Light</vt:lpstr>
      <vt:lpstr>맑은 고딕</vt:lpstr>
      <vt:lpstr>Arial</vt:lpstr>
      <vt:lpstr>Calibri</vt:lpstr>
      <vt:lpstr>Calibri Light</vt:lpstr>
      <vt:lpstr>Courier New</vt:lpstr>
      <vt:lpstr>Georgia</vt:lpstr>
      <vt:lpstr>Wingdings</vt:lpstr>
      <vt:lpstr>Office 테마</vt:lpstr>
      <vt:lpstr>Git 명령어  사용법(II)</vt:lpstr>
      <vt:lpstr>Git 기본 명령어 - 복습</vt:lpstr>
      <vt:lpstr>실습 - 복습</vt:lpstr>
      <vt:lpstr>커밋 로그 확인 : git log -p</vt:lpstr>
      <vt:lpstr>파일 내용 비교 : git diff</vt:lpstr>
      <vt:lpstr>파일 내용 비교 : git diff</vt:lpstr>
      <vt:lpstr>이전 버전으로 되돌리기</vt:lpstr>
      <vt:lpstr>버전 삭제 : git reset --mode &lt;checksum&gt;</vt:lpstr>
      <vt:lpstr>버전 되돌리기 : git revert &lt;checksum&gt;</vt:lpstr>
      <vt:lpstr>PowerPoint 프레젠테이션</vt:lpstr>
      <vt:lpstr>Git branch</vt:lpstr>
      <vt:lpstr>버전 관리 용어</vt:lpstr>
      <vt:lpstr>branch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branch 관련 명령</vt:lpstr>
      <vt:lpstr>conflict</vt:lpstr>
      <vt:lpstr>merge</vt:lpstr>
      <vt:lpstr>PowerPoint 프레젠테이션</vt:lpstr>
      <vt:lpstr>PowerPoint 프레젠테이션</vt:lpstr>
      <vt:lpstr>PowerPoint 프레젠테이션</vt:lpstr>
      <vt:lpstr>실습 : branch</vt:lpstr>
      <vt:lpstr>실습 :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허 봉식</dc:creator>
  <cp:lastModifiedBy>jinsook</cp:lastModifiedBy>
  <cp:revision>113</cp:revision>
  <dcterms:created xsi:type="dcterms:W3CDTF">2019-11-13T04:58:25Z</dcterms:created>
  <dcterms:modified xsi:type="dcterms:W3CDTF">2020-11-09T15:21:57Z</dcterms:modified>
</cp:coreProperties>
</file>