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56" r:id="rId3"/>
    <p:sldId id="355" r:id="rId4"/>
    <p:sldId id="393" r:id="rId5"/>
    <p:sldId id="374" r:id="rId6"/>
    <p:sldId id="357" r:id="rId7"/>
    <p:sldId id="403" r:id="rId8"/>
    <p:sldId id="373" r:id="rId9"/>
    <p:sldId id="405" r:id="rId10"/>
    <p:sldId id="377" r:id="rId11"/>
    <p:sldId id="404" r:id="rId12"/>
    <p:sldId id="359" r:id="rId13"/>
    <p:sldId id="358" r:id="rId14"/>
    <p:sldId id="348" r:id="rId15"/>
    <p:sldId id="349" r:id="rId16"/>
    <p:sldId id="350" r:id="rId17"/>
    <p:sldId id="386" r:id="rId18"/>
    <p:sldId id="399" r:id="rId19"/>
    <p:sldId id="394" r:id="rId20"/>
    <p:sldId id="396" r:id="rId21"/>
    <p:sldId id="378" r:id="rId22"/>
    <p:sldId id="382" r:id="rId23"/>
    <p:sldId id="383" r:id="rId24"/>
    <p:sldId id="400" r:id="rId25"/>
    <p:sldId id="379" r:id="rId26"/>
    <p:sldId id="387" r:id="rId27"/>
    <p:sldId id="388" r:id="rId28"/>
    <p:sldId id="380" r:id="rId29"/>
    <p:sldId id="389" r:id="rId30"/>
    <p:sldId id="381" r:id="rId31"/>
    <p:sldId id="401" r:id="rId32"/>
    <p:sldId id="40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4910C"/>
    <a:srgbClr val="12980C"/>
    <a:srgbClr val="009900"/>
    <a:srgbClr val="2585C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966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8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3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89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2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4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6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8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1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991" y="117298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465" y="940036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9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리눅스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(Linux)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/>
              <a:t>동의과학대학교 컴퓨터정보과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17817"/>
              </p:ext>
            </p:extLst>
          </p:nvPr>
        </p:nvGraphicFramePr>
        <p:xfrm>
          <a:off x="919951" y="1243500"/>
          <a:ext cx="10802492" cy="4748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6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dirty="0" smtClean="0"/>
                        <a:t>$ 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'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^</a:t>
                      </a:r>
                      <a:r>
                        <a:rPr lang="en-US" altLang="ko-KR" dirty="0" smtClean="0"/>
                        <a:t>a' </a:t>
                      </a:r>
                      <a:r>
                        <a:rPr lang="ko-KR" altLang="en-US" dirty="0" smtClean="0"/>
                        <a:t>파일명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^</a:t>
                      </a:r>
                      <a:r>
                        <a:rPr lang="ko-KR" altLang="en-US" sz="1600" dirty="0" smtClean="0"/>
                        <a:t>는 파일의 시작을 나타냄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파일에서 </a:t>
                      </a:r>
                      <a:r>
                        <a:rPr lang="en-US" altLang="ko-KR" sz="1600" dirty="0" smtClean="0"/>
                        <a:t>a</a:t>
                      </a:r>
                      <a:r>
                        <a:rPr lang="ko-KR" altLang="en-US" sz="1600" dirty="0" smtClean="0"/>
                        <a:t>로 시작하는 행을 찾는다.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 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'apple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</a:t>
                      </a:r>
                      <a:r>
                        <a:rPr lang="en-US" altLang="ko-KR" dirty="0" smtClean="0"/>
                        <a:t>' </a:t>
                      </a:r>
                      <a:r>
                        <a:rPr lang="ko-KR" altLang="en-US" dirty="0" smtClean="0"/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</a:t>
                      </a:r>
                      <a:r>
                        <a:rPr lang="ko-KR" altLang="en-US" sz="1600" dirty="0" smtClean="0"/>
                        <a:t>는 파일의 끝을 나타냄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파일에서 </a:t>
                      </a:r>
                      <a:r>
                        <a:rPr lang="en-US" altLang="ko-KR" sz="1600" dirty="0" smtClean="0"/>
                        <a:t>e</a:t>
                      </a:r>
                      <a:r>
                        <a:rPr lang="ko-KR" altLang="en-US" sz="1600" dirty="0" smtClean="0"/>
                        <a:t>로 끝나는 행을 찾는다</a:t>
                      </a:r>
                      <a:r>
                        <a:rPr lang="en-US" altLang="ko-KR" sz="1600" dirty="0" smtClean="0"/>
                        <a:t>.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$ 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'app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r>
                        <a:rPr lang="en-US" altLang="ko-KR" dirty="0" smtClean="0"/>
                        <a:t>' </a:t>
                      </a:r>
                      <a:r>
                        <a:rPr lang="ko-KR" altLang="en-US" dirty="0" smtClean="0"/>
                        <a:t>파일명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dirty="0" smtClean="0"/>
                        <a:t>파일에서 </a:t>
                      </a:r>
                      <a:r>
                        <a:rPr lang="en-US" altLang="ko-KR" sz="1600" dirty="0" smtClean="0"/>
                        <a:t>app</a:t>
                      </a:r>
                      <a:r>
                        <a:rPr lang="ko-KR" altLang="en-US" sz="1600" dirty="0" smtClean="0"/>
                        <a:t>로 시작하는 모든 단어를 찾는다</a:t>
                      </a:r>
                      <a:r>
                        <a:rPr lang="en-US" altLang="ko-KR" sz="1600" dirty="0" smtClean="0"/>
                        <a:t>.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$ 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'a</a:t>
                      </a:r>
                      <a:r>
                        <a:rPr lang="en-US" altLang="ko-KR" b="1" spc="300" baseline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.....</a:t>
                      </a:r>
                      <a:r>
                        <a:rPr lang="en-US" altLang="ko-KR" dirty="0" smtClean="0"/>
                        <a:t>e' </a:t>
                      </a:r>
                      <a:r>
                        <a:rPr lang="ko-KR" altLang="en-US" dirty="0" smtClean="0"/>
                        <a:t>파일명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파일에서 </a:t>
                      </a:r>
                      <a:r>
                        <a:rPr lang="en-US" altLang="ko-KR" sz="1600" dirty="0" smtClean="0"/>
                        <a:t>a</a:t>
                      </a:r>
                      <a:r>
                        <a:rPr lang="ko-KR" altLang="en-US" sz="1600" dirty="0" smtClean="0"/>
                        <a:t>로 시작하고 </a:t>
                      </a:r>
                      <a:r>
                        <a:rPr lang="en-US" altLang="ko-KR" sz="1600" dirty="0" smtClean="0"/>
                        <a:t>e</a:t>
                      </a:r>
                      <a:r>
                        <a:rPr lang="ko-KR" altLang="en-US" sz="1600" dirty="0" smtClean="0"/>
                        <a:t>로 끝나는 </a:t>
                      </a:r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자리 단어를 찾는다</a:t>
                      </a:r>
                      <a:r>
                        <a:rPr lang="en-US" altLang="ko-KR" sz="1600" dirty="0" smtClean="0"/>
                        <a:t>.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dirty="0" smtClean="0"/>
                        <a:t>$ 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[a-d]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파일명</a:t>
                      </a:r>
                      <a:endParaRPr lang="en-US" altLang="ko-KR" sz="18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파일에서 </a:t>
                      </a:r>
                      <a:r>
                        <a:rPr lang="en-US" altLang="ko-KR" sz="1600" dirty="0" err="1" smtClean="0"/>
                        <a:t>a,b,c,d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로 시작하는 단어를 모두 찾는다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dirty="0" smtClean="0"/>
                        <a:t>$ 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</a:t>
                      </a:r>
                      <a:r>
                        <a:rPr lang="en-US" altLang="ko-KR" b="1" dirty="0" err="1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aA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r>
                        <a:rPr lang="en-US" altLang="ko-KR" dirty="0" err="1" smtClean="0"/>
                        <a:t>pple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파일명</a:t>
                      </a:r>
                      <a:endParaRPr lang="en-US" altLang="ko-KR" sz="18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파일에서 </a:t>
                      </a:r>
                      <a:r>
                        <a:rPr lang="en-US" altLang="ko-KR" sz="1600" dirty="0" smtClean="0"/>
                        <a:t>apple </a:t>
                      </a:r>
                      <a:r>
                        <a:rPr lang="ko-KR" altLang="en-US" sz="1600" dirty="0" smtClean="0"/>
                        <a:t>또는 </a:t>
                      </a:r>
                      <a:r>
                        <a:rPr lang="en-US" altLang="ko-KR" sz="1600" dirty="0" smtClean="0"/>
                        <a:t>Apple</a:t>
                      </a:r>
                      <a:r>
                        <a:rPr lang="ko-KR" altLang="en-US" sz="1600" dirty="0" smtClean="0"/>
                        <a:t>로 시작하는 단어를 모두 찾는다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1172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$ 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'apple' d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ko-KR" altLang="en-U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</a:t>
                      </a:r>
                      <a:r>
                        <a:rPr lang="ko-KR" altLang="en-US" sz="1600" dirty="0" smtClean="0"/>
                        <a:t>로 시작하는 모든 파일에서 </a:t>
                      </a:r>
                      <a:r>
                        <a:rPr lang="en-US" altLang="ko-KR" sz="1600" dirty="0" smtClean="0"/>
                        <a:t>apple </a:t>
                      </a:r>
                      <a:r>
                        <a:rPr lang="ko-KR" altLang="en-US" sz="1600" dirty="0" smtClean="0"/>
                        <a:t>를 포함하는 모든 행을 찾는다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042214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 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'apple' </a:t>
                      </a:r>
                      <a:r>
                        <a:rPr lang="ko-KR" altLang="en-US" dirty="0" smtClean="0"/>
                        <a:t>파일명</a:t>
                      </a:r>
                      <a:r>
                        <a:rPr lang="en-US" altLang="ko-KR" dirty="0" smtClean="0"/>
                        <a:t>1 </a:t>
                      </a:r>
                      <a:r>
                        <a:rPr lang="ko-KR" altLang="en-US" dirty="0" smtClean="0"/>
                        <a:t>파일명</a:t>
                      </a:r>
                      <a:r>
                        <a:rPr lang="en-US" altLang="ko-KR" dirty="0" smtClean="0"/>
                        <a:t>2 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dirty="0" smtClean="0"/>
                        <a:t>지정된 두개의 파일에서 </a:t>
                      </a:r>
                      <a:r>
                        <a:rPr lang="en-US" altLang="ko-KR" sz="1600" dirty="0" smtClean="0"/>
                        <a:t>apple </a:t>
                      </a:r>
                      <a:r>
                        <a:rPr lang="ko-KR" altLang="en-US" sz="1600" dirty="0" smtClean="0"/>
                        <a:t>를 포함하는 모든 행을 찾는다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389424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dirty="0" smtClean="0"/>
                        <a:t>$ 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'^[ab]' </a:t>
                      </a:r>
                      <a:r>
                        <a:rPr lang="ko-KR" altLang="en-US" dirty="0" smtClean="0"/>
                        <a:t>파일명</a:t>
                      </a:r>
                      <a:endParaRPr lang="en-US" altLang="ko-KR" sz="18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파일에서 </a:t>
                      </a:r>
                      <a:r>
                        <a:rPr lang="en-US" altLang="ko-KR" sz="1600" dirty="0" smtClean="0"/>
                        <a:t>a</a:t>
                      </a:r>
                      <a:r>
                        <a:rPr lang="ko-KR" altLang="en-US" sz="1600" dirty="0" smtClean="0"/>
                        <a:t>나 </a:t>
                      </a:r>
                      <a:r>
                        <a:rPr lang="en-US" altLang="ko-KR" sz="1600" dirty="0" smtClean="0"/>
                        <a:t>b</a:t>
                      </a:r>
                      <a:r>
                        <a:rPr lang="ko-KR" altLang="en-US" sz="1600" dirty="0" smtClean="0"/>
                        <a:t>로 시작되는 모든 행을 찾는다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01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0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다음의 텍스트에서 </a:t>
            </a:r>
            <a:r>
              <a:rPr lang="ko-KR" altLang="en-US" dirty="0" err="1" smtClean="0"/>
              <a:t>검색하시오</a:t>
            </a:r>
            <a:r>
              <a:rPr lang="en-US" altLang="ko-KR" dirty="0" smtClean="0"/>
              <a:t>.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a</a:t>
            </a:r>
            <a:r>
              <a:rPr lang="ko-KR" altLang="en-US" dirty="0" smtClean="0"/>
              <a:t>가 포함된 </a:t>
            </a:r>
            <a:r>
              <a:rPr lang="en-US" altLang="ko-KR" dirty="0" smtClean="0"/>
              <a:t>test03</a:t>
            </a:r>
            <a:r>
              <a:rPr lang="ko-KR" altLang="en-US" dirty="0" smtClean="0"/>
              <a:t>의 문장 검색</a:t>
            </a:r>
            <a:endParaRPr lang="en-US" altLang="ko-KR" dirty="0" smtClean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a, b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로 시작하는 </a:t>
            </a:r>
            <a:r>
              <a:rPr lang="en-US" altLang="ko-KR" dirty="0"/>
              <a:t>test03</a:t>
            </a:r>
            <a:r>
              <a:rPr lang="ko-KR" altLang="en-US" dirty="0"/>
              <a:t>의 </a:t>
            </a:r>
            <a:r>
              <a:rPr lang="ko-KR" altLang="en-US" dirty="0" smtClean="0"/>
              <a:t>문장 검색</a:t>
            </a:r>
            <a:endParaRPr lang="en-US" altLang="ko-KR" dirty="0" smtClean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test03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</a:t>
            </a:r>
            <a:r>
              <a:rPr lang="ko-KR" altLang="en-US" dirty="0" smtClean="0"/>
              <a:t>로 시작되는 단어와 번호가 출력</a:t>
            </a:r>
            <a:endParaRPr lang="en-US" altLang="ko-KR" dirty="0" smtClean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test03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‘.</a:t>
            </a:r>
            <a:r>
              <a:rPr lang="ko-KR" altLang="en-US" dirty="0" smtClean="0"/>
              <a:t>응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시작하는 문장 검색</a:t>
            </a:r>
            <a:endParaRPr lang="en-US" altLang="ko-KR" dirty="0" smtClean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홈디렉토리에서 </a:t>
            </a:r>
            <a:r>
              <a:rPr lang="en-US" altLang="ko-KR" dirty="0" smtClean="0"/>
              <a:t>ls –la </a:t>
            </a:r>
            <a:r>
              <a:rPr lang="ko-KR" altLang="en-US" dirty="0" smtClean="0"/>
              <a:t>명령의 결과를 가지고 </a:t>
            </a:r>
            <a:r>
              <a:rPr lang="en-US" altLang="ko-KR" dirty="0" smtClean="0"/>
              <a:t>‘bash’ </a:t>
            </a:r>
            <a:r>
              <a:rPr lang="ko-KR" altLang="en-US" dirty="0" smtClean="0"/>
              <a:t>문장 검색</a:t>
            </a:r>
            <a:r>
              <a:rPr lang="en-US" altLang="ko-KR" dirty="0" smtClean="0"/>
              <a:t>( |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컴퓨터에서 돌아가는 프로세스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 aux)</a:t>
            </a:r>
            <a:r>
              <a:rPr lang="ko-KR" altLang="en-US" dirty="0" smtClean="0"/>
              <a:t> 중</a:t>
            </a:r>
            <a:r>
              <a:rPr lang="en-US" altLang="ko-KR" dirty="0" smtClean="0"/>
              <a:t>tomcat </a:t>
            </a:r>
            <a:r>
              <a:rPr lang="ko-KR" altLang="en-US" dirty="0" smtClean="0"/>
              <a:t>프로세서 출력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69" y="0"/>
            <a:ext cx="2386755" cy="4633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13" y="2228483"/>
            <a:ext cx="2071931" cy="3271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21" y="2993047"/>
            <a:ext cx="3341078" cy="348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640" y="3806643"/>
            <a:ext cx="2667000" cy="352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640" y="4601188"/>
            <a:ext cx="2454083" cy="345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3640" y="5410080"/>
            <a:ext cx="2796366" cy="3342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3640" y="6173774"/>
            <a:ext cx="3113090" cy="31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3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유용한 명령어들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head, tail</a:t>
            </a:r>
          </a:p>
          <a:p>
            <a:pPr lvl="1">
              <a:buNone/>
              <a:defRPr/>
            </a:pPr>
            <a:r>
              <a:rPr lang="ko-KR" altLang="en-US" sz="1800" dirty="0"/>
              <a:t>텍스트로 작성된 파일의 앞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행 </a:t>
            </a:r>
            <a:r>
              <a:rPr lang="ko-KR" altLang="en-US" sz="1800" dirty="0"/>
              <a:t>또는 마지막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행만 출력(행 개수 조절 가능 </a:t>
            </a:r>
            <a:r>
              <a:rPr lang="en-US" altLang="ko-KR" sz="1800" dirty="0" smtClean="0"/>
              <a:t>: -5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en-US" altLang="ko-KR" sz="1800" dirty="0" smtClean="0"/>
              <a:t>$ head  /</a:t>
            </a:r>
            <a:r>
              <a:rPr lang="en-US" altLang="ko-KR" sz="1800" dirty="0" err="1" smtClean="0"/>
              <a:t>etc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passwd</a:t>
            </a:r>
            <a:endParaRPr lang="en-US" altLang="ko-KR" sz="1800" dirty="0" smtClean="0"/>
          </a:p>
          <a:p>
            <a:pPr lvl="1"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$ tail -5  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passwd</a:t>
            </a:r>
            <a:endParaRPr lang="en-US" altLang="ko-KR" sz="1800" dirty="0"/>
          </a:p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None/>
              <a:defRPr/>
            </a:pPr>
            <a:r>
              <a:rPr lang="ko-KR" altLang="en-US" sz="1800" dirty="0"/>
              <a:t>텍스트로 작성된 파일을 화면에 페이지 단위로 출력</a:t>
            </a:r>
            <a:endParaRPr lang="en-US" altLang="ko-KR" sz="1800" dirty="0"/>
          </a:p>
          <a:p>
            <a:pPr lvl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</a:t>
            </a:r>
            <a:r>
              <a:rPr lang="en-US" altLang="ko-KR" sz="1800" dirty="0" smtClean="0"/>
              <a:t>$ </a:t>
            </a:r>
            <a:r>
              <a:rPr lang="en-US" altLang="ko-KR" sz="1800" dirty="0"/>
              <a:t>more 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passwd</a:t>
            </a:r>
            <a:endParaRPr lang="en-US" altLang="ko-KR" b="1" dirty="0" smtClean="0"/>
          </a:p>
          <a:p>
            <a:pPr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</a:t>
            </a:r>
          </a:p>
          <a:p>
            <a:pPr lvl="1">
              <a:buNone/>
              <a:defRPr/>
            </a:pPr>
            <a:r>
              <a:rPr lang="en-US" altLang="ko-KR" sz="1800" dirty="0" smtClean="0"/>
              <a:t>more</a:t>
            </a:r>
            <a:r>
              <a:rPr lang="ko-KR" altLang="en-US" sz="1800" dirty="0"/>
              <a:t>와 용도가 비슷하지만 기능이 더 확장된 명령</a:t>
            </a:r>
            <a:endParaRPr lang="en-US" altLang="ko-KR" sz="1800" dirty="0"/>
          </a:p>
          <a:p>
            <a:pPr lvl="1"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 smtClean="0"/>
              <a:t>$ </a:t>
            </a:r>
            <a:r>
              <a:rPr lang="en-US" altLang="ko-KR" sz="2000" dirty="0"/>
              <a:t>less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passwd</a:t>
            </a:r>
            <a:endParaRPr lang="en-US" altLang="ko-KR" sz="2000" dirty="0"/>
          </a:p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  <a:p>
            <a:pPr lvl="1">
              <a:buNone/>
              <a:defRPr/>
            </a:pPr>
            <a:r>
              <a:rPr lang="en-US" altLang="ko-KR" sz="1800" dirty="0"/>
              <a:t>File</a:t>
            </a:r>
            <a:r>
              <a:rPr lang="ko-KR" altLang="en-US" sz="1800" dirty="0"/>
              <a:t>이 어떤 종류의 파일인지를 표시</a:t>
            </a:r>
            <a:endParaRPr lang="en-US" altLang="ko-KR" sz="1800" dirty="0"/>
          </a:p>
          <a:p>
            <a:pPr lvl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</a:t>
            </a:r>
            <a:r>
              <a:rPr lang="en-US" altLang="ko-KR" sz="1800" dirty="0" smtClean="0"/>
              <a:t>$ </a:t>
            </a:r>
            <a:r>
              <a:rPr lang="en-US" altLang="ko-KR" sz="1800" dirty="0"/>
              <a:t>file </a:t>
            </a:r>
            <a:r>
              <a:rPr lang="en-US" altLang="ko-KR" sz="1800" dirty="0" smtClean="0"/>
              <a:t>hello.sh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r>
              <a:rPr lang="ko-KR" altLang="en-US" dirty="0" smtClean="0"/>
              <a:t>와 자동완성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세션에서 실행한 명령어 목록 출력</a:t>
            </a:r>
            <a:endParaRPr lang="en-US" altLang="ko-KR" dirty="0" smtClean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$ </a:t>
            </a:r>
            <a:r>
              <a:rPr lang="en-US" altLang="ko-KR" dirty="0" smtClean="0">
                <a:solidFill>
                  <a:srgbClr val="0070C0"/>
                </a:solidFill>
              </a:rPr>
              <a:t>history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$ !3 : history</a:t>
            </a:r>
            <a:r>
              <a:rPr lang="ko-KR" altLang="en-US" dirty="0" smtClean="0">
                <a:solidFill>
                  <a:srgbClr val="0070C0"/>
                </a:solidFill>
              </a:rPr>
              <a:t>에서 </a:t>
            </a:r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r>
              <a:rPr lang="ko-KR" altLang="en-US" dirty="0" smtClean="0">
                <a:solidFill>
                  <a:srgbClr val="0070C0"/>
                </a:solidFill>
              </a:rPr>
              <a:t>번째 명령 실행하기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$ !! : </a:t>
            </a:r>
            <a:r>
              <a:rPr lang="ko-KR" altLang="en-US" dirty="0" smtClean="0">
                <a:solidFill>
                  <a:srgbClr val="0070C0"/>
                </a:solidFill>
              </a:rPr>
              <a:t>직전 명령 실행하기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자동 완성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파일명의 일부만 입력한 후에 </a:t>
            </a:r>
            <a:r>
              <a:rPr lang="en-US" altLang="ko-KR" b="1" dirty="0" smtClean="0">
                <a:solidFill>
                  <a:srgbClr val="0000FF"/>
                </a:solidFill>
              </a:rPr>
              <a:t>Tab</a:t>
            </a:r>
            <a:r>
              <a:rPr lang="ko-KR" altLang="en-US" dirty="0" smtClean="0"/>
              <a:t>키를 눌러 나머지 파일명을 자동으로 완성하는 기능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/>
              <a:t>cd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/network-scripts/ </a:t>
            </a:r>
            <a:r>
              <a:rPr lang="ko-KR" altLang="en-US" dirty="0"/>
              <a:t>를 입력하려면</a:t>
            </a:r>
            <a:endParaRPr lang="en-US" altLang="ko-KR" dirty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  cd </a:t>
            </a:r>
            <a:r>
              <a:rPr lang="en-US" altLang="ko-KR" dirty="0"/>
              <a:t>/et[</a:t>
            </a:r>
            <a:r>
              <a:rPr lang="en-US" altLang="ko-KR" b="1" dirty="0">
                <a:solidFill>
                  <a:srgbClr val="0000FF"/>
                </a:solidFill>
              </a:rPr>
              <a:t>Tab</a:t>
            </a:r>
            <a:r>
              <a:rPr lang="ko-KR" altLang="en-US" dirty="0"/>
              <a:t>키</a:t>
            </a:r>
            <a:r>
              <a:rPr lang="en-US" altLang="ko-KR" dirty="0"/>
              <a:t>]</a:t>
            </a:r>
            <a:r>
              <a:rPr lang="en-US" altLang="ko-KR" dirty="0" err="1"/>
              <a:t>sysco</a:t>
            </a:r>
            <a:r>
              <a:rPr lang="en-US" altLang="ko-KR" dirty="0"/>
              <a:t>[</a:t>
            </a:r>
            <a:r>
              <a:rPr lang="en-US" altLang="ko-KR" b="1" dirty="0">
                <a:solidFill>
                  <a:srgbClr val="0000FF"/>
                </a:solidFill>
              </a:rPr>
              <a:t>Tab</a:t>
            </a:r>
            <a:r>
              <a:rPr lang="ko-KR" altLang="en-US" dirty="0"/>
              <a:t>키</a:t>
            </a:r>
            <a:r>
              <a:rPr lang="en-US" altLang="ko-KR" dirty="0"/>
              <a:t>]network[</a:t>
            </a:r>
            <a:r>
              <a:rPr lang="en-US" altLang="ko-KR" b="1" dirty="0">
                <a:solidFill>
                  <a:srgbClr val="0000FF"/>
                </a:solidFill>
              </a:rPr>
              <a:t>Tab</a:t>
            </a:r>
            <a:r>
              <a:rPr lang="ko-KR" altLang="en-US" dirty="0"/>
              <a:t>키</a:t>
            </a:r>
            <a:r>
              <a:rPr lang="en-US" altLang="ko-KR" dirty="0"/>
              <a:t>]</a:t>
            </a:r>
          </a:p>
          <a:p>
            <a:pPr lvl="1">
              <a:tabLst>
                <a:tab pos="1433513" algn="l"/>
              </a:tabLst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07456" y="5772756"/>
            <a:ext cx="6468177" cy="679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자동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완성기능은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빠른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입력효과도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있지만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파일명이나 디렉터리가 틀리지 않고 정확하게 입력되는 효과도 있으므로 자주 활용된다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2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순차적 명령 수행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세미콜론</a:t>
            </a:r>
            <a:r>
              <a:rPr lang="en-US" altLang="ko-KR" dirty="0" smtClean="0"/>
              <a:t>( </a:t>
            </a:r>
            <a:r>
              <a:rPr lang="en-US" altLang="ko-KR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다수의 명령어를 순차적으로 한 번에 실행하기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" y="1962150"/>
            <a:ext cx="3838575" cy="1466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937" y="2153753"/>
            <a:ext cx="535305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920916" y="2598821"/>
            <a:ext cx="10106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Pipe( </a:t>
            </a:r>
            <a:r>
              <a:rPr lang="en-US" altLang="ko-KR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5080" indent="-457200">
              <a:spcBef>
                <a:spcPts val="105"/>
              </a:spcBef>
              <a:tabLst>
                <a:tab pos="241300" algn="l"/>
              </a:tabLst>
            </a:pPr>
            <a:r>
              <a:rPr lang="ko-KR" altLang="en-US" dirty="0">
                <a:cs typeface="맑은 고딕"/>
              </a:rPr>
              <a:t>둘 이상의 명령을 함께 묶어 출력의 결과를 </a:t>
            </a:r>
            <a:r>
              <a:rPr lang="ko-KR" altLang="en-US" dirty="0" smtClean="0">
                <a:cs typeface="맑은 고딕"/>
              </a:rPr>
              <a:t>다른</a:t>
            </a:r>
            <a:r>
              <a:rPr lang="ko-KR" altLang="en-US" spc="-70" dirty="0" smtClean="0">
                <a:cs typeface="맑은 고딕"/>
              </a:rPr>
              <a:t> 명령</a:t>
            </a:r>
            <a:r>
              <a:rPr lang="ko-KR" altLang="en-US" dirty="0" smtClean="0">
                <a:cs typeface="맑은 고딕"/>
              </a:rPr>
              <a:t>의 </a:t>
            </a:r>
            <a:r>
              <a:rPr lang="ko-KR" altLang="en-US" dirty="0">
                <a:cs typeface="맑은 고딕"/>
              </a:rPr>
              <a:t>입력으로 전환하는</a:t>
            </a:r>
            <a:r>
              <a:rPr lang="ko-KR" altLang="en-US" spc="-35" dirty="0">
                <a:cs typeface="맑은 고딕"/>
              </a:rPr>
              <a:t> </a:t>
            </a:r>
            <a:r>
              <a:rPr lang="ko-KR" altLang="en-US" dirty="0" smtClean="0">
                <a:cs typeface="맑은 고딕"/>
              </a:rPr>
              <a:t>기능</a:t>
            </a:r>
            <a:endParaRPr lang="en-US" altLang="ko-KR" dirty="0" smtClean="0">
              <a:cs typeface="맑은 고딕"/>
            </a:endParaRPr>
          </a:p>
          <a:p>
            <a:pPr marL="927100" marR="5080" lvl="1" indent="-457200">
              <a:spcBef>
                <a:spcPts val="105"/>
              </a:spcBef>
              <a:tabLst>
                <a:tab pos="241300" algn="l"/>
              </a:tabLst>
            </a:pPr>
            <a:r>
              <a:rPr lang="ko-KR" altLang="en-US" dirty="0">
                <a:cs typeface="맑은 고딕"/>
              </a:rPr>
              <a:t>‘</a:t>
            </a:r>
            <a:r>
              <a:rPr lang="en-US" altLang="ko-KR" b="1" dirty="0">
                <a:solidFill>
                  <a:srgbClr val="0000FF"/>
                </a:solidFill>
                <a:cs typeface="맑은 고딕"/>
              </a:rPr>
              <a:t>|</a:t>
            </a:r>
            <a:r>
              <a:rPr lang="en-US" altLang="ko-KR" dirty="0">
                <a:cs typeface="맑은 고딕"/>
              </a:rPr>
              <a:t>’ </a:t>
            </a:r>
            <a:r>
              <a:rPr lang="ko-KR" altLang="en-US" spc="5" dirty="0">
                <a:cs typeface="맑은 고딕"/>
              </a:rPr>
              <a:t>앞의 </a:t>
            </a:r>
            <a:r>
              <a:rPr lang="ko-KR" altLang="en-US" dirty="0">
                <a:cs typeface="맑은 고딕"/>
              </a:rPr>
              <a:t>명령 결과가 ‘</a:t>
            </a:r>
            <a:r>
              <a:rPr lang="en-US" altLang="ko-KR" b="1" dirty="0">
                <a:cs typeface="맑은 고딕"/>
              </a:rPr>
              <a:t>|</a:t>
            </a:r>
            <a:r>
              <a:rPr lang="en-US" altLang="ko-KR" dirty="0">
                <a:cs typeface="맑은 고딕"/>
              </a:rPr>
              <a:t>’ </a:t>
            </a:r>
            <a:r>
              <a:rPr lang="ko-KR" altLang="en-US" dirty="0">
                <a:cs typeface="맑은 고딕"/>
              </a:rPr>
              <a:t>뒤의 명령의 입력 데이터로</a:t>
            </a:r>
            <a:r>
              <a:rPr lang="ko-KR" altLang="en-US" spc="-130" dirty="0">
                <a:cs typeface="맑은 고딕"/>
              </a:rPr>
              <a:t> </a:t>
            </a:r>
            <a:r>
              <a:rPr lang="ko-KR" altLang="en-US" dirty="0" smtClean="0">
                <a:cs typeface="맑은 고딕"/>
              </a:rPr>
              <a:t>사용</a:t>
            </a:r>
            <a:endParaRPr lang="ko-KR" altLang="en-US" dirty="0">
              <a:cs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22" y="2741993"/>
            <a:ext cx="10648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 Redirection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redirection : standard stream</a:t>
            </a:r>
            <a:r>
              <a:rPr lang="ko-KR" altLang="en-US" spc="-5" dirty="0" smtClean="0">
                <a:cs typeface="맑은 고딕"/>
              </a:rPr>
              <a:t>의 </a:t>
            </a:r>
            <a:r>
              <a:rPr lang="ko-KR" altLang="en-US" dirty="0">
                <a:cs typeface="맑은 고딕"/>
              </a:rPr>
              <a:t>흐름을</a:t>
            </a:r>
            <a:r>
              <a:rPr lang="ko-KR" altLang="en-US" spc="-45" dirty="0">
                <a:cs typeface="맑은 고딕"/>
              </a:rPr>
              <a:t> </a:t>
            </a:r>
            <a:r>
              <a:rPr lang="ko-KR" altLang="en-US" dirty="0" smtClean="0">
                <a:cs typeface="맑은 고딕"/>
              </a:rPr>
              <a:t>바</a:t>
            </a:r>
            <a:r>
              <a:rPr lang="ko-KR" altLang="en-US" dirty="0">
                <a:cs typeface="맑은 고딕"/>
              </a:rPr>
              <a:t>꿈</a:t>
            </a:r>
          </a:p>
          <a:p>
            <a:pPr lvl="1"/>
            <a:r>
              <a:rPr lang="ko-KR" altLang="en-US" dirty="0" smtClean="0"/>
              <a:t>사용 기호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&lt;,  &gt;,  &lt;&lt;,  &gt;&gt;</a:t>
            </a:r>
          </a:p>
          <a:p>
            <a:pPr lvl="2"/>
            <a:r>
              <a:rPr lang="en-US" altLang="ko-KR" b="1" dirty="0" smtClean="0"/>
              <a:t>&lt;</a:t>
            </a:r>
            <a:r>
              <a:rPr lang="en-US" altLang="ko-KR" dirty="0" smtClean="0"/>
              <a:t> filename : </a:t>
            </a:r>
            <a:r>
              <a:rPr lang="ko-KR" altLang="en-US" dirty="0" smtClean="0"/>
              <a:t>표준</a:t>
            </a:r>
            <a:r>
              <a:rPr lang="ko-KR" altLang="en-US" b="1" dirty="0" smtClean="0">
                <a:solidFill>
                  <a:srgbClr val="FF0000"/>
                </a:solidFill>
              </a:rPr>
              <a:t>입력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filename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&gt;</a:t>
            </a:r>
            <a:r>
              <a:rPr lang="en-US" altLang="ko-KR" dirty="0" smtClean="0"/>
              <a:t> </a:t>
            </a:r>
            <a:r>
              <a:rPr lang="en-US" altLang="ko-KR" dirty="0"/>
              <a:t>filename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표준</a:t>
            </a:r>
            <a:r>
              <a:rPr lang="ko-KR" altLang="en-US" b="1" dirty="0" smtClean="0">
                <a:solidFill>
                  <a:srgbClr val="0000FF"/>
                </a:solidFill>
              </a:rPr>
              <a:t>출력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filename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1&gt; : standard output</a:t>
            </a:r>
          </a:p>
          <a:p>
            <a:pPr lvl="3"/>
            <a:r>
              <a:rPr lang="en-US" altLang="ko-KR" dirty="0" smtClean="0"/>
              <a:t>2&gt; : standard error</a:t>
            </a:r>
          </a:p>
          <a:p>
            <a:pPr lvl="2"/>
            <a:r>
              <a:rPr lang="en-US" altLang="ko-KR" b="1" dirty="0" smtClean="0"/>
              <a:t>&lt;&lt;</a:t>
            </a:r>
            <a:r>
              <a:rPr lang="en-US" altLang="ko-KR" dirty="0" smtClean="0"/>
              <a:t> string :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rgbClr val="14910C"/>
                </a:solidFill>
              </a:rPr>
              <a:t>string </a:t>
            </a:r>
            <a:r>
              <a:rPr lang="ko-KR" altLang="en-US" b="1" dirty="0" smtClean="0">
                <a:solidFill>
                  <a:srgbClr val="14910C"/>
                </a:solidFill>
              </a:rPr>
              <a:t>문자열</a:t>
            </a:r>
            <a:r>
              <a:rPr lang="ko-KR" altLang="en-US" dirty="0" smtClean="0"/>
              <a:t>이 입력될 때까지 입력을 받는다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&gt;&gt;</a:t>
            </a:r>
            <a:r>
              <a:rPr lang="en-US" altLang="ko-KR" dirty="0" smtClean="0"/>
              <a:t> </a:t>
            </a:r>
            <a:r>
              <a:rPr lang="en-US" altLang="ko-KR" dirty="0"/>
              <a:t>filename </a:t>
            </a:r>
            <a:r>
              <a:rPr lang="en-US" altLang="ko-KR" dirty="0" smtClean="0"/>
              <a:t>: </a:t>
            </a:r>
            <a:r>
              <a:rPr lang="ko-KR" altLang="en-US" dirty="0"/>
              <a:t>기존에 </a:t>
            </a:r>
            <a:r>
              <a:rPr lang="en-US" altLang="ko-KR" dirty="0" smtClean="0"/>
              <a:t>filename</a:t>
            </a:r>
            <a:r>
              <a:rPr lang="ko-KR" altLang="en-US" dirty="0" smtClean="0"/>
              <a:t>이 존재하면 그 뒤에 추가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2" y="4360880"/>
            <a:ext cx="5996688" cy="11286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58" y="4360880"/>
            <a:ext cx="4729261" cy="23088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062112" y="1957330"/>
            <a:ext cx="2165223" cy="679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휴지통 기능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$ ls </a:t>
            </a:r>
            <a:r>
              <a:rPr lang="en-US" altLang="ko-KR" sz="1600" dirty="0">
                <a:solidFill>
                  <a:schemeClr val="tx1"/>
                </a:solidFill>
              </a:rPr>
              <a:t>–a &gt; /dev/null 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93819" y="2977563"/>
            <a:ext cx="2133516" cy="9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list 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 생성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$ </a:t>
            </a:r>
            <a:r>
              <a:rPr lang="en-US" altLang="ko-KR" sz="1600" dirty="0">
                <a:solidFill>
                  <a:schemeClr val="tx1"/>
                </a:solidFill>
              </a:rPr>
              <a:t>ls –a &gt; </a:t>
            </a:r>
            <a:r>
              <a:rPr lang="en-US" altLang="ko-KR" sz="1600" dirty="0" smtClean="0">
                <a:solidFill>
                  <a:schemeClr val="tx1"/>
                </a:solidFill>
              </a:rPr>
              <a:t>lista.txt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$ </a:t>
            </a:r>
            <a:r>
              <a:rPr lang="en-US" altLang="ko-KR" sz="1600" dirty="0" smtClean="0">
                <a:solidFill>
                  <a:schemeClr val="tx1"/>
                </a:solidFill>
              </a:rPr>
              <a:t>cat lista.txt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다음의 </a:t>
            </a:r>
            <a:r>
              <a:rPr lang="ko-KR" altLang="en-US" dirty="0" err="1" smtClean="0"/>
              <a:t>지시사항에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실습하시오</a:t>
            </a:r>
            <a:r>
              <a:rPr lang="en-US" altLang="ko-KR" dirty="0" smtClean="0"/>
              <a:t>.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ls </a:t>
            </a:r>
            <a:r>
              <a:rPr lang="ko-KR" altLang="en-US" dirty="0" smtClean="0"/>
              <a:t>명령어의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결과를 </a:t>
            </a:r>
            <a:r>
              <a:rPr lang="en-US" altLang="ko-KR" dirty="0" smtClean="0"/>
              <a:t>ls.txt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  <a:tabLst>
                <a:tab pos="3229610" algn="l"/>
                <a:tab pos="3230245" algn="l"/>
              </a:tabLst>
            </a:pPr>
            <a:r>
              <a:rPr lang="en-US" altLang="ko-KR" dirty="0">
                <a:cs typeface="맑은 고딕"/>
              </a:rPr>
              <a:t>ls.txt</a:t>
            </a:r>
            <a:r>
              <a:rPr lang="ko-KR" altLang="en-US" dirty="0">
                <a:cs typeface="맑은 고딕"/>
              </a:rPr>
              <a:t>의 내용을 </a:t>
            </a:r>
            <a:r>
              <a:rPr lang="ko-KR" altLang="en-US" dirty="0" smtClean="0">
                <a:cs typeface="맑은 고딕"/>
              </a:rPr>
              <a:t>화면에 출력하여 확인</a:t>
            </a:r>
            <a:endParaRPr lang="en-US" altLang="ko-KR" dirty="0" smtClean="0">
              <a:cs typeface="맑은 고딕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  <a:tabLst>
                <a:tab pos="3229610" algn="l"/>
                <a:tab pos="3230245" algn="l"/>
              </a:tabLst>
            </a:pPr>
            <a:r>
              <a:rPr lang="en-US" altLang="ko-KR" dirty="0" smtClean="0">
                <a:cs typeface="맑은 고딕"/>
              </a:rPr>
              <a:t>ls.txt</a:t>
            </a:r>
            <a:r>
              <a:rPr lang="ko-KR" altLang="en-US" dirty="0" smtClean="0">
                <a:cs typeface="맑은 고딕"/>
              </a:rPr>
              <a:t>를 </a:t>
            </a:r>
            <a:r>
              <a:rPr lang="en-US" altLang="ko-KR" dirty="0" smtClean="0">
                <a:cs typeface="맑은 고딕"/>
              </a:rPr>
              <a:t>head </a:t>
            </a:r>
            <a:r>
              <a:rPr lang="ko-KR" altLang="en-US" dirty="0">
                <a:cs typeface="맑은 고딕"/>
              </a:rPr>
              <a:t>명령어의 입력 </a:t>
            </a:r>
            <a:r>
              <a:rPr lang="ko-KR" altLang="en-US" dirty="0" smtClean="0">
                <a:cs typeface="맑은 고딕"/>
              </a:rPr>
              <a:t>스트림으로 받아 처음 </a:t>
            </a:r>
            <a:r>
              <a:rPr lang="en-US" altLang="ko-KR" dirty="0" smtClean="0">
                <a:cs typeface="맑은 고딕"/>
              </a:rPr>
              <a:t>5</a:t>
            </a:r>
            <a:r>
              <a:rPr lang="ko-KR" altLang="en-US" dirty="0">
                <a:cs typeface="맑은 고딕"/>
              </a:rPr>
              <a:t>행</a:t>
            </a:r>
            <a:r>
              <a:rPr lang="ko-KR" altLang="en-US" dirty="0" smtClean="0">
                <a:cs typeface="맑은 고딕"/>
              </a:rPr>
              <a:t>을 출력하여 </a:t>
            </a:r>
            <a:r>
              <a:rPr lang="en-US" altLang="ko-KR" dirty="0">
                <a:cs typeface="맑은 고딕"/>
              </a:rPr>
              <a:t>head.txt </a:t>
            </a:r>
            <a:r>
              <a:rPr lang="ko-KR" altLang="en-US" spc="-5" dirty="0">
                <a:cs typeface="맑은 고딕"/>
              </a:rPr>
              <a:t>파일에</a:t>
            </a:r>
            <a:r>
              <a:rPr lang="ko-KR" altLang="en-US" dirty="0">
                <a:cs typeface="맑은 고딕"/>
              </a:rPr>
              <a:t> 저장</a:t>
            </a:r>
            <a:endParaRPr lang="en-US" altLang="ko-KR" dirty="0">
              <a:cs typeface="맑은 고딕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  <a:tabLst>
                <a:tab pos="3229610" algn="l"/>
                <a:tab pos="3230245" algn="l"/>
              </a:tabLst>
            </a:pPr>
            <a:r>
              <a:rPr lang="en-US" altLang="ko-KR" dirty="0" smtClean="0">
                <a:cs typeface="맑은 고딕"/>
              </a:rPr>
              <a:t>head.txt </a:t>
            </a:r>
            <a:r>
              <a:rPr lang="ko-KR" altLang="en-US" dirty="0" smtClean="0">
                <a:cs typeface="맑은 고딕"/>
              </a:rPr>
              <a:t>파일 화면 출력</a:t>
            </a:r>
            <a:endParaRPr lang="en-US" altLang="ko-KR" dirty="0" smtClean="0"/>
          </a:p>
          <a:p>
            <a:pPr marL="0" indent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416" y="173708"/>
            <a:ext cx="4881604" cy="668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(substitute User Do)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현재 사용자 계정에서 일시적으로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권한으로 명령어를 실행</a:t>
            </a:r>
            <a:endParaRPr lang="en-US" altLang="ko-KR" dirty="0"/>
          </a:p>
          <a:p>
            <a:pPr lvl="1"/>
            <a:r>
              <a:rPr lang="en-US" altLang="ko-KR" sz="2000" dirty="0" err="1">
                <a:solidFill>
                  <a:srgbClr val="0070C0"/>
                </a:solidFill>
              </a:rPr>
              <a:t>sudo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useradd</a:t>
            </a:r>
            <a:r>
              <a:rPr lang="en-US" altLang="ko-KR" sz="2000" dirty="0" smtClean="0">
                <a:solidFill>
                  <a:srgbClr val="0070C0"/>
                </a:solidFill>
              </a:rPr>
              <a:t> –m user01 </a:t>
            </a:r>
            <a:r>
              <a:rPr lang="en-US" altLang="ko-KR" sz="2000" dirty="0" smtClean="0">
                <a:solidFill>
                  <a:srgbClr val="14910C"/>
                </a:solidFill>
              </a:rPr>
              <a:t># user01</a:t>
            </a:r>
            <a:r>
              <a:rPr lang="ko-KR" altLang="en-US" sz="2000" dirty="0" smtClean="0">
                <a:solidFill>
                  <a:srgbClr val="14910C"/>
                </a:solidFill>
              </a:rPr>
              <a:t>을 만들면서 홈디렉토리도 생성</a:t>
            </a:r>
            <a:r>
              <a:rPr lang="en-US" altLang="ko-KR" sz="2000" dirty="0" smtClean="0">
                <a:solidFill>
                  <a:srgbClr val="14910C"/>
                </a:solidFill>
              </a:rPr>
              <a:t>(-m)</a:t>
            </a:r>
          </a:p>
          <a:p>
            <a:pPr lvl="1"/>
            <a:r>
              <a:rPr lang="en-US" altLang="ko-KR" sz="2000" dirty="0" err="1" smtClean="0">
                <a:solidFill>
                  <a:srgbClr val="0070C0"/>
                </a:solidFill>
              </a:rPr>
              <a:t>sudo</a:t>
            </a:r>
            <a:r>
              <a:rPr lang="en-US" altLang="ko-KR" sz="2000" dirty="0" smtClean="0">
                <a:solidFill>
                  <a:srgbClr val="0070C0"/>
                </a:solidFill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userdel</a:t>
            </a:r>
            <a:r>
              <a:rPr lang="en-US" altLang="ko-KR" sz="2000" dirty="0" smtClean="0">
                <a:solidFill>
                  <a:srgbClr val="0070C0"/>
                </a:solidFill>
              </a:rPr>
              <a:t> –r user01   </a:t>
            </a:r>
            <a:r>
              <a:rPr lang="en-US" altLang="ko-KR" sz="2000" dirty="0">
                <a:solidFill>
                  <a:srgbClr val="14910C"/>
                </a:solidFill>
              </a:rPr>
              <a:t># user01</a:t>
            </a:r>
            <a:r>
              <a:rPr lang="ko-KR" altLang="en-US" sz="2000" dirty="0">
                <a:solidFill>
                  <a:srgbClr val="14910C"/>
                </a:solidFill>
              </a:rPr>
              <a:t>을 </a:t>
            </a:r>
            <a:r>
              <a:rPr lang="ko-KR" altLang="en-US" sz="2000" dirty="0" smtClean="0">
                <a:solidFill>
                  <a:srgbClr val="14910C"/>
                </a:solidFill>
              </a:rPr>
              <a:t>삭제하면서 홈디렉토리도 삭제</a:t>
            </a:r>
            <a:r>
              <a:rPr lang="en-US" altLang="ko-KR" sz="2000" dirty="0" smtClean="0">
                <a:solidFill>
                  <a:srgbClr val="14910C"/>
                </a:solidFill>
              </a:rPr>
              <a:t>(-r)</a:t>
            </a:r>
          </a:p>
          <a:p>
            <a:pPr lvl="1"/>
            <a:r>
              <a:rPr lang="en-US" altLang="ko-KR" sz="2000" dirty="0" err="1" smtClean="0">
                <a:solidFill>
                  <a:srgbClr val="0070C0"/>
                </a:solidFill>
              </a:rPr>
              <a:t>sudo</a:t>
            </a:r>
            <a:r>
              <a:rPr lang="en-US" altLang="ko-KR" sz="2000" dirty="0" smtClean="0">
                <a:solidFill>
                  <a:srgbClr val="0070C0"/>
                </a:solidFill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passwd</a:t>
            </a:r>
            <a:r>
              <a:rPr lang="en-US" altLang="ko-KR" sz="2000" dirty="0" smtClean="0">
                <a:solidFill>
                  <a:srgbClr val="0070C0"/>
                </a:solidFill>
              </a:rPr>
              <a:t> [root]        </a:t>
            </a:r>
            <a:r>
              <a:rPr lang="en-US" altLang="ko-KR" sz="2000" dirty="0" smtClean="0">
                <a:solidFill>
                  <a:srgbClr val="14910C"/>
                </a:solidFill>
              </a:rPr>
              <a:t># root</a:t>
            </a:r>
            <a:r>
              <a:rPr lang="ko-KR" altLang="en-US" sz="2000" dirty="0" smtClean="0">
                <a:solidFill>
                  <a:srgbClr val="14910C"/>
                </a:solidFill>
              </a:rPr>
              <a:t>의 비밀번호를 변경</a:t>
            </a:r>
            <a:endParaRPr lang="en-US" altLang="ko-KR" sz="2000" dirty="0" smtClean="0">
              <a:solidFill>
                <a:srgbClr val="14910C"/>
              </a:solidFill>
            </a:endParaRP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계정으로 전환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-s :</a:t>
            </a:r>
            <a:r>
              <a:rPr lang="ko-KR" altLang="en-US" dirty="0" smtClean="0"/>
              <a:t> </a:t>
            </a:r>
            <a:r>
              <a:rPr lang="ko-KR" altLang="en-US" dirty="0"/>
              <a:t>현재 </a:t>
            </a:r>
            <a:r>
              <a:rPr lang="ko-KR" altLang="en-US" dirty="0" smtClean="0"/>
              <a:t>디렉토리 유지하면서 관리자 권한 획득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: </a:t>
            </a:r>
            <a:r>
              <a:rPr lang="ko-KR" altLang="en-US" dirty="0" smtClean="0"/>
              <a:t> </a:t>
            </a:r>
            <a:r>
              <a:rPr lang="en-US" altLang="ko-KR" dirty="0"/>
              <a:t>/root </a:t>
            </a:r>
            <a:r>
              <a:rPr lang="ko-KR" altLang="en-US" dirty="0"/>
              <a:t>디렉토리로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계정 자체가 관리자로 변경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82488" y="4244705"/>
            <a:ext cx="193995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프롬프트 기호</a:t>
            </a:r>
            <a:endParaRPr lang="en-US" altLang="ko-KR" dirty="0" smtClean="0"/>
          </a:p>
          <a:p>
            <a:r>
              <a:rPr lang="en-US" altLang="ko-KR" dirty="0" smtClean="0"/>
              <a:t>$ :</a:t>
            </a:r>
            <a:r>
              <a:rPr lang="ko-KR" altLang="en-US" dirty="0" smtClean="0"/>
              <a:t> 일반사용자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root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60" y="4244705"/>
            <a:ext cx="3382529" cy="22785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24" y="4244705"/>
            <a:ext cx="5176096" cy="19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 기록 </a:t>
            </a:r>
            <a:r>
              <a:rPr lang="en-US" altLang="ko-KR" dirty="0" smtClean="0"/>
              <a:t>– script</a:t>
            </a:r>
          </a:p>
          <a:p>
            <a:r>
              <a:rPr lang="ko-KR" altLang="en-US" dirty="0" smtClean="0"/>
              <a:t>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 내용 검색 </a:t>
            </a:r>
            <a:r>
              <a:rPr lang="en-US" altLang="ko-KR" dirty="0" smtClean="0"/>
              <a:t>– find, </a:t>
            </a:r>
            <a:r>
              <a:rPr lang="en-US" altLang="ko-KR" dirty="0" err="1" smtClean="0"/>
              <a:t>whereis</a:t>
            </a:r>
            <a:r>
              <a:rPr lang="en-US" altLang="ko-KR" dirty="0" smtClean="0"/>
              <a:t>, which, </a:t>
            </a:r>
            <a:r>
              <a:rPr lang="en-US" altLang="ko-KR" dirty="0" err="1" smtClean="0"/>
              <a:t>grep</a:t>
            </a:r>
            <a:endParaRPr lang="en-US" altLang="ko-KR" dirty="0" smtClean="0"/>
          </a:p>
          <a:p>
            <a:r>
              <a:rPr lang="ko-KR" altLang="en-US" dirty="0" smtClean="0"/>
              <a:t>유용한 명령어와 기능</a:t>
            </a:r>
            <a:endParaRPr lang="en-US" altLang="ko-KR" dirty="0" smtClean="0"/>
          </a:p>
          <a:p>
            <a:r>
              <a:rPr lang="en-US" altLang="ko-KR" dirty="0"/>
              <a:t>root </a:t>
            </a:r>
            <a:r>
              <a:rPr lang="ko-KR" altLang="en-US" dirty="0"/>
              <a:t>권한</a:t>
            </a:r>
            <a:r>
              <a:rPr lang="en-US" altLang="ko-KR" dirty="0"/>
              <a:t>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 smtClean="0"/>
              <a:t>사용자 관리</a:t>
            </a:r>
            <a:endParaRPr lang="en-US" altLang="ko-KR" dirty="0" smtClean="0"/>
          </a:p>
          <a:p>
            <a:r>
              <a:rPr lang="ko-KR" altLang="en-US" dirty="0" smtClean="0"/>
              <a:t>파일 권한 관리</a:t>
            </a:r>
            <a:endParaRPr lang="en-US" altLang="ko-KR" dirty="0" smtClean="0"/>
          </a:p>
          <a:p>
            <a:r>
              <a:rPr lang="ko-KR" altLang="en-US" dirty="0" smtClean="0"/>
              <a:t>파일 압축</a:t>
            </a:r>
            <a:r>
              <a:rPr lang="en-US" altLang="ko-KR" dirty="0" smtClean="0"/>
              <a:t>/</a:t>
            </a:r>
            <a:r>
              <a:rPr lang="ko-KR" altLang="en-US" dirty="0" smtClean="0"/>
              <a:t>풀기</a:t>
            </a:r>
            <a:endParaRPr lang="en-US" altLang="ko-KR" dirty="0" smtClean="0"/>
          </a:p>
          <a:p>
            <a:r>
              <a:rPr lang="ko-KR" altLang="en-US" dirty="0" smtClean="0"/>
              <a:t>파일 묶기</a:t>
            </a:r>
            <a:endParaRPr lang="en-US" altLang="ko-KR" dirty="0" smtClean="0"/>
          </a:p>
          <a:p>
            <a:r>
              <a:rPr lang="ko-KR" altLang="en-US" dirty="0" smtClean="0"/>
              <a:t>패키지 설치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관련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su</a:t>
            </a:r>
            <a:r>
              <a:rPr lang="en-US" altLang="ko-KR" dirty="0" smtClean="0"/>
              <a:t> [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] : </a:t>
            </a:r>
            <a:r>
              <a:rPr lang="ko-KR" altLang="en-US" dirty="0" smtClean="0"/>
              <a:t>로그아웃하지 않고 다른 사용자의 계정으로 전환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]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없으면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 root </a:t>
            </a:r>
            <a:r>
              <a:rPr lang="ko-KR" altLang="en-US" dirty="0" smtClean="0"/>
              <a:t>와 같음</a:t>
            </a:r>
            <a:endParaRPr lang="en-US" altLang="ko-KR" dirty="0" smtClean="0"/>
          </a:p>
          <a:p>
            <a:r>
              <a:rPr lang="en-US" altLang="ko-KR" dirty="0" err="1" smtClean="0"/>
              <a:t>su</a:t>
            </a:r>
            <a:r>
              <a:rPr lang="en-US" altLang="ko-KR" dirty="0" smtClean="0"/>
              <a:t> – [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] : </a:t>
            </a:r>
            <a:r>
              <a:rPr lang="ko-KR" altLang="en-US" dirty="0" smtClean="0"/>
              <a:t>사용자 계정으로 전환하고 해당 사용자 환경으로 쉘을 실행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55" y="3208335"/>
            <a:ext cx="4114800" cy="2790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3863788"/>
            <a:ext cx="52053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 root</a:t>
            </a:r>
            <a:r>
              <a:rPr lang="ko-KR" altLang="en-US" dirty="0" smtClean="0"/>
              <a:t>는 암호를 알아야 사용할 수 있으나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–s</a:t>
            </a:r>
            <a:r>
              <a:rPr lang="ko-KR" altLang="en-US" dirty="0" smtClean="0"/>
              <a:t>는 허가된 사용자라면 본인의 암호를 사용하여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관리자 권한을 얻을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1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리눅스는 다중 사용자 시스템</a:t>
            </a:r>
            <a:r>
              <a:rPr lang="en-US" altLang="ko-KR" dirty="0"/>
              <a:t>(Multi-User System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defRPr/>
            </a:pPr>
            <a:r>
              <a:rPr lang="en-US" altLang="ko-KR" dirty="0" smtClean="0"/>
              <a:t>root : </a:t>
            </a:r>
            <a:r>
              <a:rPr lang="ko-KR" altLang="en-US" dirty="0"/>
              <a:t>슈</a:t>
            </a:r>
            <a:r>
              <a:rPr lang="ko-KR" altLang="en-US" dirty="0" smtClean="0"/>
              <a:t>퍼 유저</a:t>
            </a:r>
            <a:r>
              <a:rPr lang="en-US" altLang="ko-KR" dirty="0" smtClean="0"/>
              <a:t>(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uperuser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작업을 할 수 있는 권한을 가짐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사용자 관리는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계정으로 </a:t>
            </a:r>
            <a:r>
              <a:rPr lang="ko-KR" altLang="en-US" dirty="0" smtClean="0"/>
              <a:t>실행해야 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모든 </a:t>
            </a:r>
            <a:r>
              <a:rPr lang="ko-KR" altLang="en-US" dirty="0" smtClean="0"/>
              <a:t>사용자는 </a:t>
            </a:r>
            <a:r>
              <a:rPr lang="ko-KR" altLang="en-US" dirty="0"/>
              <a:t>하나 이상의 그룹에 </a:t>
            </a:r>
            <a:r>
              <a:rPr lang="ko-KR" altLang="en-US" dirty="0" smtClean="0"/>
              <a:t>소속됨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관련 파일</a:t>
            </a:r>
            <a:endParaRPr lang="en-US" altLang="ko-KR" dirty="0"/>
          </a:p>
          <a:p>
            <a:pPr lvl="1"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정보 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/shadow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</a:t>
            </a:r>
            <a:r>
              <a:rPr lang="ko-KR" altLang="en-US" dirty="0"/>
              <a:t>비밀번호 정보 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/group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그룹 </a:t>
            </a:r>
            <a:r>
              <a:rPr lang="ko-KR" altLang="en-US" dirty="0"/>
              <a:t>정보 </a:t>
            </a:r>
            <a:r>
              <a:rPr lang="ko-KR" altLang="en-US" dirty="0" smtClean="0"/>
              <a:t>파일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11" y="4981998"/>
            <a:ext cx="5273756" cy="135344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7072" y="6408131"/>
            <a:ext cx="5560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Georgia" panose="02040502050405020303" pitchFamily="18" charset="0"/>
              <a:buNone/>
              <a:defRPr/>
            </a:pPr>
            <a:r>
              <a:rPr lang="ko-KR" altLang="en-US" sz="1100" b="1" u="sng" dirty="0" smtClean="0">
                <a:solidFill>
                  <a:srgbClr val="0000FF"/>
                </a:solidFill>
              </a:rPr>
              <a:t>사용자명</a:t>
            </a:r>
            <a:r>
              <a:rPr lang="en-US" altLang="ko-KR" sz="1100" b="1" u="sng" dirty="0" smtClean="0">
                <a:solidFill>
                  <a:srgbClr val="0000FF"/>
                </a:solidFill>
              </a:rPr>
              <a:t>:</a:t>
            </a:r>
            <a:r>
              <a:rPr lang="ko-KR" altLang="en-US" sz="1100" b="1" u="sng" dirty="0">
                <a:solidFill>
                  <a:srgbClr val="0000FF"/>
                </a:solidFill>
              </a:rPr>
              <a:t>암호</a:t>
            </a:r>
            <a:r>
              <a:rPr lang="en-US" altLang="ko-KR" sz="1100" b="1" u="sng" dirty="0">
                <a:solidFill>
                  <a:srgbClr val="0000FF"/>
                </a:solidFill>
              </a:rPr>
              <a:t>:</a:t>
            </a:r>
            <a:r>
              <a:rPr lang="ko-KR" altLang="en-US" sz="1100" b="1" u="sng" dirty="0">
                <a:solidFill>
                  <a:srgbClr val="0000FF"/>
                </a:solidFill>
              </a:rPr>
              <a:t>사용자 </a:t>
            </a:r>
            <a:r>
              <a:rPr lang="en-US" altLang="ko-KR" sz="1100" b="1" u="sng" dirty="0">
                <a:solidFill>
                  <a:srgbClr val="0000FF"/>
                </a:solidFill>
              </a:rPr>
              <a:t>ID:</a:t>
            </a:r>
            <a:r>
              <a:rPr lang="ko-KR" altLang="en-US" sz="1100" b="1" u="sng" dirty="0">
                <a:solidFill>
                  <a:srgbClr val="0000FF"/>
                </a:solidFill>
              </a:rPr>
              <a:t>사용자가 소속된 그룹 </a:t>
            </a:r>
            <a:r>
              <a:rPr lang="en-US" altLang="ko-KR" sz="1100" b="1" u="sng" dirty="0">
                <a:solidFill>
                  <a:srgbClr val="0000FF"/>
                </a:solidFill>
              </a:rPr>
              <a:t>ID:</a:t>
            </a:r>
            <a:r>
              <a:rPr lang="ko-KR" altLang="en-US" sz="1100" b="1" u="sng" dirty="0">
                <a:solidFill>
                  <a:srgbClr val="0000FF"/>
                </a:solidFill>
              </a:rPr>
              <a:t>전체 이름</a:t>
            </a:r>
            <a:r>
              <a:rPr lang="en-US" altLang="ko-KR" sz="1100" b="1" u="sng" dirty="0">
                <a:solidFill>
                  <a:srgbClr val="0000FF"/>
                </a:solidFill>
              </a:rPr>
              <a:t>:</a:t>
            </a:r>
            <a:r>
              <a:rPr lang="ko-KR" altLang="en-US" sz="1100" b="1" u="sng" dirty="0">
                <a:solidFill>
                  <a:srgbClr val="0000FF"/>
                </a:solidFill>
              </a:rPr>
              <a:t>홈 디렉터리</a:t>
            </a:r>
            <a:r>
              <a:rPr lang="en-US" altLang="ko-KR" sz="1100" b="1" u="sng" dirty="0">
                <a:solidFill>
                  <a:srgbClr val="0000FF"/>
                </a:solidFill>
              </a:rPr>
              <a:t>:</a:t>
            </a:r>
            <a:r>
              <a:rPr lang="ko-KR" altLang="en-US" sz="1100" b="1" u="sng" dirty="0">
                <a:solidFill>
                  <a:srgbClr val="0000FF"/>
                </a:solidFill>
              </a:rPr>
              <a:t>기본 셸</a:t>
            </a:r>
            <a:endParaRPr lang="en-US" altLang="ko-KR" sz="1100" dirty="0">
              <a:solidFill>
                <a:srgbClr val="0000FF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714" y="3290510"/>
            <a:ext cx="4670910" cy="190713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64562" y="5356068"/>
            <a:ext cx="3837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Georgia" panose="02040502050405020303" pitchFamily="18" charset="0"/>
              <a:buNone/>
              <a:defRPr/>
            </a:pPr>
            <a:r>
              <a:rPr lang="ko-KR" altLang="ko-KR" sz="1200" b="1" u="sng" dirty="0" err="1">
                <a:solidFill>
                  <a:srgbClr val="0000FF"/>
                </a:solidFill>
                <a:latin typeface="+mn-ea"/>
              </a:rPr>
              <a:t>그룹명</a:t>
            </a:r>
            <a:r>
              <a:rPr lang="en-US" altLang="ko-KR" sz="1200" b="1" u="sng" dirty="0">
                <a:solidFill>
                  <a:srgbClr val="0000FF"/>
                </a:solidFill>
                <a:latin typeface="+mn-ea"/>
              </a:rPr>
              <a:t>:</a:t>
            </a:r>
            <a:r>
              <a:rPr lang="ko-KR" altLang="ko-KR" sz="1200" b="1" u="sng" dirty="0">
                <a:solidFill>
                  <a:srgbClr val="0000FF"/>
                </a:solidFill>
                <a:latin typeface="+mn-ea"/>
              </a:rPr>
              <a:t>비밀번호</a:t>
            </a:r>
            <a:r>
              <a:rPr lang="en-US" altLang="ko-KR" sz="1200" b="1" u="sng" dirty="0">
                <a:solidFill>
                  <a:srgbClr val="0000FF"/>
                </a:solidFill>
                <a:latin typeface="+mn-ea"/>
              </a:rPr>
              <a:t>:</a:t>
            </a:r>
            <a:r>
              <a:rPr lang="ko-KR" altLang="ko-KR" sz="1200" b="1" u="sng" dirty="0">
                <a:solidFill>
                  <a:srgbClr val="0000FF"/>
                </a:solidFill>
                <a:latin typeface="+mn-ea"/>
              </a:rPr>
              <a:t>그룹</a:t>
            </a:r>
            <a:r>
              <a:rPr lang="en-US" altLang="ko-KR" sz="1200" b="1" u="sng" dirty="0">
                <a:solidFill>
                  <a:srgbClr val="0000FF"/>
                </a:solidFill>
                <a:latin typeface="+mn-ea"/>
              </a:rPr>
              <a:t> id:</a:t>
            </a:r>
            <a:r>
              <a:rPr lang="ko-KR" altLang="ko-KR" sz="1200" b="1" u="sng" dirty="0">
                <a:solidFill>
                  <a:srgbClr val="0000FF"/>
                </a:solidFill>
                <a:latin typeface="+mn-ea"/>
              </a:rPr>
              <a:t>그룹에 속한 사용자명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01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root</a:t>
            </a:r>
            <a:r>
              <a:rPr lang="ko-KR" altLang="en-US" dirty="0" smtClean="0"/>
              <a:t>의 권한이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31314"/>
              </p:ext>
            </p:extLst>
          </p:nvPr>
        </p:nvGraphicFramePr>
        <p:xfrm>
          <a:off x="792332" y="1690683"/>
          <a:ext cx="10045714" cy="3762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7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3102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37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useradd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새로운 사용자를 추가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useradd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–m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newuser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passwd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사용자의 비밀번호를 지정하거나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변경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passwd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newuser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usermod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사용자의 속성을 변경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usermod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-g root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newuser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userdel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사용자를 삭제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userdel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–r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newuser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1" dirty="0" err="1" smtClean="0"/>
                        <a:t>chage</a:t>
                      </a:r>
                      <a:endParaRPr lang="en-US" altLang="ko-KR" sz="18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사용자의 암호를 주기적으로 변경하도록 설정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# </a:t>
                      </a:r>
                      <a:r>
                        <a:rPr lang="en-US" altLang="ko-KR" sz="1600" dirty="0" err="1" smtClean="0"/>
                        <a:t>chage</a:t>
                      </a:r>
                      <a:r>
                        <a:rPr lang="en-US" altLang="ko-KR" sz="1600" dirty="0" smtClean="0"/>
                        <a:t> -m 2 </a:t>
                      </a:r>
                      <a:r>
                        <a:rPr lang="en-US" altLang="ko-KR" sz="1600" dirty="0" err="1" smtClean="0"/>
                        <a:t>newuser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1" dirty="0" smtClean="0"/>
                        <a:t>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현재 사용자가 속한 그룹을 보여줌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en-US" altLang="ko-KR" sz="1600" dirty="0" smtClean="0"/>
                        <a:t># 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1172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86694" y="5876778"/>
            <a:ext cx="518314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유사한 명령어로 </a:t>
            </a:r>
            <a:r>
              <a:rPr lang="en-US" altLang="ko-KR" dirty="0" err="1" smtClean="0"/>
              <a:t>adduser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deluser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6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269" y="896411"/>
            <a:ext cx="11434714" cy="5611906"/>
          </a:xfrm>
        </p:spPr>
        <p:txBody>
          <a:bodyPr/>
          <a:lstStyle/>
          <a:p>
            <a:r>
              <a:rPr lang="en-US" altLang="ko-KR" sz="2400" dirty="0" err="1" smtClean="0">
                <a:latin typeface="+mn-ea"/>
              </a:rPr>
              <a:t>useradd</a:t>
            </a:r>
            <a:r>
              <a:rPr lang="ko-KR" altLang="en-US" sz="2400" dirty="0" smtClean="0">
                <a:latin typeface="+mn-ea"/>
              </a:rPr>
              <a:t>와 </a:t>
            </a:r>
            <a:r>
              <a:rPr lang="en-US" altLang="ko-KR" sz="2400" dirty="0" err="1" smtClean="0">
                <a:latin typeface="+mn-ea"/>
              </a:rPr>
              <a:t>userdel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명령어의 매뉴얼을 </a:t>
            </a:r>
            <a:r>
              <a:rPr lang="ko-KR" altLang="en-US" sz="2400" dirty="0" err="1" smtClean="0">
                <a:latin typeface="+mn-ea"/>
              </a:rPr>
              <a:t>확인하시오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lvl="1"/>
            <a:r>
              <a:rPr lang="ko-KR" altLang="en-US" sz="2000" dirty="0" smtClean="0">
                <a:latin typeface="+mn-ea"/>
              </a:rPr>
              <a:t>홈디렉토리를 함께 생성하는 </a:t>
            </a:r>
            <a:r>
              <a:rPr lang="en-US" altLang="ko-KR" sz="2000" dirty="0" err="1" smtClean="0">
                <a:latin typeface="+mn-ea"/>
              </a:rPr>
              <a:t>useradd</a:t>
            </a:r>
            <a:r>
              <a:rPr lang="ko-KR" altLang="en-US" sz="2000" dirty="0" smtClean="0">
                <a:latin typeface="+mn-ea"/>
              </a:rPr>
              <a:t>의 옵션은</a:t>
            </a:r>
            <a:r>
              <a:rPr lang="en-US" altLang="ko-KR" sz="2000" dirty="0" smtClean="0">
                <a:latin typeface="+mn-ea"/>
              </a:rPr>
              <a:t>?</a:t>
            </a:r>
          </a:p>
          <a:p>
            <a:pPr lvl="1"/>
            <a:r>
              <a:rPr lang="ko-KR" altLang="en-US" sz="2000" dirty="0">
                <a:latin typeface="+mn-ea"/>
              </a:rPr>
              <a:t>홈디렉토리를 함께 </a:t>
            </a:r>
            <a:r>
              <a:rPr lang="ko-KR" altLang="en-US" sz="2000" dirty="0" smtClean="0">
                <a:latin typeface="+mn-ea"/>
              </a:rPr>
              <a:t>삭제하는 </a:t>
            </a:r>
            <a:r>
              <a:rPr lang="en-US" altLang="ko-KR" sz="2000" dirty="0" err="1" smtClean="0">
                <a:latin typeface="+mn-ea"/>
              </a:rPr>
              <a:t>userdel</a:t>
            </a:r>
            <a:r>
              <a:rPr lang="ko-KR" altLang="en-US" sz="2000" dirty="0" smtClean="0">
                <a:latin typeface="+mn-ea"/>
              </a:rPr>
              <a:t>의 옵션은</a:t>
            </a:r>
            <a:r>
              <a:rPr lang="en-US" altLang="ko-KR" sz="2000" dirty="0" smtClean="0">
                <a:latin typeface="+mn-ea"/>
              </a:rPr>
              <a:t>?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user01, user02, user03</a:t>
            </a:r>
            <a:r>
              <a:rPr lang="ko-KR" altLang="en-US" sz="2400" dirty="0">
                <a:latin typeface="+mn-ea"/>
              </a:rPr>
              <a:t>을 추가하면서 홈디렉토리도 함께 </a:t>
            </a:r>
            <a:r>
              <a:rPr lang="ko-KR" altLang="en-US" sz="2400" dirty="0" err="1">
                <a:latin typeface="+mn-ea"/>
              </a:rPr>
              <a:t>생성하시오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user01</a:t>
            </a:r>
            <a:r>
              <a:rPr lang="ko-KR" altLang="en-US" sz="2400" dirty="0">
                <a:latin typeface="+mn-ea"/>
              </a:rPr>
              <a:t>를 </a:t>
            </a:r>
            <a:r>
              <a:rPr lang="en-US" altLang="ko-KR" sz="2400" dirty="0">
                <a:latin typeface="+mn-ea"/>
              </a:rPr>
              <a:t>‘Oct 30, 2019’</a:t>
            </a:r>
            <a:r>
              <a:rPr lang="ko-KR" altLang="en-US" sz="2400" dirty="0">
                <a:latin typeface="+mn-ea"/>
              </a:rPr>
              <a:t>에 폐기되도록 설정하고 그 정보를 </a:t>
            </a:r>
            <a:r>
              <a:rPr lang="ko-KR" altLang="en-US" sz="2400" dirty="0" err="1">
                <a:latin typeface="+mn-ea"/>
              </a:rPr>
              <a:t>확인하시오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r>
              <a:rPr lang="en-US" altLang="ko-KR" sz="2000" dirty="0" err="1" smtClean="0">
                <a:latin typeface="+mn-ea"/>
              </a:rPr>
              <a:t>chage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명령</a:t>
            </a:r>
            <a:r>
              <a:rPr lang="en-US" altLang="ko-KR" sz="2000" dirty="0" smtClean="0">
                <a:latin typeface="+mn-ea"/>
              </a:rPr>
              <a:t>/ </a:t>
            </a:r>
            <a:r>
              <a:rPr lang="ko-KR" altLang="en-US" sz="2000" dirty="0" smtClean="0">
                <a:latin typeface="+mn-ea"/>
              </a:rPr>
              <a:t>옵션 </a:t>
            </a:r>
            <a:r>
              <a:rPr lang="en-US" altLang="ko-KR" sz="2000" dirty="0" smtClean="0">
                <a:latin typeface="+mn-ea"/>
              </a:rPr>
              <a:t>–</a:t>
            </a:r>
            <a:r>
              <a:rPr lang="ko-KR" altLang="en-US" sz="2000" dirty="0" err="1" smtClean="0">
                <a:latin typeface="+mn-ea"/>
              </a:rPr>
              <a:t>ㅣ</a:t>
            </a:r>
            <a:r>
              <a:rPr lang="en-US" altLang="ko-KR" sz="2000" dirty="0" smtClean="0">
                <a:latin typeface="+mn-ea"/>
              </a:rPr>
              <a:t>, -E , -m </a:t>
            </a:r>
            <a:r>
              <a:rPr lang="ko-KR" altLang="en-US" sz="2000" dirty="0" smtClean="0">
                <a:latin typeface="+mn-ea"/>
              </a:rPr>
              <a:t>등을 매뉴얼에서 </a:t>
            </a:r>
            <a:r>
              <a:rPr lang="ko-KR" altLang="en-US" sz="2000" dirty="0" err="1" smtClean="0">
                <a:latin typeface="+mn-ea"/>
              </a:rPr>
              <a:t>확인하시오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user03</a:t>
            </a:r>
            <a:r>
              <a:rPr lang="ko-KR" altLang="en-US" sz="2400" dirty="0">
                <a:latin typeface="+mn-ea"/>
              </a:rPr>
              <a:t>를 홈디렉토리와 함께 </a:t>
            </a:r>
            <a:r>
              <a:rPr lang="ko-KR" altLang="en-US" sz="2400" dirty="0" err="1">
                <a:latin typeface="+mn-ea"/>
              </a:rPr>
              <a:t>삭제하시오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50" y="553865"/>
            <a:ext cx="8648300" cy="56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속성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3" y="1601252"/>
            <a:ext cx="8305800" cy="1114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20" y="2715677"/>
            <a:ext cx="7580352" cy="390275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11482"/>
              </p:ext>
            </p:extLst>
          </p:nvPr>
        </p:nvGraphicFramePr>
        <p:xfrm>
          <a:off x="9320940" y="4846355"/>
          <a:ext cx="209943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문자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일반파일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디렉토리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블록 디바이스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c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문자 디바이스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200" b="1" dirty="0" smtClean="0"/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심볼릭</a:t>
                      </a:r>
                      <a:r>
                        <a:rPr lang="ko-KR" altLang="en-US" sz="1200" dirty="0" smtClean="0"/>
                        <a:t> 링크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27227" y="449777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파일유형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46434" y="2861058"/>
            <a:ext cx="481263" cy="3249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27697" y="2861058"/>
            <a:ext cx="481263" cy="3249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08960" y="2861058"/>
            <a:ext cx="481263" cy="3249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46434" y="3237395"/>
            <a:ext cx="39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85870" y="3207822"/>
            <a:ext cx="423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14246" y="3259094"/>
            <a:ext cx="270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080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파일 유형</a:t>
            </a:r>
            <a:endParaRPr lang="en-US" altLang="ko-KR" dirty="0"/>
          </a:p>
          <a:p>
            <a:pPr lvl="1">
              <a:defRPr/>
            </a:pPr>
            <a:r>
              <a:rPr lang="ko-KR" altLang="en-US" sz="1800" dirty="0"/>
              <a:t>디렉터리일 경우에는 </a:t>
            </a:r>
            <a:r>
              <a:rPr lang="en-US" altLang="ko-KR" sz="1800" b="1" dirty="0"/>
              <a:t>d</a:t>
            </a:r>
            <a:r>
              <a:rPr lang="en-US" altLang="ko-KR" sz="1800" dirty="0"/>
              <a:t>, </a:t>
            </a:r>
            <a:r>
              <a:rPr lang="ko-KR" altLang="en-US" sz="1800" dirty="0"/>
              <a:t>일반적인 파일일 경우에는 </a:t>
            </a:r>
            <a:r>
              <a:rPr lang="en-US" altLang="ko-KR" sz="1800" b="1" dirty="0"/>
              <a:t>-</a:t>
            </a:r>
            <a:r>
              <a:rPr lang="ko-KR" altLang="en-US" sz="1800" dirty="0"/>
              <a:t>가 표시</a:t>
            </a:r>
            <a:endParaRPr lang="en-US" altLang="ko-KR" sz="1800" dirty="0"/>
          </a:p>
          <a:p>
            <a:pPr lvl="1"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dirty="0"/>
              <a:t>파일 허가권</a:t>
            </a:r>
            <a:r>
              <a:rPr lang="en-US" altLang="ko-KR" dirty="0"/>
              <a:t>(Permission)</a:t>
            </a:r>
          </a:p>
          <a:p>
            <a:pPr lvl="1">
              <a:defRPr/>
            </a:pPr>
            <a:r>
              <a:rPr lang="ko-KR" altLang="en-US" sz="1800" dirty="0"/>
              <a:t>“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-” , “ r--” , “ r--” 3</a:t>
            </a:r>
            <a:r>
              <a:rPr lang="ko-KR" altLang="en-US" sz="1800" dirty="0"/>
              <a:t>개씩 끊어서 읽음 </a:t>
            </a:r>
            <a:r>
              <a:rPr lang="en-US" altLang="ko-KR" sz="1800" dirty="0"/>
              <a:t>(r</a:t>
            </a:r>
            <a:r>
              <a:rPr lang="ko-KR" altLang="en-US" sz="1800" dirty="0"/>
              <a:t>은 </a:t>
            </a:r>
            <a:r>
              <a:rPr lang="en-US" altLang="ko-KR" sz="1800" dirty="0"/>
              <a:t>read, w</a:t>
            </a:r>
            <a:r>
              <a:rPr lang="ko-KR" altLang="en-US" sz="1800" dirty="0"/>
              <a:t>는 </a:t>
            </a:r>
            <a:r>
              <a:rPr lang="en-US" altLang="ko-KR" sz="1800" dirty="0"/>
              <a:t>write, x</a:t>
            </a:r>
            <a:r>
              <a:rPr lang="ko-KR" altLang="en-US" sz="1800" dirty="0"/>
              <a:t>는 </a:t>
            </a:r>
            <a:r>
              <a:rPr lang="en-US" altLang="ko-KR" sz="1800" dirty="0"/>
              <a:t>execute</a:t>
            </a:r>
            <a:r>
              <a:rPr lang="ko-KR" altLang="en-US" sz="1800" dirty="0"/>
              <a:t>의 약자</a:t>
            </a:r>
            <a:r>
              <a:rPr lang="en-US" altLang="ko-KR" sz="1800" dirty="0"/>
              <a:t>)</a:t>
            </a:r>
          </a:p>
          <a:p>
            <a:pPr lvl="1">
              <a:defRPr/>
            </a:pPr>
            <a:r>
              <a:rPr lang="ko-KR" altLang="en-US" sz="1800" dirty="0"/>
              <a:t>첫 번째 “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-”</a:t>
            </a:r>
            <a:r>
              <a:rPr lang="ko-KR" altLang="en-US" sz="1800" dirty="0"/>
              <a:t>는 소유자</a:t>
            </a:r>
            <a:r>
              <a:rPr lang="en-US" altLang="ko-KR" sz="1800" dirty="0"/>
              <a:t>(User)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파일접근</a:t>
            </a:r>
            <a:r>
              <a:rPr lang="ko-KR" altLang="en-US" sz="1800" dirty="0"/>
              <a:t> 권한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800" dirty="0"/>
              <a:t>두 번째의 “</a:t>
            </a:r>
            <a:r>
              <a:rPr lang="en-US" altLang="ko-KR" sz="1800" dirty="0"/>
              <a:t>r--”</a:t>
            </a:r>
            <a:r>
              <a:rPr lang="ko-KR" altLang="en-US" sz="1800" dirty="0"/>
              <a:t>는 그룹</a:t>
            </a:r>
            <a:r>
              <a:rPr lang="en-US" altLang="ko-KR" sz="1800" dirty="0"/>
              <a:t>(Group)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파일접근</a:t>
            </a:r>
            <a:r>
              <a:rPr lang="ko-KR" altLang="en-US" sz="1800" dirty="0"/>
              <a:t> 권한</a:t>
            </a:r>
          </a:p>
          <a:p>
            <a:pPr lvl="1">
              <a:defRPr/>
            </a:pPr>
            <a:r>
              <a:rPr lang="ko-KR" altLang="en-US" sz="1800" dirty="0"/>
              <a:t>세 번째의 “</a:t>
            </a:r>
            <a:r>
              <a:rPr lang="en-US" altLang="ko-KR" sz="1800" dirty="0"/>
              <a:t>r--”</a:t>
            </a:r>
            <a:r>
              <a:rPr lang="ko-KR" altLang="en-US" sz="1800" dirty="0"/>
              <a:t>는 그 외의 사용자</a:t>
            </a:r>
            <a:r>
              <a:rPr lang="en-US" altLang="ko-KR" sz="1800" dirty="0"/>
              <a:t>(Other)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파일접근</a:t>
            </a:r>
            <a:r>
              <a:rPr lang="ko-KR" altLang="en-US" sz="1800" dirty="0"/>
              <a:t> 권한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800" dirty="0"/>
              <a:t>숫자로도 표시 가능 </a:t>
            </a:r>
            <a:r>
              <a:rPr lang="en-US" altLang="ko-KR" sz="1800" dirty="0"/>
              <a:t>(8</a:t>
            </a:r>
            <a:r>
              <a:rPr lang="ko-KR" altLang="en-US" sz="1800" dirty="0"/>
              <a:t>진수</a:t>
            </a:r>
            <a:r>
              <a:rPr lang="en-US" altLang="ko-KR" sz="1800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92" y="4753839"/>
            <a:ext cx="7101943" cy="163733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114096" y="1359091"/>
            <a:ext cx="3330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  <a:latin typeface="Noto Sans"/>
              </a:rPr>
              <a:t>디렉토리의 경우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Noto Sans"/>
              </a:rPr>
              <a:t>실행권한</a:t>
            </a:r>
            <a:r>
              <a:rPr lang="en-US" altLang="ko-KR" sz="1600" b="1" dirty="0" smtClean="0">
                <a:solidFill>
                  <a:srgbClr val="0000FF"/>
                </a:solidFill>
                <a:latin typeface="Noto Sans"/>
              </a:rPr>
              <a:t>(x)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"/>
              </a:rPr>
              <a:t>이 </a:t>
            </a:r>
            <a:r>
              <a:rPr lang="ko-KR" altLang="en-US" sz="1600" b="1" dirty="0">
                <a:solidFill>
                  <a:srgbClr val="0000FF"/>
                </a:solidFill>
                <a:latin typeface="Noto Sans"/>
              </a:rPr>
              <a:t>있어야 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"/>
              </a:rPr>
              <a:t>디렉토리 진입</a:t>
            </a:r>
            <a:r>
              <a:rPr lang="en-US" altLang="ko-KR" sz="1600" b="1" dirty="0" smtClean="0">
                <a:solidFill>
                  <a:srgbClr val="0000FF"/>
                </a:solidFill>
                <a:latin typeface="Noto Sans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"/>
              </a:rPr>
              <a:t>가능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7295" y="4712698"/>
            <a:ext cx="270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u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45118" y="4675798"/>
            <a:ext cx="423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g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096" y="4693448"/>
            <a:ext cx="270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391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chmod</a:t>
            </a:r>
            <a:r>
              <a:rPr lang="en-US" altLang="ko-KR" dirty="0" smtClean="0"/>
              <a:t> :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디렉토리의 권한</a:t>
            </a:r>
            <a:r>
              <a:rPr lang="en-US" altLang="ko-KR" dirty="0"/>
              <a:t>(</a:t>
            </a:r>
            <a:r>
              <a:rPr lang="ko-KR" altLang="en-US" dirty="0" err="1"/>
              <a:t>퍼미션</a:t>
            </a:r>
            <a:r>
              <a:rPr lang="en-US" altLang="ko-KR" dirty="0"/>
              <a:t>, </a:t>
            </a:r>
            <a:r>
              <a:rPr lang="ko-KR" altLang="en-US" dirty="0"/>
              <a:t>허가권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r>
              <a:rPr lang="ko-KR" altLang="en-US" dirty="0" smtClean="0"/>
              <a:t>다음 명령을 설명하시오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/>
              <a:t>chmod</a:t>
            </a:r>
            <a:r>
              <a:rPr lang="en-US" altLang="ko-KR" sz="2400" dirty="0"/>
              <a:t> </a:t>
            </a:r>
            <a:r>
              <a:rPr lang="en-US" altLang="ko-KR" sz="2400" dirty="0" err="1"/>
              <a:t>g+w</a:t>
            </a:r>
            <a:r>
              <a:rPr lang="en-US" altLang="ko-KR" sz="2400" dirty="0"/>
              <a:t> </a:t>
            </a:r>
            <a:r>
              <a:rPr lang="en-US" altLang="ko-KR" sz="2400" dirty="0" err="1" smtClean="0"/>
              <a:t>test.c</a:t>
            </a:r>
            <a:endParaRPr lang="en-US" altLang="ko-KR" sz="2400" dirty="0"/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/>
              <a:t>chmod</a:t>
            </a:r>
            <a:r>
              <a:rPr lang="en-US" altLang="ko-KR" sz="2400" dirty="0"/>
              <a:t> o-r </a:t>
            </a:r>
            <a:r>
              <a:rPr lang="en-US" altLang="ko-KR" sz="2400" dirty="0" err="1" smtClean="0"/>
              <a:t>test.c</a:t>
            </a:r>
            <a:endParaRPr lang="en-US" altLang="ko-KR" sz="2400" dirty="0" smtClean="0"/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 smtClean="0"/>
              <a:t>chmod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u+x</a:t>
            </a:r>
            <a:r>
              <a:rPr lang="en-US" altLang="ko-KR" sz="2400" dirty="0"/>
              <a:t> file.txt </a:t>
            </a:r>
            <a:endParaRPr lang="en-US" altLang="ko-KR" sz="2400" dirty="0" smtClean="0"/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 smtClean="0"/>
              <a:t>chmod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g+rwx</a:t>
            </a:r>
            <a:r>
              <a:rPr lang="en-US" altLang="ko-KR" sz="2400" dirty="0"/>
              <a:t> </a:t>
            </a:r>
            <a:r>
              <a:rPr lang="en-US" altLang="ko-KR" sz="2400" dirty="0" smtClean="0"/>
              <a:t>file.txt</a:t>
            </a:r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 smtClean="0"/>
              <a:t>chmod</a:t>
            </a:r>
            <a:r>
              <a:rPr lang="en-US" altLang="ko-KR" sz="2400" dirty="0"/>
              <a:t> </a:t>
            </a:r>
            <a:r>
              <a:rPr lang="en-US" altLang="ko-KR" sz="2400" dirty="0" err="1"/>
              <a:t>go+r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file.txt</a:t>
            </a:r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 smtClean="0"/>
              <a:t>chmod</a:t>
            </a:r>
            <a:r>
              <a:rPr lang="en-US" altLang="ko-KR" sz="2400" dirty="0"/>
              <a:t> 000 </a:t>
            </a:r>
            <a:r>
              <a:rPr lang="en-US" altLang="ko-KR" sz="2400" dirty="0" err="1" smtClean="0"/>
              <a:t>test.c</a:t>
            </a:r>
            <a:endParaRPr lang="en-US" altLang="ko-KR" sz="2400" dirty="0" smtClean="0"/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 smtClean="0"/>
              <a:t>chmod</a:t>
            </a:r>
            <a:r>
              <a:rPr lang="en-US" altLang="ko-KR" sz="2400" dirty="0"/>
              <a:t> 777 </a:t>
            </a:r>
            <a:r>
              <a:rPr lang="en-US" altLang="ko-KR" sz="2400" dirty="0" err="1" smtClean="0"/>
              <a:t>test.c</a:t>
            </a:r>
            <a:endParaRPr lang="en-US" altLang="ko-KR" sz="2400" dirty="0" smtClean="0"/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 smtClean="0"/>
              <a:t>chmod</a:t>
            </a:r>
            <a:r>
              <a:rPr lang="en-US" altLang="ko-KR" sz="2400" dirty="0"/>
              <a:t> 744 </a:t>
            </a:r>
            <a:r>
              <a:rPr lang="en-US" altLang="ko-KR" sz="2400" dirty="0" err="1" smtClean="0"/>
              <a:t>test.c</a:t>
            </a:r>
            <a:endParaRPr lang="en-US" altLang="ko-KR" sz="2400" dirty="0" smtClean="0"/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 smtClean="0"/>
              <a:t>chmod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-R 777 </a:t>
            </a:r>
            <a:r>
              <a:rPr lang="en-US" altLang="ko-KR" sz="2400" dirty="0" smtClean="0"/>
              <a:t>backup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84632" y="2519245"/>
            <a:ext cx="3192704" cy="193899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FF"/>
                </a:solidFill>
                <a:latin typeface="+mn-ea"/>
              </a:rPr>
              <a:t>u : user</a:t>
            </a:r>
          </a:p>
          <a:p>
            <a:r>
              <a:rPr lang="en-US" altLang="ko-KR" sz="2000" b="1" dirty="0" smtClean="0">
                <a:solidFill>
                  <a:srgbClr val="0000FF"/>
                </a:solidFill>
                <a:latin typeface="+mn-ea"/>
              </a:rPr>
              <a:t>g : group</a:t>
            </a:r>
          </a:p>
          <a:p>
            <a:r>
              <a:rPr lang="en-US" altLang="ko-KR" sz="2000" b="1" dirty="0" smtClean="0">
                <a:solidFill>
                  <a:srgbClr val="0000FF"/>
                </a:solidFill>
                <a:latin typeface="+mn-ea"/>
              </a:rPr>
              <a:t>o : other</a:t>
            </a:r>
          </a:p>
          <a:p>
            <a:r>
              <a:rPr lang="en-US" altLang="ko-KR" sz="2000" b="1" dirty="0" smtClean="0">
                <a:solidFill>
                  <a:srgbClr val="0000FF"/>
                </a:solidFill>
                <a:latin typeface="+mn-ea"/>
              </a:rPr>
              <a:t>+ : 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</a:rPr>
              <a:t>권한 부여</a:t>
            </a:r>
            <a:endParaRPr lang="en-US" altLang="ko-KR" sz="20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rgbClr val="0000FF"/>
                </a:solidFill>
                <a:latin typeface="+mn-ea"/>
              </a:rPr>
              <a:t> - : 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</a:rPr>
              <a:t>권한</a:t>
            </a:r>
            <a:r>
              <a:rPr lang="en-US" altLang="ko-KR" sz="20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</a:rPr>
              <a:t>뺏기</a:t>
            </a:r>
            <a:endParaRPr lang="en-US" altLang="ko-KR" sz="20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rgbClr val="0000FF"/>
                </a:solidFill>
                <a:latin typeface="+mn-ea"/>
              </a:rPr>
              <a:t> -R : 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</a:rPr>
              <a:t>하위 디렉토리 포함</a:t>
            </a:r>
            <a:endParaRPr lang="ko-KR" altLang="en-US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9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압축</a:t>
            </a:r>
            <a:r>
              <a:rPr lang="en-US" altLang="ko-KR" dirty="0" smtClean="0"/>
              <a:t>/</a:t>
            </a:r>
            <a:r>
              <a:rPr lang="ko-KR" altLang="en-US" dirty="0" smtClean="0"/>
              <a:t>풀기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</a:rPr>
              <a:t>파일 </a:t>
            </a:r>
            <a:r>
              <a:rPr lang="ko-KR" altLang="en-US" dirty="0">
                <a:latin typeface="+mn-ea"/>
              </a:rPr>
              <a:t>압축 관련 명령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 err="1" smtClean="0">
                <a:latin typeface="+mn-ea"/>
              </a:rPr>
              <a:t>xz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확장명 </a:t>
            </a:r>
            <a:r>
              <a:rPr lang="en-US" altLang="ko-KR" dirty="0" err="1">
                <a:latin typeface="+mn-ea"/>
              </a:rPr>
              <a:t>xz</a:t>
            </a:r>
            <a:r>
              <a:rPr lang="ko-KR" altLang="en-US" dirty="0">
                <a:latin typeface="+mn-ea"/>
              </a:rPr>
              <a:t>로 압축을 하거나 풀어준다</a:t>
            </a:r>
            <a:endParaRPr lang="en-US" altLang="ko-KR" dirty="0">
              <a:latin typeface="+mn-ea"/>
            </a:endParaRPr>
          </a:p>
          <a:p>
            <a:pPr lvl="2">
              <a:buNone/>
              <a:defRPr/>
            </a:pPr>
            <a:r>
              <a:rPr lang="ko-KR" altLang="en-US" dirty="0">
                <a:solidFill>
                  <a:srgbClr val="0070C0"/>
                </a:solidFill>
                <a:latin typeface="+mn-ea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)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xz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lvl="2">
              <a:buNone/>
              <a:defRPr/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    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xz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-d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xz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>
                <a:latin typeface="+mn-ea"/>
              </a:rPr>
              <a:t>bzip2 : </a:t>
            </a:r>
            <a:r>
              <a:rPr lang="ko-KR" altLang="en-US" dirty="0">
                <a:latin typeface="+mn-ea"/>
              </a:rPr>
              <a:t>확장명 </a:t>
            </a:r>
            <a:r>
              <a:rPr lang="en-US" altLang="ko-KR" dirty="0">
                <a:latin typeface="+mn-ea"/>
              </a:rPr>
              <a:t>bz2</a:t>
            </a:r>
            <a:r>
              <a:rPr lang="ko-KR" altLang="en-US" dirty="0">
                <a:latin typeface="+mn-ea"/>
              </a:rPr>
              <a:t>로 압축을 하거나 풀어준다</a:t>
            </a:r>
            <a:endParaRPr lang="en-US" altLang="ko-KR" dirty="0">
              <a:latin typeface="+mn-ea"/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dirty="0">
                <a:solidFill>
                  <a:srgbClr val="0070C0"/>
                </a:solidFill>
                <a:latin typeface="+mn-ea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) bzip2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     bzip2 -d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.bz2</a:t>
            </a:r>
          </a:p>
          <a:p>
            <a:pPr lvl="1">
              <a:defRPr/>
            </a:pPr>
            <a:r>
              <a:rPr lang="en-US" altLang="ko-KR" dirty="0">
                <a:latin typeface="+mn-ea"/>
              </a:rPr>
              <a:t>bunzip2 : “bzip2 -d</a:t>
            </a:r>
            <a:r>
              <a:rPr lang="ko-KR" altLang="en-US" dirty="0">
                <a:latin typeface="+mn-ea"/>
              </a:rPr>
              <a:t>”옵션과 동일한 명령어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 err="1">
                <a:latin typeface="+mn-ea"/>
              </a:rPr>
              <a:t>gzip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확장명 </a:t>
            </a:r>
            <a:r>
              <a:rPr lang="en-US" altLang="ko-KR" dirty="0" err="1">
                <a:latin typeface="+mn-ea"/>
              </a:rPr>
              <a:t>gz</a:t>
            </a:r>
            <a:r>
              <a:rPr lang="ko-KR" altLang="en-US" dirty="0">
                <a:latin typeface="+mn-ea"/>
              </a:rPr>
              <a:t>으로 압축을 하거나 풀어준다</a:t>
            </a:r>
            <a:endParaRPr lang="en-US" altLang="ko-KR" dirty="0">
              <a:latin typeface="+mn-ea"/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dirty="0">
                <a:solidFill>
                  <a:srgbClr val="0070C0"/>
                </a:solidFill>
                <a:latin typeface="+mn-ea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)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gzip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    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gzip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-d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gz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lvl="1">
              <a:defRPr/>
            </a:pPr>
            <a:r>
              <a:rPr lang="en-US" altLang="ko-KR" dirty="0" err="1">
                <a:latin typeface="+mn-ea"/>
              </a:rPr>
              <a:t>gunzip</a:t>
            </a:r>
            <a:r>
              <a:rPr lang="en-US" altLang="ko-KR" dirty="0">
                <a:latin typeface="+mn-ea"/>
              </a:rPr>
              <a:t> : “</a:t>
            </a:r>
            <a:r>
              <a:rPr lang="en-US" altLang="ko-KR" dirty="0" err="1">
                <a:latin typeface="+mn-ea"/>
              </a:rPr>
              <a:t>gzip</a:t>
            </a:r>
            <a:r>
              <a:rPr lang="en-US" altLang="ko-KR" dirty="0">
                <a:latin typeface="+mn-ea"/>
              </a:rPr>
              <a:t> -d</a:t>
            </a:r>
            <a:r>
              <a:rPr lang="ko-KR" altLang="en-US" dirty="0">
                <a:latin typeface="+mn-ea"/>
              </a:rPr>
              <a:t>”옵션과 동일한 명령어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676146" y="1530417"/>
            <a:ext cx="4318630" cy="3503595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실습</a:t>
            </a:r>
            <a:endParaRPr lang="en-US" altLang="ko-KR" sz="20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xz</a:t>
            </a:r>
            <a:r>
              <a:rPr lang="en-US" altLang="ko-KR" sz="2000" dirty="0"/>
              <a:t>, bzip2, bunzip2, </a:t>
            </a:r>
            <a:r>
              <a:rPr lang="en-US" altLang="ko-KR" sz="2000" dirty="0" err="1" smtClean="0"/>
              <a:t>gzip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매뉴얼을 찾아보고 다양한 옵션을 확인하세요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+mj-lt"/>
              </a:rPr>
              <a:t>xz</a:t>
            </a:r>
            <a:r>
              <a:rPr lang="en-US" altLang="ko-KR" sz="2000" dirty="0" smtClean="0">
                <a:latin typeface="+mj-lt"/>
              </a:rPr>
              <a:t>, bzip2, bunzip2, </a:t>
            </a:r>
            <a:r>
              <a:rPr lang="en-US" altLang="ko-KR" sz="2000" dirty="0" err="1" smtClean="0">
                <a:latin typeface="+mj-lt"/>
              </a:rPr>
              <a:t>gzip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으로 파일을 압축해보고 가장 </a:t>
            </a:r>
            <a:r>
              <a:rPr lang="ko-KR" altLang="en-US" sz="2000" dirty="0" err="1" smtClean="0">
                <a:latin typeface="+mj-lt"/>
              </a:rPr>
              <a:t>압축율이</a:t>
            </a:r>
            <a:r>
              <a:rPr lang="ko-KR" altLang="en-US" sz="2000" dirty="0" smtClean="0">
                <a:latin typeface="+mj-lt"/>
              </a:rPr>
              <a:t> 높은 명령어를 확인하세요</a:t>
            </a:r>
            <a:r>
              <a:rPr lang="en-US" altLang="ko-KR" sz="20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6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묶기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파일 </a:t>
            </a:r>
            <a:r>
              <a:rPr lang="ko-KR" altLang="en-US" dirty="0" smtClean="0"/>
              <a:t>묶기</a:t>
            </a:r>
            <a:r>
              <a:rPr lang="en-US" altLang="ko-KR" dirty="0"/>
              <a:t>(tar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리눅스에서 </a:t>
            </a:r>
            <a:r>
              <a:rPr lang="ko-KR" altLang="en-US" dirty="0"/>
              <a:t>‘파일 </a:t>
            </a:r>
            <a:r>
              <a:rPr lang="ko-KR" altLang="en-US" dirty="0" err="1"/>
              <a:t>압축’과</a:t>
            </a:r>
            <a:r>
              <a:rPr lang="ko-KR" altLang="en-US" dirty="0"/>
              <a:t> ‘파일 </a:t>
            </a:r>
            <a:r>
              <a:rPr lang="ko-KR" altLang="en-US" dirty="0" err="1"/>
              <a:t>묶기’는</a:t>
            </a:r>
            <a:r>
              <a:rPr lang="ko-KR" altLang="en-US" dirty="0"/>
              <a:t> 원칙적으로 별개의 </a:t>
            </a:r>
            <a:r>
              <a:rPr lang="ko-KR" altLang="en-US" dirty="0" smtClean="0"/>
              <a:t>프로그램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파일 </a:t>
            </a:r>
            <a:r>
              <a:rPr lang="ko-KR" altLang="en-US" dirty="0" err="1"/>
              <a:t>묶기의</a:t>
            </a:r>
            <a:r>
              <a:rPr lang="ko-KR" altLang="en-US" dirty="0"/>
              <a:t> 명령어는‘</a:t>
            </a:r>
            <a:r>
              <a:rPr lang="en-US" altLang="ko-KR" dirty="0"/>
              <a:t>tar</a:t>
            </a:r>
            <a:r>
              <a:rPr lang="ko-KR" altLang="en-US" dirty="0"/>
              <a:t>’이며</a:t>
            </a:r>
            <a:r>
              <a:rPr lang="en-US" altLang="ko-KR" dirty="0"/>
              <a:t>, </a:t>
            </a:r>
            <a:r>
              <a:rPr lang="ko-KR" altLang="en-US" dirty="0"/>
              <a:t>묶인 파일의 확장명도‘</a:t>
            </a:r>
            <a:r>
              <a:rPr lang="en-US" altLang="ko-KR" dirty="0"/>
              <a:t>tar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</a:t>
            </a:r>
            <a:r>
              <a:rPr lang="en-US" altLang="ko-KR" sz="2400" dirty="0"/>
              <a:t> : </a:t>
            </a:r>
            <a:r>
              <a:rPr lang="ko-KR" altLang="en-US" sz="2400" dirty="0" smtClean="0"/>
              <a:t>묶음 </a:t>
            </a:r>
            <a:r>
              <a:rPr lang="ko-KR" altLang="en-US" sz="2400" dirty="0"/>
              <a:t>파일을 만들어 주거나 묶음을 풀어 </a:t>
            </a:r>
            <a:r>
              <a:rPr lang="ko-KR" altLang="en-US" sz="2400" dirty="0" smtClean="0"/>
              <a:t>줌</a:t>
            </a:r>
            <a:endParaRPr lang="en-US" altLang="ko-KR" sz="2400" dirty="0"/>
          </a:p>
          <a:p>
            <a:pPr lvl="1">
              <a:defRPr/>
            </a:pPr>
            <a:r>
              <a:rPr lang="ko-KR" altLang="en-US" dirty="0" smtClean="0"/>
              <a:t>동작 </a:t>
            </a:r>
            <a:r>
              <a:rPr lang="en-US" altLang="ko-KR" dirty="0"/>
              <a:t>: c(</a:t>
            </a:r>
            <a:r>
              <a:rPr lang="ko-KR" altLang="en-US" dirty="0"/>
              <a:t>묶기</a:t>
            </a:r>
            <a:r>
              <a:rPr lang="en-US" altLang="ko-KR" dirty="0"/>
              <a:t>), x(</a:t>
            </a:r>
            <a:r>
              <a:rPr lang="ko-KR" altLang="en-US" dirty="0"/>
              <a:t>풀기</a:t>
            </a:r>
            <a:r>
              <a:rPr lang="en-US" altLang="ko-KR" dirty="0"/>
              <a:t>), t(</a:t>
            </a:r>
            <a:r>
              <a:rPr lang="ko-KR" altLang="en-US" dirty="0" err="1"/>
              <a:t>경로확인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옵션 </a:t>
            </a:r>
            <a:r>
              <a:rPr lang="en-US" altLang="ko-KR" dirty="0"/>
              <a:t>: f(</a:t>
            </a:r>
            <a:r>
              <a:rPr lang="ko-KR" altLang="en-US" dirty="0"/>
              <a:t>파일</a:t>
            </a:r>
            <a:r>
              <a:rPr lang="en-US" altLang="ko-KR" dirty="0"/>
              <a:t>), v(</a:t>
            </a:r>
            <a:r>
              <a:rPr lang="ko-KR" altLang="en-US" dirty="0" err="1"/>
              <a:t>과정보이기</a:t>
            </a:r>
            <a:r>
              <a:rPr lang="en-US" altLang="ko-KR" dirty="0"/>
              <a:t>), J(</a:t>
            </a:r>
            <a:r>
              <a:rPr lang="en-US" altLang="ko-KR" dirty="0" err="1"/>
              <a:t>tar+xz</a:t>
            </a:r>
            <a:r>
              <a:rPr lang="en-US" altLang="ko-KR" dirty="0"/>
              <a:t>), z(</a:t>
            </a:r>
            <a:r>
              <a:rPr lang="en-US" altLang="ko-KR" dirty="0" err="1"/>
              <a:t>tar+gzip</a:t>
            </a:r>
            <a:r>
              <a:rPr lang="en-US" altLang="ko-KR" dirty="0"/>
              <a:t>), j(tar+bzip2)</a:t>
            </a:r>
          </a:p>
          <a:p>
            <a:pPr>
              <a:defRPr/>
            </a:pPr>
            <a:r>
              <a:rPr lang="ko-KR" altLang="en-US" sz="2400" dirty="0"/>
              <a:t>사용 예</a:t>
            </a:r>
            <a:endParaRPr lang="en-US" altLang="ko-KR" sz="2400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altLang="ko-KR" sz="2200" dirty="0">
                <a:solidFill>
                  <a:srgbClr val="0070C0"/>
                </a:solidFill>
              </a:rPr>
              <a:t># tar </a:t>
            </a:r>
            <a:r>
              <a:rPr lang="en-US" altLang="ko-KR" sz="2200" dirty="0" err="1">
                <a:solidFill>
                  <a:srgbClr val="0070C0"/>
                </a:solidFill>
              </a:rPr>
              <a:t>cvf</a:t>
            </a:r>
            <a:r>
              <a:rPr lang="en-US" altLang="ko-KR" sz="2200" dirty="0">
                <a:solidFill>
                  <a:srgbClr val="0070C0"/>
                </a:solidFill>
              </a:rPr>
              <a:t> my.tar /</a:t>
            </a:r>
            <a:r>
              <a:rPr lang="en-US" altLang="ko-KR" sz="2200" dirty="0" err="1">
                <a:solidFill>
                  <a:srgbClr val="0070C0"/>
                </a:solidFill>
              </a:rPr>
              <a:t>etc</a:t>
            </a:r>
            <a:r>
              <a:rPr lang="en-US" altLang="ko-KR" sz="2200" dirty="0">
                <a:solidFill>
                  <a:srgbClr val="0070C0"/>
                </a:solidFill>
              </a:rPr>
              <a:t>/</a:t>
            </a:r>
            <a:r>
              <a:rPr lang="en-US" altLang="ko-KR" sz="2200" dirty="0" err="1">
                <a:solidFill>
                  <a:srgbClr val="0070C0"/>
                </a:solidFill>
              </a:rPr>
              <a:t>sysconfig</a:t>
            </a:r>
            <a:r>
              <a:rPr lang="en-US" altLang="ko-KR" sz="2200" dirty="0">
                <a:solidFill>
                  <a:srgbClr val="0070C0"/>
                </a:solidFill>
              </a:rPr>
              <a:t>/ → </a:t>
            </a:r>
            <a:r>
              <a:rPr lang="ko-KR" altLang="en-US" sz="2200" dirty="0">
                <a:solidFill>
                  <a:srgbClr val="0070C0"/>
                </a:solidFill>
              </a:rPr>
              <a:t>묶기</a:t>
            </a:r>
            <a:endParaRPr lang="en-US" altLang="ko-KR" sz="2200" dirty="0">
              <a:solidFill>
                <a:srgbClr val="0070C0"/>
              </a:solidFill>
            </a:endParaRPr>
          </a:p>
          <a:p>
            <a:pPr lvl="1">
              <a:buNone/>
              <a:defRPr/>
            </a:pPr>
            <a:r>
              <a:rPr lang="en-US" altLang="ko-KR" sz="2200" dirty="0">
                <a:solidFill>
                  <a:srgbClr val="0070C0"/>
                </a:solidFill>
              </a:rPr>
              <a:t># tar </a:t>
            </a:r>
            <a:r>
              <a:rPr lang="en-US" altLang="ko-KR" sz="2200" dirty="0" err="1">
                <a:solidFill>
                  <a:srgbClr val="0070C0"/>
                </a:solidFill>
              </a:rPr>
              <a:t>cvfJ</a:t>
            </a:r>
            <a:r>
              <a:rPr lang="en-US" altLang="ko-KR" sz="2200" dirty="0">
                <a:solidFill>
                  <a:srgbClr val="0070C0"/>
                </a:solidFill>
              </a:rPr>
              <a:t> </a:t>
            </a:r>
            <a:r>
              <a:rPr lang="en-US" altLang="ko-KR" sz="2200" dirty="0" err="1">
                <a:solidFill>
                  <a:srgbClr val="0070C0"/>
                </a:solidFill>
              </a:rPr>
              <a:t>my.tar.xz</a:t>
            </a:r>
            <a:r>
              <a:rPr lang="en-US" altLang="ko-KR" sz="2200" dirty="0">
                <a:solidFill>
                  <a:srgbClr val="0070C0"/>
                </a:solidFill>
              </a:rPr>
              <a:t> /</a:t>
            </a:r>
            <a:r>
              <a:rPr lang="en-US" altLang="ko-KR" sz="2200" dirty="0" err="1">
                <a:solidFill>
                  <a:srgbClr val="0070C0"/>
                </a:solidFill>
              </a:rPr>
              <a:t>etc</a:t>
            </a:r>
            <a:r>
              <a:rPr lang="en-US" altLang="ko-KR" sz="2200" dirty="0">
                <a:solidFill>
                  <a:srgbClr val="0070C0"/>
                </a:solidFill>
              </a:rPr>
              <a:t>/</a:t>
            </a:r>
            <a:r>
              <a:rPr lang="en-US" altLang="ko-KR" sz="2200" dirty="0" err="1">
                <a:solidFill>
                  <a:srgbClr val="0070C0"/>
                </a:solidFill>
              </a:rPr>
              <a:t>sysconfig</a:t>
            </a:r>
            <a:r>
              <a:rPr lang="en-US" altLang="ko-KR" sz="2200" dirty="0">
                <a:solidFill>
                  <a:srgbClr val="0070C0"/>
                </a:solidFill>
              </a:rPr>
              <a:t>/ /</a:t>
            </a:r>
            <a:r>
              <a:rPr lang="en-US" altLang="ko-KR" sz="2200" dirty="0" err="1">
                <a:solidFill>
                  <a:srgbClr val="0070C0"/>
                </a:solidFill>
              </a:rPr>
              <a:t>etc</a:t>
            </a:r>
            <a:r>
              <a:rPr lang="en-US" altLang="ko-KR" sz="2200" dirty="0">
                <a:solidFill>
                  <a:srgbClr val="0070C0"/>
                </a:solidFill>
              </a:rPr>
              <a:t>/</a:t>
            </a:r>
            <a:r>
              <a:rPr lang="en-US" altLang="ko-KR" sz="2200" dirty="0" err="1">
                <a:solidFill>
                  <a:srgbClr val="0070C0"/>
                </a:solidFill>
              </a:rPr>
              <a:t>sysconfig</a:t>
            </a:r>
            <a:r>
              <a:rPr lang="en-US" altLang="ko-KR" sz="2200" dirty="0">
                <a:solidFill>
                  <a:srgbClr val="0070C0"/>
                </a:solidFill>
              </a:rPr>
              <a:t>/ → </a:t>
            </a:r>
            <a:r>
              <a:rPr lang="ko-KR" altLang="en-US" sz="2200" dirty="0">
                <a:solidFill>
                  <a:srgbClr val="0070C0"/>
                </a:solidFill>
              </a:rPr>
              <a:t>묶기 </a:t>
            </a:r>
            <a:r>
              <a:rPr lang="en-US" altLang="ko-KR" sz="2200" dirty="0">
                <a:solidFill>
                  <a:srgbClr val="0070C0"/>
                </a:solidFill>
              </a:rPr>
              <a:t>+ </a:t>
            </a:r>
            <a:r>
              <a:rPr lang="en-US" altLang="ko-KR" sz="2200" dirty="0" err="1">
                <a:solidFill>
                  <a:srgbClr val="0070C0"/>
                </a:solidFill>
              </a:rPr>
              <a:t>xz</a:t>
            </a:r>
            <a:r>
              <a:rPr lang="en-US" altLang="ko-KR" sz="2200" dirty="0">
                <a:solidFill>
                  <a:srgbClr val="0070C0"/>
                </a:solidFill>
              </a:rPr>
              <a:t> </a:t>
            </a:r>
            <a:r>
              <a:rPr lang="ko-KR" altLang="en-US" sz="2200" dirty="0">
                <a:solidFill>
                  <a:srgbClr val="0070C0"/>
                </a:solidFill>
              </a:rPr>
              <a:t>압축</a:t>
            </a:r>
          </a:p>
          <a:p>
            <a:pPr lvl="1">
              <a:buNone/>
              <a:defRPr/>
            </a:pPr>
            <a:r>
              <a:rPr lang="en-US" altLang="ko-KR" sz="2200" dirty="0">
                <a:solidFill>
                  <a:srgbClr val="0070C0"/>
                </a:solidFill>
              </a:rPr>
              <a:t># tar </a:t>
            </a:r>
            <a:r>
              <a:rPr lang="en-US" altLang="ko-KR" sz="2200" dirty="0" err="1">
                <a:solidFill>
                  <a:srgbClr val="0070C0"/>
                </a:solidFill>
              </a:rPr>
              <a:t>xvf</a:t>
            </a:r>
            <a:r>
              <a:rPr lang="en-US" altLang="ko-KR" sz="2200" dirty="0">
                <a:solidFill>
                  <a:srgbClr val="0070C0"/>
                </a:solidFill>
              </a:rPr>
              <a:t> my.tar → tar </a:t>
            </a:r>
            <a:r>
              <a:rPr lang="ko-KR" altLang="en-US" sz="2200" dirty="0">
                <a:solidFill>
                  <a:srgbClr val="0070C0"/>
                </a:solidFill>
              </a:rPr>
              <a:t>풀기</a:t>
            </a:r>
          </a:p>
          <a:p>
            <a:pPr lvl="1">
              <a:buNone/>
              <a:defRPr/>
            </a:pPr>
            <a:r>
              <a:rPr lang="en-US" altLang="ko-KR" sz="2200" dirty="0">
                <a:solidFill>
                  <a:srgbClr val="0070C0"/>
                </a:solidFill>
              </a:rPr>
              <a:t># tar </a:t>
            </a:r>
            <a:r>
              <a:rPr lang="en-US" altLang="ko-KR" sz="2200" dirty="0" err="1" smtClean="0">
                <a:solidFill>
                  <a:srgbClr val="0070C0"/>
                </a:solidFill>
              </a:rPr>
              <a:t>xvfJ</a:t>
            </a:r>
            <a:r>
              <a:rPr lang="en-US" altLang="ko-KR" sz="2200" dirty="0" smtClean="0">
                <a:solidFill>
                  <a:srgbClr val="0070C0"/>
                </a:solidFill>
              </a:rPr>
              <a:t> </a:t>
            </a:r>
            <a:r>
              <a:rPr lang="en-US" altLang="ko-KR" sz="2200" dirty="0" err="1">
                <a:solidFill>
                  <a:srgbClr val="0070C0"/>
                </a:solidFill>
              </a:rPr>
              <a:t>my.tar.xz</a:t>
            </a:r>
            <a:r>
              <a:rPr lang="en-US" altLang="ko-KR" sz="2200" dirty="0">
                <a:solidFill>
                  <a:srgbClr val="0070C0"/>
                </a:solidFill>
              </a:rPr>
              <a:t> /</a:t>
            </a:r>
            <a:r>
              <a:rPr lang="en-US" altLang="ko-KR" sz="2200" dirty="0" err="1">
                <a:solidFill>
                  <a:srgbClr val="0070C0"/>
                </a:solidFill>
              </a:rPr>
              <a:t>etc</a:t>
            </a:r>
            <a:r>
              <a:rPr lang="en-US" altLang="ko-KR" sz="2200" dirty="0">
                <a:solidFill>
                  <a:srgbClr val="0070C0"/>
                </a:solidFill>
              </a:rPr>
              <a:t>/</a:t>
            </a:r>
            <a:r>
              <a:rPr lang="en-US" altLang="ko-KR" sz="2200" dirty="0" err="1">
                <a:solidFill>
                  <a:srgbClr val="0070C0"/>
                </a:solidFill>
              </a:rPr>
              <a:t>sysconfig</a:t>
            </a:r>
            <a:r>
              <a:rPr lang="en-US" altLang="ko-KR" sz="2200" dirty="0">
                <a:solidFill>
                  <a:srgbClr val="0070C0"/>
                </a:solidFill>
              </a:rPr>
              <a:t>/ → </a:t>
            </a:r>
            <a:r>
              <a:rPr lang="en-US" altLang="ko-KR" sz="2200" dirty="0" err="1">
                <a:solidFill>
                  <a:srgbClr val="0070C0"/>
                </a:solidFill>
              </a:rPr>
              <a:t>xz</a:t>
            </a:r>
            <a:r>
              <a:rPr lang="en-US" altLang="ko-KR" sz="2200" dirty="0">
                <a:solidFill>
                  <a:srgbClr val="0070C0"/>
                </a:solidFill>
              </a:rPr>
              <a:t> </a:t>
            </a:r>
            <a:r>
              <a:rPr lang="ko-KR" altLang="en-US" sz="2200" dirty="0">
                <a:solidFill>
                  <a:srgbClr val="0070C0"/>
                </a:solidFill>
              </a:rPr>
              <a:t>압축 해제 </a:t>
            </a:r>
            <a:r>
              <a:rPr lang="en-US" altLang="ko-KR" sz="2200" dirty="0">
                <a:solidFill>
                  <a:srgbClr val="0070C0"/>
                </a:solidFill>
              </a:rPr>
              <a:t>+ tar </a:t>
            </a:r>
            <a:r>
              <a:rPr lang="ko-KR" altLang="en-US" sz="2200" dirty="0">
                <a:solidFill>
                  <a:srgbClr val="0070C0"/>
                </a:solidFill>
              </a:rPr>
              <a:t>풀기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 기록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 기록 파일로 남기기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$ </a:t>
            </a:r>
            <a:r>
              <a:rPr lang="en-US" altLang="ko-KR" b="1" dirty="0" smtClean="0"/>
              <a:t>script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로그 종료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$ </a:t>
            </a:r>
            <a:r>
              <a:rPr lang="en-US" altLang="ko-KR" b="1" dirty="0" smtClean="0"/>
              <a:t>exit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85999" y="2277815"/>
            <a:ext cx="560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파일명이 없으면 기본 파일명 </a:t>
            </a:r>
            <a:r>
              <a:rPr lang="en-US" altLang="ko-KR" b="1" dirty="0" smtClean="0">
                <a:solidFill>
                  <a:srgbClr val="0000FF"/>
                </a:solidFill>
              </a:rPr>
              <a:t>:  typescript</a:t>
            </a:r>
            <a:r>
              <a:rPr lang="ko-KR" altLang="en-US" b="1" dirty="0" smtClean="0">
                <a:solidFill>
                  <a:srgbClr val="0000FF"/>
                </a:solidFill>
              </a:rPr>
              <a:t>가 생성됨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7" name="직선 화살표 연결선 6"/>
          <p:cNvCxnSpPr>
            <a:stCxn id="5" idx="1"/>
          </p:cNvCxnSpPr>
          <p:nvPr/>
        </p:nvCxnSpPr>
        <p:spPr>
          <a:xfrm flipH="1" flipV="1">
            <a:off x="3623024" y="2180539"/>
            <a:ext cx="962975" cy="28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3459" y="2835052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또는 </a:t>
            </a:r>
            <a:r>
              <a:rPr lang="en-US" altLang="ko-KR" b="1" dirty="0" smtClean="0">
                <a:solidFill>
                  <a:srgbClr val="0000FF"/>
                </a:solidFill>
              </a:rPr>
              <a:t>Ctrl + D </a:t>
            </a:r>
            <a:r>
              <a:rPr lang="ko-KR" altLang="en-US" b="1" dirty="0" smtClean="0">
                <a:solidFill>
                  <a:srgbClr val="0000FF"/>
                </a:solidFill>
              </a:rPr>
              <a:t>키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484056" y="2973451"/>
            <a:ext cx="649403" cy="1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268379" y="3342783"/>
            <a:ext cx="8139122" cy="3415714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실습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1. </a:t>
            </a:r>
            <a:r>
              <a:rPr lang="ko-KR" altLang="en-US" sz="2000" dirty="0" smtClean="0">
                <a:latin typeface="+mj-lt"/>
              </a:rPr>
              <a:t>오늘의 날짜로 다음의 작업을 저장하는 로그파일 생성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2. </a:t>
            </a:r>
            <a:r>
              <a:rPr lang="ko-KR" altLang="en-US" sz="2000" dirty="0" smtClean="0">
                <a:latin typeface="+mj-lt"/>
              </a:rPr>
              <a:t>홈디렉토리에 디렉토리 </a:t>
            </a:r>
            <a:r>
              <a:rPr lang="en-US" altLang="ko-KR" sz="2000" dirty="0" err="1" smtClean="0">
                <a:latin typeface="+mj-lt"/>
              </a:rPr>
              <a:t>mystuff</a:t>
            </a:r>
            <a:r>
              <a:rPr lang="ko-KR" altLang="en-US" sz="2000" dirty="0" smtClean="0">
                <a:latin typeface="+mj-lt"/>
              </a:rPr>
              <a:t>를 만들기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3. </a:t>
            </a:r>
            <a:r>
              <a:rPr lang="en-US" altLang="ko-KR" sz="2000" dirty="0" err="1" smtClean="0">
                <a:latin typeface="+mj-lt"/>
              </a:rPr>
              <a:t>mystuff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내에 </a:t>
            </a:r>
            <a:r>
              <a:rPr lang="en-US" altLang="ko-KR" sz="2000" dirty="0" smtClean="0">
                <a:latin typeface="+mj-lt"/>
              </a:rPr>
              <a:t>vi</a:t>
            </a:r>
            <a:r>
              <a:rPr lang="ko-KR" altLang="en-US" sz="2000" dirty="0" smtClean="0">
                <a:latin typeface="+mj-lt"/>
              </a:rPr>
              <a:t>로  </a:t>
            </a:r>
            <a:r>
              <a:rPr lang="en-US" altLang="ko-KR" sz="2000" dirty="0" smtClean="0">
                <a:latin typeface="+mj-lt"/>
              </a:rPr>
              <a:t>shell script</a:t>
            </a:r>
            <a:r>
              <a:rPr lang="ko-KR" altLang="en-US" sz="2000" dirty="0" smtClean="0">
                <a:latin typeface="+mj-lt"/>
              </a:rPr>
              <a:t>인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hello</a:t>
            </a:r>
            <a:r>
              <a:rPr lang="en-US" altLang="ko-KR" sz="2000" dirty="0" smtClean="0">
                <a:latin typeface="+mj-lt"/>
              </a:rPr>
              <a:t>.sh</a:t>
            </a:r>
            <a:r>
              <a:rPr lang="ko-KR" altLang="en-US" sz="2000" dirty="0" smtClean="0">
                <a:latin typeface="+mj-lt"/>
              </a:rPr>
              <a:t>을 작성</a:t>
            </a:r>
            <a:endParaRPr lang="en-US" altLang="ko-KR" sz="2000" dirty="0" smtClean="0"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사용자가 </a:t>
            </a:r>
            <a:r>
              <a:rPr lang="en-US" altLang="ko-KR" sz="2000" dirty="0" smtClean="0"/>
              <a:t>“y”</a:t>
            </a:r>
            <a:r>
              <a:rPr lang="ko-KR" altLang="en-US" sz="2000" dirty="0" smtClean="0"/>
              <a:t>를 입력하거나 </a:t>
            </a:r>
            <a:r>
              <a:rPr lang="en-US" altLang="ko-KR" sz="2000" dirty="0" smtClean="0"/>
              <a:t>“n”</a:t>
            </a:r>
            <a:r>
              <a:rPr lang="ko-KR" altLang="en-US" sz="2000" dirty="0" smtClean="0"/>
              <a:t>를 입력하면 다른 메시지 출력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4. </a:t>
            </a:r>
            <a:r>
              <a:rPr lang="ko-KR" altLang="en-US" sz="2000" dirty="0" smtClean="0">
                <a:latin typeface="+mj-lt"/>
              </a:rPr>
              <a:t>로그 종료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5. </a:t>
            </a:r>
            <a:r>
              <a:rPr lang="ko-KR" altLang="en-US" sz="2000" dirty="0" smtClean="0">
                <a:latin typeface="+mj-lt"/>
              </a:rPr>
              <a:t>로그 파일 내용 확인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+mj-l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43" y="2673507"/>
            <a:ext cx="6951557" cy="130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패키지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배포된 리눅스에서 사용할 수 있는 소프트웨어</a:t>
            </a:r>
            <a:endParaRPr lang="en-US" altLang="ko-KR" dirty="0" smtClean="0"/>
          </a:p>
          <a:p>
            <a:r>
              <a:rPr lang="ko-KR" altLang="en-US" dirty="0" smtClean="0"/>
              <a:t>패키지 매니저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패키지를 다운로드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관리하는 소프트웨어</a:t>
            </a:r>
            <a:endParaRPr lang="en-US" altLang="ko-KR" dirty="0" smtClean="0"/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apt</a:t>
            </a:r>
            <a:r>
              <a:rPr lang="en-US" altLang="ko-KR" dirty="0" smtClean="0"/>
              <a:t> : advanced Package </a:t>
            </a:r>
          </a:p>
          <a:p>
            <a:r>
              <a:rPr lang="ko-KR" altLang="en-US" dirty="0" smtClean="0"/>
              <a:t>패키지 설치는 관리자 권한 필요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altLang="ko-KR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altLang="ko-KR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명령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443478"/>
              </p:ext>
            </p:extLst>
          </p:nvPr>
        </p:nvGraphicFramePr>
        <p:xfrm>
          <a:off x="1440194" y="1097315"/>
          <a:ext cx="8690394" cy="5120640"/>
        </p:xfrm>
        <a:graphic>
          <a:graphicData uri="http://schemas.openxmlformats.org/drawingml/2006/table">
            <a:tbl>
              <a:tblPr/>
              <a:tblGrid>
                <a:gridCol w="2349753">
                  <a:extLst>
                    <a:ext uri="{9D8B030D-6E8A-4147-A177-3AD203B41FA5}">
                      <a16:colId xmlns:a16="http://schemas.microsoft.com/office/drawing/2014/main" val="3933501214"/>
                    </a:ext>
                  </a:extLst>
                </a:gridCol>
                <a:gridCol w="6340641">
                  <a:extLst>
                    <a:ext uri="{9D8B030D-6E8A-4147-A177-3AD203B41FA5}">
                      <a16:colId xmlns:a16="http://schemas.microsoft.com/office/drawing/2014/main" val="38914151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 dirty="0" smtClean="0">
                          <a:effectLst/>
                          <a:latin typeface="+mn-ea"/>
                          <a:ea typeface="+mn-ea"/>
                        </a:rPr>
                        <a:t>명령</a:t>
                      </a:r>
                      <a:endParaRPr lang="ko-KR" altLang="en-US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9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install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패키지 </a:t>
                      </a:r>
                      <a:r>
                        <a:rPr lang="ko-KR" altLang="en-US" dirty="0" smtClean="0"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ko-KR" alt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155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remove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패키지 삭제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155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purge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패키지와 관련 설정 제거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597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update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 err="1">
                          <a:effectLst/>
                          <a:latin typeface="+mn-ea"/>
                          <a:ea typeface="+mn-ea"/>
                        </a:rPr>
                        <a:t>레파지토리</a:t>
                      </a:r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 인덱스 갱신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847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upgrade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업그레이드 가능한 모든 패키지 업그레이드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</a:t>
                      </a:r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autoremove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불필요한 패키지 제거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41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full-upgrade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의존성 고려한 패키지 업그레이드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894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search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프로그램 검색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92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show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패키지 상세 정보 출력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45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list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apt-get install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8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edit-sources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소스 리스트 편집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1764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249" y="173708"/>
            <a:ext cx="8054642" cy="660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결과를 출력하는 </a:t>
            </a:r>
            <a:r>
              <a:rPr lang="en-US" altLang="ko-KR" dirty="0" smtClean="0"/>
              <a:t>shell script</a:t>
            </a:r>
            <a:r>
              <a:rPr lang="ko-KR" altLang="en-US" dirty="0" smtClean="0"/>
              <a:t>를 작성하시오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4" y="1744976"/>
            <a:ext cx="8191128" cy="15372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19" y="3427597"/>
            <a:ext cx="10367820" cy="29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3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269" y="896411"/>
            <a:ext cx="11434714" cy="5611906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altLang="ko-KR" dirty="0"/>
              <a:t> : </a:t>
            </a:r>
            <a:r>
              <a:rPr lang="ko-KR" altLang="en-US" dirty="0"/>
              <a:t>실제 파일 시스템에서 파일을 검색</a:t>
            </a:r>
            <a:endParaRPr lang="en-US" altLang="ko-KR" dirty="0"/>
          </a:p>
          <a:p>
            <a:pPr lvl="1"/>
            <a:r>
              <a:rPr lang="en-US" altLang="ko-KR" dirty="0"/>
              <a:t>$find &lt;</a:t>
            </a:r>
            <a:r>
              <a:rPr lang="ko-KR" altLang="en-US" dirty="0"/>
              <a:t>검색디렉토리</a:t>
            </a:r>
            <a:r>
              <a:rPr lang="en-US" altLang="ko-KR" dirty="0"/>
              <a:t>&gt; -name &lt;</a:t>
            </a:r>
            <a:r>
              <a:rPr lang="ko-KR" altLang="en-US" dirty="0"/>
              <a:t>검색대상</a:t>
            </a:r>
            <a:r>
              <a:rPr lang="en-US" altLang="ko-KR" dirty="0" smtClean="0"/>
              <a:t>&gt;</a:t>
            </a:r>
          </a:p>
          <a:p>
            <a:pPr lvl="2"/>
            <a:r>
              <a:rPr lang="ko-KR" altLang="en-US" dirty="0" smtClean="0"/>
              <a:t>하위 디렉토리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숨겨진 파일도 표시</a:t>
            </a:r>
            <a:endParaRPr lang="en-US" altLang="ko-KR" dirty="0"/>
          </a:p>
          <a:p>
            <a:pPr lvl="2">
              <a:buNone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$ find 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etc</a:t>
            </a:r>
            <a:r>
              <a:rPr lang="en-US" altLang="ko-KR" dirty="0">
                <a:solidFill>
                  <a:srgbClr val="0070C0"/>
                </a:solidFill>
              </a:rPr>
              <a:t> -name "*.</a:t>
            </a:r>
            <a:r>
              <a:rPr lang="en-US" altLang="ko-KR" dirty="0" err="1">
                <a:solidFill>
                  <a:srgbClr val="0070C0"/>
                </a:solidFill>
              </a:rPr>
              <a:t>conf</a:t>
            </a:r>
            <a:r>
              <a:rPr lang="en-US" altLang="ko-KR" dirty="0" smtClean="0">
                <a:solidFill>
                  <a:srgbClr val="0070C0"/>
                </a:solidFill>
              </a:rPr>
              <a:t>“</a:t>
            </a:r>
          </a:p>
          <a:p>
            <a:pPr lvl="2">
              <a:buNone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$ find . –name “test*” –type d		</a:t>
            </a:r>
            <a:r>
              <a:rPr lang="en-US" altLang="ko-KR" dirty="0" smtClean="0">
                <a:solidFill>
                  <a:srgbClr val="009900"/>
                </a:solidFill>
              </a:rPr>
              <a:t>#</a:t>
            </a:r>
            <a:r>
              <a:rPr lang="ko-KR" altLang="en-US" dirty="0" smtClean="0">
                <a:solidFill>
                  <a:srgbClr val="009900"/>
                </a:solidFill>
              </a:rPr>
              <a:t>디렉토리만 검색</a:t>
            </a:r>
            <a:endParaRPr lang="en-US" altLang="ko-KR" dirty="0">
              <a:solidFill>
                <a:srgbClr val="009900"/>
              </a:solidFill>
            </a:endParaRPr>
          </a:p>
          <a:p>
            <a:pPr lvl="2">
              <a:buNone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$ </a:t>
            </a:r>
            <a:r>
              <a:rPr lang="en-US" altLang="ko-KR" dirty="0">
                <a:solidFill>
                  <a:srgbClr val="0070C0"/>
                </a:solidFill>
              </a:rPr>
              <a:t>find /bin -size +</a:t>
            </a:r>
            <a:r>
              <a:rPr lang="en-US" altLang="ko-KR" dirty="0" smtClean="0">
                <a:solidFill>
                  <a:srgbClr val="0070C0"/>
                </a:solidFill>
              </a:rPr>
              <a:t>1000k       		</a:t>
            </a:r>
            <a:r>
              <a:rPr lang="en-US" altLang="ko-KR" dirty="0">
                <a:solidFill>
                  <a:srgbClr val="009900"/>
                </a:solidFill>
              </a:rPr>
              <a:t>#size </a:t>
            </a:r>
            <a:r>
              <a:rPr lang="ko-KR" altLang="en-US" dirty="0">
                <a:solidFill>
                  <a:srgbClr val="009900"/>
                </a:solidFill>
              </a:rPr>
              <a:t>옵션으로 </a:t>
            </a:r>
            <a:r>
              <a:rPr lang="ko-KR" altLang="en-US" dirty="0" err="1">
                <a:solidFill>
                  <a:srgbClr val="009900"/>
                </a:solidFill>
              </a:rPr>
              <a:t>파일크기</a:t>
            </a:r>
            <a:r>
              <a:rPr lang="ko-KR" altLang="en-US" dirty="0">
                <a:solidFill>
                  <a:srgbClr val="009900"/>
                </a:solidFill>
              </a:rPr>
              <a:t> 지정</a:t>
            </a:r>
            <a:endParaRPr lang="en-US" altLang="ko-KR" dirty="0">
              <a:solidFill>
                <a:srgbClr val="009900"/>
              </a:solidFill>
            </a:endParaRPr>
          </a:p>
          <a:p>
            <a:pPr lvl="2">
              <a:buNone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$ find . –empty				</a:t>
            </a:r>
            <a:r>
              <a:rPr lang="en-US" altLang="ko-KR" dirty="0">
                <a:solidFill>
                  <a:srgbClr val="009900"/>
                </a:solidFill>
              </a:rPr>
              <a:t>#</a:t>
            </a:r>
            <a:r>
              <a:rPr lang="ko-KR" altLang="en-US" dirty="0" err="1">
                <a:solidFill>
                  <a:srgbClr val="009900"/>
                </a:solidFill>
              </a:rPr>
              <a:t>빈파일을</a:t>
            </a:r>
            <a:r>
              <a:rPr lang="ko-KR" altLang="en-US" dirty="0">
                <a:solidFill>
                  <a:srgbClr val="009900"/>
                </a:solidFill>
              </a:rPr>
              <a:t> 검색</a:t>
            </a:r>
            <a:endParaRPr lang="en-US" altLang="ko-KR" dirty="0">
              <a:solidFill>
                <a:srgbClr val="009900"/>
              </a:solidFill>
            </a:endParaRPr>
          </a:p>
          <a:p>
            <a:pPr lvl="2">
              <a:buNone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$ find . –newer &lt;</a:t>
            </a:r>
            <a:r>
              <a:rPr lang="ko-KR" altLang="en-US" dirty="0" smtClean="0">
                <a:solidFill>
                  <a:srgbClr val="0070C0"/>
                </a:solidFill>
              </a:rPr>
              <a:t>파일명</a:t>
            </a:r>
            <a:r>
              <a:rPr lang="en-US" altLang="ko-KR" dirty="0" smtClean="0">
                <a:solidFill>
                  <a:srgbClr val="0070C0"/>
                </a:solidFill>
              </a:rPr>
              <a:t>&gt;		</a:t>
            </a:r>
            <a:r>
              <a:rPr lang="en-US" altLang="ko-KR" dirty="0">
                <a:solidFill>
                  <a:srgbClr val="009900"/>
                </a:solidFill>
              </a:rPr>
              <a:t>#&lt;</a:t>
            </a:r>
            <a:r>
              <a:rPr lang="ko-KR" altLang="en-US" dirty="0">
                <a:solidFill>
                  <a:srgbClr val="009900"/>
                </a:solidFill>
              </a:rPr>
              <a:t>파일명</a:t>
            </a:r>
            <a:r>
              <a:rPr lang="en-US" altLang="ko-KR" dirty="0">
                <a:solidFill>
                  <a:srgbClr val="009900"/>
                </a:solidFill>
              </a:rPr>
              <a:t>&gt;</a:t>
            </a:r>
            <a:r>
              <a:rPr lang="ko-KR" altLang="en-US" dirty="0">
                <a:solidFill>
                  <a:srgbClr val="009900"/>
                </a:solidFill>
              </a:rPr>
              <a:t>보다 최근에 변경된 파일 검색</a:t>
            </a:r>
            <a:endParaRPr lang="en-US" altLang="ko-KR" dirty="0">
              <a:solidFill>
                <a:srgbClr val="009900"/>
              </a:solidFill>
            </a:endParaRPr>
          </a:p>
          <a:p>
            <a:pPr lvl="2">
              <a:buNone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$ find . –empty –exec ls –l {} \;		</a:t>
            </a:r>
            <a:r>
              <a:rPr lang="en-US" altLang="ko-KR" dirty="0">
                <a:solidFill>
                  <a:srgbClr val="009900"/>
                </a:solidFill>
              </a:rPr>
              <a:t>#</a:t>
            </a:r>
            <a:r>
              <a:rPr lang="ko-KR" altLang="en-US" dirty="0">
                <a:solidFill>
                  <a:srgbClr val="009900"/>
                </a:solidFill>
              </a:rPr>
              <a:t>검색한 파일로 부가적인 작업 수행</a:t>
            </a:r>
            <a:endParaRPr lang="en-US" altLang="ko-KR" dirty="0">
              <a:solidFill>
                <a:srgbClr val="009900"/>
              </a:solidFill>
            </a:endParaRPr>
          </a:p>
          <a:p>
            <a:pPr lvl="2">
              <a:buNone/>
              <a:defRPr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53510" y="137085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파일명으로 검색 옵션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024388" y="1555519"/>
            <a:ext cx="243519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353352" y="4423420"/>
            <a:ext cx="9460581" cy="2084897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실습</a:t>
            </a:r>
            <a:endParaRPr lang="en-US" altLang="ko-KR" sz="2000" dirty="0" smtClean="0">
              <a:latin typeface="+mj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+mj-lt"/>
              </a:rPr>
              <a:t>/lib </a:t>
            </a:r>
            <a:r>
              <a:rPr lang="ko-KR" altLang="en-US" sz="2000" dirty="0" smtClean="0">
                <a:latin typeface="+mj-lt"/>
              </a:rPr>
              <a:t>디렉토리와 그 하위 디렉토리에서 </a:t>
            </a:r>
            <a:r>
              <a:rPr lang="en-US" altLang="ko-KR" sz="2000" dirty="0" smtClean="0">
                <a:latin typeface="+mj-lt"/>
              </a:rPr>
              <a:t>“vars.sh”</a:t>
            </a:r>
            <a:r>
              <a:rPr lang="ko-KR" altLang="en-US" sz="2000" dirty="0" smtClean="0">
                <a:latin typeface="+mj-lt"/>
              </a:rPr>
              <a:t>파일 이름으로 찾기</a:t>
            </a:r>
            <a:endParaRPr lang="en-US" altLang="ko-KR" sz="2000" dirty="0" smtClean="0">
              <a:latin typeface="+mj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+mj-lt"/>
              </a:rPr>
              <a:t>/</a:t>
            </a:r>
            <a:r>
              <a:rPr lang="en-US" altLang="ko-KR" sz="2000" dirty="0" err="1" smtClean="0">
                <a:latin typeface="+mj-lt"/>
              </a:rPr>
              <a:t>usr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에서 </a:t>
            </a:r>
            <a:r>
              <a:rPr lang="en-US" altLang="ko-KR" sz="2000" dirty="0" smtClean="0">
                <a:latin typeface="+mj-lt"/>
              </a:rPr>
              <a:t>“games” </a:t>
            </a:r>
            <a:r>
              <a:rPr lang="ko-KR" altLang="en-US" sz="2000" dirty="0" smtClean="0">
                <a:latin typeface="+mj-lt"/>
              </a:rPr>
              <a:t>디렉토리 찾기</a:t>
            </a:r>
            <a:endParaRPr lang="en-US" altLang="ko-KR" sz="2000" dirty="0" smtClean="0">
              <a:latin typeface="+mj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+mj-lt"/>
              </a:rPr>
              <a:t>hello.sh </a:t>
            </a:r>
            <a:r>
              <a:rPr lang="ko-KR" altLang="en-US" sz="2000" dirty="0" smtClean="0">
                <a:latin typeface="+mj-lt"/>
              </a:rPr>
              <a:t>파일보다 최근에 만들어진 파일 검색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+mj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510" y="6016243"/>
            <a:ext cx="2924175" cy="2952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26" y="5499990"/>
            <a:ext cx="3762375" cy="342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674" y="4739367"/>
            <a:ext cx="29146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검색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77825" y="1057275"/>
            <a:ext cx="11018838" cy="5611813"/>
          </a:xfrm>
        </p:spPr>
        <p:txBody>
          <a:bodyPr/>
          <a:lstStyle/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whereis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명령어에 해당되는 바이너리와 매뉴얼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</a:t>
            </a:r>
            <a:r>
              <a:rPr lang="en-US" altLang="ko-KR" dirty="0" err="1" smtClean="0"/>
              <a:t>whereis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&gt;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$ </a:t>
            </a:r>
            <a:r>
              <a:rPr lang="en-US" altLang="ko-KR" dirty="0" err="1" smtClean="0">
                <a:solidFill>
                  <a:srgbClr val="0070C0"/>
                </a:solidFill>
              </a:rPr>
              <a:t>whereis</a:t>
            </a:r>
            <a:r>
              <a:rPr lang="en-US" altLang="ko-KR" dirty="0" smtClean="0">
                <a:solidFill>
                  <a:srgbClr val="0070C0"/>
                </a:solidFill>
              </a:rPr>
              <a:t> ls		</a:t>
            </a:r>
            <a:r>
              <a:rPr lang="en-US" altLang="ko-KR" dirty="0" smtClean="0">
                <a:solidFill>
                  <a:srgbClr val="009900"/>
                </a:solidFill>
              </a:rPr>
              <a:t>#ls</a:t>
            </a:r>
            <a:r>
              <a:rPr lang="ko-KR" altLang="en-US" dirty="0" smtClean="0">
                <a:solidFill>
                  <a:srgbClr val="009900"/>
                </a:solidFill>
              </a:rPr>
              <a:t>의 실행파일</a:t>
            </a:r>
            <a:r>
              <a:rPr lang="en-US" altLang="ko-KR" dirty="0" smtClean="0">
                <a:solidFill>
                  <a:srgbClr val="009900"/>
                </a:solidFill>
              </a:rPr>
              <a:t>, </a:t>
            </a:r>
            <a:r>
              <a:rPr lang="ko-KR" altLang="en-US" dirty="0" smtClean="0">
                <a:solidFill>
                  <a:srgbClr val="009900"/>
                </a:solidFill>
              </a:rPr>
              <a:t>소스파일</a:t>
            </a:r>
            <a:r>
              <a:rPr lang="en-US" altLang="ko-KR" dirty="0" smtClean="0">
                <a:solidFill>
                  <a:srgbClr val="009900"/>
                </a:solidFill>
              </a:rPr>
              <a:t>, </a:t>
            </a:r>
            <a:r>
              <a:rPr lang="ko-KR" altLang="en-US" dirty="0" smtClean="0">
                <a:solidFill>
                  <a:srgbClr val="009900"/>
                </a:solidFill>
              </a:rPr>
              <a:t>매뉴얼</a:t>
            </a:r>
            <a:r>
              <a:rPr lang="en-US" altLang="ko-KR" dirty="0" smtClean="0">
                <a:solidFill>
                  <a:srgbClr val="009900"/>
                </a:solidFill>
              </a:rPr>
              <a:t> </a:t>
            </a:r>
            <a:r>
              <a:rPr lang="ko-KR" altLang="en-US" dirty="0" smtClean="0">
                <a:solidFill>
                  <a:srgbClr val="009900"/>
                </a:solidFill>
              </a:rPr>
              <a:t>출력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$ </a:t>
            </a:r>
            <a:r>
              <a:rPr lang="en-US" altLang="ko-KR" dirty="0" err="1" smtClean="0">
                <a:solidFill>
                  <a:srgbClr val="0070C0"/>
                </a:solidFill>
              </a:rPr>
              <a:t>whereis</a:t>
            </a:r>
            <a:r>
              <a:rPr lang="en-US" altLang="ko-KR" dirty="0" smtClean="0">
                <a:solidFill>
                  <a:srgbClr val="0070C0"/>
                </a:solidFill>
              </a:rPr>
              <a:t> –b ls		</a:t>
            </a:r>
            <a:r>
              <a:rPr lang="en-US" altLang="ko-KR" dirty="0" smtClean="0">
                <a:solidFill>
                  <a:srgbClr val="009900"/>
                </a:solidFill>
              </a:rPr>
              <a:t>#</a:t>
            </a:r>
            <a:r>
              <a:rPr lang="ko-KR" altLang="en-US" dirty="0" smtClean="0">
                <a:solidFill>
                  <a:srgbClr val="009900"/>
                </a:solidFill>
              </a:rPr>
              <a:t>옵션 </a:t>
            </a:r>
            <a:r>
              <a:rPr lang="en-US" altLang="ko-KR" dirty="0" smtClean="0">
                <a:solidFill>
                  <a:srgbClr val="009900"/>
                </a:solidFill>
              </a:rPr>
              <a:t>–b : </a:t>
            </a:r>
            <a:r>
              <a:rPr lang="ko-KR" altLang="en-US" dirty="0" smtClean="0">
                <a:solidFill>
                  <a:srgbClr val="009900"/>
                </a:solidFill>
              </a:rPr>
              <a:t>바이너리 파일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57509" y="3240699"/>
            <a:ext cx="198844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-b : </a:t>
            </a:r>
            <a:r>
              <a:rPr lang="ko-KR" altLang="en-US" dirty="0" smtClean="0">
                <a:latin typeface="+mn-ea"/>
              </a:rPr>
              <a:t>바이너리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-m : </a:t>
            </a:r>
            <a:r>
              <a:rPr lang="ko-KR" altLang="en-US" dirty="0" smtClean="0">
                <a:latin typeface="+mn-ea"/>
              </a:rPr>
              <a:t>매뉴얼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-s : </a:t>
            </a:r>
            <a:r>
              <a:rPr lang="ko-KR" altLang="en-US" dirty="0" smtClean="0">
                <a:latin typeface="+mn-ea"/>
              </a:rPr>
              <a:t>소스파일 등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33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</a:t>
            </a:r>
            <a:r>
              <a:rPr lang="en-US" altLang="ko-KR" dirty="0"/>
              <a:t> :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명령어의 위치 출력</a:t>
            </a:r>
            <a:endParaRPr lang="en-US" altLang="ko-KR" dirty="0"/>
          </a:p>
          <a:p>
            <a:pPr lvl="1"/>
            <a:r>
              <a:rPr lang="ko-KR" altLang="en-US" dirty="0"/>
              <a:t>환경변수 </a:t>
            </a:r>
            <a:r>
              <a:rPr lang="en-US" altLang="ko-KR" dirty="0"/>
              <a:t>PATH</a:t>
            </a:r>
            <a:r>
              <a:rPr lang="ko-KR" altLang="en-US" dirty="0"/>
              <a:t>에 설정된 디렉터리만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사용하고 있는 명령어의 실행파일의 위치를 알 수 있음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$ </a:t>
            </a:r>
            <a:r>
              <a:rPr lang="en-US" altLang="ko-KR" dirty="0" smtClean="0">
                <a:solidFill>
                  <a:srgbClr val="0070C0"/>
                </a:solidFill>
              </a:rPr>
              <a:t>which find</a:t>
            </a:r>
            <a:r>
              <a:rPr lang="en-US" altLang="ko-KR" dirty="0">
                <a:solidFill>
                  <a:srgbClr val="0070C0"/>
                </a:solidFill>
              </a:rPr>
              <a:t>		</a:t>
            </a:r>
            <a:r>
              <a:rPr lang="en-US" altLang="ko-KR" dirty="0" smtClean="0">
                <a:solidFill>
                  <a:srgbClr val="009900"/>
                </a:solidFill>
              </a:rPr>
              <a:t>#find </a:t>
            </a:r>
            <a:r>
              <a:rPr lang="ko-KR" altLang="en-US" dirty="0" smtClean="0">
                <a:solidFill>
                  <a:srgbClr val="009900"/>
                </a:solidFill>
              </a:rPr>
              <a:t>명령어 위치</a:t>
            </a:r>
            <a:r>
              <a:rPr lang="en-US" altLang="ko-KR" dirty="0" smtClean="0">
                <a:solidFill>
                  <a:srgbClr val="009900"/>
                </a:solidFill>
              </a:rPr>
              <a:t> </a:t>
            </a:r>
            <a:r>
              <a:rPr lang="ko-KR" altLang="en-US" dirty="0" smtClean="0">
                <a:solidFill>
                  <a:srgbClr val="009900"/>
                </a:solidFill>
              </a:rPr>
              <a:t>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92326" y="622940"/>
            <a:ext cx="2960208" cy="869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#</a:t>
            </a:r>
            <a:r>
              <a:rPr lang="ko-KR" altLang="en-US" dirty="0" smtClean="0">
                <a:latin typeface="+mn-ea"/>
              </a:rPr>
              <a:t>환경변수 확인하기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$ echo $PATH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59816" y="3414855"/>
            <a:ext cx="9830745" cy="1739183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실습</a:t>
            </a:r>
            <a:endParaRPr lang="en-US" altLang="ko-KR" sz="2000" dirty="0" smtClean="0"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</a:rPr>
              <a:t>cd, script, </a:t>
            </a:r>
            <a:r>
              <a:rPr lang="en-US" altLang="ko-KR" sz="2000" dirty="0" err="1" smtClean="0">
                <a:latin typeface="+mj-lt"/>
              </a:rPr>
              <a:t>mkdir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en-US" altLang="ko-KR" sz="2000" dirty="0" err="1" smtClean="0">
                <a:latin typeface="+mj-lt"/>
              </a:rPr>
              <a:t>rm</a:t>
            </a:r>
            <a:r>
              <a:rPr lang="en-US" altLang="ko-KR" sz="2000" dirty="0" smtClean="0">
                <a:latin typeface="+mj-lt"/>
              </a:rPr>
              <a:t>, ls, man </a:t>
            </a:r>
            <a:r>
              <a:rPr lang="ko-KR" altLang="en-US" sz="2000" dirty="0" smtClean="0">
                <a:latin typeface="+mj-lt"/>
              </a:rPr>
              <a:t>등 이제까지 학습한 명령어들의 위치와 매뉴얼의 위치를 </a:t>
            </a:r>
            <a:r>
              <a:rPr lang="en-US" altLang="ko-KR" sz="2000" dirty="0" err="1" smtClean="0">
                <a:latin typeface="+mj-lt"/>
              </a:rPr>
              <a:t>whereis</a:t>
            </a:r>
            <a:r>
              <a:rPr lang="ko-KR" altLang="en-US" sz="2000" dirty="0" smtClean="0">
                <a:latin typeface="+mj-lt"/>
              </a:rPr>
              <a:t>와 </a:t>
            </a:r>
            <a:r>
              <a:rPr lang="en-US" altLang="ko-KR" sz="2000" dirty="0" smtClean="0">
                <a:latin typeface="+mj-lt"/>
              </a:rPr>
              <a:t>which</a:t>
            </a:r>
            <a:r>
              <a:rPr lang="ko-KR" altLang="en-US" sz="2000" dirty="0" smtClean="0">
                <a:latin typeface="+mj-lt"/>
              </a:rPr>
              <a:t>로 파악 하시오</a:t>
            </a:r>
            <a:r>
              <a:rPr lang="en-US" altLang="ko-KR" sz="2000" dirty="0" smtClean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46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내용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grep</a:t>
            </a:r>
            <a:r>
              <a:rPr lang="en-US" altLang="ko-KR" dirty="0" smtClean="0"/>
              <a:t> : </a:t>
            </a:r>
            <a:r>
              <a:rPr lang="ko-KR" altLang="en-US" dirty="0"/>
              <a:t>파일 내에서 지정한 </a:t>
            </a:r>
            <a:r>
              <a:rPr lang="ko-KR" altLang="en-US" dirty="0" smtClean="0"/>
              <a:t>문자열을 찾아 문자열을 포함한 </a:t>
            </a:r>
            <a:r>
              <a:rPr lang="ko-KR" altLang="en-US" dirty="0"/>
              <a:t>모든 </a:t>
            </a:r>
            <a:r>
              <a:rPr lang="ko-KR" altLang="en-US" dirty="0" smtClean="0"/>
              <a:t>행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파일에서 특정 패턴의 문자열을 찾아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grep</a:t>
            </a:r>
            <a:r>
              <a:rPr lang="en-US" altLang="ko-KR" dirty="0" smtClean="0"/>
              <a:t> [-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 </a:t>
            </a:r>
            <a:r>
              <a:rPr lang="ko-KR" altLang="en-US" dirty="0" smtClean="0"/>
              <a:t>패턴 파일명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</a:p>
          <a:p>
            <a:pPr lvl="2">
              <a:buNone/>
              <a:defRPr/>
            </a:pPr>
            <a:endParaRPr lang="en-US" altLang="ko-KR" sz="1600" dirty="0" smtClean="0">
              <a:solidFill>
                <a:srgbClr val="0070C0"/>
              </a:solidFill>
            </a:endParaRPr>
          </a:p>
          <a:p>
            <a:pPr lvl="2"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$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grep</a:t>
            </a:r>
            <a:r>
              <a:rPr lang="en-US" altLang="ko-KR" sz="1600" dirty="0" smtClean="0">
                <a:solidFill>
                  <a:srgbClr val="0070C0"/>
                </a:solidFill>
              </a:rPr>
              <a:t> date test01.sh</a:t>
            </a:r>
          </a:p>
          <a:p>
            <a:pPr lvl="2"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$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grep</a:t>
            </a:r>
            <a:r>
              <a:rPr lang="en-US" altLang="ko-KR" sz="1600" dirty="0" smtClean="0">
                <a:solidFill>
                  <a:srgbClr val="0070C0"/>
                </a:solidFill>
              </a:rPr>
              <a:t> –n date  test02.sh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2"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$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grep</a:t>
            </a:r>
            <a:r>
              <a:rPr lang="en-US" altLang="ko-KR" sz="1600" dirty="0" smtClean="0">
                <a:solidFill>
                  <a:srgbClr val="0070C0"/>
                </a:solidFill>
              </a:rPr>
              <a:t> –c “echo” test01.sh test02.txt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32967" y="2686701"/>
            <a:ext cx="675903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주요 옵션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smtClean="0"/>
              <a:t>-</a:t>
            </a:r>
            <a:r>
              <a:rPr lang="en-US" altLang="ko-KR" b="1" dirty="0"/>
              <a:t>c :</a:t>
            </a:r>
            <a:r>
              <a:rPr lang="ko-KR" altLang="en-US" dirty="0"/>
              <a:t> 패턴이 일치하는 행의 수를 출력 </a:t>
            </a:r>
          </a:p>
          <a:p>
            <a:r>
              <a:rPr lang="en-US" altLang="ko-KR" b="1" dirty="0"/>
              <a:t>-</a:t>
            </a:r>
            <a:r>
              <a:rPr lang="en-US" altLang="ko-KR" b="1" dirty="0" err="1"/>
              <a:t>i</a:t>
            </a:r>
            <a:r>
              <a:rPr lang="en-US" altLang="ko-KR" b="1" dirty="0"/>
              <a:t> :</a:t>
            </a:r>
            <a:r>
              <a:rPr lang="ko-KR" altLang="en-US" dirty="0"/>
              <a:t> </a:t>
            </a:r>
            <a:r>
              <a:rPr lang="ko-KR" altLang="en-US" dirty="0" smtClean="0"/>
              <a:t>비교 시 </a:t>
            </a:r>
            <a:r>
              <a:rPr lang="ko-KR" altLang="en-US" dirty="0"/>
              <a:t>대소문자를 구별 안함 </a:t>
            </a:r>
          </a:p>
          <a:p>
            <a:r>
              <a:rPr lang="en-US" altLang="ko-KR" b="1" dirty="0"/>
              <a:t>-v : </a:t>
            </a:r>
            <a:r>
              <a:rPr lang="ko-KR" altLang="en-US" dirty="0"/>
              <a:t>지정한 패턴과 일치하지 않는 행만 출력 </a:t>
            </a:r>
          </a:p>
          <a:p>
            <a:r>
              <a:rPr lang="en-US" altLang="ko-KR" b="1" dirty="0"/>
              <a:t>-n :</a:t>
            </a:r>
            <a:r>
              <a:rPr lang="ko-KR" altLang="en-US" dirty="0"/>
              <a:t> 행의 번호를 함께 출력 </a:t>
            </a:r>
          </a:p>
          <a:p>
            <a:r>
              <a:rPr lang="en-US" altLang="ko-KR" b="1" dirty="0"/>
              <a:t>-l : </a:t>
            </a:r>
            <a:r>
              <a:rPr lang="ko-KR" altLang="en-US" dirty="0"/>
              <a:t>패턴이 포함된 파일의 이름을 출력 </a:t>
            </a:r>
          </a:p>
          <a:p>
            <a:r>
              <a:rPr lang="en-US" altLang="ko-KR" b="1" dirty="0"/>
              <a:t>-w :</a:t>
            </a:r>
            <a:r>
              <a:rPr lang="ko-KR" altLang="en-US" dirty="0"/>
              <a:t> 패턴이 전체 단어와 일치하는 행만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b="1" dirty="0" smtClean="0"/>
              <a:t>-r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및 서브디렉토리 모든 파일에서 일치하는 문자열 출력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27" y="5230292"/>
            <a:ext cx="9744603" cy="130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정규식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95218"/>
              </p:ext>
            </p:extLst>
          </p:nvPr>
        </p:nvGraphicFramePr>
        <p:xfrm>
          <a:off x="2372626" y="936385"/>
          <a:ext cx="7418355" cy="585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3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메타문자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행의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시작 지시자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$</a:t>
                      </a:r>
                      <a:endParaRPr lang="ko-KR" altLang="en-US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행의 끝 지시자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하나의 문자와 대응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앞 문자가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또는 한 개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.*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이거나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그 이상의 문자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앞 문자가 하나이거나 반복된 것 의미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11721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|</a:t>
                      </a:r>
                      <a:endParaRPr lang="ko-KR" altLang="en-US" sz="1800" b="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또는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042214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[ ]</a:t>
                      </a:r>
                      <a:endParaRPr lang="ko-KR" altLang="en-US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dirty="0" smtClean="0"/>
                        <a:t>리스트 중의 한 문자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389424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[0-9]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0,1,2,3,4,5,6,7,8,9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중 하나</a:t>
                      </a:r>
                      <a:endParaRPr lang="en-US" altLang="ko-KR" sz="16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014602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[^]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[]</a:t>
                      </a:r>
                      <a:r>
                        <a:rPr lang="ko-KR" altLang="en-US" sz="1600" dirty="0" smtClean="0"/>
                        <a:t>안에서 </a:t>
                      </a:r>
                      <a:r>
                        <a:rPr lang="en-US" altLang="ko-KR" sz="1600" dirty="0" smtClean="0"/>
                        <a:t>^</a:t>
                      </a:r>
                      <a:r>
                        <a:rPr lang="ko-KR" altLang="en-US" sz="1600" dirty="0" smtClean="0"/>
                        <a:t>는 제외의 의미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355062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\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지정된 문자의 특징 무시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937844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\&lt;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단어의 시작 지시자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772350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\&gt;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단어의 끝 지시자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702798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x\{m\}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문자 </a:t>
                      </a:r>
                      <a:r>
                        <a:rPr lang="en-US" altLang="ko-KR" sz="1600" dirty="0" smtClean="0"/>
                        <a:t>x</a:t>
                      </a:r>
                      <a:r>
                        <a:rPr lang="ko-KR" altLang="en-US" sz="1600" dirty="0" smtClean="0"/>
                        <a:t>를 </a:t>
                      </a:r>
                      <a:r>
                        <a:rPr lang="en-US" altLang="ko-KR" sz="1600" dirty="0" smtClean="0"/>
                        <a:t>m</a:t>
                      </a:r>
                      <a:r>
                        <a:rPr lang="ko-KR" altLang="en-US" sz="1600" dirty="0" smtClean="0"/>
                        <a:t>번 반복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121570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x\{m,\}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문자 </a:t>
                      </a:r>
                      <a:r>
                        <a:rPr lang="en-US" altLang="ko-KR" sz="1600" dirty="0" smtClean="0"/>
                        <a:t>x</a:t>
                      </a:r>
                      <a:r>
                        <a:rPr lang="ko-KR" altLang="en-US" sz="1600" dirty="0" smtClean="0"/>
                        <a:t>를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적어도</a:t>
                      </a:r>
                      <a:r>
                        <a:rPr lang="en-US" altLang="ko-KR" sz="1600" dirty="0" smtClean="0"/>
                        <a:t> m</a:t>
                      </a:r>
                      <a:r>
                        <a:rPr lang="ko-KR" altLang="en-US" sz="1600" dirty="0" smtClean="0"/>
                        <a:t>번 반복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24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8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2020-1</Template>
  <TotalTime>7881</TotalTime>
  <Words>2150</Words>
  <Application>Microsoft Office PowerPoint</Application>
  <PresentationFormat>와이드스크린</PresentationFormat>
  <Paragraphs>394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Noto Sans</vt:lpstr>
      <vt:lpstr>맑은 고딕</vt:lpstr>
      <vt:lpstr>Arial</vt:lpstr>
      <vt:lpstr>Courier New</vt:lpstr>
      <vt:lpstr>Georgia</vt:lpstr>
      <vt:lpstr>Wingdings 2</vt:lpstr>
      <vt:lpstr>2020-1</vt:lpstr>
      <vt:lpstr>리눅스(Linux)</vt:lpstr>
      <vt:lpstr>학습내용</vt:lpstr>
      <vt:lpstr>로그 기록</vt:lpstr>
      <vt:lpstr>실습</vt:lpstr>
      <vt:lpstr>파일 위치, 경로 검색</vt:lpstr>
      <vt:lpstr>파일 검색</vt:lpstr>
      <vt:lpstr>파일 검색</vt:lpstr>
      <vt:lpstr>내용 검색</vt:lpstr>
      <vt:lpstr>참고 – 정규식(Regular Expression)</vt:lpstr>
      <vt:lpstr>실습</vt:lpstr>
      <vt:lpstr>실습</vt:lpstr>
      <vt:lpstr>유용한 명령어들</vt:lpstr>
      <vt:lpstr>history와 자동완성</vt:lpstr>
      <vt:lpstr>순차적 명령 수행</vt:lpstr>
      <vt:lpstr>Pipe( | )</vt:lpstr>
      <vt:lpstr>IO Redirection</vt:lpstr>
      <vt:lpstr>실습</vt:lpstr>
      <vt:lpstr>PowerPoint 프레젠테이션</vt:lpstr>
      <vt:lpstr>sudo(substitute User Do) 명령어</vt:lpstr>
      <vt:lpstr>사용자 관련 명령</vt:lpstr>
      <vt:lpstr>사용자 관리</vt:lpstr>
      <vt:lpstr>사용자 관리</vt:lpstr>
      <vt:lpstr>실습</vt:lpstr>
      <vt:lpstr>PowerPoint 프레젠테이션</vt:lpstr>
      <vt:lpstr>파일 권한 관리</vt:lpstr>
      <vt:lpstr>파일 권한 관리</vt:lpstr>
      <vt:lpstr>파일 권한 관리</vt:lpstr>
      <vt:lpstr>파일 압축/풀기 명령</vt:lpstr>
      <vt:lpstr>파일 묶기</vt:lpstr>
      <vt:lpstr>패키지 설치</vt:lpstr>
      <vt:lpstr>설치 명령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기초</dc:title>
  <dc:creator>jinsook</dc:creator>
  <cp:lastModifiedBy>jinsook</cp:lastModifiedBy>
  <cp:revision>220</cp:revision>
  <dcterms:created xsi:type="dcterms:W3CDTF">2019-09-14T08:49:10Z</dcterms:created>
  <dcterms:modified xsi:type="dcterms:W3CDTF">2020-09-28T05:06:28Z</dcterms:modified>
</cp:coreProperties>
</file>