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9" r:id="rId5"/>
    <p:sldId id="273" r:id="rId6"/>
    <p:sldId id="285" r:id="rId7"/>
    <p:sldId id="258" r:id="rId8"/>
    <p:sldId id="260" r:id="rId9"/>
    <p:sldId id="282" r:id="rId10"/>
    <p:sldId id="261" r:id="rId11"/>
    <p:sldId id="286" r:id="rId12"/>
    <p:sldId id="262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2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8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285B03-A82A-4DB4-B371-20BBAFB1E3B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D985-B407-4A11-8A5D-2D284F20A57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58AE-7C94-4B46-A50C-4422AA779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쉘 스크립트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(Shell Script)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274EEB-CD8D-43C9-9785-1B430D42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동의과학대학교</a:t>
            </a:r>
            <a:endParaRPr lang="en-US" altLang="ko-KR" dirty="0" smtClean="0"/>
          </a:p>
          <a:p>
            <a:r>
              <a:rPr lang="ko-KR" altLang="en-US" dirty="0" smtClean="0"/>
              <a:t>컴퓨터정보과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5572-BEAA-4185-BC8C-1F3216B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32"/>
            <a:ext cx="10515600" cy="1325563"/>
          </a:xfrm>
        </p:spPr>
        <p:txBody>
          <a:bodyPr/>
          <a:lstStyle/>
          <a:p>
            <a:r>
              <a:rPr lang="ko-KR" altLang="en-US" dirty="0"/>
              <a:t>쉘 스크립트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D30A6-46CC-49A6-AA91-726EAE1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135"/>
            <a:ext cx="10515600" cy="4623828"/>
          </a:xfrm>
        </p:spPr>
        <p:txBody>
          <a:bodyPr/>
          <a:lstStyle/>
          <a:p>
            <a:r>
              <a:rPr lang="ko-KR" altLang="en-US" dirty="0"/>
              <a:t>쉘 스크립트 실행 모드 변경</a:t>
            </a:r>
            <a:endParaRPr lang="en-US" altLang="ko-KR" dirty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 +x ex01.sh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쉘 스크립트 실행</a:t>
            </a:r>
            <a:endParaRPr lang="en-US" altLang="ko-KR" dirty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./ex01.sh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900D760-000F-4DF3-8C81-44CD06813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2592" r="57339" b="80671"/>
          <a:stretch/>
        </p:blipFill>
        <p:spPr>
          <a:xfrm>
            <a:off x="1422399" y="2477620"/>
            <a:ext cx="6124205" cy="19027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B01839A-15E1-44BF-84CE-41B1F9D73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8129" r="31380" b="69472"/>
          <a:stretch/>
        </p:blipFill>
        <p:spPr>
          <a:xfrm>
            <a:off x="1486647" y="5471564"/>
            <a:ext cx="5178201" cy="90234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76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5572-BEAA-4185-BC8C-1F3216B4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3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환경변수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D30A6-46CC-49A6-AA91-726EAE1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135"/>
            <a:ext cx="10515600" cy="46238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$HOME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</a:t>
            </a:r>
            <a:r>
              <a:rPr lang="en-US" altLang="ko-KR" dirty="0" smtClean="0"/>
              <a:t>home directory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$SHELL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로그인 할 때 실행할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$PATH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파일을 찾을 경로를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만든 실행 파일을 모아 둔 경로를 추가하면 편하게 실행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일시적으로 추가할 수 있으나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bash_profile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자동실행 파일에 지정해두면 편하다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환경변수 확인명령</a:t>
            </a:r>
            <a:r>
              <a:rPr lang="en-US" altLang="ko-KR" dirty="0" smtClean="0"/>
              <a:t>: </a:t>
            </a:r>
            <a:r>
              <a:rPr lang="en-US" altLang="ko-KR" b="1" dirty="0" err="1" smtClean="0"/>
              <a:t>env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382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B6FC9-CBB0-4AF6-8339-D6311F1B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출력 </a:t>
            </a:r>
            <a:r>
              <a:rPr lang="en-US" altLang="ko-KR" dirty="0"/>
              <a:t>: $a, $b, $c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3B687-99BA-47D7-B694-E784D1C2D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02 : </a:t>
            </a:r>
            <a:r>
              <a:rPr lang="ko-KR" altLang="en-US" dirty="0"/>
              <a:t>변수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0C82BC-BD81-4F79-B361-F91D6F24A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9042" r="65406" b="37363"/>
          <a:stretch/>
        </p:blipFill>
        <p:spPr>
          <a:xfrm>
            <a:off x="1030099" y="2415721"/>
            <a:ext cx="3200815" cy="2642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28CED06-9D0A-4FD2-A31F-D0A821B03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42534" r="47198" b="26154"/>
          <a:stretch/>
        </p:blipFill>
        <p:spPr>
          <a:xfrm>
            <a:off x="4927753" y="1825625"/>
            <a:ext cx="5217886" cy="16491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607798" y="4221174"/>
            <a:ext cx="7094421" cy="167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참고사항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변수에 대입된 값은 모두 문자열로 취급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변수에 들어 있는 값을 숫자로 해서 </a:t>
            </a:r>
            <a:r>
              <a:rPr lang="en-US" altLang="ko-KR" dirty="0">
                <a:solidFill>
                  <a:schemeClr val="tx1"/>
                </a:solidFill>
              </a:rPr>
              <a:t>+, -, *, / </a:t>
            </a:r>
            <a:r>
              <a:rPr lang="ko-KR" altLang="en-US" dirty="0">
                <a:solidFill>
                  <a:schemeClr val="tx1"/>
                </a:solidFill>
              </a:rPr>
              <a:t>등의 연산을 하려면 </a:t>
            </a:r>
            <a:r>
              <a:rPr lang="en-US" altLang="ko-KR" dirty="0">
                <a:solidFill>
                  <a:schemeClr val="tx1"/>
                </a:solidFill>
              </a:rPr>
              <a:t>expr</a:t>
            </a:r>
            <a:r>
              <a:rPr lang="ko-KR" altLang="en-US" dirty="0">
                <a:solidFill>
                  <a:schemeClr val="tx1"/>
                </a:solidFill>
              </a:rPr>
              <a:t>을 사용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</a:rPr>
              <a:t>수식에 괄호 또는 곱하기</a:t>
            </a:r>
            <a:r>
              <a:rPr lang="en-US" altLang="ko-KR" dirty="0">
                <a:solidFill>
                  <a:schemeClr val="tx1"/>
                </a:solidFill>
              </a:rPr>
              <a:t>(*)</a:t>
            </a:r>
            <a:r>
              <a:rPr lang="ko-KR" altLang="en-US" dirty="0">
                <a:solidFill>
                  <a:schemeClr val="tx1"/>
                </a:solidFill>
              </a:rPr>
              <a:t>는 그 앞에 꼭 </a:t>
            </a:r>
            <a:r>
              <a:rPr lang="ko-KR" altLang="en-US" dirty="0" err="1">
                <a:solidFill>
                  <a:schemeClr val="tx1"/>
                </a:solidFill>
              </a:rPr>
              <a:t>역슬래쉬</a:t>
            </a:r>
            <a:r>
              <a:rPr lang="en-US" altLang="ko-KR" dirty="0">
                <a:solidFill>
                  <a:schemeClr val="tx1"/>
                </a:solidFill>
              </a:rPr>
              <a:t>(\) </a:t>
            </a:r>
            <a:r>
              <a:rPr lang="ko-KR" altLang="en-US" dirty="0" smtClean="0">
                <a:solidFill>
                  <a:schemeClr val="tx1"/>
                </a:solidFill>
              </a:rPr>
              <a:t>붙임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8039"/>
            <a:ext cx="10515600" cy="435133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ko-KR" altLang="en-US" sz="2300" spc="210" dirty="0">
                <a:latin typeface="+mj-lt"/>
                <a:cs typeface="나눔스퀘어OTF Light"/>
              </a:rPr>
              <a:t>산술 </a:t>
            </a:r>
            <a:r>
              <a:rPr lang="ko-KR" altLang="en-US" sz="2300" spc="135" dirty="0">
                <a:latin typeface="+mj-lt"/>
                <a:cs typeface="나눔스퀘어OTF Light"/>
              </a:rPr>
              <a:t>연산자</a:t>
            </a:r>
            <a:r>
              <a:rPr lang="en-US" altLang="ko-KR" sz="2300" spc="135" dirty="0">
                <a:latin typeface="+mj-lt"/>
                <a:cs typeface="나눔스퀘어OTF Light"/>
              </a:rPr>
              <a:t>: </a:t>
            </a:r>
            <a:r>
              <a:rPr lang="en-US" altLang="ko-KR" sz="2300" spc="140" dirty="0">
                <a:latin typeface="+mj-lt"/>
                <a:cs typeface="나눔스퀘어OTF Light"/>
              </a:rPr>
              <a:t>+, </a:t>
            </a:r>
            <a:r>
              <a:rPr lang="en-US" altLang="ko-KR" sz="2300" spc="30" dirty="0">
                <a:latin typeface="+mj-lt"/>
                <a:cs typeface="나눔스퀘어OTF Light"/>
              </a:rPr>
              <a:t>-, </a:t>
            </a:r>
            <a:r>
              <a:rPr lang="ko-KR" altLang="en-US" sz="2300" spc="5" dirty="0">
                <a:latin typeface="+mj-lt"/>
                <a:cs typeface="나눔스퀘어OTF Light"/>
              </a:rPr>
              <a:t>*</a:t>
            </a:r>
            <a:r>
              <a:rPr lang="en-US" altLang="ko-KR" sz="2300" spc="5" dirty="0">
                <a:latin typeface="+mj-lt"/>
                <a:cs typeface="나눔스퀘어OTF Light"/>
              </a:rPr>
              <a:t>, </a:t>
            </a:r>
            <a:r>
              <a:rPr lang="en-US" altLang="ko-KR" sz="2300" spc="90" dirty="0">
                <a:latin typeface="+mj-lt"/>
                <a:cs typeface="나눔스퀘어OTF Light"/>
              </a:rPr>
              <a:t>/,</a:t>
            </a:r>
            <a:r>
              <a:rPr lang="ko-KR" altLang="en-US" sz="2300" spc="160" dirty="0">
                <a:latin typeface="+mj-lt"/>
                <a:cs typeface="나눔스퀘어OTF Light"/>
              </a:rPr>
              <a:t> </a:t>
            </a:r>
            <a:r>
              <a:rPr lang="en-US" altLang="ko-KR" sz="2300" spc="-15" dirty="0">
                <a:latin typeface="+mj-lt"/>
                <a:cs typeface="나눔스퀘어OTF Light"/>
              </a:rPr>
              <a:t>%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-45" dirty="0">
                <a:latin typeface="+mj-lt"/>
                <a:cs typeface="나눔스퀘어OTF Light"/>
              </a:rPr>
              <a:t>* </a:t>
            </a:r>
            <a:r>
              <a:rPr lang="ko-KR" altLang="en-US" sz="2000" spc="180" dirty="0">
                <a:latin typeface="+mj-lt"/>
                <a:cs typeface="나눔스퀘어OTF Light"/>
              </a:rPr>
              <a:t>앞에는 </a:t>
            </a:r>
            <a:r>
              <a:rPr lang="en-US" altLang="ko-KR" sz="2000" spc="-20" dirty="0">
                <a:latin typeface="+mj-lt"/>
                <a:cs typeface="나눔스퀘어OTF Light"/>
              </a:rPr>
              <a:t>escape </a:t>
            </a:r>
            <a:r>
              <a:rPr lang="ko-KR" altLang="en-US" sz="2000" spc="180" dirty="0">
                <a:latin typeface="+mj-lt"/>
                <a:cs typeface="나눔스퀘어OTF Light"/>
              </a:rPr>
              <a:t>문자인 </a:t>
            </a:r>
            <a:r>
              <a:rPr lang="en-US" altLang="ko-KR" sz="2000" b="1" spc="-7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\</a:t>
            </a:r>
            <a:r>
              <a:rPr lang="ko-KR" altLang="en-US" sz="2000" spc="-75" dirty="0">
                <a:latin typeface="+mj-lt"/>
                <a:cs typeface="나눔스퀘어OTF Light"/>
              </a:rPr>
              <a:t>를 </a:t>
            </a:r>
            <a:r>
              <a:rPr lang="ko-KR" altLang="en-US" sz="2000" spc="180" dirty="0">
                <a:latin typeface="+mj-lt"/>
                <a:cs typeface="나눔스퀘어OTF Light"/>
              </a:rPr>
              <a:t>붙이거나 따옴표로 감싸야</a:t>
            </a:r>
            <a:r>
              <a:rPr lang="ko-KR" altLang="en-US" sz="2000" spc="2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ko-KR" altLang="en-US" sz="2300" spc="210" dirty="0">
                <a:latin typeface="+mj-lt"/>
                <a:cs typeface="나눔스퀘어OTF Light"/>
              </a:rPr>
              <a:t>논리 </a:t>
            </a:r>
            <a:r>
              <a:rPr lang="ko-KR" altLang="en-US" sz="2300" spc="135" dirty="0">
                <a:latin typeface="+mj-lt"/>
                <a:cs typeface="나눔스퀘어OTF Light"/>
              </a:rPr>
              <a:t>연산자</a:t>
            </a:r>
            <a:r>
              <a:rPr lang="en-US" altLang="ko-KR" sz="2300" spc="135" dirty="0">
                <a:latin typeface="+mj-lt"/>
                <a:cs typeface="나눔스퀘어OTF Light"/>
              </a:rPr>
              <a:t>: </a:t>
            </a:r>
            <a:r>
              <a:rPr lang="en-US" altLang="ko-KR" sz="2300" b="1" spc="-7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|</a:t>
            </a:r>
            <a:r>
              <a:rPr lang="en-US" altLang="ko-KR" sz="2300" spc="-70" dirty="0">
                <a:latin typeface="+mj-lt"/>
                <a:cs typeface="나눔스퀘어OTF Light"/>
              </a:rPr>
              <a:t> </a:t>
            </a:r>
            <a:r>
              <a:rPr lang="en-US" altLang="ko-KR" sz="2300" spc="30" dirty="0">
                <a:latin typeface="+mj-lt"/>
                <a:cs typeface="나눔스퀘어OTF Light"/>
              </a:rPr>
              <a:t>(or), </a:t>
            </a:r>
            <a:r>
              <a:rPr lang="en-US" altLang="ko-KR" sz="2300" b="1" spc="385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나눔스퀘어OTF Light"/>
              </a:rPr>
              <a:t>&amp;</a:t>
            </a:r>
            <a:r>
              <a:rPr lang="ko-KR" altLang="en-US" sz="2300" spc="320" dirty="0">
                <a:latin typeface="+mj-lt"/>
                <a:cs typeface="나눔스퀘어OTF Light"/>
              </a:rPr>
              <a:t> </a:t>
            </a:r>
            <a:r>
              <a:rPr lang="en-US" altLang="ko-KR" sz="2300" spc="35" dirty="0">
                <a:latin typeface="+mj-lt"/>
                <a:cs typeface="나눔스퀘어OTF Light"/>
              </a:rPr>
              <a:t>(and)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 lvl="1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en-US" altLang="ko-KR" sz="2000" spc="-20" dirty="0">
                <a:latin typeface="+mj-lt"/>
                <a:cs typeface="나눔스퀘어OTF Light"/>
              </a:rPr>
              <a:t>escape </a:t>
            </a:r>
            <a:r>
              <a:rPr lang="ko-KR" altLang="en-US" sz="2000" spc="180" dirty="0">
                <a:latin typeface="+mj-lt"/>
                <a:cs typeface="나눔스퀘어OTF Light"/>
              </a:rPr>
              <a:t>문자인 </a:t>
            </a:r>
            <a:r>
              <a:rPr lang="en-US" altLang="ko-KR" sz="2000" spc="-75" dirty="0">
                <a:latin typeface="+mj-lt"/>
                <a:cs typeface="나눔스퀘어OTF Light"/>
              </a:rPr>
              <a:t>\</a:t>
            </a:r>
            <a:r>
              <a:rPr lang="ko-KR" altLang="en-US" sz="2000" spc="-75" dirty="0">
                <a:latin typeface="+mj-lt"/>
                <a:cs typeface="나눔스퀘어OTF Light"/>
              </a:rPr>
              <a:t>를 </a:t>
            </a:r>
            <a:r>
              <a:rPr lang="ko-KR" altLang="en-US" sz="2000" spc="180" dirty="0">
                <a:latin typeface="+mj-lt"/>
                <a:cs typeface="나눔스퀘어OTF Light"/>
              </a:rPr>
              <a:t>붙이거나 따옴표로 감싸야</a:t>
            </a:r>
            <a:r>
              <a:rPr lang="ko-KR" altLang="en-US" sz="2000" spc="-254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tabLst>
                <a:tab pos="241300" algn="l"/>
              </a:tabLst>
            </a:pPr>
            <a:r>
              <a:rPr lang="en-US" altLang="ko-KR" sz="2300" spc="-10" dirty="0">
                <a:latin typeface="+mj-lt"/>
                <a:cs typeface="나눔스퀘어OTF Light"/>
              </a:rPr>
              <a:t>expr </a:t>
            </a:r>
            <a:r>
              <a:rPr lang="ko-KR" altLang="en-US" sz="2300" spc="210" dirty="0">
                <a:latin typeface="+mj-lt"/>
                <a:cs typeface="나눔스퀘어OTF Light"/>
              </a:rPr>
              <a:t>명령</a:t>
            </a:r>
            <a:r>
              <a:rPr lang="ko-KR" altLang="en-US" sz="2300" spc="-85" dirty="0">
                <a:latin typeface="+mj-lt"/>
                <a:cs typeface="나눔스퀘어OTF Light"/>
              </a:rPr>
              <a:t> </a:t>
            </a:r>
            <a:r>
              <a:rPr lang="ko-KR" altLang="en-US" sz="2300" spc="210" dirty="0">
                <a:latin typeface="+mj-lt"/>
                <a:cs typeface="나눔스퀘어OTF Light"/>
              </a:rPr>
              <a:t>사용</a:t>
            </a:r>
            <a:endParaRPr lang="ko-KR" altLang="en-US" sz="2300" dirty="0">
              <a:latin typeface="+mj-lt"/>
              <a:cs typeface="나눔스퀘어OTF Light"/>
            </a:endParaRPr>
          </a:p>
          <a:p>
            <a:pPr marL="698500" lvl="1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697865" algn="l"/>
                <a:tab pos="699135" algn="l"/>
              </a:tabLst>
            </a:pPr>
            <a:r>
              <a:rPr lang="ko-KR" altLang="en-US" sz="2000" spc="180" dirty="0" err="1">
                <a:latin typeface="+mj-lt"/>
                <a:cs typeface="나눔스퀘어OTF Light"/>
              </a:rPr>
              <a:t>피연산자와</a:t>
            </a:r>
            <a:r>
              <a:rPr lang="ko-KR" altLang="en-US" sz="2000" spc="180" dirty="0">
                <a:latin typeface="+mj-lt"/>
                <a:cs typeface="나눔스퀘어OTF Light"/>
              </a:rPr>
              <a:t> 연산자 사이에는 공백이 있어야</a:t>
            </a:r>
            <a:r>
              <a:rPr lang="ko-KR" altLang="en-US" sz="2000" spc="190" dirty="0">
                <a:latin typeface="+mj-lt"/>
                <a:cs typeface="나눔스퀘어OTF Light"/>
              </a:rPr>
              <a:t> </a:t>
            </a:r>
            <a:r>
              <a:rPr lang="ko-KR" altLang="en-US" sz="2000" spc="180" dirty="0">
                <a:latin typeface="+mj-lt"/>
                <a:cs typeface="나눔스퀘어OTF Light"/>
              </a:rPr>
              <a:t>함</a:t>
            </a:r>
            <a:endParaRPr lang="ko-KR" altLang="en-US" sz="2000" dirty="0">
              <a:latin typeface="+mj-lt"/>
              <a:cs typeface="나눔스퀘어OTF Ligh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1606" y="4446814"/>
            <a:ext cx="1964689" cy="2042160"/>
          </a:xfrm>
          <a:custGeom>
            <a:avLst/>
            <a:gdLst/>
            <a:ahLst/>
            <a:cxnLst/>
            <a:rect l="l" t="t" r="r" b="b"/>
            <a:pathLst>
              <a:path w="1964689" h="2042160">
                <a:moveTo>
                  <a:pt x="1962912" y="2042160"/>
                </a:moveTo>
                <a:lnTo>
                  <a:pt x="1524" y="2042160"/>
                </a:lnTo>
                <a:lnTo>
                  <a:pt x="0" y="2039112"/>
                </a:lnTo>
                <a:lnTo>
                  <a:pt x="0" y="3048"/>
                </a:lnTo>
                <a:lnTo>
                  <a:pt x="1524" y="0"/>
                </a:lnTo>
                <a:lnTo>
                  <a:pt x="1962912" y="0"/>
                </a:lnTo>
                <a:lnTo>
                  <a:pt x="1964436" y="3048"/>
                </a:lnTo>
                <a:lnTo>
                  <a:pt x="1964436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1964436" y="2036064"/>
                </a:lnTo>
                <a:lnTo>
                  <a:pt x="1964436" y="2039112"/>
                </a:lnTo>
                <a:lnTo>
                  <a:pt x="1962912" y="2042160"/>
                </a:lnTo>
                <a:close/>
              </a:path>
              <a:path w="1964689" h="204216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1964689" h="2042160">
                <a:moveTo>
                  <a:pt x="1955292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1955292" y="6096"/>
                </a:lnTo>
                <a:lnTo>
                  <a:pt x="1955292" y="10668"/>
                </a:lnTo>
                <a:close/>
              </a:path>
              <a:path w="1964689" h="2042160">
                <a:moveTo>
                  <a:pt x="1955292" y="2036064"/>
                </a:moveTo>
                <a:lnTo>
                  <a:pt x="1955292" y="6096"/>
                </a:lnTo>
                <a:lnTo>
                  <a:pt x="1959864" y="10668"/>
                </a:lnTo>
                <a:lnTo>
                  <a:pt x="1964436" y="10668"/>
                </a:lnTo>
                <a:lnTo>
                  <a:pt x="1964436" y="2031492"/>
                </a:lnTo>
                <a:lnTo>
                  <a:pt x="1959864" y="2031492"/>
                </a:lnTo>
                <a:lnTo>
                  <a:pt x="1955292" y="2036064"/>
                </a:lnTo>
                <a:close/>
              </a:path>
              <a:path w="1964689" h="2042160">
                <a:moveTo>
                  <a:pt x="1964436" y="10668"/>
                </a:moveTo>
                <a:lnTo>
                  <a:pt x="1959864" y="10668"/>
                </a:lnTo>
                <a:lnTo>
                  <a:pt x="1955292" y="6096"/>
                </a:lnTo>
                <a:lnTo>
                  <a:pt x="1964436" y="6096"/>
                </a:lnTo>
                <a:lnTo>
                  <a:pt x="1964436" y="10668"/>
                </a:lnTo>
                <a:close/>
              </a:path>
              <a:path w="1964689" h="2042160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1964689" h="2042160">
                <a:moveTo>
                  <a:pt x="1955292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1955292" y="2031492"/>
                </a:lnTo>
                <a:lnTo>
                  <a:pt x="1955292" y="2036064"/>
                </a:lnTo>
                <a:close/>
              </a:path>
              <a:path w="1964689" h="2042160">
                <a:moveTo>
                  <a:pt x="1964436" y="2036064"/>
                </a:moveTo>
                <a:lnTo>
                  <a:pt x="1955292" y="2036064"/>
                </a:lnTo>
                <a:lnTo>
                  <a:pt x="1959864" y="2031492"/>
                </a:lnTo>
                <a:lnTo>
                  <a:pt x="1964436" y="2031492"/>
                </a:lnTo>
                <a:lnTo>
                  <a:pt x="1964436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4944" y="4479831"/>
            <a:ext cx="13335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180" dirty="0">
                <a:latin typeface="나눔스퀘어OTF Light"/>
                <a:cs typeface="나눔스퀘어OTF Light"/>
              </a:rPr>
              <a:t>+</a:t>
            </a:r>
            <a:r>
              <a:rPr sz="1800" b="0" spc="-21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10" dirty="0">
                <a:latin typeface="나눔스퀘어OTF Light"/>
                <a:cs typeface="나눔스퀘어OTF Light"/>
              </a:rPr>
              <a:t>-</a:t>
            </a:r>
            <a:r>
              <a:rPr sz="1800" b="0" spc="-220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30" dirty="0">
                <a:latin typeface="나눔스퀘어OTF Light"/>
                <a:cs typeface="나눔스퀘어OTF Light"/>
              </a:rPr>
              <a:t>"*"</a:t>
            </a:r>
            <a:r>
              <a:rPr sz="1800" b="0" spc="-229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90" dirty="0">
                <a:latin typeface="나눔스퀘어OTF Light"/>
                <a:cs typeface="나눔스퀘어OTF Light"/>
              </a:rPr>
              <a:t>/</a:t>
            </a:r>
            <a:r>
              <a:rPr sz="1800" b="0" spc="-21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5 </a:t>
            </a:r>
            <a:r>
              <a:rPr sz="1800" b="0" spc="-15" dirty="0">
                <a:latin typeface="나눔스퀘어OTF Light"/>
                <a:cs typeface="나눔스퀘어OTF Light"/>
              </a:rPr>
              <a:t>%</a:t>
            </a:r>
            <a:r>
              <a:rPr sz="1800" b="0" spc="-24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1 </a:t>
            </a:r>
            <a:r>
              <a:rPr sz="1800" b="0" spc="-190" dirty="0">
                <a:latin typeface="나눔스퀘어OTF Light"/>
                <a:cs typeface="나눔스퀘어OTF Light"/>
              </a:rPr>
              <a:t>\|</a:t>
            </a:r>
            <a:r>
              <a:rPr sz="1800" b="0" spc="-229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 dirty="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latin typeface="나눔스퀘어OTF Light"/>
                <a:cs typeface="나눔스퀘어OTF Light"/>
              </a:rPr>
              <a:t>expr </a:t>
            </a:r>
            <a:r>
              <a:rPr sz="1800" b="0" spc="-75" dirty="0">
                <a:latin typeface="나눔스퀘어OTF Light"/>
                <a:cs typeface="나눔스퀘어OTF Light"/>
              </a:rPr>
              <a:t>1 </a:t>
            </a:r>
            <a:r>
              <a:rPr sz="1800" b="0" spc="140" dirty="0">
                <a:latin typeface="나눔스퀘어OTF Light"/>
                <a:cs typeface="나눔스퀘어OTF Light"/>
              </a:rPr>
              <a:t>"&amp;"</a:t>
            </a:r>
            <a:r>
              <a:rPr sz="1800" b="0" spc="-245" dirty="0">
                <a:latin typeface="나눔스퀘어OTF Light"/>
                <a:cs typeface="나눔스퀘어OTF Light"/>
              </a:rPr>
              <a:t> </a:t>
            </a: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35790" y="4446814"/>
            <a:ext cx="909955" cy="2042160"/>
          </a:xfrm>
          <a:custGeom>
            <a:avLst/>
            <a:gdLst/>
            <a:ahLst/>
            <a:cxnLst/>
            <a:rect l="l" t="t" r="r" b="b"/>
            <a:pathLst>
              <a:path w="909954" h="2042160">
                <a:moveTo>
                  <a:pt x="906779" y="2042160"/>
                </a:moveTo>
                <a:lnTo>
                  <a:pt x="1524" y="2042160"/>
                </a:lnTo>
                <a:lnTo>
                  <a:pt x="0" y="2039112"/>
                </a:lnTo>
                <a:lnTo>
                  <a:pt x="0" y="3048"/>
                </a:lnTo>
                <a:lnTo>
                  <a:pt x="1524" y="0"/>
                </a:lnTo>
                <a:lnTo>
                  <a:pt x="906779" y="0"/>
                </a:lnTo>
                <a:lnTo>
                  <a:pt x="909827" y="3048"/>
                </a:lnTo>
                <a:lnTo>
                  <a:pt x="909827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031492"/>
                </a:lnTo>
                <a:lnTo>
                  <a:pt x="4572" y="2031492"/>
                </a:lnTo>
                <a:lnTo>
                  <a:pt x="9144" y="2036064"/>
                </a:lnTo>
                <a:lnTo>
                  <a:pt x="909827" y="2036064"/>
                </a:lnTo>
                <a:lnTo>
                  <a:pt x="909827" y="2039112"/>
                </a:lnTo>
                <a:lnTo>
                  <a:pt x="906779" y="2042160"/>
                </a:lnTo>
                <a:close/>
              </a:path>
              <a:path w="909954" h="2042160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909954" h="2042160">
                <a:moveTo>
                  <a:pt x="899160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899160" y="6096"/>
                </a:lnTo>
                <a:lnTo>
                  <a:pt x="899160" y="10668"/>
                </a:lnTo>
                <a:close/>
              </a:path>
              <a:path w="909954" h="2042160">
                <a:moveTo>
                  <a:pt x="899160" y="2036064"/>
                </a:moveTo>
                <a:lnTo>
                  <a:pt x="899160" y="6096"/>
                </a:lnTo>
                <a:lnTo>
                  <a:pt x="905256" y="10668"/>
                </a:lnTo>
                <a:lnTo>
                  <a:pt x="909827" y="10668"/>
                </a:lnTo>
                <a:lnTo>
                  <a:pt x="909827" y="2031492"/>
                </a:lnTo>
                <a:lnTo>
                  <a:pt x="905256" y="2031492"/>
                </a:lnTo>
                <a:lnTo>
                  <a:pt x="899160" y="2036064"/>
                </a:lnTo>
                <a:close/>
              </a:path>
              <a:path w="909954" h="2042160">
                <a:moveTo>
                  <a:pt x="909827" y="10668"/>
                </a:moveTo>
                <a:lnTo>
                  <a:pt x="905256" y="10668"/>
                </a:lnTo>
                <a:lnTo>
                  <a:pt x="899160" y="6096"/>
                </a:lnTo>
                <a:lnTo>
                  <a:pt x="909827" y="6096"/>
                </a:lnTo>
                <a:lnTo>
                  <a:pt x="909827" y="10668"/>
                </a:lnTo>
                <a:close/>
              </a:path>
              <a:path w="909954" h="2042160">
                <a:moveTo>
                  <a:pt x="9144" y="2036064"/>
                </a:moveTo>
                <a:lnTo>
                  <a:pt x="4572" y="2031492"/>
                </a:lnTo>
                <a:lnTo>
                  <a:pt x="9144" y="2031492"/>
                </a:lnTo>
                <a:lnTo>
                  <a:pt x="9144" y="2036064"/>
                </a:lnTo>
                <a:close/>
              </a:path>
              <a:path w="909954" h="2042160">
                <a:moveTo>
                  <a:pt x="899160" y="2036064"/>
                </a:moveTo>
                <a:lnTo>
                  <a:pt x="9144" y="2036064"/>
                </a:lnTo>
                <a:lnTo>
                  <a:pt x="9144" y="2031492"/>
                </a:lnTo>
                <a:lnTo>
                  <a:pt x="899160" y="2031492"/>
                </a:lnTo>
                <a:lnTo>
                  <a:pt x="899160" y="2036064"/>
                </a:lnTo>
                <a:close/>
              </a:path>
              <a:path w="909954" h="2042160">
                <a:moveTo>
                  <a:pt x="909827" y="2036064"/>
                </a:moveTo>
                <a:lnTo>
                  <a:pt x="899160" y="2036064"/>
                </a:lnTo>
                <a:lnTo>
                  <a:pt x="905256" y="2031492"/>
                </a:lnTo>
                <a:lnTo>
                  <a:pt x="909827" y="2031492"/>
                </a:lnTo>
                <a:lnTo>
                  <a:pt x="909827" y="203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19146" y="4479831"/>
            <a:ext cx="27686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75" dirty="0">
                <a:latin typeface="나눔스퀘어OTF Light"/>
                <a:cs typeface="나눔스퀘어OTF Light"/>
              </a:rPr>
              <a:t>7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3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10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2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1</a:t>
            </a:r>
            <a:endParaRPr sz="1800">
              <a:latin typeface="나눔스퀘어OTF Light"/>
              <a:cs typeface="나눔스퀘어OTF Light"/>
            </a:endParaRPr>
          </a:p>
          <a:p>
            <a:pPr marL="12700">
              <a:lnSpc>
                <a:spcPct val="100000"/>
              </a:lnSpc>
            </a:pPr>
            <a:r>
              <a:rPr sz="1800" b="0" spc="-75" dirty="0">
                <a:latin typeface="나눔스퀘어OTF Light"/>
                <a:cs typeface="나눔스퀘어OTF Light"/>
              </a:rPr>
              <a:t>0</a:t>
            </a:r>
            <a:endParaRPr sz="1800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50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E97B-C54F-4227-B2A4-4EF50D6C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(Shell)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6F6688-E02A-46CC-81D0-411A5E2A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90" y="500475"/>
            <a:ext cx="5354808" cy="2700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7C885-4054-47E5-8214-ADAAE1343832}"/>
              </a:ext>
            </a:extLst>
          </p:cNvPr>
          <p:cNvSpPr txBox="1"/>
          <p:nvPr/>
        </p:nvSpPr>
        <p:spPr>
          <a:xfrm>
            <a:off x="1217106" y="4407066"/>
            <a:ext cx="98419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Shell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운영체제</a:t>
            </a:r>
            <a:r>
              <a:rPr lang="en-US" altLang="ko-KR" dirty="0"/>
              <a:t>(Operating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r>
              <a:rPr lang="ko-KR" altLang="en-US" dirty="0"/>
              <a:t>와 사용자 사이를 이어주는 역할을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ko-KR" altLang="en-US" dirty="0"/>
              <a:t>명령어를 해석하고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Operating System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커널 위에 여러 가지 레이어를 탑재한 것으로 </a:t>
            </a:r>
            <a:r>
              <a:rPr lang="en-US" altLang="ko-KR" dirty="0" smtClean="0"/>
              <a:t>Shell </a:t>
            </a:r>
            <a:r>
              <a:rPr lang="ko-KR" altLang="en-US" dirty="0" smtClean="0"/>
              <a:t>명령을 해석한다</a:t>
            </a:r>
            <a:r>
              <a:rPr lang="en-US" altLang="ko-KR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00FF"/>
                </a:solidFill>
              </a:rPr>
              <a:t>kernel</a:t>
            </a:r>
            <a:r>
              <a:rPr lang="en-US" altLang="ko-KR" dirty="0" smtClean="0"/>
              <a:t> : </a:t>
            </a:r>
            <a:r>
              <a:rPr lang="ko-KR" altLang="en-US" dirty="0"/>
              <a:t>리눅스 운영체제의 핵심으로서 프로세스</a:t>
            </a:r>
            <a:r>
              <a:rPr lang="en-US" altLang="ko-KR" dirty="0"/>
              <a:t>(process)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메모리 관리</a:t>
            </a:r>
            <a:r>
              <a:rPr lang="en-US" altLang="ko-KR" dirty="0"/>
              <a:t>, I/O </a:t>
            </a:r>
            <a:r>
              <a:rPr lang="ko-KR" altLang="en-US" dirty="0"/>
              <a:t>시스템 관리</a:t>
            </a:r>
            <a:r>
              <a:rPr lang="en-US" altLang="ko-KR" dirty="0"/>
              <a:t>, </a:t>
            </a:r>
            <a:r>
              <a:rPr lang="ko-KR" altLang="en-US" dirty="0"/>
              <a:t>파일 시스템 관리 등을 </a:t>
            </a:r>
            <a:r>
              <a:rPr lang="ko-KR" altLang="en-US" dirty="0" smtClean="0"/>
              <a:t>수행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1725" y="2410534"/>
            <a:ext cx="5489489" cy="18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줄씩 읽어서 실행하는 프로그램</a:t>
            </a:r>
            <a:endParaRPr lang="en-US" altLang="ko-KR" dirty="0" smtClean="0"/>
          </a:p>
          <a:p>
            <a:r>
              <a:rPr lang="ko-KR" altLang="en-US" dirty="0" smtClean="0"/>
              <a:t>대화식으로 프로그램 가능</a:t>
            </a:r>
            <a:endParaRPr lang="en-US" altLang="ko-KR" dirty="0" smtClean="0"/>
          </a:p>
          <a:p>
            <a:r>
              <a:rPr lang="ko-KR" altLang="en-US" dirty="0" smtClean="0"/>
              <a:t>스크립트 언어로는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PHP, Perl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2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3B1CB-84C4-41B1-A2E2-40B784F2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 스크립트 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45A1C-87E0-4C3F-AAC2-A94EFFCE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54"/>
            <a:ext cx="10515600" cy="3297609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쉘이 읽어서 실행해주는 스크립트</a:t>
            </a:r>
            <a:endParaRPr lang="en-US" altLang="ko-KR" sz="2400" dirty="0" smtClean="0"/>
          </a:p>
          <a:p>
            <a:r>
              <a:rPr lang="ko-KR" altLang="en-US" sz="2400" dirty="0" smtClean="0"/>
              <a:t>명령어들을 </a:t>
            </a:r>
            <a:r>
              <a:rPr lang="ko-KR" altLang="en-US" sz="2400" dirty="0"/>
              <a:t>이용하여 만들어 지는 스크립트 파일의 문법은 다른 프로그래밍 언어</a:t>
            </a:r>
            <a:r>
              <a:rPr lang="en-US" altLang="ko-KR" sz="2400" dirty="0"/>
              <a:t>(C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보다 매우 간단하며 쉽게 </a:t>
            </a:r>
            <a:r>
              <a:rPr lang="ko-KR" altLang="en-US" sz="2400" dirty="0" smtClean="0"/>
              <a:t>응용 가능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파일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sh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실행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$bash ./</a:t>
            </a:r>
            <a:r>
              <a:rPr lang="ko-KR" altLang="en-US" sz="2000" dirty="0" smtClean="0"/>
              <a:t>파일명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sh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파일에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실행권한</a:t>
            </a:r>
            <a:r>
              <a:rPr lang="en-US" altLang="ko-KR" sz="1600" dirty="0" smtClean="0"/>
              <a:t>(x)</a:t>
            </a:r>
            <a:r>
              <a:rPr lang="ko-KR" altLang="en-US" sz="1600" dirty="0" smtClean="0"/>
              <a:t>을 주면 </a:t>
            </a:r>
            <a:r>
              <a:rPr lang="en-US" altLang="ko-KR" sz="1600" dirty="0" smtClean="0"/>
              <a:t>bash </a:t>
            </a:r>
            <a:r>
              <a:rPr lang="ko-KR" altLang="en-US" sz="1600" dirty="0" smtClean="0"/>
              <a:t>명령어 없이도 실행</a:t>
            </a:r>
            <a:endParaRPr lang="en-US" altLang="ko-KR" sz="1600" dirty="0" smtClean="0"/>
          </a:p>
          <a:p>
            <a:pPr lvl="2"/>
            <a:r>
              <a:rPr lang="ko-KR" altLang="en-US" sz="1600" spc="155" dirty="0" err="1">
                <a:latin typeface="나눔스퀘어OTF Light"/>
                <a:cs typeface="나눔스퀘어OTF Light"/>
              </a:rPr>
              <a:t>실행권한</a:t>
            </a:r>
            <a:r>
              <a:rPr lang="ko-KR" altLang="en-US" sz="1600" spc="155" dirty="0">
                <a:latin typeface="나눔스퀘어OTF Light"/>
                <a:cs typeface="나눔스퀘어OTF Light"/>
              </a:rPr>
              <a:t> </a:t>
            </a:r>
            <a:r>
              <a:rPr lang="ko-KR" altLang="en-US" sz="1600" spc="80" dirty="0">
                <a:latin typeface="나눔스퀘어OTF Light"/>
                <a:cs typeface="나눔스퀘어OTF Light"/>
              </a:rPr>
              <a:t>주기</a:t>
            </a:r>
            <a:r>
              <a:rPr lang="en-US" altLang="ko-KR" sz="1600" b="1" spc="80" dirty="0">
                <a:latin typeface="나눔스퀘어OTF Light"/>
                <a:cs typeface="나눔스퀘어OTF Light"/>
              </a:rPr>
              <a:t>: </a:t>
            </a:r>
            <a:r>
              <a:rPr lang="en-US" altLang="ko-KR" sz="1600" b="1" spc="80" dirty="0" smtClean="0">
                <a:latin typeface="나눔스퀘어OTF Light"/>
                <a:cs typeface="나눔스퀘어OTF Light"/>
              </a:rPr>
              <a:t>$</a:t>
            </a:r>
            <a:r>
              <a:rPr lang="en-US" altLang="ko-KR" sz="1600" b="1" spc="30" dirty="0" err="1" smtClean="0">
                <a:latin typeface="나눔스퀘어OTF Light"/>
                <a:cs typeface="나눔스퀘어OTF Light"/>
              </a:rPr>
              <a:t>chmod</a:t>
            </a:r>
            <a:r>
              <a:rPr lang="en-US" altLang="ko-KR" sz="1600" b="1" spc="30" dirty="0" smtClean="0">
                <a:latin typeface="나눔스퀘어OTF Light"/>
                <a:cs typeface="나눔스퀘어OTF Light"/>
              </a:rPr>
              <a:t> </a:t>
            </a:r>
            <a:r>
              <a:rPr lang="en-US" altLang="ko-KR" sz="1600" b="1" spc="55" dirty="0">
                <a:latin typeface="나눔스퀘어OTF Light"/>
                <a:cs typeface="나눔스퀘어OTF Light"/>
              </a:rPr>
              <a:t>+x</a:t>
            </a:r>
            <a:r>
              <a:rPr lang="ko-KR" altLang="en-US" sz="1600" b="1" spc="400" dirty="0">
                <a:latin typeface="나눔스퀘어OTF Light"/>
                <a:cs typeface="나눔스퀘어OTF Light"/>
              </a:rPr>
              <a:t> </a:t>
            </a:r>
            <a:r>
              <a:rPr lang="ko-KR" altLang="en-US" sz="1600" spc="40" dirty="0" smtClean="0">
                <a:latin typeface="나눔스퀘어OTF Light"/>
                <a:cs typeface="나눔스퀘어OTF Light"/>
              </a:rPr>
              <a:t>파일명</a:t>
            </a:r>
            <a:r>
              <a:rPr lang="en-US" altLang="ko-KR" sz="1600" b="1" spc="40" dirty="0" smtClean="0">
                <a:latin typeface="나눔스퀘어OTF Light"/>
                <a:cs typeface="나눔스퀘어OTF Light"/>
              </a:rPr>
              <a:t>.</a:t>
            </a:r>
            <a:r>
              <a:rPr lang="en-US" altLang="ko-KR" sz="1600" b="1" spc="40" dirty="0" err="1">
                <a:latin typeface="나눔스퀘어OTF Light"/>
                <a:cs typeface="나눔스퀘어OTF Light"/>
              </a:rPr>
              <a:t>sh</a:t>
            </a:r>
            <a:endParaRPr lang="ko-KR" altLang="en-US" sz="1600" b="1" dirty="0">
              <a:latin typeface="나눔스퀘어OTF Light"/>
              <a:cs typeface="나눔스퀘어OTF Light"/>
            </a:endParaRPr>
          </a:p>
          <a:p>
            <a:pPr lvl="2"/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기존 명령어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/bin/....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DBE8C-11C1-4262-A3A9-0A6672F3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89"/>
          <a:stretch/>
        </p:blipFill>
        <p:spPr>
          <a:xfrm>
            <a:off x="1802921" y="4271214"/>
            <a:ext cx="7587748" cy="24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34D32-6CA4-3E40-8DB1-2D196E77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쉘 스크립트를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A8473-B95C-C44B-A997-E889822B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동일한 작업을 반복하여 수행하고자 할 때 </a:t>
            </a:r>
            <a:r>
              <a:rPr kumimoji="1" lang="ko-KR" altLang="en-US" b="1" dirty="0">
                <a:solidFill>
                  <a:srgbClr val="0000FF"/>
                </a:solidFill>
              </a:rPr>
              <a:t>자동화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smtClean="0"/>
              <a:t>자신만의 </a:t>
            </a:r>
            <a:r>
              <a:rPr kumimoji="1" lang="ko-KR" altLang="en-US" dirty="0"/>
              <a:t>강력한 유틸리티를 만들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관리자 작업을 </a:t>
            </a:r>
            <a:r>
              <a:rPr kumimoji="1" lang="ko-KR" altLang="en-US" dirty="0" err="1" smtClean="0"/>
              <a:t>커스터마이징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서비스 환경설정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추가 같은 작업에 오류를 줄일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 예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데이터 백업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 모니터링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 경고 메시지 발송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 관리 등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8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021-A3EF-4D78-8CC3-71CBF16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</a:t>
            </a:r>
            <a:r>
              <a:rPr lang="ko-KR" altLang="en-US" dirty="0"/>
              <a:t>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life cycle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39" y="1886465"/>
            <a:ext cx="5890280" cy="47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D679E-E579-45DE-BF54-3C3FA4E7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5F0FB-E977-405E-BAD3-6EB75C6D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bash (Bourne-Again Shell)</a:t>
            </a:r>
          </a:p>
          <a:p>
            <a:pPr lvl="1"/>
            <a:r>
              <a:rPr lang="en-US" altLang="ko-KR" sz="2000" dirty="0"/>
              <a:t>#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/bin/bash</a:t>
            </a:r>
          </a:p>
          <a:p>
            <a:pPr lvl="1"/>
            <a:r>
              <a:rPr lang="ko-KR" altLang="en-US" sz="2000" dirty="0"/>
              <a:t>가장 많이 사용되며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최초 개발된 </a:t>
            </a:r>
            <a:r>
              <a:rPr lang="en-US" altLang="ko-KR" sz="2000" dirty="0"/>
              <a:t>shell</a:t>
            </a:r>
            <a:r>
              <a:rPr lang="ko-KR" altLang="en-US" sz="2000" dirty="0"/>
              <a:t>인 </a:t>
            </a:r>
            <a:r>
              <a:rPr lang="en-US" altLang="ko-KR" sz="2000" dirty="0"/>
              <a:t>Bourne shell</a:t>
            </a:r>
            <a:r>
              <a:rPr lang="ko-KR" altLang="en-US" sz="2000" dirty="0"/>
              <a:t>의 변형</a:t>
            </a:r>
            <a:endParaRPr lang="en-US" altLang="ko-KR" sz="2000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sh</a:t>
            </a:r>
            <a:r>
              <a:rPr lang="en-US" altLang="ko-KR" dirty="0"/>
              <a:t> (Bourne Shell)</a:t>
            </a:r>
          </a:p>
          <a:p>
            <a:pPr lvl="1"/>
            <a:r>
              <a:rPr lang="en-US" altLang="ko-KR" sz="2000" dirty="0"/>
              <a:t>$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상호대화형 방식을 취하고 있지 않은 단점</a:t>
            </a:r>
            <a:r>
              <a:rPr lang="en-US" altLang="ko-KR" sz="2000" dirty="0"/>
              <a:t>, </a:t>
            </a:r>
            <a:r>
              <a:rPr lang="ko-KR" altLang="en-US" sz="2000" dirty="0"/>
              <a:t>모든 </a:t>
            </a:r>
            <a:r>
              <a:rPr lang="en-US" altLang="ko-KR" sz="2000" dirty="0"/>
              <a:t>UNIX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 </a:t>
            </a:r>
            <a:r>
              <a:rPr lang="ko-KR" altLang="en-US" sz="2000" dirty="0"/>
              <a:t>표준 구성 요소</a:t>
            </a:r>
            <a:r>
              <a:rPr lang="en-US" altLang="ko-KR" sz="2000" dirty="0"/>
              <a:t> </a:t>
            </a:r>
          </a:p>
          <a:p>
            <a:r>
              <a:rPr lang="en-US" altLang="ko-KR" sz="2400" dirty="0" err="1"/>
              <a:t>csh</a:t>
            </a:r>
            <a:r>
              <a:rPr lang="ko-KR" altLang="en-US" sz="2400" dirty="0"/>
              <a:t> </a:t>
            </a:r>
            <a:r>
              <a:rPr lang="en-US" altLang="ko-KR" sz="2400" dirty="0"/>
              <a:t>(C</a:t>
            </a:r>
            <a:r>
              <a:rPr lang="ko-KR" altLang="en-US" sz="2400" dirty="0"/>
              <a:t> </a:t>
            </a:r>
            <a:r>
              <a:rPr lang="en-US" altLang="ko-KR" sz="2400" dirty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/>
              <a:t>Shell)</a:t>
            </a:r>
          </a:p>
          <a:p>
            <a:pPr lvl="1"/>
            <a:r>
              <a:rPr lang="en-US" altLang="ko-KR" sz="2000" dirty="0"/>
              <a:t>%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상호대화형 인터페이스 사용</a:t>
            </a:r>
            <a:r>
              <a:rPr lang="en-US" altLang="ko-KR" sz="2000" dirty="0"/>
              <a:t>, Bourne Shell</a:t>
            </a:r>
            <a:r>
              <a:rPr lang="ko-KR" altLang="en-US" sz="2000" dirty="0"/>
              <a:t>보다 강력함</a:t>
            </a:r>
            <a:endParaRPr lang="en-US" altLang="ko-KR" sz="2000" dirty="0"/>
          </a:p>
          <a:p>
            <a:r>
              <a:rPr lang="en-US" altLang="ko-KR" sz="2400" dirty="0" err="1"/>
              <a:t>zsh</a:t>
            </a:r>
            <a:endParaRPr lang="en-US" altLang="ko-KR" sz="2400" dirty="0"/>
          </a:p>
          <a:p>
            <a:pPr lvl="1"/>
            <a:r>
              <a:rPr lang="en-US" altLang="ko-KR" sz="2000" dirty="0"/>
              <a:t>% </a:t>
            </a:r>
            <a:r>
              <a:rPr lang="ko-KR" altLang="en-US" sz="2000" dirty="0"/>
              <a:t>프롬프트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bash</a:t>
            </a:r>
            <a:r>
              <a:rPr lang="ko-KR" altLang="en-US" sz="2000" dirty="0"/>
              <a:t> </a:t>
            </a:r>
            <a:r>
              <a:rPr lang="en-US" altLang="ko-KR" sz="2000" dirty="0"/>
              <a:t>shell</a:t>
            </a:r>
            <a:r>
              <a:rPr lang="ko-KR" altLang="en-US" sz="2000" dirty="0"/>
              <a:t>과 비슷하게 동작하는 강력한  </a:t>
            </a:r>
            <a:r>
              <a:rPr lang="en-US" altLang="ko-KR" sz="2000" dirty="0"/>
              <a:t>shell, </a:t>
            </a:r>
            <a:r>
              <a:rPr lang="ko-KR" altLang="en-US" sz="2000" dirty="0"/>
              <a:t>추가기능들과 테마 등 플러그인 제공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71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A021-A3EF-4D78-8CC3-71CBF16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쉘 스크립트의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9469F-794D-43E8-8168-87D3958B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편집기 등을 이용하여</a:t>
            </a:r>
            <a:r>
              <a:rPr lang="en-US" altLang="ko-KR" dirty="0"/>
              <a:t> </a:t>
            </a:r>
            <a:r>
              <a:rPr lang="ko-KR" altLang="en-US" dirty="0"/>
              <a:t>스크립트 파일 작성</a:t>
            </a:r>
            <a:endParaRPr lang="en-US" altLang="ko-KR" dirty="0"/>
          </a:p>
          <a:p>
            <a:r>
              <a:rPr lang="ko-KR" altLang="en-US" dirty="0"/>
              <a:t>스크립트 파일의 가장 첫 라인은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#! /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bin/bash</a:t>
            </a:r>
            <a:r>
              <a:rPr lang="en-US" altLang="ko-KR" dirty="0"/>
              <a:t>”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1"/>
            <a:r>
              <a:rPr lang="en-US" altLang="ko-KR" dirty="0"/>
              <a:t>bash</a:t>
            </a:r>
            <a:r>
              <a:rPr lang="ko-KR" altLang="en-US" dirty="0"/>
              <a:t>로 작성되어 실행된다는 것을 의미 함</a:t>
            </a:r>
            <a:endParaRPr lang="en-US" altLang="ko-KR" dirty="0"/>
          </a:p>
          <a:p>
            <a:pPr lvl="1"/>
            <a:r>
              <a:rPr lang="en-US" altLang="ko-KR" dirty="0"/>
              <a:t>Bourne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의 경우 </a:t>
            </a:r>
            <a:r>
              <a:rPr lang="en-US" altLang="ko-KR" dirty="0" smtClean="0"/>
              <a:t>“#!/</a:t>
            </a:r>
            <a:r>
              <a:rPr lang="en-US" altLang="ko-KR" dirty="0"/>
              <a:t>bin/</a:t>
            </a:r>
            <a:r>
              <a:rPr lang="en-US" altLang="ko-KR" b="1" dirty="0" err="1"/>
              <a:t>sh</a:t>
            </a:r>
            <a:r>
              <a:rPr lang="en-US" altLang="ko-KR" dirty="0"/>
              <a:t>” </a:t>
            </a:r>
            <a:endParaRPr lang="en-US" altLang="ko-KR" dirty="0" smtClean="0"/>
          </a:p>
          <a:p>
            <a:r>
              <a:rPr lang="ko-KR" altLang="en-US" dirty="0" smtClean="0"/>
              <a:t>쉘 스크립트 변수 특징</a:t>
            </a:r>
            <a:endParaRPr lang="en-US" altLang="ko-KR" dirty="0" smtClean="0"/>
          </a:p>
          <a:p>
            <a:pPr marL="812800" lvl="1" indent="-342900">
              <a:lnSpc>
                <a:spcPct val="100000"/>
              </a:lnSpc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대소문자</a:t>
            </a:r>
            <a:r>
              <a:rPr lang="ko-KR" altLang="en-US" spc="175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구별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49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미리 선언할 필요가</a:t>
            </a:r>
            <a:r>
              <a:rPr lang="ko-KR" altLang="en-US" spc="195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없음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정의는</a:t>
            </a:r>
            <a:r>
              <a:rPr lang="ko-KR" altLang="en-US" spc="175" dirty="0">
                <a:latin typeface="나눔스퀘어OTF Light"/>
                <a:cs typeface="나눔스퀘어OTF Light"/>
              </a:rPr>
              <a:t> </a:t>
            </a:r>
            <a:r>
              <a:rPr lang="en-US" altLang="ko-KR" spc="90" dirty="0">
                <a:latin typeface="나눔스퀘어OTF Light"/>
                <a:cs typeface="나눔스퀘어OTF Light"/>
              </a:rPr>
              <a:t>[</a:t>
            </a:r>
            <a:r>
              <a:rPr lang="ko-KR" altLang="en-US" spc="90" dirty="0" err="1">
                <a:latin typeface="나눔스퀘어OTF Light"/>
                <a:cs typeface="나눔스퀘어OTF Light"/>
              </a:rPr>
              <a:t>변수명</a:t>
            </a:r>
            <a:r>
              <a:rPr lang="en-US" altLang="ko-KR" spc="90" dirty="0">
                <a:latin typeface="나눔스퀘어OTF Light"/>
                <a:cs typeface="나눔스퀘어OTF Light"/>
              </a:rPr>
              <a:t>]=[</a:t>
            </a:r>
            <a:r>
              <a:rPr lang="ko-KR" altLang="en-US" spc="90" dirty="0">
                <a:latin typeface="나눔스퀘어OTF Light"/>
                <a:cs typeface="나눔스퀘어OTF Light"/>
              </a:rPr>
              <a:t>값</a:t>
            </a:r>
            <a:r>
              <a:rPr lang="en-US" altLang="ko-KR" spc="90" dirty="0" smtClean="0">
                <a:latin typeface="나눔스퀘어OTF Light"/>
                <a:cs typeface="나눔스퀘어OTF Light"/>
              </a:rPr>
              <a:t>]  </a:t>
            </a: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>
                <a:latin typeface="나눔스퀘어OTF Light"/>
                <a:cs typeface="나눔스퀘어OTF Light"/>
              </a:rPr>
              <a:t>변수 사용은</a:t>
            </a:r>
            <a:r>
              <a:rPr lang="ko-KR" altLang="en-US" spc="195" dirty="0">
                <a:latin typeface="나눔스퀘어OTF Light"/>
                <a:cs typeface="나눔스퀘어OTF Light"/>
              </a:rPr>
              <a:t> </a:t>
            </a:r>
            <a:r>
              <a:rPr lang="en-US" altLang="ko-KR" spc="65" dirty="0">
                <a:latin typeface="나눔스퀘어OTF Light"/>
                <a:cs typeface="나눔스퀘어OTF Light"/>
              </a:rPr>
              <a:t>$[</a:t>
            </a:r>
            <a:r>
              <a:rPr lang="ko-KR" altLang="en-US" spc="65" dirty="0" err="1">
                <a:latin typeface="나눔스퀘어OTF Light"/>
                <a:cs typeface="나눔스퀘어OTF Light"/>
              </a:rPr>
              <a:t>변수명</a:t>
            </a:r>
            <a:r>
              <a:rPr lang="en-US" altLang="ko-KR" spc="65" dirty="0" smtClean="0">
                <a:latin typeface="나눔스퀘어OTF Light"/>
                <a:cs typeface="나눔스퀘어OTF Light"/>
              </a:rPr>
              <a:t>]</a:t>
            </a:r>
          </a:p>
          <a:p>
            <a:pPr marL="261938" indent="-249238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dirty="0"/>
              <a:t>주석은 </a:t>
            </a:r>
            <a:r>
              <a:rPr lang="en-US" altLang="ko-KR" dirty="0"/>
              <a:t>#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61938" indent="-249238">
              <a:lnSpc>
                <a:spcPct val="100000"/>
              </a:lnSpc>
              <a:tabLst>
                <a:tab pos="241300" algn="l"/>
              </a:tabLst>
            </a:pPr>
            <a:r>
              <a:rPr lang="ko-KR" altLang="en-US" spc="210" dirty="0">
                <a:latin typeface="나눔스퀘어OTF Light"/>
                <a:cs typeface="나눔스퀘어OTF Light"/>
              </a:rPr>
              <a:t>출력은 </a:t>
            </a:r>
            <a:r>
              <a:rPr lang="en-US" altLang="ko-KR" spc="15" dirty="0">
                <a:latin typeface="나눔스퀘어OTF Light"/>
                <a:cs typeface="나눔스퀘어OTF Light"/>
              </a:rPr>
              <a:t>echo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명령</a:t>
            </a:r>
            <a:r>
              <a:rPr lang="ko-KR" altLang="en-US" spc="-180" dirty="0">
                <a:latin typeface="나눔스퀘어OTF Light"/>
                <a:cs typeface="나눔스퀘어OTF Light"/>
              </a:rPr>
              <a:t>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사용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812800" lvl="1" indent="-342900">
              <a:lnSpc>
                <a:spcPct val="100000"/>
              </a:lnSpc>
              <a:spcBef>
                <a:spcPts val="505"/>
              </a:spcBef>
              <a:tabLst>
                <a:tab pos="697865" algn="l"/>
                <a:tab pos="699135" algn="l"/>
              </a:tabLst>
            </a:pPr>
            <a:r>
              <a:rPr lang="ko-KR" altLang="en-US" spc="180" dirty="0" smtClean="0">
                <a:latin typeface="나눔스퀘어OTF Light"/>
                <a:cs typeface="나눔스퀘어OTF Light"/>
              </a:rPr>
              <a:t>줄 바꿈 </a:t>
            </a:r>
            <a:r>
              <a:rPr lang="ko-KR" altLang="en-US" spc="180" dirty="0">
                <a:latin typeface="나눔스퀘어OTF Light"/>
                <a:cs typeface="나눔스퀘어OTF Light"/>
              </a:rPr>
              <a:t>문자가 자동으로 붙어서</a:t>
            </a:r>
            <a:r>
              <a:rPr lang="ko-KR" altLang="en-US" spc="190" dirty="0">
                <a:latin typeface="나눔스퀘어OTF Light"/>
                <a:cs typeface="나눔스퀘어OTF Light"/>
              </a:rPr>
              <a:t> </a:t>
            </a:r>
            <a:r>
              <a:rPr lang="ko-KR" altLang="en-US" spc="180" dirty="0" smtClean="0">
                <a:latin typeface="나눔스퀘어OTF Light"/>
                <a:cs typeface="나눔스퀘어OTF Light"/>
              </a:rPr>
              <a:t>출력됨</a:t>
            </a:r>
            <a:endParaRPr lang="ko-KR" altLang="en-US" dirty="0">
              <a:latin typeface="나눔스퀘어OTF Light"/>
              <a:cs typeface="나눔스퀘어OTF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829" y="4327071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= </a:t>
            </a:r>
            <a:r>
              <a:rPr lang="ko-KR" altLang="en-US" b="1" dirty="0" smtClean="0">
                <a:solidFill>
                  <a:srgbClr val="0000FF"/>
                </a:solidFill>
              </a:rPr>
              <a:t>기호 앞뒤로 공백이 없어야 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01 : </a:t>
            </a:r>
            <a:r>
              <a:rPr lang="ko-KR" altLang="en-US" dirty="0"/>
              <a:t>출력</a:t>
            </a:r>
            <a:r>
              <a:rPr lang="en-US" altLang="ko-KR" dirty="0"/>
              <a:t>(echo)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$vi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ex01.sh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014E462-5897-4F66-A543-682DB7FDF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t="4126" r="63897" b="83345"/>
          <a:stretch/>
        </p:blipFill>
        <p:spPr>
          <a:xfrm>
            <a:off x="1160085" y="3006329"/>
            <a:ext cx="5211959" cy="15271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87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7646</TotalTime>
  <Words>605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나눔스퀘어OTF Light</vt:lpstr>
      <vt:lpstr>맑은 고딕</vt:lpstr>
      <vt:lpstr>Arial</vt:lpstr>
      <vt:lpstr>Courier New</vt:lpstr>
      <vt:lpstr>Times New Roman</vt:lpstr>
      <vt:lpstr>2020-1</vt:lpstr>
      <vt:lpstr>쉘 스크립트 (Shell Script)</vt:lpstr>
      <vt:lpstr>쉘(Shell) 이란?</vt:lpstr>
      <vt:lpstr>스크립트(Script)란?</vt:lpstr>
      <vt:lpstr>쉘(Shell) 스크립트 란?</vt:lpstr>
      <vt:lpstr>쉘 스크립트를 사용하는 이유</vt:lpstr>
      <vt:lpstr>쉘 스크립트 life cycle</vt:lpstr>
      <vt:lpstr>Shell의 종류</vt:lpstr>
      <vt:lpstr>쉘 스크립트의 시작</vt:lpstr>
      <vt:lpstr>PowerPoint 프레젠테이션</vt:lpstr>
      <vt:lpstr>쉘 스크립트 실행</vt:lpstr>
      <vt:lpstr>환경변수 </vt:lpstr>
      <vt:lpstr>변수 및 출력 : $a, $b, $c</vt:lpstr>
      <vt:lpstr>연산자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쉘 스크립트 (Shell Script)</dc:title>
  <dc:creator>Kim Jong Hyun</dc:creator>
  <cp:lastModifiedBy>jinsook</cp:lastModifiedBy>
  <cp:revision>111</cp:revision>
  <dcterms:created xsi:type="dcterms:W3CDTF">2019-09-30T02:19:50Z</dcterms:created>
  <dcterms:modified xsi:type="dcterms:W3CDTF">2020-09-10T05:31:49Z</dcterms:modified>
</cp:coreProperties>
</file>