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7" r:id="rId6"/>
    <p:sldId id="268" r:id="rId7"/>
    <p:sldId id="289" r:id="rId8"/>
    <p:sldId id="276" r:id="rId9"/>
    <p:sldId id="278" r:id="rId10"/>
    <p:sldId id="269" r:id="rId11"/>
    <p:sldId id="270" r:id="rId12"/>
    <p:sldId id="284" r:id="rId13"/>
    <p:sldId id="271" r:id="rId14"/>
    <p:sldId id="274" r:id="rId15"/>
    <p:sldId id="275" r:id="rId16"/>
    <p:sldId id="272" r:id="rId17"/>
    <p:sldId id="291" r:id="rId18"/>
    <p:sldId id="29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85B03-A82A-4DB4-B371-20BBAFB1E3B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DIT동의과학대학교(DONG-EUI INSTITUTE OF TECHNOLOGY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504" y="64992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22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85B03-A82A-4DB4-B371-20BBAFB1E3B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85B03-A82A-4DB4-B371-20BBAFB1E3B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0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510" y="173708"/>
            <a:ext cx="11822266" cy="738745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4" cy="561190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722443" y="6492275"/>
            <a:ext cx="453081" cy="365125"/>
          </a:xfrm>
        </p:spPr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850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85B03-A82A-4DB4-B371-20BBAFB1E3B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33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85B03-A82A-4DB4-B371-20BBAFB1E3B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56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85B03-A82A-4DB4-B371-20BBAFB1E3B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53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85B03-A82A-4DB4-B371-20BBAFB1E3B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5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85B03-A82A-4DB4-B371-20BBAFB1E3B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39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85B03-A82A-4DB4-B371-20BBAFB1E3B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24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85B03-A82A-4DB4-B371-20BBAFB1E3B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5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5991" y="117298"/>
            <a:ext cx="11929216" cy="686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73465" y="940036"/>
            <a:ext cx="11801741" cy="577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776817" y="6492875"/>
            <a:ext cx="415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 descr="DIT동의과학대학교(DONG-EUI INSTITUTE OF TECHNOLOGY)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504" y="64992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13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tutorials.org/course/2598/14204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758AE-7C94-4B46-A50C-4422AA7799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쉘 스크립트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(Shell Script)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274EEB-CD8D-43C9-9785-1B430D4220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동의과학대학교</a:t>
            </a:r>
            <a:endParaRPr lang="en-US" altLang="ko-KR" dirty="0" smtClean="0"/>
          </a:p>
          <a:p>
            <a:r>
              <a:rPr lang="ko-KR" altLang="en-US" dirty="0" smtClean="0"/>
              <a:t>컴퓨터정보과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08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65B35-9E39-41A9-BC99-73432CD1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5" name="내용 개체 틀 4" descr="그리기, 꽃, 조류이(가) 표시된 사진&#10;&#10;자동 생성된 설명">
            <a:extLst>
              <a:ext uri="{FF2B5EF4-FFF2-40B4-BE49-F238E27FC236}">
                <a16:creationId xmlns:a16="http://schemas.microsoft.com/office/drawing/2014/main" id="{017CCDF0-0640-4971-BB80-9A9720638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99" y="3381772"/>
            <a:ext cx="2635097" cy="1694656"/>
          </a:xfrm>
        </p:spPr>
      </p:pic>
      <p:pic>
        <p:nvPicPr>
          <p:cNvPr id="7" name="그림 6" descr="꽃, 그리기, 조류이(가) 표시된 사진&#10;&#10;자동 생성된 설명">
            <a:extLst>
              <a:ext uri="{FF2B5EF4-FFF2-40B4-BE49-F238E27FC236}">
                <a16:creationId xmlns:a16="http://schemas.microsoft.com/office/drawing/2014/main" id="{0092F888-8761-4459-8BCB-76F0B1C49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011" y="3381772"/>
            <a:ext cx="2500763" cy="1694656"/>
          </a:xfrm>
          <a:prstGeom prst="rect">
            <a:avLst/>
          </a:prstGeom>
        </p:spPr>
      </p:pic>
      <p:pic>
        <p:nvPicPr>
          <p:cNvPr id="9" name="그림 8" descr="그리기, 측정기이(가) 표시된 사진&#10;&#10;자동 생성된 설명">
            <a:extLst>
              <a:ext uri="{FF2B5EF4-FFF2-40B4-BE49-F238E27FC236}">
                <a16:creationId xmlns:a16="http://schemas.microsoft.com/office/drawing/2014/main" id="{5E6A852B-4E02-4BA6-B258-F2C0BDC8C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240" y="3381772"/>
            <a:ext cx="2612595" cy="16946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A481E0-447E-4B23-B323-A8943312E9C7}"/>
              </a:ext>
            </a:extLst>
          </p:cNvPr>
          <p:cNvSpPr txBox="1"/>
          <p:nvPr/>
        </p:nvSpPr>
        <p:spPr>
          <a:xfrm>
            <a:off x="4081011" y="2749033"/>
            <a:ext cx="1945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until</a:t>
            </a:r>
            <a:r>
              <a:rPr lang="ko-KR" altLang="en-US" sz="2800" dirty="0"/>
              <a:t> 문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E71E8-3288-4802-A593-E34832C3459C}"/>
              </a:ext>
            </a:extLst>
          </p:cNvPr>
          <p:cNvSpPr txBox="1"/>
          <p:nvPr/>
        </p:nvSpPr>
        <p:spPr>
          <a:xfrm>
            <a:off x="711199" y="2700695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while</a:t>
            </a:r>
            <a:r>
              <a:rPr lang="ko-KR" altLang="en-US" sz="2800" dirty="0"/>
              <a:t> 문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B4AA63-35C8-441E-B48F-EFE187A6AC77}"/>
              </a:ext>
            </a:extLst>
          </p:cNvPr>
          <p:cNvSpPr txBox="1"/>
          <p:nvPr/>
        </p:nvSpPr>
        <p:spPr>
          <a:xfrm>
            <a:off x="7221240" y="2700695"/>
            <a:ext cx="2189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for</a:t>
            </a:r>
            <a:r>
              <a:rPr lang="ko-KR" altLang="en-US" sz="2800" dirty="0"/>
              <a:t> </a:t>
            </a:r>
            <a:r>
              <a:rPr lang="en-US" altLang="ko-KR" sz="2800" dirty="0"/>
              <a:t>in </a:t>
            </a:r>
            <a:r>
              <a:rPr lang="ko-KR" altLang="en-US" sz="2800" dirty="0"/>
              <a:t>문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E73289-671C-43F8-AB0E-309827F351F5}"/>
              </a:ext>
            </a:extLst>
          </p:cNvPr>
          <p:cNvSpPr txBox="1"/>
          <p:nvPr/>
        </p:nvSpPr>
        <p:spPr>
          <a:xfrm>
            <a:off x="622300" y="1860550"/>
            <a:ext cx="890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/>
              <a:t>반복문</a:t>
            </a:r>
            <a:r>
              <a:rPr lang="ko-KR" altLang="en-US" sz="2800" dirty="0"/>
              <a:t> 내에 </a:t>
            </a:r>
            <a:r>
              <a:rPr lang="en-US" altLang="ko-KR" sz="2800" dirty="0"/>
              <a:t>break </a:t>
            </a:r>
            <a:r>
              <a:rPr lang="ko-KR" altLang="en-US" sz="2800" dirty="0"/>
              <a:t>문</a:t>
            </a:r>
            <a:r>
              <a:rPr lang="en-US" altLang="ko-KR" sz="2800" dirty="0"/>
              <a:t>,</a:t>
            </a:r>
            <a:r>
              <a:rPr lang="ko-KR" altLang="en-US" sz="2800" dirty="0"/>
              <a:t> </a:t>
            </a:r>
            <a:r>
              <a:rPr lang="en-US" altLang="ko-KR" sz="2800" dirty="0"/>
              <a:t>continue </a:t>
            </a:r>
            <a:r>
              <a:rPr lang="ko-KR" altLang="en-US" sz="2800" dirty="0"/>
              <a:t>문을 넣을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8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025EC-96A2-4DCF-AE60-6901D784B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6118"/>
            <a:ext cx="10515600" cy="4351338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06 : </a:t>
            </a:r>
            <a:r>
              <a:rPr lang="ko-KR" altLang="en-US" dirty="0" err="1"/>
              <a:t>반복문</a:t>
            </a:r>
            <a:r>
              <a:rPr lang="en-US" altLang="ko-KR" dirty="0"/>
              <a:t>(while)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BDFDB66-94DA-4345-9475-3BF26FCB4A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" t="4479" r="52275" b="64939"/>
          <a:stretch/>
        </p:blipFill>
        <p:spPr>
          <a:xfrm>
            <a:off x="1454150" y="1722243"/>
            <a:ext cx="3527210" cy="24765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33228E2C-E827-47B9-9B0B-E5ACAF0036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" b="781"/>
          <a:stretch/>
        </p:blipFill>
        <p:spPr>
          <a:xfrm>
            <a:off x="5466232" y="1722243"/>
            <a:ext cx="5402695" cy="1104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622430" y="3450566"/>
            <a:ext cx="1155940" cy="3364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22430" y="4831594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517">
              <a:spcBef>
                <a:spcPts val="612"/>
              </a:spcBef>
              <a:buClr>
                <a:schemeClr val="tx1"/>
              </a:buClr>
              <a:tabLst>
                <a:tab pos="218811" algn="l"/>
              </a:tabLst>
            </a:pPr>
            <a:r>
              <a:rPr lang="en-US" altLang="ko-KR" b="1" dirty="0">
                <a:solidFill>
                  <a:srgbClr val="FF0000"/>
                </a:solidFill>
                <a:latin typeface="+mn-ea"/>
                <a:cs typeface="나눔스퀘어OTF Light"/>
              </a:rPr>
              <a:t>$(( </a:t>
            </a:r>
            <a:r>
              <a:rPr lang="ko-KR" altLang="en-US" b="1" spc="190" dirty="0" err="1">
                <a:solidFill>
                  <a:srgbClr val="FF0000"/>
                </a:solidFill>
                <a:latin typeface="+mn-ea"/>
                <a:cs typeface="나눔스퀘어OTF Light"/>
              </a:rPr>
              <a:t>연산식</a:t>
            </a:r>
            <a:r>
              <a:rPr lang="ko-KR" altLang="en-US" b="1" spc="190" dirty="0">
                <a:solidFill>
                  <a:srgbClr val="FF0000"/>
                </a:solidFill>
                <a:latin typeface="+mn-ea"/>
                <a:cs typeface="나눔스퀘어OTF Light"/>
              </a:rPr>
              <a:t> </a:t>
            </a:r>
            <a:r>
              <a:rPr lang="en-US" altLang="ko-KR" b="1" spc="36" dirty="0">
                <a:solidFill>
                  <a:srgbClr val="FF0000"/>
                </a:solidFill>
                <a:latin typeface="+mn-ea"/>
                <a:cs typeface="나눔스퀘어OTF Light"/>
              </a:rPr>
              <a:t>))</a:t>
            </a:r>
            <a:r>
              <a:rPr lang="ko-KR" altLang="en-US" b="1" spc="-122" dirty="0">
                <a:solidFill>
                  <a:srgbClr val="FF0000"/>
                </a:solidFill>
                <a:latin typeface="+mn-ea"/>
                <a:cs typeface="나눔스퀘어OTF Light"/>
              </a:rPr>
              <a:t> </a:t>
            </a:r>
            <a:endParaRPr lang="ko-KR" altLang="en-US" b="1" dirty="0">
              <a:solidFill>
                <a:srgbClr val="FF0000"/>
              </a:solidFill>
              <a:latin typeface="+mn-ea"/>
              <a:cs typeface="나눔스퀘어OTF Light"/>
            </a:endParaRPr>
          </a:p>
        </p:txBody>
      </p:sp>
      <p:cxnSp>
        <p:nvCxnSpPr>
          <p:cNvPr id="10" name="직선 화살표 연결선 9"/>
          <p:cNvCxnSpPr>
            <a:stCxn id="8" idx="0"/>
          </p:cNvCxnSpPr>
          <p:nvPr/>
        </p:nvCxnSpPr>
        <p:spPr>
          <a:xfrm flipH="1" flipV="1">
            <a:off x="3217755" y="3808204"/>
            <a:ext cx="250420" cy="102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29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5752" y="841063"/>
            <a:ext cx="5751093" cy="3576376"/>
          </a:xfrm>
          <a:prstGeom prst="rect">
            <a:avLst/>
          </a:prstGeom>
        </p:spPr>
        <p:txBody>
          <a:bodyPr vert="horz" wrap="square" lIns="0" tIns="77736" rIns="0" bIns="0" rtlCol="0">
            <a:spAutoFit/>
          </a:bodyPr>
          <a:lstStyle/>
          <a:p>
            <a:pPr marL="354417" indent="-342900">
              <a:spcBef>
                <a:spcPts val="612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18811" algn="l"/>
              </a:tabLst>
            </a:pPr>
            <a:r>
              <a:rPr sz="2400" dirty="0">
                <a:latin typeface="+mn-ea"/>
                <a:cs typeface="나눔스퀘어OTF Light"/>
              </a:rPr>
              <a:t>$(( </a:t>
            </a:r>
            <a:r>
              <a:rPr sz="2400" spc="190" dirty="0">
                <a:latin typeface="+mn-ea"/>
                <a:cs typeface="나눔스퀘어OTF Light"/>
              </a:rPr>
              <a:t>연산식 </a:t>
            </a:r>
            <a:r>
              <a:rPr sz="2400" spc="36" dirty="0">
                <a:latin typeface="+mn-ea"/>
                <a:cs typeface="나눔스퀘어OTF Light"/>
              </a:rPr>
              <a:t>))</a:t>
            </a:r>
            <a:r>
              <a:rPr sz="2400" spc="-122" dirty="0">
                <a:latin typeface="+mn-ea"/>
                <a:cs typeface="나눔스퀘어OTF Light"/>
              </a:rPr>
              <a:t> </a:t>
            </a:r>
            <a:r>
              <a:rPr sz="2400" spc="190" dirty="0">
                <a:latin typeface="+mn-ea"/>
                <a:cs typeface="나눔스퀘어OTF Light"/>
              </a:rPr>
              <a:t>사용</a:t>
            </a:r>
            <a:endParaRPr sz="2400" dirty="0">
              <a:latin typeface="+mn-ea"/>
              <a:cs typeface="나눔스퀘어OTF Light"/>
            </a:endParaRPr>
          </a:p>
          <a:p>
            <a:pPr marL="769006" lvl="1" indent="-342900">
              <a:spcBef>
                <a:spcPts val="458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632824" algn="l"/>
                <a:tab pos="633976" algn="l"/>
              </a:tabLst>
            </a:pPr>
            <a:r>
              <a:rPr sz="1814" spc="163" dirty="0">
                <a:latin typeface="+mn-ea"/>
                <a:cs typeface="나눔스퀘어OTF Light"/>
              </a:rPr>
              <a:t>출력을 위해 </a:t>
            </a:r>
            <a:r>
              <a:rPr sz="1814" spc="14" dirty="0">
                <a:latin typeface="+mn-ea"/>
                <a:cs typeface="나눔스퀘어OTF Light"/>
              </a:rPr>
              <a:t>echo</a:t>
            </a:r>
            <a:r>
              <a:rPr sz="1814" spc="141" dirty="0">
                <a:latin typeface="+mn-ea"/>
                <a:cs typeface="나눔스퀘어OTF Light"/>
              </a:rPr>
              <a:t> </a:t>
            </a:r>
            <a:r>
              <a:rPr lang="ko-KR" altLang="en-US" sz="1814" spc="141" dirty="0" smtClean="0">
                <a:latin typeface="+mn-ea"/>
                <a:cs typeface="나눔스퀘어OTF Light"/>
              </a:rPr>
              <a:t>사용</a:t>
            </a:r>
            <a:endParaRPr lang="en-US" altLang="ko-KR" sz="1814" spc="141" dirty="0" smtClean="0">
              <a:latin typeface="+mn-ea"/>
              <a:cs typeface="나눔스퀘어OTF Light"/>
            </a:endParaRPr>
          </a:p>
          <a:p>
            <a:pPr marL="769006" lvl="1" indent="-342900">
              <a:spcBef>
                <a:spcPts val="458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632824" algn="l"/>
                <a:tab pos="633976" algn="l"/>
              </a:tabLst>
            </a:pPr>
            <a:endParaRPr lang="en-US" altLang="ko-KR" sz="1814" spc="141" dirty="0">
              <a:latin typeface="+mn-ea"/>
              <a:cs typeface="나눔스퀘어OTF Light"/>
            </a:endParaRPr>
          </a:p>
          <a:p>
            <a:pPr marL="769006" lvl="1" indent="-342900">
              <a:spcBef>
                <a:spcPts val="458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632824" algn="l"/>
                <a:tab pos="633976" algn="l"/>
              </a:tabLst>
            </a:pPr>
            <a:endParaRPr lang="en-US" altLang="ko-KR" sz="1814" spc="141" dirty="0" smtClean="0">
              <a:latin typeface="+mn-ea"/>
              <a:cs typeface="나눔스퀘어OTF Light"/>
            </a:endParaRPr>
          </a:p>
          <a:p>
            <a:pPr marL="769006" lvl="1" indent="-342900">
              <a:spcBef>
                <a:spcPts val="458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632824" algn="l"/>
                <a:tab pos="633976" algn="l"/>
              </a:tabLst>
            </a:pPr>
            <a:endParaRPr lang="en-US" altLang="ko-KR" sz="1814" spc="141" dirty="0">
              <a:latin typeface="+mn-ea"/>
              <a:cs typeface="나눔스퀘어OTF Light"/>
            </a:endParaRPr>
          </a:p>
          <a:p>
            <a:pPr marL="354417" indent="-342900">
              <a:spcBef>
                <a:spcPts val="612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18811" algn="l"/>
              </a:tabLst>
            </a:pPr>
            <a:r>
              <a:rPr lang="ko-KR" altLang="en-US" sz="2400" spc="190" dirty="0" err="1">
                <a:latin typeface="나눔스퀘어OTF Light"/>
                <a:cs typeface="나눔스퀘어OTF Light"/>
              </a:rPr>
              <a:t>연산결과를</a:t>
            </a:r>
            <a:r>
              <a:rPr lang="ko-KR" altLang="en-US" sz="2400" spc="190" dirty="0">
                <a:latin typeface="나눔스퀘어OTF Light"/>
                <a:cs typeface="나눔스퀘어OTF Light"/>
              </a:rPr>
              <a:t> 변수에 </a:t>
            </a:r>
            <a:r>
              <a:rPr lang="ko-KR" altLang="en-US" sz="2400" spc="190" dirty="0" smtClean="0">
                <a:latin typeface="나눔스퀘어OTF Light"/>
                <a:cs typeface="나눔스퀘어OTF Light"/>
              </a:rPr>
              <a:t>저장 방법</a:t>
            </a:r>
            <a:endParaRPr lang="ko-KR" altLang="en-US" sz="2400" dirty="0">
              <a:latin typeface="나눔스퀘어OTF Light"/>
              <a:cs typeface="나눔스퀘어OTF Light"/>
            </a:endParaRPr>
          </a:p>
          <a:p>
            <a:pPr marL="769006" marR="4607" lvl="1" indent="-342900" algn="just">
              <a:spcBef>
                <a:spcPts val="458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633976" algn="l"/>
              </a:tabLst>
            </a:pPr>
            <a:r>
              <a:rPr lang="en-US" altLang="ko-KR" sz="1814" spc="-50" dirty="0">
                <a:latin typeface="나눔스퀘어OTF Light"/>
                <a:cs typeface="나눔스퀘어OTF Light"/>
              </a:rPr>
              <a:t>ESC </a:t>
            </a:r>
            <a:r>
              <a:rPr lang="ko-KR" altLang="en-US" sz="1814" spc="163" dirty="0">
                <a:latin typeface="나눔스퀘어OTF Light"/>
                <a:cs typeface="나눔스퀘어OTF Light"/>
              </a:rPr>
              <a:t>키 밑에 있는 </a:t>
            </a:r>
            <a:r>
              <a:rPr lang="en-US" altLang="ko-KR" sz="1814" spc="-580" dirty="0">
                <a:latin typeface="나눔스퀘어OTF Light"/>
                <a:cs typeface="나눔스퀘어OTF Light"/>
              </a:rPr>
              <a:t>`</a:t>
            </a:r>
            <a:r>
              <a:rPr lang="ko-KR" altLang="en-US" sz="1814" spc="181" dirty="0">
                <a:latin typeface="나눔스퀘어OTF Light"/>
                <a:cs typeface="나눔스퀘어OTF Light"/>
              </a:rPr>
              <a:t> </a:t>
            </a:r>
            <a:r>
              <a:rPr lang="en-US" altLang="ko-KR" sz="1814" spc="9" dirty="0">
                <a:latin typeface="나눔스퀘어OTF Light"/>
                <a:cs typeface="나눔스퀘어OTF Light"/>
              </a:rPr>
              <a:t>(apostrophe</a:t>
            </a:r>
            <a:r>
              <a:rPr lang="en-US" altLang="ko-KR" sz="1814" spc="9" dirty="0" smtClean="0">
                <a:latin typeface="나눔스퀘어OTF Light"/>
                <a:cs typeface="나눔스퀘어OTF Light"/>
              </a:rPr>
              <a:t>)</a:t>
            </a:r>
            <a:r>
              <a:rPr lang="ko-KR" altLang="en-US" sz="1814" spc="9" dirty="0" smtClean="0">
                <a:latin typeface="나눔스퀘어OTF Light"/>
                <a:cs typeface="나눔스퀘어OTF Light"/>
              </a:rPr>
              <a:t>로</a:t>
            </a:r>
            <a:r>
              <a:rPr lang="ko-KR" altLang="en-US" sz="1814" spc="163" dirty="0" smtClean="0">
                <a:latin typeface="나눔스퀘어OTF Light"/>
                <a:cs typeface="나눔스퀘어OTF Light"/>
              </a:rPr>
              <a:t> </a:t>
            </a:r>
            <a:r>
              <a:rPr lang="ko-KR" altLang="en-US" sz="1814" spc="163" dirty="0">
                <a:latin typeface="나눔스퀘어OTF Light"/>
                <a:cs typeface="나눔스퀘어OTF Light"/>
              </a:rPr>
              <a:t>표현식을 묶으면 그 </a:t>
            </a:r>
            <a:r>
              <a:rPr lang="ko-KR" altLang="en-US" sz="1814" spc="163" dirty="0" smtClean="0">
                <a:latin typeface="나눔스퀘어OTF Light"/>
                <a:cs typeface="나눔스퀘어OTF Light"/>
              </a:rPr>
              <a:t>표현식을 </a:t>
            </a:r>
            <a:r>
              <a:rPr lang="ko-KR" altLang="en-US" sz="1814" spc="163" dirty="0">
                <a:latin typeface="나눔스퀘어OTF Light"/>
                <a:cs typeface="나눔스퀘어OTF Light"/>
              </a:rPr>
              <a:t>먼저 처리하라는 </a:t>
            </a:r>
            <a:r>
              <a:rPr lang="ko-KR" altLang="en-US" sz="1814" spc="163" dirty="0" smtClean="0">
                <a:latin typeface="나눔스퀘어OTF Light"/>
                <a:cs typeface="나눔스퀘어OTF Light"/>
              </a:rPr>
              <a:t>의미</a:t>
            </a:r>
            <a:endParaRPr lang="ko-KR" altLang="en-US" sz="1814" dirty="0">
              <a:latin typeface="나눔스퀘어OTF Light"/>
              <a:cs typeface="나눔스퀘어OTF Light"/>
            </a:endParaRPr>
          </a:p>
          <a:p>
            <a:pPr marL="769006" lvl="1" indent="-342900">
              <a:spcBef>
                <a:spcPts val="458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632824" algn="l"/>
                <a:tab pos="633976" algn="l"/>
              </a:tabLst>
            </a:pPr>
            <a:r>
              <a:rPr lang="ko-KR" altLang="en-US" sz="1814" spc="45" dirty="0">
                <a:latin typeface="나눔스퀘어OTF Light"/>
                <a:cs typeface="나눔스퀘어OTF Light"/>
              </a:rPr>
              <a:t>예</a:t>
            </a:r>
            <a:r>
              <a:rPr lang="en-US" altLang="ko-KR" sz="1814" spc="45" dirty="0">
                <a:latin typeface="나눔스퀘어OTF Light"/>
                <a:cs typeface="나눔스퀘어OTF Light"/>
              </a:rPr>
              <a:t>: </a:t>
            </a:r>
            <a:r>
              <a:rPr lang="en-US" altLang="ko-KR" sz="1814" spc="-27" dirty="0">
                <a:latin typeface="나눔스퀘어OTF Light"/>
                <a:cs typeface="나눔스퀘어OTF Light"/>
              </a:rPr>
              <a:t>ls </a:t>
            </a:r>
            <a:r>
              <a:rPr lang="en-US" altLang="ko-KR" sz="1814" spc="23" dirty="0">
                <a:latin typeface="나눔스퀘어OTF Light"/>
                <a:cs typeface="나눔스퀘어OTF Light"/>
              </a:rPr>
              <a:t>-l </a:t>
            </a:r>
            <a:r>
              <a:rPr lang="en-US" altLang="ko-KR" sz="1814" spc="-100" dirty="0">
                <a:latin typeface="나눔스퀘어OTF Light"/>
                <a:cs typeface="나눔스퀘어OTF Light"/>
              </a:rPr>
              <a:t>`find </a:t>
            </a:r>
            <a:r>
              <a:rPr lang="en-US" altLang="ko-KR" sz="1814" spc="36" dirty="0">
                <a:latin typeface="나눔스퀘어OTF Light"/>
                <a:cs typeface="나눔스퀘어OTF Light"/>
              </a:rPr>
              <a:t>. </a:t>
            </a:r>
            <a:r>
              <a:rPr lang="en-US" altLang="ko-KR" sz="1814" spc="9" dirty="0">
                <a:latin typeface="나눔스퀘어OTF Light"/>
                <a:cs typeface="나눔스퀘어OTF Light"/>
              </a:rPr>
              <a:t>-name</a:t>
            </a:r>
            <a:r>
              <a:rPr lang="ko-KR" altLang="en-US" sz="1814" spc="299" dirty="0">
                <a:latin typeface="나눔스퀘어OTF Light"/>
                <a:cs typeface="나눔스퀘어OTF Light"/>
              </a:rPr>
              <a:t> </a:t>
            </a:r>
            <a:r>
              <a:rPr lang="en-US" altLang="ko-KR" sz="1814" spc="-77" dirty="0">
                <a:latin typeface="나눔스퀘어OTF Light"/>
                <a:cs typeface="나눔스퀘어OTF Light"/>
              </a:rPr>
              <a:t>"*.</a:t>
            </a:r>
            <a:r>
              <a:rPr lang="en-US" altLang="ko-KR" sz="1814" spc="-77" dirty="0" err="1">
                <a:latin typeface="나눔스퀘어OTF Light"/>
                <a:cs typeface="나눔스퀘어OTF Light"/>
              </a:rPr>
              <a:t>sh</a:t>
            </a:r>
            <a:r>
              <a:rPr lang="en-US" altLang="ko-KR" sz="1814" spc="-77" dirty="0">
                <a:latin typeface="나눔스퀘어OTF Light"/>
                <a:cs typeface="나눔스퀘어OTF Light"/>
              </a:rPr>
              <a:t>"`</a:t>
            </a:r>
            <a:endParaRPr lang="ko-KR" altLang="en-US" sz="1814" dirty="0">
              <a:latin typeface="나눔스퀘어OTF Light"/>
              <a:cs typeface="나눔스퀘어OTF Light"/>
            </a:endParaRPr>
          </a:p>
          <a:p>
            <a:pPr marL="769006" lvl="1" indent="-342900">
              <a:spcBef>
                <a:spcPts val="458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632824" algn="l"/>
                <a:tab pos="633976" algn="l"/>
              </a:tabLst>
            </a:pPr>
            <a:endParaRPr sz="1814" dirty="0">
              <a:latin typeface="+mn-ea"/>
              <a:cs typeface="나눔스퀘어OTF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17714" y="841063"/>
            <a:ext cx="1782735" cy="1850680"/>
          </a:xfrm>
          <a:custGeom>
            <a:avLst/>
            <a:gdLst/>
            <a:ahLst/>
            <a:cxnLst/>
            <a:rect l="l" t="t" r="r" b="b"/>
            <a:pathLst>
              <a:path w="1965959" h="2040889">
                <a:moveTo>
                  <a:pt x="1962912" y="2040636"/>
                </a:moveTo>
                <a:lnTo>
                  <a:pt x="1524" y="2040636"/>
                </a:lnTo>
                <a:lnTo>
                  <a:pt x="0" y="2039112"/>
                </a:lnTo>
                <a:lnTo>
                  <a:pt x="0" y="1524"/>
                </a:lnTo>
                <a:lnTo>
                  <a:pt x="1524" y="0"/>
                </a:lnTo>
                <a:lnTo>
                  <a:pt x="1962912" y="0"/>
                </a:lnTo>
                <a:lnTo>
                  <a:pt x="1965960" y="1524"/>
                </a:lnTo>
                <a:lnTo>
                  <a:pt x="1965960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031492"/>
                </a:lnTo>
                <a:lnTo>
                  <a:pt x="4572" y="2031492"/>
                </a:lnTo>
                <a:lnTo>
                  <a:pt x="9144" y="2036064"/>
                </a:lnTo>
                <a:lnTo>
                  <a:pt x="1965960" y="2036064"/>
                </a:lnTo>
                <a:lnTo>
                  <a:pt x="1965960" y="2039112"/>
                </a:lnTo>
                <a:lnTo>
                  <a:pt x="1962912" y="2040636"/>
                </a:lnTo>
                <a:close/>
              </a:path>
              <a:path w="1965959" h="204088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1965959" h="2040889">
                <a:moveTo>
                  <a:pt x="1955292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1955292" y="4572"/>
                </a:lnTo>
                <a:lnTo>
                  <a:pt x="1955292" y="9144"/>
                </a:lnTo>
                <a:close/>
              </a:path>
              <a:path w="1965959" h="2040889">
                <a:moveTo>
                  <a:pt x="1955292" y="2036064"/>
                </a:moveTo>
                <a:lnTo>
                  <a:pt x="1955292" y="4572"/>
                </a:lnTo>
                <a:lnTo>
                  <a:pt x="1959864" y="9144"/>
                </a:lnTo>
                <a:lnTo>
                  <a:pt x="1965960" y="9144"/>
                </a:lnTo>
                <a:lnTo>
                  <a:pt x="1965960" y="2031492"/>
                </a:lnTo>
                <a:lnTo>
                  <a:pt x="1959864" y="2031492"/>
                </a:lnTo>
                <a:lnTo>
                  <a:pt x="1955292" y="2036064"/>
                </a:lnTo>
                <a:close/>
              </a:path>
              <a:path w="1965959" h="2040889">
                <a:moveTo>
                  <a:pt x="1965960" y="9144"/>
                </a:moveTo>
                <a:lnTo>
                  <a:pt x="1959864" y="9144"/>
                </a:lnTo>
                <a:lnTo>
                  <a:pt x="1955292" y="4572"/>
                </a:lnTo>
                <a:lnTo>
                  <a:pt x="1965960" y="4572"/>
                </a:lnTo>
                <a:lnTo>
                  <a:pt x="1965960" y="9144"/>
                </a:lnTo>
                <a:close/>
              </a:path>
              <a:path w="1965959" h="2040889">
                <a:moveTo>
                  <a:pt x="9144" y="2036064"/>
                </a:moveTo>
                <a:lnTo>
                  <a:pt x="4572" y="2031492"/>
                </a:lnTo>
                <a:lnTo>
                  <a:pt x="9144" y="2031492"/>
                </a:lnTo>
                <a:lnTo>
                  <a:pt x="9144" y="2036064"/>
                </a:lnTo>
                <a:close/>
              </a:path>
              <a:path w="1965959" h="2040889">
                <a:moveTo>
                  <a:pt x="1955292" y="2036064"/>
                </a:moveTo>
                <a:lnTo>
                  <a:pt x="9144" y="2036064"/>
                </a:lnTo>
                <a:lnTo>
                  <a:pt x="9144" y="2031492"/>
                </a:lnTo>
                <a:lnTo>
                  <a:pt x="1955292" y="2031492"/>
                </a:lnTo>
                <a:lnTo>
                  <a:pt x="1955292" y="2036064"/>
                </a:lnTo>
                <a:close/>
              </a:path>
              <a:path w="1965959" h="2040889">
                <a:moveTo>
                  <a:pt x="1965960" y="2036064"/>
                </a:moveTo>
                <a:lnTo>
                  <a:pt x="1955292" y="2036064"/>
                </a:lnTo>
                <a:lnTo>
                  <a:pt x="1959864" y="2031492"/>
                </a:lnTo>
                <a:lnTo>
                  <a:pt x="1965960" y="2031492"/>
                </a:lnTo>
                <a:lnTo>
                  <a:pt x="1965960" y="2036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/>
          <p:nvPr/>
        </p:nvSpPr>
        <p:spPr>
          <a:xfrm>
            <a:off x="7593257" y="870997"/>
            <a:ext cx="1464883" cy="1769738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632" spc="9" dirty="0">
                <a:latin typeface="나눔스퀘어OTF Light"/>
                <a:cs typeface="나눔스퀘어OTF Light"/>
              </a:rPr>
              <a:t>echo </a:t>
            </a:r>
            <a:r>
              <a:rPr sz="1632" spc="-14" dirty="0">
                <a:latin typeface="나눔스퀘어OTF Light"/>
                <a:cs typeface="나눔스퀘어OTF Light"/>
              </a:rPr>
              <a:t>$((5 </a:t>
            </a:r>
            <a:r>
              <a:rPr sz="1632" spc="163" dirty="0">
                <a:latin typeface="나눔스퀘어OTF Light"/>
                <a:cs typeface="나눔스퀘어OTF Light"/>
              </a:rPr>
              <a:t>+</a:t>
            </a:r>
            <a:r>
              <a:rPr sz="1632" spc="9" dirty="0">
                <a:latin typeface="나눔스퀘어OTF Light"/>
                <a:cs typeface="나눔스퀘어OTF Light"/>
              </a:rPr>
              <a:t> </a:t>
            </a:r>
            <a:r>
              <a:rPr sz="1632" spc="-5" dirty="0">
                <a:latin typeface="나눔스퀘어OTF Light"/>
                <a:cs typeface="나눔스퀘어OTF Light"/>
              </a:rPr>
              <a:t>2))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9" dirty="0">
                <a:latin typeface="나눔스퀘어OTF Light"/>
                <a:cs typeface="나눔스퀘어OTF Light"/>
              </a:rPr>
              <a:t>echo </a:t>
            </a:r>
            <a:r>
              <a:rPr sz="1632" spc="-14" dirty="0">
                <a:latin typeface="나눔스퀘어OTF Light"/>
                <a:cs typeface="나눔스퀘어OTF Light"/>
              </a:rPr>
              <a:t>$((5  </a:t>
            </a:r>
            <a:r>
              <a:rPr sz="1632" spc="9" dirty="0">
                <a:latin typeface="나눔스퀘어OTF Light"/>
                <a:cs typeface="나눔스퀘어OTF Light"/>
              </a:rPr>
              <a:t>-</a:t>
            </a:r>
            <a:r>
              <a:rPr sz="1632" dirty="0">
                <a:latin typeface="나눔스퀘어OTF Light"/>
                <a:cs typeface="나눔스퀘어OTF Light"/>
              </a:rPr>
              <a:t> </a:t>
            </a:r>
            <a:r>
              <a:rPr sz="1632" spc="-5" dirty="0">
                <a:latin typeface="나눔스퀘어OTF Light"/>
                <a:cs typeface="나눔스퀘어OTF Light"/>
              </a:rPr>
              <a:t>2))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9" dirty="0">
                <a:latin typeface="나눔스퀘어OTF Light"/>
                <a:cs typeface="나눔스퀘어OTF Light"/>
              </a:rPr>
              <a:t>echo </a:t>
            </a:r>
            <a:r>
              <a:rPr sz="1632" spc="-14" dirty="0">
                <a:latin typeface="나눔스퀘어OTF Light"/>
                <a:cs typeface="나눔스퀘어OTF Light"/>
              </a:rPr>
              <a:t>$((5  </a:t>
            </a:r>
            <a:r>
              <a:rPr sz="1632" spc="-36" dirty="0">
                <a:latin typeface="나눔스퀘어OTF Light"/>
                <a:cs typeface="나눔스퀘어OTF Light"/>
              </a:rPr>
              <a:t>*</a:t>
            </a:r>
            <a:r>
              <a:rPr sz="1632" spc="-9" dirty="0">
                <a:latin typeface="나눔스퀘어OTF Light"/>
                <a:cs typeface="나눔스퀘어OTF Light"/>
              </a:rPr>
              <a:t> </a:t>
            </a:r>
            <a:r>
              <a:rPr sz="1632" spc="-5" dirty="0">
                <a:latin typeface="나눔스퀘어OTF Light"/>
                <a:cs typeface="나눔스퀘어OTF Light"/>
              </a:rPr>
              <a:t>2))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9" dirty="0">
                <a:latin typeface="나눔스퀘어OTF Light"/>
                <a:cs typeface="나눔스퀘어OTF Light"/>
              </a:rPr>
              <a:t>echo </a:t>
            </a:r>
            <a:r>
              <a:rPr sz="1632" spc="-14" dirty="0">
                <a:latin typeface="나눔스퀘어OTF Light"/>
                <a:cs typeface="나눔스퀘어OTF Light"/>
              </a:rPr>
              <a:t>$((5  </a:t>
            </a:r>
            <a:r>
              <a:rPr sz="1632" spc="82" dirty="0">
                <a:latin typeface="나눔스퀘어OTF Light"/>
                <a:cs typeface="나눔스퀘어OTF Light"/>
              </a:rPr>
              <a:t>/</a:t>
            </a:r>
            <a:r>
              <a:rPr sz="1632" spc="9" dirty="0">
                <a:latin typeface="나눔스퀘어OTF Light"/>
                <a:cs typeface="나눔스퀘어OTF Light"/>
              </a:rPr>
              <a:t> </a:t>
            </a:r>
            <a:r>
              <a:rPr sz="1632" spc="-5" dirty="0">
                <a:latin typeface="나눔스퀘어OTF Light"/>
                <a:cs typeface="나눔스퀘어OTF Light"/>
              </a:rPr>
              <a:t>2))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9" dirty="0">
                <a:latin typeface="나눔스퀘어OTF Light"/>
                <a:cs typeface="나눔스퀘어OTF Light"/>
              </a:rPr>
              <a:t>echo </a:t>
            </a:r>
            <a:r>
              <a:rPr sz="1632" spc="-14" dirty="0">
                <a:latin typeface="나눔스퀘어OTF Light"/>
                <a:cs typeface="나눔스퀘어OTF Light"/>
              </a:rPr>
              <a:t>$((5 %</a:t>
            </a:r>
            <a:r>
              <a:rPr sz="1632" spc="14" dirty="0">
                <a:latin typeface="나눔스퀘어OTF Light"/>
                <a:cs typeface="나눔스퀘어OTF Light"/>
              </a:rPr>
              <a:t> </a:t>
            </a:r>
            <a:r>
              <a:rPr sz="1632" spc="-5" dirty="0">
                <a:latin typeface="나눔스퀘어OTF Light"/>
                <a:cs typeface="나눔스퀘어OTF Light"/>
              </a:rPr>
              <a:t>2))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9" dirty="0">
                <a:latin typeface="나눔스퀘어OTF Light"/>
                <a:cs typeface="나눔스퀘어OTF Light"/>
              </a:rPr>
              <a:t>echo </a:t>
            </a:r>
            <a:r>
              <a:rPr sz="1632" spc="-14" dirty="0">
                <a:latin typeface="나눔스퀘어OTF Light"/>
                <a:cs typeface="나눔스퀘어OTF Light"/>
              </a:rPr>
              <a:t>$((1 </a:t>
            </a:r>
            <a:r>
              <a:rPr sz="1632" spc="-50" dirty="0">
                <a:latin typeface="나눔스퀘어OTF Light"/>
                <a:cs typeface="나눔스퀘어OTF Light"/>
              </a:rPr>
              <a:t>|</a:t>
            </a:r>
            <a:r>
              <a:rPr sz="1632" spc="32" dirty="0">
                <a:latin typeface="나눔스퀘어OTF Light"/>
                <a:cs typeface="나눔스퀘어OTF Light"/>
              </a:rPr>
              <a:t> </a:t>
            </a:r>
            <a:r>
              <a:rPr sz="1632" spc="-5" dirty="0">
                <a:latin typeface="나눔스퀘어OTF Light"/>
                <a:cs typeface="나눔스퀘어OTF Light"/>
              </a:rPr>
              <a:t>0))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9" dirty="0">
                <a:latin typeface="나눔스퀘어OTF Light"/>
                <a:cs typeface="나눔스퀘어OTF Light"/>
              </a:rPr>
              <a:t>echo </a:t>
            </a:r>
            <a:r>
              <a:rPr sz="1632" spc="-14" dirty="0">
                <a:latin typeface="나눔스퀘어OTF Light"/>
                <a:cs typeface="나눔스퀘어OTF Light"/>
              </a:rPr>
              <a:t>$((1 </a:t>
            </a:r>
            <a:r>
              <a:rPr sz="1632" spc="268" dirty="0">
                <a:latin typeface="나눔스퀘어OTF Light"/>
                <a:cs typeface="나눔스퀘어OTF Light"/>
              </a:rPr>
              <a:t>&amp;</a:t>
            </a:r>
            <a:r>
              <a:rPr sz="1632" spc="9" dirty="0">
                <a:latin typeface="나눔스퀘어OTF Light"/>
                <a:cs typeface="나눔스퀘어OTF Light"/>
              </a:rPr>
              <a:t> </a:t>
            </a:r>
            <a:r>
              <a:rPr sz="1632" spc="-5" dirty="0">
                <a:latin typeface="나눔스퀘어OTF Light"/>
                <a:cs typeface="나눔스퀘어OTF Light"/>
              </a:rPr>
              <a:t>0))</a:t>
            </a:r>
            <a:endParaRPr sz="1632">
              <a:latin typeface="나눔스퀘어OTF Light"/>
              <a:cs typeface="나눔스퀘어OTF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43676" y="841063"/>
            <a:ext cx="825148" cy="1850680"/>
          </a:xfrm>
          <a:custGeom>
            <a:avLst/>
            <a:gdLst/>
            <a:ahLst/>
            <a:cxnLst/>
            <a:rect l="l" t="t" r="r" b="b"/>
            <a:pathLst>
              <a:path w="909954" h="2040889">
                <a:moveTo>
                  <a:pt x="906779" y="2040636"/>
                </a:moveTo>
                <a:lnTo>
                  <a:pt x="1524" y="2040636"/>
                </a:lnTo>
                <a:lnTo>
                  <a:pt x="0" y="2039112"/>
                </a:lnTo>
                <a:lnTo>
                  <a:pt x="0" y="1524"/>
                </a:lnTo>
                <a:lnTo>
                  <a:pt x="1524" y="0"/>
                </a:lnTo>
                <a:lnTo>
                  <a:pt x="906779" y="0"/>
                </a:lnTo>
                <a:lnTo>
                  <a:pt x="909827" y="1524"/>
                </a:lnTo>
                <a:lnTo>
                  <a:pt x="909827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031492"/>
                </a:lnTo>
                <a:lnTo>
                  <a:pt x="4572" y="2031492"/>
                </a:lnTo>
                <a:lnTo>
                  <a:pt x="9144" y="2036064"/>
                </a:lnTo>
                <a:lnTo>
                  <a:pt x="909827" y="2036064"/>
                </a:lnTo>
                <a:lnTo>
                  <a:pt x="909827" y="2039112"/>
                </a:lnTo>
                <a:lnTo>
                  <a:pt x="906779" y="2040636"/>
                </a:lnTo>
                <a:close/>
              </a:path>
              <a:path w="909954" h="204088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909954" h="2040889">
                <a:moveTo>
                  <a:pt x="900684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900684" y="4572"/>
                </a:lnTo>
                <a:lnTo>
                  <a:pt x="900684" y="9144"/>
                </a:lnTo>
                <a:close/>
              </a:path>
              <a:path w="909954" h="2040889">
                <a:moveTo>
                  <a:pt x="900684" y="2036064"/>
                </a:moveTo>
                <a:lnTo>
                  <a:pt x="900684" y="4572"/>
                </a:lnTo>
                <a:lnTo>
                  <a:pt x="905256" y="9144"/>
                </a:lnTo>
                <a:lnTo>
                  <a:pt x="909827" y="9144"/>
                </a:lnTo>
                <a:lnTo>
                  <a:pt x="909827" y="2031492"/>
                </a:lnTo>
                <a:lnTo>
                  <a:pt x="905256" y="2031492"/>
                </a:lnTo>
                <a:lnTo>
                  <a:pt x="900684" y="2036064"/>
                </a:lnTo>
                <a:close/>
              </a:path>
              <a:path w="909954" h="2040889">
                <a:moveTo>
                  <a:pt x="909827" y="9144"/>
                </a:moveTo>
                <a:lnTo>
                  <a:pt x="905256" y="9144"/>
                </a:lnTo>
                <a:lnTo>
                  <a:pt x="900684" y="4572"/>
                </a:lnTo>
                <a:lnTo>
                  <a:pt x="909827" y="4572"/>
                </a:lnTo>
                <a:lnTo>
                  <a:pt x="909827" y="9144"/>
                </a:lnTo>
                <a:close/>
              </a:path>
              <a:path w="909954" h="2040889">
                <a:moveTo>
                  <a:pt x="9144" y="2036064"/>
                </a:moveTo>
                <a:lnTo>
                  <a:pt x="4572" y="2031492"/>
                </a:lnTo>
                <a:lnTo>
                  <a:pt x="9144" y="2031492"/>
                </a:lnTo>
                <a:lnTo>
                  <a:pt x="9144" y="2036064"/>
                </a:lnTo>
                <a:close/>
              </a:path>
              <a:path w="909954" h="2040889">
                <a:moveTo>
                  <a:pt x="900684" y="2036064"/>
                </a:moveTo>
                <a:lnTo>
                  <a:pt x="9144" y="2036064"/>
                </a:lnTo>
                <a:lnTo>
                  <a:pt x="9144" y="2031492"/>
                </a:lnTo>
                <a:lnTo>
                  <a:pt x="900684" y="2031492"/>
                </a:lnTo>
                <a:lnTo>
                  <a:pt x="900684" y="2036064"/>
                </a:lnTo>
                <a:close/>
              </a:path>
              <a:path w="909954" h="2040889">
                <a:moveTo>
                  <a:pt x="909827" y="2036064"/>
                </a:moveTo>
                <a:lnTo>
                  <a:pt x="900684" y="2036064"/>
                </a:lnTo>
                <a:lnTo>
                  <a:pt x="905256" y="2031492"/>
                </a:lnTo>
                <a:lnTo>
                  <a:pt x="909827" y="2031492"/>
                </a:lnTo>
                <a:lnTo>
                  <a:pt x="909827" y="2036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8" name="object 8"/>
          <p:cNvSpPr txBox="1"/>
          <p:nvPr/>
        </p:nvSpPr>
        <p:spPr>
          <a:xfrm>
            <a:off x="9619208" y="869580"/>
            <a:ext cx="251057" cy="1769738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632" spc="-68" dirty="0">
                <a:latin typeface="나눔스퀘어OTF Light"/>
                <a:cs typeface="나눔스퀘어OTF Light"/>
              </a:rPr>
              <a:t>7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-68" dirty="0">
                <a:latin typeface="나눔스퀘어OTF Light"/>
                <a:cs typeface="나눔스퀘어OTF Light"/>
              </a:rPr>
              <a:t>3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-68" dirty="0">
                <a:latin typeface="나눔스퀘어OTF Light"/>
                <a:cs typeface="나눔스퀘어OTF Light"/>
              </a:rPr>
              <a:t>10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-68" dirty="0">
                <a:latin typeface="나눔스퀘어OTF Light"/>
                <a:cs typeface="나눔스퀘어OTF Light"/>
              </a:rPr>
              <a:t>2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-68" dirty="0">
                <a:latin typeface="나눔스퀘어OTF Light"/>
                <a:cs typeface="나눔스퀘어OTF Light"/>
              </a:rPr>
              <a:t>1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-68" dirty="0">
                <a:latin typeface="나눔스퀘어OTF Light"/>
                <a:cs typeface="나눔스퀘어OTF Light"/>
              </a:rPr>
              <a:t>1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-68" dirty="0">
                <a:latin typeface="나눔스퀘어OTF Light"/>
                <a:cs typeface="나눔스퀘어OTF Light"/>
              </a:rPr>
              <a:t>0</a:t>
            </a:r>
            <a:endParaRPr sz="1632">
              <a:latin typeface="나눔스퀘어OTF Light"/>
              <a:cs typeface="나눔스퀘어OTF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17714" y="2948560"/>
            <a:ext cx="1782735" cy="2353947"/>
          </a:xfrm>
          <a:custGeom>
            <a:avLst/>
            <a:gdLst/>
            <a:ahLst/>
            <a:cxnLst/>
            <a:rect l="l" t="t" r="r" b="b"/>
            <a:pathLst>
              <a:path w="1965959" h="2595879">
                <a:moveTo>
                  <a:pt x="1962912" y="2595372"/>
                </a:moveTo>
                <a:lnTo>
                  <a:pt x="1524" y="2595372"/>
                </a:lnTo>
                <a:lnTo>
                  <a:pt x="0" y="2592324"/>
                </a:lnTo>
                <a:lnTo>
                  <a:pt x="0" y="1524"/>
                </a:lnTo>
                <a:lnTo>
                  <a:pt x="1524" y="0"/>
                </a:lnTo>
                <a:lnTo>
                  <a:pt x="1962912" y="0"/>
                </a:lnTo>
                <a:lnTo>
                  <a:pt x="1965960" y="1524"/>
                </a:lnTo>
                <a:lnTo>
                  <a:pt x="1965960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584704"/>
                </a:lnTo>
                <a:lnTo>
                  <a:pt x="4572" y="2584704"/>
                </a:lnTo>
                <a:lnTo>
                  <a:pt x="9144" y="2590799"/>
                </a:lnTo>
                <a:lnTo>
                  <a:pt x="1965960" y="2590799"/>
                </a:lnTo>
                <a:lnTo>
                  <a:pt x="1965960" y="2592324"/>
                </a:lnTo>
                <a:lnTo>
                  <a:pt x="1962912" y="2595372"/>
                </a:lnTo>
                <a:close/>
              </a:path>
              <a:path w="1965959" h="2595879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1965959" h="2595879">
                <a:moveTo>
                  <a:pt x="1955292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1955292" y="4572"/>
                </a:lnTo>
                <a:lnTo>
                  <a:pt x="1955292" y="9144"/>
                </a:lnTo>
                <a:close/>
              </a:path>
              <a:path w="1965959" h="2595879">
                <a:moveTo>
                  <a:pt x="1955292" y="2590799"/>
                </a:moveTo>
                <a:lnTo>
                  <a:pt x="1955292" y="4572"/>
                </a:lnTo>
                <a:lnTo>
                  <a:pt x="1959864" y="9144"/>
                </a:lnTo>
                <a:lnTo>
                  <a:pt x="1965960" y="9144"/>
                </a:lnTo>
                <a:lnTo>
                  <a:pt x="1965960" y="2584704"/>
                </a:lnTo>
                <a:lnTo>
                  <a:pt x="1959864" y="2584704"/>
                </a:lnTo>
                <a:lnTo>
                  <a:pt x="1955292" y="2590799"/>
                </a:lnTo>
                <a:close/>
              </a:path>
              <a:path w="1965959" h="2595879">
                <a:moveTo>
                  <a:pt x="1965960" y="9144"/>
                </a:moveTo>
                <a:lnTo>
                  <a:pt x="1959864" y="9144"/>
                </a:lnTo>
                <a:lnTo>
                  <a:pt x="1955292" y="4572"/>
                </a:lnTo>
                <a:lnTo>
                  <a:pt x="1965960" y="4572"/>
                </a:lnTo>
                <a:lnTo>
                  <a:pt x="1965960" y="9144"/>
                </a:lnTo>
                <a:close/>
              </a:path>
              <a:path w="1965959" h="2595879">
                <a:moveTo>
                  <a:pt x="9144" y="2590799"/>
                </a:moveTo>
                <a:lnTo>
                  <a:pt x="4572" y="2584704"/>
                </a:lnTo>
                <a:lnTo>
                  <a:pt x="9144" y="2584704"/>
                </a:lnTo>
                <a:lnTo>
                  <a:pt x="9144" y="2590799"/>
                </a:lnTo>
                <a:close/>
              </a:path>
              <a:path w="1965959" h="2595879">
                <a:moveTo>
                  <a:pt x="1955292" y="2590799"/>
                </a:moveTo>
                <a:lnTo>
                  <a:pt x="9144" y="2590799"/>
                </a:lnTo>
                <a:lnTo>
                  <a:pt x="9144" y="2584704"/>
                </a:lnTo>
                <a:lnTo>
                  <a:pt x="1955292" y="2584704"/>
                </a:lnTo>
                <a:lnTo>
                  <a:pt x="1955292" y="2590799"/>
                </a:lnTo>
                <a:close/>
              </a:path>
              <a:path w="1965959" h="2595879">
                <a:moveTo>
                  <a:pt x="1965960" y="2590799"/>
                </a:moveTo>
                <a:lnTo>
                  <a:pt x="1955292" y="2590799"/>
                </a:lnTo>
                <a:lnTo>
                  <a:pt x="1959864" y="2584704"/>
                </a:lnTo>
                <a:lnTo>
                  <a:pt x="1965960" y="2584704"/>
                </a:lnTo>
                <a:lnTo>
                  <a:pt x="1965960" y="2590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0" name="object 10"/>
          <p:cNvSpPr txBox="1"/>
          <p:nvPr/>
        </p:nvSpPr>
        <p:spPr>
          <a:xfrm>
            <a:off x="7593258" y="2978455"/>
            <a:ext cx="1471217" cy="227737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>
              <a:spcBef>
                <a:spcPts val="91"/>
              </a:spcBef>
            </a:pPr>
            <a:r>
              <a:rPr sz="1632" spc="-5" dirty="0">
                <a:latin typeface="나눔스퀘어OTF Light"/>
                <a:cs typeface="나눔스퀘어OTF Light"/>
              </a:rPr>
              <a:t>let </a:t>
            </a:r>
            <a:r>
              <a:rPr sz="1632" spc="36" dirty="0">
                <a:latin typeface="나눔스퀘어OTF Light"/>
                <a:cs typeface="나눔스퀘어OTF Light"/>
              </a:rPr>
              <a:t>a=(5 </a:t>
            </a:r>
            <a:r>
              <a:rPr sz="1632" spc="163" dirty="0">
                <a:latin typeface="나눔스퀘어OTF Light"/>
                <a:cs typeface="나눔스퀘어OTF Light"/>
              </a:rPr>
              <a:t>+ </a:t>
            </a:r>
            <a:r>
              <a:rPr sz="1632" spc="-23" dirty="0">
                <a:latin typeface="나눔스퀘어OTF Light"/>
                <a:cs typeface="나눔스퀘어OTF Light"/>
              </a:rPr>
              <a:t>2)  </a:t>
            </a:r>
            <a:endParaRPr lang="en-US" sz="1632" spc="-23" dirty="0" smtClean="0">
              <a:latin typeface="나눔스퀘어OTF Light"/>
              <a:cs typeface="나눔스퀘어OTF Light"/>
            </a:endParaRPr>
          </a:p>
          <a:p>
            <a:pPr marL="11516" marR="4607">
              <a:spcBef>
                <a:spcPts val="91"/>
              </a:spcBef>
            </a:pPr>
            <a:r>
              <a:rPr sz="1632" spc="23" dirty="0" smtClean="0">
                <a:latin typeface="나눔스퀘어OTF Light"/>
                <a:cs typeface="나눔스퀘어OTF Light"/>
              </a:rPr>
              <a:t>b</a:t>
            </a:r>
            <a:r>
              <a:rPr sz="1632" spc="23" dirty="0">
                <a:latin typeface="나눔스퀘어OTF Light"/>
                <a:cs typeface="나눔스퀘어OTF Light"/>
              </a:rPr>
              <a:t>=$(expr </a:t>
            </a:r>
            <a:r>
              <a:rPr sz="1632" spc="-68" dirty="0">
                <a:latin typeface="나눔스퀘어OTF Light"/>
                <a:cs typeface="나눔스퀘어OTF Light"/>
              </a:rPr>
              <a:t>5 </a:t>
            </a:r>
            <a:r>
              <a:rPr sz="1632" spc="9" dirty="0">
                <a:latin typeface="나눔스퀘어OTF Light"/>
                <a:cs typeface="나눔스퀘어OTF Light"/>
              </a:rPr>
              <a:t>-</a:t>
            </a:r>
            <a:r>
              <a:rPr sz="1632" spc="122" dirty="0">
                <a:latin typeface="나눔스퀘어OTF Light"/>
                <a:cs typeface="나눔스퀘어OTF Light"/>
              </a:rPr>
              <a:t> </a:t>
            </a:r>
            <a:r>
              <a:rPr sz="1632" spc="-23" dirty="0">
                <a:latin typeface="나눔스퀘어OTF Light"/>
                <a:cs typeface="나눔스퀘어OTF Light"/>
              </a:rPr>
              <a:t>2)</a:t>
            </a:r>
            <a:endParaRPr sz="1632" dirty="0">
              <a:latin typeface="나눔스퀘어OTF Light"/>
              <a:cs typeface="나눔스퀘어OTF Light"/>
            </a:endParaRPr>
          </a:p>
          <a:p>
            <a:pPr marL="11516" marR="133590"/>
            <a:r>
              <a:rPr sz="1632" spc="14" dirty="0">
                <a:latin typeface="나눔스퀘어OTF Light"/>
                <a:cs typeface="나눔스퀘어OTF Light"/>
              </a:rPr>
              <a:t>c=$((5 </a:t>
            </a:r>
            <a:r>
              <a:rPr sz="1632" spc="-36" dirty="0">
                <a:latin typeface="나눔스퀘어OTF Light"/>
                <a:cs typeface="나눔스퀘어OTF Light"/>
              </a:rPr>
              <a:t>* </a:t>
            </a:r>
            <a:r>
              <a:rPr sz="1632" spc="-5" dirty="0">
                <a:latin typeface="나눔스퀘어OTF Light"/>
                <a:cs typeface="나눔스퀘어OTF Light"/>
              </a:rPr>
              <a:t>2))  </a:t>
            </a:r>
            <a:endParaRPr lang="en-US" sz="1632" spc="-5" dirty="0" smtClean="0">
              <a:latin typeface="나눔스퀘어OTF Light"/>
              <a:cs typeface="나눔스퀘어OTF Light"/>
            </a:endParaRPr>
          </a:p>
          <a:p>
            <a:pPr marL="11516" marR="133590"/>
            <a:r>
              <a:rPr sz="1632" spc="-50" dirty="0" smtClean="0">
                <a:latin typeface="나눔스퀘어OTF Light"/>
                <a:cs typeface="나눔스퀘어OTF Light"/>
              </a:rPr>
              <a:t>d</a:t>
            </a:r>
            <a:r>
              <a:rPr sz="1632" spc="-50" dirty="0">
                <a:latin typeface="나눔스퀘어OTF Light"/>
                <a:cs typeface="나눔스퀘어OTF Light"/>
              </a:rPr>
              <a:t>=`expr </a:t>
            </a:r>
            <a:r>
              <a:rPr sz="1632" spc="-68" dirty="0">
                <a:latin typeface="나눔스퀘어OTF Light"/>
                <a:cs typeface="나눔스퀘어OTF Light"/>
              </a:rPr>
              <a:t>5 </a:t>
            </a:r>
            <a:r>
              <a:rPr sz="1632" spc="82" dirty="0">
                <a:latin typeface="나눔스퀘어OTF Light"/>
                <a:cs typeface="나눔스퀘어OTF Light"/>
              </a:rPr>
              <a:t>/</a:t>
            </a:r>
            <a:r>
              <a:rPr sz="1632" spc="-136" dirty="0">
                <a:latin typeface="나눔스퀘어OTF Light"/>
                <a:cs typeface="나눔스퀘어OTF Light"/>
              </a:rPr>
              <a:t> </a:t>
            </a:r>
            <a:r>
              <a:rPr sz="1632" spc="-290" dirty="0">
                <a:latin typeface="나눔스퀘어OTF Light"/>
                <a:cs typeface="나눔스퀘어OTF Light"/>
              </a:rPr>
              <a:t>2`</a:t>
            </a:r>
            <a:endParaRPr sz="1632" dirty="0">
              <a:latin typeface="나눔스퀘어OTF Light"/>
              <a:cs typeface="나눔스퀘어OTF Light"/>
            </a:endParaRPr>
          </a:p>
          <a:p>
            <a:pPr marL="11516" marR="686951" algn="just">
              <a:spcBef>
                <a:spcPts val="1959"/>
              </a:spcBef>
            </a:pPr>
            <a:r>
              <a:rPr sz="1632" spc="9" dirty="0">
                <a:latin typeface="나눔스퀘어OTF Light"/>
                <a:cs typeface="나눔스퀘어OTF Light"/>
              </a:rPr>
              <a:t>echo </a:t>
            </a:r>
            <a:r>
              <a:rPr sz="1632" spc="-18" dirty="0">
                <a:latin typeface="나눔스퀘어OTF Light"/>
                <a:cs typeface="나눔스퀘어OTF Light"/>
              </a:rPr>
              <a:t>$a  </a:t>
            </a:r>
            <a:r>
              <a:rPr sz="1632" spc="9" dirty="0">
                <a:latin typeface="나눔스퀘어OTF Light"/>
                <a:cs typeface="나눔스퀘어OTF Light"/>
              </a:rPr>
              <a:t>echo $b  echo </a:t>
            </a:r>
            <a:r>
              <a:rPr sz="1632" spc="-32" dirty="0">
                <a:latin typeface="나눔스퀘어OTF Light"/>
                <a:cs typeface="나눔스퀘어OTF Light"/>
              </a:rPr>
              <a:t>$c  </a:t>
            </a:r>
            <a:r>
              <a:rPr sz="1632" spc="9" dirty="0">
                <a:latin typeface="나눔스퀘어OTF Light"/>
                <a:cs typeface="나눔스퀘어OTF Light"/>
              </a:rPr>
              <a:t>echo</a:t>
            </a:r>
            <a:r>
              <a:rPr sz="1632" spc="63" dirty="0">
                <a:latin typeface="나눔스퀘어OTF Light"/>
                <a:cs typeface="나눔스퀘어OTF Light"/>
              </a:rPr>
              <a:t> </a:t>
            </a:r>
            <a:r>
              <a:rPr sz="1632" spc="9" dirty="0">
                <a:latin typeface="나눔스퀘어OTF Light"/>
                <a:cs typeface="나눔스퀘어OTF Light"/>
              </a:rPr>
              <a:t>$d</a:t>
            </a:r>
            <a:endParaRPr sz="1632" dirty="0">
              <a:latin typeface="나눔스퀘어OTF Light"/>
              <a:cs typeface="나눔스퀘어OTF Ligh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43676" y="2952705"/>
            <a:ext cx="825148" cy="1097510"/>
          </a:xfrm>
          <a:custGeom>
            <a:avLst/>
            <a:gdLst/>
            <a:ahLst/>
            <a:cxnLst/>
            <a:rect l="l" t="t" r="r" b="b"/>
            <a:pathLst>
              <a:path w="909954" h="1210310">
                <a:moveTo>
                  <a:pt x="906779" y="1210056"/>
                </a:moveTo>
                <a:lnTo>
                  <a:pt x="1524" y="1210056"/>
                </a:lnTo>
                <a:lnTo>
                  <a:pt x="0" y="1208532"/>
                </a:lnTo>
                <a:lnTo>
                  <a:pt x="0" y="3048"/>
                </a:lnTo>
                <a:lnTo>
                  <a:pt x="1524" y="0"/>
                </a:lnTo>
                <a:lnTo>
                  <a:pt x="906779" y="0"/>
                </a:lnTo>
                <a:lnTo>
                  <a:pt x="909827" y="3048"/>
                </a:lnTo>
                <a:lnTo>
                  <a:pt x="909827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1200912"/>
                </a:lnTo>
                <a:lnTo>
                  <a:pt x="4572" y="1200912"/>
                </a:lnTo>
                <a:lnTo>
                  <a:pt x="9144" y="1205484"/>
                </a:lnTo>
                <a:lnTo>
                  <a:pt x="909827" y="1205484"/>
                </a:lnTo>
                <a:lnTo>
                  <a:pt x="909827" y="1208532"/>
                </a:lnTo>
                <a:lnTo>
                  <a:pt x="906779" y="1210056"/>
                </a:lnTo>
                <a:close/>
              </a:path>
              <a:path w="909954" h="1210310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909954" h="1210310">
                <a:moveTo>
                  <a:pt x="900684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900684" y="4572"/>
                </a:lnTo>
                <a:lnTo>
                  <a:pt x="900684" y="9144"/>
                </a:lnTo>
                <a:close/>
              </a:path>
              <a:path w="909954" h="1210310">
                <a:moveTo>
                  <a:pt x="900684" y="1205484"/>
                </a:moveTo>
                <a:lnTo>
                  <a:pt x="900684" y="4572"/>
                </a:lnTo>
                <a:lnTo>
                  <a:pt x="905256" y="9144"/>
                </a:lnTo>
                <a:lnTo>
                  <a:pt x="909827" y="9144"/>
                </a:lnTo>
                <a:lnTo>
                  <a:pt x="909827" y="1200912"/>
                </a:lnTo>
                <a:lnTo>
                  <a:pt x="905256" y="1200912"/>
                </a:lnTo>
                <a:lnTo>
                  <a:pt x="900684" y="1205484"/>
                </a:lnTo>
                <a:close/>
              </a:path>
              <a:path w="909954" h="1210310">
                <a:moveTo>
                  <a:pt x="909827" y="9144"/>
                </a:moveTo>
                <a:lnTo>
                  <a:pt x="905256" y="9144"/>
                </a:lnTo>
                <a:lnTo>
                  <a:pt x="900684" y="4572"/>
                </a:lnTo>
                <a:lnTo>
                  <a:pt x="909827" y="4572"/>
                </a:lnTo>
                <a:lnTo>
                  <a:pt x="909827" y="9144"/>
                </a:lnTo>
                <a:close/>
              </a:path>
              <a:path w="909954" h="1210310">
                <a:moveTo>
                  <a:pt x="9144" y="1205484"/>
                </a:moveTo>
                <a:lnTo>
                  <a:pt x="4572" y="1200912"/>
                </a:lnTo>
                <a:lnTo>
                  <a:pt x="9144" y="1200912"/>
                </a:lnTo>
                <a:lnTo>
                  <a:pt x="9144" y="1205484"/>
                </a:lnTo>
                <a:close/>
              </a:path>
              <a:path w="909954" h="1210310">
                <a:moveTo>
                  <a:pt x="900684" y="1205484"/>
                </a:moveTo>
                <a:lnTo>
                  <a:pt x="9144" y="1205484"/>
                </a:lnTo>
                <a:lnTo>
                  <a:pt x="9144" y="1200912"/>
                </a:lnTo>
                <a:lnTo>
                  <a:pt x="900684" y="1200912"/>
                </a:lnTo>
                <a:lnTo>
                  <a:pt x="900684" y="1205484"/>
                </a:lnTo>
                <a:close/>
              </a:path>
              <a:path w="909954" h="1210310">
                <a:moveTo>
                  <a:pt x="909827" y="1205484"/>
                </a:moveTo>
                <a:lnTo>
                  <a:pt x="900684" y="1205484"/>
                </a:lnTo>
                <a:lnTo>
                  <a:pt x="905256" y="1200912"/>
                </a:lnTo>
                <a:lnTo>
                  <a:pt x="909827" y="1200912"/>
                </a:lnTo>
                <a:lnTo>
                  <a:pt x="909827" y="1205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2" name="object 12"/>
          <p:cNvSpPr txBox="1"/>
          <p:nvPr/>
        </p:nvSpPr>
        <p:spPr>
          <a:xfrm>
            <a:off x="9619208" y="2982605"/>
            <a:ext cx="251057" cy="101626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632" spc="-68" dirty="0">
                <a:latin typeface="나눔스퀘어OTF Light"/>
                <a:cs typeface="나눔스퀘어OTF Light"/>
              </a:rPr>
              <a:t>7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-68" dirty="0">
                <a:latin typeface="나눔스퀘어OTF Light"/>
                <a:cs typeface="나눔스퀘어OTF Light"/>
              </a:rPr>
              <a:t>3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-68" dirty="0">
                <a:latin typeface="나눔스퀘어OTF Light"/>
                <a:cs typeface="나눔스퀘어OTF Light"/>
              </a:rPr>
              <a:t>10</a:t>
            </a:r>
            <a:endParaRPr sz="1632">
              <a:latin typeface="나눔스퀘어OTF Light"/>
              <a:cs typeface="나눔스퀘어OTF Light"/>
            </a:endParaRPr>
          </a:p>
          <a:p>
            <a:pPr marL="11516"/>
            <a:r>
              <a:rPr sz="1632" spc="-68" dirty="0">
                <a:latin typeface="나눔스퀘어OTF Light"/>
                <a:cs typeface="나눔스퀘어OTF Light"/>
              </a:rPr>
              <a:t>2</a:t>
            </a:r>
            <a:endParaRPr sz="1632">
              <a:latin typeface="나눔스퀘어OTF Light"/>
              <a:cs typeface="나눔스퀘어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70614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65B35-9E39-41A9-BC99-73432CD18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case</a:t>
            </a:r>
            <a:r>
              <a:rPr lang="ko-KR" altLang="en-US" dirty="0"/>
              <a:t> 문</a:t>
            </a:r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2B5D5967-05B6-4386-8853-45CE90EDA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42" y="2034514"/>
            <a:ext cx="3275392" cy="3126509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E73289-671C-43F8-AB0E-309827F351F5}"/>
              </a:ext>
            </a:extLst>
          </p:cNvPr>
          <p:cNvSpPr txBox="1"/>
          <p:nvPr/>
        </p:nvSpPr>
        <p:spPr>
          <a:xfrm>
            <a:off x="641348" y="1066631"/>
            <a:ext cx="8909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*) </a:t>
            </a:r>
            <a:r>
              <a:rPr lang="ko-KR" altLang="en-US" sz="2000" dirty="0"/>
              <a:t>는 명시적으로 지정한 값들 외의 모든 </a:t>
            </a:r>
            <a:r>
              <a:rPr lang="en-US" altLang="ko-KR" sz="2000" dirty="0"/>
              <a:t>case</a:t>
            </a:r>
            <a:r>
              <a:rPr lang="ko-KR" altLang="en-US" sz="2000" dirty="0"/>
              <a:t>를 처리함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BA652F36-AC34-4007-A15D-242EC4B09E6B}"/>
              </a:ext>
            </a:extLst>
          </p:cNvPr>
          <p:cNvSpPr txBox="1">
            <a:spLocks/>
          </p:cNvSpPr>
          <p:nvPr/>
        </p:nvSpPr>
        <p:spPr>
          <a:xfrm>
            <a:off x="4989512" y="1684845"/>
            <a:ext cx="4743450" cy="510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실습 </a:t>
            </a:r>
            <a:r>
              <a:rPr lang="en-US" altLang="ko-KR" dirty="0"/>
              <a:t>07 </a:t>
            </a:r>
            <a:endParaRPr lang="ko-KR" altLang="en-US" dirty="0"/>
          </a:p>
        </p:txBody>
      </p: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EC6EA800-8022-4970-88BA-6E920ABB4F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" t="4722" r="30647" b="48852"/>
          <a:stretch/>
        </p:blipFill>
        <p:spPr>
          <a:xfrm>
            <a:off x="5095873" y="2195258"/>
            <a:ext cx="4850686" cy="282124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8" name="그림 17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14B2492A-7806-4D69-945D-E73CC3B96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" t="77362" r="40766" b="353"/>
          <a:stretch/>
        </p:blipFill>
        <p:spPr>
          <a:xfrm>
            <a:off x="5095873" y="5169215"/>
            <a:ext cx="4282950" cy="14009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160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40F7EB-7980-4426-898B-D555B6B66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572"/>
            <a:ext cx="10515600" cy="5917391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08 : case </a:t>
            </a:r>
            <a:r>
              <a:rPr lang="ko-KR" altLang="en-US" dirty="0" err="1"/>
              <a:t>문를</a:t>
            </a:r>
            <a:r>
              <a:rPr lang="ko-KR" altLang="en-US" dirty="0"/>
              <a:t> 이용한 사칙연산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24A92B-3D0A-4D25-8EEF-83D50F8B77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" t="2478" r="54274" b="34883"/>
          <a:stretch/>
        </p:blipFill>
        <p:spPr>
          <a:xfrm>
            <a:off x="838200" y="864381"/>
            <a:ext cx="4622321" cy="567988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F340008-430D-4F7D-A012-F8F0043249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8" r="59792" b="39799"/>
          <a:stretch/>
        </p:blipFill>
        <p:spPr>
          <a:xfrm>
            <a:off x="6213727" y="864381"/>
            <a:ext cx="3885969" cy="56798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63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FA759B-B3F5-4F81-985B-585F80200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18" y="415682"/>
            <a:ext cx="10515600" cy="5769908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09 : </a:t>
            </a:r>
            <a:r>
              <a:rPr lang="en-US" altLang="ko-KR" dirty="0" err="1"/>
              <a:t>bc</a:t>
            </a:r>
            <a:r>
              <a:rPr lang="ko-KR" altLang="en-US" dirty="0"/>
              <a:t> 명령어를 이용한 계산기 작성</a:t>
            </a:r>
            <a:endParaRPr lang="en-US" altLang="ko-KR" dirty="0"/>
          </a:p>
          <a:p>
            <a:pPr lvl="1"/>
            <a:r>
              <a:rPr lang="en-US" altLang="ko-KR" dirty="0"/>
              <a:t>/bin/</a:t>
            </a:r>
            <a:r>
              <a:rPr lang="en-US" altLang="ko-KR" dirty="0" err="1"/>
              <a:t>bc</a:t>
            </a:r>
            <a:r>
              <a:rPr lang="ko-KR" altLang="en-US" dirty="0"/>
              <a:t> </a:t>
            </a:r>
            <a:r>
              <a:rPr lang="en-US" altLang="ko-KR" dirty="0"/>
              <a:t>: Linux </a:t>
            </a:r>
            <a:r>
              <a:rPr lang="ko-KR" altLang="en-US" dirty="0"/>
              <a:t>쉘 </a:t>
            </a:r>
            <a:r>
              <a:rPr lang="ko-KR" altLang="en-US" dirty="0" smtClean="0"/>
              <a:t>계산기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# echo `12+34` |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endParaRPr lang="en-US" altLang="ko-K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# echo `12-34` |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endParaRPr lang="en-US" altLang="ko-K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# echo `12*34` |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endParaRPr lang="en-US" altLang="ko-K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DBAF9119-670E-441A-B981-A743D8F7C7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" t="2322" r="66054" b="78581"/>
          <a:stretch/>
        </p:blipFill>
        <p:spPr>
          <a:xfrm>
            <a:off x="932318" y="3051281"/>
            <a:ext cx="5043326" cy="30019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그림 3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383F79B5-CBB8-485A-AC03-8EC4F88397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t="2353" r="70292" b="86918"/>
          <a:stretch/>
        </p:blipFill>
        <p:spPr>
          <a:xfrm>
            <a:off x="6491817" y="3051281"/>
            <a:ext cx="4485842" cy="17112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6491817" y="5683904"/>
            <a:ext cx="42832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실행 멈추고 나가기 </a:t>
            </a:r>
            <a:r>
              <a:rPr lang="en-US" altLang="ko-KR" dirty="0" smtClean="0"/>
              <a:t>: Ctrl + C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07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D5B4A-B443-4A74-A7BB-8AFB87FC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56F217-2B88-43A5-A9DF-F5FB40A42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/>
          <a:lstStyle/>
          <a:p>
            <a:r>
              <a:rPr lang="ko-KR" altLang="en-US" dirty="0" smtClean="0"/>
              <a:t>함수 선언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호출하기 </a:t>
            </a:r>
            <a:r>
              <a:rPr lang="ko-KR" altLang="en-US" dirty="0"/>
              <a:t>전에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r>
              <a:rPr lang="ko-KR" altLang="en-US" dirty="0" smtClean="0"/>
              <a:t>함수 호출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함수명으로</a:t>
            </a:r>
            <a:r>
              <a:rPr lang="ko-KR" altLang="en-US" dirty="0" smtClean="0"/>
              <a:t> 호출</a:t>
            </a:r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10</a:t>
            </a:r>
          </a:p>
          <a:p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64925D70-A640-4669-B2C9-71C4955C56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" t="4300" r="46809" b="49169"/>
          <a:stretch/>
        </p:blipFill>
        <p:spPr>
          <a:xfrm>
            <a:off x="1279524" y="2970164"/>
            <a:ext cx="4463804" cy="34052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id="{C5531D85-1F00-4982-845D-65EFC4C746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" t="4268" r="70105" b="87020"/>
          <a:stretch/>
        </p:blipFill>
        <p:spPr>
          <a:xfrm>
            <a:off x="6679672" y="2970164"/>
            <a:ext cx="4232804" cy="13110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자유형 3"/>
          <p:cNvSpPr/>
          <p:nvPr/>
        </p:nvSpPr>
        <p:spPr>
          <a:xfrm>
            <a:off x="3048000" y="4010025"/>
            <a:ext cx="2000250" cy="1352550"/>
          </a:xfrm>
          <a:custGeom>
            <a:avLst/>
            <a:gdLst>
              <a:gd name="connsiteX0" fmla="*/ 1543050 w 2000250"/>
              <a:gd name="connsiteY0" fmla="*/ 0 h 1352550"/>
              <a:gd name="connsiteX1" fmla="*/ 2000250 w 2000250"/>
              <a:gd name="connsiteY1" fmla="*/ 0 h 1352550"/>
              <a:gd name="connsiteX2" fmla="*/ 2000250 w 2000250"/>
              <a:gd name="connsiteY2" fmla="*/ 1209675 h 1352550"/>
              <a:gd name="connsiteX3" fmla="*/ 0 w 2000250"/>
              <a:gd name="connsiteY3" fmla="*/ 1209675 h 1352550"/>
              <a:gd name="connsiteX4" fmla="*/ 0 w 2000250"/>
              <a:gd name="connsiteY4" fmla="*/ 13525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0250" h="1352550">
                <a:moveTo>
                  <a:pt x="1543050" y="0"/>
                </a:moveTo>
                <a:lnTo>
                  <a:pt x="2000250" y="0"/>
                </a:lnTo>
                <a:lnTo>
                  <a:pt x="2000250" y="1209675"/>
                </a:lnTo>
                <a:lnTo>
                  <a:pt x="0" y="1209675"/>
                </a:lnTo>
                <a:lnTo>
                  <a:pt x="0" y="135255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3333750" y="4229100"/>
            <a:ext cx="1524000" cy="1314450"/>
          </a:xfrm>
          <a:custGeom>
            <a:avLst/>
            <a:gdLst>
              <a:gd name="connsiteX0" fmla="*/ 1266825 w 1524000"/>
              <a:gd name="connsiteY0" fmla="*/ 0 h 1314450"/>
              <a:gd name="connsiteX1" fmla="*/ 1514475 w 1524000"/>
              <a:gd name="connsiteY1" fmla="*/ 9525 h 1314450"/>
              <a:gd name="connsiteX2" fmla="*/ 1524000 w 1524000"/>
              <a:gd name="connsiteY2" fmla="*/ 1314450 h 1314450"/>
              <a:gd name="connsiteX3" fmla="*/ 0 w 1524000"/>
              <a:gd name="connsiteY3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1314450">
                <a:moveTo>
                  <a:pt x="1266825" y="0"/>
                </a:moveTo>
                <a:lnTo>
                  <a:pt x="1514475" y="9525"/>
                </a:lnTo>
                <a:lnTo>
                  <a:pt x="1524000" y="1314450"/>
                </a:lnTo>
                <a:lnTo>
                  <a:pt x="0" y="131445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3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473418"/>
              </p:ext>
            </p:extLst>
          </p:nvPr>
        </p:nvGraphicFramePr>
        <p:xfrm>
          <a:off x="1482143" y="1010411"/>
          <a:ext cx="8338131" cy="2009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0" spc="140" dirty="0">
                          <a:latin typeface="+mn-ea"/>
                          <a:ea typeface="+mn-ea"/>
                          <a:cs typeface="나눔스퀘어OTF Light"/>
                        </a:rPr>
                        <a:t>이름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0" spc="140" dirty="0">
                          <a:latin typeface="+mn-ea"/>
                          <a:ea typeface="+mn-ea"/>
                          <a:cs typeface="나눔스퀘어OTF Light"/>
                        </a:rPr>
                        <a:t>의미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$0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70" algn="l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실행된 스크립트 이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600" dirty="0" smtClean="0">
                          <a:latin typeface="+mn-ea"/>
                          <a:ea typeface="+mn-ea"/>
                          <a:cs typeface="나눔스퀘어OTF Light"/>
                        </a:rPr>
                        <a:t>$1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7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$1 $2 $3...${10}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인자 순서대로 번호가 부여된다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. 10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번째부터는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"{}"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감싸줘야 함</a:t>
                      </a: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600" dirty="0" smtClean="0">
                          <a:latin typeface="+mn-ea"/>
                          <a:ea typeface="+mn-ea"/>
                          <a:cs typeface="나눔스퀘어OTF Light"/>
                        </a:rPr>
                        <a:t>$*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51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전체 인자 값</a:t>
                      </a: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600" dirty="0" smtClean="0">
                          <a:latin typeface="+mn-ea"/>
                          <a:ea typeface="+mn-ea"/>
                          <a:cs typeface="나눔스퀘어OTF Light"/>
                        </a:rPr>
                        <a:t>$@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전체 인자 값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($*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동일하지만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쌍따옴표로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 변수를 감싸면 다른 결과 나옴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600" dirty="0" smtClean="0">
                          <a:latin typeface="+mn-ea"/>
                          <a:ea typeface="+mn-ea"/>
                          <a:cs typeface="나눔스퀘어OTF Light"/>
                        </a:rPr>
                        <a:t>$#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매개 변수의 총 개수</a:t>
                      </a: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086387"/>
              </p:ext>
            </p:extLst>
          </p:nvPr>
        </p:nvGraphicFramePr>
        <p:xfrm>
          <a:off x="1482144" y="4144136"/>
          <a:ext cx="8338131" cy="2009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0" spc="140" dirty="0">
                          <a:latin typeface="+mn-ea"/>
                          <a:ea typeface="+mn-ea"/>
                          <a:cs typeface="나눔스퀘어OTF Light"/>
                        </a:rPr>
                        <a:t>이름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0" spc="140" dirty="0">
                          <a:latin typeface="+mn-ea"/>
                          <a:ea typeface="+mn-ea"/>
                          <a:cs typeface="나눔스퀘어OTF Light"/>
                        </a:rPr>
                        <a:t>의미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$$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70" algn="l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현재 스크립트의 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PID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600" dirty="0" smtClean="0">
                          <a:latin typeface="+mn-ea"/>
                          <a:ea typeface="+mn-ea"/>
                          <a:cs typeface="나눔스퀘어OTF Light"/>
                        </a:rPr>
                        <a:t>$?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7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최근에 실행된 명령어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함수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스크립트 자식의 종료 상태</a:t>
                      </a:r>
                      <a:endParaRPr lang="ko-KR" altLang="en-US" sz="1600" dirty="0" smtClean="0">
                        <a:latin typeface="+mn-ea"/>
                        <a:ea typeface="+mn-ea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600" dirty="0" smtClean="0">
                          <a:latin typeface="+mn-ea"/>
                          <a:ea typeface="+mn-ea"/>
                          <a:cs typeface="나눔스퀘어OTF Light"/>
                        </a:rPr>
                        <a:t>$!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51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최근에 실행한 백그라운드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비동기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명령의 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PID</a:t>
                      </a:r>
                      <a:endParaRPr lang="ko-KR" altLang="en-US" sz="1600" dirty="0" smtClean="0">
                        <a:latin typeface="+mn-ea"/>
                        <a:ea typeface="+mn-ea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600" dirty="0" smtClean="0">
                          <a:latin typeface="+mn-ea"/>
                          <a:ea typeface="+mn-ea"/>
                          <a:cs typeface="나눔스퀘어OTF Light"/>
                        </a:rPr>
                        <a:t>$-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현재 옵션 플래그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1600" dirty="0" smtClean="0">
                          <a:latin typeface="+mn-ea"/>
                          <a:ea typeface="+mn-ea"/>
                          <a:cs typeface="나눔스퀘어OTF Light"/>
                        </a:rPr>
                        <a:t>$_</a:t>
                      </a:r>
                      <a:endParaRPr sz="1600" dirty="0">
                        <a:latin typeface="+mn-ea"/>
                        <a:ea typeface="+mn-ea"/>
                        <a:cs typeface="나눔스퀘어OTF Light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지난 명령의 마지막 인자로 설정된 특수 변수</a:t>
                      </a:r>
                      <a:endParaRPr lang="ko-KR" altLang="en-US" sz="1600" dirty="0" smtClean="0">
                        <a:latin typeface="+mn-ea"/>
                        <a:ea typeface="+mn-ea"/>
                      </a:endParaRPr>
                    </a:p>
                  </a:txBody>
                  <a:tcPr marL="0" marR="0" marT="4191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D56F217-2B88-43A5-A9DF-F5FB40A42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03872"/>
            <a:ext cx="10515600" cy="4870677"/>
          </a:xfrm>
        </p:spPr>
        <p:txBody>
          <a:bodyPr/>
          <a:lstStyle/>
          <a:p>
            <a:r>
              <a:rPr lang="ko-KR" altLang="en-US" dirty="0" smtClean="0"/>
              <a:t>위치 매개 변수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특수 매개 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0633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40012" y="1576304"/>
            <a:ext cx="2245360" cy="2871470"/>
          </a:xfrm>
          <a:custGeom>
            <a:avLst/>
            <a:gdLst/>
            <a:ahLst/>
            <a:cxnLst/>
            <a:rect l="l" t="t" r="r" b="b"/>
            <a:pathLst>
              <a:path w="2245360" h="2871470">
                <a:moveTo>
                  <a:pt x="2243328" y="2871215"/>
                </a:moveTo>
                <a:lnTo>
                  <a:pt x="3048" y="2871215"/>
                </a:lnTo>
                <a:lnTo>
                  <a:pt x="0" y="2869691"/>
                </a:lnTo>
                <a:lnTo>
                  <a:pt x="0" y="1524"/>
                </a:lnTo>
                <a:lnTo>
                  <a:pt x="3048" y="0"/>
                </a:lnTo>
                <a:lnTo>
                  <a:pt x="2243328" y="0"/>
                </a:lnTo>
                <a:lnTo>
                  <a:pt x="2244852" y="1524"/>
                </a:lnTo>
                <a:lnTo>
                  <a:pt x="2244852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862072"/>
                </a:lnTo>
                <a:lnTo>
                  <a:pt x="4572" y="2862072"/>
                </a:lnTo>
                <a:lnTo>
                  <a:pt x="9144" y="2866644"/>
                </a:lnTo>
                <a:lnTo>
                  <a:pt x="2244852" y="2866644"/>
                </a:lnTo>
                <a:lnTo>
                  <a:pt x="2244852" y="2869691"/>
                </a:lnTo>
                <a:lnTo>
                  <a:pt x="2243328" y="2871215"/>
                </a:lnTo>
                <a:close/>
              </a:path>
              <a:path w="2245360" h="2871470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2245360" h="2871470">
                <a:moveTo>
                  <a:pt x="2235708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2235708" y="4572"/>
                </a:lnTo>
                <a:lnTo>
                  <a:pt x="2235708" y="9144"/>
                </a:lnTo>
                <a:close/>
              </a:path>
              <a:path w="2245360" h="2871470">
                <a:moveTo>
                  <a:pt x="2235708" y="2866644"/>
                </a:moveTo>
                <a:lnTo>
                  <a:pt x="2235708" y="4572"/>
                </a:lnTo>
                <a:lnTo>
                  <a:pt x="2240280" y="9144"/>
                </a:lnTo>
                <a:lnTo>
                  <a:pt x="2244852" y="9144"/>
                </a:lnTo>
                <a:lnTo>
                  <a:pt x="2244852" y="2862072"/>
                </a:lnTo>
                <a:lnTo>
                  <a:pt x="2240280" y="2862072"/>
                </a:lnTo>
                <a:lnTo>
                  <a:pt x="2235708" y="2866644"/>
                </a:lnTo>
                <a:close/>
              </a:path>
              <a:path w="2245360" h="2871470">
                <a:moveTo>
                  <a:pt x="2244852" y="9144"/>
                </a:moveTo>
                <a:lnTo>
                  <a:pt x="2240280" y="9144"/>
                </a:lnTo>
                <a:lnTo>
                  <a:pt x="2235708" y="4572"/>
                </a:lnTo>
                <a:lnTo>
                  <a:pt x="2244852" y="4572"/>
                </a:lnTo>
                <a:lnTo>
                  <a:pt x="2244852" y="9144"/>
                </a:lnTo>
                <a:close/>
              </a:path>
              <a:path w="2245360" h="2871470">
                <a:moveTo>
                  <a:pt x="9144" y="2866644"/>
                </a:moveTo>
                <a:lnTo>
                  <a:pt x="4572" y="2862072"/>
                </a:lnTo>
                <a:lnTo>
                  <a:pt x="9144" y="2862072"/>
                </a:lnTo>
                <a:lnTo>
                  <a:pt x="9144" y="2866644"/>
                </a:lnTo>
                <a:close/>
              </a:path>
              <a:path w="2245360" h="2871470">
                <a:moveTo>
                  <a:pt x="2235708" y="2866644"/>
                </a:moveTo>
                <a:lnTo>
                  <a:pt x="9144" y="2866644"/>
                </a:lnTo>
                <a:lnTo>
                  <a:pt x="9144" y="2862072"/>
                </a:lnTo>
                <a:lnTo>
                  <a:pt x="2235708" y="2862072"/>
                </a:lnTo>
                <a:lnTo>
                  <a:pt x="2235708" y="2866644"/>
                </a:lnTo>
                <a:close/>
              </a:path>
              <a:path w="2245360" h="2871470">
                <a:moveTo>
                  <a:pt x="2244852" y="2866644"/>
                </a:moveTo>
                <a:lnTo>
                  <a:pt x="2235708" y="2866644"/>
                </a:lnTo>
                <a:lnTo>
                  <a:pt x="2240280" y="2862072"/>
                </a:lnTo>
                <a:lnTo>
                  <a:pt x="2244852" y="2862072"/>
                </a:lnTo>
                <a:lnTo>
                  <a:pt x="2244852" y="2866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24832" y="1607764"/>
            <a:ext cx="130111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75" dirty="0">
                <a:latin typeface="나눔스퀘어OTF Light"/>
                <a:cs typeface="나눔스퀘어OTF Light"/>
              </a:rPr>
              <a:t>#!</a:t>
            </a:r>
            <a:r>
              <a:rPr sz="1800" b="0" spc="100" dirty="0">
                <a:latin typeface="나눔스퀘어OTF Light"/>
                <a:cs typeface="나눔스퀘어OTF Light"/>
              </a:rPr>
              <a:t> </a:t>
            </a:r>
            <a:r>
              <a:rPr sz="1800" b="0" spc="25" dirty="0">
                <a:latin typeface="나눔스퀘어OTF Light"/>
                <a:cs typeface="나눔스퀘어OTF Light"/>
              </a:rPr>
              <a:t>/bin/bash</a:t>
            </a:r>
            <a:endParaRPr sz="1800" dirty="0">
              <a:latin typeface="나눔스퀘어OTF Light"/>
              <a:cs typeface="나눔스퀘어OTF Light"/>
            </a:endParaRPr>
          </a:p>
          <a:p>
            <a:pPr marL="12700" marR="434975">
              <a:lnSpc>
                <a:spcPct val="100000"/>
              </a:lnSpc>
              <a:spcBef>
                <a:spcPts val="2160"/>
              </a:spcBef>
            </a:pPr>
            <a:r>
              <a:rPr sz="1800" b="0" spc="10" dirty="0">
                <a:latin typeface="나눔스퀘어OTF Light"/>
                <a:cs typeface="나눔스퀘어OTF Light"/>
              </a:rPr>
              <a:t>echo </a:t>
            </a:r>
            <a:r>
              <a:rPr sz="1800" b="0" spc="-50" dirty="0">
                <a:latin typeface="나눔스퀘어OTF Light"/>
                <a:cs typeface="나눔스퀘어OTF Light"/>
              </a:rPr>
              <a:t>$$  </a:t>
            </a:r>
            <a:r>
              <a:rPr sz="1800" b="0" spc="10" dirty="0">
                <a:latin typeface="나눔스퀘어OTF Light"/>
                <a:cs typeface="나눔스퀘어OTF Light"/>
              </a:rPr>
              <a:t>echo </a:t>
            </a:r>
            <a:r>
              <a:rPr sz="1800" b="0" spc="-60" dirty="0">
                <a:latin typeface="나눔스퀘어OTF Light"/>
                <a:cs typeface="나눔스퀘어OTF Light"/>
              </a:rPr>
              <a:t>$0  </a:t>
            </a:r>
            <a:r>
              <a:rPr sz="1800" b="0" spc="10" dirty="0">
                <a:latin typeface="나눔스퀘어OTF Light"/>
                <a:cs typeface="나눔스퀘어OTF Light"/>
              </a:rPr>
              <a:t>echo </a:t>
            </a:r>
            <a:r>
              <a:rPr sz="1800" b="0" spc="-60" dirty="0">
                <a:latin typeface="나눔스퀘어OTF Light"/>
                <a:cs typeface="나눔스퀘어OTF Light"/>
              </a:rPr>
              <a:t>$1  </a:t>
            </a:r>
            <a:r>
              <a:rPr sz="1800" b="0" spc="10" dirty="0">
                <a:latin typeface="나눔스퀘어OTF Light"/>
                <a:cs typeface="나눔스퀘어OTF Light"/>
              </a:rPr>
              <a:t>echo </a:t>
            </a:r>
            <a:r>
              <a:rPr sz="1800" b="0" spc="-40" dirty="0">
                <a:latin typeface="나눔스퀘어OTF Light"/>
                <a:cs typeface="나눔스퀘어OTF Light"/>
              </a:rPr>
              <a:t>$*  </a:t>
            </a:r>
            <a:r>
              <a:rPr sz="1800" b="0" spc="10" dirty="0">
                <a:latin typeface="나눔스퀘어OTF Light"/>
                <a:cs typeface="나눔스퀘어OTF Light"/>
              </a:rPr>
              <a:t>echo </a:t>
            </a:r>
            <a:r>
              <a:rPr sz="1800" b="0" spc="25" dirty="0">
                <a:latin typeface="나눔스퀘어OTF Light"/>
                <a:cs typeface="나눔스퀘어OTF Light"/>
              </a:rPr>
              <a:t>$#  </a:t>
            </a:r>
            <a:r>
              <a:rPr sz="1800" b="0" spc="10" dirty="0">
                <a:latin typeface="나눔스퀘어OTF Light"/>
                <a:cs typeface="나눔스퀘어OTF Light"/>
              </a:rPr>
              <a:t>echo </a:t>
            </a:r>
            <a:r>
              <a:rPr sz="1800" b="0" spc="50" dirty="0">
                <a:latin typeface="나눔스퀘어OTF Light"/>
                <a:cs typeface="나눔스퀘어OTF Light"/>
              </a:rPr>
              <a:t>“”  </a:t>
            </a:r>
            <a:r>
              <a:rPr sz="1800" b="0" spc="15" dirty="0">
                <a:latin typeface="나눔스퀘어OTF Light"/>
                <a:cs typeface="나눔스퀘어OTF Light"/>
              </a:rPr>
              <a:t>v=10</a:t>
            </a:r>
            <a:endParaRPr sz="1800" dirty="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</a:pPr>
            <a:r>
              <a:rPr sz="1800" b="0" spc="10" dirty="0">
                <a:latin typeface="나눔스퀘어OTF Light"/>
                <a:cs typeface="나눔스퀘어OTF Light"/>
              </a:rPr>
              <a:t>echo</a:t>
            </a:r>
            <a:r>
              <a:rPr sz="1800" b="0" spc="145" dirty="0">
                <a:latin typeface="나눔스퀘어OTF Light"/>
                <a:cs typeface="나눔스퀘어OTF Light"/>
              </a:rPr>
              <a:t> </a:t>
            </a:r>
            <a:r>
              <a:rPr sz="1800" b="0" spc="-15" dirty="0">
                <a:latin typeface="나눔스퀘어OTF Light"/>
                <a:cs typeface="나눔스퀘어OTF Light"/>
              </a:rPr>
              <a:t>$v</a:t>
            </a:r>
            <a:endParaRPr sz="1800" dirty="0">
              <a:latin typeface="나눔스퀘어OTF Light"/>
              <a:cs typeface="나눔스퀘어OTF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33804" y="1576304"/>
            <a:ext cx="2245360" cy="2593975"/>
          </a:xfrm>
          <a:custGeom>
            <a:avLst/>
            <a:gdLst/>
            <a:ahLst/>
            <a:cxnLst/>
            <a:rect l="l" t="t" r="r" b="b"/>
            <a:pathLst>
              <a:path w="2245359" h="2593975">
                <a:moveTo>
                  <a:pt x="2241804" y="2593848"/>
                </a:moveTo>
                <a:lnTo>
                  <a:pt x="1524" y="2593848"/>
                </a:lnTo>
                <a:lnTo>
                  <a:pt x="0" y="2592324"/>
                </a:lnTo>
                <a:lnTo>
                  <a:pt x="0" y="1524"/>
                </a:lnTo>
                <a:lnTo>
                  <a:pt x="1524" y="0"/>
                </a:lnTo>
                <a:lnTo>
                  <a:pt x="2241804" y="0"/>
                </a:lnTo>
                <a:lnTo>
                  <a:pt x="2244852" y="1524"/>
                </a:lnTo>
                <a:lnTo>
                  <a:pt x="2244852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2584704"/>
                </a:lnTo>
                <a:lnTo>
                  <a:pt x="4572" y="2584704"/>
                </a:lnTo>
                <a:lnTo>
                  <a:pt x="9144" y="2589275"/>
                </a:lnTo>
                <a:lnTo>
                  <a:pt x="2244852" y="2589275"/>
                </a:lnTo>
                <a:lnTo>
                  <a:pt x="2244852" y="2592324"/>
                </a:lnTo>
                <a:lnTo>
                  <a:pt x="2241804" y="2593848"/>
                </a:lnTo>
                <a:close/>
              </a:path>
              <a:path w="2245359" h="2593975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2245359" h="2593975">
                <a:moveTo>
                  <a:pt x="2235708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2235708" y="4572"/>
                </a:lnTo>
                <a:lnTo>
                  <a:pt x="2235708" y="9144"/>
                </a:lnTo>
                <a:close/>
              </a:path>
              <a:path w="2245359" h="2593975">
                <a:moveTo>
                  <a:pt x="2235708" y="2589275"/>
                </a:moveTo>
                <a:lnTo>
                  <a:pt x="2235708" y="4572"/>
                </a:lnTo>
                <a:lnTo>
                  <a:pt x="2240280" y="9144"/>
                </a:lnTo>
                <a:lnTo>
                  <a:pt x="2244852" y="9144"/>
                </a:lnTo>
                <a:lnTo>
                  <a:pt x="2244852" y="2584704"/>
                </a:lnTo>
                <a:lnTo>
                  <a:pt x="2240280" y="2584704"/>
                </a:lnTo>
                <a:lnTo>
                  <a:pt x="2235708" y="2589275"/>
                </a:lnTo>
                <a:close/>
              </a:path>
              <a:path w="2245359" h="2593975">
                <a:moveTo>
                  <a:pt x="2244852" y="9144"/>
                </a:moveTo>
                <a:lnTo>
                  <a:pt x="2240280" y="9144"/>
                </a:lnTo>
                <a:lnTo>
                  <a:pt x="2235708" y="4572"/>
                </a:lnTo>
                <a:lnTo>
                  <a:pt x="2244852" y="4572"/>
                </a:lnTo>
                <a:lnTo>
                  <a:pt x="2244852" y="9144"/>
                </a:lnTo>
                <a:close/>
              </a:path>
              <a:path w="2245359" h="2593975">
                <a:moveTo>
                  <a:pt x="9144" y="2589275"/>
                </a:moveTo>
                <a:lnTo>
                  <a:pt x="4572" y="2584704"/>
                </a:lnTo>
                <a:lnTo>
                  <a:pt x="9144" y="2584704"/>
                </a:lnTo>
                <a:lnTo>
                  <a:pt x="9144" y="2589275"/>
                </a:lnTo>
                <a:close/>
              </a:path>
              <a:path w="2245359" h="2593975">
                <a:moveTo>
                  <a:pt x="2235708" y="2589275"/>
                </a:moveTo>
                <a:lnTo>
                  <a:pt x="9144" y="2589275"/>
                </a:lnTo>
                <a:lnTo>
                  <a:pt x="9144" y="2584704"/>
                </a:lnTo>
                <a:lnTo>
                  <a:pt x="2235708" y="2584704"/>
                </a:lnTo>
                <a:lnTo>
                  <a:pt x="2235708" y="2589275"/>
                </a:lnTo>
                <a:close/>
              </a:path>
              <a:path w="2245359" h="2593975">
                <a:moveTo>
                  <a:pt x="2244852" y="2589275"/>
                </a:moveTo>
                <a:lnTo>
                  <a:pt x="2235708" y="2589275"/>
                </a:lnTo>
                <a:lnTo>
                  <a:pt x="2240280" y="2584704"/>
                </a:lnTo>
                <a:lnTo>
                  <a:pt x="2244852" y="2584704"/>
                </a:lnTo>
                <a:lnTo>
                  <a:pt x="2244852" y="2589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8660" y="1607764"/>
            <a:ext cx="93980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160" dirty="0">
                <a:latin typeface="나눔스퀘어OTF Light"/>
                <a:cs typeface="나눔스퀘어OTF Light"/>
              </a:rPr>
              <a:t>실행결과</a:t>
            </a:r>
            <a:endParaRPr sz="180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b="0" spc="-75" dirty="0">
                <a:latin typeface="나눔스퀘어OTF Light"/>
                <a:cs typeface="나눔스퀘어OTF Light"/>
              </a:rPr>
              <a:t>87</a:t>
            </a:r>
            <a:endParaRPr sz="1800">
              <a:latin typeface="나눔스퀘어OTF Light"/>
              <a:cs typeface="나눔스퀘어OTF Light"/>
            </a:endParaRPr>
          </a:p>
          <a:p>
            <a:pPr marL="12700" marR="119380">
              <a:lnSpc>
                <a:spcPct val="100000"/>
              </a:lnSpc>
            </a:pPr>
            <a:r>
              <a:rPr sz="1800" b="0" spc="35" dirty="0">
                <a:latin typeface="나눔스퀘어OTF Light"/>
                <a:cs typeface="나눔스퀘어OTF Light"/>
              </a:rPr>
              <a:t>.</a:t>
            </a:r>
            <a:r>
              <a:rPr sz="1800" b="0" spc="80" dirty="0">
                <a:latin typeface="나눔스퀘어OTF Light"/>
                <a:cs typeface="나눔스퀘어OTF Light"/>
              </a:rPr>
              <a:t>/</a:t>
            </a:r>
            <a:r>
              <a:rPr sz="1800" b="0" spc="-50" dirty="0">
                <a:latin typeface="나눔스퀘어OTF Light"/>
                <a:cs typeface="나눔스퀘어OTF Light"/>
              </a:rPr>
              <a:t>t</a:t>
            </a:r>
            <a:r>
              <a:rPr sz="1800" b="0" spc="-15" dirty="0">
                <a:latin typeface="나눔스퀘어OTF Light"/>
                <a:cs typeface="나눔스퀘어OTF Light"/>
              </a:rPr>
              <a:t>e</a:t>
            </a:r>
            <a:r>
              <a:rPr sz="1800" b="0" spc="-120" dirty="0">
                <a:latin typeface="나눔스퀘어OTF Light"/>
                <a:cs typeface="나눔스퀘어OTF Light"/>
              </a:rPr>
              <a:t>s</a:t>
            </a:r>
            <a:r>
              <a:rPr sz="1800" b="0" spc="-30" dirty="0">
                <a:latin typeface="나눔스퀘어OTF Light"/>
                <a:cs typeface="나눔스퀘어OTF Light"/>
              </a:rPr>
              <a:t>t</a:t>
            </a:r>
            <a:r>
              <a:rPr sz="1800" b="0" spc="35" dirty="0">
                <a:latin typeface="나눔스퀘어OTF Light"/>
                <a:cs typeface="나눔스퀘어OTF Light"/>
              </a:rPr>
              <a:t>.</a:t>
            </a:r>
            <a:r>
              <a:rPr sz="1800" b="0" spc="-120" dirty="0">
                <a:latin typeface="나눔스퀘어OTF Light"/>
                <a:cs typeface="나눔스퀘어OTF Light"/>
              </a:rPr>
              <a:t>s</a:t>
            </a:r>
            <a:r>
              <a:rPr sz="1800" b="0" spc="10" dirty="0">
                <a:latin typeface="나눔스퀘어OTF Light"/>
                <a:cs typeface="나눔스퀘어OTF Light"/>
              </a:rPr>
              <a:t>h  </a:t>
            </a:r>
            <a:r>
              <a:rPr sz="1800" b="0" dirty="0">
                <a:latin typeface="나눔스퀘어OTF Light"/>
                <a:cs typeface="나눔스퀘어OTF Light"/>
              </a:rPr>
              <a:t>a</a:t>
            </a:r>
            <a:endParaRPr sz="1800">
              <a:latin typeface="나눔스퀘어OTF Light"/>
              <a:cs typeface="나눔스퀘어OTF Light"/>
            </a:endParaRPr>
          </a:p>
          <a:p>
            <a:pPr marL="12700" marR="393065">
              <a:lnSpc>
                <a:spcPct val="100000"/>
              </a:lnSpc>
            </a:pPr>
            <a:r>
              <a:rPr sz="1800" b="0" dirty="0">
                <a:latin typeface="나눔스퀘어OTF Light"/>
                <a:cs typeface="나눔스퀘어OTF Light"/>
              </a:rPr>
              <a:t>a </a:t>
            </a:r>
            <a:r>
              <a:rPr sz="1800" b="0" spc="60" dirty="0">
                <a:latin typeface="나눔스퀘어OTF Light"/>
                <a:cs typeface="나눔스퀘어OTF Light"/>
              </a:rPr>
              <a:t>b </a:t>
            </a:r>
            <a:r>
              <a:rPr sz="1800" b="0" spc="-30" dirty="0">
                <a:latin typeface="나눔스퀘어OTF Light"/>
                <a:cs typeface="나눔스퀘어OTF Light"/>
              </a:rPr>
              <a:t>c  </a:t>
            </a:r>
            <a:r>
              <a:rPr sz="1800" b="0" spc="-75" dirty="0">
                <a:latin typeface="나눔스퀘어OTF Light"/>
                <a:cs typeface="나눔스퀘어OTF Light"/>
              </a:rPr>
              <a:t>3</a:t>
            </a:r>
            <a:endParaRPr sz="1800">
              <a:latin typeface="나눔스퀘어OTF Light"/>
              <a:cs typeface="나눔스퀘어OTF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0" spc="-75" dirty="0">
                <a:latin typeface="나눔스퀘어OTF Light"/>
                <a:cs typeface="나눔스퀘어OTF Light"/>
              </a:rPr>
              <a:t>10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8" name="object 9"/>
          <p:cNvSpPr/>
          <p:nvPr/>
        </p:nvSpPr>
        <p:spPr>
          <a:xfrm>
            <a:off x="4444528" y="1576304"/>
            <a:ext cx="2245360" cy="932815"/>
          </a:xfrm>
          <a:custGeom>
            <a:avLst/>
            <a:gdLst/>
            <a:ahLst/>
            <a:cxnLst/>
            <a:rect l="l" t="t" r="r" b="b"/>
            <a:pathLst>
              <a:path w="2245360" h="932814">
                <a:moveTo>
                  <a:pt x="2241804" y="932688"/>
                </a:moveTo>
                <a:lnTo>
                  <a:pt x="1524" y="932688"/>
                </a:lnTo>
                <a:lnTo>
                  <a:pt x="0" y="929640"/>
                </a:lnTo>
                <a:lnTo>
                  <a:pt x="0" y="1524"/>
                </a:lnTo>
                <a:lnTo>
                  <a:pt x="1524" y="0"/>
                </a:lnTo>
                <a:lnTo>
                  <a:pt x="2241804" y="0"/>
                </a:lnTo>
                <a:lnTo>
                  <a:pt x="2244852" y="1524"/>
                </a:lnTo>
                <a:lnTo>
                  <a:pt x="2244852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922020"/>
                </a:lnTo>
                <a:lnTo>
                  <a:pt x="4572" y="922020"/>
                </a:lnTo>
                <a:lnTo>
                  <a:pt x="9144" y="928116"/>
                </a:lnTo>
                <a:lnTo>
                  <a:pt x="2244852" y="928116"/>
                </a:lnTo>
                <a:lnTo>
                  <a:pt x="2244852" y="929640"/>
                </a:lnTo>
                <a:lnTo>
                  <a:pt x="2241804" y="932688"/>
                </a:lnTo>
                <a:close/>
              </a:path>
              <a:path w="2245360" h="932814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2245360" h="932814">
                <a:moveTo>
                  <a:pt x="2234184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2234184" y="4572"/>
                </a:lnTo>
                <a:lnTo>
                  <a:pt x="2234184" y="9144"/>
                </a:lnTo>
                <a:close/>
              </a:path>
              <a:path w="2245360" h="932814">
                <a:moveTo>
                  <a:pt x="2234184" y="928116"/>
                </a:moveTo>
                <a:lnTo>
                  <a:pt x="2234184" y="4572"/>
                </a:lnTo>
                <a:lnTo>
                  <a:pt x="2240280" y="9144"/>
                </a:lnTo>
                <a:lnTo>
                  <a:pt x="2244852" y="9144"/>
                </a:lnTo>
                <a:lnTo>
                  <a:pt x="2244852" y="922020"/>
                </a:lnTo>
                <a:lnTo>
                  <a:pt x="2240280" y="922020"/>
                </a:lnTo>
                <a:lnTo>
                  <a:pt x="2234184" y="928116"/>
                </a:lnTo>
                <a:close/>
              </a:path>
              <a:path w="2245360" h="932814">
                <a:moveTo>
                  <a:pt x="2244852" y="9144"/>
                </a:moveTo>
                <a:lnTo>
                  <a:pt x="2240280" y="9144"/>
                </a:lnTo>
                <a:lnTo>
                  <a:pt x="2234184" y="4572"/>
                </a:lnTo>
                <a:lnTo>
                  <a:pt x="2244852" y="4572"/>
                </a:lnTo>
                <a:lnTo>
                  <a:pt x="2244852" y="9144"/>
                </a:lnTo>
                <a:close/>
              </a:path>
              <a:path w="2245360" h="932814">
                <a:moveTo>
                  <a:pt x="9144" y="928116"/>
                </a:moveTo>
                <a:lnTo>
                  <a:pt x="4572" y="922020"/>
                </a:lnTo>
                <a:lnTo>
                  <a:pt x="9144" y="922020"/>
                </a:lnTo>
                <a:lnTo>
                  <a:pt x="9144" y="928116"/>
                </a:lnTo>
                <a:close/>
              </a:path>
              <a:path w="2245360" h="932814">
                <a:moveTo>
                  <a:pt x="2234184" y="928116"/>
                </a:moveTo>
                <a:lnTo>
                  <a:pt x="9144" y="928116"/>
                </a:lnTo>
                <a:lnTo>
                  <a:pt x="9144" y="922020"/>
                </a:lnTo>
                <a:lnTo>
                  <a:pt x="2234184" y="922020"/>
                </a:lnTo>
                <a:lnTo>
                  <a:pt x="2234184" y="928116"/>
                </a:lnTo>
                <a:close/>
              </a:path>
              <a:path w="2245360" h="932814">
                <a:moveTo>
                  <a:pt x="2244852" y="928116"/>
                </a:moveTo>
                <a:lnTo>
                  <a:pt x="2234184" y="928116"/>
                </a:lnTo>
                <a:lnTo>
                  <a:pt x="2240280" y="922020"/>
                </a:lnTo>
                <a:lnTo>
                  <a:pt x="2244852" y="922020"/>
                </a:lnTo>
                <a:lnTo>
                  <a:pt x="2244852" y="928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/>
          <p:cNvSpPr txBox="1"/>
          <p:nvPr/>
        </p:nvSpPr>
        <p:spPr>
          <a:xfrm>
            <a:off x="4527829" y="1607764"/>
            <a:ext cx="17881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160" dirty="0">
                <a:latin typeface="나눔스퀘어OTF Light"/>
                <a:cs typeface="나눔스퀘어OTF Light"/>
              </a:rPr>
              <a:t>쉘 명령</a:t>
            </a:r>
            <a:r>
              <a:rPr sz="1800" b="0" spc="135" dirty="0">
                <a:latin typeface="나눔스퀘어OTF Light"/>
                <a:cs typeface="나눔스퀘어OTF Light"/>
              </a:rPr>
              <a:t> </a:t>
            </a:r>
            <a:r>
              <a:rPr sz="1800" b="0" spc="160" dirty="0">
                <a:latin typeface="나눔스퀘어OTF Light"/>
                <a:cs typeface="나눔스퀘어OTF Light"/>
              </a:rPr>
              <a:t>프롬프트</a:t>
            </a:r>
            <a:endParaRPr sz="180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b="0" spc="90" dirty="0">
                <a:latin typeface="나눔스퀘어OTF Light"/>
                <a:cs typeface="나눔스퀘어OTF Light"/>
              </a:rPr>
              <a:t># </a:t>
            </a:r>
            <a:r>
              <a:rPr sz="1800" b="0" spc="-20" dirty="0">
                <a:latin typeface="나눔스퀘어OTF Light"/>
                <a:cs typeface="나눔스퀘어OTF Light"/>
              </a:rPr>
              <a:t>./test.sh </a:t>
            </a:r>
            <a:r>
              <a:rPr sz="1800" b="0" dirty="0">
                <a:latin typeface="나눔스퀘어OTF Light"/>
                <a:cs typeface="나눔스퀘어OTF Light"/>
              </a:rPr>
              <a:t>a </a:t>
            </a:r>
            <a:r>
              <a:rPr sz="1800" b="0" spc="60" dirty="0">
                <a:latin typeface="나눔스퀘어OTF Light"/>
                <a:cs typeface="나눔스퀘어OTF Light"/>
              </a:rPr>
              <a:t>b</a:t>
            </a:r>
            <a:r>
              <a:rPr sz="1800" b="0" spc="-250" dirty="0">
                <a:latin typeface="나눔스퀘어OTF Light"/>
                <a:cs typeface="나눔스퀘어OTF Light"/>
              </a:rPr>
              <a:t> </a:t>
            </a:r>
            <a:r>
              <a:rPr sz="1800" b="0" spc="-30" dirty="0">
                <a:latin typeface="나눔스퀘어OTF Light"/>
                <a:cs typeface="나눔스퀘어OTF Light"/>
              </a:rPr>
              <a:t>c</a:t>
            </a:r>
            <a:endParaRPr sz="1800">
              <a:latin typeface="나눔스퀘어OTF Light"/>
              <a:cs typeface="나눔스퀘어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39574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0BD8F-0BBA-4D06-B6B0-5EEA025D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값 입력 받기 </a:t>
            </a:r>
            <a:r>
              <a:rPr lang="en-US" altLang="ko-KR" dirty="0"/>
              <a:t>: read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5F0B9DA-D4AE-4560-A109-706A10328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" t="7863" r="34614" b="41787"/>
          <a:stretch/>
        </p:blipFill>
        <p:spPr>
          <a:xfrm>
            <a:off x="768350" y="3273047"/>
            <a:ext cx="4382839" cy="2551335"/>
          </a:xfr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9EF8B1A0-9A4B-4E76-8C76-CFCE3EBF02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" t="74238" r="25298" b="10116"/>
          <a:stretch/>
        </p:blipFill>
        <p:spPr>
          <a:xfrm>
            <a:off x="5835608" y="3291965"/>
            <a:ext cx="5435601" cy="8617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F34389-FB27-42C2-83E6-14C17A22ABEB}"/>
              </a:ext>
            </a:extLst>
          </p:cNvPr>
          <p:cNvSpPr txBox="1"/>
          <p:nvPr/>
        </p:nvSpPr>
        <p:spPr>
          <a:xfrm>
            <a:off x="768350" y="1873250"/>
            <a:ext cx="7886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실습 </a:t>
            </a:r>
            <a:r>
              <a:rPr lang="en-US" altLang="ko-KR" sz="2800" dirty="0"/>
              <a:t>03 : </a:t>
            </a:r>
            <a:r>
              <a:rPr lang="ko-KR" altLang="en-US" sz="2800" dirty="0"/>
              <a:t>입력</a:t>
            </a:r>
            <a:endParaRPr lang="en-US" altLang="ko-KR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“echo </a:t>
            </a:r>
            <a:r>
              <a:rPr lang="en-US" altLang="ko-K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–n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altLang="ko-KR" sz="2000" dirty="0"/>
              <a:t>: [Enter] </a:t>
            </a:r>
            <a:r>
              <a:rPr lang="ko-KR" altLang="en-US" sz="2000" dirty="0"/>
              <a:t>키</a:t>
            </a:r>
            <a:r>
              <a:rPr lang="en-US" altLang="ko-KR" sz="2000" smtClean="0">
                <a:solidFill>
                  <a:srgbClr val="FF0000"/>
                </a:solidFill>
              </a:rPr>
              <a:t>(No new </a:t>
            </a:r>
            <a:r>
              <a:rPr lang="en-US" altLang="ko-KR" sz="2000" dirty="0">
                <a:solidFill>
                  <a:srgbClr val="FF0000"/>
                </a:solidFill>
              </a:rPr>
              <a:t>line)</a:t>
            </a:r>
            <a:r>
              <a:rPr lang="ko-KR" altLang="en-US" sz="2000" dirty="0"/>
              <a:t>를 입력하기를 기다림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2786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DD4D1-4BCA-4F20-9606-A98D8A74C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223"/>
            <a:ext cx="10515600" cy="1031874"/>
          </a:xfrm>
        </p:spPr>
        <p:txBody>
          <a:bodyPr/>
          <a:lstStyle/>
          <a:p>
            <a:r>
              <a:rPr lang="en-US" altLang="ko-KR" dirty="0" smtClean="0"/>
              <a:t>expr </a:t>
            </a:r>
            <a:r>
              <a:rPr lang="ko-KR" altLang="en-US" dirty="0" smtClean="0"/>
              <a:t>연산자를 </a:t>
            </a:r>
            <a:r>
              <a:rPr lang="ko-KR" altLang="en-US" dirty="0"/>
              <a:t>이용한 사칙연산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AF5CD-595A-40F3-B4EF-78EADDE30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4487069"/>
          </a:xfrm>
        </p:spPr>
        <p:txBody>
          <a:bodyPr/>
          <a:lstStyle/>
          <a:p>
            <a:r>
              <a:rPr lang="en-US" altLang="ko-KR" dirty="0" smtClean="0"/>
              <a:t>expr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시 주의사항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숫자 계산에 사용</a:t>
            </a:r>
            <a:endParaRPr lang="en-US" altLang="ko-KR" dirty="0"/>
          </a:p>
          <a:p>
            <a:pPr lvl="1"/>
            <a:r>
              <a:rPr lang="ko-KR" altLang="en-US" dirty="0" err="1"/>
              <a:t>역쿼테이션</a:t>
            </a:r>
            <a:r>
              <a:rPr lang="en-US" altLang="ko-KR" dirty="0"/>
              <a:t>(`) </a:t>
            </a:r>
            <a:r>
              <a:rPr lang="ko-KR" altLang="en-US" dirty="0"/>
              <a:t>사용 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0000FF"/>
                </a:solidFill>
              </a:rPr>
              <a:t>`</a:t>
            </a:r>
            <a:r>
              <a:rPr lang="en-US" altLang="ko-KR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</a:t>
            </a:r>
            <a:r>
              <a:rPr lang="ko-KR" altLang="en-US" dirty="0"/>
              <a:t> </a:t>
            </a:r>
            <a:r>
              <a:rPr lang="en-US" altLang="ko-KR" dirty="0"/>
              <a:t>….</a:t>
            </a:r>
            <a:r>
              <a:rPr lang="en-US" altLang="ko-KR" b="1" dirty="0">
                <a:solidFill>
                  <a:srgbClr val="0000FF"/>
                </a:solidFill>
              </a:rPr>
              <a:t>`</a:t>
            </a:r>
          </a:p>
          <a:p>
            <a:pPr lvl="1"/>
            <a:r>
              <a:rPr lang="ko-KR" altLang="en-US" dirty="0"/>
              <a:t>곱셈 </a:t>
            </a:r>
            <a:r>
              <a:rPr lang="ko-KR" altLang="en-US" dirty="0" smtClean="0"/>
              <a:t>연산자</a:t>
            </a:r>
            <a:r>
              <a:rPr lang="en-US" altLang="ko-KR" dirty="0"/>
              <a:t> </a:t>
            </a:r>
            <a:r>
              <a:rPr lang="en-US" altLang="ko-KR" dirty="0" smtClean="0"/>
              <a:t>*</a:t>
            </a:r>
            <a:r>
              <a:rPr lang="ko-KR" altLang="en-US" dirty="0" smtClean="0"/>
              <a:t>와 괄호</a:t>
            </a:r>
            <a:r>
              <a:rPr lang="en-US" altLang="ko-KR" dirty="0" smtClean="0"/>
              <a:t>() </a:t>
            </a:r>
            <a:r>
              <a:rPr lang="ko-KR" altLang="en-US" dirty="0"/>
              <a:t>앞에는 </a:t>
            </a:r>
            <a:r>
              <a:rPr lang="ko-KR" altLang="en-US" dirty="0" err="1"/>
              <a:t>역슬래쉬</a:t>
            </a:r>
            <a:r>
              <a:rPr lang="en-US" altLang="ko-KR" dirty="0" smtClean="0"/>
              <a:t>(</a:t>
            </a:r>
            <a:r>
              <a:rPr lang="en-US" altLang="ko-KR" b="1" dirty="0" smtClean="0">
                <a:solidFill>
                  <a:srgbClr val="0000FF"/>
                </a:solidFill>
              </a:rPr>
              <a:t>\</a:t>
            </a:r>
            <a:r>
              <a:rPr lang="en-US" altLang="ko-KR" dirty="0" smtClean="0"/>
              <a:t>)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변수명과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데이터값</a:t>
            </a:r>
            <a:r>
              <a:rPr lang="ko-KR" altLang="en-US" dirty="0"/>
              <a:t> </a:t>
            </a:r>
            <a:r>
              <a:rPr lang="ko-KR" altLang="en-US" dirty="0" smtClean="0"/>
              <a:t>사이에 공백이 없어야 함</a:t>
            </a:r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ko-KR" altLang="en-US" u="sng" dirty="0"/>
              <a:t>연산자</a:t>
            </a:r>
            <a:r>
              <a:rPr lang="ko-KR" altLang="en-US" dirty="0"/>
              <a:t>와 </a:t>
            </a:r>
            <a:r>
              <a:rPr lang="ko-KR" altLang="en-US" u="sng" dirty="0"/>
              <a:t>숫자</a:t>
            </a:r>
            <a:r>
              <a:rPr lang="en-US" altLang="ko-KR" dirty="0"/>
              <a:t>, </a:t>
            </a:r>
            <a:r>
              <a:rPr lang="ko-KR" altLang="en-US" u="sng" dirty="0"/>
              <a:t>변수</a:t>
            </a:r>
            <a:r>
              <a:rPr lang="en-US" altLang="ko-KR" dirty="0"/>
              <a:t>, </a:t>
            </a:r>
            <a:r>
              <a:rPr lang="ko-KR" altLang="en-US" u="sng" dirty="0"/>
              <a:t>기호</a:t>
            </a:r>
            <a:r>
              <a:rPr lang="ko-KR" altLang="en-US" dirty="0"/>
              <a:t> 사이에는 </a:t>
            </a:r>
            <a:r>
              <a:rPr lang="ko-KR" altLang="en-US" b="1" dirty="0">
                <a:solidFill>
                  <a:srgbClr val="0000FF"/>
                </a:solidFill>
              </a:rPr>
              <a:t>공백</a:t>
            </a:r>
            <a:r>
              <a:rPr lang="ko-KR" altLang="en-US" dirty="0"/>
              <a:t>이 존재해야 함</a:t>
            </a:r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04 : expr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1DA2980-28D8-4C55-AA68-3C2B31EE5D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" t="5858" r="33974" b="24313"/>
          <a:stretch/>
        </p:blipFill>
        <p:spPr>
          <a:xfrm>
            <a:off x="3645711" y="3633234"/>
            <a:ext cx="3281299" cy="31260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F20DF03C-634D-41D7-8656-E979C883C5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6" r="32507" b="63064"/>
          <a:stretch/>
        </p:blipFill>
        <p:spPr>
          <a:xfrm>
            <a:off x="7454866" y="3633234"/>
            <a:ext cx="4041742" cy="1600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677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BBEB5-D6B7-488A-9190-775A54487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( if, </a:t>
            </a:r>
            <a:r>
              <a:rPr lang="en-US" altLang="ko-KR" dirty="0" err="1"/>
              <a:t>elif</a:t>
            </a:r>
            <a:r>
              <a:rPr lang="en-US" altLang="ko-KR" dirty="0"/>
              <a:t>, else, fi)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0D2C1-CF1D-4EE4-AFD7-31DB8761F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5650" cy="4351338"/>
          </a:xfrm>
        </p:spPr>
        <p:txBody>
          <a:bodyPr/>
          <a:lstStyle/>
          <a:p>
            <a:r>
              <a:rPr lang="en-US" altLang="ko-KR" dirty="0"/>
              <a:t>if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if-then-else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1AA2B82-86F3-430A-AA77-FA061B409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5" y="2358230"/>
            <a:ext cx="1466850" cy="1231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F9B7B2-6E4E-4C82-B3F3-D2BAF00807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09" b="3462"/>
          <a:stretch/>
        </p:blipFill>
        <p:spPr>
          <a:xfrm>
            <a:off x="1122362" y="4441825"/>
            <a:ext cx="1692275" cy="159385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B2949D7-6D05-413C-A96A-653AFE174A66}"/>
              </a:ext>
            </a:extLst>
          </p:cNvPr>
          <p:cNvSpPr txBox="1">
            <a:spLocks/>
          </p:cNvSpPr>
          <p:nvPr/>
        </p:nvSpPr>
        <p:spPr>
          <a:xfrm>
            <a:off x="3535611" y="3879453"/>
            <a:ext cx="3733800" cy="298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Nested if-then-else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B295EB8-609D-42A8-9E98-53E970A473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542" y="4365301"/>
            <a:ext cx="1999744" cy="2159980"/>
          </a:xfrm>
          <a:prstGeom prst="rect">
            <a:avLst/>
          </a:prstGeom>
        </p:spPr>
      </p:pic>
      <p:pic>
        <p:nvPicPr>
          <p:cNvPr id="12" name="그림 11" descr="시계, 측정기이(가) 표시된 사진&#10;&#10;자동 생성된 설명">
            <a:extLst>
              <a:ext uri="{FF2B5EF4-FFF2-40B4-BE49-F238E27FC236}">
                <a16:creationId xmlns:a16="http://schemas.microsoft.com/office/drawing/2014/main" id="{73785B62-4D1F-48BD-A497-BDEC074740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11" y="2299236"/>
            <a:ext cx="2098675" cy="12318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BE7E81-577D-44D8-A8F7-1B2319BA2C59}"/>
              </a:ext>
            </a:extLst>
          </p:cNvPr>
          <p:cNvSpPr txBox="1"/>
          <p:nvPr/>
        </p:nvSpPr>
        <p:spPr>
          <a:xfrm>
            <a:off x="2714645" y="27305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혹은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7790452" y="619168"/>
            <a:ext cx="2774150" cy="1194651"/>
            <a:chOff x="8008219" y="430580"/>
            <a:chExt cx="2774150" cy="1194651"/>
          </a:xfrm>
        </p:grpSpPr>
        <p:sp>
          <p:nvSpPr>
            <p:cNvPr id="19" name="직사각형 18"/>
            <p:cNvSpPr/>
            <p:nvPr/>
          </p:nvSpPr>
          <p:spPr>
            <a:xfrm>
              <a:off x="8008219" y="430580"/>
              <a:ext cx="2774150" cy="119465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8093812" y="456406"/>
              <a:ext cx="2688557" cy="1103370"/>
              <a:chOff x="3579563" y="4715530"/>
              <a:chExt cx="2688557" cy="1103370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3579563" y="4715530"/>
                <a:ext cx="26885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 </a:t>
                </a:r>
                <a:r>
                  <a:rPr lang="en-US" altLang="ko-KR" sz="28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condition  </a:t>
                </a:r>
                <a:r>
                  <a:rPr lang="en-US" altLang="ko-KR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] </a:t>
                </a:r>
                <a:endParaRPr lang="ko-KR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자유형 13"/>
              <p:cNvSpPr/>
              <p:nvPr/>
            </p:nvSpPr>
            <p:spPr>
              <a:xfrm>
                <a:off x="3850105" y="5111015"/>
                <a:ext cx="202131" cy="233613"/>
              </a:xfrm>
              <a:custGeom>
                <a:avLst/>
                <a:gdLst>
                  <a:gd name="connsiteX0" fmla="*/ 0 w 750771"/>
                  <a:gd name="connsiteY0" fmla="*/ 0 h 1443789"/>
                  <a:gd name="connsiteX1" fmla="*/ 0 w 750771"/>
                  <a:gd name="connsiteY1" fmla="*/ 1443789 h 1443789"/>
                  <a:gd name="connsiteX2" fmla="*/ 750771 w 750771"/>
                  <a:gd name="connsiteY2" fmla="*/ 1434164 h 1443789"/>
                  <a:gd name="connsiteX3" fmla="*/ 750771 w 750771"/>
                  <a:gd name="connsiteY3" fmla="*/ 0 h 1443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0771" h="1443789">
                    <a:moveTo>
                      <a:pt x="0" y="0"/>
                    </a:moveTo>
                    <a:lnTo>
                      <a:pt x="0" y="1443789"/>
                    </a:lnTo>
                    <a:lnTo>
                      <a:pt x="750771" y="1434164"/>
                    </a:lnTo>
                    <a:lnTo>
                      <a:pt x="750771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 14"/>
              <p:cNvSpPr/>
              <p:nvPr/>
            </p:nvSpPr>
            <p:spPr>
              <a:xfrm>
                <a:off x="5708145" y="5111014"/>
                <a:ext cx="202131" cy="233613"/>
              </a:xfrm>
              <a:custGeom>
                <a:avLst/>
                <a:gdLst>
                  <a:gd name="connsiteX0" fmla="*/ 0 w 750771"/>
                  <a:gd name="connsiteY0" fmla="*/ 0 h 1443789"/>
                  <a:gd name="connsiteX1" fmla="*/ 0 w 750771"/>
                  <a:gd name="connsiteY1" fmla="*/ 1443789 h 1443789"/>
                  <a:gd name="connsiteX2" fmla="*/ 750771 w 750771"/>
                  <a:gd name="connsiteY2" fmla="*/ 1434164 h 1443789"/>
                  <a:gd name="connsiteX3" fmla="*/ 750771 w 750771"/>
                  <a:gd name="connsiteY3" fmla="*/ 0 h 1443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0771" h="1443789">
                    <a:moveTo>
                      <a:pt x="0" y="0"/>
                    </a:moveTo>
                    <a:lnTo>
                      <a:pt x="0" y="1443789"/>
                    </a:lnTo>
                    <a:lnTo>
                      <a:pt x="750771" y="1434164"/>
                    </a:lnTo>
                    <a:lnTo>
                      <a:pt x="750771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486046" y="544956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smtClean="0">
                    <a:solidFill>
                      <a:srgbClr val="FF0000"/>
                    </a:solidFill>
                  </a:rPr>
                  <a:t>공백</a:t>
                </a:r>
                <a:endParaRPr lang="ko-KR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628004" y="544956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smtClean="0">
                    <a:solidFill>
                      <a:srgbClr val="FF0000"/>
                    </a:solidFill>
                  </a:rPr>
                  <a:t>공백</a:t>
                </a:r>
                <a:endParaRPr lang="ko-KR" altLang="en-US" b="1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0" name="object 7"/>
          <p:cNvSpPr txBox="1"/>
          <p:nvPr/>
        </p:nvSpPr>
        <p:spPr>
          <a:xfrm>
            <a:off x="7405391" y="2250857"/>
            <a:ext cx="405637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298450" algn="l"/>
                <a:tab pos="299720" algn="l"/>
              </a:tabLst>
            </a:pPr>
            <a:r>
              <a:rPr sz="1800" b="0" spc="-35" dirty="0">
                <a:latin typeface="나눔스퀘어OTF Light"/>
                <a:cs typeface="나눔스퀘어OTF Light"/>
              </a:rPr>
              <a:t>[ </a:t>
            </a:r>
            <a:r>
              <a:rPr sz="1800" b="0" spc="65" dirty="0">
                <a:latin typeface="나눔스퀘어OTF Light"/>
                <a:cs typeface="나눔스퀘어OTF Light"/>
              </a:rPr>
              <a:t>]와 </a:t>
            </a:r>
            <a:r>
              <a:rPr sz="1800" b="0" spc="160" dirty="0">
                <a:latin typeface="나눔스퀘어OTF Light"/>
                <a:cs typeface="나눔스퀘어OTF Light"/>
              </a:rPr>
              <a:t>조건 사이에는 공백이</a:t>
            </a:r>
            <a:r>
              <a:rPr sz="1800" b="0" spc="95" dirty="0">
                <a:latin typeface="나눔스퀘어OTF Light"/>
                <a:cs typeface="나눔스퀘어OTF Light"/>
              </a:rPr>
              <a:t> </a:t>
            </a:r>
            <a:r>
              <a:rPr sz="1800" b="0" spc="160" dirty="0">
                <a:latin typeface="나눔스퀘어OTF Light"/>
                <a:cs typeface="나눔스퀘어OTF Light"/>
              </a:rPr>
              <a:t>있어야함</a:t>
            </a:r>
            <a:endParaRPr sz="1800" dirty="0">
              <a:latin typeface="나눔스퀘어OTF Light"/>
              <a:cs typeface="나눔스퀘어OTF Light"/>
            </a:endParaRPr>
          </a:p>
          <a:p>
            <a:pPr marL="299085" indent="-286385">
              <a:lnSpc>
                <a:spcPct val="100000"/>
              </a:lnSpc>
              <a:spcBef>
                <a:spcPts val="2160"/>
              </a:spcBef>
              <a:buFont typeface="Times New Roman"/>
              <a:buChar char="•"/>
              <a:tabLst>
                <a:tab pos="298450" algn="l"/>
                <a:tab pos="299720" algn="l"/>
              </a:tabLst>
            </a:pPr>
            <a:r>
              <a:rPr sz="1800" b="0" spc="160" dirty="0">
                <a:latin typeface="나눔스퀘어OTF Light"/>
                <a:cs typeface="나눔스퀘어OTF Light"/>
              </a:rPr>
              <a:t>조건의 끝을 알리는 </a:t>
            </a:r>
            <a:r>
              <a:rPr sz="1800" b="0" spc="-70" dirty="0">
                <a:latin typeface="나눔스퀘어OTF Light"/>
                <a:cs typeface="나눔스퀘어OTF Light"/>
              </a:rPr>
              <a:t>; </a:t>
            </a:r>
            <a:r>
              <a:rPr sz="1800" b="0" spc="160" dirty="0">
                <a:latin typeface="나눔스퀘어OTF Light"/>
                <a:cs typeface="나눔스퀘어OTF Light"/>
              </a:rPr>
              <a:t>가</a:t>
            </a:r>
            <a:r>
              <a:rPr sz="1800" b="0" spc="105" dirty="0">
                <a:latin typeface="나눔스퀘어OTF Light"/>
                <a:cs typeface="나눔스퀘어OTF Light"/>
              </a:rPr>
              <a:t> </a:t>
            </a:r>
            <a:r>
              <a:rPr sz="1800" b="0" spc="160" dirty="0">
                <a:latin typeface="나눔스퀘어OTF Light"/>
                <a:cs typeface="나눔스퀘어OTF Light"/>
              </a:rPr>
              <a:t>있어야함</a:t>
            </a:r>
            <a:endParaRPr sz="1800" dirty="0">
              <a:latin typeface="나눔스퀘어OTF Light"/>
              <a:cs typeface="나눔스퀘어OTF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93407" y="4441825"/>
            <a:ext cx="2262158" cy="132343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condition1</a:t>
            </a:r>
            <a:r>
              <a:rPr lang="en-US" altLang="ko-KR" sz="1600" b="1" dirty="0">
                <a:solidFill>
                  <a:srgbClr val="00B050"/>
                </a:solidFill>
              </a:rPr>
              <a:t> ;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then</a:t>
            </a:r>
            <a:endParaRPr lang="en-US" altLang="ko-KR" sz="1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commands1</a:t>
            </a:r>
          </a:p>
          <a:p>
            <a:r>
              <a:rPr lang="en-US" altLang="ko-KR" sz="16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elif</a:t>
            </a:r>
            <a:r>
              <a:rPr lang="en-US" altLang="ko-KR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condition2</a:t>
            </a:r>
            <a:r>
              <a:rPr lang="en-US" altLang="ko-KR" sz="1600" b="1" dirty="0">
                <a:solidFill>
                  <a:srgbClr val="00B050"/>
                </a:solidFill>
              </a:rPr>
              <a:t> ;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then</a:t>
            </a:r>
            <a:endParaRPr lang="en-US" altLang="ko-KR" sz="1600" dirty="0" smtClean="0"/>
          </a:p>
          <a:p>
            <a:r>
              <a:rPr lang="en-US" altLang="ko-KR" sz="1600" dirty="0" smtClean="0"/>
              <a:t>    </a:t>
            </a:r>
            <a:r>
              <a:rPr lang="en-US" altLang="ko-KR" sz="16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commands2</a:t>
            </a:r>
            <a:endParaRPr lang="en-US" altLang="ko-KR" sz="16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fi</a:t>
            </a:r>
            <a:endParaRPr lang="ko-KR" altLang="en-US" sz="1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BE7E81-577D-44D8-A8F7-1B2319BA2C59}"/>
              </a:ext>
            </a:extLst>
          </p:cNvPr>
          <p:cNvSpPr txBox="1"/>
          <p:nvPr/>
        </p:nvSpPr>
        <p:spPr>
          <a:xfrm>
            <a:off x="6028329" y="43648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혹은</a:t>
            </a:r>
          </a:p>
        </p:txBody>
      </p:sp>
    </p:spTree>
    <p:extLst>
      <p:ext uri="{BB962C8B-B14F-4D97-AF65-F5344CB8AC3E}">
        <p14:creationId xmlns:p14="http://schemas.microsoft.com/office/powerpoint/2010/main" val="389598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0592D-E22B-4123-911C-30D3E9A7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D36CB2-8A7E-4375-9D85-7E6A23C0A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4878" cy="4351338"/>
          </a:xfrm>
        </p:spPr>
        <p:txBody>
          <a:bodyPr/>
          <a:lstStyle/>
          <a:p>
            <a:r>
              <a:rPr lang="en-US" altLang="ko-KR" dirty="0"/>
              <a:t>[ $A –</a:t>
            </a:r>
            <a:r>
              <a:rPr lang="en-US" altLang="ko-KR" dirty="0" err="1"/>
              <a:t>gt</a:t>
            </a:r>
            <a:r>
              <a:rPr lang="en-US" altLang="ko-KR" dirty="0"/>
              <a:t> $B ] : A</a:t>
            </a:r>
            <a:r>
              <a:rPr lang="ko-KR" altLang="en-US" dirty="0"/>
              <a:t>가</a:t>
            </a:r>
            <a:r>
              <a:rPr lang="en-US" altLang="ko-KR" dirty="0"/>
              <a:t> B</a:t>
            </a:r>
            <a:r>
              <a:rPr lang="ko-KR" altLang="en-US" dirty="0"/>
              <a:t>보다 </a:t>
            </a:r>
            <a:r>
              <a:rPr lang="ko-KR" altLang="en-US" dirty="0" smtClean="0"/>
              <a:t>크다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g</a:t>
            </a:r>
            <a:r>
              <a:rPr lang="en-US" altLang="ko-KR" dirty="0" smtClean="0"/>
              <a:t>reater </a:t>
            </a:r>
            <a:r>
              <a:rPr lang="en-US" altLang="ko-KR" b="1" dirty="0" smtClean="0"/>
              <a:t>t</a:t>
            </a:r>
            <a:r>
              <a:rPr lang="en-US" altLang="ko-KR" dirty="0" smtClean="0"/>
              <a:t>han).</a:t>
            </a:r>
            <a:endParaRPr lang="en-US" altLang="ko-KR" dirty="0"/>
          </a:p>
          <a:p>
            <a:r>
              <a:rPr lang="en-US" altLang="ko-KR" dirty="0"/>
              <a:t>[ $A –</a:t>
            </a:r>
            <a:r>
              <a:rPr lang="en-US" altLang="ko-KR" dirty="0" err="1"/>
              <a:t>lt</a:t>
            </a:r>
            <a:r>
              <a:rPr lang="en-US" altLang="ko-KR" dirty="0"/>
              <a:t>  $B ] : 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보다 </a:t>
            </a:r>
            <a:r>
              <a:rPr lang="ko-KR" altLang="en-US" dirty="0" smtClean="0"/>
              <a:t>작다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l</a:t>
            </a:r>
            <a:r>
              <a:rPr lang="en-US" altLang="ko-KR" dirty="0" smtClean="0"/>
              <a:t>ess </a:t>
            </a:r>
            <a:r>
              <a:rPr lang="en-US" altLang="ko-KR" b="1" dirty="0" smtClean="0"/>
              <a:t>t</a:t>
            </a:r>
            <a:r>
              <a:rPr lang="en-US" altLang="ko-KR" dirty="0" smtClean="0"/>
              <a:t>han).</a:t>
            </a:r>
            <a:endParaRPr lang="en-US" altLang="ko-KR" dirty="0"/>
          </a:p>
          <a:p>
            <a:r>
              <a:rPr lang="en-US" altLang="ko-KR" dirty="0"/>
              <a:t>[ $A –</a:t>
            </a:r>
            <a:r>
              <a:rPr lang="en-US" altLang="ko-KR" dirty="0" err="1"/>
              <a:t>ge</a:t>
            </a:r>
            <a:r>
              <a:rPr lang="en-US" altLang="ko-KR" dirty="0"/>
              <a:t> $B ] : 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보다 크거나 </a:t>
            </a:r>
            <a:r>
              <a:rPr lang="ko-KR" altLang="en-US" dirty="0" smtClean="0"/>
              <a:t>같다</a:t>
            </a:r>
            <a:r>
              <a:rPr lang="en-US" altLang="ko-KR" dirty="0" smtClean="0"/>
              <a:t>(</a:t>
            </a:r>
            <a:r>
              <a:rPr lang="en-US" altLang="ko-KR" b="1" dirty="0"/>
              <a:t>g</a:t>
            </a:r>
            <a:r>
              <a:rPr lang="en-US" altLang="ko-KR" dirty="0"/>
              <a:t>reater than or </a:t>
            </a:r>
            <a:r>
              <a:rPr lang="en-US" altLang="ko-KR" b="1" dirty="0"/>
              <a:t>e</a:t>
            </a:r>
            <a:r>
              <a:rPr lang="en-US" altLang="ko-KR" dirty="0"/>
              <a:t>qual </a:t>
            </a:r>
            <a:r>
              <a:rPr lang="en-US" altLang="ko-KR" dirty="0" smtClean="0"/>
              <a:t>to)</a:t>
            </a:r>
            <a:endParaRPr lang="en-US" altLang="ko-KR" dirty="0"/>
          </a:p>
          <a:p>
            <a:r>
              <a:rPr lang="en-US" altLang="ko-KR" dirty="0"/>
              <a:t>[ $A –le  $B ] : 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보다 작거나 </a:t>
            </a:r>
            <a:r>
              <a:rPr lang="ko-KR" altLang="en-US" dirty="0" smtClean="0"/>
              <a:t>같다</a:t>
            </a:r>
            <a:r>
              <a:rPr lang="en-US" altLang="ko-KR" dirty="0" smtClean="0"/>
              <a:t>(</a:t>
            </a:r>
            <a:r>
              <a:rPr lang="en-US" altLang="ko-KR" b="1" dirty="0"/>
              <a:t>l</a:t>
            </a:r>
            <a:r>
              <a:rPr lang="en-US" altLang="ko-KR" dirty="0" smtClean="0"/>
              <a:t>ess than or </a:t>
            </a:r>
            <a:r>
              <a:rPr lang="en-US" altLang="ko-KR" b="1" dirty="0"/>
              <a:t>e</a:t>
            </a:r>
            <a:r>
              <a:rPr lang="en-US" altLang="ko-KR" dirty="0" smtClean="0"/>
              <a:t>qual to).</a:t>
            </a:r>
            <a:endParaRPr lang="en-US" altLang="ko-KR" dirty="0"/>
          </a:p>
          <a:p>
            <a:r>
              <a:rPr lang="en-US" altLang="ko-KR" dirty="0"/>
              <a:t>[ $A –eq $B ] :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ko-KR" altLang="en-US" dirty="0" smtClean="0"/>
              <a:t>같다</a:t>
            </a:r>
            <a:r>
              <a:rPr lang="en-US" altLang="ko-KR" dirty="0" smtClean="0"/>
              <a:t>(</a:t>
            </a:r>
            <a:r>
              <a:rPr lang="en-US" altLang="ko-KR" b="1" dirty="0"/>
              <a:t>eq</a:t>
            </a:r>
            <a:r>
              <a:rPr lang="en-US" altLang="ko-KR" dirty="0" smtClean="0"/>
              <a:t>ual).</a:t>
            </a:r>
            <a:endParaRPr lang="en-US" altLang="ko-KR" dirty="0"/>
          </a:p>
          <a:p>
            <a:r>
              <a:rPr lang="en-US" altLang="ko-KR" dirty="0"/>
              <a:t>[ $A –ne $B ] :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ko-KR" altLang="en-US" dirty="0" smtClean="0"/>
              <a:t>다르다</a:t>
            </a:r>
            <a:r>
              <a:rPr lang="en-US" altLang="ko-KR" dirty="0" smtClean="0"/>
              <a:t>(</a:t>
            </a:r>
            <a:r>
              <a:rPr lang="en-US" altLang="ko-KR" b="1" dirty="0"/>
              <a:t>n</a:t>
            </a:r>
            <a:r>
              <a:rPr lang="en-US" altLang="ko-KR" dirty="0" smtClean="0"/>
              <a:t>ot </a:t>
            </a:r>
            <a:r>
              <a:rPr lang="en-US" altLang="ko-KR" b="1" dirty="0"/>
              <a:t>e</a:t>
            </a:r>
            <a:r>
              <a:rPr lang="en-US" altLang="ko-KR" dirty="0" smtClean="0"/>
              <a:t>qual).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14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F75F8-13AC-4C3A-8CC1-12F2A79B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BEFE8E-82AA-4D5A-AFA3-09FBD594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 “string1”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“string2” ]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두 문자열이 같은 경우</a:t>
            </a:r>
            <a:r>
              <a:rPr lang="en-US" altLang="ko-KR" dirty="0"/>
              <a:t>(==</a:t>
            </a:r>
            <a:r>
              <a:rPr lang="ko-KR" altLang="en-US" dirty="0"/>
              <a:t>도 가능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[ “string1” ! “string2” ]  : </a:t>
            </a:r>
            <a:r>
              <a:rPr lang="ko-KR" altLang="en-US" dirty="0"/>
              <a:t>두 문자열이 다른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(!=</a:t>
            </a:r>
            <a:r>
              <a:rPr lang="ko-KR" altLang="en-US" dirty="0" smtClean="0"/>
              <a:t>도 가능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[ -z “string” ] : </a:t>
            </a:r>
            <a:r>
              <a:rPr lang="ko-KR" altLang="en-US" dirty="0"/>
              <a:t>문자열의 길이가 </a:t>
            </a:r>
            <a:r>
              <a:rPr lang="en-US" altLang="ko-KR" dirty="0"/>
              <a:t>0</a:t>
            </a:r>
            <a:r>
              <a:rPr lang="ko-KR" altLang="en-US" dirty="0"/>
              <a:t>인 </a:t>
            </a:r>
            <a:r>
              <a:rPr lang="ko-KR" altLang="en-US" dirty="0" smtClean="0"/>
              <a:t>경우 </a:t>
            </a:r>
            <a:r>
              <a:rPr lang="en-US" altLang="ko-KR" dirty="0" smtClean="0"/>
              <a:t>true</a:t>
            </a:r>
            <a:endParaRPr lang="en-US" altLang="ko-KR" dirty="0"/>
          </a:p>
          <a:p>
            <a:r>
              <a:rPr lang="en-US" altLang="ko-KR" dirty="0"/>
              <a:t>[ -n “string” ] : </a:t>
            </a:r>
            <a:r>
              <a:rPr lang="ko-KR" altLang="en-US" dirty="0"/>
              <a:t>문자열의 길이가 </a:t>
            </a:r>
            <a:r>
              <a:rPr lang="en-US" altLang="ko-KR" dirty="0"/>
              <a:t>0</a:t>
            </a:r>
            <a:r>
              <a:rPr lang="ko-KR" altLang="en-US" dirty="0"/>
              <a:t>이 아닌 </a:t>
            </a:r>
            <a:r>
              <a:rPr lang="ko-KR" altLang="en-US" dirty="0" smtClean="0"/>
              <a:t>경우 </a:t>
            </a:r>
            <a:r>
              <a:rPr lang="en-US" altLang="ko-KR" dirty="0" smtClean="0"/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54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C5507-09E5-41A5-9B2C-E6F075C7E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905" y="810936"/>
            <a:ext cx="10515600" cy="4351338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05 : </a:t>
            </a:r>
            <a:r>
              <a:rPr lang="en-US" altLang="ko-KR" dirty="0" smtClean="0"/>
              <a:t>if-then-else     file: ex05.sh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138" y="1595161"/>
            <a:ext cx="4378668" cy="30917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925" y="1595161"/>
            <a:ext cx="2983642" cy="174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3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C5507-09E5-41A5-9B2C-E6F075C7E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905" y="525043"/>
            <a:ext cx="10515600" cy="5734172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05-1 : log </a:t>
            </a:r>
            <a:r>
              <a:rPr lang="ko-KR" altLang="en-US" dirty="0"/>
              <a:t>파일 백업 명령어 만들기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먼저 </a:t>
            </a:r>
            <a:r>
              <a:rPr lang="en-US" altLang="ko-KR" sz="2000" dirty="0"/>
              <a:t>3</a:t>
            </a:r>
            <a:r>
              <a:rPr lang="ko-KR" altLang="en-US" sz="2000" dirty="0"/>
              <a:t>개의 </a:t>
            </a:r>
            <a:r>
              <a:rPr lang="en-US" altLang="ko-KR" sz="2000" dirty="0"/>
              <a:t>log </a:t>
            </a:r>
            <a:r>
              <a:rPr lang="ko-KR" altLang="en-US" sz="2000" dirty="0"/>
              <a:t>파일</a:t>
            </a:r>
            <a:r>
              <a:rPr lang="en-US" altLang="ko-KR" sz="2000" dirty="0"/>
              <a:t>(a.log, b.log, c.log)</a:t>
            </a:r>
            <a:r>
              <a:rPr lang="ko-KR" altLang="en-US" sz="2000" dirty="0"/>
              <a:t>을 현재 디렉터리</a:t>
            </a:r>
            <a:r>
              <a:rPr lang="en-US" altLang="ko-KR" sz="2000" dirty="0"/>
              <a:t>(./)</a:t>
            </a:r>
            <a:r>
              <a:rPr lang="ko-KR" altLang="en-US" sz="2000" dirty="0"/>
              <a:t>에 만든다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쉘 프로그램을 실행하면 </a:t>
            </a:r>
            <a:r>
              <a:rPr lang="en-US" altLang="ko-KR" sz="2000" dirty="0"/>
              <a:t>./</a:t>
            </a:r>
            <a:r>
              <a:rPr lang="en-US" altLang="ko-KR" sz="2000" dirty="0" err="1"/>
              <a:t>bak</a:t>
            </a:r>
            <a:r>
              <a:rPr lang="en-US" altLang="ko-KR" sz="2000" dirty="0"/>
              <a:t> </a:t>
            </a:r>
            <a:r>
              <a:rPr lang="ko-KR" altLang="en-US" sz="2000" dirty="0"/>
              <a:t>디렉터리가 없으면 디렉토리를 만들고</a:t>
            </a:r>
            <a:r>
              <a:rPr lang="en-US" altLang="ko-KR" sz="2000" dirty="0"/>
              <a:t>,</a:t>
            </a:r>
          </a:p>
          <a:p>
            <a:pPr marL="457200" lvl="1" indent="0">
              <a:buNone/>
            </a:pPr>
            <a:r>
              <a:rPr lang="en-US" altLang="ko-KR" sz="2000" dirty="0"/>
              <a:t>  3</a:t>
            </a:r>
            <a:r>
              <a:rPr lang="ko-KR" altLang="en-US" sz="2000" dirty="0"/>
              <a:t>개의 </a:t>
            </a:r>
            <a:r>
              <a:rPr lang="en-US" altLang="ko-KR" sz="2000" dirty="0"/>
              <a:t>log </a:t>
            </a:r>
            <a:r>
              <a:rPr lang="ko-KR" altLang="en-US" sz="2000" dirty="0"/>
              <a:t>파일을 복사</a:t>
            </a:r>
            <a:r>
              <a:rPr lang="en-US" altLang="ko-KR" sz="2000" dirty="0"/>
              <a:t>(cp) 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 err="1"/>
              <a:t>bak</a:t>
            </a:r>
            <a:r>
              <a:rPr lang="ko-KR" altLang="en-US" sz="2000" dirty="0"/>
              <a:t> 디렉토리가 있으면 바로 </a:t>
            </a:r>
            <a:r>
              <a:rPr lang="en-US" altLang="ko-KR" sz="2000" dirty="0"/>
              <a:t>log </a:t>
            </a:r>
            <a:r>
              <a:rPr lang="ko-KR" altLang="en-US" sz="2000" dirty="0"/>
              <a:t>파일을 </a:t>
            </a:r>
            <a:r>
              <a:rPr lang="en-US" altLang="ko-KR" sz="2000" dirty="0"/>
              <a:t>./</a:t>
            </a:r>
            <a:r>
              <a:rPr lang="en-US" altLang="ko-KR" sz="2000" dirty="0" err="1"/>
              <a:t>bak</a:t>
            </a:r>
            <a:r>
              <a:rPr lang="ko-KR" altLang="en-US" sz="2000" dirty="0"/>
              <a:t>에 복사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4554D77-E590-43FB-B1CD-6CF265633E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" t="2155" r="77074" b="84703"/>
          <a:stretch/>
        </p:blipFill>
        <p:spPr>
          <a:xfrm>
            <a:off x="1332127" y="2975259"/>
            <a:ext cx="3907167" cy="24462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3B20E82-EE06-4747-BC5C-239EDC2ACD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t="2241" r="68354" b="85225"/>
          <a:stretch/>
        </p:blipFill>
        <p:spPr>
          <a:xfrm>
            <a:off x="6054705" y="2975259"/>
            <a:ext cx="5024052" cy="21158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25CE71-E846-4EB3-8D8C-38D220C7A424}"/>
              </a:ext>
            </a:extLst>
          </p:cNvPr>
          <p:cNvSpPr txBox="1"/>
          <p:nvPr/>
        </p:nvSpPr>
        <p:spPr>
          <a:xfrm>
            <a:off x="796905" y="6017342"/>
            <a:ext cx="7764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* </a:t>
            </a:r>
            <a:r>
              <a:rPr lang="ko-KR" altLang="en-US" sz="2000" dirty="0"/>
              <a:t>참고 동영상 보기 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4"/>
              </a:rPr>
              <a:t>https://opentutorials.org/course/2598/14204</a:t>
            </a:r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2684834" y="3570051"/>
            <a:ext cx="418289" cy="408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89853" y="3051891"/>
            <a:ext cx="2393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디렉토리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파일검사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연산자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103123" y="3210128"/>
            <a:ext cx="719847" cy="35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64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08214"/>
            <a:ext cx="10515600" cy="5768749"/>
          </a:xfrm>
        </p:spPr>
        <p:txBody>
          <a:bodyPr/>
          <a:lstStyle/>
          <a:p>
            <a:r>
              <a:rPr lang="ko-KR" altLang="en-US" dirty="0" smtClean="0"/>
              <a:t>파일 검사 연산자</a:t>
            </a:r>
            <a:endParaRPr lang="ko-KR" altLang="en-US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050390"/>
              </p:ext>
            </p:extLst>
          </p:nvPr>
        </p:nvGraphicFramePr>
        <p:xfrm>
          <a:off x="1718853" y="1033463"/>
          <a:ext cx="8447404" cy="5514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473">
                <a:tc>
                  <a:txBody>
                    <a:bodyPr/>
                    <a:lstStyle/>
                    <a:p>
                      <a:pPr marL="565150">
                        <a:lnSpc>
                          <a:spcPts val="2135"/>
                        </a:lnSpc>
                      </a:pPr>
                      <a:r>
                        <a:rPr sz="1800" b="0" spc="160" dirty="0">
                          <a:latin typeface="나눔스퀘어OTF Light"/>
                          <a:cs typeface="나눔스퀘어OTF Light"/>
                        </a:rPr>
                        <a:t>제어문</a:t>
                      </a:r>
                      <a:endParaRPr sz="1800">
                        <a:latin typeface="나눔스퀘어OTF Ligh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2135"/>
                        </a:lnSpc>
                      </a:pPr>
                      <a:r>
                        <a:rPr sz="1800" b="0" spc="160" dirty="0">
                          <a:latin typeface="나눔스퀘어OTF Light"/>
                          <a:cs typeface="나눔스퀘어OTF Light"/>
                        </a:rPr>
                        <a:t>설명</a:t>
                      </a:r>
                      <a:endParaRPr sz="1800">
                        <a:latin typeface="나눔스퀘어OTF Ligh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35"/>
                        </a:lnSpc>
                      </a:pPr>
                      <a:r>
                        <a:rPr sz="1800" b="1" spc="22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-a</a:t>
                      </a:r>
                      <a:endParaRPr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35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존재한 경우</a:t>
                      </a:r>
                      <a:r>
                        <a:rPr sz="1800" b="0" spc="114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0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50"/>
                        </a:lnSpc>
                      </a:pPr>
                      <a:r>
                        <a:rPr sz="1800" b="1" spc="195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-b</a:t>
                      </a:r>
                      <a:endParaRPr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50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블록장치 파일인 경우</a:t>
                      </a:r>
                      <a:r>
                        <a:rPr sz="1800" b="0" spc="90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0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50"/>
                        </a:lnSpc>
                      </a:pPr>
                      <a:r>
                        <a:rPr sz="1800" b="1" spc="225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-c</a:t>
                      </a:r>
                      <a:endParaRPr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50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캐릭터 장치 파일인 경우</a:t>
                      </a:r>
                      <a:r>
                        <a:rPr sz="1800" b="0" spc="65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0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50"/>
                        </a:lnSpc>
                      </a:pPr>
                      <a:r>
                        <a:rPr sz="1800" b="1" spc="195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-d</a:t>
                      </a:r>
                      <a:endParaRPr sz="18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50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디렉토리인 경우</a:t>
                      </a:r>
                      <a:r>
                        <a:rPr sz="1800" b="0" spc="110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5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marL="43815" algn="ctr">
                        <a:lnSpc>
                          <a:spcPts val="2150"/>
                        </a:lnSpc>
                      </a:pPr>
                      <a:r>
                        <a:rPr sz="1800" b="1" spc="175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-e</a:t>
                      </a:r>
                      <a:endParaRPr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50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파일이 있는 경우</a:t>
                      </a:r>
                      <a:r>
                        <a:rPr sz="1800" b="0" spc="90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0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35"/>
                        </a:lnSpc>
                      </a:pPr>
                      <a:r>
                        <a:rPr sz="1800" b="1" spc="165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-f</a:t>
                      </a:r>
                      <a:endParaRPr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35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정규 파일인 경우</a:t>
                      </a:r>
                      <a:r>
                        <a:rPr sz="1800" b="0" spc="90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0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35"/>
                        </a:lnSpc>
                      </a:pPr>
                      <a:r>
                        <a:rPr sz="1800" b="1" spc="19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-g</a:t>
                      </a:r>
                      <a:endParaRPr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35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</a:t>
                      </a:r>
                      <a:r>
                        <a:rPr sz="1800" b="0" spc="85" dirty="0">
                          <a:latin typeface="+mj-lt"/>
                          <a:cs typeface="나눔스퀘어OTF Light"/>
                        </a:rPr>
                        <a:t>SetGID가 </a:t>
                      </a: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설정된 경우</a:t>
                      </a:r>
                      <a:r>
                        <a:rPr sz="1800" b="0" spc="130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0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35"/>
                        </a:lnSpc>
                      </a:pPr>
                      <a:r>
                        <a:rPr sz="1800" b="1" spc="155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-h</a:t>
                      </a:r>
                      <a:endParaRPr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35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한 개 이상의 심볼릭 링크가 설정된 경우</a:t>
                      </a:r>
                      <a:r>
                        <a:rPr sz="1800" b="0" spc="10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0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50"/>
                        </a:lnSpc>
                      </a:pPr>
                      <a:r>
                        <a:rPr sz="1800" b="1" spc="16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-k</a:t>
                      </a:r>
                      <a:endParaRPr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50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</a:t>
                      </a:r>
                      <a:r>
                        <a:rPr sz="1800" b="0" spc="20" dirty="0">
                          <a:latin typeface="+mj-lt"/>
                          <a:cs typeface="나눔스퀘어OTF Light"/>
                        </a:rPr>
                        <a:t>Sticky </a:t>
                      </a:r>
                      <a:r>
                        <a:rPr sz="1800" b="0" spc="30" dirty="0">
                          <a:latin typeface="+mj-lt"/>
                          <a:cs typeface="나눔스퀘어OTF Light"/>
                        </a:rPr>
                        <a:t>bit가 </a:t>
                      </a: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설정된 경우</a:t>
                      </a:r>
                      <a:r>
                        <a:rPr sz="1800" b="0" spc="325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0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50"/>
                        </a:lnSpc>
                      </a:pPr>
                      <a:r>
                        <a:rPr sz="1800" b="1" spc="195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-p</a:t>
                      </a:r>
                      <a:endParaRPr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50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</a:t>
                      </a:r>
                      <a:r>
                        <a:rPr sz="1800" b="0" spc="105" dirty="0">
                          <a:latin typeface="+mj-lt"/>
                          <a:cs typeface="나눔스퀘어OTF Light"/>
                        </a:rPr>
                        <a:t>FIFO인 </a:t>
                      </a: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경우</a:t>
                      </a:r>
                      <a:r>
                        <a:rPr sz="1800" b="0" spc="155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5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marL="43815" algn="ctr">
                        <a:lnSpc>
                          <a:spcPts val="2145"/>
                        </a:lnSpc>
                      </a:pPr>
                      <a:r>
                        <a:rPr sz="1800" b="1" spc="114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-r</a:t>
                      </a:r>
                      <a:endParaRPr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45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읽기 가능한 경우</a:t>
                      </a:r>
                      <a:r>
                        <a:rPr sz="1800" b="0" spc="90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0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35"/>
                        </a:lnSpc>
                      </a:pPr>
                      <a:r>
                        <a:rPr sz="1800" b="1" spc="185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-s</a:t>
                      </a:r>
                      <a:endParaRPr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35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</a:t>
                      </a:r>
                      <a:r>
                        <a:rPr sz="1800" b="0" spc="100" dirty="0">
                          <a:latin typeface="+mj-lt"/>
                          <a:cs typeface="나눔스퀘어OTF Light"/>
                        </a:rPr>
                        <a:t>0보다 </a:t>
                      </a: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큰 경우</a:t>
                      </a:r>
                      <a:r>
                        <a:rPr sz="1800" b="0" spc="170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5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35"/>
                        </a:lnSpc>
                      </a:pPr>
                      <a:r>
                        <a:rPr sz="1800" b="1" spc="155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-u</a:t>
                      </a:r>
                      <a:endParaRPr sz="1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35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</a:t>
                      </a:r>
                      <a:r>
                        <a:rPr sz="1800" b="0" spc="70" dirty="0">
                          <a:latin typeface="+mj-lt"/>
                          <a:cs typeface="나눔스퀘어OTF Light"/>
                        </a:rPr>
                        <a:t>SetUID가 </a:t>
                      </a: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설정된 경우</a:t>
                      </a:r>
                      <a:r>
                        <a:rPr sz="1800" b="0" spc="150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5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35"/>
                        </a:lnSpc>
                      </a:pPr>
                      <a:r>
                        <a:rPr sz="1800" b="1" spc="15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-w</a:t>
                      </a:r>
                      <a:endParaRPr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35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쓰기가 가능한 경우</a:t>
                      </a:r>
                      <a:r>
                        <a:rPr sz="1800" b="0" spc="90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0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marL="43815" algn="ctr">
                        <a:lnSpc>
                          <a:spcPts val="2150"/>
                        </a:lnSpc>
                      </a:pPr>
                      <a:r>
                        <a:rPr sz="1800" b="1" spc="16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나눔스퀘어OTF Light"/>
                        </a:rPr>
                        <a:t>-x</a:t>
                      </a:r>
                      <a:endParaRPr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150"/>
                        </a:lnSpc>
                      </a:pPr>
                      <a:r>
                        <a:rPr sz="1800" b="0" spc="160" dirty="0">
                          <a:latin typeface="+mj-lt"/>
                          <a:cs typeface="나눔스퀘어OTF Light"/>
                        </a:rPr>
                        <a:t>파일이 존재하고 실행 가능한 경우</a:t>
                      </a:r>
                      <a:r>
                        <a:rPr sz="1800" b="0" spc="90" dirty="0">
                          <a:latin typeface="+mj-lt"/>
                          <a:cs typeface="나눔스퀘어OTF Light"/>
                        </a:rPr>
                        <a:t> </a:t>
                      </a:r>
                      <a:r>
                        <a:rPr sz="1800" b="0" spc="-50" dirty="0">
                          <a:latin typeface="+mj-lt"/>
                          <a:cs typeface="나눔스퀘어OTF Light"/>
                        </a:rPr>
                        <a:t>true</a:t>
                      </a:r>
                      <a:endParaRPr sz="1800" dirty="0">
                        <a:latin typeface="+mj-lt"/>
                        <a:cs typeface="나눔스퀘어OTF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90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0-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4B33F59B-B985-4B5E-9929-AC98C5552B69}" vid="{2F8BD205-57E0-424D-8191-B08051F6AA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2020-1</Template>
  <TotalTime>7600</TotalTime>
  <Words>903</Words>
  <Application>Microsoft Office PowerPoint</Application>
  <PresentationFormat>와이드스크린</PresentationFormat>
  <Paragraphs>181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나눔스퀘어OTF Light</vt:lpstr>
      <vt:lpstr>맑은 고딕</vt:lpstr>
      <vt:lpstr>Arial</vt:lpstr>
      <vt:lpstr>Courier New</vt:lpstr>
      <vt:lpstr>Times New Roman</vt:lpstr>
      <vt:lpstr>2020-1</vt:lpstr>
      <vt:lpstr>쉘 스크립트 (Shell Script)</vt:lpstr>
      <vt:lpstr>값 입력 받기 : read</vt:lpstr>
      <vt:lpstr>expr 연산자를 이용한 사칙연산 </vt:lpstr>
      <vt:lpstr>조건문 ( if, elif, else, fi)</vt:lpstr>
      <vt:lpstr>숫자 비교</vt:lpstr>
      <vt:lpstr>문자 비교</vt:lpstr>
      <vt:lpstr>PowerPoint 프레젠테이션</vt:lpstr>
      <vt:lpstr>PowerPoint 프레젠테이션</vt:lpstr>
      <vt:lpstr>PowerPoint 프레젠테이션</vt:lpstr>
      <vt:lpstr>반복문</vt:lpstr>
      <vt:lpstr>PowerPoint 프레젠테이션</vt:lpstr>
      <vt:lpstr>PowerPoint 프레젠테이션</vt:lpstr>
      <vt:lpstr>case 문</vt:lpstr>
      <vt:lpstr>PowerPoint 프레젠테이션</vt:lpstr>
      <vt:lpstr>PowerPoint 프레젠테이션</vt:lpstr>
      <vt:lpstr>함수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쉘 스크립트 (Shell Script)</dc:title>
  <dc:creator>Kim Jong Hyun</dc:creator>
  <cp:lastModifiedBy>jinsook</cp:lastModifiedBy>
  <cp:revision>111</cp:revision>
  <dcterms:created xsi:type="dcterms:W3CDTF">2019-09-30T02:19:50Z</dcterms:created>
  <dcterms:modified xsi:type="dcterms:W3CDTF">2020-09-10T05:31:30Z</dcterms:modified>
</cp:coreProperties>
</file>