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89" r:id="rId8"/>
    <p:sldId id="276" r:id="rId9"/>
    <p:sldId id="278" r:id="rId10"/>
    <p:sldId id="269" r:id="rId11"/>
    <p:sldId id="270" r:id="rId12"/>
    <p:sldId id="284" r:id="rId13"/>
    <p:sldId id="271" r:id="rId14"/>
    <p:sldId id="274" r:id="rId15"/>
    <p:sldId id="275" r:id="rId16"/>
    <p:sldId id="272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2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5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2598/1420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58AE-7C94-4B46-A50C-4422AA779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쉘 스크립트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(Shell Script)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74EEB-CD8D-43C9-9785-1B430D42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240"/>
            <a:ext cx="9144000" cy="118155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n-ea"/>
              </a:rPr>
              <a:t>동의과학대학교</a:t>
            </a:r>
            <a:endParaRPr lang="en-US" altLang="ko-KR" sz="2800" b="1" dirty="0" smtClean="0">
              <a:latin typeface="+mn-ea"/>
            </a:endParaRPr>
          </a:p>
          <a:p>
            <a:r>
              <a:rPr lang="ko-KR" altLang="en-US" sz="2800" b="1" dirty="0" smtClean="0">
                <a:latin typeface="+mn-ea"/>
              </a:rPr>
              <a:t>컴퓨터정보과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 descr="그리기, 꽃, 조류이(가) 표시된 사진&#10;&#10;자동 생성된 설명">
            <a:extLst>
              <a:ext uri="{FF2B5EF4-FFF2-40B4-BE49-F238E27FC236}">
                <a16:creationId xmlns:a16="http://schemas.microsoft.com/office/drawing/2014/main" id="{017CCDF0-0640-4971-BB80-9A97206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3381772"/>
            <a:ext cx="2635097" cy="1694656"/>
          </a:xfrm>
        </p:spPr>
      </p:pic>
      <p:pic>
        <p:nvPicPr>
          <p:cNvPr id="7" name="그림 6" descr="꽃, 그리기, 조류이(가) 표시된 사진&#10;&#10;자동 생성된 설명">
            <a:extLst>
              <a:ext uri="{FF2B5EF4-FFF2-40B4-BE49-F238E27FC236}">
                <a16:creationId xmlns:a16="http://schemas.microsoft.com/office/drawing/2014/main" id="{0092F888-8761-4459-8BCB-76F0B1C4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1" y="3381772"/>
            <a:ext cx="2500763" cy="1694656"/>
          </a:xfrm>
          <a:prstGeom prst="rect">
            <a:avLst/>
          </a:prstGeom>
        </p:spPr>
      </p:pic>
      <p:pic>
        <p:nvPicPr>
          <p:cNvPr id="9" name="그림 8" descr="그리기, 측정기이(가) 표시된 사진&#10;&#10;자동 생성된 설명">
            <a:extLst>
              <a:ext uri="{FF2B5EF4-FFF2-40B4-BE49-F238E27FC236}">
                <a16:creationId xmlns:a16="http://schemas.microsoft.com/office/drawing/2014/main" id="{5E6A852B-4E02-4BA6-B258-F2C0BDC8C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3381772"/>
            <a:ext cx="2612595" cy="169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481E0-447E-4B23-B323-A8943312E9C7}"/>
              </a:ext>
            </a:extLst>
          </p:cNvPr>
          <p:cNvSpPr txBox="1"/>
          <p:nvPr/>
        </p:nvSpPr>
        <p:spPr>
          <a:xfrm>
            <a:off x="4081011" y="2749033"/>
            <a:ext cx="19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until</a:t>
            </a:r>
            <a:r>
              <a:rPr lang="ko-KR" altLang="en-US" sz="2800" dirty="0"/>
              <a:t> 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71E8-3288-4802-A593-E34832C3459C}"/>
              </a:ext>
            </a:extLst>
          </p:cNvPr>
          <p:cNvSpPr txBox="1"/>
          <p:nvPr/>
        </p:nvSpPr>
        <p:spPr>
          <a:xfrm>
            <a:off x="711199" y="270069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 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4AA63-35C8-441E-B48F-EFE187A6AC77}"/>
              </a:ext>
            </a:extLst>
          </p:cNvPr>
          <p:cNvSpPr txBox="1"/>
          <p:nvPr/>
        </p:nvSpPr>
        <p:spPr>
          <a:xfrm>
            <a:off x="7221240" y="2700695"/>
            <a:ext cx="218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</a:t>
            </a:r>
            <a:r>
              <a:rPr lang="ko-KR" altLang="en-US" sz="2800" dirty="0"/>
              <a:t> </a:t>
            </a:r>
            <a:r>
              <a:rPr lang="en-US" altLang="ko-KR" sz="2800" dirty="0"/>
              <a:t>in </a:t>
            </a:r>
            <a:r>
              <a:rPr lang="ko-KR" altLang="en-US" sz="2800" dirty="0"/>
              <a:t>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22300" y="1860550"/>
            <a:ext cx="890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내에 </a:t>
            </a:r>
            <a:r>
              <a:rPr lang="en-US" altLang="ko-KR" sz="2800" dirty="0"/>
              <a:t>break </a:t>
            </a:r>
            <a:r>
              <a:rPr lang="ko-KR" altLang="en-US" sz="2800" dirty="0"/>
              <a:t>문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continue </a:t>
            </a:r>
            <a:r>
              <a:rPr lang="ko-KR" altLang="en-US" sz="2800" dirty="0"/>
              <a:t>문을 넣을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25EC-96A2-4DCF-AE60-6901D784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118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06 :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DFDB66-94DA-4345-9475-3BF26FCB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4479" r="52275" b="64939"/>
          <a:stretch/>
        </p:blipFill>
        <p:spPr>
          <a:xfrm>
            <a:off x="1454150" y="1722243"/>
            <a:ext cx="3527210" cy="2476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228E2C-E827-47B9-9B0B-E5ACAF003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b="781"/>
          <a:stretch/>
        </p:blipFill>
        <p:spPr>
          <a:xfrm>
            <a:off x="5466232" y="1722243"/>
            <a:ext cx="540269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2430" y="3450566"/>
            <a:ext cx="1155940" cy="3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2430" y="483159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7">
              <a:spcBef>
                <a:spcPts val="612"/>
              </a:spcBef>
              <a:buClr>
                <a:schemeClr val="tx1"/>
              </a:buClr>
              <a:tabLst>
                <a:tab pos="218811" algn="l"/>
              </a:tabLst>
            </a:pPr>
            <a:r>
              <a:rPr lang="en-US" altLang="ko-KR" b="1" dirty="0">
                <a:solidFill>
                  <a:srgbClr val="FF0000"/>
                </a:solidFill>
                <a:latin typeface="+mn-ea"/>
                <a:cs typeface="나눔스퀘어OTF Light"/>
              </a:rPr>
              <a:t>$(( </a:t>
            </a:r>
            <a:r>
              <a:rPr lang="ko-KR" altLang="en-US" b="1" spc="190" dirty="0" err="1">
                <a:solidFill>
                  <a:srgbClr val="FF0000"/>
                </a:solidFill>
                <a:latin typeface="+mn-ea"/>
                <a:cs typeface="나눔스퀘어OTF Light"/>
              </a:rPr>
              <a:t>연산식</a:t>
            </a:r>
            <a:r>
              <a:rPr lang="ko-KR" altLang="en-US" b="1" spc="190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r>
              <a:rPr lang="en-US" altLang="ko-KR" b="1" spc="36" dirty="0">
                <a:solidFill>
                  <a:srgbClr val="FF0000"/>
                </a:solidFill>
                <a:latin typeface="+mn-ea"/>
                <a:cs typeface="나눔스퀘어OTF Light"/>
              </a:rPr>
              <a:t>))</a:t>
            </a:r>
            <a:r>
              <a:rPr lang="ko-KR" altLang="en-US" b="1" spc="-122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n-ea"/>
              <a:cs typeface="나눔스퀘어OTF Light"/>
            </a:endParaRP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3217755" y="3808204"/>
            <a:ext cx="250420" cy="10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52" y="841063"/>
            <a:ext cx="5751093" cy="3576376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sz="2400" dirty="0">
                <a:latin typeface="+mn-ea"/>
                <a:cs typeface="나눔스퀘어OTF Light"/>
              </a:rPr>
              <a:t>$(( </a:t>
            </a:r>
            <a:r>
              <a:rPr sz="2400" spc="190" dirty="0">
                <a:latin typeface="+mn-ea"/>
                <a:cs typeface="나눔스퀘어OTF Light"/>
              </a:rPr>
              <a:t>연산식 </a:t>
            </a:r>
            <a:r>
              <a:rPr sz="2400" spc="36" dirty="0">
                <a:latin typeface="+mn-ea"/>
                <a:cs typeface="나눔스퀘어OTF Light"/>
              </a:rPr>
              <a:t>))</a:t>
            </a:r>
            <a:r>
              <a:rPr sz="2400" spc="-122" dirty="0">
                <a:latin typeface="+mn-ea"/>
                <a:cs typeface="나눔스퀘어OTF Light"/>
              </a:rPr>
              <a:t> </a:t>
            </a:r>
            <a:r>
              <a:rPr sz="2400" spc="190" dirty="0">
                <a:latin typeface="+mn-ea"/>
                <a:cs typeface="나눔스퀘어OTF Light"/>
              </a:rPr>
              <a:t>사용</a:t>
            </a:r>
            <a:endParaRPr sz="2400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sz="1814" spc="163" dirty="0">
                <a:latin typeface="+mn-ea"/>
                <a:cs typeface="나눔스퀘어OTF Light"/>
              </a:rPr>
              <a:t>출력을 위해 </a:t>
            </a:r>
            <a:r>
              <a:rPr sz="1814" spc="14" dirty="0">
                <a:latin typeface="+mn-ea"/>
                <a:cs typeface="나눔스퀘어OTF Light"/>
              </a:rPr>
              <a:t>echo</a:t>
            </a:r>
            <a:r>
              <a:rPr sz="1814" spc="141" dirty="0">
                <a:latin typeface="+mn-ea"/>
                <a:cs typeface="나눔스퀘어OTF Light"/>
              </a:rPr>
              <a:t> </a:t>
            </a:r>
            <a:r>
              <a:rPr lang="ko-KR" altLang="en-US" sz="1814" spc="141" dirty="0" smtClean="0">
                <a:latin typeface="+mn-ea"/>
                <a:cs typeface="나눔스퀘어OTF Light"/>
              </a:rPr>
              <a:t>사용</a:t>
            </a: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lang="ko-KR" altLang="en-US" sz="2400" spc="190" dirty="0" err="1">
                <a:latin typeface="나눔스퀘어OTF Light"/>
                <a:cs typeface="나눔스퀘어OTF Light"/>
              </a:rPr>
              <a:t>연산결과를</a:t>
            </a:r>
            <a:r>
              <a:rPr lang="ko-KR" altLang="en-US" sz="2400" spc="190" dirty="0">
                <a:latin typeface="나눔스퀘어OTF Light"/>
                <a:cs typeface="나눔스퀘어OTF Light"/>
              </a:rPr>
              <a:t> 변수에 </a:t>
            </a:r>
            <a:r>
              <a:rPr lang="ko-KR" altLang="en-US" sz="2400" spc="190" dirty="0" smtClean="0">
                <a:latin typeface="나눔스퀘어OTF Light"/>
                <a:cs typeface="나눔스퀘어OTF Light"/>
              </a:rPr>
              <a:t>저장 방법</a:t>
            </a:r>
            <a:endParaRPr lang="ko-KR" altLang="en-US" sz="2400" dirty="0">
              <a:latin typeface="나눔스퀘어OTF Light"/>
              <a:cs typeface="나눔스퀘어OTF Light"/>
            </a:endParaRPr>
          </a:p>
          <a:p>
            <a:pPr marL="769006" marR="4607" lvl="1" indent="-342900" algn="just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3976" algn="l"/>
              </a:tabLst>
            </a:pPr>
            <a:r>
              <a:rPr lang="en-US" altLang="ko-KR" sz="1814" spc="-50" dirty="0">
                <a:latin typeface="나눔스퀘어OTF Light"/>
                <a:cs typeface="나눔스퀘어OTF Light"/>
              </a:rPr>
              <a:t>ESC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키 밑에 있는 </a:t>
            </a:r>
            <a:r>
              <a:rPr lang="en-US" altLang="ko-KR" sz="1814" spc="-580" dirty="0">
                <a:latin typeface="나눔스퀘어OTF Light"/>
                <a:cs typeface="나눔스퀘어OTF Light"/>
              </a:rPr>
              <a:t>`</a:t>
            </a:r>
            <a:r>
              <a:rPr lang="ko-KR" altLang="en-US" sz="1814" spc="181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(apostrophe</a:t>
            </a:r>
            <a:r>
              <a:rPr lang="en-US" altLang="ko-KR" sz="1814" spc="9" dirty="0" smtClean="0">
                <a:latin typeface="나눔스퀘어OTF Light"/>
                <a:cs typeface="나눔스퀘어OTF Light"/>
              </a:rPr>
              <a:t>)</a:t>
            </a:r>
            <a:r>
              <a:rPr lang="ko-KR" altLang="en-US" sz="1814" spc="9" dirty="0" smtClean="0">
                <a:latin typeface="나눔스퀘어OTF Light"/>
                <a:cs typeface="나눔스퀘어OTF Light"/>
              </a:rPr>
              <a:t>로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표현식을 묶으면 그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표현식을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먼저 처리하라는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의미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lang="ko-KR" altLang="en-US" sz="1814" spc="45" dirty="0">
                <a:latin typeface="나눔스퀘어OTF Light"/>
                <a:cs typeface="나눔스퀘어OTF Light"/>
              </a:rPr>
              <a:t>예</a:t>
            </a:r>
            <a:r>
              <a:rPr lang="en-US" altLang="ko-KR" sz="1814" spc="45" dirty="0">
                <a:latin typeface="나눔스퀘어OTF Light"/>
                <a:cs typeface="나눔스퀘어OTF Light"/>
              </a:rPr>
              <a:t>: </a:t>
            </a:r>
            <a:r>
              <a:rPr lang="en-US" altLang="ko-KR" sz="1814" spc="-27" dirty="0">
                <a:latin typeface="나눔스퀘어OTF Light"/>
                <a:cs typeface="나눔스퀘어OTF Light"/>
              </a:rPr>
              <a:t>ls </a:t>
            </a:r>
            <a:r>
              <a:rPr lang="en-US" altLang="ko-KR" sz="1814" spc="23" dirty="0">
                <a:latin typeface="나눔스퀘어OTF Light"/>
                <a:cs typeface="나눔스퀘어OTF Light"/>
              </a:rPr>
              <a:t>-l </a:t>
            </a:r>
            <a:r>
              <a:rPr lang="en-US" altLang="ko-KR" sz="1814" spc="-100" dirty="0">
                <a:latin typeface="나눔스퀘어OTF Light"/>
                <a:cs typeface="나눔스퀘어OTF Light"/>
              </a:rPr>
              <a:t>`find </a:t>
            </a:r>
            <a:r>
              <a:rPr lang="en-US" altLang="ko-KR" sz="1814" spc="36" dirty="0">
                <a:latin typeface="나눔스퀘어OTF Light"/>
                <a:cs typeface="나눔스퀘어OTF Light"/>
              </a:rPr>
              <a:t>.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-name</a:t>
            </a:r>
            <a:r>
              <a:rPr lang="ko-KR" altLang="en-US" sz="1814" spc="299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"*.</a:t>
            </a:r>
            <a:r>
              <a:rPr lang="en-US" altLang="ko-KR" sz="1814" spc="-77" dirty="0" err="1">
                <a:latin typeface="나눔스퀘어OTF Light"/>
                <a:cs typeface="나눔스퀘어OTF Light"/>
              </a:rPr>
              <a:t>sh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"`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sz="1814" dirty="0">
              <a:latin typeface="+mn-ea"/>
              <a:cs typeface="나눔스퀘어OTF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7714" y="841063"/>
            <a:ext cx="1782735" cy="1850680"/>
          </a:xfrm>
          <a:custGeom>
            <a:avLst/>
            <a:gdLst/>
            <a:ahLst/>
            <a:cxnLst/>
            <a:rect l="l" t="t" r="r" b="b"/>
            <a:pathLst>
              <a:path w="1965959" h="2040889">
                <a:moveTo>
                  <a:pt x="1962912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5960" y="2036064"/>
                </a:lnTo>
                <a:lnTo>
                  <a:pt x="1965960" y="2039112"/>
                </a:lnTo>
                <a:lnTo>
                  <a:pt x="1962912" y="2040636"/>
                </a:lnTo>
                <a:close/>
              </a:path>
              <a:path w="1965959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04088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5960" y="2031492"/>
                </a:lnTo>
                <a:lnTo>
                  <a:pt x="1965960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7593257" y="870997"/>
            <a:ext cx="1464883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</a:t>
            </a:r>
            <a:r>
              <a:rPr sz="1632" spc="163" dirty="0">
                <a:latin typeface="나눔스퀘어OTF Light"/>
                <a:cs typeface="나눔스퀘어OTF Light"/>
              </a:rPr>
              <a:t>+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-36" dirty="0">
                <a:latin typeface="나눔스퀘어OTF Light"/>
                <a:cs typeface="나눔스퀘어OTF Light"/>
              </a:rPr>
              <a:t>*</a:t>
            </a:r>
            <a:r>
              <a:rPr sz="1632" spc="-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$((5 %</a:t>
            </a:r>
            <a:r>
              <a:rPr sz="1632" spc="14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-50" dirty="0">
                <a:latin typeface="나눔스퀘어OTF Light"/>
                <a:cs typeface="나눔스퀘어OTF Light"/>
              </a:rPr>
              <a:t>|</a:t>
            </a:r>
            <a:r>
              <a:rPr sz="1632" spc="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268" dirty="0">
                <a:latin typeface="나눔스퀘어OTF Light"/>
                <a:cs typeface="나눔스퀘어OTF Light"/>
              </a:rPr>
              <a:t>&amp;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3676" y="841063"/>
            <a:ext cx="825148" cy="1850680"/>
          </a:xfrm>
          <a:custGeom>
            <a:avLst/>
            <a:gdLst/>
            <a:ahLst/>
            <a:cxnLst/>
            <a:rect l="l" t="t" r="r" b="b"/>
            <a:pathLst>
              <a:path w="909954" h="2040889">
                <a:moveTo>
                  <a:pt x="906779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906779" y="0"/>
                </a:lnTo>
                <a:lnTo>
                  <a:pt x="909827" y="1524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0636"/>
                </a:lnTo>
                <a:close/>
              </a:path>
              <a:path w="909954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2040889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900684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2036064"/>
                </a:moveTo>
                <a:lnTo>
                  <a:pt x="900684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9619208" y="869580"/>
            <a:ext cx="251057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0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7714" y="2948560"/>
            <a:ext cx="1782735" cy="2353947"/>
          </a:xfrm>
          <a:custGeom>
            <a:avLst/>
            <a:gdLst/>
            <a:ahLst/>
            <a:cxnLst/>
            <a:rect l="l" t="t" r="r" b="b"/>
            <a:pathLst>
              <a:path w="1965959" h="2595879">
                <a:moveTo>
                  <a:pt x="1962912" y="2595372"/>
                </a:moveTo>
                <a:lnTo>
                  <a:pt x="1524" y="2595372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90799"/>
                </a:lnTo>
                <a:lnTo>
                  <a:pt x="1965960" y="2590799"/>
                </a:lnTo>
                <a:lnTo>
                  <a:pt x="1965960" y="2592324"/>
                </a:lnTo>
                <a:lnTo>
                  <a:pt x="1962912" y="2595372"/>
                </a:lnTo>
                <a:close/>
              </a:path>
              <a:path w="1965959" h="25958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59587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584704"/>
                </a:lnTo>
                <a:lnTo>
                  <a:pt x="1959864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595879">
                <a:moveTo>
                  <a:pt x="9144" y="2590799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90799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9144" y="2590799"/>
                </a:lnTo>
                <a:lnTo>
                  <a:pt x="9144" y="2584704"/>
                </a:lnTo>
                <a:lnTo>
                  <a:pt x="1955292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2590799"/>
                </a:moveTo>
                <a:lnTo>
                  <a:pt x="1955292" y="2590799"/>
                </a:lnTo>
                <a:lnTo>
                  <a:pt x="1959864" y="2584704"/>
                </a:lnTo>
                <a:lnTo>
                  <a:pt x="1965960" y="2584704"/>
                </a:lnTo>
                <a:lnTo>
                  <a:pt x="1965960" y="259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7593258" y="2978455"/>
            <a:ext cx="1471217" cy="227737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632" spc="-5" dirty="0">
                <a:latin typeface="나눔스퀘어OTF Light"/>
                <a:cs typeface="나눔스퀘어OTF Light"/>
              </a:rPr>
              <a:t>let </a:t>
            </a:r>
            <a:r>
              <a:rPr sz="1632" spc="36" dirty="0">
                <a:latin typeface="나눔스퀘어OTF Light"/>
                <a:cs typeface="나눔스퀘어OTF Light"/>
              </a:rPr>
              <a:t>a=(5 </a:t>
            </a:r>
            <a:r>
              <a:rPr sz="1632" spc="163" dirty="0">
                <a:latin typeface="나눔스퀘어OTF Light"/>
                <a:cs typeface="나눔스퀘어OTF Light"/>
              </a:rPr>
              <a:t>+ </a:t>
            </a:r>
            <a:r>
              <a:rPr sz="1632" spc="-23" dirty="0">
                <a:latin typeface="나눔스퀘어OTF Light"/>
                <a:cs typeface="나눔스퀘어OTF Light"/>
              </a:rPr>
              <a:t>2)  </a:t>
            </a:r>
            <a:endParaRPr lang="en-US" sz="1632" spc="-23" dirty="0" smtClean="0">
              <a:latin typeface="나눔스퀘어OTF Light"/>
              <a:cs typeface="나눔스퀘어OTF Light"/>
            </a:endParaRPr>
          </a:p>
          <a:p>
            <a:pPr marL="11516" marR="4607">
              <a:spcBef>
                <a:spcPts val="91"/>
              </a:spcBef>
            </a:pPr>
            <a:r>
              <a:rPr sz="1632" spc="23" dirty="0" smtClean="0">
                <a:latin typeface="나눔스퀘어OTF Light"/>
                <a:cs typeface="나눔스퀘어OTF Light"/>
              </a:rPr>
              <a:t>b</a:t>
            </a:r>
            <a:r>
              <a:rPr sz="1632" spc="23" dirty="0">
                <a:latin typeface="나눔스퀘어OTF Light"/>
                <a:cs typeface="나눔스퀘어OTF Light"/>
              </a:rPr>
              <a:t>=$(expr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spc="122" dirty="0">
                <a:latin typeface="나눔스퀘어OTF Light"/>
                <a:cs typeface="나눔스퀘어OTF Light"/>
              </a:rPr>
              <a:t> </a:t>
            </a:r>
            <a:r>
              <a:rPr sz="1632" spc="-23" dirty="0">
                <a:latin typeface="나눔스퀘어OTF Light"/>
                <a:cs typeface="나눔스퀘어OTF Light"/>
              </a:rPr>
              <a:t>2)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14" dirty="0">
                <a:latin typeface="나눔스퀘어OTF Light"/>
                <a:cs typeface="나눔스퀘어OTF Light"/>
              </a:rPr>
              <a:t>c=$((5 </a:t>
            </a:r>
            <a:r>
              <a:rPr sz="1632" spc="-36" dirty="0">
                <a:latin typeface="나눔스퀘어OTF Light"/>
                <a:cs typeface="나눔스퀘어OTF Light"/>
              </a:rPr>
              <a:t>* </a:t>
            </a:r>
            <a:r>
              <a:rPr sz="1632" spc="-5" dirty="0">
                <a:latin typeface="나눔스퀘어OTF Light"/>
                <a:cs typeface="나눔스퀘어OTF Light"/>
              </a:rPr>
              <a:t>2))  </a:t>
            </a:r>
            <a:endParaRPr lang="en-US" sz="1632" spc="-5" dirty="0" smtClean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-50" dirty="0" smtClean="0">
                <a:latin typeface="나눔스퀘어OTF Light"/>
                <a:cs typeface="나눔스퀘어OTF Light"/>
              </a:rPr>
              <a:t>d</a:t>
            </a:r>
            <a:r>
              <a:rPr sz="1632" spc="-50" dirty="0">
                <a:latin typeface="나눔스퀘어OTF Light"/>
                <a:cs typeface="나눔스퀘어OTF Light"/>
              </a:rPr>
              <a:t>=`expr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-136" dirty="0">
                <a:latin typeface="나눔스퀘어OTF Light"/>
                <a:cs typeface="나눔스퀘어OTF Light"/>
              </a:rPr>
              <a:t> </a:t>
            </a:r>
            <a:r>
              <a:rPr sz="1632" spc="-290" dirty="0">
                <a:latin typeface="나눔스퀘어OTF Light"/>
                <a:cs typeface="나눔스퀘어OTF Light"/>
              </a:rPr>
              <a:t>2`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686951" algn="just">
              <a:spcBef>
                <a:spcPts val="1959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8" dirty="0">
                <a:latin typeface="나눔스퀘어OTF Light"/>
                <a:cs typeface="나눔스퀘어OTF Light"/>
              </a:rPr>
              <a:t>$a  </a:t>
            </a:r>
            <a:r>
              <a:rPr sz="1632" spc="9" dirty="0">
                <a:latin typeface="나눔스퀘어OTF Light"/>
                <a:cs typeface="나눔스퀘어OTF Light"/>
              </a:rPr>
              <a:t>echo $b  echo </a:t>
            </a:r>
            <a:r>
              <a:rPr sz="1632" spc="-32" dirty="0">
                <a:latin typeface="나눔스퀘어OTF Light"/>
                <a:cs typeface="나눔스퀘어OTF Light"/>
              </a:rPr>
              <a:t>$c  </a:t>
            </a:r>
            <a:r>
              <a:rPr sz="1632" spc="9" dirty="0">
                <a:latin typeface="나눔스퀘어OTF Light"/>
                <a:cs typeface="나눔스퀘어OTF Light"/>
              </a:rPr>
              <a:t>echo</a:t>
            </a:r>
            <a:r>
              <a:rPr sz="1632" spc="63" dirty="0">
                <a:latin typeface="나눔스퀘어OTF Light"/>
                <a:cs typeface="나눔스퀘어OTF Light"/>
              </a:rPr>
              <a:t> </a:t>
            </a:r>
            <a:r>
              <a:rPr sz="1632" spc="9" dirty="0">
                <a:latin typeface="나눔스퀘어OTF Light"/>
                <a:cs typeface="나눔스퀘어OTF Light"/>
              </a:rPr>
              <a:t>$d</a:t>
            </a:r>
            <a:endParaRPr sz="1632" dirty="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3676" y="2952705"/>
            <a:ext cx="825148" cy="1097510"/>
          </a:xfrm>
          <a:custGeom>
            <a:avLst/>
            <a:gdLst/>
            <a:ahLst/>
            <a:cxnLst/>
            <a:rect l="l" t="t" r="r" b="b"/>
            <a:pathLst>
              <a:path w="909954" h="1210310">
                <a:moveTo>
                  <a:pt x="906779" y="1210056"/>
                </a:moveTo>
                <a:lnTo>
                  <a:pt x="1524" y="1210056"/>
                </a:lnTo>
                <a:lnTo>
                  <a:pt x="0" y="120853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00912"/>
                </a:lnTo>
                <a:lnTo>
                  <a:pt x="4572" y="1200912"/>
                </a:lnTo>
                <a:lnTo>
                  <a:pt x="9144" y="1205484"/>
                </a:lnTo>
                <a:lnTo>
                  <a:pt x="909827" y="1205484"/>
                </a:lnTo>
                <a:lnTo>
                  <a:pt x="909827" y="1208532"/>
                </a:lnTo>
                <a:lnTo>
                  <a:pt x="906779" y="1210056"/>
                </a:lnTo>
                <a:close/>
              </a:path>
              <a:path w="909954" h="12103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1210310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1200912"/>
                </a:lnTo>
                <a:lnTo>
                  <a:pt x="905256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1210310">
                <a:moveTo>
                  <a:pt x="9144" y="1205484"/>
                </a:moveTo>
                <a:lnTo>
                  <a:pt x="4572" y="1200912"/>
                </a:lnTo>
                <a:lnTo>
                  <a:pt x="9144" y="1200912"/>
                </a:lnTo>
                <a:lnTo>
                  <a:pt x="9144" y="120548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144" y="1205484"/>
                </a:lnTo>
                <a:lnTo>
                  <a:pt x="9144" y="1200912"/>
                </a:lnTo>
                <a:lnTo>
                  <a:pt x="900684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1205484"/>
                </a:moveTo>
                <a:lnTo>
                  <a:pt x="900684" y="1205484"/>
                </a:lnTo>
                <a:lnTo>
                  <a:pt x="905256" y="1200912"/>
                </a:lnTo>
                <a:lnTo>
                  <a:pt x="909827" y="1200912"/>
                </a:lnTo>
                <a:lnTo>
                  <a:pt x="909827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9619208" y="2982605"/>
            <a:ext cx="251057" cy="10162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061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문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B5D5967-05B6-4386-8853-45CE90ED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2" y="2034514"/>
            <a:ext cx="3275392" cy="31265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41348" y="1066631"/>
            <a:ext cx="89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*) </a:t>
            </a:r>
            <a:r>
              <a:rPr lang="ko-KR" altLang="en-US" sz="2000" dirty="0"/>
              <a:t>는 명시적으로 지정한 값들 외의 모든 </a:t>
            </a:r>
            <a:r>
              <a:rPr lang="en-US" altLang="ko-KR" sz="2000" dirty="0"/>
              <a:t>case</a:t>
            </a:r>
            <a:r>
              <a:rPr lang="ko-KR" altLang="en-US" sz="2000" dirty="0"/>
              <a:t>를 처리함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A652F36-AC34-4007-A15D-242EC4B09E6B}"/>
              </a:ext>
            </a:extLst>
          </p:cNvPr>
          <p:cNvSpPr txBox="1">
            <a:spLocks/>
          </p:cNvSpPr>
          <p:nvPr/>
        </p:nvSpPr>
        <p:spPr>
          <a:xfrm>
            <a:off x="4989512" y="1684845"/>
            <a:ext cx="4743450" cy="51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실습 </a:t>
            </a:r>
            <a:r>
              <a:rPr lang="en-US" altLang="ko-KR" dirty="0"/>
              <a:t>07 </a:t>
            </a:r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C6EA800-8022-4970-88BA-6E920ABB4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4722" r="30647" b="48852"/>
          <a:stretch/>
        </p:blipFill>
        <p:spPr>
          <a:xfrm>
            <a:off x="5095873" y="2195258"/>
            <a:ext cx="4850686" cy="2821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그림 1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4B2492A-7806-4D69-945D-E73CC3B96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77362" r="40766" b="353"/>
          <a:stretch/>
        </p:blipFill>
        <p:spPr>
          <a:xfrm>
            <a:off x="5095873" y="5169215"/>
            <a:ext cx="4282950" cy="14009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1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F7EB-7980-4426-898B-D555B6B6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72"/>
            <a:ext cx="10515600" cy="5917391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08 : case </a:t>
            </a:r>
            <a:r>
              <a:rPr lang="ko-KR" altLang="en-US" dirty="0" err="1"/>
              <a:t>문를</a:t>
            </a:r>
            <a:r>
              <a:rPr lang="ko-KR" altLang="en-US" dirty="0"/>
              <a:t> 이용한 사칙연산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4A92B-3D0A-4D25-8EEF-83D50F8B7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478" r="54274" b="34883"/>
          <a:stretch/>
        </p:blipFill>
        <p:spPr>
          <a:xfrm>
            <a:off x="838200" y="864381"/>
            <a:ext cx="4622321" cy="56798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340008-430D-4F7D-A012-F8F004324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 r="59792" b="39799"/>
          <a:stretch/>
        </p:blipFill>
        <p:spPr>
          <a:xfrm>
            <a:off x="6213727" y="864381"/>
            <a:ext cx="3885969" cy="5679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6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A759B-B3F5-4F81-985B-585F8020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18" y="415682"/>
            <a:ext cx="10515600" cy="576990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09 : </a:t>
            </a:r>
            <a:r>
              <a:rPr lang="en-US" altLang="ko-KR" dirty="0" err="1"/>
              <a:t>bc</a:t>
            </a:r>
            <a:r>
              <a:rPr lang="ko-KR" altLang="en-US" dirty="0"/>
              <a:t> 명령어를 이용한 계산기 작성</a:t>
            </a:r>
            <a:endParaRPr lang="en-US" altLang="ko-KR" dirty="0"/>
          </a:p>
          <a:p>
            <a:pPr lvl="1"/>
            <a:r>
              <a:rPr lang="en-US" altLang="ko-KR" dirty="0"/>
              <a:t>/bin/</a:t>
            </a:r>
            <a:r>
              <a:rPr lang="en-US" altLang="ko-KR" dirty="0" err="1"/>
              <a:t>bc</a:t>
            </a:r>
            <a:r>
              <a:rPr lang="ko-KR" altLang="en-US" dirty="0"/>
              <a:t> </a:t>
            </a:r>
            <a:r>
              <a:rPr lang="en-US" altLang="ko-KR" dirty="0"/>
              <a:t>: Linux </a:t>
            </a:r>
            <a:r>
              <a:rPr lang="ko-KR" altLang="en-US" dirty="0"/>
              <a:t>쉘 </a:t>
            </a:r>
            <a:r>
              <a:rPr lang="ko-KR" altLang="en-US" dirty="0" smtClean="0"/>
              <a:t>계산기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`12+34`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`12-34`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`12*34`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BAF9119-670E-441A-B981-A743D8F7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2322" r="66054" b="78581"/>
          <a:stretch/>
        </p:blipFill>
        <p:spPr>
          <a:xfrm>
            <a:off x="932318" y="3051281"/>
            <a:ext cx="5043326" cy="30019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83F79B5-CBB8-485A-AC03-8EC4F883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2353" r="70292" b="86918"/>
          <a:stretch/>
        </p:blipFill>
        <p:spPr>
          <a:xfrm>
            <a:off x="6491817" y="3051281"/>
            <a:ext cx="4485842" cy="1711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491817" y="5683904"/>
            <a:ext cx="42832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멈추고 나가기 </a:t>
            </a:r>
            <a:r>
              <a:rPr lang="en-US" altLang="ko-KR" dirty="0" smtClean="0"/>
              <a:t>: Ctrl + 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5B4A-B443-4A74-A7BB-8AFB87FC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호출하기 </a:t>
            </a:r>
            <a:r>
              <a:rPr lang="ko-KR" altLang="en-US" dirty="0"/>
              <a:t>전에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4925D70-A640-4669-B2C9-71C4955C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4300" r="46809" b="49169"/>
          <a:stretch/>
        </p:blipFill>
        <p:spPr>
          <a:xfrm>
            <a:off x="1279524" y="2970164"/>
            <a:ext cx="4463804" cy="34052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5531D85-1F00-4982-845D-65EFC4C7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4268" r="70105" b="87020"/>
          <a:stretch/>
        </p:blipFill>
        <p:spPr>
          <a:xfrm>
            <a:off x="6679672" y="2970164"/>
            <a:ext cx="4232804" cy="1311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자유형 3"/>
          <p:cNvSpPr/>
          <p:nvPr/>
        </p:nvSpPr>
        <p:spPr>
          <a:xfrm>
            <a:off x="3048000" y="4010025"/>
            <a:ext cx="2000250" cy="1352550"/>
          </a:xfrm>
          <a:custGeom>
            <a:avLst/>
            <a:gdLst>
              <a:gd name="connsiteX0" fmla="*/ 1543050 w 2000250"/>
              <a:gd name="connsiteY0" fmla="*/ 0 h 1352550"/>
              <a:gd name="connsiteX1" fmla="*/ 2000250 w 2000250"/>
              <a:gd name="connsiteY1" fmla="*/ 0 h 1352550"/>
              <a:gd name="connsiteX2" fmla="*/ 2000250 w 2000250"/>
              <a:gd name="connsiteY2" fmla="*/ 1209675 h 1352550"/>
              <a:gd name="connsiteX3" fmla="*/ 0 w 2000250"/>
              <a:gd name="connsiteY3" fmla="*/ 1209675 h 1352550"/>
              <a:gd name="connsiteX4" fmla="*/ 0 w 2000250"/>
              <a:gd name="connsiteY4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1352550">
                <a:moveTo>
                  <a:pt x="1543050" y="0"/>
                </a:moveTo>
                <a:lnTo>
                  <a:pt x="2000250" y="0"/>
                </a:lnTo>
                <a:lnTo>
                  <a:pt x="2000250" y="1209675"/>
                </a:lnTo>
                <a:lnTo>
                  <a:pt x="0" y="1209675"/>
                </a:lnTo>
                <a:lnTo>
                  <a:pt x="0" y="13525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33750" y="4229100"/>
            <a:ext cx="1524000" cy="1314450"/>
          </a:xfrm>
          <a:custGeom>
            <a:avLst/>
            <a:gdLst>
              <a:gd name="connsiteX0" fmla="*/ 1266825 w 1524000"/>
              <a:gd name="connsiteY0" fmla="*/ 0 h 1314450"/>
              <a:gd name="connsiteX1" fmla="*/ 1514475 w 1524000"/>
              <a:gd name="connsiteY1" fmla="*/ 9525 h 1314450"/>
              <a:gd name="connsiteX2" fmla="*/ 1524000 w 1524000"/>
              <a:gd name="connsiteY2" fmla="*/ 1314450 h 1314450"/>
              <a:gd name="connsiteX3" fmla="*/ 0 w 152400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314450">
                <a:moveTo>
                  <a:pt x="1266825" y="0"/>
                </a:moveTo>
                <a:lnTo>
                  <a:pt x="1514475" y="9525"/>
                </a:lnTo>
                <a:lnTo>
                  <a:pt x="1524000" y="1314450"/>
                </a:lnTo>
                <a:lnTo>
                  <a:pt x="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73418"/>
              </p:ext>
            </p:extLst>
          </p:nvPr>
        </p:nvGraphicFramePr>
        <p:xfrm>
          <a:off x="1482143" y="1010411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$0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실행된 스크립트 이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$1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$1 $2 $3...${10}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인자 순서대로 번호가 부여된다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번째부터는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"{}"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감싸줘야 함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$*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$@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($*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동일하지만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쌍따옴표로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변수를 감싸면 다른 결과 나옴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$#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매개 변수의 총 개수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86387"/>
              </p:ext>
            </p:extLst>
          </p:nvPr>
        </p:nvGraphicFramePr>
        <p:xfrm>
          <a:off x="1482144" y="4144136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$$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스크립트의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$?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실행된 명령어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 자식의 종료 상태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$!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실행한 백그라운드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명령의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$-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옵션 플래그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$_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지난 명령의 마지막 인자로 설정된 특수 변수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3872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위치 매개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특수 매개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40012" y="1576304"/>
            <a:ext cx="2245360" cy="2871470"/>
          </a:xfrm>
          <a:custGeom>
            <a:avLst/>
            <a:gdLst/>
            <a:ahLst/>
            <a:cxnLst/>
            <a:rect l="l" t="t" r="r" b="b"/>
            <a:pathLst>
              <a:path w="2245360" h="2871470">
                <a:moveTo>
                  <a:pt x="2243328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2243328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862072"/>
                </a:lnTo>
                <a:lnTo>
                  <a:pt x="4572" y="2862072"/>
                </a:lnTo>
                <a:lnTo>
                  <a:pt x="9144" y="2866644"/>
                </a:lnTo>
                <a:lnTo>
                  <a:pt x="2244852" y="2866644"/>
                </a:lnTo>
                <a:lnTo>
                  <a:pt x="2244852" y="2869691"/>
                </a:lnTo>
                <a:lnTo>
                  <a:pt x="2243328" y="2871215"/>
                </a:lnTo>
                <a:close/>
              </a:path>
              <a:path w="2245360" h="28714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2871470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862072"/>
                </a:lnTo>
                <a:lnTo>
                  <a:pt x="2240280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2871470">
                <a:moveTo>
                  <a:pt x="9144" y="2866644"/>
                </a:moveTo>
                <a:lnTo>
                  <a:pt x="4572" y="2862072"/>
                </a:lnTo>
                <a:lnTo>
                  <a:pt x="9144" y="2862072"/>
                </a:lnTo>
                <a:lnTo>
                  <a:pt x="9144" y="28666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9144" y="2866644"/>
                </a:lnTo>
                <a:lnTo>
                  <a:pt x="9144" y="2862072"/>
                </a:lnTo>
                <a:lnTo>
                  <a:pt x="2235708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2866644"/>
                </a:moveTo>
                <a:lnTo>
                  <a:pt x="2235708" y="2866644"/>
                </a:lnTo>
                <a:lnTo>
                  <a:pt x="2240280" y="2862072"/>
                </a:lnTo>
                <a:lnTo>
                  <a:pt x="2244852" y="2862072"/>
                </a:lnTo>
                <a:lnTo>
                  <a:pt x="2244852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4832" y="1607764"/>
            <a:ext cx="13011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75" dirty="0">
                <a:latin typeface="나눔스퀘어OTF Light"/>
                <a:cs typeface="나눔스퀘어OTF Light"/>
              </a:rPr>
              <a:t>#!</a:t>
            </a:r>
            <a:r>
              <a:rPr sz="1800" b="0" spc="100" dirty="0">
                <a:latin typeface="나눔스퀘어OTF Light"/>
                <a:cs typeface="나눔스퀘어OTF Light"/>
              </a:rPr>
              <a:t> </a:t>
            </a:r>
            <a:r>
              <a:rPr sz="1800" b="0" spc="25" dirty="0">
                <a:latin typeface="나눔스퀘어OTF Light"/>
                <a:cs typeface="나눔스퀘어OTF Light"/>
              </a:rPr>
              <a:t>/bin/bash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 marR="434975">
              <a:lnSpc>
                <a:spcPct val="100000"/>
              </a:lnSpc>
              <a:spcBef>
                <a:spcPts val="2160"/>
              </a:spcBef>
            </a:pP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50" dirty="0">
                <a:latin typeface="나눔스퀘어OTF Light"/>
                <a:cs typeface="나눔스퀘어OTF Light"/>
              </a:rPr>
              <a:t>$$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$0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$1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40" dirty="0">
                <a:latin typeface="나눔스퀘어OTF Light"/>
                <a:cs typeface="나눔스퀘어OTF Light"/>
              </a:rPr>
              <a:t>$*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25" dirty="0">
                <a:latin typeface="나눔스퀘어OTF Light"/>
                <a:cs typeface="나눔스퀘어OTF Light"/>
              </a:rPr>
              <a:t>$#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50" dirty="0">
                <a:latin typeface="나눔스퀘어OTF Light"/>
                <a:cs typeface="나눔스퀘어OTF Light"/>
              </a:rPr>
              <a:t>“”  </a:t>
            </a:r>
            <a:r>
              <a:rPr sz="1800" b="0" spc="15" dirty="0">
                <a:latin typeface="나눔스퀘어OTF Light"/>
                <a:cs typeface="나눔스퀘어OTF Light"/>
              </a:rPr>
              <a:t>v=10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10" dirty="0">
                <a:latin typeface="나눔스퀘어OTF Light"/>
                <a:cs typeface="나눔스퀘어OTF Light"/>
              </a:rPr>
              <a:t>echo</a:t>
            </a:r>
            <a:r>
              <a:rPr sz="1800" b="0" spc="145" dirty="0">
                <a:latin typeface="나눔스퀘어OTF Light"/>
                <a:cs typeface="나눔스퀘어OTF Light"/>
              </a:rPr>
              <a:t> </a:t>
            </a:r>
            <a:r>
              <a:rPr sz="1800" b="0" spc="-15" dirty="0">
                <a:latin typeface="나눔스퀘어OTF Light"/>
                <a:cs typeface="나눔스퀘어OTF Light"/>
              </a:rPr>
              <a:t>$v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3804" y="1576304"/>
            <a:ext cx="2245360" cy="2593975"/>
          </a:xfrm>
          <a:custGeom>
            <a:avLst/>
            <a:gdLst/>
            <a:ahLst/>
            <a:cxnLst/>
            <a:rect l="l" t="t" r="r" b="b"/>
            <a:pathLst>
              <a:path w="2245359" h="2593975">
                <a:moveTo>
                  <a:pt x="2241804" y="2593848"/>
                </a:moveTo>
                <a:lnTo>
                  <a:pt x="1524" y="2593848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89275"/>
                </a:lnTo>
                <a:lnTo>
                  <a:pt x="2244852" y="2589275"/>
                </a:lnTo>
                <a:lnTo>
                  <a:pt x="2244852" y="2592324"/>
                </a:lnTo>
                <a:lnTo>
                  <a:pt x="2241804" y="2593848"/>
                </a:lnTo>
                <a:close/>
              </a:path>
              <a:path w="2245359" h="25939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59" h="2593975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584704"/>
                </a:lnTo>
                <a:lnTo>
                  <a:pt x="2240280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59" h="2593975">
                <a:moveTo>
                  <a:pt x="9144" y="2589275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89275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9144" y="2589275"/>
                </a:lnTo>
                <a:lnTo>
                  <a:pt x="9144" y="2584704"/>
                </a:lnTo>
                <a:lnTo>
                  <a:pt x="2235708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2589275"/>
                </a:moveTo>
                <a:lnTo>
                  <a:pt x="2235708" y="2589275"/>
                </a:lnTo>
                <a:lnTo>
                  <a:pt x="2240280" y="2584704"/>
                </a:lnTo>
                <a:lnTo>
                  <a:pt x="2244852" y="2584704"/>
                </a:lnTo>
                <a:lnTo>
                  <a:pt x="2244852" y="258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8660" y="1607764"/>
            <a:ext cx="939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실행결과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87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119380">
              <a:lnSpc>
                <a:spcPct val="100000"/>
              </a:lnSpc>
            </a:pP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80" dirty="0">
                <a:latin typeface="나눔스퀘어OTF Light"/>
                <a:cs typeface="나눔스퀘어OTF Light"/>
              </a:rPr>
              <a:t>/</a:t>
            </a:r>
            <a:r>
              <a:rPr sz="1800" b="0" spc="-50" dirty="0">
                <a:latin typeface="나눔스퀘어OTF Light"/>
                <a:cs typeface="나눔스퀘어OTF Light"/>
              </a:rPr>
              <a:t>t</a:t>
            </a:r>
            <a:r>
              <a:rPr sz="1800" b="0" spc="-15" dirty="0">
                <a:latin typeface="나눔스퀘어OTF Light"/>
                <a:cs typeface="나눔스퀘어OTF Light"/>
              </a:rPr>
              <a:t>e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-30" dirty="0">
                <a:latin typeface="나눔스퀘어OTF Light"/>
                <a:cs typeface="나눔스퀘어OTF Light"/>
              </a:rPr>
              <a:t>t</a:t>
            </a: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10" dirty="0">
                <a:latin typeface="나눔스퀘어OTF Light"/>
                <a:cs typeface="나눔스퀘어OTF Light"/>
              </a:rPr>
              <a:t>h  </a:t>
            </a:r>
            <a:r>
              <a:rPr sz="1800" b="0" dirty="0">
                <a:latin typeface="나눔스퀘어OTF Light"/>
                <a:cs typeface="나눔스퀘어OTF Light"/>
              </a:rPr>
              <a:t>a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393065">
              <a:lnSpc>
                <a:spcPct val="100000"/>
              </a:lnSpc>
            </a:pP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 </a:t>
            </a:r>
            <a:r>
              <a:rPr sz="1800" b="0" spc="-30" dirty="0">
                <a:latin typeface="나눔스퀘어OTF Light"/>
                <a:cs typeface="나눔스퀘어OTF Light"/>
              </a:rPr>
              <a:t>c  </a:t>
            </a: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4444528" y="1576304"/>
            <a:ext cx="2245360" cy="932815"/>
          </a:xfrm>
          <a:custGeom>
            <a:avLst/>
            <a:gdLst/>
            <a:ahLst/>
            <a:cxnLst/>
            <a:rect l="l" t="t" r="r" b="b"/>
            <a:pathLst>
              <a:path w="2245360" h="932814">
                <a:moveTo>
                  <a:pt x="2241804" y="932688"/>
                </a:moveTo>
                <a:lnTo>
                  <a:pt x="1524" y="932688"/>
                </a:lnTo>
                <a:lnTo>
                  <a:pt x="0" y="929640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922020"/>
                </a:lnTo>
                <a:lnTo>
                  <a:pt x="4572" y="922020"/>
                </a:lnTo>
                <a:lnTo>
                  <a:pt x="9144" y="928116"/>
                </a:lnTo>
                <a:lnTo>
                  <a:pt x="2244852" y="928116"/>
                </a:lnTo>
                <a:lnTo>
                  <a:pt x="2244852" y="929640"/>
                </a:lnTo>
                <a:lnTo>
                  <a:pt x="2241804" y="932688"/>
                </a:lnTo>
                <a:close/>
              </a:path>
              <a:path w="2245360" h="9328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932814">
                <a:moveTo>
                  <a:pt x="22341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4184" y="4572"/>
                </a:lnTo>
                <a:lnTo>
                  <a:pt x="2234184" y="9144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2234184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922020"/>
                </a:lnTo>
                <a:lnTo>
                  <a:pt x="2240280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144"/>
                </a:moveTo>
                <a:lnTo>
                  <a:pt x="2240280" y="9144"/>
                </a:lnTo>
                <a:lnTo>
                  <a:pt x="2234184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932814">
                <a:moveTo>
                  <a:pt x="9144" y="928116"/>
                </a:moveTo>
                <a:lnTo>
                  <a:pt x="4572" y="922020"/>
                </a:lnTo>
                <a:lnTo>
                  <a:pt x="9144" y="922020"/>
                </a:lnTo>
                <a:lnTo>
                  <a:pt x="9144" y="928116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9144" y="928116"/>
                </a:lnTo>
                <a:lnTo>
                  <a:pt x="9144" y="922020"/>
                </a:lnTo>
                <a:lnTo>
                  <a:pt x="2234184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28116"/>
                </a:moveTo>
                <a:lnTo>
                  <a:pt x="2234184" y="928116"/>
                </a:lnTo>
                <a:lnTo>
                  <a:pt x="2240280" y="922020"/>
                </a:lnTo>
                <a:lnTo>
                  <a:pt x="2244852" y="922020"/>
                </a:lnTo>
                <a:lnTo>
                  <a:pt x="2244852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4527829" y="1607764"/>
            <a:ext cx="1788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쉘 명령</a:t>
            </a:r>
            <a:r>
              <a:rPr sz="1800" b="0" spc="13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프롬프트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90" dirty="0">
                <a:latin typeface="나눔스퀘어OTF Light"/>
                <a:cs typeface="나눔스퀘어OTF Light"/>
              </a:rPr>
              <a:t># </a:t>
            </a:r>
            <a:r>
              <a:rPr sz="1800" b="0" spc="-20" dirty="0">
                <a:latin typeface="나눔스퀘어OTF Light"/>
                <a:cs typeface="나눔스퀘어OTF Light"/>
              </a:rPr>
              <a:t>./test.sh </a:t>
            </a: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</a:t>
            </a:r>
            <a:r>
              <a:rPr sz="1800" b="0" spc="-250" dirty="0">
                <a:latin typeface="나눔스퀘어OTF Light"/>
                <a:cs typeface="나눔스퀘어OTF Light"/>
              </a:rPr>
              <a:t> </a:t>
            </a:r>
            <a:r>
              <a:rPr sz="1800" b="0" spc="-30" dirty="0">
                <a:latin typeface="나눔스퀘어OTF Light"/>
                <a:cs typeface="나눔스퀘어OTF Light"/>
              </a:rPr>
              <a:t>c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7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BD8F-0BBA-4D06-B6B0-5EEA025D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입력 받기 </a:t>
            </a:r>
            <a:r>
              <a:rPr lang="en-US" altLang="ko-KR" dirty="0"/>
              <a:t>: read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F0B9DA-D4AE-4560-A109-706A1032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7863" r="34614" b="41787"/>
          <a:stretch/>
        </p:blipFill>
        <p:spPr>
          <a:xfrm>
            <a:off x="768350" y="3273047"/>
            <a:ext cx="4382839" cy="2551335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EF8B1A0-9A4B-4E76-8C76-CFCE3EBF0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74238" r="25298" b="10116"/>
          <a:stretch/>
        </p:blipFill>
        <p:spPr>
          <a:xfrm>
            <a:off x="5835608" y="3291965"/>
            <a:ext cx="5435601" cy="861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34389-FB27-42C2-83E6-14C17A22ABEB}"/>
              </a:ext>
            </a:extLst>
          </p:cNvPr>
          <p:cNvSpPr txBox="1"/>
          <p:nvPr/>
        </p:nvSpPr>
        <p:spPr>
          <a:xfrm>
            <a:off x="768350" y="1873250"/>
            <a:ext cx="788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실습 </a:t>
            </a:r>
            <a:r>
              <a:rPr lang="en-US" altLang="ko-KR" sz="2800" dirty="0"/>
              <a:t>03 : </a:t>
            </a:r>
            <a:r>
              <a:rPr lang="ko-KR" altLang="en-US" sz="2800" dirty="0"/>
              <a:t>입력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“echo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ko-KR" sz="2000" dirty="0"/>
              <a:t>: [Enter] </a:t>
            </a:r>
            <a:r>
              <a:rPr lang="ko-KR" altLang="en-US" sz="2000" dirty="0"/>
              <a:t>키</a:t>
            </a:r>
            <a:r>
              <a:rPr lang="en-US" altLang="ko-KR" sz="2000" smtClean="0">
                <a:solidFill>
                  <a:srgbClr val="FF0000"/>
                </a:solidFill>
              </a:rPr>
              <a:t>(No new </a:t>
            </a:r>
            <a:r>
              <a:rPr lang="en-US" altLang="ko-KR" sz="2000" dirty="0">
                <a:solidFill>
                  <a:srgbClr val="FF0000"/>
                </a:solidFill>
              </a:rPr>
              <a:t>line)</a:t>
            </a:r>
            <a:r>
              <a:rPr lang="ko-KR" altLang="en-US" sz="2000" dirty="0"/>
              <a:t>를 입력하기를 기다림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8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4D1-4BCA-4F20-9606-A98D8A7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23"/>
            <a:ext cx="10515600" cy="1031874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연산자를 </a:t>
            </a:r>
            <a:r>
              <a:rPr lang="ko-KR" altLang="en-US" dirty="0"/>
              <a:t>이용한 사칙연산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F5CD-595A-40F3-B4EF-78EADDE3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4487069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계산에 사용</a:t>
            </a:r>
            <a:endParaRPr lang="en-US" altLang="ko-KR" dirty="0"/>
          </a:p>
          <a:p>
            <a:pPr lvl="1"/>
            <a:r>
              <a:rPr lang="ko-KR" altLang="en-US" dirty="0" err="1"/>
              <a:t>역쿼테이션</a:t>
            </a:r>
            <a:r>
              <a:rPr lang="en-US" altLang="ko-KR" dirty="0"/>
              <a:t>(`) </a:t>
            </a:r>
            <a:r>
              <a:rPr lang="ko-KR" altLang="en-US" dirty="0"/>
              <a:t>사용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</a:p>
          <a:p>
            <a:pPr lvl="1"/>
            <a:r>
              <a:rPr lang="ko-KR" altLang="en-US" dirty="0"/>
              <a:t>곱셈 </a:t>
            </a:r>
            <a:r>
              <a:rPr lang="ko-KR" altLang="en-US" dirty="0" smtClean="0"/>
              <a:t>연산자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와 괄호</a:t>
            </a:r>
            <a:r>
              <a:rPr lang="en-US" altLang="ko-KR" dirty="0" smtClean="0"/>
              <a:t>() </a:t>
            </a:r>
            <a:r>
              <a:rPr lang="ko-KR" altLang="en-US" dirty="0"/>
              <a:t>앞에는 </a:t>
            </a:r>
            <a:r>
              <a:rPr lang="ko-KR" altLang="en-US" dirty="0" err="1"/>
              <a:t>역슬래쉬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데이터값</a:t>
            </a:r>
            <a:r>
              <a:rPr lang="ko-KR" altLang="en-US" dirty="0"/>
              <a:t> </a:t>
            </a:r>
            <a:r>
              <a:rPr lang="ko-KR" altLang="en-US" dirty="0" smtClean="0"/>
              <a:t>사이에 공백이 없어야 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u="sng" dirty="0"/>
              <a:t>연산자</a:t>
            </a:r>
            <a:r>
              <a:rPr lang="ko-KR" altLang="en-US" dirty="0"/>
              <a:t>와 </a:t>
            </a:r>
            <a:r>
              <a:rPr lang="ko-KR" altLang="en-US" u="sng" dirty="0"/>
              <a:t>숫자</a:t>
            </a:r>
            <a:r>
              <a:rPr lang="en-US" altLang="ko-KR" dirty="0"/>
              <a:t>, </a:t>
            </a:r>
            <a:r>
              <a:rPr lang="ko-KR" altLang="en-US" u="sng" dirty="0"/>
              <a:t>변수</a:t>
            </a:r>
            <a:r>
              <a:rPr lang="en-US" altLang="ko-KR" dirty="0"/>
              <a:t>, </a:t>
            </a:r>
            <a:r>
              <a:rPr lang="ko-KR" altLang="en-US" u="sng" dirty="0"/>
              <a:t>기호</a:t>
            </a:r>
            <a:r>
              <a:rPr lang="ko-KR" altLang="en-US" dirty="0"/>
              <a:t> 사이에는 </a:t>
            </a:r>
            <a:r>
              <a:rPr lang="ko-KR" altLang="en-US" b="1" dirty="0">
                <a:solidFill>
                  <a:srgbClr val="0000FF"/>
                </a:solidFill>
              </a:rPr>
              <a:t>공백</a:t>
            </a:r>
            <a:r>
              <a:rPr lang="ko-KR" altLang="en-US" dirty="0"/>
              <a:t>이 존재해야 함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04 : expr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DA2980-28D8-4C55-AA68-3C2B31EE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5858" r="33974" b="24313"/>
          <a:stretch/>
        </p:blipFill>
        <p:spPr>
          <a:xfrm>
            <a:off x="3645711" y="3633234"/>
            <a:ext cx="3281299" cy="3126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0DF03C-634D-41D7-8656-E979C883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" r="32507" b="63064"/>
          <a:stretch/>
        </p:blipFill>
        <p:spPr>
          <a:xfrm>
            <a:off x="7454866" y="3633234"/>
            <a:ext cx="4041742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BBEB5-D6B7-488A-9190-775A5448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 if, </a:t>
            </a:r>
            <a:r>
              <a:rPr lang="en-US" altLang="ko-KR" dirty="0" err="1"/>
              <a:t>elif</a:t>
            </a:r>
            <a:r>
              <a:rPr lang="en-US" altLang="ko-KR" dirty="0"/>
              <a:t>, else, fi)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0D2C1-CF1D-4EE4-AFD7-31DB8761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r>
              <a:rPr lang="en-US" altLang="ko-KR" dirty="0"/>
              <a:t>if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if-then-else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AA2B82-86F3-430A-AA77-FA061B40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2358230"/>
            <a:ext cx="1466850" cy="123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F9B7B2-6E4E-4C82-B3F3-D2BAF0080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9" b="3462"/>
          <a:stretch/>
        </p:blipFill>
        <p:spPr>
          <a:xfrm>
            <a:off x="1122362" y="4441825"/>
            <a:ext cx="1692275" cy="1593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2949D7-6D05-413C-A96A-653AFE174A66}"/>
              </a:ext>
            </a:extLst>
          </p:cNvPr>
          <p:cNvSpPr txBox="1">
            <a:spLocks/>
          </p:cNvSpPr>
          <p:nvPr/>
        </p:nvSpPr>
        <p:spPr>
          <a:xfrm>
            <a:off x="3535611" y="3879453"/>
            <a:ext cx="3733800" cy="29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if-then-else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295EB8-609D-42A8-9E98-53E970A4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42" y="4365301"/>
            <a:ext cx="1999744" cy="2159980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73785B62-4D1F-48BD-A497-BDEC0747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11" y="2299236"/>
            <a:ext cx="2098675" cy="1231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2714645" y="2730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90452" y="619168"/>
            <a:ext cx="2774150" cy="1194651"/>
            <a:chOff x="8008219" y="430580"/>
            <a:chExt cx="2774150" cy="1194651"/>
          </a:xfrm>
        </p:grpSpPr>
        <p:sp>
          <p:nvSpPr>
            <p:cNvPr id="19" name="직사각형 18"/>
            <p:cNvSpPr/>
            <p:nvPr/>
          </p:nvSpPr>
          <p:spPr>
            <a:xfrm>
              <a:off x="8008219" y="430580"/>
              <a:ext cx="2774150" cy="11946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093812" y="456406"/>
              <a:ext cx="2688557" cy="1103370"/>
              <a:chOff x="3579563" y="4715530"/>
              <a:chExt cx="2688557" cy="11033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579563" y="4715530"/>
                <a:ext cx="2688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 </a:t>
                </a:r>
                <a:r>
                  <a:rPr lang="en-US" altLang="ko-KR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condition  </a:t>
                </a:r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50105" y="5111015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5708145" y="5111014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6046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8004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object 7"/>
          <p:cNvSpPr txBox="1"/>
          <p:nvPr/>
        </p:nvSpPr>
        <p:spPr>
          <a:xfrm>
            <a:off x="7405391" y="2250857"/>
            <a:ext cx="40563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-35" dirty="0">
                <a:latin typeface="나눔스퀘어OTF Light"/>
                <a:cs typeface="나눔스퀘어OTF Light"/>
              </a:rPr>
              <a:t>[ </a:t>
            </a:r>
            <a:r>
              <a:rPr sz="1800" b="0" spc="65" dirty="0">
                <a:latin typeface="나눔스퀘어OTF Light"/>
                <a:cs typeface="나눔스퀘어OTF Light"/>
              </a:rPr>
              <a:t>]와 </a:t>
            </a:r>
            <a:r>
              <a:rPr sz="1800" b="0" spc="160" dirty="0">
                <a:latin typeface="나눔스퀘어OTF Light"/>
                <a:cs typeface="나눔스퀘어OTF Light"/>
              </a:rPr>
              <a:t>조건 사이에는 공백이</a:t>
            </a:r>
            <a:r>
              <a:rPr sz="1800" b="0" spc="9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160" dirty="0">
                <a:latin typeface="나눔스퀘어OTF Light"/>
                <a:cs typeface="나눔스퀘어OTF Light"/>
              </a:rPr>
              <a:t>조건의 끝을 알리는 </a:t>
            </a:r>
            <a:r>
              <a:rPr sz="1800" b="0" spc="-70" dirty="0">
                <a:latin typeface="나눔스퀘어OTF Light"/>
                <a:cs typeface="나눔스퀘어OTF Light"/>
              </a:rPr>
              <a:t>; </a:t>
            </a:r>
            <a:r>
              <a:rPr sz="1800" b="0" spc="160" dirty="0">
                <a:latin typeface="나눔스퀘어OTF Light"/>
                <a:cs typeface="나눔스퀘어OTF Light"/>
              </a:rPr>
              <a:t>가</a:t>
            </a:r>
            <a:r>
              <a:rPr sz="1800" b="0" spc="10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3407" y="4441825"/>
            <a:ext cx="2262158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condition1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commands1</a:t>
            </a:r>
          </a:p>
          <a:p>
            <a:r>
              <a:rPr lang="en-US" altLang="ko-K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condition2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commands2</a:t>
            </a:r>
            <a:endParaRPr lang="en-US" altLang="ko-KR" sz="1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6028329" y="4364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38959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592D-E22B-4123-911C-30D3E9A7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6CB2-8A7E-4375-9D85-7E6A23C0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4878" cy="4351338"/>
          </a:xfrm>
        </p:spPr>
        <p:txBody>
          <a:bodyPr/>
          <a:lstStyle/>
          <a:p>
            <a:r>
              <a:rPr lang="en-US" altLang="ko-KR" dirty="0"/>
              <a:t>[ $A –</a:t>
            </a:r>
            <a:r>
              <a:rPr lang="en-US" altLang="ko-KR" dirty="0" err="1"/>
              <a:t>gt</a:t>
            </a:r>
            <a:r>
              <a:rPr lang="en-US" altLang="ko-KR" dirty="0"/>
              <a:t> $B ] : A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g</a:t>
            </a:r>
            <a:r>
              <a:rPr lang="en-US" altLang="ko-KR" dirty="0" smtClean="0"/>
              <a:t>reater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lt</a:t>
            </a:r>
            <a:r>
              <a:rPr lang="en-US" altLang="ko-KR" dirty="0"/>
              <a:t>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ess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ge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g</a:t>
            </a:r>
            <a:r>
              <a:rPr lang="en-US" altLang="ko-KR" dirty="0"/>
              <a:t>reater than or </a:t>
            </a:r>
            <a:r>
              <a:rPr lang="en-US" altLang="ko-KR" b="1" dirty="0"/>
              <a:t>e</a:t>
            </a:r>
            <a:r>
              <a:rPr lang="en-US" altLang="ko-KR" dirty="0"/>
              <a:t>qual </a:t>
            </a:r>
            <a:r>
              <a:rPr lang="en-US" altLang="ko-KR" dirty="0" smtClean="0"/>
              <a:t>to)</a:t>
            </a:r>
            <a:endParaRPr lang="en-US" altLang="ko-KR" dirty="0"/>
          </a:p>
          <a:p>
            <a:r>
              <a:rPr lang="en-US" altLang="ko-KR" dirty="0"/>
              <a:t>[ $A –le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dirty="0" smtClean="0"/>
              <a:t>ess than or </a:t>
            </a:r>
            <a:r>
              <a:rPr lang="en-US" altLang="ko-KR" b="1" dirty="0"/>
              <a:t>e</a:t>
            </a:r>
            <a:r>
              <a:rPr lang="en-US" altLang="ko-KR" dirty="0" smtClean="0"/>
              <a:t>qual to).</a:t>
            </a:r>
            <a:endParaRPr lang="en-US" altLang="ko-KR" dirty="0"/>
          </a:p>
          <a:p>
            <a:r>
              <a:rPr lang="en-US" altLang="ko-KR" dirty="0"/>
              <a:t>[ $A –eq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eq</a:t>
            </a:r>
            <a:r>
              <a:rPr lang="en-US" altLang="ko-KR" dirty="0" smtClean="0"/>
              <a:t>ual).</a:t>
            </a:r>
            <a:endParaRPr lang="en-US" altLang="ko-KR" dirty="0"/>
          </a:p>
          <a:p>
            <a:r>
              <a:rPr lang="en-US" altLang="ko-KR" dirty="0"/>
              <a:t>[ $A –ne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(</a:t>
            </a:r>
            <a:r>
              <a:rPr lang="en-US" altLang="ko-KR" b="1" dirty="0"/>
              <a:t>n</a:t>
            </a:r>
            <a:r>
              <a:rPr lang="en-US" altLang="ko-KR" dirty="0" smtClean="0"/>
              <a:t>ot </a:t>
            </a:r>
            <a:r>
              <a:rPr lang="en-US" altLang="ko-KR" b="1" dirty="0"/>
              <a:t>e</a:t>
            </a:r>
            <a:r>
              <a:rPr lang="en-US" altLang="ko-KR" dirty="0" smtClean="0"/>
              <a:t>qual).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1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75F8-13AC-4C3A-8CC1-12F2A7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FE8E-82AA-4D5A-AFA3-09FBD59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“string1”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“string2” 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문자열이 같은 경우</a:t>
            </a:r>
            <a:r>
              <a:rPr lang="en-US" altLang="ko-KR" dirty="0"/>
              <a:t>(==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 “string1” ! “string2” ]  : </a:t>
            </a:r>
            <a:r>
              <a:rPr lang="ko-KR" altLang="en-US" dirty="0"/>
              <a:t>두 문자열이 다른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(!=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 -z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r>
              <a:rPr lang="en-US" altLang="ko-KR" dirty="0"/>
              <a:t>[ -n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5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810936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 : </a:t>
            </a:r>
            <a:r>
              <a:rPr lang="en-US" altLang="ko-KR" dirty="0" smtClean="0"/>
              <a:t>if-then-else     file: ex05.sh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8" y="1595161"/>
            <a:ext cx="4378668" cy="30917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5" y="1595161"/>
            <a:ext cx="2983642" cy="1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525043"/>
            <a:ext cx="10515600" cy="5734172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05-1 : log </a:t>
            </a:r>
            <a:r>
              <a:rPr lang="ko-KR" altLang="en-US" dirty="0"/>
              <a:t>파일 백업 명령어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</a:t>
            </a:r>
            <a:r>
              <a:rPr lang="en-US" altLang="ko-KR" sz="2000" dirty="0"/>
              <a:t>(a.log, b.log, c.log)</a:t>
            </a:r>
            <a:r>
              <a:rPr lang="ko-KR" altLang="en-US" sz="2000" dirty="0"/>
              <a:t>을 현재 디렉터리</a:t>
            </a:r>
            <a:r>
              <a:rPr lang="en-US" altLang="ko-KR" sz="2000" dirty="0"/>
              <a:t>(./)</a:t>
            </a:r>
            <a:r>
              <a:rPr lang="ko-KR" altLang="en-US" sz="2000" dirty="0"/>
              <a:t>에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쉘 프로그램을 실행하면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디렉터리가 없으면 디렉토리를 만들고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복사</a:t>
            </a:r>
            <a:r>
              <a:rPr lang="en-US" altLang="ko-KR" sz="2000" dirty="0"/>
              <a:t>(cp)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bak</a:t>
            </a:r>
            <a:r>
              <a:rPr lang="ko-KR" altLang="en-US" sz="2000" dirty="0"/>
              <a:t> 디렉토리가 있으면 바로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ko-KR" altLang="en-US" sz="2000" dirty="0"/>
              <a:t>에 복사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54D77-E590-43FB-B1CD-6CF265633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2155" r="77074" b="84703"/>
          <a:stretch/>
        </p:blipFill>
        <p:spPr>
          <a:xfrm>
            <a:off x="1332127" y="2975259"/>
            <a:ext cx="3907167" cy="2446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3B20E82-EE06-4747-BC5C-239EDC2A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2241" r="68354" b="85225"/>
          <a:stretch/>
        </p:blipFill>
        <p:spPr>
          <a:xfrm>
            <a:off x="6054705" y="2975259"/>
            <a:ext cx="5024052" cy="21158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5CE71-E846-4EB3-8D8C-38D220C7A424}"/>
              </a:ext>
            </a:extLst>
          </p:cNvPr>
          <p:cNvSpPr txBox="1"/>
          <p:nvPr/>
        </p:nvSpPr>
        <p:spPr>
          <a:xfrm>
            <a:off x="796905" y="6017342"/>
            <a:ext cx="776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참고 동영상 보기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https://opentutorials.org/course/2598/14204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2684834" y="3570051"/>
            <a:ext cx="418289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853" y="305189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디렉토리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파일검사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연산자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03123" y="3210128"/>
            <a:ext cx="719847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/>
          <a:lstStyle/>
          <a:p>
            <a:r>
              <a:rPr lang="ko-KR" altLang="en-US" dirty="0" smtClean="0"/>
              <a:t>파일 검사 연산자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0390"/>
              </p:ext>
            </p:extLst>
          </p:nvPr>
        </p:nvGraphicFramePr>
        <p:xfrm>
          <a:off x="1718853" y="1033463"/>
          <a:ext cx="8447404" cy="5514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marL="565150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제어문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설명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22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-a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존재한 경우</a:t>
                      </a:r>
                      <a:r>
                        <a:rPr sz="1800" b="0" spc="114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-b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블록장치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22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-c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캐릭터 장치 파일인 경우</a:t>
                      </a:r>
                      <a:r>
                        <a:rPr sz="1800" b="0" spc="6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-d</a:t>
                      </a:r>
                      <a:endParaRPr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디렉토리인 경우</a:t>
                      </a:r>
                      <a:r>
                        <a:rPr sz="1800" b="0" spc="1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7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-e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파일이 있는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6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-f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정규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9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-g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85" dirty="0">
                          <a:latin typeface="+mj-lt"/>
                          <a:cs typeface="나눔스퀘어OTF Light"/>
                        </a:rPr>
                        <a:t>SetGID가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3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-h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한 개 이상의 심볼릭 링크가 설정된 경우</a:t>
                      </a:r>
                      <a:r>
                        <a:rPr sz="1800" b="0" spc="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-k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20" dirty="0">
                          <a:latin typeface="+mj-lt"/>
                          <a:cs typeface="나눔스퀘어OTF Light"/>
                        </a:rPr>
                        <a:t>Sticky </a:t>
                      </a:r>
                      <a:r>
                        <a:rPr sz="1800" b="0" spc="30" dirty="0">
                          <a:latin typeface="+mj-lt"/>
                          <a:cs typeface="나눔스퀘어OTF Light"/>
                        </a:rPr>
                        <a:t>bit가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32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-p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5" dirty="0">
                          <a:latin typeface="+mj-lt"/>
                          <a:cs typeface="나눔스퀘어OTF Light"/>
                        </a:rPr>
                        <a:t>FIFO인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경우</a:t>
                      </a:r>
                      <a:r>
                        <a:rPr sz="1800" b="0" spc="15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45"/>
                        </a:lnSpc>
                      </a:pPr>
                      <a:r>
                        <a:rPr sz="1800" b="1" spc="114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-r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4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읽기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8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-s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0" dirty="0">
                          <a:latin typeface="+mj-lt"/>
                          <a:cs typeface="나눔스퀘어OTF Light"/>
                        </a:rPr>
                        <a:t>0보다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큰 경우</a:t>
                      </a:r>
                      <a:r>
                        <a:rPr sz="1800" b="0" spc="17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-u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70" dirty="0">
                          <a:latin typeface="+mj-lt"/>
                          <a:cs typeface="나눔스퀘어OTF Light"/>
                        </a:rPr>
                        <a:t>SetUID가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5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-w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쓰기가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-x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실행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7600</TotalTime>
  <Words>903</Words>
  <Application>Microsoft Office PowerPoint</Application>
  <PresentationFormat>와이드스크린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나눔스퀘어OTF Light</vt:lpstr>
      <vt:lpstr>맑은 고딕</vt:lpstr>
      <vt:lpstr>Arial</vt:lpstr>
      <vt:lpstr>Courier New</vt:lpstr>
      <vt:lpstr>Times New Roman</vt:lpstr>
      <vt:lpstr>2020-1</vt:lpstr>
      <vt:lpstr>쉘 스크립트 (Shell Script)</vt:lpstr>
      <vt:lpstr>값 입력 받기 : read</vt:lpstr>
      <vt:lpstr>expr 연산자를 이용한 사칙연산 </vt:lpstr>
      <vt:lpstr>조건문 ( if, elif, else, fi)</vt:lpstr>
      <vt:lpstr>숫자 비교</vt:lpstr>
      <vt:lpstr>문자 비교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case 문</vt:lpstr>
      <vt:lpstr>PowerPoint 프레젠테이션</vt:lpstr>
      <vt:lpstr>PowerPoint 프레젠테이션</vt:lpstr>
      <vt:lpstr>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스크립트 (Shell Script)</dc:title>
  <dc:creator>Kim Jong Hyun</dc:creator>
  <cp:lastModifiedBy>jinsook</cp:lastModifiedBy>
  <cp:revision>112</cp:revision>
  <dcterms:created xsi:type="dcterms:W3CDTF">2019-09-30T02:19:50Z</dcterms:created>
  <dcterms:modified xsi:type="dcterms:W3CDTF">2020-09-12T09:47:28Z</dcterms:modified>
</cp:coreProperties>
</file>