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4"/>
  </p:notesMasterIdLst>
  <p:sldIdLst>
    <p:sldId id="256" r:id="rId2"/>
    <p:sldId id="356" r:id="rId3"/>
    <p:sldId id="355" r:id="rId4"/>
    <p:sldId id="393" r:id="rId5"/>
    <p:sldId id="374" r:id="rId6"/>
    <p:sldId id="357" r:id="rId7"/>
    <p:sldId id="403" r:id="rId8"/>
    <p:sldId id="373" r:id="rId9"/>
    <p:sldId id="405" r:id="rId10"/>
    <p:sldId id="377" r:id="rId11"/>
    <p:sldId id="404" r:id="rId12"/>
    <p:sldId id="359" r:id="rId13"/>
    <p:sldId id="358" r:id="rId14"/>
    <p:sldId id="348" r:id="rId15"/>
    <p:sldId id="349" r:id="rId16"/>
    <p:sldId id="350" r:id="rId17"/>
    <p:sldId id="386" r:id="rId18"/>
    <p:sldId id="399" r:id="rId19"/>
    <p:sldId id="394" r:id="rId20"/>
    <p:sldId id="396" r:id="rId21"/>
    <p:sldId id="378" r:id="rId22"/>
    <p:sldId id="382" r:id="rId23"/>
    <p:sldId id="383" r:id="rId24"/>
    <p:sldId id="400" r:id="rId25"/>
    <p:sldId id="379" r:id="rId26"/>
    <p:sldId id="387" r:id="rId27"/>
    <p:sldId id="388" r:id="rId28"/>
    <p:sldId id="380" r:id="rId29"/>
    <p:sldId id="389" r:id="rId30"/>
    <p:sldId id="381" r:id="rId31"/>
    <p:sldId id="401" r:id="rId32"/>
    <p:sldId id="402" r:id="rId3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FFFF00"/>
    <a:srgbClr val="0000FF"/>
    <a:srgbClr val="14910C"/>
    <a:srgbClr val="12980C"/>
    <a:srgbClr val="009900"/>
    <a:srgbClr val="2585C9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068" autoAdjust="0"/>
    <p:restoredTop sz="94660"/>
  </p:normalViewPr>
  <p:slideViewPr>
    <p:cSldViewPr snapToGrid="0" showGuides="1">
      <p:cViewPr varScale="1">
        <p:scale>
          <a:sx n="111" d="100"/>
          <a:sy n="111" d="100"/>
        </p:scale>
        <p:origin x="378" y="126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BA394C-F57C-46F7-A237-44FDB0C72F82}" type="datetimeFigureOut">
              <a:rPr lang="ko-KR" altLang="en-US" smtClean="0"/>
              <a:t>2020-10-06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8B0726-9D2F-4C84-9635-1AD3060BC6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6811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Picture 2" descr="DIT동의과학대학교(DONG-EUI INSTITUTE OF TECHNOLOGY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4504" y="64992"/>
            <a:ext cx="931937" cy="195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7662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9088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3332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2510" y="173708"/>
            <a:ext cx="11822266" cy="738745"/>
          </a:xfrm>
        </p:spPr>
        <p:txBody>
          <a:bodyPr/>
          <a:lstStyle>
            <a:lvl1pPr>
              <a:defRPr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77072" y="1057835"/>
            <a:ext cx="11434714" cy="5611906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1722443" y="6492275"/>
            <a:ext cx="453081" cy="365125"/>
          </a:xfrm>
        </p:spPr>
        <p:txBody>
          <a:bodyPr/>
          <a:lstStyle/>
          <a:p>
            <a:fld id="{58588529-ABE4-40AD-8768-23231B9177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35896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370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1129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4548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0869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1282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4678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5814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45991" y="117298"/>
            <a:ext cx="11929216" cy="6860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73465" y="940036"/>
            <a:ext cx="11801741" cy="57769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1776817" y="6492875"/>
            <a:ext cx="4151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588529-ABE4-40AD-8768-23231B917785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5" name="Picture 2" descr="DIT동의과학대학교(DONG-EUI INSTITUTE OF TECHNOLOGY)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4504" y="64992"/>
            <a:ext cx="931937" cy="195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8595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리눅스</a:t>
            </a: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(Linux)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r>
              <a:rPr lang="ko-KR" altLang="en-US" dirty="0" smtClean="0"/>
              <a:t>동의과학대학교 컴퓨터정보과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3054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10</a:t>
            </a:fld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5717817"/>
              </p:ext>
            </p:extLst>
          </p:nvPr>
        </p:nvGraphicFramePr>
        <p:xfrm>
          <a:off x="919951" y="1243500"/>
          <a:ext cx="10802492" cy="47482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761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263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48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맑은 고딕" pitchFamily="50" charset="-127"/>
                          <a:ea typeface="맑은 고딕" pitchFamily="50" charset="-127"/>
                        </a:rPr>
                        <a:t>명령어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4823">
                <a:tc>
                  <a:txBody>
                    <a:bodyPr/>
                    <a:lstStyle/>
                    <a:p>
                      <a:pPr algn="l" eaLnBrk="1" hangingPunct="1">
                        <a:defRPr/>
                      </a:pPr>
                      <a:r>
                        <a:rPr lang="en-US" altLang="ko-KR" dirty="0" smtClean="0"/>
                        <a:t>$ </a:t>
                      </a:r>
                      <a:r>
                        <a:rPr lang="en-US" altLang="ko-KR" dirty="0" err="1" smtClean="0"/>
                        <a:t>grep</a:t>
                      </a:r>
                      <a:r>
                        <a:rPr lang="en-US" altLang="ko-KR" dirty="0" smtClean="0"/>
                        <a:t> '</a:t>
                      </a:r>
                      <a:r>
                        <a:rPr lang="en-US" altLang="ko-KR" b="1" dirty="0" smtClean="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^</a:t>
                      </a:r>
                      <a:r>
                        <a:rPr lang="en-US" altLang="ko-KR" dirty="0" smtClean="0"/>
                        <a:t>a' </a:t>
                      </a:r>
                      <a:r>
                        <a:rPr lang="ko-KR" altLang="en-US" dirty="0" smtClean="0"/>
                        <a:t>파일명</a:t>
                      </a:r>
                      <a:endParaRPr lang="en-US" altLang="ko-KR" sz="1800" b="1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 smtClean="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^</a:t>
                      </a:r>
                      <a:r>
                        <a:rPr lang="ko-KR" altLang="en-US" sz="1600" dirty="0" smtClean="0"/>
                        <a:t>는 파일의 시작을 나타냄</a:t>
                      </a:r>
                      <a:r>
                        <a:rPr lang="en-US" altLang="ko-KR" sz="1600" dirty="0" smtClean="0"/>
                        <a:t>. </a:t>
                      </a:r>
                      <a:r>
                        <a:rPr lang="ko-KR" altLang="en-US" sz="1600" dirty="0" smtClean="0"/>
                        <a:t>파일에서 </a:t>
                      </a:r>
                      <a:r>
                        <a:rPr lang="en-US" altLang="ko-KR" sz="1600" dirty="0" smtClean="0"/>
                        <a:t>a</a:t>
                      </a:r>
                      <a:r>
                        <a:rPr lang="ko-KR" altLang="en-US" sz="1600" dirty="0" smtClean="0"/>
                        <a:t>로 시작하는 행을 찾는다.</a:t>
                      </a:r>
                      <a:endParaRPr lang="en-US" altLang="ko-KR" sz="160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482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$ </a:t>
                      </a:r>
                      <a:r>
                        <a:rPr lang="en-US" altLang="ko-KR" dirty="0" err="1" smtClean="0"/>
                        <a:t>grep</a:t>
                      </a:r>
                      <a:r>
                        <a:rPr lang="en-US" altLang="ko-KR" dirty="0" smtClean="0"/>
                        <a:t> 'apple</a:t>
                      </a:r>
                      <a:r>
                        <a:rPr lang="en-US" altLang="ko-KR" b="1" dirty="0" smtClean="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$</a:t>
                      </a:r>
                      <a:r>
                        <a:rPr lang="en-US" altLang="ko-KR" dirty="0" smtClean="0"/>
                        <a:t>' </a:t>
                      </a:r>
                      <a:r>
                        <a:rPr lang="ko-KR" altLang="en-US" dirty="0" smtClean="0"/>
                        <a:t>파일명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 smtClean="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$</a:t>
                      </a:r>
                      <a:r>
                        <a:rPr lang="ko-KR" altLang="en-US" sz="1600" dirty="0" smtClean="0"/>
                        <a:t>는 파일의 끝을 나타냄</a:t>
                      </a:r>
                      <a:r>
                        <a:rPr lang="en-US" altLang="ko-KR" sz="1600" dirty="0" smtClean="0"/>
                        <a:t>. </a:t>
                      </a:r>
                      <a:r>
                        <a:rPr lang="ko-KR" altLang="en-US" sz="1600" dirty="0" smtClean="0"/>
                        <a:t>파일에서 </a:t>
                      </a:r>
                      <a:r>
                        <a:rPr lang="en-US" altLang="ko-KR" sz="1600" dirty="0" smtClean="0"/>
                        <a:t>e</a:t>
                      </a:r>
                      <a:r>
                        <a:rPr lang="ko-KR" altLang="en-US" sz="1600" dirty="0" smtClean="0"/>
                        <a:t>로 끝나는 행을 찾는다</a:t>
                      </a:r>
                      <a:r>
                        <a:rPr lang="en-US" altLang="ko-KR" sz="1600" dirty="0" smtClean="0"/>
                        <a:t>.</a:t>
                      </a:r>
                      <a:endParaRPr lang="en-US" altLang="ko-KR" sz="160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4823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/>
                        <a:t>$ </a:t>
                      </a:r>
                      <a:r>
                        <a:rPr lang="en-US" altLang="ko-KR" dirty="0" err="1" smtClean="0"/>
                        <a:t>grep</a:t>
                      </a:r>
                      <a:r>
                        <a:rPr lang="en-US" altLang="ko-KR" dirty="0" smtClean="0"/>
                        <a:t> 'app</a:t>
                      </a:r>
                      <a:r>
                        <a:rPr lang="en-US" altLang="ko-KR" b="1" dirty="0" smtClean="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*</a:t>
                      </a:r>
                      <a:r>
                        <a:rPr lang="en-US" altLang="ko-KR" dirty="0" smtClean="0"/>
                        <a:t>' </a:t>
                      </a:r>
                      <a:r>
                        <a:rPr lang="ko-KR" altLang="en-US" dirty="0" smtClean="0"/>
                        <a:t>파일명</a:t>
                      </a:r>
                      <a:endParaRPr lang="ko-KR" altLang="en-US" sz="18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1" indent="0" algn="l" eaLnBrk="1" hangingPunct="1">
                        <a:buFont typeface="Georgia" panose="02040502050405020303" pitchFamily="18" charset="0"/>
                        <a:buNone/>
                        <a:defRPr/>
                      </a:pPr>
                      <a:r>
                        <a:rPr lang="ko-KR" altLang="en-US" sz="1600" dirty="0" smtClean="0"/>
                        <a:t>파일에서 </a:t>
                      </a:r>
                      <a:r>
                        <a:rPr lang="en-US" altLang="ko-KR" sz="1600" dirty="0" smtClean="0"/>
                        <a:t>app</a:t>
                      </a:r>
                      <a:r>
                        <a:rPr lang="ko-KR" altLang="en-US" sz="1600" dirty="0" smtClean="0"/>
                        <a:t>로 시작하는 모든 단어를 찾는다</a:t>
                      </a:r>
                      <a:r>
                        <a:rPr lang="en-US" altLang="ko-KR" sz="1600" dirty="0" smtClean="0"/>
                        <a:t>.</a:t>
                      </a:r>
                      <a:endParaRPr lang="en-US" altLang="ko-KR" sz="160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0328023"/>
                  </a:ext>
                </a:extLst>
              </a:tr>
              <a:tr h="474823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/>
                        <a:t>$ </a:t>
                      </a:r>
                      <a:r>
                        <a:rPr lang="en-US" altLang="ko-KR" dirty="0" err="1" smtClean="0"/>
                        <a:t>grep</a:t>
                      </a:r>
                      <a:r>
                        <a:rPr lang="en-US" altLang="ko-KR" dirty="0" smtClean="0"/>
                        <a:t> 'a</a:t>
                      </a:r>
                      <a:r>
                        <a:rPr lang="en-US" altLang="ko-KR" b="1" spc="300" baseline="0" dirty="0" smtClean="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.....</a:t>
                      </a:r>
                      <a:r>
                        <a:rPr lang="en-US" altLang="ko-KR" dirty="0" smtClean="0"/>
                        <a:t>e' </a:t>
                      </a:r>
                      <a:r>
                        <a:rPr lang="ko-KR" altLang="en-US" dirty="0" smtClean="0"/>
                        <a:t>파일명</a:t>
                      </a:r>
                      <a:endParaRPr lang="ko-KR" altLang="en-US" sz="18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파일에서 </a:t>
                      </a:r>
                      <a:r>
                        <a:rPr lang="en-US" altLang="ko-KR" sz="1600" dirty="0" smtClean="0"/>
                        <a:t>a</a:t>
                      </a:r>
                      <a:r>
                        <a:rPr lang="ko-KR" altLang="en-US" sz="1600" dirty="0" smtClean="0"/>
                        <a:t>로 시작하고 </a:t>
                      </a:r>
                      <a:r>
                        <a:rPr lang="en-US" altLang="ko-KR" sz="1600" dirty="0" smtClean="0"/>
                        <a:t>e</a:t>
                      </a:r>
                      <a:r>
                        <a:rPr lang="ko-KR" altLang="en-US" sz="1600" dirty="0" smtClean="0"/>
                        <a:t>로 끝나는 </a:t>
                      </a:r>
                      <a:r>
                        <a:rPr lang="en-US" altLang="ko-KR" sz="1600" dirty="0" smtClean="0"/>
                        <a:t>7</a:t>
                      </a:r>
                      <a:r>
                        <a:rPr lang="ko-KR" altLang="en-US" sz="1600" dirty="0" smtClean="0"/>
                        <a:t>자리 단어를 찾는다</a:t>
                      </a:r>
                      <a:r>
                        <a:rPr lang="en-US" altLang="ko-KR" sz="1600" dirty="0" smtClean="0"/>
                        <a:t>.</a:t>
                      </a:r>
                      <a:endParaRPr lang="en-US" altLang="ko-KR" sz="160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4823">
                <a:tc>
                  <a:txBody>
                    <a:bodyPr/>
                    <a:lstStyle/>
                    <a:p>
                      <a:pPr algn="l" eaLnBrk="1" hangingPunct="1">
                        <a:defRPr/>
                      </a:pPr>
                      <a:r>
                        <a:rPr lang="en-US" altLang="ko-KR" dirty="0" smtClean="0"/>
                        <a:t>$ </a:t>
                      </a:r>
                      <a:r>
                        <a:rPr lang="en-US" altLang="ko-KR" dirty="0" err="1" smtClean="0"/>
                        <a:t>grep</a:t>
                      </a:r>
                      <a:r>
                        <a:rPr lang="en-US" altLang="ko-KR" dirty="0" smtClean="0"/>
                        <a:t> </a:t>
                      </a:r>
                      <a:r>
                        <a:rPr lang="en-US" altLang="ko-KR" b="1" dirty="0" smtClean="0">
                          <a:solidFill>
                            <a:srgbClr val="0000FF"/>
                          </a:solidFill>
                        </a:rPr>
                        <a:t>[a-d]</a:t>
                      </a:r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/>
                        <a:t>파일명</a:t>
                      </a:r>
                      <a:endParaRPr lang="en-US" altLang="ko-KR" sz="1800" b="1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파일에서 </a:t>
                      </a:r>
                      <a:r>
                        <a:rPr lang="en-US" altLang="ko-KR" sz="1600" dirty="0" err="1" smtClean="0"/>
                        <a:t>a,b,c,d</a:t>
                      </a: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로 시작하는 단어를 모두 찾는다</a:t>
                      </a:r>
                      <a:r>
                        <a:rPr lang="en-US" altLang="ko-KR" sz="1600" dirty="0" smtClean="0"/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1809597"/>
                  </a:ext>
                </a:extLst>
              </a:tr>
              <a:tr h="474823">
                <a:tc>
                  <a:txBody>
                    <a:bodyPr/>
                    <a:lstStyle/>
                    <a:p>
                      <a:pPr algn="l" eaLnBrk="1" hangingPunct="1">
                        <a:defRPr/>
                      </a:pPr>
                      <a:r>
                        <a:rPr lang="en-US" altLang="ko-KR" dirty="0" smtClean="0"/>
                        <a:t>$ </a:t>
                      </a:r>
                      <a:r>
                        <a:rPr lang="en-US" altLang="ko-KR" dirty="0" err="1" smtClean="0"/>
                        <a:t>grep</a:t>
                      </a:r>
                      <a:r>
                        <a:rPr lang="en-US" altLang="ko-KR" dirty="0" smtClean="0"/>
                        <a:t> </a:t>
                      </a:r>
                      <a:r>
                        <a:rPr lang="en-US" altLang="ko-KR" b="1" dirty="0" smtClean="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[</a:t>
                      </a:r>
                      <a:r>
                        <a:rPr lang="en-US" altLang="ko-KR" b="1" dirty="0" err="1" smtClean="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aA</a:t>
                      </a:r>
                      <a:r>
                        <a:rPr lang="en-US" altLang="ko-KR" b="1" dirty="0" smtClean="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]</a:t>
                      </a:r>
                      <a:r>
                        <a:rPr lang="en-US" altLang="ko-KR" dirty="0" err="1" smtClean="0"/>
                        <a:t>pple</a:t>
                      </a:r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/>
                        <a:t>파일명</a:t>
                      </a:r>
                      <a:endParaRPr lang="en-US" altLang="ko-KR" sz="1800" b="1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파일에서 </a:t>
                      </a:r>
                      <a:r>
                        <a:rPr lang="en-US" altLang="ko-KR" sz="1600" dirty="0" smtClean="0"/>
                        <a:t>apple </a:t>
                      </a:r>
                      <a:r>
                        <a:rPr lang="ko-KR" altLang="en-US" sz="1600" dirty="0" smtClean="0"/>
                        <a:t>또는 </a:t>
                      </a:r>
                      <a:r>
                        <a:rPr lang="en-US" altLang="ko-KR" sz="1600" dirty="0" smtClean="0"/>
                        <a:t>Apple</a:t>
                      </a:r>
                      <a:r>
                        <a:rPr lang="ko-KR" altLang="en-US" sz="1600" dirty="0" smtClean="0"/>
                        <a:t>로 시작하는 단어를 모두 찾는다</a:t>
                      </a:r>
                      <a:r>
                        <a:rPr lang="en-US" altLang="ko-KR" sz="1600" dirty="0" smtClean="0"/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011721"/>
                  </a:ext>
                </a:extLst>
              </a:tr>
              <a:tr h="474823">
                <a:tc>
                  <a:txBody>
                    <a:bodyPr/>
                    <a:lstStyle/>
                    <a:p>
                      <a:pPr algn="l"/>
                      <a:r>
                        <a:rPr lang="en-US" altLang="ko-KR" dirty="0" smtClean="0"/>
                        <a:t>$ </a:t>
                      </a:r>
                      <a:r>
                        <a:rPr lang="en-US" altLang="ko-KR" dirty="0" err="1" smtClean="0"/>
                        <a:t>grep</a:t>
                      </a:r>
                      <a:r>
                        <a:rPr lang="en-US" altLang="ko-KR" dirty="0" smtClean="0"/>
                        <a:t> 'apple' d</a:t>
                      </a:r>
                      <a:r>
                        <a:rPr lang="en-US" altLang="ko-KR" b="1" dirty="0" smtClean="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*</a:t>
                      </a:r>
                      <a:endParaRPr lang="ko-KR" altLang="en-US" b="1" dirty="0"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d</a:t>
                      </a:r>
                      <a:r>
                        <a:rPr lang="ko-KR" altLang="en-US" sz="1600" dirty="0" smtClean="0"/>
                        <a:t>로 시작하는 모든 파일에서 </a:t>
                      </a:r>
                      <a:r>
                        <a:rPr lang="en-US" altLang="ko-KR" sz="1600" dirty="0" smtClean="0"/>
                        <a:t>apple </a:t>
                      </a:r>
                      <a:r>
                        <a:rPr lang="ko-KR" altLang="en-US" sz="1600" dirty="0" smtClean="0"/>
                        <a:t>를 포함하는 모든 행을 찾는다</a:t>
                      </a:r>
                      <a:r>
                        <a:rPr lang="en-US" altLang="ko-KR" sz="1600" dirty="0" smtClean="0"/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9042214"/>
                  </a:ext>
                </a:extLst>
              </a:tr>
              <a:tr h="47482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$ </a:t>
                      </a:r>
                      <a:r>
                        <a:rPr lang="en-US" altLang="ko-KR" dirty="0" err="1" smtClean="0"/>
                        <a:t>grep</a:t>
                      </a:r>
                      <a:r>
                        <a:rPr lang="en-US" altLang="ko-KR" dirty="0" smtClean="0"/>
                        <a:t> 'apple' </a:t>
                      </a:r>
                      <a:r>
                        <a:rPr lang="ko-KR" altLang="en-US" dirty="0" smtClean="0"/>
                        <a:t>파일명</a:t>
                      </a:r>
                      <a:r>
                        <a:rPr lang="en-US" altLang="ko-KR" dirty="0" smtClean="0"/>
                        <a:t>1 </a:t>
                      </a:r>
                      <a:r>
                        <a:rPr lang="ko-KR" altLang="en-US" dirty="0" smtClean="0"/>
                        <a:t>파일명</a:t>
                      </a:r>
                      <a:r>
                        <a:rPr lang="en-US" altLang="ko-KR" dirty="0" smtClean="0"/>
                        <a:t>2 </a:t>
                      </a:r>
                      <a:endParaRPr lang="ko-KR" altLang="en-US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1" indent="0" algn="l" eaLnBrk="1" hangingPunct="1">
                        <a:buFont typeface="Georgia" panose="02040502050405020303" pitchFamily="18" charset="0"/>
                        <a:buNone/>
                        <a:defRPr/>
                      </a:pPr>
                      <a:r>
                        <a:rPr lang="ko-KR" altLang="en-US" sz="1600" dirty="0" smtClean="0"/>
                        <a:t>지정된 두개의 파일에서 </a:t>
                      </a:r>
                      <a:r>
                        <a:rPr lang="en-US" altLang="ko-KR" sz="1600" dirty="0" smtClean="0"/>
                        <a:t>apple </a:t>
                      </a:r>
                      <a:r>
                        <a:rPr lang="ko-KR" altLang="en-US" sz="1600" dirty="0" smtClean="0"/>
                        <a:t>를 포함하는 모든 행을 찾는다</a:t>
                      </a:r>
                      <a:r>
                        <a:rPr lang="en-US" altLang="ko-KR" sz="1600" dirty="0" smtClean="0"/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5389424"/>
                  </a:ext>
                </a:extLst>
              </a:tr>
              <a:tr h="474823">
                <a:tc>
                  <a:txBody>
                    <a:bodyPr/>
                    <a:lstStyle/>
                    <a:p>
                      <a:pPr algn="l" eaLnBrk="1" hangingPunct="1">
                        <a:defRPr/>
                      </a:pPr>
                      <a:r>
                        <a:rPr lang="en-US" altLang="ko-KR" dirty="0" smtClean="0"/>
                        <a:t>$ </a:t>
                      </a:r>
                      <a:r>
                        <a:rPr lang="en-US" altLang="ko-KR" dirty="0" err="1" smtClean="0"/>
                        <a:t>grep</a:t>
                      </a:r>
                      <a:r>
                        <a:rPr lang="en-US" altLang="ko-KR" dirty="0" smtClean="0"/>
                        <a:t> '^[ab]' </a:t>
                      </a:r>
                      <a:r>
                        <a:rPr lang="ko-KR" altLang="en-US" dirty="0" smtClean="0"/>
                        <a:t>파일명</a:t>
                      </a:r>
                      <a:endParaRPr lang="en-US" altLang="ko-KR" sz="1800" b="1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파일에서 </a:t>
                      </a:r>
                      <a:r>
                        <a:rPr lang="en-US" altLang="ko-KR" sz="1600" dirty="0" smtClean="0"/>
                        <a:t>a</a:t>
                      </a:r>
                      <a:r>
                        <a:rPr lang="ko-KR" altLang="en-US" sz="1600" dirty="0" smtClean="0"/>
                        <a:t>나 </a:t>
                      </a:r>
                      <a:r>
                        <a:rPr lang="en-US" altLang="ko-KR" sz="1600" dirty="0" smtClean="0"/>
                        <a:t>b</a:t>
                      </a:r>
                      <a:r>
                        <a:rPr lang="ko-KR" altLang="en-US" sz="1600" dirty="0" smtClean="0"/>
                        <a:t>로 시작되는 모든 행을 찾는다</a:t>
                      </a:r>
                      <a:r>
                        <a:rPr lang="en-US" altLang="ko-KR" sz="1600" dirty="0" smtClean="0"/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30146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0071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다음의 텍스트에서 </a:t>
            </a:r>
            <a:r>
              <a:rPr lang="ko-KR" altLang="en-US" dirty="0" err="1" smtClean="0"/>
              <a:t>검색하시오</a:t>
            </a:r>
            <a:r>
              <a:rPr lang="en-US" altLang="ko-KR" dirty="0" smtClean="0"/>
              <a:t>.</a:t>
            </a:r>
          </a:p>
          <a:p>
            <a:pPr marL="914400" lvl="1" indent="-457200">
              <a:lnSpc>
                <a:spcPct val="200000"/>
              </a:lnSpc>
              <a:buFont typeface="+mj-lt"/>
              <a:buAutoNum type="arabicPeriod"/>
            </a:pPr>
            <a:r>
              <a:rPr lang="en-US" altLang="ko-KR" dirty="0" smtClean="0"/>
              <a:t>a</a:t>
            </a:r>
            <a:r>
              <a:rPr lang="ko-KR" altLang="en-US" dirty="0" smtClean="0"/>
              <a:t>가 포함된 </a:t>
            </a:r>
            <a:r>
              <a:rPr lang="en-US" altLang="ko-KR" dirty="0" smtClean="0"/>
              <a:t>test03</a:t>
            </a:r>
            <a:r>
              <a:rPr lang="ko-KR" altLang="en-US" dirty="0" smtClean="0"/>
              <a:t>의 문장 검색</a:t>
            </a:r>
            <a:endParaRPr lang="en-US" altLang="ko-KR" dirty="0" smtClean="0"/>
          </a:p>
          <a:p>
            <a:pPr marL="914400" lvl="1" indent="-457200">
              <a:lnSpc>
                <a:spcPct val="200000"/>
              </a:lnSpc>
              <a:buFont typeface="+mj-lt"/>
              <a:buAutoNum type="arabicPeriod"/>
            </a:pPr>
            <a:r>
              <a:rPr lang="en-US" altLang="ko-KR" dirty="0" smtClean="0"/>
              <a:t>a, b </a:t>
            </a:r>
            <a:r>
              <a:rPr lang="ko-KR" altLang="en-US" dirty="0" smtClean="0"/>
              <a:t>또는 </a:t>
            </a:r>
            <a:r>
              <a:rPr lang="en-US" altLang="ko-KR" dirty="0" smtClean="0"/>
              <a:t>c</a:t>
            </a:r>
            <a:r>
              <a:rPr lang="ko-KR" altLang="en-US" dirty="0" smtClean="0"/>
              <a:t>로 시작하는 </a:t>
            </a:r>
            <a:r>
              <a:rPr lang="en-US" altLang="ko-KR" dirty="0"/>
              <a:t>test03</a:t>
            </a:r>
            <a:r>
              <a:rPr lang="ko-KR" altLang="en-US" dirty="0"/>
              <a:t>의 </a:t>
            </a:r>
            <a:r>
              <a:rPr lang="ko-KR" altLang="en-US" dirty="0" smtClean="0"/>
              <a:t>문장 검색</a:t>
            </a:r>
            <a:endParaRPr lang="en-US" altLang="ko-KR" dirty="0" smtClean="0"/>
          </a:p>
          <a:p>
            <a:pPr marL="914400" lvl="1" indent="-457200">
              <a:lnSpc>
                <a:spcPct val="200000"/>
              </a:lnSpc>
              <a:buFont typeface="+mj-lt"/>
              <a:buAutoNum type="arabicPeriod"/>
            </a:pPr>
            <a:r>
              <a:rPr lang="en-US" altLang="ko-KR" dirty="0" smtClean="0"/>
              <a:t>test03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p</a:t>
            </a:r>
            <a:r>
              <a:rPr lang="ko-KR" altLang="en-US" dirty="0" smtClean="0"/>
              <a:t>로 시작되는 단어와 번호가 출력</a:t>
            </a:r>
            <a:endParaRPr lang="en-US" altLang="ko-KR" dirty="0" smtClean="0"/>
          </a:p>
          <a:p>
            <a:pPr marL="914400" lvl="1" indent="-457200">
              <a:lnSpc>
                <a:spcPct val="200000"/>
              </a:lnSpc>
              <a:buFont typeface="+mj-lt"/>
              <a:buAutoNum type="arabicPeriod"/>
            </a:pPr>
            <a:r>
              <a:rPr lang="en-US" altLang="ko-KR" dirty="0"/>
              <a:t>test03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‘.</a:t>
            </a:r>
            <a:r>
              <a:rPr lang="ko-KR" altLang="en-US" dirty="0" smtClean="0"/>
              <a:t>응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으로 시작하는 문장 검색</a:t>
            </a:r>
            <a:endParaRPr lang="en-US" altLang="ko-KR" dirty="0" smtClean="0"/>
          </a:p>
          <a:p>
            <a:pPr marL="914400" lvl="1" indent="-457200">
              <a:lnSpc>
                <a:spcPct val="200000"/>
              </a:lnSpc>
              <a:buFont typeface="+mj-lt"/>
              <a:buAutoNum type="arabicPeriod"/>
            </a:pPr>
            <a:r>
              <a:rPr lang="ko-KR" altLang="en-US" dirty="0" smtClean="0"/>
              <a:t>홈디렉토리에서 </a:t>
            </a:r>
            <a:r>
              <a:rPr lang="en-US" altLang="ko-KR" dirty="0" smtClean="0"/>
              <a:t>ls –la </a:t>
            </a:r>
            <a:r>
              <a:rPr lang="ko-KR" altLang="en-US" dirty="0" smtClean="0"/>
              <a:t>명령의 결과를 가지고 </a:t>
            </a:r>
            <a:r>
              <a:rPr lang="en-US" altLang="ko-KR" dirty="0" smtClean="0"/>
              <a:t>‘bash’ </a:t>
            </a:r>
            <a:r>
              <a:rPr lang="ko-KR" altLang="en-US" dirty="0" smtClean="0"/>
              <a:t>문장 검색</a:t>
            </a:r>
            <a:r>
              <a:rPr lang="en-US" altLang="ko-KR" dirty="0" smtClean="0"/>
              <a:t>( | </a:t>
            </a:r>
            <a:r>
              <a:rPr lang="ko-KR" altLang="en-US" dirty="0" smtClean="0"/>
              <a:t>사용</a:t>
            </a:r>
            <a:r>
              <a:rPr lang="en-US" altLang="ko-KR" dirty="0" smtClean="0"/>
              <a:t>)</a:t>
            </a:r>
          </a:p>
          <a:p>
            <a:pPr marL="914400" lvl="1" indent="-457200">
              <a:lnSpc>
                <a:spcPct val="200000"/>
              </a:lnSpc>
              <a:buFont typeface="+mj-lt"/>
              <a:buAutoNum type="arabicPeriod"/>
            </a:pPr>
            <a:r>
              <a:rPr lang="ko-KR" altLang="en-US" dirty="0" smtClean="0"/>
              <a:t>컴퓨터에서 돌아가는 프로세스</a:t>
            </a:r>
            <a:r>
              <a:rPr lang="en-US" altLang="ko-KR" dirty="0" smtClean="0"/>
              <a:t>(</a:t>
            </a:r>
            <a:r>
              <a:rPr lang="ko-KR" altLang="en-US" dirty="0" smtClean="0"/>
              <a:t>명령어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ps</a:t>
            </a:r>
            <a:r>
              <a:rPr lang="en-US" altLang="ko-KR" dirty="0" smtClean="0"/>
              <a:t> aux)</a:t>
            </a:r>
            <a:r>
              <a:rPr lang="ko-KR" altLang="en-US" dirty="0" smtClean="0"/>
              <a:t> 중</a:t>
            </a:r>
            <a:r>
              <a:rPr lang="en-US" altLang="ko-KR" dirty="0" smtClean="0"/>
              <a:t>tomcat </a:t>
            </a:r>
            <a:r>
              <a:rPr lang="ko-KR" altLang="en-US" dirty="0" smtClean="0"/>
              <a:t>프로세서 출력</a:t>
            </a:r>
            <a:endParaRPr lang="en-US" altLang="ko-KR" dirty="0" smtClean="0"/>
          </a:p>
          <a:p>
            <a:pPr marL="914400" lvl="1" indent="-457200">
              <a:buFont typeface="+mj-lt"/>
              <a:buAutoNum type="arabicPeriod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11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8769" y="0"/>
            <a:ext cx="2386755" cy="463311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5713" y="2228483"/>
            <a:ext cx="2071931" cy="32714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9721" y="2993047"/>
            <a:ext cx="3341078" cy="34802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13640" y="3806643"/>
            <a:ext cx="2667000" cy="35242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13640" y="4601188"/>
            <a:ext cx="2454083" cy="34595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13640" y="5410080"/>
            <a:ext cx="2796366" cy="334227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13640" y="6173774"/>
            <a:ext cx="3113090" cy="318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038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유용한 명령어들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head, tail</a:t>
            </a:r>
          </a:p>
          <a:p>
            <a:pPr lvl="1">
              <a:buNone/>
              <a:defRPr/>
            </a:pPr>
            <a:r>
              <a:rPr lang="ko-KR" altLang="en-US" sz="1800" dirty="0"/>
              <a:t>텍스트로 작성된 파일의 앞 </a:t>
            </a:r>
            <a:r>
              <a:rPr lang="en-US" altLang="ko-KR" sz="1800" dirty="0" smtClean="0"/>
              <a:t>10</a:t>
            </a:r>
            <a:r>
              <a:rPr lang="ko-KR" altLang="en-US" sz="1800" dirty="0" smtClean="0"/>
              <a:t>행 </a:t>
            </a:r>
            <a:r>
              <a:rPr lang="ko-KR" altLang="en-US" sz="1800" dirty="0"/>
              <a:t>또는 마지막 </a:t>
            </a:r>
            <a:r>
              <a:rPr lang="en-US" altLang="ko-KR" sz="1800" dirty="0" smtClean="0"/>
              <a:t>10</a:t>
            </a:r>
            <a:r>
              <a:rPr lang="ko-KR" altLang="en-US" sz="1800" dirty="0" smtClean="0"/>
              <a:t>행만 출력(행 개수 조절 가능 </a:t>
            </a:r>
            <a:r>
              <a:rPr lang="en-US" altLang="ko-KR" sz="1800" dirty="0" smtClean="0"/>
              <a:t>: -5 </a:t>
            </a:r>
            <a:r>
              <a:rPr lang="ko-KR" altLang="en-US" sz="1800" dirty="0" smtClean="0"/>
              <a:t>등등</a:t>
            </a:r>
            <a:r>
              <a:rPr lang="en-US" altLang="ko-KR" sz="1800" dirty="0" smtClean="0"/>
              <a:t>)</a:t>
            </a:r>
            <a:endParaRPr lang="en-US" altLang="ko-KR" sz="1800" dirty="0"/>
          </a:p>
          <a:p>
            <a:pPr lvl="1">
              <a:buNone/>
              <a:defRPr/>
            </a:pPr>
            <a:r>
              <a:rPr lang="ko-KR" altLang="en-US" sz="1800" dirty="0"/>
              <a:t>예</a:t>
            </a:r>
            <a:r>
              <a:rPr lang="en-US" altLang="ko-KR" sz="1800" dirty="0"/>
              <a:t>) </a:t>
            </a:r>
            <a:r>
              <a:rPr lang="en-US" altLang="ko-KR" sz="1800" dirty="0" smtClean="0"/>
              <a:t>$ head  /</a:t>
            </a:r>
            <a:r>
              <a:rPr lang="en-US" altLang="ko-KR" sz="1800" dirty="0" err="1" smtClean="0"/>
              <a:t>etc</a:t>
            </a:r>
            <a:r>
              <a:rPr lang="en-US" altLang="ko-KR" sz="1800" dirty="0" smtClean="0"/>
              <a:t>/</a:t>
            </a:r>
            <a:r>
              <a:rPr lang="en-US" altLang="ko-KR" sz="1800" dirty="0" err="1" smtClean="0"/>
              <a:t>passwd</a:t>
            </a:r>
            <a:endParaRPr lang="en-US" altLang="ko-KR" sz="1800" dirty="0" smtClean="0"/>
          </a:p>
          <a:p>
            <a:pPr lvl="1">
              <a:buNone/>
              <a:defRPr/>
            </a:pPr>
            <a:r>
              <a:rPr lang="ko-KR" altLang="en-US" sz="1800" dirty="0" smtClean="0"/>
              <a:t>예</a:t>
            </a:r>
            <a:r>
              <a:rPr lang="en-US" altLang="ko-KR" sz="1800" dirty="0" smtClean="0"/>
              <a:t>) $ tail -5  /</a:t>
            </a:r>
            <a:r>
              <a:rPr lang="en-US" altLang="ko-KR" sz="1800" dirty="0" err="1"/>
              <a:t>etc</a:t>
            </a:r>
            <a:r>
              <a:rPr lang="en-US" altLang="ko-KR" sz="1800" dirty="0"/>
              <a:t>/</a:t>
            </a:r>
            <a:r>
              <a:rPr lang="en-US" altLang="ko-KR" sz="1800" dirty="0" err="1"/>
              <a:t>passwd</a:t>
            </a:r>
            <a:endParaRPr lang="en-US" altLang="ko-KR" sz="1800" dirty="0"/>
          </a:p>
          <a:p>
            <a:pPr>
              <a:defRPr/>
            </a:pP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more</a:t>
            </a:r>
            <a:endParaRPr lang="en-US" altLang="ko-KR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>
              <a:buNone/>
              <a:defRPr/>
            </a:pPr>
            <a:r>
              <a:rPr lang="ko-KR" altLang="en-US" sz="1800" dirty="0"/>
              <a:t>텍스트로 작성된 파일을 화면에 페이지 단위로 출력</a:t>
            </a:r>
            <a:endParaRPr lang="en-US" altLang="ko-KR" sz="1800" dirty="0"/>
          </a:p>
          <a:p>
            <a:pPr lvl="1">
              <a:buNone/>
              <a:defRPr/>
            </a:pPr>
            <a:r>
              <a:rPr lang="ko-KR" altLang="en-US" sz="1800" dirty="0"/>
              <a:t>예</a:t>
            </a:r>
            <a:r>
              <a:rPr lang="en-US" altLang="ko-KR" sz="1800" dirty="0"/>
              <a:t>)  </a:t>
            </a:r>
            <a:r>
              <a:rPr lang="en-US" altLang="ko-KR" sz="1800" dirty="0" smtClean="0"/>
              <a:t>$ </a:t>
            </a:r>
            <a:r>
              <a:rPr lang="en-US" altLang="ko-KR" sz="1800" dirty="0"/>
              <a:t>more /</a:t>
            </a:r>
            <a:r>
              <a:rPr lang="en-US" altLang="ko-KR" sz="1800" dirty="0" err="1"/>
              <a:t>etc</a:t>
            </a:r>
            <a:r>
              <a:rPr lang="en-US" altLang="ko-KR" sz="1800" dirty="0"/>
              <a:t>/</a:t>
            </a:r>
            <a:r>
              <a:rPr lang="en-US" altLang="ko-KR" sz="1800" dirty="0" err="1"/>
              <a:t>passwd</a:t>
            </a:r>
            <a:endParaRPr lang="en-US" altLang="ko-KR" b="1" dirty="0" smtClean="0"/>
          </a:p>
          <a:p>
            <a:pPr>
              <a:defRPr/>
            </a:pP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less</a:t>
            </a:r>
          </a:p>
          <a:p>
            <a:pPr lvl="1">
              <a:buNone/>
              <a:defRPr/>
            </a:pPr>
            <a:r>
              <a:rPr lang="en-US" altLang="ko-KR" sz="1800" dirty="0" smtClean="0"/>
              <a:t>more</a:t>
            </a:r>
            <a:r>
              <a:rPr lang="ko-KR" altLang="en-US" sz="1800" dirty="0"/>
              <a:t>와 용도가 비슷하지만 기능이 더 확장된 명령</a:t>
            </a:r>
            <a:endParaRPr lang="en-US" altLang="ko-KR" sz="1800" dirty="0"/>
          </a:p>
          <a:p>
            <a:pPr lvl="1">
              <a:buNone/>
              <a:defRPr/>
            </a:pPr>
            <a:r>
              <a:rPr lang="ko-KR" altLang="en-US" sz="2000" dirty="0"/>
              <a:t>예</a:t>
            </a:r>
            <a:r>
              <a:rPr lang="en-US" altLang="ko-KR" sz="2000" dirty="0"/>
              <a:t>) </a:t>
            </a:r>
            <a:r>
              <a:rPr lang="en-US" altLang="ko-KR" sz="2000" dirty="0" smtClean="0"/>
              <a:t>$ </a:t>
            </a:r>
            <a:r>
              <a:rPr lang="en-US" altLang="ko-KR" sz="2000" dirty="0"/>
              <a:t>less /</a:t>
            </a:r>
            <a:r>
              <a:rPr lang="en-US" altLang="ko-KR" sz="2000" dirty="0" err="1"/>
              <a:t>etc</a:t>
            </a:r>
            <a:r>
              <a:rPr lang="en-US" altLang="ko-KR" sz="2000" dirty="0"/>
              <a:t>/</a:t>
            </a:r>
            <a:r>
              <a:rPr lang="en-US" altLang="ko-KR" sz="2000" dirty="0" err="1"/>
              <a:t>passwd</a:t>
            </a:r>
            <a:endParaRPr lang="en-US" altLang="ko-KR" sz="2000" dirty="0"/>
          </a:p>
          <a:p>
            <a:pPr>
              <a:defRPr/>
            </a:pP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file</a:t>
            </a:r>
          </a:p>
          <a:p>
            <a:pPr lvl="1">
              <a:buNone/>
              <a:defRPr/>
            </a:pPr>
            <a:r>
              <a:rPr lang="en-US" altLang="ko-KR" sz="1800" dirty="0"/>
              <a:t>File</a:t>
            </a:r>
            <a:r>
              <a:rPr lang="ko-KR" altLang="en-US" sz="1800" dirty="0"/>
              <a:t>이 어떤 종류의 파일인지를 표시</a:t>
            </a:r>
            <a:endParaRPr lang="en-US" altLang="ko-KR" sz="1800" dirty="0"/>
          </a:p>
          <a:p>
            <a:pPr lvl="1">
              <a:buNone/>
              <a:defRPr/>
            </a:pPr>
            <a:r>
              <a:rPr lang="ko-KR" altLang="en-US" sz="1800" dirty="0"/>
              <a:t>예</a:t>
            </a:r>
            <a:r>
              <a:rPr lang="en-US" altLang="ko-KR" sz="1800" dirty="0"/>
              <a:t>)  </a:t>
            </a:r>
            <a:r>
              <a:rPr lang="en-US" altLang="ko-KR" sz="1800" dirty="0" smtClean="0"/>
              <a:t>$ </a:t>
            </a:r>
            <a:r>
              <a:rPr lang="en-US" altLang="ko-KR" sz="1800" dirty="0"/>
              <a:t>file </a:t>
            </a:r>
            <a:r>
              <a:rPr lang="en-US" altLang="ko-KR" sz="1800" dirty="0" smtClean="0"/>
              <a:t>hello.sh</a:t>
            </a:r>
            <a:endParaRPr lang="en-US" altLang="ko-KR" sz="18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3780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history</a:t>
            </a:r>
            <a:r>
              <a:rPr lang="ko-KR" altLang="en-US" dirty="0" smtClean="0"/>
              <a:t>와 자동완성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history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현재 세션에서 실행한 명령어 목록 출력</a:t>
            </a:r>
            <a:endParaRPr lang="en-US" altLang="ko-KR" dirty="0" smtClean="0"/>
          </a:p>
          <a:p>
            <a:pPr lvl="1"/>
            <a:r>
              <a:rPr lang="en-US" altLang="ko-KR" dirty="0">
                <a:solidFill>
                  <a:srgbClr val="0070C0"/>
                </a:solidFill>
              </a:rPr>
              <a:t>$ </a:t>
            </a:r>
            <a:r>
              <a:rPr lang="en-US" altLang="ko-KR" dirty="0" smtClean="0">
                <a:solidFill>
                  <a:srgbClr val="0070C0"/>
                </a:solidFill>
              </a:rPr>
              <a:t>history</a:t>
            </a:r>
          </a:p>
          <a:p>
            <a:pPr lvl="1"/>
            <a:r>
              <a:rPr lang="en-US" altLang="ko-KR" dirty="0" smtClean="0">
                <a:solidFill>
                  <a:srgbClr val="0070C0"/>
                </a:solidFill>
              </a:rPr>
              <a:t>$ !3 : history</a:t>
            </a:r>
            <a:r>
              <a:rPr lang="ko-KR" altLang="en-US" dirty="0" smtClean="0">
                <a:solidFill>
                  <a:srgbClr val="0070C0"/>
                </a:solidFill>
              </a:rPr>
              <a:t>에서 </a:t>
            </a:r>
            <a:r>
              <a:rPr lang="en-US" altLang="ko-KR" dirty="0" smtClean="0">
                <a:solidFill>
                  <a:srgbClr val="0070C0"/>
                </a:solidFill>
              </a:rPr>
              <a:t>3</a:t>
            </a:r>
            <a:r>
              <a:rPr lang="ko-KR" altLang="en-US" dirty="0" smtClean="0">
                <a:solidFill>
                  <a:srgbClr val="0070C0"/>
                </a:solidFill>
              </a:rPr>
              <a:t>번째 명령 실행하기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pPr lvl="1"/>
            <a:r>
              <a:rPr lang="en-US" altLang="ko-KR" dirty="0" smtClean="0">
                <a:solidFill>
                  <a:srgbClr val="0070C0"/>
                </a:solidFill>
              </a:rPr>
              <a:t>$ !! : </a:t>
            </a:r>
            <a:r>
              <a:rPr lang="ko-KR" altLang="en-US" dirty="0" smtClean="0">
                <a:solidFill>
                  <a:srgbClr val="0070C0"/>
                </a:solidFill>
              </a:rPr>
              <a:t>직전 명령 실행하기</a:t>
            </a:r>
            <a:endParaRPr lang="en-US" altLang="ko-KR" dirty="0">
              <a:solidFill>
                <a:srgbClr val="0070C0"/>
              </a:solidFill>
            </a:endParaRPr>
          </a:p>
          <a:p>
            <a:endParaRPr lang="en-US" altLang="ko-KR" dirty="0" smtClean="0"/>
          </a:p>
          <a:p>
            <a:r>
              <a:rPr lang="ko-KR" altLang="en-US" dirty="0" smtClean="0"/>
              <a:t>자동 완성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파일명의 일부만 입력한 후에 </a:t>
            </a:r>
            <a:r>
              <a:rPr lang="en-US" altLang="ko-KR" b="1" dirty="0" smtClean="0">
                <a:solidFill>
                  <a:srgbClr val="0000FF"/>
                </a:solidFill>
              </a:rPr>
              <a:t>Tab</a:t>
            </a:r>
            <a:r>
              <a:rPr lang="ko-KR" altLang="en-US" dirty="0" smtClean="0"/>
              <a:t>키를 눌러 나머지 파일명을 자동으로 완성하는 기능</a:t>
            </a:r>
            <a:endParaRPr lang="en-US" altLang="ko-KR" dirty="0" smtClean="0"/>
          </a:p>
          <a:p>
            <a:pPr lvl="1">
              <a:defRPr/>
            </a:pPr>
            <a:r>
              <a:rPr lang="en-US" altLang="ko-KR" dirty="0"/>
              <a:t>cd /</a:t>
            </a:r>
            <a:r>
              <a:rPr lang="en-US" altLang="ko-KR" dirty="0" err="1"/>
              <a:t>etc</a:t>
            </a:r>
            <a:r>
              <a:rPr lang="en-US" altLang="ko-KR" dirty="0"/>
              <a:t>/</a:t>
            </a:r>
            <a:r>
              <a:rPr lang="en-US" altLang="ko-KR" dirty="0" err="1"/>
              <a:t>sysconfig</a:t>
            </a:r>
            <a:r>
              <a:rPr lang="en-US" altLang="ko-KR" dirty="0"/>
              <a:t>/network-scripts/ </a:t>
            </a:r>
            <a:r>
              <a:rPr lang="ko-KR" altLang="en-US" dirty="0"/>
              <a:t>를 입력하려면</a:t>
            </a:r>
            <a:endParaRPr lang="en-US" altLang="ko-KR" dirty="0"/>
          </a:p>
          <a:p>
            <a:pPr lvl="1">
              <a:buFont typeface="Georgia" panose="02040502050405020303" pitchFamily="18" charset="0"/>
              <a:buNone/>
              <a:defRPr/>
            </a:pPr>
            <a:r>
              <a:rPr lang="en-US" altLang="ko-KR" dirty="0" smtClean="0"/>
              <a:t>  cd </a:t>
            </a:r>
            <a:r>
              <a:rPr lang="en-US" altLang="ko-KR" dirty="0"/>
              <a:t>/et[</a:t>
            </a:r>
            <a:r>
              <a:rPr lang="en-US" altLang="ko-KR" b="1" dirty="0">
                <a:solidFill>
                  <a:srgbClr val="0000FF"/>
                </a:solidFill>
              </a:rPr>
              <a:t>Tab</a:t>
            </a:r>
            <a:r>
              <a:rPr lang="ko-KR" altLang="en-US" dirty="0"/>
              <a:t>키</a:t>
            </a:r>
            <a:r>
              <a:rPr lang="en-US" altLang="ko-KR" dirty="0"/>
              <a:t>]</a:t>
            </a:r>
            <a:r>
              <a:rPr lang="en-US" altLang="ko-KR" dirty="0" err="1"/>
              <a:t>sysco</a:t>
            </a:r>
            <a:r>
              <a:rPr lang="en-US" altLang="ko-KR" dirty="0"/>
              <a:t>[</a:t>
            </a:r>
            <a:r>
              <a:rPr lang="en-US" altLang="ko-KR" b="1" dirty="0">
                <a:solidFill>
                  <a:srgbClr val="0000FF"/>
                </a:solidFill>
              </a:rPr>
              <a:t>Tab</a:t>
            </a:r>
            <a:r>
              <a:rPr lang="ko-KR" altLang="en-US" dirty="0"/>
              <a:t>키</a:t>
            </a:r>
            <a:r>
              <a:rPr lang="en-US" altLang="ko-KR" dirty="0"/>
              <a:t>]network[</a:t>
            </a:r>
            <a:r>
              <a:rPr lang="en-US" altLang="ko-KR" b="1" dirty="0">
                <a:solidFill>
                  <a:srgbClr val="0000FF"/>
                </a:solidFill>
              </a:rPr>
              <a:t>Tab</a:t>
            </a:r>
            <a:r>
              <a:rPr lang="ko-KR" altLang="en-US" dirty="0"/>
              <a:t>키</a:t>
            </a:r>
            <a:r>
              <a:rPr lang="en-US" altLang="ko-KR" dirty="0"/>
              <a:t>]</a:t>
            </a:r>
          </a:p>
          <a:p>
            <a:pPr lvl="1">
              <a:tabLst>
                <a:tab pos="1433513" algn="l"/>
              </a:tabLst>
            </a:pPr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607456" y="5772756"/>
            <a:ext cx="6468177" cy="67933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자동 </a:t>
            </a:r>
            <a:r>
              <a:rPr lang="ko-KR" altLang="en-US" sz="1600" dirty="0" err="1">
                <a:solidFill>
                  <a:schemeClr val="tx1"/>
                </a:solidFill>
                <a:latin typeface="+mn-ea"/>
              </a:rPr>
              <a:t>완성기능은</a:t>
            </a: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 빠른 </a:t>
            </a:r>
            <a:r>
              <a:rPr lang="ko-KR" altLang="en-US" sz="1600" dirty="0" err="1">
                <a:solidFill>
                  <a:schemeClr val="tx1"/>
                </a:solidFill>
                <a:latin typeface="+mn-ea"/>
              </a:rPr>
              <a:t>입력효과도</a:t>
            </a: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 있지만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 파일명이나 디렉터리가 틀리지 않고 정확하게 입력되는 효과도 있으므로 자주 활용된다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.</a:t>
            </a:r>
            <a:endParaRPr lang="ko-KR" altLang="en-US" sz="1600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5281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순차적 명령 수행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세미콜론</a:t>
            </a:r>
            <a:r>
              <a:rPr lang="en-US" altLang="ko-KR" dirty="0" smtClean="0"/>
              <a:t>( </a:t>
            </a:r>
            <a:r>
              <a:rPr lang="en-US" altLang="ko-KR" sz="36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 </a:t>
            </a:r>
            <a:r>
              <a:rPr lang="en-US" altLang="ko-KR" dirty="0" smtClean="0"/>
              <a:t>)</a:t>
            </a:r>
            <a:r>
              <a:rPr lang="ko-KR" altLang="en-US" dirty="0" smtClean="0"/>
              <a:t>으로 다수의 명령어를 순차적으로 한 번에 실행하기</a:t>
            </a:r>
            <a:endParaRPr lang="en-US" altLang="ko-KR" dirty="0" smtClean="0"/>
          </a:p>
          <a:p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14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872" y="1962150"/>
            <a:ext cx="3838575" cy="146685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5937" y="2153753"/>
            <a:ext cx="5353050" cy="933450"/>
          </a:xfrm>
          <a:prstGeom prst="rect">
            <a:avLst/>
          </a:prstGeom>
        </p:spPr>
      </p:pic>
      <p:cxnSp>
        <p:nvCxnSpPr>
          <p:cNvPr id="8" name="직선 화살표 연결선 7"/>
          <p:cNvCxnSpPr/>
          <p:nvPr/>
        </p:nvCxnSpPr>
        <p:spPr>
          <a:xfrm>
            <a:off x="4920916" y="2598821"/>
            <a:ext cx="101065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9800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Pipe( </a:t>
            </a:r>
            <a:r>
              <a:rPr lang="en-US" altLang="ko-KR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|</a:t>
            </a:r>
            <a:r>
              <a:rPr lang="en-US" altLang="ko-KR" dirty="0" smtClean="0"/>
              <a:t> 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69900" marR="5080" indent="-457200">
              <a:spcBef>
                <a:spcPts val="105"/>
              </a:spcBef>
              <a:tabLst>
                <a:tab pos="241300" algn="l"/>
              </a:tabLst>
            </a:pPr>
            <a:r>
              <a:rPr lang="ko-KR" altLang="en-US" dirty="0">
                <a:cs typeface="맑은 고딕"/>
              </a:rPr>
              <a:t>둘 이상의 명령을 함께 묶어 출력의 결과를 </a:t>
            </a:r>
            <a:r>
              <a:rPr lang="ko-KR" altLang="en-US" dirty="0" smtClean="0">
                <a:cs typeface="맑은 고딕"/>
              </a:rPr>
              <a:t>다른</a:t>
            </a:r>
            <a:r>
              <a:rPr lang="ko-KR" altLang="en-US" spc="-70" dirty="0" smtClean="0">
                <a:cs typeface="맑은 고딕"/>
              </a:rPr>
              <a:t> 명령</a:t>
            </a:r>
            <a:r>
              <a:rPr lang="ko-KR" altLang="en-US" dirty="0" smtClean="0">
                <a:cs typeface="맑은 고딕"/>
              </a:rPr>
              <a:t>의 </a:t>
            </a:r>
            <a:r>
              <a:rPr lang="ko-KR" altLang="en-US" dirty="0">
                <a:cs typeface="맑은 고딕"/>
              </a:rPr>
              <a:t>입력으로 전환하는</a:t>
            </a:r>
            <a:r>
              <a:rPr lang="ko-KR" altLang="en-US" spc="-35" dirty="0">
                <a:cs typeface="맑은 고딕"/>
              </a:rPr>
              <a:t> </a:t>
            </a:r>
            <a:r>
              <a:rPr lang="ko-KR" altLang="en-US" dirty="0" smtClean="0">
                <a:cs typeface="맑은 고딕"/>
              </a:rPr>
              <a:t>기능</a:t>
            </a:r>
            <a:endParaRPr lang="en-US" altLang="ko-KR" dirty="0" smtClean="0">
              <a:cs typeface="맑은 고딕"/>
            </a:endParaRPr>
          </a:p>
          <a:p>
            <a:pPr marL="927100" marR="5080" lvl="1" indent="-457200">
              <a:spcBef>
                <a:spcPts val="105"/>
              </a:spcBef>
              <a:tabLst>
                <a:tab pos="241300" algn="l"/>
              </a:tabLst>
            </a:pPr>
            <a:r>
              <a:rPr lang="ko-KR" altLang="en-US" dirty="0">
                <a:cs typeface="맑은 고딕"/>
              </a:rPr>
              <a:t>‘</a:t>
            </a:r>
            <a:r>
              <a:rPr lang="en-US" altLang="ko-KR" b="1" dirty="0">
                <a:solidFill>
                  <a:srgbClr val="0000FF"/>
                </a:solidFill>
                <a:cs typeface="맑은 고딕"/>
              </a:rPr>
              <a:t>|</a:t>
            </a:r>
            <a:r>
              <a:rPr lang="en-US" altLang="ko-KR" dirty="0">
                <a:cs typeface="맑은 고딕"/>
              </a:rPr>
              <a:t>’ </a:t>
            </a:r>
            <a:r>
              <a:rPr lang="ko-KR" altLang="en-US" spc="5" dirty="0">
                <a:cs typeface="맑은 고딕"/>
              </a:rPr>
              <a:t>앞의 </a:t>
            </a:r>
            <a:r>
              <a:rPr lang="ko-KR" altLang="en-US" dirty="0">
                <a:cs typeface="맑은 고딕"/>
              </a:rPr>
              <a:t>명령 결과가 ‘</a:t>
            </a:r>
            <a:r>
              <a:rPr lang="en-US" altLang="ko-KR" b="1" dirty="0">
                <a:cs typeface="맑은 고딕"/>
              </a:rPr>
              <a:t>|</a:t>
            </a:r>
            <a:r>
              <a:rPr lang="en-US" altLang="ko-KR" dirty="0">
                <a:cs typeface="맑은 고딕"/>
              </a:rPr>
              <a:t>’ </a:t>
            </a:r>
            <a:r>
              <a:rPr lang="ko-KR" altLang="en-US" dirty="0">
                <a:cs typeface="맑은 고딕"/>
              </a:rPr>
              <a:t>뒤의 명령의 입력 데이터로</a:t>
            </a:r>
            <a:r>
              <a:rPr lang="ko-KR" altLang="en-US" spc="-130" dirty="0">
                <a:cs typeface="맑은 고딕"/>
              </a:rPr>
              <a:t> </a:t>
            </a:r>
            <a:r>
              <a:rPr lang="ko-KR" altLang="en-US" dirty="0" smtClean="0">
                <a:cs typeface="맑은 고딕"/>
              </a:rPr>
              <a:t>사용</a:t>
            </a:r>
            <a:endParaRPr lang="ko-KR" altLang="en-US" dirty="0">
              <a:cs typeface="맑은 고딕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15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022" y="2741993"/>
            <a:ext cx="10648950" cy="35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272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IO Redirection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redirection : standard stream</a:t>
            </a:r>
            <a:r>
              <a:rPr lang="ko-KR" altLang="en-US" spc="-5" dirty="0" smtClean="0">
                <a:cs typeface="맑은 고딕"/>
              </a:rPr>
              <a:t>의 </a:t>
            </a:r>
            <a:r>
              <a:rPr lang="ko-KR" altLang="en-US" dirty="0">
                <a:cs typeface="맑은 고딕"/>
              </a:rPr>
              <a:t>흐름을</a:t>
            </a:r>
            <a:r>
              <a:rPr lang="ko-KR" altLang="en-US" spc="-45" dirty="0">
                <a:cs typeface="맑은 고딕"/>
              </a:rPr>
              <a:t> </a:t>
            </a:r>
            <a:r>
              <a:rPr lang="ko-KR" altLang="en-US" dirty="0" smtClean="0">
                <a:cs typeface="맑은 고딕"/>
              </a:rPr>
              <a:t>바</a:t>
            </a:r>
            <a:r>
              <a:rPr lang="ko-KR" altLang="en-US" dirty="0">
                <a:cs typeface="맑은 고딕"/>
              </a:rPr>
              <a:t>꿈</a:t>
            </a:r>
          </a:p>
          <a:p>
            <a:pPr lvl="1"/>
            <a:r>
              <a:rPr lang="ko-KR" altLang="en-US" dirty="0" smtClean="0"/>
              <a:t>사용 기호 </a:t>
            </a:r>
            <a:r>
              <a:rPr lang="en-US" altLang="ko-KR" dirty="0" smtClean="0"/>
              <a:t>: </a:t>
            </a:r>
            <a:r>
              <a:rPr lang="en-US" altLang="ko-KR" b="1" dirty="0" smtClean="0"/>
              <a:t>&lt;,  &gt;,  &lt;&lt;,  &gt;&gt;</a:t>
            </a:r>
          </a:p>
          <a:p>
            <a:pPr lvl="2"/>
            <a:r>
              <a:rPr lang="en-US" altLang="ko-KR" b="1" dirty="0" smtClean="0"/>
              <a:t>&lt;</a:t>
            </a:r>
            <a:r>
              <a:rPr lang="en-US" altLang="ko-KR" dirty="0" smtClean="0"/>
              <a:t> filename : </a:t>
            </a:r>
            <a:r>
              <a:rPr lang="ko-KR" altLang="en-US" dirty="0" smtClean="0"/>
              <a:t>표준</a:t>
            </a:r>
            <a:r>
              <a:rPr lang="ko-KR" altLang="en-US" b="1" dirty="0" smtClean="0">
                <a:solidFill>
                  <a:srgbClr val="FF0000"/>
                </a:solidFill>
              </a:rPr>
              <a:t>입력</a:t>
            </a:r>
            <a:r>
              <a:rPr lang="ko-KR" altLang="en-US" dirty="0" smtClean="0"/>
              <a:t>으로 </a:t>
            </a:r>
            <a:r>
              <a:rPr lang="en-US" altLang="ko-KR" dirty="0" smtClean="0"/>
              <a:t>filename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lvl="2"/>
            <a:r>
              <a:rPr lang="en-US" altLang="ko-KR" b="1" dirty="0" smtClean="0"/>
              <a:t>&gt;</a:t>
            </a:r>
            <a:r>
              <a:rPr lang="en-US" altLang="ko-KR" dirty="0" smtClean="0"/>
              <a:t> </a:t>
            </a:r>
            <a:r>
              <a:rPr lang="en-US" altLang="ko-KR" dirty="0"/>
              <a:t>filename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표준</a:t>
            </a:r>
            <a:r>
              <a:rPr lang="ko-KR" altLang="en-US" b="1" dirty="0" smtClean="0">
                <a:solidFill>
                  <a:srgbClr val="0000FF"/>
                </a:solidFill>
              </a:rPr>
              <a:t>출력</a:t>
            </a:r>
            <a:r>
              <a:rPr lang="ko-KR" altLang="en-US" dirty="0" smtClean="0"/>
              <a:t>으로 </a:t>
            </a:r>
            <a:r>
              <a:rPr lang="en-US" altLang="ko-KR" dirty="0" smtClean="0"/>
              <a:t>filename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1&gt; : standard output</a:t>
            </a:r>
          </a:p>
          <a:p>
            <a:pPr lvl="3"/>
            <a:r>
              <a:rPr lang="en-US" altLang="ko-KR" dirty="0" smtClean="0"/>
              <a:t>2&gt; : standard error</a:t>
            </a:r>
          </a:p>
          <a:p>
            <a:pPr lvl="2"/>
            <a:r>
              <a:rPr lang="en-US" altLang="ko-KR" b="1" dirty="0" smtClean="0"/>
              <a:t>&lt;&lt;</a:t>
            </a:r>
            <a:r>
              <a:rPr lang="en-US" altLang="ko-KR" dirty="0" smtClean="0"/>
              <a:t> string :</a:t>
            </a:r>
            <a:r>
              <a:rPr lang="en-US" altLang="ko-KR" b="1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altLang="ko-KR" b="1" dirty="0" smtClean="0">
                <a:solidFill>
                  <a:srgbClr val="14910C"/>
                </a:solidFill>
              </a:rPr>
              <a:t>string </a:t>
            </a:r>
            <a:r>
              <a:rPr lang="ko-KR" altLang="en-US" b="1" dirty="0" smtClean="0">
                <a:solidFill>
                  <a:srgbClr val="14910C"/>
                </a:solidFill>
              </a:rPr>
              <a:t>문자열</a:t>
            </a:r>
            <a:r>
              <a:rPr lang="ko-KR" altLang="en-US" dirty="0" smtClean="0"/>
              <a:t>이 입력될 때까지 입력을 받는다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lvl="2"/>
            <a:r>
              <a:rPr lang="en-US" altLang="ko-KR" b="1" dirty="0" smtClean="0"/>
              <a:t>&gt;&gt;</a:t>
            </a:r>
            <a:r>
              <a:rPr lang="en-US" altLang="ko-KR" dirty="0" smtClean="0"/>
              <a:t> </a:t>
            </a:r>
            <a:r>
              <a:rPr lang="en-US" altLang="ko-KR" dirty="0"/>
              <a:t>filename </a:t>
            </a:r>
            <a:r>
              <a:rPr lang="en-US" altLang="ko-KR" dirty="0" smtClean="0"/>
              <a:t>: </a:t>
            </a:r>
            <a:r>
              <a:rPr lang="ko-KR" altLang="en-US" dirty="0"/>
              <a:t>기존에 </a:t>
            </a:r>
            <a:r>
              <a:rPr lang="en-US" altLang="ko-KR" dirty="0" smtClean="0"/>
              <a:t>filename</a:t>
            </a:r>
            <a:r>
              <a:rPr lang="ko-KR" altLang="en-US" dirty="0" smtClean="0"/>
              <a:t>이 존재하면 그 뒤에 추가 한다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16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072" y="4360880"/>
            <a:ext cx="5996688" cy="112861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9258" y="4360880"/>
            <a:ext cx="4729261" cy="2308861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9062112" y="1957330"/>
            <a:ext cx="2165223" cy="67933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solidFill>
                  <a:schemeClr val="tx1"/>
                </a:solidFill>
              </a:rPr>
              <a:t>휴지통 기능 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$ ls </a:t>
            </a:r>
            <a:r>
              <a:rPr lang="en-US" altLang="ko-KR" sz="1600" dirty="0">
                <a:solidFill>
                  <a:schemeClr val="tx1"/>
                </a:solidFill>
              </a:rPr>
              <a:t>–a &gt; /dev/null </a:t>
            </a:r>
            <a:r>
              <a:rPr lang="en-US" altLang="ko-KR" sz="1600" dirty="0" smtClean="0">
                <a:solidFill>
                  <a:schemeClr val="tx1"/>
                </a:solidFill>
              </a:rPr>
              <a:t>: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093819" y="2977563"/>
            <a:ext cx="2133516" cy="98565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list </a:t>
            </a:r>
            <a:r>
              <a:rPr lang="ko-KR" altLang="en-US" sz="1600" dirty="0" smtClean="0">
                <a:solidFill>
                  <a:schemeClr val="tx1"/>
                </a:solidFill>
              </a:rPr>
              <a:t>파일 생성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$ </a:t>
            </a:r>
            <a:r>
              <a:rPr lang="en-US" altLang="ko-KR" sz="1600" dirty="0">
                <a:solidFill>
                  <a:schemeClr val="tx1"/>
                </a:solidFill>
              </a:rPr>
              <a:t>ls –a &gt; </a:t>
            </a:r>
            <a:r>
              <a:rPr lang="en-US" altLang="ko-KR" sz="1600" dirty="0" smtClean="0">
                <a:solidFill>
                  <a:schemeClr val="tx1"/>
                </a:solidFill>
              </a:rPr>
              <a:t>lista.txt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$ </a:t>
            </a:r>
            <a:r>
              <a:rPr lang="en-US" altLang="ko-KR" sz="1600" dirty="0" smtClean="0">
                <a:solidFill>
                  <a:schemeClr val="tx1"/>
                </a:solidFill>
              </a:rPr>
              <a:t>cat lista.txt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3135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ko-KR" altLang="en-US" dirty="0" smtClean="0"/>
              <a:t>다음의 </a:t>
            </a:r>
            <a:r>
              <a:rPr lang="ko-KR" altLang="en-US" dirty="0" err="1" smtClean="0"/>
              <a:t>지시사항에</a:t>
            </a:r>
            <a:r>
              <a:rPr lang="ko-KR" altLang="en-US" dirty="0" smtClean="0"/>
              <a:t> 따라 </a:t>
            </a:r>
            <a:r>
              <a:rPr lang="ko-KR" altLang="en-US" dirty="0" err="1" smtClean="0"/>
              <a:t>실습하시오</a:t>
            </a:r>
            <a:r>
              <a:rPr lang="en-US" altLang="ko-KR" dirty="0" smtClean="0"/>
              <a:t>.</a:t>
            </a:r>
          </a:p>
          <a:p>
            <a:pPr marL="971550" lvl="1" indent="-514350">
              <a:lnSpc>
                <a:spcPct val="200000"/>
              </a:lnSpc>
              <a:buFont typeface="+mj-lt"/>
              <a:buAutoNum type="arabicPeriod"/>
            </a:pPr>
            <a:r>
              <a:rPr lang="en-US" altLang="ko-KR" dirty="0" smtClean="0"/>
              <a:t>ls </a:t>
            </a:r>
            <a:r>
              <a:rPr lang="ko-KR" altLang="en-US" dirty="0" smtClean="0"/>
              <a:t>명령어의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결과를 </a:t>
            </a:r>
            <a:r>
              <a:rPr lang="en-US" altLang="ko-KR" dirty="0" smtClean="0"/>
              <a:t>ls.txt</a:t>
            </a:r>
            <a:r>
              <a:rPr lang="ko-KR" altLang="en-US" dirty="0" smtClean="0"/>
              <a:t>에 저장</a:t>
            </a:r>
            <a:endParaRPr lang="en-US" altLang="ko-KR" dirty="0" smtClean="0"/>
          </a:p>
          <a:p>
            <a:pPr marL="971550" lvl="1" indent="-514350">
              <a:lnSpc>
                <a:spcPct val="200000"/>
              </a:lnSpc>
              <a:buFont typeface="+mj-lt"/>
              <a:buAutoNum type="arabicPeriod"/>
              <a:tabLst>
                <a:tab pos="3229610" algn="l"/>
                <a:tab pos="3230245" algn="l"/>
              </a:tabLst>
            </a:pPr>
            <a:r>
              <a:rPr lang="en-US" altLang="ko-KR" dirty="0">
                <a:cs typeface="맑은 고딕"/>
              </a:rPr>
              <a:t>ls.txt</a:t>
            </a:r>
            <a:r>
              <a:rPr lang="ko-KR" altLang="en-US" dirty="0">
                <a:cs typeface="맑은 고딕"/>
              </a:rPr>
              <a:t>의 내용을 </a:t>
            </a:r>
            <a:r>
              <a:rPr lang="ko-KR" altLang="en-US" dirty="0" smtClean="0">
                <a:cs typeface="맑은 고딕"/>
              </a:rPr>
              <a:t>화면에 출력하여 확인</a:t>
            </a:r>
            <a:endParaRPr lang="en-US" altLang="ko-KR" dirty="0" smtClean="0">
              <a:cs typeface="맑은 고딕"/>
            </a:endParaRPr>
          </a:p>
          <a:p>
            <a:pPr marL="971550" lvl="1" indent="-514350">
              <a:lnSpc>
                <a:spcPct val="200000"/>
              </a:lnSpc>
              <a:buFont typeface="+mj-lt"/>
              <a:buAutoNum type="arabicPeriod"/>
              <a:tabLst>
                <a:tab pos="3229610" algn="l"/>
                <a:tab pos="3230245" algn="l"/>
              </a:tabLst>
            </a:pPr>
            <a:r>
              <a:rPr lang="en-US" altLang="ko-KR" dirty="0" smtClean="0">
                <a:cs typeface="맑은 고딕"/>
              </a:rPr>
              <a:t>ls.txt</a:t>
            </a:r>
            <a:r>
              <a:rPr lang="ko-KR" altLang="en-US" dirty="0" smtClean="0">
                <a:cs typeface="맑은 고딕"/>
              </a:rPr>
              <a:t>를 </a:t>
            </a:r>
            <a:r>
              <a:rPr lang="en-US" altLang="ko-KR" dirty="0" smtClean="0">
                <a:cs typeface="맑은 고딕"/>
              </a:rPr>
              <a:t>head </a:t>
            </a:r>
            <a:r>
              <a:rPr lang="ko-KR" altLang="en-US" dirty="0">
                <a:cs typeface="맑은 고딕"/>
              </a:rPr>
              <a:t>명령어의 입력 </a:t>
            </a:r>
            <a:r>
              <a:rPr lang="ko-KR" altLang="en-US" dirty="0" smtClean="0">
                <a:cs typeface="맑은 고딕"/>
              </a:rPr>
              <a:t>스트림으로 받아 처음 </a:t>
            </a:r>
            <a:r>
              <a:rPr lang="en-US" altLang="ko-KR" dirty="0" smtClean="0">
                <a:cs typeface="맑은 고딕"/>
              </a:rPr>
              <a:t>5</a:t>
            </a:r>
            <a:r>
              <a:rPr lang="ko-KR" altLang="en-US" dirty="0">
                <a:cs typeface="맑은 고딕"/>
              </a:rPr>
              <a:t>행</a:t>
            </a:r>
            <a:r>
              <a:rPr lang="ko-KR" altLang="en-US" dirty="0" smtClean="0">
                <a:cs typeface="맑은 고딕"/>
              </a:rPr>
              <a:t>을 출력하여 </a:t>
            </a:r>
            <a:r>
              <a:rPr lang="en-US" altLang="ko-KR" dirty="0">
                <a:cs typeface="맑은 고딕"/>
              </a:rPr>
              <a:t>head.txt </a:t>
            </a:r>
            <a:r>
              <a:rPr lang="ko-KR" altLang="en-US" spc="-5" dirty="0">
                <a:cs typeface="맑은 고딕"/>
              </a:rPr>
              <a:t>파일에</a:t>
            </a:r>
            <a:r>
              <a:rPr lang="ko-KR" altLang="en-US" dirty="0">
                <a:cs typeface="맑은 고딕"/>
              </a:rPr>
              <a:t> 저장</a:t>
            </a:r>
            <a:endParaRPr lang="en-US" altLang="ko-KR" dirty="0">
              <a:cs typeface="맑은 고딕"/>
            </a:endParaRPr>
          </a:p>
          <a:p>
            <a:pPr marL="971550" lvl="1" indent="-514350">
              <a:lnSpc>
                <a:spcPct val="200000"/>
              </a:lnSpc>
              <a:buFont typeface="+mj-lt"/>
              <a:buAutoNum type="arabicPeriod"/>
              <a:tabLst>
                <a:tab pos="3229610" algn="l"/>
                <a:tab pos="3230245" algn="l"/>
              </a:tabLst>
            </a:pPr>
            <a:r>
              <a:rPr lang="en-US" altLang="ko-KR" dirty="0" smtClean="0">
                <a:cs typeface="맑은 고딕"/>
              </a:rPr>
              <a:t>head.txt </a:t>
            </a:r>
            <a:r>
              <a:rPr lang="ko-KR" altLang="en-US" dirty="0" smtClean="0">
                <a:cs typeface="맑은 고딕"/>
              </a:rPr>
              <a:t>파일 화면 출력</a:t>
            </a:r>
            <a:endParaRPr lang="en-US" altLang="ko-KR" dirty="0" smtClean="0"/>
          </a:p>
          <a:p>
            <a:pPr marL="0" indent="0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0382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18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2416" y="173708"/>
            <a:ext cx="4881604" cy="6683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165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sudo</a:t>
            </a:r>
            <a:r>
              <a:rPr lang="en-US" altLang="ko-KR" dirty="0" smtClean="0"/>
              <a:t>(substitute User Do) </a:t>
            </a:r>
            <a:r>
              <a:rPr lang="ko-KR" altLang="en-US" dirty="0" smtClean="0"/>
              <a:t>명령어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현재 사용자 계정에서 일시적으로 </a:t>
            </a:r>
            <a:r>
              <a:rPr lang="en-US" altLang="ko-KR" dirty="0" smtClean="0"/>
              <a:t>root</a:t>
            </a:r>
            <a:r>
              <a:rPr lang="ko-KR" altLang="en-US" dirty="0" smtClean="0"/>
              <a:t>권한으로 명령어를 실행</a:t>
            </a:r>
            <a:endParaRPr lang="en-US" altLang="ko-KR" dirty="0"/>
          </a:p>
          <a:p>
            <a:pPr lvl="1"/>
            <a:r>
              <a:rPr lang="en-US" altLang="ko-KR" sz="2000" dirty="0" err="1">
                <a:solidFill>
                  <a:srgbClr val="0070C0"/>
                </a:solidFill>
              </a:rPr>
              <a:t>sudo</a:t>
            </a:r>
            <a:r>
              <a:rPr lang="en-US" altLang="ko-KR" sz="2000" dirty="0">
                <a:solidFill>
                  <a:srgbClr val="0070C0"/>
                </a:solidFill>
              </a:rPr>
              <a:t> </a:t>
            </a:r>
            <a:r>
              <a:rPr lang="en-US" altLang="ko-KR" sz="2000" dirty="0" err="1" smtClean="0">
                <a:solidFill>
                  <a:srgbClr val="0070C0"/>
                </a:solidFill>
              </a:rPr>
              <a:t>useradd</a:t>
            </a:r>
            <a:r>
              <a:rPr lang="en-US" altLang="ko-KR" sz="2000" dirty="0" smtClean="0">
                <a:solidFill>
                  <a:srgbClr val="0070C0"/>
                </a:solidFill>
              </a:rPr>
              <a:t> –m user01 </a:t>
            </a:r>
            <a:r>
              <a:rPr lang="en-US" altLang="ko-KR" sz="2000" dirty="0" smtClean="0">
                <a:solidFill>
                  <a:srgbClr val="14910C"/>
                </a:solidFill>
              </a:rPr>
              <a:t># user01</a:t>
            </a:r>
            <a:r>
              <a:rPr lang="ko-KR" altLang="en-US" sz="2000" dirty="0" smtClean="0">
                <a:solidFill>
                  <a:srgbClr val="14910C"/>
                </a:solidFill>
              </a:rPr>
              <a:t>을 만들면서 홈디렉토리도 생성</a:t>
            </a:r>
            <a:r>
              <a:rPr lang="en-US" altLang="ko-KR" sz="2000" dirty="0" smtClean="0">
                <a:solidFill>
                  <a:srgbClr val="14910C"/>
                </a:solidFill>
              </a:rPr>
              <a:t>(-m)</a:t>
            </a:r>
          </a:p>
          <a:p>
            <a:pPr lvl="1"/>
            <a:r>
              <a:rPr lang="en-US" altLang="ko-KR" sz="2000" dirty="0" err="1" smtClean="0">
                <a:solidFill>
                  <a:srgbClr val="0070C0"/>
                </a:solidFill>
              </a:rPr>
              <a:t>sudo</a:t>
            </a:r>
            <a:r>
              <a:rPr lang="en-US" altLang="ko-KR" sz="2000" dirty="0" smtClean="0">
                <a:solidFill>
                  <a:srgbClr val="0070C0"/>
                </a:solidFill>
              </a:rPr>
              <a:t> </a:t>
            </a:r>
            <a:r>
              <a:rPr lang="en-US" altLang="ko-KR" sz="2000" dirty="0" err="1" smtClean="0">
                <a:solidFill>
                  <a:srgbClr val="0070C0"/>
                </a:solidFill>
              </a:rPr>
              <a:t>userdel</a:t>
            </a:r>
            <a:r>
              <a:rPr lang="en-US" altLang="ko-KR" sz="2000" dirty="0" smtClean="0">
                <a:solidFill>
                  <a:srgbClr val="0070C0"/>
                </a:solidFill>
              </a:rPr>
              <a:t> –r user01   </a:t>
            </a:r>
            <a:r>
              <a:rPr lang="en-US" altLang="ko-KR" sz="2000" dirty="0">
                <a:solidFill>
                  <a:srgbClr val="14910C"/>
                </a:solidFill>
              </a:rPr>
              <a:t># user01</a:t>
            </a:r>
            <a:r>
              <a:rPr lang="ko-KR" altLang="en-US" sz="2000" dirty="0">
                <a:solidFill>
                  <a:srgbClr val="14910C"/>
                </a:solidFill>
              </a:rPr>
              <a:t>을 </a:t>
            </a:r>
            <a:r>
              <a:rPr lang="ko-KR" altLang="en-US" sz="2000" dirty="0" smtClean="0">
                <a:solidFill>
                  <a:srgbClr val="14910C"/>
                </a:solidFill>
              </a:rPr>
              <a:t>삭제하면서 홈디렉토리도 삭제</a:t>
            </a:r>
            <a:r>
              <a:rPr lang="en-US" altLang="ko-KR" sz="2000" dirty="0" smtClean="0">
                <a:solidFill>
                  <a:srgbClr val="14910C"/>
                </a:solidFill>
              </a:rPr>
              <a:t>(-r)</a:t>
            </a:r>
          </a:p>
          <a:p>
            <a:pPr lvl="1"/>
            <a:r>
              <a:rPr lang="en-US" altLang="ko-KR" sz="2000" dirty="0" err="1" smtClean="0">
                <a:solidFill>
                  <a:srgbClr val="0070C0"/>
                </a:solidFill>
              </a:rPr>
              <a:t>sudo</a:t>
            </a:r>
            <a:r>
              <a:rPr lang="en-US" altLang="ko-KR" sz="2000" dirty="0" smtClean="0">
                <a:solidFill>
                  <a:srgbClr val="0070C0"/>
                </a:solidFill>
              </a:rPr>
              <a:t> </a:t>
            </a:r>
            <a:r>
              <a:rPr lang="en-US" altLang="ko-KR" sz="2000" dirty="0" err="1" smtClean="0">
                <a:solidFill>
                  <a:srgbClr val="0070C0"/>
                </a:solidFill>
              </a:rPr>
              <a:t>passwd</a:t>
            </a:r>
            <a:r>
              <a:rPr lang="en-US" altLang="ko-KR" sz="2000" dirty="0" smtClean="0">
                <a:solidFill>
                  <a:srgbClr val="0070C0"/>
                </a:solidFill>
              </a:rPr>
              <a:t> [root]        </a:t>
            </a:r>
            <a:r>
              <a:rPr lang="en-US" altLang="ko-KR" sz="2000" dirty="0" smtClean="0">
                <a:solidFill>
                  <a:srgbClr val="14910C"/>
                </a:solidFill>
              </a:rPr>
              <a:t># root</a:t>
            </a:r>
            <a:r>
              <a:rPr lang="ko-KR" altLang="en-US" sz="2000" dirty="0" smtClean="0">
                <a:solidFill>
                  <a:srgbClr val="14910C"/>
                </a:solidFill>
              </a:rPr>
              <a:t>의 비밀번호를 변경</a:t>
            </a:r>
            <a:endParaRPr lang="en-US" altLang="ko-KR" sz="2000" dirty="0" smtClean="0">
              <a:solidFill>
                <a:srgbClr val="14910C"/>
              </a:solidFill>
            </a:endParaRPr>
          </a:p>
          <a:p>
            <a:r>
              <a:rPr lang="en-US" altLang="ko-KR" dirty="0" err="1" smtClean="0"/>
              <a:t>sudo</a:t>
            </a:r>
            <a:r>
              <a:rPr lang="en-US" altLang="ko-KR" dirty="0" smtClean="0"/>
              <a:t> </a:t>
            </a:r>
            <a:r>
              <a:rPr lang="ko-KR" altLang="en-US" dirty="0" smtClean="0"/>
              <a:t>명령으로 </a:t>
            </a:r>
            <a:r>
              <a:rPr lang="en-US" altLang="ko-KR" dirty="0" smtClean="0"/>
              <a:t>root </a:t>
            </a:r>
            <a:r>
              <a:rPr lang="ko-KR" altLang="en-US" dirty="0" smtClean="0"/>
              <a:t>계정으로 전환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sudo</a:t>
            </a:r>
            <a:r>
              <a:rPr lang="en-US" altLang="ko-KR" dirty="0" smtClean="0"/>
              <a:t> -s :</a:t>
            </a:r>
            <a:r>
              <a:rPr lang="ko-KR" altLang="en-US" dirty="0" smtClean="0"/>
              <a:t> </a:t>
            </a:r>
            <a:r>
              <a:rPr lang="ko-KR" altLang="en-US" dirty="0"/>
              <a:t>현재 </a:t>
            </a:r>
            <a:r>
              <a:rPr lang="ko-KR" altLang="en-US" dirty="0" smtClean="0"/>
              <a:t>디렉토리 유지하면서 관리자 권한 획득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sudo</a:t>
            </a:r>
            <a:r>
              <a:rPr lang="en-US" altLang="ko-KR" dirty="0" smtClean="0"/>
              <a:t> –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 : </a:t>
            </a:r>
            <a:r>
              <a:rPr lang="ko-KR" altLang="en-US" dirty="0" smtClean="0"/>
              <a:t> </a:t>
            </a:r>
            <a:r>
              <a:rPr lang="en-US" altLang="ko-KR" dirty="0"/>
              <a:t>/root </a:t>
            </a:r>
            <a:r>
              <a:rPr lang="ko-KR" altLang="en-US" dirty="0"/>
              <a:t>디렉토리로 </a:t>
            </a:r>
            <a:r>
              <a:rPr lang="ko-KR" altLang="en-US" dirty="0" smtClean="0"/>
              <a:t>이동</a:t>
            </a:r>
            <a:r>
              <a:rPr lang="en-US" altLang="ko-KR" dirty="0" smtClean="0"/>
              <a:t>. </a:t>
            </a:r>
            <a:r>
              <a:rPr lang="ko-KR" altLang="en-US" dirty="0" smtClean="0"/>
              <a:t>계정 자체가 관리자로 변경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782488" y="4244705"/>
            <a:ext cx="1939955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프롬프트 기호</a:t>
            </a:r>
            <a:endParaRPr lang="en-US" altLang="ko-KR" dirty="0" smtClean="0"/>
          </a:p>
          <a:p>
            <a:r>
              <a:rPr lang="en-US" altLang="ko-KR" dirty="0" smtClean="0"/>
              <a:t>$ :</a:t>
            </a:r>
            <a:r>
              <a:rPr lang="ko-KR" altLang="en-US" dirty="0" smtClean="0"/>
              <a:t> 일반사용자</a:t>
            </a:r>
            <a:endParaRPr lang="en-US" altLang="ko-KR" dirty="0" smtClean="0"/>
          </a:p>
          <a:p>
            <a:r>
              <a:rPr lang="en-US" altLang="ko-KR" dirty="0" smtClean="0"/>
              <a:t>#</a:t>
            </a:r>
            <a:r>
              <a:rPr lang="ko-KR" altLang="en-US" dirty="0" smtClean="0"/>
              <a:t> 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en-US" altLang="ko-KR" dirty="0"/>
              <a:t>root </a:t>
            </a:r>
            <a:r>
              <a:rPr lang="ko-KR" altLang="en-US" dirty="0" smtClean="0"/>
              <a:t>사용자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7660" y="4244705"/>
            <a:ext cx="3382529" cy="227855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824" y="4244705"/>
            <a:ext cx="5176096" cy="1919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912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학습내용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로그 기록 </a:t>
            </a:r>
            <a:r>
              <a:rPr lang="en-US" altLang="ko-KR" dirty="0" smtClean="0"/>
              <a:t>– script</a:t>
            </a:r>
          </a:p>
          <a:p>
            <a:r>
              <a:rPr lang="ko-KR" altLang="en-US" dirty="0" smtClean="0"/>
              <a:t>파일</a:t>
            </a:r>
            <a:r>
              <a:rPr lang="en-US" altLang="ko-KR" dirty="0" smtClean="0"/>
              <a:t>/</a:t>
            </a:r>
            <a:r>
              <a:rPr lang="ko-KR" altLang="en-US" dirty="0" smtClean="0"/>
              <a:t>파일 내용 검색 </a:t>
            </a:r>
            <a:r>
              <a:rPr lang="en-US" altLang="ko-KR" dirty="0" smtClean="0"/>
              <a:t>– find, </a:t>
            </a:r>
            <a:r>
              <a:rPr lang="en-US" altLang="ko-KR" dirty="0" err="1" smtClean="0"/>
              <a:t>whereis</a:t>
            </a:r>
            <a:r>
              <a:rPr lang="en-US" altLang="ko-KR" dirty="0" smtClean="0"/>
              <a:t>, which, </a:t>
            </a:r>
            <a:r>
              <a:rPr lang="en-US" altLang="ko-KR" dirty="0" err="1" smtClean="0"/>
              <a:t>grep</a:t>
            </a:r>
            <a:endParaRPr lang="en-US" altLang="ko-KR" dirty="0" smtClean="0"/>
          </a:p>
          <a:p>
            <a:r>
              <a:rPr lang="ko-KR" altLang="en-US" dirty="0" smtClean="0"/>
              <a:t>유용한 명령어와 기능</a:t>
            </a:r>
            <a:endParaRPr lang="en-US" altLang="ko-KR" dirty="0" smtClean="0"/>
          </a:p>
          <a:p>
            <a:r>
              <a:rPr lang="en-US" altLang="ko-KR" dirty="0"/>
              <a:t>root </a:t>
            </a:r>
            <a:r>
              <a:rPr lang="ko-KR" altLang="en-US" dirty="0"/>
              <a:t>권한</a:t>
            </a:r>
            <a:r>
              <a:rPr lang="en-US" altLang="ko-KR" dirty="0"/>
              <a:t> </a:t>
            </a:r>
            <a:r>
              <a:rPr lang="ko-KR" altLang="en-US" dirty="0" smtClean="0"/>
              <a:t>명령</a:t>
            </a:r>
            <a:endParaRPr lang="en-US" altLang="ko-KR" dirty="0" smtClean="0"/>
          </a:p>
          <a:p>
            <a:r>
              <a:rPr lang="ko-KR" altLang="en-US" dirty="0" smtClean="0"/>
              <a:t>사용자 관리</a:t>
            </a:r>
            <a:endParaRPr lang="en-US" altLang="ko-KR" dirty="0" smtClean="0"/>
          </a:p>
          <a:p>
            <a:r>
              <a:rPr lang="ko-KR" altLang="en-US" dirty="0" smtClean="0"/>
              <a:t>파일 권한 관리</a:t>
            </a:r>
            <a:endParaRPr lang="en-US" altLang="ko-KR" dirty="0" smtClean="0"/>
          </a:p>
          <a:p>
            <a:r>
              <a:rPr lang="ko-KR" altLang="en-US" dirty="0" smtClean="0"/>
              <a:t>파일 압축</a:t>
            </a:r>
            <a:r>
              <a:rPr lang="en-US" altLang="ko-KR" dirty="0" smtClean="0"/>
              <a:t>/</a:t>
            </a:r>
            <a:r>
              <a:rPr lang="ko-KR" altLang="en-US" dirty="0" smtClean="0"/>
              <a:t>풀기</a:t>
            </a:r>
            <a:endParaRPr lang="en-US" altLang="ko-KR" dirty="0" smtClean="0"/>
          </a:p>
          <a:p>
            <a:r>
              <a:rPr lang="ko-KR" altLang="en-US" dirty="0" smtClean="0"/>
              <a:t>파일 묶기</a:t>
            </a:r>
            <a:endParaRPr lang="en-US" altLang="ko-KR" dirty="0" smtClean="0"/>
          </a:p>
          <a:p>
            <a:r>
              <a:rPr lang="ko-KR" altLang="en-US" dirty="0" smtClean="0"/>
              <a:t>패키지 설치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6259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사용자 관련 명령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su</a:t>
            </a:r>
            <a:r>
              <a:rPr lang="en-US" altLang="ko-KR" dirty="0" smtClean="0"/>
              <a:t> [</a:t>
            </a:r>
            <a:r>
              <a:rPr lang="ko-KR" altLang="en-US" dirty="0" smtClean="0"/>
              <a:t>사용자</a:t>
            </a:r>
            <a:r>
              <a:rPr lang="en-US" altLang="ko-KR" dirty="0" smtClean="0"/>
              <a:t>] : </a:t>
            </a:r>
            <a:r>
              <a:rPr lang="ko-KR" altLang="en-US" dirty="0" smtClean="0"/>
              <a:t>로그아웃하지 않고 다른 사용자의 계정으로 전환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[</a:t>
            </a:r>
            <a:r>
              <a:rPr lang="ko-KR" altLang="en-US" dirty="0" smtClean="0"/>
              <a:t>사용자</a:t>
            </a:r>
            <a:r>
              <a:rPr lang="en-US" altLang="ko-KR" dirty="0" smtClean="0"/>
              <a:t>]</a:t>
            </a:r>
            <a:r>
              <a:rPr lang="ko-KR" altLang="en-US" dirty="0" smtClean="0"/>
              <a:t>가</a:t>
            </a:r>
            <a:r>
              <a:rPr lang="en-US" altLang="ko-KR" dirty="0" smtClean="0"/>
              <a:t> </a:t>
            </a:r>
            <a:r>
              <a:rPr lang="ko-KR" altLang="en-US" dirty="0" smtClean="0"/>
              <a:t>없으면 </a:t>
            </a:r>
            <a:r>
              <a:rPr lang="en-US" altLang="ko-KR" dirty="0" err="1" smtClean="0"/>
              <a:t>su</a:t>
            </a:r>
            <a:r>
              <a:rPr lang="en-US" altLang="ko-KR" dirty="0" smtClean="0"/>
              <a:t> root </a:t>
            </a:r>
            <a:r>
              <a:rPr lang="ko-KR" altLang="en-US" dirty="0" smtClean="0"/>
              <a:t>와 같음</a:t>
            </a:r>
            <a:endParaRPr lang="en-US" altLang="ko-KR" dirty="0" smtClean="0"/>
          </a:p>
          <a:p>
            <a:r>
              <a:rPr lang="en-US" altLang="ko-KR" dirty="0" err="1" smtClean="0"/>
              <a:t>su</a:t>
            </a:r>
            <a:r>
              <a:rPr lang="en-US" altLang="ko-KR" dirty="0" smtClean="0"/>
              <a:t> – [</a:t>
            </a:r>
            <a:r>
              <a:rPr lang="ko-KR" altLang="en-US" dirty="0" smtClean="0"/>
              <a:t>사용자</a:t>
            </a:r>
            <a:r>
              <a:rPr lang="en-US" altLang="ko-KR" dirty="0" smtClean="0"/>
              <a:t>] : </a:t>
            </a:r>
            <a:r>
              <a:rPr lang="ko-KR" altLang="en-US" dirty="0" smtClean="0"/>
              <a:t>사용자 계정으로 전환하고 해당 사용자 환경으로 쉘을 실행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20</a:t>
            </a:fld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855" y="3208335"/>
            <a:ext cx="4114800" cy="27908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096000" y="3863788"/>
            <a:ext cx="5205364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su</a:t>
            </a:r>
            <a:r>
              <a:rPr lang="en-US" altLang="ko-KR" dirty="0" smtClean="0"/>
              <a:t> </a:t>
            </a:r>
            <a:r>
              <a:rPr lang="ko-KR" altLang="en-US" dirty="0" smtClean="0"/>
              <a:t>또는 </a:t>
            </a:r>
            <a:r>
              <a:rPr lang="en-US" altLang="ko-KR" dirty="0" err="1" smtClean="0"/>
              <a:t>su</a:t>
            </a:r>
            <a:r>
              <a:rPr lang="en-US" altLang="ko-KR" dirty="0" smtClean="0"/>
              <a:t> root</a:t>
            </a:r>
            <a:r>
              <a:rPr lang="ko-KR" altLang="en-US" dirty="0" smtClean="0"/>
              <a:t>는 암호를 알아야 사용할 수 있으나 </a:t>
            </a:r>
            <a:r>
              <a:rPr lang="en-US" altLang="ko-KR" dirty="0" err="1" smtClean="0"/>
              <a:t>sudo</a:t>
            </a:r>
            <a:r>
              <a:rPr lang="en-US" altLang="ko-KR" dirty="0" smtClean="0"/>
              <a:t> –s</a:t>
            </a:r>
            <a:r>
              <a:rPr lang="ko-KR" altLang="en-US" dirty="0" smtClean="0"/>
              <a:t>는 허가된 사용자라면 본인의 암호를 사용하여</a:t>
            </a:r>
            <a:r>
              <a:rPr lang="en-US" altLang="ko-KR" dirty="0" smtClean="0"/>
              <a:t> </a:t>
            </a:r>
            <a:r>
              <a:rPr lang="ko-KR" altLang="en-US" dirty="0" smtClean="0"/>
              <a:t>관리자 권한을 얻을 수 있음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88178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사용자 관리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리눅스는 다중 사용자 시스템</a:t>
            </a:r>
            <a:r>
              <a:rPr lang="en-US" altLang="ko-KR" dirty="0"/>
              <a:t>(Multi-User System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>
              <a:defRPr/>
            </a:pPr>
            <a:r>
              <a:rPr lang="en-US" altLang="ko-KR" dirty="0" smtClean="0"/>
              <a:t>root : </a:t>
            </a:r>
            <a:r>
              <a:rPr lang="ko-KR" altLang="en-US" dirty="0"/>
              <a:t>슈</a:t>
            </a:r>
            <a:r>
              <a:rPr lang="ko-KR" altLang="en-US" dirty="0" smtClean="0"/>
              <a:t>퍼 유저</a:t>
            </a:r>
            <a:r>
              <a:rPr lang="en-US" altLang="ko-KR" dirty="0" smtClean="0"/>
              <a:t>(</a:t>
            </a:r>
            <a:r>
              <a:rPr lang="en-US" altLang="ko-KR" dirty="0" err="1"/>
              <a:t>s</a:t>
            </a:r>
            <a:r>
              <a:rPr lang="en-US" altLang="ko-KR" dirty="0" err="1" smtClean="0"/>
              <a:t>uperuser</a:t>
            </a:r>
            <a:r>
              <a:rPr lang="en-US" altLang="ko-KR" dirty="0" smtClean="0"/>
              <a:t>)</a:t>
            </a:r>
            <a:r>
              <a:rPr lang="ko-KR" altLang="en-US" dirty="0" smtClean="0"/>
              <a:t>로</a:t>
            </a:r>
            <a:r>
              <a:rPr lang="en-US" altLang="ko-KR" dirty="0" smtClean="0"/>
              <a:t> </a:t>
            </a:r>
            <a:r>
              <a:rPr lang="ko-KR" altLang="en-US" dirty="0" smtClean="0"/>
              <a:t>모든 작업을 할 수 있는 권한을 가짐</a:t>
            </a:r>
            <a:endParaRPr lang="en-US" altLang="ko-KR" dirty="0" smtClean="0"/>
          </a:p>
          <a:p>
            <a:pPr lvl="1">
              <a:defRPr/>
            </a:pPr>
            <a:r>
              <a:rPr lang="ko-KR" altLang="en-US" dirty="0" smtClean="0"/>
              <a:t>사용자 관리는 </a:t>
            </a:r>
            <a:r>
              <a:rPr lang="en-US" altLang="ko-KR" dirty="0" smtClean="0"/>
              <a:t>root </a:t>
            </a:r>
            <a:r>
              <a:rPr lang="ko-KR" altLang="en-US" dirty="0" smtClean="0"/>
              <a:t>계정으로 실행해야 함</a:t>
            </a:r>
            <a:endParaRPr lang="en-US" altLang="ko-KR" dirty="0"/>
          </a:p>
          <a:p>
            <a:pPr>
              <a:defRPr/>
            </a:pPr>
            <a:r>
              <a:rPr lang="ko-KR" altLang="en-US" dirty="0"/>
              <a:t>모든 </a:t>
            </a:r>
            <a:r>
              <a:rPr lang="ko-KR" altLang="en-US" dirty="0" smtClean="0"/>
              <a:t>사용자는 </a:t>
            </a:r>
            <a:r>
              <a:rPr lang="ko-KR" altLang="en-US" dirty="0"/>
              <a:t>하나 이상의 그룹에 </a:t>
            </a:r>
            <a:r>
              <a:rPr lang="ko-KR" altLang="en-US" dirty="0" smtClean="0"/>
              <a:t>소속됨</a:t>
            </a:r>
            <a:endParaRPr lang="en-US" altLang="ko-KR" dirty="0" smtClean="0"/>
          </a:p>
          <a:p>
            <a:pPr>
              <a:defRPr/>
            </a:pPr>
            <a:r>
              <a:rPr lang="ko-KR" altLang="en-US" dirty="0" smtClean="0"/>
              <a:t>관련 파일</a:t>
            </a:r>
            <a:endParaRPr lang="en-US" altLang="ko-KR" dirty="0"/>
          </a:p>
          <a:p>
            <a:pPr lvl="1">
              <a:defRPr/>
            </a:pP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</a:t>
            </a:r>
            <a:r>
              <a:rPr lang="en-US" altLang="ko-K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etc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</a:t>
            </a:r>
            <a:r>
              <a:rPr lang="en-US" altLang="ko-K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passwd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사용자 정보 </a:t>
            </a:r>
            <a:endParaRPr lang="en-US" altLang="ko-KR" dirty="0" smtClean="0"/>
          </a:p>
          <a:p>
            <a:pPr lvl="1">
              <a:defRPr/>
            </a:pP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</a:t>
            </a:r>
            <a:r>
              <a:rPr lang="en-US" altLang="ko-K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etc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/shadow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사용자 </a:t>
            </a:r>
            <a:r>
              <a:rPr lang="ko-KR" altLang="en-US" dirty="0"/>
              <a:t>비밀번호 정보 </a:t>
            </a:r>
            <a:endParaRPr lang="en-US" altLang="ko-KR" dirty="0" smtClean="0"/>
          </a:p>
          <a:p>
            <a:pPr lvl="1">
              <a:defRPr/>
            </a:pP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</a:t>
            </a:r>
            <a:r>
              <a:rPr lang="en-US" altLang="ko-K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etc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/group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그룹 </a:t>
            </a:r>
            <a:r>
              <a:rPr lang="ko-KR" altLang="en-US" dirty="0"/>
              <a:t>정보 </a:t>
            </a:r>
            <a:r>
              <a:rPr lang="ko-KR" altLang="en-US" dirty="0" smtClean="0"/>
              <a:t>파일</a:t>
            </a: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21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211" y="4981998"/>
            <a:ext cx="5273756" cy="1353442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377072" y="6408131"/>
            <a:ext cx="556003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buFont typeface="Georgia" panose="02040502050405020303" pitchFamily="18" charset="0"/>
              <a:buNone/>
              <a:defRPr/>
            </a:pPr>
            <a:r>
              <a:rPr lang="ko-KR" altLang="en-US" sz="1100" b="1" u="sng" dirty="0" smtClean="0">
                <a:solidFill>
                  <a:srgbClr val="0000FF"/>
                </a:solidFill>
              </a:rPr>
              <a:t>사용자명</a:t>
            </a:r>
            <a:r>
              <a:rPr lang="en-US" altLang="ko-KR" sz="1100" b="1" u="sng" dirty="0" smtClean="0">
                <a:solidFill>
                  <a:srgbClr val="0000FF"/>
                </a:solidFill>
              </a:rPr>
              <a:t>:</a:t>
            </a:r>
            <a:r>
              <a:rPr lang="ko-KR" altLang="en-US" sz="1100" b="1" u="sng" dirty="0">
                <a:solidFill>
                  <a:srgbClr val="0000FF"/>
                </a:solidFill>
              </a:rPr>
              <a:t>암호</a:t>
            </a:r>
            <a:r>
              <a:rPr lang="en-US" altLang="ko-KR" sz="1100" b="1" u="sng" dirty="0">
                <a:solidFill>
                  <a:srgbClr val="0000FF"/>
                </a:solidFill>
              </a:rPr>
              <a:t>:</a:t>
            </a:r>
            <a:r>
              <a:rPr lang="ko-KR" altLang="en-US" sz="1100" b="1" u="sng" dirty="0">
                <a:solidFill>
                  <a:srgbClr val="0000FF"/>
                </a:solidFill>
              </a:rPr>
              <a:t>사용자 </a:t>
            </a:r>
            <a:r>
              <a:rPr lang="en-US" altLang="ko-KR" sz="1100" b="1" u="sng" dirty="0">
                <a:solidFill>
                  <a:srgbClr val="0000FF"/>
                </a:solidFill>
              </a:rPr>
              <a:t>ID:</a:t>
            </a:r>
            <a:r>
              <a:rPr lang="ko-KR" altLang="en-US" sz="1100" b="1" u="sng" dirty="0">
                <a:solidFill>
                  <a:srgbClr val="0000FF"/>
                </a:solidFill>
              </a:rPr>
              <a:t>사용자가 소속된 그룹 </a:t>
            </a:r>
            <a:r>
              <a:rPr lang="en-US" altLang="ko-KR" sz="1100" b="1" u="sng" dirty="0">
                <a:solidFill>
                  <a:srgbClr val="0000FF"/>
                </a:solidFill>
              </a:rPr>
              <a:t>ID:</a:t>
            </a:r>
            <a:r>
              <a:rPr lang="ko-KR" altLang="en-US" sz="1100" b="1" u="sng" dirty="0">
                <a:solidFill>
                  <a:srgbClr val="0000FF"/>
                </a:solidFill>
              </a:rPr>
              <a:t>전체 이름</a:t>
            </a:r>
            <a:r>
              <a:rPr lang="en-US" altLang="ko-KR" sz="1100" b="1" u="sng" dirty="0">
                <a:solidFill>
                  <a:srgbClr val="0000FF"/>
                </a:solidFill>
              </a:rPr>
              <a:t>:</a:t>
            </a:r>
            <a:r>
              <a:rPr lang="ko-KR" altLang="en-US" sz="1100" b="1" u="sng" dirty="0">
                <a:solidFill>
                  <a:srgbClr val="0000FF"/>
                </a:solidFill>
              </a:rPr>
              <a:t>홈 디렉터리</a:t>
            </a:r>
            <a:r>
              <a:rPr lang="en-US" altLang="ko-KR" sz="1100" b="1" u="sng" dirty="0">
                <a:solidFill>
                  <a:srgbClr val="0000FF"/>
                </a:solidFill>
              </a:rPr>
              <a:t>:</a:t>
            </a:r>
            <a:r>
              <a:rPr lang="ko-KR" altLang="en-US" sz="1100" b="1" u="sng" dirty="0">
                <a:solidFill>
                  <a:srgbClr val="0000FF"/>
                </a:solidFill>
              </a:rPr>
              <a:t>기본 셸</a:t>
            </a:r>
            <a:endParaRPr lang="en-US" altLang="ko-KR" sz="1100" dirty="0">
              <a:solidFill>
                <a:srgbClr val="0000FF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7714" y="3290510"/>
            <a:ext cx="4670910" cy="1907132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7064562" y="5356068"/>
            <a:ext cx="383791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>
              <a:buFont typeface="Georgia" panose="02040502050405020303" pitchFamily="18" charset="0"/>
              <a:buNone/>
              <a:defRPr/>
            </a:pPr>
            <a:r>
              <a:rPr lang="ko-KR" altLang="ko-KR" sz="1200" b="1" u="sng" dirty="0" err="1">
                <a:solidFill>
                  <a:srgbClr val="0000FF"/>
                </a:solidFill>
                <a:latin typeface="+mn-ea"/>
              </a:rPr>
              <a:t>그룹명</a:t>
            </a:r>
            <a:r>
              <a:rPr lang="en-US" altLang="ko-KR" sz="1200" b="1" u="sng" dirty="0">
                <a:solidFill>
                  <a:srgbClr val="0000FF"/>
                </a:solidFill>
                <a:latin typeface="+mn-ea"/>
              </a:rPr>
              <a:t>:</a:t>
            </a:r>
            <a:r>
              <a:rPr lang="ko-KR" altLang="ko-KR" sz="1200" b="1" u="sng" dirty="0">
                <a:solidFill>
                  <a:srgbClr val="0000FF"/>
                </a:solidFill>
                <a:latin typeface="+mn-ea"/>
              </a:rPr>
              <a:t>비밀번호</a:t>
            </a:r>
            <a:r>
              <a:rPr lang="en-US" altLang="ko-KR" sz="1200" b="1" u="sng" dirty="0">
                <a:solidFill>
                  <a:srgbClr val="0000FF"/>
                </a:solidFill>
                <a:latin typeface="+mn-ea"/>
              </a:rPr>
              <a:t>:</a:t>
            </a:r>
            <a:r>
              <a:rPr lang="ko-KR" altLang="ko-KR" sz="1200" b="1" u="sng" dirty="0">
                <a:solidFill>
                  <a:srgbClr val="0000FF"/>
                </a:solidFill>
                <a:latin typeface="+mn-ea"/>
              </a:rPr>
              <a:t>그룹</a:t>
            </a:r>
            <a:r>
              <a:rPr lang="en-US" altLang="ko-KR" sz="1200" b="1" u="sng" dirty="0">
                <a:solidFill>
                  <a:srgbClr val="0000FF"/>
                </a:solidFill>
                <a:latin typeface="+mn-ea"/>
              </a:rPr>
              <a:t> id:</a:t>
            </a:r>
            <a:r>
              <a:rPr lang="ko-KR" altLang="ko-KR" sz="1200" b="1" u="sng" dirty="0">
                <a:solidFill>
                  <a:srgbClr val="0000FF"/>
                </a:solidFill>
                <a:latin typeface="+mn-ea"/>
              </a:rPr>
              <a:t>그룹에 속한 사용자명</a:t>
            </a:r>
            <a:endParaRPr lang="en-US" altLang="ko-KR" sz="1200" dirty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24518" y="4956988"/>
            <a:ext cx="3970831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1. /</a:t>
            </a:r>
            <a:r>
              <a:rPr lang="en-US" altLang="ko-KR" sz="1200" b="1" dirty="0" err="1" smtClean="0"/>
              <a:t>etc</a:t>
            </a:r>
            <a:r>
              <a:rPr lang="en-US" altLang="ko-KR" sz="1200" b="1" dirty="0" smtClean="0"/>
              <a:t> </a:t>
            </a:r>
            <a:r>
              <a:rPr lang="ko-KR" altLang="en-US" sz="1200" b="1" dirty="0" smtClean="0"/>
              <a:t>폴더의 </a:t>
            </a:r>
            <a:r>
              <a:rPr lang="en-US" altLang="ko-KR" sz="1200" b="1" dirty="0" err="1" smtClean="0"/>
              <a:t>passwd</a:t>
            </a:r>
            <a:r>
              <a:rPr lang="en-US" altLang="ko-KR" sz="1200" b="1" dirty="0" smtClean="0"/>
              <a:t> </a:t>
            </a:r>
            <a:r>
              <a:rPr lang="ko-KR" altLang="en-US" sz="1200" b="1" dirty="0" smtClean="0"/>
              <a:t>파일의 앞에서 </a:t>
            </a:r>
            <a:r>
              <a:rPr lang="en-US" altLang="ko-KR" sz="1200" b="1" dirty="0" smtClean="0"/>
              <a:t>5</a:t>
            </a:r>
            <a:r>
              <a:rPr lang="ko-KR" altLang="en-US" sz="1200" b="1" dirty="0" smtClean="0"/>
              <a:t>개의 정보 출력</a:t>
            </a:r>
            <a:endParaRPr lang="ko-KR" altLang="en-US" sz="12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0037149" y="3145128"/>
            <a:ext cx="1957627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/>
              <a:t>2. /</a:t>
            </a:r>
            <a:r>
              <a:rPr lang="en-US" altLang="ko-KR" sz="1000" b="1" dirty="0" err="1" smtClean="0"/>
              <a:t>etc</a:t>
            </a:r>
            <a:r>
              <a:rPr lang="en-US" altLang="ko-KR" sz="1000" b="1" dirty="0" smtClean="0"/>
              <a:t> </a:t>
            </a:r>
            <a:r>
              <a:rPr lang="ko-KR" altLang="en-US" sz="1000" b="1" dirty="0" smtClean="0"/>
              <a:t>폴더의 </a:t>
            </a:r>
            <a:r>
              <a:rPr lang="en-US" altLang="ko-KR" sz="1000" b="1" dirty="0" smtClean="0"/>
              <a:t>group </a:t>
            </a:r>
            <a:r>
              <a:rPr lang="ko-KR" altLang="en-US" sz="1000" b="1" dirty="0" smtClean="0"/>
              <a:t>파일의 앞에서 </a:t>
            </a:r>
            <a:r>
              <a:rPr lang="en-US" altLang="ko-KR" sz="1000" b="1" dirty="0" smtClean="0"/>
              <a:t>10</a:t>
            </a:r>
            <a:r>
              <a:rPr lang="ko-KR" altLang="en-US" sz="1000" b="1" dirty="0" smtClean="0"/>
              <a:t>개의 정보 출력</a:t>
            </a:r>
            <a:endParaRPr lang="ko-KR" altLang="en-US" sz="10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7982458" y="6008021"/>
            <a:ext cx="3739985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/>
              <a:t>3. /</a:t>
            </a:r>
            <a:r>
              <a:rPr lang="en-US" altLang="ko-KR" sz="1000" b="1" dirty="0" err="1" smtClean="0"/>
              <a:t>etc</a:t>
            </a:r>
            <a:r>
              <a:rPr lang="en-US" altLang="ko-KR" sz="1000" b="1" dirty="0" smtClean="0"/>
              <a:t> </a:t>
            </a:r>
            <a:r>
              <a:rPr lang="ko-KR" altLang="en-US" sz="1000" b="1" dirty="0" smtClean="0"/>
              <a:t>폴더의 </a:t>
            </a:r>
            <a:r>
              <a:rPr lang="en-US" altLang="ko-KR" sz="1000" b="1" dirty="0" smtClean="0"/>
              <a:t>shadow </a:t>
            </a:r>
            <a:r>
              <a:rPr lang="ko-KR" altLang="en-US" sz="1000" b="1" dirty="0" smtClean="0"/>
              <a:t>파일을 한 페이지씩 정보 출력</a:t>
            </a:r>
            <a:endParaRPr lang="ko-KR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3230110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사용자 </a:t>
            </a:r>
            <a:r>
              <a:rPr lang="ko-KR" altLang="en-US" dirty="0" smtClean="0"/>
              <a:t>관리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root</a:t>
            </a:r>
            <a:r>
              <a:rPr lang="ko-KR" altLang="en-US" dirty="0" smtClean="0"/>
              <a:t>의 권한이 필요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22</a:t>
            </a:fld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0319615"/>
              </p:ext>
            </p:extLst>
          </p:nvPr>
        </p:nvGraphicFramePr>
        <p:xfrm>
          <a:off x="792332" y="1690683"/>
          <a:ext cx="10045714" cy="38040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679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046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73102">
                  <a:extLst>
                    <a:ext uri="{9D8B030D-6E8A-4147-A177-3AD203B41FA5}">
                      <a16:colId xmlns:a16="http://schemas.microsoft.com/office/drawing/2014/main" val="2535223863"/>
                    </a:ext>
                  </a:extLst>
                </a:gridCol>
              </a:tblGrid>
              <a:tr h="537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맑은 고딕" pitchFamily="50" charset="-127"/>
                          <a:ea typeface="맑은 고딕" pitchFamily="50" charset="-127"/>
                        </a:rPr>
                        <a:t>명령어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맑은 고딕" pitchFamily="50" charset="-127"/>
                          <a:ea typeface="맑은 고딕" pitchFamily="50" charset="-127"/>
                        </a:rPr>
                        <a:t>예시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7495">
                <a:tc>
                  <a:txBody>
                    <a:bodyPr/>
                    <a:lstStyle/>
                    <a:p>
                      <a:pPr algn="ctr" eaLnBrk="1" hangingPunct="1">
                        <a:defRPr/>
                      </a:pPr>
                      <a:r>
                        <a:rPr lang="en-US" altLang="ko-KR" sz="1800" b="1" dirty="0" err="1" smtClean="0">
                          <a:latin typeface="+mn-ea"/>
                          <a:ea typeface="+mn-ea"/>
                        </a:rPr>
                        <a:t>useradd</a:t>
                      </a:r>
                      <a:endParaRPr lang="en-US" altLang="ko-KR" sz="1800" b="1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새로운 사용자를 추가</a:t>
                      </a:r>
                      <a:endParaRPr lang="en-US" altLang="ko-KR" sz="160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# </a:t>
                      </a:r>
                      <a:r>
                        <a:rPr lang="en-US" altLang="ko-KR" sz="1600" dirty="0" err="1" smtClean="0">
                          <a:latin typeface="+mn-ea"/>
                          <a:ea typeface="+mn-ea"/>
                        </a:rPr>
                        <a:t>useradd</a:t>
                      </a:r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 –m </a:t>
                      </a:r>
                      <a:r>
                        <a:rPr lang="en-US" altLang="ko-KR" sz="1600" dirty="0" err="1" smtClean="0">
                          <a:latin typeface="+mn-ea"/>
                          <a:ea typeface="+mn-ea"/>
                        </a:rPr>
                        <a:t>newuser</a:t>
                      </a:r>
                      <a:endParaRPr lang="en-US" altLang="ko-KR" sz="160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7495">
                <a:tc>
                  <a:txBody>
                    <a:bodyPr/>
                    <a:lstStyle/>
                    <a:p>
                      <a:pPr algn="ctr" eaLnBrk="1" hangingPunct="1">
                        <a:defRPr/>
                      </a:pPr>
                      <a:r>
                        <a:rPr lang="en-US" altLang="ko-KR" sz="1800" b="1" dirty="0" err="1" smtClean="0">
                          <a:latin typeface="+mn-ea"/>
                          <a:ea typeface="+mn-ea"/>
                        </a:rPr>
                        <a:t>passwd</a:t>
                      </a:r>
                      <a:endParaRPr lang="en-US" altLang="ko-KR" sz="1800" b="1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사용자의 비밀번호를 지정하거나</a:t>
                      </a:r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변경</a:t>
                      </a:r>
                      <a:endParaRPr lang="en-US" altLang="ko-KR" sz="160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# </a:t>
                      </a:r>
                      <a:r>
                        <a:rPr lang="en-US" altLang="ko-KR" sz="1600" dirty="0" err="1" smtClean="0">
                          <a:latin typeface="+mn-ea"/>
                          <a:ea typeface="+mn-ea"/>
                        </a:rPr>
                        <a:t>passwd</a:t>
                      </a:r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600" dirty="0" err="1" smtClean="0">
                          <a:latin typeface="+mn-ea"/>
                          <a:ea typeface="+mn-ea"/>
                        </a:rPr>
                        <a:t>newuser</a:t>
                      </a:r>
                      <a:endParaRPr lang="en-US" altLang="ko-KR" sz="160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74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err="1" smtClean="0">
                          <a:latin typeface="+mn-ea"/>
                          <a:ea typeface="+mn-ea"/>
                        </a:rPr>
                        <a:t>usermod</a:t>
                      </a:r>
                      <a:endParaRPr lang="ko-KR" altLang="en-US" sz="18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1" indent="0" algn="l" eaLnBrk="1" hangingPunct="1">
                        <a:buFont typeface="Georgia" panose="02040502050405020303" pitchFamily="18" charset="0"/>
                        <a:buNone/>
                        <a:defRPr/>
                      </a:pPr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사용자의 속성을 변경</a:t>
                      </a:r>
                      <a:endParaRPr lang="en-US" altLang="ko-KR" sz="160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# </a:t>
                      </a:r>
                      <a:r>
                        <a:rPr lang="en-US" altLang="ko-KR" sz="1600" dirty="0" err="1" smtClean="0">
                          <a:latin typeface="+mn-ea"/>
                          <a:ea typeface="+mn-ea"/>
                        </a:rPr>
                        <a:t>usermod</a:t>
                      </a:r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 -g root </a:t>
                      </a:r>
                      <a:r>
                        <a:rPr lang="en-US" altLang="ko-KR" sz="1600" dirty="0" err="1" smtClean="0">
                          <a:latin typeface="+mn-ea"/>
                          <a:ea typeface="+mn-ea"/>
                        </a:rPr>
                        <a:t>newuser</a:t>
                      </a:r>
                      <a:endParaRPr lang="en-US" altLang="ko-KR" sz="1600" dirty="0" smtClean="0"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# </a:t>
                      </a:r>
                      <a:r>
                        <a:rPr lang="en-US" altLang="ko-KR" sz="1600" dirty="0" err="1" smtClean="0">
                          <a:latin typeface="+mn-ea"/>
                          <a:ea typeface="+mn-ea"/>
                        </a:rPr>
                        <a:t>usermod</a:t>
                      </a:r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 –e 2020-10-07 user01 </a:t>
                      </a:r>
                      <a:endParaRPr lang="en-US" altLang="ko-KR" sz="160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0328023"/>
                  </a:ext>
                </a:extLst>
              </a:tr>
              <a:tr h="5374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err="1" smtClean="0">
                          <a:latin typeface="+mn-ea"/>
                          <a:ea typeface="+mn-ea"/>
                        </a:rPr>
                        <a:t>userdel</a:t>
                      </a:r>
                      <a:endParaRPr lang="ko-KR" altLang="en-US" sz="18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사용자를 삭제</a:t>
                      </a:r>
                      <a:endParaRPr lang="en-US" altLang="ko-KR" sz="160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# </a:t>
                      </a:r>
                      <a:r>
                        <a:rPr lang="en-US" altLang="ko-KR" sz="1600" dirty="0" err="1" smtClean="0">
                          <a:latin typeface="+mn-ea"/>
                          <a:ea typeface="+mn-ea"/>
                        </a:rPr>
                        <a:t>userdel</a:t>
                      </a:r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 –r </a:t>
                      </a:r>
                      <a:r>
                        <a:rPr lang="en-US" altLang="ko-KR" sz="1600" dirty="0" err="1" smtClean="0">
                          <a:latin typeface="+mn-ea"/>
                          <a:ea typeface="+mn-ea"/>
                        </a:rPr>
                        <a:t>newuser</a:t>
                      </a:r>
                      <a:endParaRPr lang="ko-KR" altLang="en-US" sz="160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7495">
                <a:tc>
                  <a:txBody>
                    <a:bodyPr/>
                    <a:lstStyle/>
                    <a:p>
                      <a:pPr algn="ctr" eaLnBrk="1" hangingPunct="1">
                        <a:defRPr/>
                      </a:pPr>
                      <a:r>
                        <a:rPr lang="en-US" altLang="ko-KR" sz="1800" b="1" dirty="0" err="1" smtClean="0"/>
                        <a:t>chage</a:t>
                      </a:r>
                      <a:endParaRPr lang="en-US" altLang="ko-KR" sz="1800" b="1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사용자의 암호를 주기적으로 변경하도록 설정</a:t>
                      </a:r>
                      <a:endParaRPr lang="en-US" altLang="ko-KR" sz="16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# </a:t>
                      </a:r>
                      <a:r>
                        <a:rPr lang="en-US" altLang="ko-KR" sz="1600" dirty="0" err="1" smtClean="0"/>
                        <a:t>chage</a:t>
                      </a:r>
                      <a:r>
                        <a:rPr lang="en-US" altLang="ko-KR" sz="1600" dirty="0" smtClean="0"/>
                        <a:t> -m 2 </a:t>
                      </a:r>
                      <a:r>
                        <a:rPr lang="en-US" altLang="ko-KR" sz="1600" dirty="0" err="1" smtClean="0"/>
                        <a:t>newuser</a:t>
                      </a:r>
                      <a:endParaRPr lang="ko-KR" altLang="en-US" sz="160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1809597"/>
                  </a:ext>
                </a:extLst>
              </a:tr>
              <a:tr h="537495">
                <a:tc>
                  <a:txBody>
                    <a:bodyPr/>
                    <a:lstStyle/>
                    <a:p>
                      <a:pPr algn="ctr" eaLnBrk="1" hangingPunct="1">
                        <a:defRPr/>
                      </a:pPr>
                      <a:r>
                        <a:rPr lang="en-US" altLang="ko-KR" sz="1800" b="1" dirty="0" smtClean="0"/>
                        <a:t>groups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현재 사용자가 속한 그룹을 보여줌</a:t>
                      </a:r>
                      <a:endParaRPr lang="en-US" altLang="ko-KR" sz="16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1" indent="0" eaLnBrk="1" hangingPunct="1">
                        <a:buFont typeface="Georgia" panose="02040502050405020303" pitchFamily="18" charset="0"/>
                        <a:buNone/>
                        <a:defRPr/>
                      </a:pPr>
                      <a:r>
                        <a:rPr lang="en-US" altLang="ko-KR" sz="1600" dirty="0" smtClean="0"/>
                        <a:t># groups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011721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186694" y="5876778"/>
            <a:ext cx="5183148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ko-KR" altLang="en-US" dirty="0" smtClean="0"/>
              <a:t>유사한 명령어로 </a:t>
            </a:r>
            <a:r>
              <a:rPr lang="en-US" altLang="ko-KR" dirty="0" err="1" smtClean="0"/>
              <a:t>adduser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deluser</a:t>
            </a:r>
            <a:r>
              <a:rPr lang="en-US" altLang="ko-KR" dirty="0" smtClean="0"/>
              <a:t> </a:t>
            </a:r>
            <a:r>
              <a:rPr lang="ko-KR" altLang="en-US" dirty="0" smtClean="0"/>
              <a:t>등이 있다</a:t>
            </a:r>
            <a:r>
              <a:rPr lang="en-US" altLang="ko-KR" dirty="0" smtClean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799677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4269" y="896411"/>
            <a:ext cx="11434714" cy="5611906"/>
          </a:xfrm>
        </p:spPr>
        <p:txBody>
          <a:bodyPr/>
          <a:lstStyle/>
          <a:p>
            <a:r>
              <a:rPr lang="en-US" altLang="ko-KR" sz="2400" dirty="0" err="1" smtClean="0">
                <a:latin typeface="+mn-ea"/>
              </a:rPr>
              <a:t>useradd</a:t>
            </a:r>
            <a:r>
              <a:rPr lang="ko-KR" altLang="en-US" sz="2400" dirty="0" smtClean="0">
                <a:latin typeface="+mn-ea"/>
              </a:rPr>
              <a:t>와 </a:t>
            </a:r>
            <a:r>
              <a:rPr lang="en-US" altLang="ko-KR" sz="2400" dirty="0" err="1" smtClean="0">
                <a:latin typeface="+mn-ea"/>
              </a:rPr>
              <a:t>userdel</a:t>
            </a:r>
            <a:r>
              <a:rPr lang="en-US" altLang="ko-KR" sz="2400" dirty="0" smtClean="0">
                <a:latin typeface="+mn-ea"/>
              </a:rPr>
              <a:t> </a:t>
            </a:r>
            <a:r>
              <a:rPr lang="ko-KR" altLang="en-US" sz="2400" dirty="0" smtClean="0">
                <a:latin typeface="+mn-ea"/>
              </a:rPr>
              <a:t>명령어의 매뉴얼을 </a:t>
            </a:r>
            <a:r>
              <a:rPr lang="ko-KR" altLang="en-US" sz="2400" dirty="0" err="1" smtClean="0">
                <a:latin typeface="+mn-ea"/>
              </a:rPr>
              <a:t>확인하시오</a:t>
            </a:r>
            <a:r>
              <a:rPr lang="en-US" altLang="ko-KR" sz="2400" dirty="0" smtClean="0">
                <a:latin typeface="+mn-ea"/>
              </a:rPr>
              <a:t>.</a:t>
            </a:r>
          </a:p>
          <a:p>
            <a:pPr lvl="1"/>
            <a:r>
              <a:rPr lang="ko-KR" altLang="en-US" sz="2000" dirty="0" smtClean="0">
                <a:latin typeface="+mn-ea"/>
              </a:rPr>
              <a:t>홈디렉토리를 함께 생성하는 </a:t>
            </a:r>
            <a:r>
              <a:rPr lang="en-US" altLang="ko-KR" sz="2000" dirty="0" err="1" smtClean="0">
                <a:latin typeface="+mn-ea"/>
              </a:rPr>
              <a:t>useradd</a:t>
            </a:r>
            <a:r>
              <a:rPr lang="ko-KR" altLang="en-US" sz="2000" dirty="0" smtClean="0">
                <a:latin typeface="+mn-ea"/>
              </a:rPr>
              <a:t>의 옵션은</a:t>
            </a:r>
            <a:r>
              <a:rPr lang="en-US" altLang="ko-KR" sz="2000" dirty="0" smtClean="0">
                <a:latin typeface="+mn-ea"/>
              </a:rPr>
              <a:t>?</a:t>
            </a:r>
          </a:p>
          <a:p>
            <a:pPr lvl="1"/>
            <a:r>
              <a:rPr lang="ko-KR" altLang="en-US" sz="2000" dirty="0">
                <a:latin typeface="+mn-ea"/>
              </a:rPr>
              <a:t>홈디렉토리를 함께 </a:t>
            </a:r>
            <a:r>
              <a:rPr lang="ko-KR" altLang="en-US" sz="2000" dirty="0" smtClean="0">
                <a:latin typeface="+mn-ea"/>
              </a:rPr>
              <a:t>삭제하는 </a:t>
            </a:r>
            <a:r>
              <a:rPr lang="en-US" altLang="ko-KR" sz="2000" dirty="0" err="1" smtClean="0">
                <a:latin typeface="+mn-ea"/>
              </a:rPr>
              <a:t>userdel</a:t>
            </a:r>
            <a:r>
              <a:rPr lang="ko-KR" altLang="en-US" sz="2000" dirty="0" smtClean="0">
                <a:latin typeface="+mn-ea"/>
              </a:rPr>
              <a:t>의 옵션은</a:t>
            </a:r>
            <a:r>
              <a:rPr lang="en-US" altLang="ko-KR" sz="2000" dirty="0" smtClean="0">
                <a:latin typeface="+mn-ea"/>
              </a:rPr>
              <a:t>?</a:t>
            </a:r>
          </a:p>
          <a:p>
            <a:pPr lvl="1"/>
            <a:endParaRPr lang="en-US" altLang="ko-KR" dirty="0" smtClean="0">
              <a:latin typeface="+mn-ea"/>
            </a:endParaRPr>
          </a:p>
          <a:p>
            <a:r>
              <a:rPr lang="en-US" altLang="ko-KR" sz="2400" dirty="0">
                <a:latin typeface="+mn-ea"/>
              </a:rPr>
              <a:t>user01, user02, user03</a:t>
            </a:r>
            <a:r>
              <a:rPr lang="ko-KR" altLang="en-US" sz="2400" dirty="0">
                <a:latin typeface="+mn-ea"/>
              </a:rPr>
              <a:t>을 추가하면서 홈디렉토리도 함께 </a:t>
            </a:r>
            <a:r>
              <a:rPr lang="ko-KR" altLang="en-US" sz="2400" dirty="0" err="1">
                <a:latin typeface="+mn-ea"/>
              </a:rPr>
              <a:t>생성하시오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endParaRPr lang="en-US" altLang="ko-KR" dirty="0" smtClean="0">
              <a:latin typeface="+mn-ea"/>
            </a:endParaRPr>
          </a:p>
          <a:p>
            <a:r>
              <a:rPr lang="en-US" altLang="ko-KR" sz="2400" dirty="0">
                <a:latin typeface="+mn-ea"/>
              </a:rPr>
              <a:t>user01</a:t>
            </a:r>
            <a:r>
              <a:rPr lang="ko-KR" altLang="en-US" sz="2400" dirty="0">
                <a:latin typeface="+mn-ea"/>
              </a:rPr>
              <a:t>를 </a:t>
            </a:r>
            <a:r>
              <a:rPr lang="en-US" altLang="ko-KR" sz="2400" dirty="0" smtClean="0">
                <a:latin typeface="+mn-ea"/>
              </a:rPr>
              <a:t>‘Oct 7, 2020’</a:t>
            </a:r>
            <a:r>
              <a:rPr lang="ko-KR" altLang="en-US" sz="2400" dirty="0">
                <a:latin typeface="+mn-ea"/>
              </a:rPr>
              <a:t>에 </a:t>
            </a:r>
            <a:r>
              <a:rPr lang="ko-KR" altLang="en-US" sz="2400" dirty="0" smtClean="0">
                <a:latin typeface="+mn-ea"/>
              </a:rPr>
              <a:t>폐기되도록 </a:t>
            </a:r>
            <a:r>
              <a:rPr lang="ko-KR" altLang="en-US" sz="2400" dirty="0">
                <a:latin typeface="+mn-ea"/>
              </a:rPr>
              <a:t>설정하고 그 정보를 </a:t>
            </a:r>
            <a:r>
              <a:rPr lang="ko-KR" altLang="en-US" sz="2400" dirty="0" err="1">
                <a:latin typeface="+mn-ea"/>
              </a:rPr>
              <a:t>확인하시오</a:t>
            </a:r>
            <a:r>
              <a:rPr lang="en-US" altLang="ko-KR" sz="2400" dirty="0">
                <a:latin typeface="+mn-ea"/>
              </a:rPr>
              <a:t>.</a:t>
            </a:r>
          </a:p>
          <a:p>
            <a:pPr lvl="1"/>
            <a:r>
              <a:rPr lang="en-US" altLang="ko-KR" sz="2000" dirty="0" err="1" smtClean="0">
                <a:latin typeface="+mn-ea"/>
              </a:rPr>
              <a:t>chage</a:t>
            </a:r>
            <a:r>
              <a:rPr lang="en-US" altLang="ko-KR" sz="2000" dirty="0" smtClean="0">
                <a:latin typeface="+mn-ea"/>
              </a:rPr>
              <a:t> </a:t>
            </a:r>
            <a:r>
              <a:rPr lang="ko-KR" altLang="en-US" sz="2000" dirty="0" smtClean="0">
                <a:latin typeface="+mn-ea"/>
              </a:rPr>
              <a:t>명령</a:t>
            </a:r>
            <a:r>
              <a:rPr lang="en-US" altLang="ko-KR" sz="2000" dirty="0" smtClean="0">
                <a:latin typeface="+mn-ea"/>
              </a:rPr>
              <a:t>/ </a:t>
            </a:r>
            <a:r>
              <a:rPr lang="ko-KR" altLang="en-US" sz="2000" dirty="0" smtClean="0">
                <a:latin typeface="+mn-ea"/>
              </a:rPr>
              <a:t>옵션 </a:t>
            </a:r>
            <a:r>
              <a:rPr lang="en-US" altLang="ko-KR" sz="2000" dirty="0" smtClean="0">
                <a:latin typeface="+mn-ea"/>
              </a:rPr>
              <a:t>–</a:t>
            </a:r>
            <a:r>
              <a:rPr lang="ko-KR" altLang="en-US" sz="2000" dirty="0" err="1" smtClean="0">
                <a:latin typeface="+mn-ea"/>
              </a:rPr>
              <a:t>ㅣ</a:t>
            </a:r>
            <a:r>
              <a:rPr lang="en-US" altLang="ko-KR" sz="2000" dirty="0" smtClean="0">
                <a:latin typeface="+mn-ea"/>
              </a:rPr>
              <a:t>, -E , -m </a:t>
            </a:r>
            <a:r>
              <a:rPr lang="ko-KR" altLang="en-US" sz="2000" dirty="0" smtClean="0">
                <a:latin typeface="+mn-ea"/>
              </a:rPr>
              <a:t>등을 매뉴얼에서 </a:t>
            </a:r>
            <a:r>
              <a:rPr lang="ko-KR" altLang="en-US" sz="2000" dirty="0" err="1" smtClean="0">
                <a:latin typeface="+mn-ea"/>
              </a:rPr>
              <a:t>확인하시오</a:t>
            </a:r>
            <a:r>
              <a:rPr lang="en-US" altLang="ko-KR" sz="2000" dirty="0" smtClean="0">
                <a:latin typeface="+mn-ea"/>
              </a:rPr>
              <a:t>.</a:t>
            </a:r>
          </a:p>
          <a:p>
            <a:pPr lvl="1"/>
            <a:r>
              <a:rPr lang="en-US" altLang="ko-KR" sz="2000" dirty="0" err="1" smtClean="0">
                <a:latin typeface="+mn-ea"/>
              </a:rPr>
              <a:t>usermod</a:t>
            </a:r>
            <a:r>
              <a:rPr lang="en-US" altLang="ko-KR" sz="2000" dirty="0" smtClean="0">
                <a:latin typeface="+mn-ea"/>
              </a:rPr>
              <a:t> </a:t>
            </a:r>
            <a:r>
              <a:rPr lang="ko-KR" altLang="en-US" sz="2000" dirty="0" smtClean="0">
                <a:latin typeface="+mn-ea"/>
              </a:rPr>
              <a:t>명령 </a:t>
            </a:r>
            <a:r>
              <a:rPr lang="en-US" altLang="ko-KR" sz="2000" dirty="0" smtClean="0">
                <a:latin typeface="+mn-ea"/>
              </a:rPr>
              <a:t>/ </a:t>
            </a:r>
            <a:r>
              <a:rPr lang="ko-KR" altLang="en-US" sz="2000" dirty="0" smtClean="0">
                <a:latin typeface="+mn-ea"/>
              </a:rPr>
              <a:t>옵션 </a:t>
            </a:r>
            <a:r>
              <a:rPr lang="en-US" altLang="ko-KR" sz="2000" dirty="0" smtClean="0">
                <a:latin typeface="+mn-ea"/>
              </a:rPr>
              <a:t>–e </a:t>
            </a:r>
            <a:endParaRPr lang="en-US" altLang="ko-KR" sz="2000" dirty="0" smtClean="0">
              <a:latin typeface="+mn-ea"/>
            </a:endParaRPr>
          </a:p>
          <a:p>
            <a:endParaRPr lang="en-US" altLang="ko-KR" dirty="0" smtClean="0">
              <a:latin typeface="+mn-ea"/>
            </a:endParaRPr>
          </a:p>
          <a:p>
            <a:r>
              <a:rPr lang="en-US" altLang="ko-KR" sz="2400" dirty="0">
                <a:latin typeface="+mn-ea"/>
              </a:rPr>
              <a:t>user03</a:t>
            </a:r>
            <a:r>
              <a:rPr lang="ko-KR" altLang="en-US" sz="2400" dirty="0">
                <a:latin typeface="+mn-ea"/>
              </a:rPr>
              <a:t>를 홈디렉토리와 함께 </a:t>
            </a:r>
            <a:r>
              <a:rPr lang="ko-KR" altLang="en-US" sz="2400" dirty="0" err="1">
                <a:latin typeface="+mn-ea"/>
              </a:rPr>
              <a:t>삭제하시오</a:t>
            </a:r>
            <a:r>
              <a:rPr lang="en-US" altLang="ko-KR" sz="2400" dirty="0">
                <a:latin typeface="+mn-ea"/>
              </a:rPr>
              <a:t>.</a:t>
            </a:r>
            <a:endParaRPr lang="ko-KR" altLang="en-US" sz="2400" dirty="0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1026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24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8144" y="728649"/>
            <a:ext cx="8648300" cy="5677246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3419422" y="728649"/>
            <a:ext cx="2649684" cy="23406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136749" y="3041543"/>
            <a:ext cx="3497131" cy="23406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135502" y="3275609"/>
            <a:ext cx="1938522" cy="23406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3045854" y="5074024"/>
            <a:ext cx="2162639" cy="28041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3066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파일 권한 관리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파일 속성 구조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25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573" y="1601252"/>
            <a:ext cx="8305800" cy="11144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8520" y="2715677"/>
            <a:ext cx="7580352" cy="3902756"/>
          </a:xfrm>
          <a:prstGeom prst="rect">
            <a:avLst/>
          </a:prstGeom>
        </p:spPr>
      </p:pic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8311482"/>
              </p:ext>
            </p:extLst>
          </p:nvPr>
        </p:nvGraphicFramePr>
        <p:xfrm>
          <a:off x="9320940" y="4846355"/>
          <a:ext cx="2099435" cy="1645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67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26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04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문자</a:t>
                      </a:r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0402">
                <a:tc>
                  <a:txBody>
                    <a:bodyPr/>
                    <a:lstStyle/>
                    <a:p>
                      <a:pPr algn="ctr" eaLnBrk="1" hangingPunct="1">
                        <a:defRPr/>
                      </a:pPr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err="1" smtClean="0">
                          <a:latin typeface="+mn-ea"/>
                          <a:ea typeface="+mn-ea"/>
                        </a:rPr>
                        <a:t>일반파일</a:t>
                      </a:r>
                      <a:endParaRPr lang="en-US" altLang="ko-KR" sz="120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0402">
                <a:tc>
                  <a:txBody>
                    <a:bodyPr/>
                    <a:lstStyle/>
                    <a:p>
                      <a:pPr algn="ctr" eaLnBrk="1" hangingPunct="1">
                        <a:defRPr/>
                      </a:pPr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디렉토리</a:t>
                      </a:r>
                      <a:endParaRPr lang="en-US" altLang="ko-KR" sz="120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04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b</a:t>
                      </a:r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1" indent="0" algn="l" eaLnBrk="1" hangingPunct="1">
                        <a:buFont typeface="Georgia" panose="02040502050405020303" pitchFamily="18" charset="0"/>
                        <a:buNone/>
                        <a:defRPr/>
                      </a:pP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블록 디바이스</a:t>
                      </a:r>
                      <a:endParaRPr lang="en-US" altLang="ko-KR" sz="120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0328023"/>
                  </a:ext>
                </a:extLst>
              </a:tr>
              <a:tr h="2204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+mn-ea"/>
                          <a:ea typeface="+mn-ea"/>
                        </a:rPr>
                        <a:t>c</a:t>
                      </a:r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문자 디바이스</a:t>
                      </a:r>
                      <a:endParaRPr lang="en-US" altLang="ko-KR" sz="120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0402">
                <a:tc>
                  <a:txBody>
                    <a:bodyPr/>
                    <a:lstStyle/>
                    <a:p>
                      <a:pPr algn="ctr" eaLnBrk="1" hangingPunct="1">
                        <a:defRPr/>
                      </a:pPr>
                      <a:r>
                        <a:rPr lang="en-US" altLang="ko-KR" sz="1200" b="1" dirty="0" smtClean="0"/>
                        <a:t>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err="1" smtClean="0"/>
                        <a:t>심볼릭</a:t>
                      </a:r>
                      <a:r>
                        <a:rPr lang="ko-KR" altLang="en-US" sz="1200" dirty="0" smtClean="0"/>
                        <a:t> 링크</a:t>
                      </a:r>
                      <a:endParaRPr lang="en-US" altLang="ko-KR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1809597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9227227" y="4497778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파일유형</a:t>
            </a:r>
            <a:endParaRPr lang="ko-KR" alt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146434" y="2861058"/>
            <a:ext cx="481263" cy="32490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2627697" y="2861058"/>
            <a:ext cx="481263" cy="32490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108960" y="2861058"/>
            <a:ext cx="481263" cy="32490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2146434" y="3237395"/>
            <a:ext cx="3930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u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685870" y="3207822"/>
            <a:ext cx="4230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g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214246" y="3259094"/>
            <a:ext cx="2706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o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957257" y="1549944"/>
            <a:ext cx="1382531" cy="1165733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2685871" y="1549944"/>
            <a:ext cx="998624" cy="1165733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3774214" y="1549943"/>
            <a:ext cx="998624" cy="1165733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4853747" y="1549943"/>
            <a:ext cx="722300" cy="1165733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5656955" y="1549943"/>
            <a:ext cx="1591239" cy="1165733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7337913" y="1575598"/>
            <a:ext cx="1770677" cy="1165733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8009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 권한 관리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파일 유형</a:t>
            </a:r>
            <a:endParaRPr lang="en-US" altLang="ko-KR" dirty="0"/>
          </a:p>
          <a:p>
            <a:pPr lvl="1">
              <a:defRPr/>
            </a:pPr>
            <a:r>
              <a:rPr lang="ko-KR" altLang="en-US" sz="1800" dirty="0"/>
              <a:t>디렉터리일 경우에는 </a:t>
            </a:r>
            <a:r>
              <a:rPr lang="en-US" altLang="ko-KR" sz="1800" b="1" dirty="0">
                <a:solidFill>
                  <a:srgbClr val="3333FF"/>
                </a:solidFill>
              </a:rPr>
              <a:t>d</a:t>
            </a:r>
            <a:r>
              <a:rPr lang="en-US" altLang="ko-KR" sz="1800" dirty="0"/>
              <a:t>, </a:t>
            </a:r>
            <a:r>
              <a:rPr lang="ko-KR" altLang="en-US" sz="1800" dirty="0"/>
              <a:t>일반적인 파일일 경우에는 </a:t>
            </a:r>
            <a:r>
              <a:rPr lang="en-US" altLang="ko-KR" sz="1800" b="1" dirty="0">
                <a:solidFill>
                  <a:srgbClr val="3333FF"/>
                </a:solidFill>
              </a:rPr>
              <a:t>-</a:t>
            </a:r>
            <a:r>
              <a:rPr lang="ko-KR" altLang="en-US" sz="1800" dirty="0"/>
              <a:t>가 표시</a:t>
            </a:r>
            <a:endParaRPr lang="en-US" altLang="ko-KR" sz="1800" dirty="0"/>
          </a:p>
          <a:p>
            <a:pPr lvl="1">
              <a:defRPr/>
            </a:pPr>
            <a:endParaRPr lang="en-US" altLang="ko-KR" sz="1800" dirty="0"/>
          </a:p>
          <a:p>
            <a:pPr>
              <a:defRPr/>
            </a:pPr>
            <a:r>
              <a:rPr lang="ko-KR" altLang="en-US" dirty="0"/>
              <a:t>파일 허가권</a:t>
            </a:r>
            <a:r>
              <a:rPr lang="en-US" altLang="ko-KR" dirty="0"/>
              <a:t>(Permission)</a:t>
            </a:r>
          </a:p>
          <a:p>
            <a:pPr lvl="1">
              <a:defRPr/>
            </a:pPr>
            <a:r>
              <a:rPr lang="ko-KR" altLang="en-US" sz="1800" dirty="0"/>
              <a:t>“</a:t>
            </a:r>
            <a:r>
              <a:rPr lang="en-US" altLang="ko-KR" sz="1800" dirty="0" err="1"/>
              <a:t>rw</a:t>
            </a:r>
            <a:r>
              <a:rPr lang="en-US" altLang="ko-KR" sz="1800" dirty="0"/>
              <a:t>-” , “ r--” , “ r--” 3</a:t>
            </a:r>
            <a:r>
              <a:rPr lang="ko-KR" altLang="en-US" sz="1800" dirty="0"/>
              <a:t>개씩 끊어서 읽음 </a:t>
            </a:r>
            <a:r>
              <a:rPr lang="en-US" altLang="ko-KR" sz="1800" dirty="0"/>
              <a:t>(r</a:t>
            </a:r>
            <a:r>
              <a:rPr lang="ko-KR" altLang="en-US" sz="1800" dirty="0"/>
              <a:t>은 </a:t>
            </a:r>
            <a:r>
              <a:rPr lang="en-US" altLang="ko-KR" sz="1800" dirty="0"/>
              <a:t>read, w</a:t>
            </a:r>
            <a:r>
              <a:rPr lang="ko-KR" altLang="en-US" sz="1800" dirty="0"/>
              <a:t>는 </a:t>
            </a:r>
            <a:r>
              <a:rPr lang="en-US" altLang="ko-KR" sz="1800" dirty="0"/>
              <a:t>write, x</a:t>
            </a:r>
            <a:r>
              <a:rPr lang="ko-KR" altLang="en-US" sz="1800" dirty="0"/>
              <a:t>는 </a:t>
            </a:r>
            <a:r>
              <a:rPr lang="en-US" altLang="ko-KR" sz="1800" dirty="0"/>
              <a:t>execute</a:t>
            </a:r>
            <a:r>
              <a:rPr lang="ko-KR" altLang="en-US" sz="1800" dirty="0"/>
              <a:t>의 약자</a:t>
            </a:r>
            <a:r>
              <a:rPr lang="en-US" altLang="ko-KR" sz="1800" dirty="0"/>
              <a:t>)</a:t>
            </a:r>
          </a:p>
          <a:p>
            <a:pPr lvl="1">
              <a:defRPr/>
            </a:pPr>
            <a:r>
              <a:rPr lang="ko-KR" altLang="en-US" sz="1800" dirty="0"/>
              <a:t>첫 번째 “</a:t>
            </a:r>
            <a:r>
              <a:rPr lang="en-US" altLang="ko-KR" sz="1800" dirty="0" err="1"/>
              <a:t>rw</a:t>
            </a:r>
            <a:r>
              <a:rPr lang="en-US" altLang="ko-KR" sz="1800" dirty="0"/>
              <a:t>-”</a:t>
            </a:r>
            <a:r>
              <a:rPr lang="ko-KR" altLang="en-US" sz="1800" dirty="0"/>
              <a:t>는 소유자</a:t>
            </a:r>
            <a:r>
              <a:rPr lang="en-US" altLang="ko-KR" sz="1800" dirty="0"/>
              <a:t>(User)</a:t>
            </a:r>
            <a:r>
              <a:rPr lang="ko-KR" altLang="en-US" sz="1800" dirty="0"/>
              <a:t>의 </a:t>
            </a:r>
            <a:r>
              <a:rPr lang="ko-KR" altLang="en-US" sz="1800" dirty="0" err="1"/>
              <a:t>파일접근</a:t>
            </a:r>
            <a:r>
              <a:rPr lang="ko-KR" altLang="en-US" sz="1800" dirty="0"/>
              <a:t> 권한</a:t>
            </a:r>
            <a:endParaRPr lang="en-US" altLang="ko-KR" sz="1800" dirty="0"/>
          </a:p>
          <a:p>
            <a:pPr lvl="1">
              <a:defRPr/>
            </a:pPr>
            <a:r>
              <a:rPr lang="ko-KR" altLang="en-US" sz="1800" dirty="0"/>
              <a:t>두 번째의 “</a:t>
            </a:r>
            <a:r>
              <a:rPr lang="en-US" altLang="ko-KR" sz="1800" dirty="0"/>
              <a:t>r--”</a:t>
            </a:r>
            <a:r>
              <a:rPr lang="ko-KR" altLang="en-US" sz="1800" dirty="0"/>
              <a:t>는 그룹</a:t>
            </a:r>
            <a:r>
              <a:rPr lang="en-US" altLang="ko-KR" sz="1800" dirty="0"/>
              <a:t>(Group)</a:t>
            </a:r>
            <a:r>
              <a:rPr lang="ko-KR" altLang="en-US" sz="1800" dirty="0"/>
              <a:t>의 </a:t>
            </a:r>
            <a:r>
              <a:rPr lang="ko-KR" altLang="en-US" sz="1800" dirty="0" err="1"/>
              <a:t>파일접근</a:t>
            </a:r>
            <a:r>
              <a:rPr lang="ko-KR" altLang="en-US" sz="1800" dirty="0"/>
              <a:t> 권한</a:t>
            </a:r>
          </a:p>
          <a:p>
            <a:pPr lvl="1">
              <a:defRPr/>
            </a:pPr>
            <a:r>
              <a:rPr lang="ko-KR" altLang="en-US" sz="1800" dirty="0"/>
              <a:t>세 번째의 “</a:t>
            </a:r>
            <a:r>
              <a:rPr lang="en-US" altLang="ko-KR" sz="1800" dirty="0"/>
              <a:t>r--”</a:t>
            </a:r>
            <a:r>
              <a:rPr lang="ko-KR" altLang="en-US" sz="1800" dirty="0"/>
              <a:t>는 그 외의 사용자</a:t>
            </a:r>
            <a:r>
              <a:rPr lang="en-US" altLang="ko-KR" sz="1800" dirty="0"/>
              <a:t>(Other)</a:t>
            </a:r>
            <a:r>
              <a:rPr lang="ko-KR" altLang="en-US" sz="1800" dirty="0"/>
              <a:t>의 </a:t>
            </a:r>
            <a:r>
              <a:rPr lang="ko-KR" altLang="en-US" sz="1800" dirty="0" err="1"/>
              <a:t>파일접근</a:t>
            </a:r>
            <a:r>
              <a:rPr lang="ko-KR" altLang="en-US" sz="1800" dirty="0"/>
              <a:t> 권한</a:t>
            </a:r>
            <a:endParaRPr lang="en-US" altLang="ko-KR" sz="1800" dirty="0"/>
          </a:p>
          <a:p>
            <a:pPr lvl="1">
              <a:defRPr/>
            </a:pPr>
            <a:r>
              <a:rPr lang="ko-KR" altLang="en-US" sz="1800" dirty="0"/>
              <a:t>숫자로도 표시 가능 </a:t>
            </a:r>
            <a:r>
              <a:rPr lang="en-US" altLang="ko-KR" sz="1800" dirty="0"/>
              <a:t>(8</a:t>
            </a:r>
            <a:r>
              <a:rPr lang="ko-KR" altLang="en-US" sz="1800" dirty="0"/>
              <a:t>진수</a:t>
            </a:r>
            <a:r>
              <a:rPr lang="en-US" altLang="ko-KR" sz="1800" dirty="0"/>
              <a:t>)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26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0192" y="4753839"/>
            <a:ext cx="7101943" cy="1637336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8114096" y="1359091"/>
            <a:ext cx="333034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dirty="0">
                <a:solidFill>
                  <a:srgbClr val="0000FF"/>
                </a:solidFill>
                <a:latin typeface="Noto Sans"/>
              </a:rPr>
              <a:t>디렉토리의 경우 </a:t>
            </a:r>
            <a:r>
              <a:rPr lang="ko-KR" altLang="en-US" sz="1600" b="1" dirty="0" err="1" smtClean="0">
                <a:solidFill>
                  <a:srgbClr val="0000FF"/>
                </a:solidFill>
                <a:latin typeface="Noto Sans"/>
              </a:rPr>
              <a:t>실행권한</a:t>
            </a:r>
            <a:r>
              <a:rPr lang="en-US" altLang="ko-KR" sz="1600" b="1" dirty="0" smtClean="0">
                <a:solidFill>
                  <a:srgbClr val="0000FF"/>
                </a:solidFill>
                <a:latin typeface="Noto Sans"/>
              </a:rPr>
              <a:t>(x)</a:t>
            </a:r>
            <a:r>
              <a:rPr lang="ko-KR" altLang="en-US" sz="1600" b="1" dirty="0" smtClean="0">
                <a:solidFill>
                  <a:srgbClr val="0000FF"/>
                </a:solidFill>
                <a:latin typeface="Noto Sans"/>
              </a:rPr>
              <a:t>이 </a:t>
            </a:r>
            <a:r>
              <a:rPr lang="ko-KR" altLang="en-US" sz="1600" b="1" dirty="0">
                <a:solidFill>
                  <a:srgbClr val="0000FF"/>
                </a:solidFill>
                <a:latin typeface="Noto Sans"/>
              </a:rPr>
              <a:t>있어야 </a:t>
            </a:r>
            <a:r>
              <a:rPr lang="ko-KR" altLang="en-US" sz="1600" b="1" dirty="0" smtClean="0">
                <a:solidFill>
                  <a:srgbClr val="0000FF"/>
                </a:solidFill>
                <a:latin typeface="Noto Sans"/>
              </a:rPr>
              <a:t>디렉토리 진입</a:t>
            </a:r>
            <a:r>
              <a:rPr lang="en-US" altLang="ko-KR" sz="1600" b="1" dirty="0" smtClean="0">
                <a:solidFill>
                  <a:srgbClr val="0000FF"/>
                </a:solidFill>
                <a:latin typeface="Noto Sans"/>
              </a:rPr>
              <a:t> </a:t>
            </a:r>
            <a:r>
              <a:rPr lang="ko-KR" altLang="en-US" sz="1600" b="1" dirty="0" smtClean="0">
                <a:solidFill>
                  <a:srgbClr val="0000FF"/>
                </a:solidFill>
                <a:latin typeface="Noto Sans"/>
              </a:rPr>
              <a:t>가능</a:t>
            </a:r>
            <a:endParaRPr lang="ko-KR" altLang="en-US" sz="1600" b="1" dirty="0">
              <a:solidFill>
                <a:srgbClr val="0000FF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937295" y="4712698"/>
            <a:ext cx="27069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 smtClean="0">
                <a:solidFill>
                  <a:srgbClr val="FF0000"/>
                </a:solidFill>
              </a:rPr>
              <a:t>u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345118" y="4675798"/>
            <a:ext cx="42309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 smtClean="0">
                <a:solidFill>
                  <a:srgbClr val="FF0000"/>
                </a:solidFill>
              </a:rPr>
              <a:t>g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114096" y="4693448"/>
            <a:ext cx="27069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 smtClean="0">
                <a:solidFill>
                  <a:srgbClr val="FF0000"/>
                </a:solidFill>
              </a:rPr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4039185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 권한 관리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chmod</a:t>
            </a:r>
            <a:r>
              <a:rPr lang="en-US" altLang="ko-KR" dirty="0" smtClean="0"/>
              <a:t> : </a:t>
            </a:r>
            <a:r>
              <a:rPr lang="ko-KR" altLang="en-US" dirty="0"/>
              <a:t>파일</a:t>
            </a:r>
            <a:r>
              <a:rPr lang="en-US" altLang="ko-KR" dirty="0"/>
              <a:t>, </a:t>
            </a:r>
            <a:r>
              <a:rPr lang="ko-KR" altLang="en-US" dirty="0"/>
              <a:t>디렉토리의 권한</a:t>
            </a:r>
            <a:r>
              <a:rPr lang="en-US" altLang="ko-KR" dirty="0"/>
              <a:t>(</a:t>
            </a:r>
            <a:r>
              <a:rPr lang="ko-KR" altLang="en-US" dirty="0" err="1"/>
              <a:t>퍼미션</a:t>
            </a:r>
            <a:r>
              <a:rPr lang="en-US" altLang="ko-KR" dirty="0"/>
              <a:t>, </a:t>
            </a:r>
            <a:r>
              <a:rPr lang="ko-KR" altLang="en-US" dirty="0"/>
              <a:t>허가권</a:t>
            </a:r>
            <a:r>
              <a:rPr lang="en-US" altLang="ko-KR" dirty="0"/>
              <a:t>)</a:t>
            </a:r>
            <a:r>
              <a:rPr lang="ko-KR" altLang="en-US" dirty="0"/>
              <a:t>을 </a:t>
            </a:r>
            <a:r>
              <a:rPr lang="ko-KR" altLang="en-US" dirty="0" smtClean="0"/>
              <a:t>변경</a:t>
            </a:r>
            <a:endParaRPr lang="en-US" altLang="ko-KR" dirty="0" smtClean="0"/>
          </a:p>
          <a:p>
            <a:r>
              <a:rPr lang="ko-KR" altLang="en-US" dirty="0" smtClean="0"/>
              <a:t>다음 명령을 설명하시오</a:t>
            </a:r>
            <a:r>
              <a:rPr lang="en-US" altLang="ko-KR" dirty="0" smtClean="0"/>
              <a:t>.</a:t>
            </a:r>
          </a:p>
          <a:p>
            <a:pPr lvl="2"/>
            <a:r>
              <a:rPr lang="en-US" altLang="ko-KR" sz="2400" dirty="0"/>
              <a:t>$ </a:t>
            </a:r>
            <a:r>
              <a:rPr lang="en-US" altLang="ko-KR" sz="2400" dirty="0" err="1"/>
              <a:t>chmod</a:t>
            </a:r>
            <a:r>
              <a:rPr lang="en-US" altLang="ko-KR" sz="2400" dirty="0"/>
              <a:t> </a:t>
            </a:r>
            <a:r>
              <a:rPr lang="en-US" altLang="ko-KR" sz="2400" dirty="0" err="1"/>
              <a:t>g+w</a:t>
            </a:r>
            <a:r>
              <a:rPr lang="en-US" altLang="ko-KR" sz="2400" dirty="0"/>
              <a:t> </a:t>
            </a:r>
            <a:r>
              <a:rPr lang="en-US" altLang="ko-KR" sz="2400" dirty="0" err="1" smtClean="0"/>
              <a:t>test.c</a:t>
            </a:r>
            <a:endParaRPr lang="en-US" altLang="ko-KR" sz="2400" dirty="0"/>
          </a:p>
          <a:p>
            <a:pPr lvl="2"/>
            <a:r>
              <a:rPr lang="en-US" altLang="ko-KR" sz="2400" dirty="0"/>
              <a:t>$ </a:t>
            </a:r>
            <a:r>
              <a:rPr lang="en-US" altLang="ko-KR" sz="2400" dirty="0" err="1"/>
              <a:t>chmod</a:t>
            </a:r>
            <a:r>
              <a:rPr lang="en-US" altLang="ko-KR" sz="2400" dirty="0"/>
              <a:t> o-r </a:t>
            </a:r>
            <a:r>
              <a:rPr lang="en-US" altLang="ko-KR" sz="2400" dirty="0" err="1" smtClean="0"/>
              <a:t>test.c</a:t>
            </a:r>
            <a:endParaRPr lang="en-US" altLang="ko-KR" sz="2400" dirty="0" smtClean="0"/>
          </a:p>
          <a:p>
            <a:pPr lvl="2"/>
            <a:r>
              <a:rPr lang="en-US" altLang="ko-KR" sz="2400" dirty="0"/>
              <a:t>$ </a:t>
            </a:r>
            <a:r>
              <a:rPr lang="en-US" altLang="ko-KR" sz="2400" dirty="0" err="1" smtClean="0"/>
              <a:t>chmod</a:t>
            </a:r>
            <a:r>
              <a:rPr lang="en-US" altLang="ko-KR" sz="2400" dirty="0" smtClean="0"/>
              <a:t> </a:t>
            </a:r>
            <a:r>
              <a:rPr lang="en-US" altLang="ko-KR" sz="2400" dirty="0" err="1"/>
              <a:t>u+x</a:t>
            </a:r>
            <a:r>
              <a:rPr lang="en-US" altLang="ko-KR" sz="2400" dirty="0"/>
              <a:t> file.txt </a:t>
            </a:r>
            <a:endParaRPr lang="en-US" altLang="ko-KR" sz="2400" dirty="0" smtClean="0"/>
          </a:p>
          <a:p>
            <a:pPr lvl="2"/>
            <a:r>
              <a:rPr lang="en-US" altLang="ko-KR" sz="2400" dirty="0"/>
              <a:t>$ </a:t>
            </a:r>
            <a:r>
              <a:rPr lang="en-US" altLang="ko-KR" sz="2400" dirty="0" err="1" smtClean="0"/>
              <a:t>chmod</a:t>
            </a:r>
            <a:r>
              <a:rPr lang="en-US" altLang="ko-KR" sz="2400" dirty="0" smtClean="0"/>
              <a:t> </a:t>
            </a:r>
            <a:r>
              <a:rPr lang="en-US" altLang="ko-KR" sz="2400" dirty="0" err="1"/>
              <a:t>g+rwx</a:t>
            </a:r>
            <a:r>
              <a:rPr lang="en-US" altLang="ko-KR" sz="2400" dirty="0"/>
              <a:t> </a:t>
            </a:r>
            <a:r>
              <a:rPr lang="en-US" altLang="ko-KR" sz="2400" dirty="0" smtClean="0"/>
              <a:t>file.txt</a:t>
            </a:r>
          </a:p>
          <a:p>
            <a:pPr lvl="2"/>
            <a:r>
              <a:rPr lang="en-US" altLang="ko-KR" sz="2400" dirty="0"/>
              <a:t>$ </a:t>
            </a:r>
            <a:r>
              <a:rPr lang="en-US" altLang="ko-KR" sz="2400" dirty="0" err="1" smtClean="0"/>
              <a:t>chmod</a:t>
            </a:r>
            <a:r>
              <a:rPr lang="en-US" altLang="ko-KR" sz="2400" dirty="0"/>
              <a:t> </a:t>
            </a:r>
            <a:r>
              <a:rPr lang="en-US" altLang="ko-KR" sz="2400" dirty="0" err="1"/>
              <a:t>go+r</a:t>
            </a:r>
            <a:r>
              <a:rPr lang="en-US" altLang="ko-KR" sz="2400" dirty="0"/>
              <a:t> </a:t>
            </a:r>
            <a:r>
              <a:rPr lang="en-US" altLang="ko-KR" sz="2400" dirty="0" smtClean="0"/>
              <a:t>file.txt</a:t>
            </a:r>
          </a:p>
          <a:p>
            <a:pPr lvl="2"/>
            <a:r>
              <a:rPr lang="en-US" altLang="ko-KR" sz="2400" dirty="0"/>
              <a:t>$ </a:t>
            </a:r>
            <a:r>
              <a:rPr lang="en-US" altLang="ko-KR" sz="2400" dirty="0" err="1" smtClean="0"/>
              <a:t>chmod</a:t>
            </a:r>
            <a:r>
              <a:rPr lang="en-US" altLang="ko-KR" sz="2400" dirty="0"/>
              <a:t> 000 </a:t>
            </a:r>
            <a:r>
              <a:rPr lang="en-US" altLang="ko-KR" sz="2400" dirty="0" err="1" smtClean="0"/>
              <a:t>test.c</a:t>
            </a:r>
            <a:endParaRPr lang="en-US" altLang="ko-KR" sz="2400" dirty="0" smtClean="0"/>
          </a:p>
          <a:p>
            <a:pPr lvl="2"/>
            <a:r>
              <a:rPr lang="en-US" altLang="ko-KR" sz="2400" dirty="0"/>
              <a:t>$ </a:t>
            </a:r>
            <a:r>
              <a:rPr lang="en-US" altLang="ko-KR" sz="2400" dirty="0" err="1" smtClean="0"/>
              <a:t>chmod</a:t>
            </a:r>
            <a:r>
              <a:rPr lang="en-US" altLang="ko-KR" sz="2400" dirty="0"/>
              <a:t> 777 </a:t>
            </a:r>
            <a:r>
              <a:rPr lang="en-US" altLang="ko-KR" sz="2400" dirty="0" err="1" smtClean="0"/>
              <a:t>test.c</a:t>
            </a:r>
            <a:endParaRPr lang="en-US" altLang="ko-KR" sz="2400" dirty="0" smtClean="0"/>
          </a:p>
          <a:p>
            <a:pPr lvl="2"/>
            <a:r>
              <a:rPr lang="en-US" altLang="ko-KR" sz="2400" dirty="0"/>
              <a:t>$ </a:t>
            </a:r>
            <a:r>
              <a:rPr lang="en-US" altLang="ko-KR" sz="2400" dirty="0" err="1" smtClean="0"/>
              <a:t>chmod</a:t>
            </a:r>
            <a:r>
              <a:rPr lang="en-US" altLang="ko-KR" sz="2400" dirty="0"/>
              <a:t> 744 </a:t>
            </a:r>
            <a:r>
              <a:rPr lang="en-US" altLang="ko-KR" sz="2400" dirty="0" err="1" smtClean="0"/>
              <a:t>test.c</a:t>
            </a:r>
            <a:endParaRPr lang="en-US" altLang="ko-KR" sz="2400" dirty="0" smtClean="0"/>
          </a:p>
          <a:p>
            <a:pPr lvl="2"/>
            <a:r>
              <a:rPr lang="en-US" altLang="ko-KR" sz="2400" dirty="0"/>
              <a:t>$ </a:t>
            </a:r>
            <a:r>
              <a:rPr lang="en-US" altLang="ko-KR" sz="2400" dirty="0" err="1" smtClean="0"/>
              <a:t>chmod</a:t>
            </a:r>
            <a:r>
              <a:rPr lang="en-US" altLang="ko-KR" sz="2400" dirty="0" smtClean="0"/>
              <a:t> </a:t>
            </a:r>
            <a:r>
              <a:rPr lang="en-US" altLang="ko-KR" sz="2400" dirty="0"/>
              <a:t>-R 777 </a:t>
            </a:r>
            <a:r>
              <a:rPr lang="en-US" altLang="ko-KR" sz="2400" dirty="0" smtClean="0"/>
              <a:t>backup</a:t>
            </a:r>
            <a:endParaRPr lang="ko-KR" altLang="en-US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27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7984632" y="2519245"/>
            <a:ext cx="3192704" cy="1938992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2000" b="1" dirty="0" smtClean="0">
                <a:solidFill>
                  <a:srgbClr val="0000FF"/>
                </a:solidFill>
                <a:latin typeface="+mn-ea"/>
              </a:rPr>
              <a:t>u : user</a:t>
            </a:r>
          </a:p>
          <a:p>
            <a:r>
              <a:rPr lang="en-US" altLang="ko-KR" sz="2000" b="1" dirty="0" smtClean="0">
                <a:solidFill>
                  <a:srgbClr val="0000FF"/>
                </a:solidFill>
                <a:latin typeface="+mn-ea"/>
              </a:rPr>
              <a:t>g : group</a:t>
            </a:r>
          </a:p>
          <a:p>
            <a:r>
              <a:rPr lang="en-US" altLang="ko-KR" sz="2000" b="1" dirty="0" smtClean="0">
                <a:solidFill>
                  <a:srgbClr val="0000FF"/>
                </a:solidFill>
                <a:latin typeface="+mn-ea"/>
              </a:rPr>
              <a:t>o : other</a:t>
            </a:r>
          </a:p>
          <a:p>
            <a:r>
              <a:rPr lang="en-US" altLang="ko-KR" sz="2000" b="1" dirty="0" smtClean="0">
                <a:solidFill>
                  <a:srgbClr val="0000FF"/>
                </a:solidFill>
                <a:latin typeface="+mn-ea"/>
              </a:rPr>
              <a:t>+ : </a:t>
            </a:r>
            <a:r>
              <a:rPr lang="ko-KR" altLang="en-US" sz="2000" b="1" dirty="0" smtClean="0">
                <a:solidFill>
                  <a:srgbClr val="0000FF"/>
                </a:solidFill>
                <a:latin typeface="+mn-ea"/>
              </a:rPr>
              <a:t>권한 부여</a:t>
            </a:r>
            <a:endParaRPr lang="en-US" altLang="ko-KR" sz="2000" b="1" dirty="0" smtClean="0">
              <a:solidFill>
                <a:srgbClr val="0000FF"/>
              </a:solidFill>
              <a:latin typeface="+mn-ea"/>
            </a:endParaRPr>
          </a:p>
          <a:p>
            <a:r>
              <a:rPr lang="en-US" altLang="ko-KR" sz="2000" b="1" dirty="0" smtClean="0">
                <a:solidFill>
                  <a:srgbClr val="0000FF"/>
                </a:solidFill>
                <a:latin typeface="+mn-ea"/>
              </a:rPr>
              <a:t> - : </a:t>
            </a:r>
            <a:r>
              <a:rPr lang="ko-KR" altLang="en-US" sz="2000" b="1" dirty="0" smtClean="0">
                <a:solidFill>
                  <a:srgbClr val="0000FF"/>
                </a:solidFill>
                <a:latin typeface="+mn-ea"/>
              </a:rPr>
              <a:t>권한</a:t>
            </a:r>
            <a:r>
              <a:rPr lang="en-US" altLang="ko-KR" sz="2000" b="1" dirty="0" smtClean="0">
                <a:solidFill>
                  <a:srgbClr val="0000FF"/>
                </a:solidFill>
                <a:latin typeface="+mn-ea"/>
              </a:rPr>
              <a:t> </a:t>
            </a:r>
            <a:r>
              <a:rPr lang="ko-KR" altLang="en-US" sz="2000" b="1" dirty="0" smtClean="0">
                <a:solidFill>
                  <a:srgbClr val="0000FF"/>
                </a:solidFill>
                <a:latin typeface="+mn-ea"/>
              </a:rPr>
              <a:t>뺏기</a:t>
            </a:r>
            <a:endParaRPr lang="en-US" altLang="ko-KR" sz="2000" b="1" dirty="0" smtClean="0">
              <a:solidFill>
                <a:srgbClr val="0000FF"/>
              </a:solidFill>
              <a:latin typeface="+mn-ea"/>
            </a:endParaRPr>
          </a:p>
          <a:p>
            <a:r>
              <a:rPr lang="en-US" altLang="ko-KR" sz="2000" b="1" dirty="0" smtClean="0">
                <a:solidFill>
                  <a:srgbClr val="0000FF"/>
                </a:solidFill>
                <a:latin typeface="+mn-ea"/>
              </a:rPr>
              <a:t> -R : </a:t>
            </a:r>
            <a:r>
              <a:rPr lang="ko-KR" altLang="en-US" sz="2000" b="1" dirty="0" smtClean="0">
                <a:solidFill>
                  <a:srgbClr val="0000FF"/>
                </a:solidFill>
                <a:latin typeface="+mn-ea"/>
              </a:rPr>
              <a:t>하위 디렉토리 포함</a:t>
            </a:r>
            <a:endParaRPr lang="ko-KR" altLang="en-US" sz="2000" b="1" dirty="0">
              <a:solidFill>
                <a:srgbClr val="0000FF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9927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파일 압축</a:t>
            </a:r>
            <a:r>
              <a:rPr lang="en-US" altLang="ko-KR" dirty="0" smtClean="0"/>
              <a:t>/</a:t>
            </a:r>
            <a:r>
              <a:rPr lang="ko-KR" altLang="en-US" dirty="0" smtClean="0"/>
              <a:t>풀기 명령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 smtClean="0">
                <a:latin typeface="+mn-ea"/>
              </a:rPr>
              <a:t>파일 </a:t>
            </a:r>
            <a:r>
              <a:rPr lang="ko-KR" altLang="en-US" dirty="0">
                <a:latin typeface="+mn-ea"/>
              </a:rPr>
              <a:t>압축 관련 명령</a:t>
            </a:r>
            <a:endParaRPr lang="en-US" altLang="ko-KR" dirty="0">
              <a:latin typeface="+mn-ea"/>
            </a:endParaRPr>
          </a:p>
          <a:p>
            <a:pPr lvl="1">
              <a:defRPr/>
            </a:pPr>
            <a:r>
              <a:rPr lang="en-US" altLang="ko-KR" dirty="0" err="1" smtClean="0">
                <a:latin typeface="+mn-ea"/>
              </a:rPr>
              <a:t>xz</a:t>
            </a:r>
            <a:r>
              <a:rPr lang="en-US" altLang="ko-KR" dirty="0" smtClean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확장명 </a:t>
            </a:r>
            <a:r>
              <a:rPr lang="en-US" altLang="ko-KR" dirty="0" err="1">
                <a:latin typeface="+mn-ea"/>
              </a:rPr>
              <a:t>xz</a:t>
            </a:r>
            <a:r>
              <a:rPr lang="ko-KR" altLang="en-US" dirty="0">
                <a:latin typeface="+mn-ea"/>
              </a:rPr>
              <a:t>로 압축을 하거나 풀어준다</a:t>
            </a:r>
            <a:endParaRPr lang="en-US" altLang="ko-KR" dirty="0">
              <a:latin typeface="+mn-ea"/>
            </a:endParaRPr>
          </a:p>
          <a:p>
            <a:pPr lvl="2">
              <a:buNone/>
              <a:defRPr/>
            </a:pPr>
            <a:r>
              <a:rPr lang="ko-KR" altLang="en-US" dirty="0">
                <a:solidFill>
                  <a:srgbClr val="0070C0"/>
                </a:solidFill>
                <a:latin typeface="+mn-ea"/>
              </a:rPr>
              <a:t>예</a:t>
            </a:r>
            <a:r>
              <a:rPr lang="en-US" altLang="ko-KR" dirty="0">
                <a:solidFill>
                  <a:srgbClr val="0070C0"/>
                </a:solidFill>
                <a:latin typeface="+mn-ea"/>
              </a:rPr>
              <a:t>) </a:t>
            </a:r>
            <a:r>
              <a:rPr lang="en-US" altLang="ko-KR" dirty="0" err="1">
                <a:solidFill>
                  <a:srgbClr val="0070C0"/>
                </a:solidFill>
                <a:latin typeface="+mn-ea"/>
              </a:rPr>
              <a:t>xz</a:t>
            </a:r>
            <a:r>
              <a:rPr lang="en-US" altLang="ko-KR" dirty="0">
                <a:solidFill>
                  <a:srgbClr val="0070C0"/>
                </a:solidFill>
                <a:latin typeface="+mn-ea"/>
              </a:rPr>
              <a:t> </a:t>
            </a:r>
            <a:r>
              <a:rPr lang="ko-KR" altLang="en-US" dirty="0">
                <a:solidFill>
                  <a:srgbClr val="0070C0"/>
                </a:solidFill>
                <a:latin typeface="+mn-ea"/>
              </a:rPr>
              <a:t>파일명</a:t>
            </a:r>
            <a:endParaRPr lang="en-US" altLang="ko-KR" dirty="0">
              <a:solidFill>
                <a:srgbClr val="0070C0"/>
              </a:solidFill>
              <a:latin typeface="+mn-ea"/>
            </a:endParaRPr>
          </a:p>
          <a:p>
            <a:pPr lvl="2">
              <a:buNone/>
              <a:defRPr/>
            </a:pPr>
            <a:r>
              <a:rPr lang="en-US" altLang="ko-KR" dirty="0">
                <a:solidFill>
                  <a:srgbClr val="0070C0"/>
                </a:solidFill>
                <a:latin typeface="+mn-ea"/>
              </a:rPr>
              <a:t>     </a:t>
            </a:r>
            <a:r>
              <a:rPr lang="en-US" altLang="ko-KR" dirty="0" err="1">
                <a:solidFill>
                  <a:srgbClr val="0070C0"/>
                </a:solidFill>
                <a:latin typeface="+mn-ea"/>
              </a:rPr>
              <a:t>xz</a:t>
            </a:r>
            <a:r>
              <a:rPr lang="en-US" altLang="ko-KR" dirty="0">
                <a:solidFill>
                  <a:srgbClr val="0070C0"/>
                </a:solidFill>
                <a:latin typeface="+mn-ea"/>
              </a:rPr>
              <a:t> -d </a:t>
            </a:r>
            <a:r>
              <a:rPr lang="ko-KR" altLang="en-US" dirty="0">
                <a:solidFill>
                  <a:srgbClr val="0070C0"/>
                </a:solidFill>
                <a:latin typeface="+mn-ea"/>
              </a:rPr>
              <a:t>파일명</a:t>
            </a:r>
            <a:r>
              <a:rPr lang="en-US" altLang="ko-KR" dirty="0">
                <a:solidFill>
                  <a:srgbClr val="0070C0"/>
                </a:solidFill>
                <a:latin typeface="+mn-ea"/>
              </a:rPr>
              <a:t>.</a:t>
            </a:r>
            <a:r>
              <a:rPr lang="en-US" altLang="ko-KR" dirty="0" err="1">
                <a:solidFill>
                  <a:srgbClr val="0070C0"/>
                </a:solidFill>
                <a:latin typeface="+mn-ea"/>
              </a:rPr>
              <a:t>xz</a:t>
            </a:r>
            <a:endParaRPr lang="en-US" altLang="ko-KR" dirty="0">
              <a:latin typeface="+mn-ea"/>
            </a:endParaRPr>
          </a:p>
          <a:p>
            <a:pPr lvl="1">
              <a:defRPr/>
            </a:pPr>
            <a:r>
              <a:rPr lang="en-US" altLang="ko-KR" dirty="0">
                <a:latin typeface="+mn-ea"/>
              </a:rPr>
              <a:t>bzip2 : </a:t>
            </a:r>
            <a:r>
              <a:rPr lang="ko-KR" altLang="en-US" dirty="0">
                <a:latin typeface="+mn-ea"/>
              </a:rPr>
              <a:t>확장명 </a:t>
            </a:r>
            <a:r>
              <a:rPr lang="en-US" altLang="ko-KR" dirty="0">
                <a:latin typeface="+mn-ea"/>
              </a:rPr>
              <a:t>bz2</a:t>
            </a:r>
            <a:r>
              <a:rPr lang="ko-KR" altLang="en-US" dirty="0">
                <a:latin typeface="+mn-ea"/>
              </a:rPr>
              <a:t>로 압축을 하거나 풀어준다</a:t>
            </a:r>
            <a:endParaRPr lang="en-US" altLang="ko-KR" dirty="0">
              <a:latin typeface="+mn-ea"/>
            </a:endParaRPr>
          </a:p>
          <a:p>
            <a:pPr lvl="2">
              <a:buFont typeface="Wingdings 2" panose="05020102010507070707" pitchFamily="18" charset="2"/>
              <a:buNone/>
              <a:defRPr/>
            </a:pPr>
            <a:r>
              <a:rPr lang="ko-KR" altLang="en-US" dirty="0">
                <a:solidFill>
                  <a:srgbClr val="0070C0"/>
                </a:solidFill>
                <a:latin typeface="+mn-ea"/>
              </a:rPr>
              <a:t>예</a:t>
            </a:r>
            <a:r>
              <a:rPr lang="en-US" altLang="ko-KR" dirty="0">
                <a:solidFill>
                  <a:srgbClr val="0070C0"/>
                </a:solidFill>
                <a:latin typeface="+mn-ea"/>
              </a:rPr>
              <a:t>) bzip2 </a:t>
            </a:r>
            <a:r>
              <a:rPr lang="ko-KR" altLang="en-US" dirty="0">
                <a:solidFill>
                  <a:srgbClr val="0070C0"/>
                </a:solidFill>
                <a:latin typeface="+mn-ea"/>
              </a:rPr>
              <a:t>파일명</a:t>
            </a:r>
            <a:endParaRPr lang="en-US" altLang="ko-KR" dirty="0">
              <a:solidFill>
                <a:srgbClr val="0070C0"/>
              </a:solidFill>
              <a:latin typeface="+mn-ea"/>
            </a:endParaRPr>
          </a:p>
          <a:p>
            <a:pPr lvl="2">
              <a:buFont typeface="Wingdings 2" panose="05020102010507070707" pitchFamily="18" charset="2"/>
              <a:buNone/>
              <a:defRPr/>
            </a:pPr>
            <a:r>
              <a:rPr lang="en-US" altLang="ko-KR" dirty="0">
                <a:solidFill>
                  <a:srgbClr val="0070C0"/>
                </a:solidFill>
                <a:latin typeface="+mn-ea"/>
              </a:rPr>
              <a:t>     bzip2 -d </a:t>
            </a:r>
            <a:r>
              <a:rPr lang="ko-KR" altLang="en-US" dirty="0">
                <a:solidFill>
                  <a:srgbClr val="0070C0"/>
                </a:solidFill>
                <a:latin typeface="+mn-ea"/>
              </a:rPr>
              <a:t>파일명</a:t>
            </a:r>
            <a:r>
              <a:rPr lang="en-US" altLang="ko-KR" dirty="0">
                <a:solidFill>
                  <a:srgbClr val="0070C0"/>
                </a:solidFill>
                <a:latin typeface="+mn-ea"/>
              </a:rPr>
              <a:t>.bz2</a:t>
            </a:r>
          </a:p>
          <a:p>
            <a:pPr lvl="1">
              <a:defRPr/>
            </a:pPr>
            <a:r>
              <a:rPr lang="en-US" altLang="ko-KR" dirty="0">
                <a:latin typeface="+mn-ea"/>
              </a:rPr>
              <a:t>bunzip2 : “bzip2 -d</a:t>
            </a:r>
            <a:r>
              <a:rPr lang="ko-KR" altLang="en-US" dirty="0">
                <a:latin typeface="+mn-ea"/>
              </a:rPr>
              <a:t>”옵션과 동일한 명령어</a:t>
            </a:r>
            <a:endParaRPr lang="en-US" altLang="ko-KR" dirty="0">
              <a:latin typeface="+mn-ea"/>
            </a:endParaRPr>
          </a:p>
          <a:p>
            <a:pPr lvl="1">
              <a:defRPr/>
            </a:pPr>
            <a:r>
              <a:rPr lang="en-US" altLang="ko-KR" dirty="0" err="1">
                <a:latin typeface="+mn-ea"/>
              </a:rPr>
              <a:t>gzip</a:t>
            </a:r>
            <a:r>
              <a:rPr lang="en-US" altLang="ko-KR" dirty="0">
                <a:latin typeface="+mn-ea"/>
              </a:rPr>
              <a:t> : </a:t>
            </a:r>
            <a:r>
              <a:rPr lang="ko-KR" altLang="en-US" dirty="0">
                <a:latin typeface="+mn-ea"/>
              </a:rPr>
              <a:t>확장명 </a:t>
            </a:r>
            <a:r>
              <a:rPr lang="en-US" altLang="ko-KR" dirty="0" err="1">
                <a:latin typeface="+mn-ea"/>
              </a:rPr>
              <a:t>gz</a:t>
            </a:r>
            <a:r>
              <a:rPr lang="ko-KR" altLang="en-US" dirty="0">
                <a:latin typeface="+mn-ea"/>
              </a:rPr>
              <a:t>으로 압축을 하거나 풀어준다</a:t>
            </a:r>
            <a:endParaRPr lang="en-US" altLang="ko-KR" dirty="0">
              <a:latin typeface="+mn-ea"/>
            </a:endParaRPr>
          </a:p>
          <a:p>
            <a:pPr lvl="2">
              <a:buFont typeface="Wingdings 2" panose="05020102010507070707" pitchFamily="18" charset="2"/>
              <a:buNone/>
              <a:defRPr/>
            </a:pPr>
            <a:r>
              <a:rPr lang="ko-KR" altLang="en-US" dirty="0">
                <a:solidFill>
                  <a:srgbClr val="0070C0"/>
                </a:solidFill>
                <a:latin typeface="+mn-ea"/>
              </a:rPr>
              <a:t>예</a:t>
            </a:r>
            <a:r>
              <a:rPr lang="en-US" altLang="ko-KR" dirty="0">
                <a:solidFill>
                  <a:srgbClr val="0070C0"/>
                </a:solidFill>
                <a:latin typeface="+mn-ea"/>
              </a:rPr>
              <a:t>) </a:t>
            </a:r>
            <a:r>
              <a:rPr lang="en-US" altLang="ko-KR" dirty="0" err="1">
                <a:solidFill>
                  <a:srgbClr val="0070C0"/>
                </a:solidFill>
                <a:latin typeface="+mn-ea"/>
              </a:rPr>
              <a:t>gzip</a:t>
            </a:r>
            <a:r>
              <a:rPr lang="en-US" altLang="ko-KR" dirty="0">
                <a:solidFill>
                  <a:srgbClr val="0070C0"/>
                </a:solidFill>
                <a:latin typeface="+mn-ea"/>
              </a:rPr>
              <a:t> </a:t>
            </a:r>
            <a:r>
              <a:rPr lang="ko-KR" altLang="en-US" dirty="0">
                <a:solidFill>
                  <a:srgbClr val="0070C0"/>
                </a:solidFill>
                <a:latin typeface="+mn-ea"/>
              </a:rPr>
              <a:t>파일명</a:t>
            </a:r>
            <a:endParaRPr lang="en-US" altLang="ko-KR" dirty="0">
              <a:solidFill>
                <a:srgbClr val="0070C0"/>
              </a:solidFill>
              <a:latin typeface="+mn-ea"/>
            </a:endParaRPr>
          </a:p>
          <a:p>
            <a:pPr lvl="2">
              <a:buFont typeface="Wingdings 2" panose="05020102010507070707" pitchFamily="18" charset="2"/>
              <a:buNone/>
              <a:defRPr/>
            </a:pPr>
            <a:r>
              <a:rPr lang="en-US" altLang="ko-KR" dirty="0">
                <a:solidFill>
                  <a:srgbClr val="0070C0"/>
                </a:solidFill>
                <a:latin typeface="+mn-ea"/>
              </a:rPr>
              <a:t>     </a:t>
            </a:r>
            <a:r>
              <a:rPr lang="en-US" altLang="ko-KR" dirty="0" err="1">
                <a:solidFill>
                  <a:srgbClr val="0070C0"/>
                </a:solidFill>
                <a:latin typeface="+mn-ea"/>
              </a:rPr>
              <a:t>gzip</a:t>
            </a:r>
            <a:r>
              <a:rPr lang="en-US" altLang="ko-KR" dirty="0">
                <a:solidFill>
                  <a:srgbClr val="0070C0"/>
                </a:solidFill>
                <a:latin typeface="+mn-ea"/>
              </a:rPr>
              <a:t> -d </a:t>
            </a:r>
            <a:r>
              <a:rPr lang="ko-KR" altLang="en-US" dirty="0">
                <a:solidFill>
                  <a:srgbClr val="0070C0"/>
                </a:solidFill>
                <a:latin typeface="+mn-ea"/>
              </a:rPr>
              <a:t>파일명</a:t>
            </a:r>
            <a:r>
              <a:rPr lang="en-US" altLang="ko-KR" dirty="0">
                <a:solidFill>
                  <a:srgbClr val="0070C0"/>
                </a:solidFill>
                <a:latin typeface="+mn-ea"/>
              </a:rPr>
              <a:t>.</a:t>
            </a:r>
            <a:r>
              <a:rPr lang="en-US" altLang="ko-KR" dirty="0" err="1">
                <a:solidFill>
                  <a:srgbClr val="0070C0"/>
                </a:solidFill>
                <a:latin typeface="+mn-ea"/>
              </a:rPr>
              <a:t>gz</a:t>
            </a:r>
            <a:endParaRPr lang="en-US" altLang="ko-KR" dirty="0">
              <a:solidFill>
                <a:srgbClr val="0070C0"/>
              </a:solidFill>
              <a:latin typeface="+mn-ea"/>
            </a:endParaRPr>
          </a:p>
          <a:p>
            <a:pPr lvl="1">
              <a:defRPr/>
            </a:pPr>
            <a:r>
              <a:rPr lang="en-US" altLang="ko-KR" dirty="0" err="1">
                <a:latin typeface="+mn-ea"/>
              </a:rPr>
              <a:t>gunzip</a:t>
            </a:r>
            <a:r>
              <a:rPr lang="en-US" altLang="ko-KR" dirty="0">
                <a:latin typeface="+mn-ea"/>
              </a:rPr>
              <a:t> : “</a:t>
            </a:r>
            <a:r>
              <a:rPr lang="en-US" altLang="ko-KR" b="1" dirty="0" err="1">
                <a:latin typeface="+mn-ea"/>
              </a:rPr>
              <a:t>gzip</a:t>
            </a:r>
            <a:r>
              <a:rPr lang="en-US" altLang="ko-KR" b="1" dirty="0">
                <a:latin typeface="+mn-ea"/>
              </a:rPr>
              <a:t> -d</a:t>
            </a:r>
            <a:r>
              <a:rPr lang="ko-KR" altLang="en-US" dirty="0">
                <a:latin typeface="+mn-ea"/>
              </a:rPr>
              <a:t>”옵션과 동일한 명령어</a:t>
            </a:r>
            <a:endParaRPr lang="en-US" altLang="ko-KR" dirty="0">
              <a:latin typeface="+mn-ea"/>
            </a:endParaRPr>
          </a:p>
          <a:p>
            <a:endParaRPr lang="ko-KR" altLang="en-US" dirty="0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28</a:t>
            </a:fld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7676146" y="1530417"/>
            <a:ext cx="4318630" cy="3503595"/>
          </a:xfrm>
          <a:prstGeom prst="roundRect">
            <a:avLst>
              <a:gd name="adj" fmla="val 10302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ko-KR" altLang="en-US" sz="2000" dirty="0" smtClean="0">
                <a:latin typeface="+mj-lt"/>
              </a:rPr>
              <a:t>실습</a:t>
            </a:r>
            <a:endParaRPr lang="en-US" altLang="ko-KR" sz="2000" dirty="0" smtClean="0">
              <a:latin typeface="+mj-lt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err="1"/>
              <a:t>xz</a:t>
            </a:r>
            <a:r>
              <a:rPr lang="en-US" altLang="ko-KR" sz="2000" dirty="0"/>
              <a:t>, bzip2, bunzip2, </a:t>
            </a:r>
            <a:r>
              <a:rPr lang="en-US" altLang="ko-KR" sz="2000" dirty="0" err="1" smtClean="0"/>
              <a:t>gzip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의 매뉴얼을 찾아보고 다양한 옵션을 확인하세요</a:t>
            </a:r>
            <a:r>
              <a:rPr lang="en-US" altLang="ko-KR" sz="2000" dirty="0" smtClean="0"/>
              <a:t>.</a:t>
            </a:r>
            <a:endParaRPr lang="en-US" altLang="ko-KR" sz="2000" dirty="0" smtClean="0">
              <a:latin typeface="+mj-lt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err="1" smtClean="0">
                <a:latin typeface="+mj-lt"/>
              </a:rPr>
              <a:t>xz</a:t>
            </a:r>
            <a:r>
              <a:rPr lang="en-US" altLang="ko-KR" sz="2000" dirty="0" smtClean="0">
                <a:latin typeface="+mj-lt"/>
              </a:rPr>
              <a:t>, bzip2, bunzip2, </a:t>
            </a:r>
            <a:r>
              <a:rPr lang="en-US" altLang="ko-KR" sz="2000" dirty="0" err="1" smtClean="0">
                <a:latin typeface="+mj-lt"/>
              </a:rPr>
              <a:t>gzip</a:t>
            </a:r>
            <a:r>
              <a:rPr lang="en-US" altLang="ko-KR" sz="2000" dirty="0" smtClean="0">
                <a:latin typeface="+mj-lt"/>
              </a:rPr>
              <a:t> </a:t>
            </a:r>
            <a:r>
              <a:rPr lang="ko-KR" altLang="en-US" sz="2000" dirty="0" smtClean="0">
                <a:latin typeface="+mj-lt"/>
              </a:rPr>
              <a:t>으로 파일을 압축해보고 가장 </a:t>
            </a:r>
            <a:r>
              <a:rPr lang="ko-KR" altLang="en-US" sz="2000" dirty="0" smtClean="0">
                <a:latin typeface="+mj-lt"/>
              </a:rPr>
              <a:t>압축</a:t>
            </a:r>
            <a:r>
              <a:rPr lang="ko-KR" altLang="en-US" sz="2000" dirty="0">
                <a:latin typeface="+mj-lt"/>
              </a:rPr>
              <a:t>률</a:t>
            </a:r>
            <a:r>
              <a:rPr lang="ko-KR" altLang="en-US" sz="2000" dirty="0" smtClean="0">
                <a:latin typeface="+mj-lt"/>
              </a:rPr>
              <a:t>이 </a:t>
            </a:r>
            <a:r>
              <a:rPr lang="ko-KR" altLang="en-US" sz="2000" dirty="0" smtClean="0">
                <a:latin typeface="+mj-lt"/>
              </a:rPr>
              <a:t>높은 명령어를 확인하세요</a:t>
            </a:r>
            <a:r>
              <a:rPr lang="en-US" altLang="ko-KR" sz="2000" dirty="0" smtClean="0">
                <a:latin typeface="+mj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40627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파일 묶기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파일 </a:t>
            </a:r>
            <a:r>
              <a:rPr lang="ko-KR" altLang="en-US" dirty="0" smtClean="0"/>
              <a:t>묶기</a:t>
            </a:r>
            <a:r>
              <a:rPr lang="en-US" altLang="ko-KR" dirty="0"/>
              <a:t>(</a:t>
            </a:r>
            <a:r>
              <a:rPr lang="en-US" altLang="ko-KR" b="1" dirty="0"/>
              <a:t>tar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lvl="1">
              <a:defRPr/>
            </a:pPr>
            <a:r>
              <a:rPr lang="ko-KR" altLang="en-US" dirty="0" smtClean="0"/>
              <a:t>리눅스에서 </a:t>
            </a:r>
            <a:r>
              <a:rPr lang="ko-KR" altLang="en-US" dirty="0"/>
              <a:t>‘파일 </a:t>
            </a:r>
            <a:r>
              <a:rPr lang="ko-KR" altLang="en-US" dirty="0" err="1"/>
              <a:t>압축’과</a:t>
            </a:r>
            <a:r>
              <a:rPr lang="ko-KR" altLang="en-US" dirty="0"/>
              <a:t> ‘파일 </a:t>
            </a:r>
            <a:r>
              <a:rPr lang="ko-KR" altLang="en-US" dirty="0" err="1"/>
              <a:t>묶기’는</a:t>
            </a:r>
            <a:r>
              <a:rPr lang="ko-KR" altLang="en-US" dirty="0"/>
              <a:t> 원칙적으로 별개의 </a:t>
            </a:r>
            <a:r>
              <a:rPr lang="ko-KR" altLang="en-US" dirty="0" smtClean="0"/>
              <a:t>프로그램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파일 </a:t>
            </a:r>
            <a:r>
              <a:rPr lang="ko-KR" altLang="en-US" dirty="0" err="1"/>
              <a:t>묶기의</a:t>
            </a:r>
            <a:r>
              <a:rPr lang="ko-KR" altLang="en-US" dirty="0"/>
              <a:t> 명령어는‘</a:t>
            </a:r>
            <a:r>
              <a:rPr lang="en-US" altLang="ko-KR" dirty="0"/>
              <a:t>tar</a:t>
            </a:r>
            <a:r>
              <a:rPr lang="ko-KR" altLang="en-US" dirty="0"/>
              <a:t>’이며</a:t>
            </a:r>
            <a:r>
              <a:rPr lang="en-US" altLang="ko-KR" dirty="0"/>
              <a:t>, </a:t>
            </a:r>
            <a:r>
              <a:rPr lang="ko-KR" altLang="en-US" dirty="0"/>
              <a:t>묶인 파일의 확장명도‘</a:t>
            </a:r>
            <a:r>
              <a:rPr lang="en-US" altLang="ko-KR" dirty="0"/>
              <a:t>tar</a:t>
            </a:r>
            <a:r>
              <a:rPr lang="ko-KR" altLang="en-US" dirty="0" smtClean="0"/>
              <a:t>’</a:t>
            </a:r>
            <a:endParaRPr lang="en-US" altLang="ko-KR" dirty="0" smtClean="0"/>
          </a:p>
          <a:p>
            <a:pPr>
              <a:defRPr/>
            </a:pP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tar</a:t>
            </a:r>
            <a:r>
              <a:rPr lang="en-US" altLang="ko-KR" sz="2400" dirty="0"/>
              <a:t> : </a:t>
            </a:r>
            <a:r>
              <a:rPr lang="ko-KR" altLang="en-US" sz="2400" dirty="0" smtClean="0"/>
              <a:t>묶음 </a:t>
            </a:r>
            <a:r>
              <a:rPr lang="ko-KR" altLang="en-US" sz="2400" dirty="0"/>
              <a:t>파일을 만들어 주거나 묶음을 풀어 </a:t>
            </a:r>
            <a:r>
              <a:rPr lang="ko-KR" altLang="en-US" sz="2400" dirty="0" smtClean="0"/>
              <a:t>줌</a:t>
            </a:r>
            <a:endParaRPr lang="en-US" altLang="ko-KR" sz="2400" dirty="0"/>
          </a:p>
          <a:p>
            <a:pPr lvl="1">
              <a:defRPr/>
            </a:pPr>
            <a:r>
              <a:rPr lang="ko-KR" altLang="en-US" dirty="0" smtClean="0"/>
              <a:t>동작 </a:t>
            </a:r>
            <a:r>
              <a:rPr lang="en-US" altLang="ko-KR" dirty="0"/>
              <a:t>: c(</a:t>
            </a:r>
            <a:r>
              <a:rPr lang="ko-KR" altLang="en-US" dirty="0"/>
              <a:t>묶기</a:t>
            </a:r>
            <a:r>
              <a:rPr lang="en-US" altLang="ko-KR" dirty="0"/>
              <a:t>), x(</a:t>
            </a:r>
            <a:r>
              <a:rPr lang="ko-KR" altLang="en-US" dirty="0"/>
              <a:t>풀기</a:t>
            </a:r>
            <a:r>
              <a:rPr lang="en-US" altLang="ko-KR" dirty="0"/>
              <a:t>), t(</a:t>
            </a:r>
            <a:r>
              <a:rPr lang="ko-KR" altLang="en-US" dirty="0" err="1"/>
              <a:t>경로확인</a:t>
            </a:r>
            <a:r>
              <a:rPr lang="en-US" altLang="ko-KR" dirty="0"/>
              <a:t>)</a:t>
            </a:r>
          </a:p>
          <a:p>
            <a:pPr lvl="1">
              <a:defRPr/>
            </a:pPr>
            <a:r>
              <a:rPr lang="ko-KR" altLang="en-US" dirty="0"/>
              <a:t>옵션 </a:t>
            </a:r>
            <a:r>
              <a:rPr lang="en-US" altLang="ko-KR" dirty="0"/>
              <a:t>: f(</a:t>
            </a:r>
            <a:r>
              <a:rPr lang="ko-KR" altLang="en-US" dirty="0"/>
              <a:t>파일</a:t>
            </a:r>
            <a:r>
              <a:rPr lang="en-US" altLang="ko-KR" dirty="0"/>
              <a:t>), v(</a:t>
            </a:r>
            <a:r>
              <a:rPr lang="ko-KR" altLang="en-US" dirty="0" err="1"/>
              <a:t>과정보이기</a:t>
            </a:r>
            <a:r>
              <a:rPr lang="en-US" altLang="ko-KR" dirty="0"/>
              <a:t>), J(</a:t>
            </a:r>
            <a:r>
              <a:rPr lang="en-US" altLang="ko-KR" dirty="0" err="1"/>
              <a:t>tar+xz</a:t>
            </a:r>
            <a:r>
              <a:rPr lang="en-US" altLang="ko-KR" dirty="0"/>
              <a:t>), z(</a:t>
            </a:r>
            <a:r>
              <a:rPr lang="en-US" altLang="ko-KR" dirty="0" err="1"/>
              <a:t>tar+gzip</a:t>
            </a:r>
            <a:r>
              <a:rPr lang="en-US" altLang="ko-KR" dirty="0"/>
              <a:t>), j(tar+bzip2)</a:t>
            </a:r>
          </a:p>
          <a:p>
            <a:pPr>
              <a:defRPr/>
            </a:pPr>
            <a:r>
              <a:rPr lang="ko-KR" altLang="en-US" sz="2400" dirty="0"/>
              <a:t>사용 예</a:t>
            </a:r>
            <a:endParaRPr lang="en-US" altLang="ko-KR" sz="2400" dirty="0"/>
          </a:p>
          <a:p>
            <a:pPr lvl="1">
              <a:buFont typeface="Wingdings 2" panose="05020102010507070707" pitchFamily="18" charset="2"/>
              <a:buNone/>
              <a:defRPr/>
            </a:pPr>
            <a:r>
              <a:rPr lang="en-US" altLang="ko-KR" sz="2200" dirty="0">
                <a:solidFill>
                  <a:srgbClr val="0070C0"/>
                </a:solidFill>
              </a:rPr>
              <a:t># tar </a:t>
            </a:r>
            <a:r>
              <a:rPr lang="en-US" altLang="ko-KR" sz="2200" dirty="0" err="1">
                <a:solidFill>
                  <a:srgbClr val="0070C0"/>
                </a:solidFill>
              </a:rPr>
              <a:t>cvf</a:t>
            </a:r>
            <a:r>
              <a:rPr lang="en-US" altLang="ko-KR" sz="2200" dirty="0">
                <a:solidFill>
                  <a:srgbClr val="0070C0"/>
                </a:solidFill>
              </a:rPr>
              <a:t> my.tar /</a:t>
            </a:r>
            <a:r>
              <a:rPr lang="en-US" altLang="ko-KR" sz="2200" dirty="0" err="1">
                <a:solidFill>
                  <a:srgbClr val="0070C0"/>
                </a:solidFill>
              </a:rPr>
              <a:t>etc</a:t>
            </a:r>
            <a:r>
              <a:rPr lang="en-US" altLang="ko-KR" sz="2200" dirty="0">
                <a:solidFill>
                  <a:srgbClr val="0070C0"/>
                </a:solidFill>
              </a:rPr>
              <a:t>/</a:t>
            </a:r>
            <a:r>
              <a:rPr lang="en-US" altLang="ko-KR" sz="2200" dirty="0" err="1">
                <a:solidFill>
                  <a:srgbClr val="0070C0"/>
                </a:solidFill>
              </a:rPr>
              <a:t>sysconfig</a:t>
            </a:r>
            <a:r>
              <a:rPr lang="en-US" altLang="ko-KR" sz="2200" dirty="0">
                <a:solidFill>
                  <a:srgbClr val="0070C0"/>
                </a:solidFill>
              </a:rPr>
              <a:t>/ → </a:t>
            </a:r>
            <a:r>
              <a:rPr lang="ko-KR" altLang="en-US" sz="2200" b="1" dirty="0">
                <a:solidFill>
                  <a:srgbClr val="3333FF"/>
                </a:solidFill>
              </a:rPr>
              <a:t>묶기</a:t>
            </a:r>
            <a:endParaRPr lang="en-US" altLang="ko-KR" sz="2200" b="1" dirty="0">
              <a:solidFill>
                <a:srgbClr val="3333FF"/>
              </a:solidFill>
            </a:endParaRPr>
          </a:p>
          <a:p>
            <a:pPr lvl="1">
              <a:buNone/>
              <a:defRPr/>
            </a:pPr>
            <a:r>
              <a:rPr lang="en-US" altLang="ko-KR" sz="2200" dirty="0">
                <a:solidFill>
                  <a:srgbClr val="0070C0"/>
                </a:solidFill>
              </a:rPr>
              <a:t># tar </a:t>
            </a:r>
            <a:r>
              <a:rPr lang="en-US" altLang="ko-KR" sz="2200" dirty="0" err="1">
                <a:solidFill>
                  <a:srgbClr val="0070C0"/>
                </a:solidFill>
              </a:rPr>
              <a:t>cvfJ</a:t>
            </a:r>
            <a:r>
              <a:rPr lang="en-US" altLang="ko-KR" sz="2200" dirty="0">
                <a:solidFill>
                  <a:srgbClr val="0070C0"/>
                </a:solidFill>
              </a:rPr>
              <a:t> </a:t>
            </a:r>
            <a:r>
              <a:rPr lang="en-US" altLang="ko-KR" sz="2200" dirty="0" err="1">
                <a:solidFill>
                  <a:srgbClr val="0070C0"/>
                </a:solidFill>
              </a:rPr>
              <a:t>my.tar.xz</a:t>
            </a:r>
            <a:r>
              <a:rPr lang="en-US" altLang="ko-KR" sz="2200" dirty="0">
                <a:solidFill>
                  <a:srgbClr val="0070C0"/>
                </a:solidFill>
              </a:rPr>
              <a:t> /</a:t>
            </a:r>
            <a:r>
              <a:rPr lang="en-US" altLang="ko-KR" sz="2200" dirty="0" err="1">
                <a:solidFill>
                  <a:srgbClr val="0070C0"/>
                </a:solidFill>
              </a:rPr>
              <a:t>etc</a:t>
            </a:r>
            <a:r>
              <a:rPr lang="en-US" altLang="ko-KR" sz="2200" dirty="0">
                <a:solidFill>
                  <a:srgbClr val="0070C0"/>
                </a:solidFill>
              </a:rPr>
              <a:t>/</a:t>
            </a:r>
            <a:r>
              <a:rPr lang="en-US" altLang="ko-KR" sz="2200" dirty="0" err="1">
                <a:solidFill>
                  <a:srgbClr val="0070C0"/>
                </a:solidFill>
              </a:rPr>
              <a:t>sysconfig</a:t>
            </a:r>
            <a:r>
              <a:rPr lang="en-US" altLang="ko-KR" sz="2200" dirty="0">
                <a:solidFill>
                  <a:srgbClr val="0070C0"/>
                </a:solidFill>
              </a:rPr>
              <a:t>/ /</a:t>
            </a:r>
            <a:r>
              <a:rPr lang="en-US" altLang="ko-KR" sz="2200" dirty="0" err="1">
                <a:solidFill>
                  <a:srgbClr val="0070C0"/>
                </a:solidFill>
              </a:rPr>
              <a:t>etc</a:t>
            </a:r>
            <a:r>
              <a:rPr lang="en-US" altLang="ko-KR" sz="2200" dirty="0">
                <a:solidFill>
                  <a:srgbClr val="0070C0"/>
                </a:solidFill>
              </a:rPr>
              <a:t>/</a:t>
            </a:r>
            <a:r>
              <a:rPr lang="en-US" altLang="ko-KR" sz="2200" dirty="0" err="1">
                <a:solidFill>
                  <a:srgbClr val="0070C0"/>
                </a:solidFill>
              </a:rPr>
              <a:t>sysconfig</a:t>
            </a:r>
            <a:r>
              <a:rPr lang="en-US" altLang="ko-KR" sz="2200" dirty="0">
                <a:solidFill>
                  <a:srgbClr val="0070C0"/>
                </a:solidFill>
              </a:rPr>
              <a:t>/ → </a:t>
            </a:r>
            <a:r>
              <a:rPr lang="ko-KR" altLang="en-US" sz="2200" b="1" dirty="0">
                <a:solidFill>
                  <a:srgbClr val="3333FF"/>
                </a:solidFill>
              </a:rPr>
              <a:t>묶기 </a:t>
            </a:r>
            <a:r>
              <a:rPr lang="en-US" altLang="ko-KR" sz="2200" b="1" dirty="0">
                <a:solidFill>
                  <a:srgbClr val="3333FF"/>
                </a:solidFill>
              </a:rPr>
              <a:t>+ </a:t>
            </a:r>
            <a:r>
              <a:rPr lang="en-US" altLang="ko-KR" sz="2200" b="1" dirty="0" err="1">
                <a:solidFill>
                  <a:srgbClr val="3333FF"/>
                </a:solidFill>
              </a:rPr>
              <a:t>xz</a:t>
            </a:r>
            <a:r>
              <a:rPr lang="en-US" altLang="ko-KR" sz="2200" b="1" dirty="0">
                <a:solidFill>
                  <a:srgbClr val="3333FF"/>
                </a:solidFill>
              </a:rPr>
              <a:t> </a:t>
            </a:r>
            <a:r>
              <a:rPr lang="ko-KR" altLang="en-US" sz="2200" b="1" dirty="0">
                <a:solidFill>
                  <a:srgbClr val="3333FF"/>
                </a:solidFill>
              </a:rPr>
              <a:t>압축</a:t>
            </a:r>
          </a:p>
          <a:p>
            <a:pPr lvl="1">
              <a:buNone/>
              <a:defRPr/>
            </a:pPr>
            <a:r>
              <a:rPr lang="en-US" altLang="ko-KR" sz="2200" dirty="0">
                <a:solidFill>
                  <a:srgbClr val="0070C0"/>
                </a:solidFill>
              </a:rPr>
              <a:t># tar </a:t>
            </a:r>
            <a:r>
              <a:rPr lang="en-US" altLang="ko-KR" sz="2200" dirty="0" err="1">
                <a:solidFill>
                  <a:srgbClr val="0070C0"/>
                </a:solidFill>
              </a:rPr>
              <a:t>xvf</a:t>
            </a:r>
            <a:r>
              <a:rPr lang="en-US" altLang="ko-KR" sz="2200" dirty="0">
                <a:solidFill>
                  <a:srgbClr val="0070C0"/>
                </a:solidFill>
              </a:rPr>
              <a:t> my.tar → </a:t>
            </a:r>
            <a:r>
              <a:rPr lang="en-US" altLang="ko-KR" sz="2200" b="1" dirty="0">
                <a:solidFill>
                  <a:srgbClr val="3333FF"/>
                </a:solidFill>
              </a:rPr>
              <a:t>tar</a:t>
            </a:r>
            <a:r>
              <a:rPr lang="en-US" altLang="ko-KR" sz="2200" dirty="0">
                <a:solidFill>
                  <a:srgbClr val="0070C0"/>
                </a:solidFill>
              </a:rPr>
              <a:t> </a:t>
            </a:r>
            <a:r>
              <a:rPr lang="ko-KR" altLang="en-US" sz="2200" b="1" dirty="0">
                <a:solidFill>
                  <a:srgbClr val="3333FF"/>
                </a:solidFill>
              </a:rPr>
              <a:t>풀기</a:t>
            </a:r>
          </a:p>
          <a:p>
            <a:pPr lvl="1">
              <a:buNone/>
              <a:defRPr/>
            </a:pPr>
            <a:r>
              <a:rPr lang="en-US" altLang="ko-KR" sz="2200" dirty="0">
                <a:solidFill>
                  <a:srgbClr val="0070C0"/>
                </a:solidFill>
              </a:rPr>
              <a:t># tar </a:t>
            </a:r>
            <a:r>
              <a:rPr lang="en-US" altLang="ko-KR" sz="2200" dirty="0" err="1" smtClean="0">
                <a:solidFill>
                  <a:srgbClr val="0070C0"/>
                </a:solidFill>
              </a:rPr>
              <a:t>xvfJ</a:t>
            </a:r>
            <a:r>
              <a:rPr lang="en-US" altLang="ko-KR" sz="2200" dirty="0" smtClean="0">
                <a:solidFill>
                  <a:srgbClr val="0070C0"/>
                </a:solidFill>
              </a:rPr>
              <a:t> </a:t>
            </a:r>
            <a:r>
              <a:rPr lang="en-US" altLang="ko-KR" sz="2200" dirty="0" err="1">
                <a:solidFill>
                  <a:srgbClr val="0070C0"/>
                </a:solidFill>
              </a:rPr>
              <a:t>my.tar.xz</a:t>
            </a:r>
            <a:r>
              <a:rPr lang="en-US" altLang="ko-KR" sz="2200" dirty="0">
                <a:solidFill>
                  <a:srgbClr val="0070C0"/>
                </a:solidFill>
              </a:rPr>
              <a:t> /</a:t>
            </a:r>
            <a:r>
              <a:rPr lang="en-US" altLang="ko-KR" sz="2200" dirty="0" err="1">
                <a:solidFill>
                  <a:srgbClr val="0070C0"/>
                </a:solidFill>
              </a:rPr>
              <a:t>etc</a:t>
            </a:r>
            <a:r>
              <a:rPr lang="en-US" altLang="ko-KR" sz="2200" dirty="0">
                <a:solidFill>
                  <a:srgbClr val="0070C0"/>
                </a:solidFill>
              </a:rPr>
              <a:t>/</a:t>
            </a:r>
            <a:r>
              <a:rPr lang="en-US" altLang="ko-KR" sz="2200" dirty="0" err="1">
                <a:solidFill>
                  <a:srgbClr val="0070C0"/>
                </a:solidFill>
              </a:rPr>
              <a:t>sysconfig</a:t>
            </a:r>
            <a:r>
              <a:rPr lang="en-US" altLang="ko-KR" sz="2200" dirty="0">
                <a:solidFill>
                  <a:srgbClr val="0070C0"/>
                </a:solidFill>
              </a:rPr>
              <a:t>/ → </a:t>
            </a:r>
            <a:r>
              <a:rPr lang="en-US" altLang="ko-KR" sz="2200" b="1" dirty="0" err="1">
                <a:solidFill>
                  <a:srgbClr val="3333FF"/>
                </a:solidFill>
              </a:rPr>
              <a:t>xz</a:t>
            </a:r>
            <a:r>
              <a:rPr lang="en-US" altLang="ko-KR" sz="2200" b="1" dirty="0">
                <a:solidFill>
                  <a:srgbClr val="3333FF"/>
                </a:solidFill>
              </a:rPr>
              <a:t> </a:t>
            </a:r>
            <a:r>
              <a:rPr lang="ko-KR" altLang="en-US" sz="2200" b="1" dirty="0">
                <a:solidFill>
                  <a:srgbClr val="3333FF"/>
                </a:solidFill>
              </a:rPr>
              <a:t>압축 해제 </a:t>
            </a:r>
            <a:r>
              <a:rPr lang="en-US" altLang="ko-KR" sz="2200" b="1" dirty="0">
                <a:solidFill>
                  <a:srgbClr val="3333FF"/>
                </a:solidFill>
              </a:rPr>
              <a:t>+ tar </a:t>
            </a:r>
            <a:r>
              <a:rPr lang="ko-KR" altLang="en-US" sz="2200" b="1" dirty="0">
                <a:solidFill>
                  <a:srgbClr val="3333FF"/>
                </a:solidFill>
              </a:rPr>
              <a:t>풀기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1089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로그 기록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로그 기록 파일로 남기기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로그 시작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$ </a:t>
            </a:r>
            <a:r>
              <a:rPr lang="en-US" altLang="ko-KR" b="1" dirty="0" smtClean="0"/>
              <a:t>script</a:t>
            </a:r>
            <a:r>
              <a:rPr lang="en-US" altLang="ko-KR" dirty="0" smtClean="0"/>
              <a:t> &lt;</a:t>
            </a:r>
            <a:r>
              <a:rPr lang="ko-KR" altLang="en-US" dirty="0" smtClean="0"/>
              <a:t>파일명</a:t>
            </a:r>
            <a:r>
              <a:rPr lang="en-US" altLang="ko-KR" dirty="0" smtClean="0"/>
              <a:t>&gt;</a:t>
            </a:r>
          </a:p>
          <a:p>
            <a:pPr lvl="1"/>
            <a:r>
              <a:rPr lang="ko-KR" altLang="en-US" dirty="0" smtClean="0"/>
              <a:t>로그 종료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$ </a:t>
            </a:r>
            <a:r>
              <a:rPr lang="en-US" altLang="ko-KR" b="1" dirty="0" smtClean="0"/>
              <a:t>exit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85999" y="2277815"/>
            <a:ext cx="5601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0000FF"/>
                </a:solidFill>
              </a:rPr>
              <a:t>파일명이 없으면 기본 파일명 </a:t>
            </a:r>
            <a:r>
              <a:rPr lang="en-US" altLang="ko-KR" b="1" dirty="0" smtClean="0">
                <a:solidFill>
                  <a:srgbClr val="0000FF"/>
                </a:solidFill>
              </a:rPr>
              <a:t>:  typescript</a:t>
            </a:r>
            <a:r>
              <a:rPr lang="ko-KR" altLang="en-US" b="1" dirty="0" smtClean="0">
                <a:solidFill>
                  <a:srgbClr val="0000FF"/>
                </a:solidFill>
              </a:rPr>
              <a:t>가 생성됨</a:t>
            </a:r>
            <a:endParaRPr lang="ko-KR" altLang="en-US" b="1" dirty="0">
              <a:solidFill>
                <a:srgbClr val="0000FF"/>
              </a:solidFill>
            </a:endParaRPr>
          </a:p>
        </p:txBody>
      </p:sp>
      <p:cxnSp>
        <p:nvCxnSpPr>
          <p:cNvPr id="7" name="직선 화살표 연결선 6"/>
          <p:cNvCxnSpPr>
            <a:stCxn id="5" idx="1"/>
          </p:cNvCxnSpPr>
          <p:nvPr/>
        </p:nvCxnSpPr>
        <p:spPr>
          <a:xfrm flipH="1" flipV="1">
            <a:off x="3623024" y="2180539"/>
            <a:ext cx="962975" cy="281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133459" y="2835052"/>
            <a:ext cx="1933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0000FF"/>
                </a:solidFill>
              </a:rPr>
              <a:t>또는 </a:t>
            </a:r>
            <a:r>
              <a:rPr lang="en-US" altLang="ko-KR" b="1" dirty="0" smtClean="0">
                <a:solidFill>
                  <a:srgbClr val="0000FF"/>
                </a:solidFill>
              </a:rPr>
              <a:t>Ctrl + D </a:t>
            </a:r>
            <a:r>
              <a:rPr lang="ko-KR" altLang="en-US" b="1" dirty="0" smtClean="0">
                <a:solidFill>
                  <a:srgbClr val="0000FF"/>
                </a:solidFill>
              </a:rPr>
              <a:t>키</a:t>
            </a:r>
            <a:endParaRPr lang="ko-KR" altLang="en-US" b="1" dirty="0">
              <a:solidFill>
                <a:srgbClr val="0000FF"/>
              </a:solidFill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 flipH="1">
            <a:off x="2484056" y="2973451"/>
            <a:ext cx="649403" cy="11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모서리가 둥근 직사각형 8"/>
          <p:cNvSpPr/>
          <p:nvPr/>
        </p:nvSpPr>
        <p:spPr>
          <a:xfrm>
            <a:off x="1268379" y="3342783"/>
            <a:ext cx="8139122" cy="3415714"/>
          </a:xfrm>
          <a:prstGeom prst="roundRect">
            <a:avLst>
              <a:gd name="adj" fmla="val 10302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ko-KR" altLang="en-US" sz="2000" dirty="0" smtClean="0">
                <a:latin typeface="+mj-lt"/>
              </a:rPr>
              <a:t>실습</a:t>
            </a:r>
            <a:endParaRPr lang="en-US" altLang="ko-KR" sz="2000" dirty="0" smtClean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latin typeface="+mj-lt"/>
              </a:rPr>
              <a:t>1. </a:t>
            </a:r>
            <a:r>
              <a:rPr lang="ko-KR" altLang="en-US" sz="2000" dirty="0" smtClean="0">
                <a:latin typeface="+mj-lt"/>
              </a:rPr>
              <a:t>오늘의 날짜로 다음의 작업을 저장하는 로그파일 생성</a:t>
            </a:r>
            <a:endParaRPr lang="en-US" altLang="ko-KR" sz="2000" dirty="0" smtClean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latin typeface="+mj-lt"/>
              </a:rPr>
              <a:t>2. </a:t>
            </a:r>
            <a:r>
              <a:rPr lang="ko-KR" altLang="en-US" sz="2000" dirty="0" smtClean="0">
                <a:latin typeface="+mj-lt"/>
              </a:rPr>
              <a:t>홈디렉토리에 디렉토리 </a:t>
            </a:r>
            <a:r>
              <a:rPr lang="en-US" altLang="ko-KR" sz="2000" dirty="0" err="1" smtClean="0">
                <a:latin typeface="+mj-lt"/>
              </a:rPr>
              <a:t>mystuff</a:t>
            </a:r>
            <a:r>
              <a:rPr lang="ko-KR" altLang="en-US" sz="2000" dirty="0" smtClean="0">
                <a:latin typeface="+mj-lt"/>
              </a:rPr>
              <a:t>를 만들기</a:t>
            </a:r>
            <a:endParaRPr lang="en-US" altLang="ko-KR" sz="2000" dirty="0" smtClean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latin typeface="+mj-lt"/>
              </a:rPr>
              <a:t>3. </a:t>
            </a:r>
            <a:r>
              <a:rPr lang="en-US" altLang="ko-KR" sz="2000" dirty="0" err="1" smtClean="0">
                <a:latin typeface="+mj-lt"/>
              </a:rPr>
              <a:t>mystuff</a:t>
            </a:r>
            <a:r>
              <a:rPr lang="en-US" altLang="ko-KR" sz="2000" dirty="0" smtClean="0">
                <a:latin typeface="+mj-lt"/>
              </a:rPr>
              <a:t> </a:t>
            </a:r>
            <a:r>
              <a:rPr lang="ko-KR" altLang="en-US" sz="2000" dirty="0" smtClean="0">
                <a:latin typeface="+mj-lt"/>
              </a:rPr>
              <a:t>내에 </a:t>
            </a:r>
            <a:r>
              <a:rPr lang="en-US" altLang="ko-KR" sz="2000" dirty="0" smtClean="0">
                <a:latin typeface="+mj-lt"/>
              </a:rPr>
              <a:t>vi</a:t>
            </a:r>
            <a:r>
              <a:rPr lang="ko-KR" altLang="en-US" sz="2000" dirty="0" smtClean="0">
                <a:latin typeface="+mj-lt"/>
              </a:rPr>
              <a:t>로  </a:t>
            </a:r>
            <a:r>
              <a:rPr lang="en-US" altLang="ko-KR" sz="2000" dirty="0" smtClean="0">
                <a:latin typeface="+mj-lt"/>
              </a:rPr>
              <a:t>shell script</a:t>
            </a:r>
            <a:r>
              <a:rPr lang="ko-KR" altLang="en-US" sz="2000" dirty="0" smtClean="0">
                <a:latin typeface="+mj-lt"/>
              </a:rPr>
              <a:t>인</a:t>
            </a:r>
            <a:r>
              <a:rPr lang="en-US" altLang="ko-KR" sz="2000" dirty="0">
                <a:latin typeface="+mj-lt"/>
              </a:rPr>
              <a:t> </a:t>
            </a:r>
            <a:r>
              <a:rPr lang="en-US" altLang="ko-KR" sz="2000" dirty="0" smtClean="0">
                <a:latin typeface="+mj-lt"/>
              </a:rPr>
              <a:t>hello.sh</a:t>
            </a:r>
            <a:r>
              <a:rPr lang="ko-KR" altLang="en-US" sz="2000" dirty="0" smtClean="0">
                <a:latin typeface="+mj-lt"/>
              </a:rPr>
              <a:t>을 작성</a:t>
            </a:r>
            <a:endParaRPr lang="en-US" altLang="ko-KR" sz="2000" dirty="0" smtClean="0">
              <a:latin typeface="+mj-lt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사용자가 </a:t>
            </a:r>
            <a:r>
              <a:rPr lang="en-US" altLang="ko-KR" sz="2000" dirty="0" smtClean="0"/>
              <a:t>“y”</a:t>
            </a:r>
            <a:r>
              <a:rPr lang="ko-KR" altLang="en-US" sz="2000" dirty="0" smtClean="0"/>
              <a:t>를 입력하거나 </a:t>
            </a:r>
            <a:r>
              <a:rPr lang="en-US" altLang="ko-KR" sz="2000" dirty="0" smtClean="0"/>
              <a:t>“n”</a:t>
            </a:r>
            <a:r>
              <a:rPr lang="ko-KR" altLang="en-US" sz="2000" dirty="0" smtClean="0"/>
              <a:t>를 입력하면 다른 메시지 출력</a:t>
            </a:r>
            <a:endParaRPr lang="en-US" altLang="ko-KR" sz="2000" dirty="0" smtClean="0"/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latin typeface="+mj-lt"/>
              </a:rPr>
              <a:t>4. </a:t>
            </a:r>
            <a:r>
              <a:rPr lang="ko-KR" altLang="en-US" sz="2000" dirty="0" smtClean="0">
                <a:latin typeface="+mj-lt"/>
              </a:rPr>
              <a:t>로그 종료</a:t>
            </a:r>
            <a:endParaRPr lang="en-US" altLang="ko-KR" sz="2000" dirty="0" smtClean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latin typeface="+mj-lt"/>
              </a:rPr>
              <a:t>5. </a:t>
            </a:r>
            <a:r>
              <a:rPr lang="ko-KR" altLang="en-US" sz="2000" dirty="0" smtClean="0">
                <a:latin typeface="+mj-lt"/>
              </a:rPr>
              <a:t>로그 파일 내용 확인</a:t>
            </a:r>
            <a:endParaRPr lang="en-US" altLang="ko-KR" sz="2000" dirty="0" smtClean="0">
              <a:latin typeface="+mj-lt"/>
            </a:endParaRPr>
          </a:p>
          <a:p>
            <a:pPr>
              <a:lnSpc>
                <a:spcPct val="150000"/>
              </a:lnSpc>
            </a:pPr>
            <a:endParaRPr lang="en-US" altLang="ko-KR" sz="2000" dirty="0" smtClean="0">
              <a:latin typeface="+mj-lt"/>
            </a:endParaRPr>
          </a:p>
          <a:p>
            <a:pPr>
              <a:lnSpc>
                <a:spcPct val="150000"/>
              </a:lnSpc>
            </a:pPr>
            <a:endParaRPr lang="ko-KR" altLang="en-US" sz="2000" dirty="0">
              <a:latin typeface="+mj-lt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0443" y="2673507"/>
            <a:ext cx="6951557" cy="1304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423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패키지 설치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패키지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배포된 리눅스에서 사용할 수 있는 소프트웨어</a:t>
            </a:r>
            <a:endParaRPr lang="en-US" altLang="ko-KR" dirty="0" smtClean="0"/>
          </a:p>
          <a:p>
            <a:r>
              <a:rPr lang="ko-KR" altLang="en-US" dirty="0" smtClean="0"/>
              <a:t>패키지 매니저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패키지를 다운로드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설치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삭제</a:t>
            </a:r>
            <a:r>
              <a:rPr lang="en-US" altLang="ko-KR" dirty="0" smtClean="0"/>
              <a:t>, </a:t>
            </a:r>
            <a:r>
              <a:rPr lang="ko-KR" altLang="en-US" dirty="0" smtClean="0"/>
              <a:t>관리하는 소프트웨어</a:t>
            </a:r>
            <a:endParaRPr lang="en-US" altLang="ko-KR" dirty="0" smtClean="0"/>
          </a:p>
          <a:p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apt</a:t>
            </a:r>
            <a:r>
              <a:rPr lang="en-US" altLang="ko-KR" dirty="0" smtClean="0"/>
              <a:t> : advanced Package </a:t>
            </a:r>
          </a:p>
          <a:p>
            <a:r>
              <a:rPr lang="ko-KR" altLang="en-US" dirty="0" smtClean="0"/>
              <a:t>패키지 설치는 관리자 권한 필요</a:t>
            </a:r>
            <a:endParaRPr lang="en-US" altLang="ko-KR" dirty="0" smtClean="0"/>
          </a:p>
          <a:p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ko-KR" altLang="en-US" dirty="0" smtClean="0"/>
              <a:t>패키지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설치</a:t>
            </a:r>
            <a:endParaRPr lang="en-US" altLang="ko-KR" dirty="0" smtClean="0"/>
          </a:p>
          <a:p>
            <a:pPr lvl="1"/>
            <a:r>
              <a:rPr lang="en-US" altLang="ko-KR" b="1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altLang="ko-KR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altLang="ko-KR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apt </a:t>
            </a:r>
            <a:r>
              <a:rPr lang="en-US" altLang="ko-KR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install </a:t>
            </a:r>
            <a:r>
              <a:rPr lang="en-US" altLang="ko-KR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endParaRPr lang="en-US" altLang="ko-KR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6262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설치 명령</a:t>
            </a:r>
            <a:endParaRPr lang="ko-KR" altLang="en-US" dirty="0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2923396"/>
              </p:ext>
            </p:extLst>
          </p:nvPr>
        </p:nvGraphicFramePr>
        <p:xfrm>
          <a:off x="1440194" y="1097315"/>
          <a:ext cx="8690394" cy="5120640"/>
        </p:xfrm>
        <a:graphic>
          <a:graphicData uri="http://schemas.openxmlformats.org/drawingml/2006/table">
            <a:tbl>
              <a:tblPr/>
              <a:tblGrid>
                <a:gridCol w="2349753">
                  <a:extLst>
                    <a:ext uri="{9D8B030D-6E8A-4147-A177-3AD203B41FA5}">
                      <a16:colId xmlns:a16="http://schemas.microsoft.com/office/drawing/2014/main" val="3933501214"/>
                    </a:ext>
                  </a:extLst>
                </a:gridCol>
                <a:gridCol w="6340641">
                  <a:extLst>
                    <a:ext uri="{9D8B030D-6E8A-4147-A177-3AD203B41FA5}">
                      <a16:colId xmlns:a16="http://schemas.microsoft.com/office/drawing/2014/main" val="389141513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base"/>
                      <a:r>
                        <a:rPr lang="ko-KR" altLang="en-US" b="1" dirty="0" smtClean="0">
                          <a:effectLst/>
                          <a:latin typeface="+mn-ea"/>
                          <a:ea typeface="+mn-ea"/>
                        </a:rPr>
                        <a:t>명령</a:t>
                      </a:r>
                      <a:endParaRPr lang="ko-KR" altLang="en-US" b="1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ko-KR" altLang="en-US" b="1" dirty="0">
                          <a:effectLst/>
                          <a:latin typeface="+mn-ea"/>
                          <a:ea typeface="+mn-ea"/>
                        </a:rPr>
                        <a:t>설명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5950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US" dirty="0">
                          <a:effectLst/>
                          <a:latin typeface="+mn-ea"/>
                          <a:ea typeface="+mn-ea"/>
                        </a:rPr>
                        <a:t>apt </a:t>
                      </a:r>
                      <a:r>
                        <a:rPr lang="en-US" b="1" dirty="0">
                          <a:effectLst/>
                          <a:latin typeface="+mn-ea"/>
                          <a:ea typeface="+mn-ea"/>
                        </a:rPr>
                        <a:t>install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ko-KR" altLang="en-US" dirty="0">
                          <a:effectLst/>
                          <a:latin typeface="+mn-ea"/>
                          <a:ea typeface="+mn-ea"/>
                        </a:rPr>
                        <a:t>패키지 </a:t>
                      </a:r>
                      <a:r>
                        <a:rPr lang="ko-KR" altLang="en-US" dirty="0" smtClean="0">
                          <a:effectLst/>
                          <a:latin typeface="+mn-ea"/>
                          <a:ea typeface="+mn-ea"/>
                        </a:rPr>
                        <a:t>설치</a:t>
                      </a:r>
                      <a:endParaRPr lang="ko-KR" altLang="en-US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81558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US" dirty="0">
                          <a:effectLst/>
                          <a:latin typeface="+mn-ea"/>
                          <a:ea typeface="+mn-ea"/>
                        </a:rPr>
                        <a:t>apt </a:t>
                      </a:r>
                      <a:r>
                        <a:rPr lang="en-US" b="1" dirty="0">
                          <a:effectLst/>
                          <a:latin typeface="+mn-ea"/>
                          <a:ea typeface="+mn-ea"/>
                        </a:rPr>
                        <a:t>remove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ko-KR" altLang="en-US" dirty="0">
                          <a:effectLst/>
                          <a:latin typeface="+mn-ea"/>
                          <a:ea typeface="+mn-ea"/>
                        </a:rPr>
                        <a:t>패키지 삭제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41555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US" dirty="0">
                          <a:effectLst/>
                          <a:latin typeface="+mn-ea"/>
                          <a:ea typeface="+mn-ea"/>
                        </a:rPr>
                        <a:t>apt </a:t>
                      </a:r>
                      <a:r>
                        <a:rPr lang="en-US" b="1" dirty="0">
                          <a:effectLst/>
                          <a:latin typeface="+mn-ea"/>
                          <a:ea typeface="+mn-ea"/>
                        </a:rPr>
                        <a:t>purge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ko-KR" altLang="en-US" dirty="0">
                          <a:effectLst/>
                          <a:latin typeface="+mn-ea"/>
                          <a:ea typeface="+mn-ea"/>
                        </a:rPr>
                        <a:t>패키지와 관련 설정 제거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65973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US" dirty="0">
                          <a:effectLst/>
                          <a:latin typeface="+mn-ea"/>
                          <a:ea typeface="+mn-ea"/>
                        </a:rPr>
                        <a:t>apt </a:t>
                      </a:r>
                      <a:r>
                        <a:rPr lang="en-US" b="1" dirty="0">
                          <a:effectLst/>
                          <a:latin typeface="+mn-ea"/>
                          <a:ea typeface="+mn-ea"/>
                        </a:rPr>
                        <a:t>update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ko-KR" altLang="en-US" dirty="0" err="1">
                          <a:effectLst/>
                          <a:latin typeface="+mn-ea"/>
                          <a:ea typeface="+mn-ea"/>
                        </a:rPr>
                        <a:t>레파지토리</a:t>
                      </a:r>
                      <a:r>
                        <a:rPr lang="ko-KR" altLang="en-US" dirty="0">
                          <a:effectLst/>
                          <a:latin typeface="+mn-ea"/>
                          <a:ea typeface="+mn-ea"/>
                        </a:rPr>
                        <a:t> 인덱스 갱신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18473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US" dirty="0">
                          <a:effectLst/>
                          <a:latin typeface="+mn-ea"/>
                          <a:ea typeface="+mn-ea"/>
                        </a:rPr>
                        <a:t>apt </a:t>
                      </a:r>
                      <a:r>
                        <a:rPr lang="en-US" b="1" dirty="0">
                          <a:effectLst/>
                          <a:latin typeface="+mn-ea"/>
                          <a:ea typeface="+mn-ea"/>
                        </a:rPr>
                        <a:t>upgrade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ko-KR" altLang="en-US" dirty="0">
                          <a:effectLst/>
                          <a:latin typeface="+mn-ea"/>
                          <a:ea typeface="+mn-ea"/>
                        </a:rPr>
                        <a:t>업그레이드 가능한 모든 패키지 업그레이드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3866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US" dirty="0">
                          <a:effectLst/>
                          <a:latin typeface="+mn-ea"/>
                          <a:ea typeface="+mn-ea"/>
                        </a:rPr>
                        <a:t>apt </a:t>
                      </a:r>
                      <a:r>
                        <a:rPr lang="en-US" b="1" dirty="0" err="1">
                          <a:effectLst/>
                          <a:latin typeface="+mn-ea"/>
                          <a:ea typeface="+mn-ea"/>
                        </a:rPr>
                        <a:t>autoremove</a:t>
                      </a:r>
                      <a:endParaRPr lang="en-US" b="1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ko-KR" altLang="en-US" dirty="0">
                          <a:effectLst/>
                          <a:latin typeface="+mn-ea"/>
                          <a:ea typeface="+mn-ea"/>
                        </a:rPr>
                        <a:t>불필요한 패키지 제거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96416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US" dirty="0">
                          <a:effectLst/>
                          <a:latin typeface="+mn-ea"/>
                          <a:ea typeface="+mn-ea"/>
                        </a:rPr>
                        <a:t>apt full-upgrade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ko-KR" altLang="en-US" dirty="0">
                          <a:effectLst/>
                          <a:latin typeface="+mn-ea"/>
                          <a:ea typeface="+mn-ea"/>
                        </a:rPr>
                        <a:t>의존성 고려한 패키지 업그레이드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18947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US" dirty="0">
                          <a:effectLst/>
                          <a:latin typeface="+mn-ea"/>
                          <a:ea typeface="+mn-ea"/>
                        </a:rPr>
                        <a:t>apt </a:t>
                      </a:r>
                      <a:r>
                        <a:rPr lang="en-US" b="1" dirty="0">
                          <a:effectLst/>
                          <a:latin typeface="+mn-ea"/>
                          <a:ea typeface="+mn-ea"/>
                        </a:rPr>
                        <a:t>search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ko-KR" altLang="en-US" dirty="0">
                          <a:effectLst/>
                          <a:latin typeface="+mn-ea"/>
                          <a:ea typeface="+mn-ea"/>
                        </a:rPr>
                        <a:t>프로그램 검색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70923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US" dirty="0">
                          <a:effectLst/>
                          <a:latin typeface="+mn-ea"/>
                          <a:ea typeface="+mn-ea"/>
                        </a:rPr>
                        <a:t>apt </a:t>
                      </a:r>
                      <a:r>
                        <a:rPr lang="en-US" b="1" dirty="0">
                          <a:effectLst/>
                          <a:latin typeface="+mn-ea"/>
                          <a:ea typeface="+mn-ea"/>
                        </a:rPr>
                        <a:t>show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ko-KR" altLang="en-US" dirty="0">
                          <a:effectLst/>
                          <a:latin typeface="+mn-ea"/>
                          <a:ea typeface="+mn-ea"/>
                        </a:rPr>
                        <a:t>패키지 상세 정보 출력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59458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US" dirty="0">
                          <a:effectLst/>
                          <a:latin typeface="+mn-ea"/>
                          <a:ea typeface="+mn-ea"/>
                        </a:rPr>
                        <a:t>apt </a:t>
                      </a:r>
                      <a:r>
                        <a:rPr lang="en-US" b="1" dirty="0">
                          <a:effectLst/>
                          <a:latin typeface="+mn-ea"/>
                          <a:ea typeface="+mn-ea"/>
                        </a:rPr>
                        <a:t>list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dirty="0">
                          <a:effectLst/>
                          <a:latin typeface="+mn-ea"/>
                          <a:ea typeface="+mn-ea"/>
                        </a:rPr>
                        <a:t>apt-get install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42869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US" dirty="0">
                          <a:effectLst/>
                          <a:latin typeface="+mn-ea"/>
                          <a:ea typeface="+mn-ea"/>
                        </a:rPr>
                        <a:t>apt </a:t>
                      </a:r>
                      <a:r>
                        <a:rPr lang="en-US" b="1" dirty="0">
                          <a:effectLst/>
                          <a:latin typeface="+mn-ea"/>
                          <a:ea typeface="+mn-ea"/>
                        </a:rPr>
                        <a:t>edit-sources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ko-KR" altLang="en-US" dirty="0">
                          <a:effectLst/>
                          <a:latin typeface="+mn-ea"/>
                          <a:ea typeface="+mn-ea"/>
                        </a:rPr>
                        <a:t>소스 리스트 편집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9917640"/>
                  </a:ext>
                </a:extLst>
              </a:tr>
            </a:tbl>
          </a:graphicData>
        </a:graphic>
      </p:graphicFrame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9840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 smtClean="0"/>
              <a:t>gcc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32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7249" y="173708"/>
            <a:ext cx="8054642" cy="6605136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989115" y="1284461"/>
            <a:ext cx="1824931" cy="23406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9771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다음 결과를 출력하는 </a:t>
            </a:r>
            <a:r>
              <a:rPr lang="en-US" altLang="ko-KR" dirty="0" smtClean="0"/>
              <a:t>shell script</a:t>
            </a:r>
            <a:r>
              <a:rPr lang="ko-KR" altLang="en-US" dirty="0" smtClean="0"/>
              <a:t>를 작성하시오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4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954" y="1744976"/>
            <a:ext cx="8191128" cy="1537239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0519" y="3427597"/>
            <a:ext cx="10367820" cy="2965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433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파일 위치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경로 검색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4269" y="896411"/>
            <a:ext cx="11434714" cy="5611906"/>
          </a:xfrm>
        </p:spPr>
        <p:txBody>
          <a:bodyPr/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find</a:t>
            </a:r>
            <a:r>
              <a:rPr lang="en-US" altLang="ko-KR" dirty="0"/>
              <a:t> : </a:t>
            </a:r>
            <a:r>
              <a:rPr lang="ko-KR" altLang="en-US" dirty="0"/>
              <a:t>실제 파일 시스템에서 파일을 검색</a:t>
            </a:r>
            <a:endParaRPr lang="en-US" altLang="ko-KR" dirty="0"/>
          </a:p>
          <a:p>
            <a:pPr lvl="1"/>
            <a:r>
              <a:rPr lang="en-US" altLang="ko-KR" dirty="0"/>
              <a:t>$find &lt;</a:t>
            </a:r>
            <a:r>
              <a:rPr lang="ko-KR" altLang="en-US" dirty="0"/>
              <a:t>검색디렉토리</a:t>
            </a:r>
            <a:r>
              <a:rPr lang="en-US" altLang="ko-KR" dirty="0"/>
              <a:t>&gt; -name &lt;</a:t>
            </a:r>
            <a:r>
              <a:rPr lang="ko-KR" altLang="en-US" dirty="0"/>
              <a:t>검색대상</a:t>
            </a:r>
            <a:r>
              <a:rPr lang="en-US" altLang="ko-KR" dirty="0" smtClean="0"/>
              <a:t>&gt;</a:t>
            </a:r>
          </a:p>
          <a:p>
            <a:pPr lvl="2"/>
            <a:r>
              <a:rPr lang="ko-KR" altLang="en-US" dirty="0" smtClean="0"/>
              <a:t>하위 디렉토리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숨겨진 파일도 표시</a:t>
            </a:r>
            <a:endParaRPr lang="en-US" altLang="ko-KR" dirty="0"/>
          </a:p>
          <a:p>
            <a:pPr lvl="2">
              <a:buNone/>
              <a:defRPr/>
            </a:pPr>
            <a:r>
              <a:rPr lang="en-US" altLang="ko-KR" dirty="0" smtClean="0">
                <a:solidFill>
                  <a:srgbClr val="0070C0"/>
                </a:solidFill>
              </a:rPr>
              <a:t>$ find </a:t>
            </a:r>
            <a:r>
              <a:rPr lang="en-US" altLang="ko-KR" dirty="0">
                <a:solidFill>
                  <a:srgbClr val="0070C0"/>
                </a:solidFill>
              </a:rPr>
              <a:t>/</a:t>
            </a:r>
            <a:r>
              <a:rPr lang="en-US" altLang="ko-KR" dirty="0" err="1">
                <a:solidFill>
                  <a:srgbClr val="0070C0"/>
                </a:solidFill>
              </a:rPr>
              <a:t>etc</a:t>
            </a:r>
            <a:r>
              <a:rPr lang="en-US" altLang="ko-KR" dirty="0">
                <a:solidFill>
                  <a:srgbClr val="0070C0"/>
                </a:solidFill>
              </a:rPr>
              <a:t> -name "*.</a:t>
            </a:r>
            <a:r>
              <a:rPr lang="en-US" altLang="ko-KR" dirty="0" err="1">
                <a:solidFill>
                  <a:srgbClr val="0070C0"/>
                </a:solidFill>
              </a:rPr>
              <a:t>conf</a:t>
            </a:r>
            <a:r>
              <a:rPr lang="en-US" altLang="ko-KR" dirty="0" smtClean="0">
                <a:solidFill>
                  <a:srgbClr val="0070C0"/>
                </a:solidFill>
              </a:rPr>
              <a:t>“</a:t>
            </a:r>
          </a:p>
          <a:p>
            <a:pPr lvl="2">
              <a:buNone/>
              <a:defRPr/>
            </a:pPr>
            <a:r>
              <a:rPr lang="en-US" altLang="ko-KR" dirty="0" smtClean="0">
                <a:solidFill>
                  <a:srgbClr val="0070C0"/>
                </a:solidFill>
              </a:rPr>
              <a:t>$ find . –name “test*” –type d		</a:t>
            </a:r>
            <a:r>
              <a:rPr lang="en-US" altLang="ko-KR" dirty="0" smtClean="0">
                <a:solidFill>
                  <a:srgbClr val="009900"/>
                </a:solidFill>
              </a:rPr>
              <a:t>#</a:t>
            </a:r>
            <a:r>
              <a:rPr lang="ko-KR" altLang="en-US" dirty="0" smtClean="0">
                <a:solidFill>
                  <a:srgbClr val="009900"/>
                </a:solidFill>
              </a:rPr>
              <a:t>디렉토리만 검색</a:t>
            </a:r>
            <a:endParaRPr lang="en-US" altLang="ko-KR" dirty="0">
              <a:solidFill>
                <a:srgbClr val="009900"/>
              </a:solidFill>
            </a:endParaRPr>
          </a:p>
          <a:p>
            <a:pPr lvl="2">
              <a:buNone/>
              <a:defRPr/>
            </a:pPr>
            <a:r>
              <a:rPr lang="en-US" altLang="ko-KR" dirty="0" smtClean="0">
                <a:solidFill>
                  <a:srgbClr val="0070C0"/>
                </a:solidFill>
              </a:rPr>
              <a:t>$ </a:t>
            </a:r>
            <a:r>
              <a:rPr lang="en-US" altLang="ko-KR" dirty="0">
                <a:solidFill>
                  <a:srgbClr val="0070C0"/>
                </a:solidFill>
              </a:rPr>
              <a:t>find /bin -size +</a:t>
            </a:r>
            <a:r>
              <a:rPr lang="en-US" altLang="ko-KR" dirty="0" smtClean="0">
                <a:solidFill>
                  <a:srgbClr val="0070C0"/>
                </a:solidFill>
              </a:rPr>
              <a:t>1000k       		</a:t>
            </a:r>
            <a:r>
              <a:rPr lang="en-US" altLang="ko-KR" dirty="0">
                <a:solidFill>
                  <a:srgbClr val="009900"/>
                </a:solidFill>
              </a:rPr>
              <a:t>#size </a:t>
            </a:r>
            <a:r>
              <a:rPr lang="ko-KR" altLang="en-US" dirty="0">
                <a:solidFill>
                  <a:srgbClr val="009900"/>
                </a:solidFill>
              </a:rPr>
              <a:t>옵션으로 </a:t>
            </a:r>
            <a:r>
              <a:rPr lang="ko-KR" altLang="en-US" dirty="0" err="1">
                <a:solidFill>
                  <a:srgbClr val="009900"/>
                </a:solidFill>
              </a:rPr>
              <a:t>파일크기</a:t>
            </a:r>
            <a:r>
              <a:rPr lang="ko-KR" altLang="en-US" dirty="0">
                <a:solidFill>
                  <a:srgbClr val="009900"/>
                </a:solidFill>
              </a:rPr>
              <a:t> 지정</a:t>
            </a:r>
            <a:endParaRPr lang="en-US" altLang="ko-KR" dirty="0">
              <a:solidFill>
                <a:srgbClr val="009900"/>
              </a:solidFill>
            </a:endParaRPr>
          </a:p>
          <a:p>
            <a:pPr lvl="2">
              <a:buNone/>
              <a:defRPr/>
            </a:pPr>
            <a:r>
              <a:rPr lang="en-US" altLang="ko-KR" dirty="0" smtClean="0">
                <a:solidFill>
                  <a:srgbClr val="0070C0"/>
                </a:solidFill>
              </a:rPr>
              <a:t>$ find . –empty				</a:t>
            </a:r>
            <a:r>
              <a:rPr lang="en-US" altLang="ko-KR" dirty="0">
                <a:solidFill>
                  <a:srgbClr val="009900"/>
                </a:solidFill>
              </a:rPr>
              <a:t>#</a:t>
            </a:r>
            <a:r>
              <a:rPr lang="ko-KR" altLang="en-US" dirty="0" err="1">
                <a:solidFill>
                  <a:srgbClr val="009900"/>
                </a:solidFill>
              </a:rPr>
              <a:t>빈파일을</a:t>
            </a:r>
            <a:r>
              <a:rPr lang="ko-KR" altLang="en-US" dirty="0">
                <a:solidFill>
                  <a:srgbClr val="009900"/>
                </a:solidFill>
              </a:rPr>
              <a:t> 검색</a:t>
            </a:r>
            <a:endParaRPr lang="en-US" altLang="ko-KR" dirty="0">
              <a:solidFill>
                <a:srgbClr val="009900"/>
              </a:solidFill>
            </a:endParaRPr>
          </a:p>
          <a:p>
            <a:pPr lvl="2">
              <a:buNone/>
              <a:defRPr/>
            </a:pPr>
            <a:r>
              <a:rPr lang="en-US" altLang="ko-KR" dirty="0" smtClean="0">
                <a:solidFill>
                  <a:srgbClr val="0070C0"/>
                </a:solidFill>
              </a:rPr>
              <a:t>$ find . –newer &lt;</a:t>
            </a:r>
            <a:r>
              <a:rPr lang="ko-KR" altLang="en-US" dirty="0" smtClean="0">
                <a:solidFill>
                  <a:srgbClr val="0070C0"/>
                </a:solidFill>
              </a:rPr>
              <a:t>파일명</a:t>
            </a:r>
            <a:r>
              <a:rPr lang="en-US" altLang="ko-KR" dirty="0" smtClean="0">
                <a:solidFill>
                  <a:srgbClr val="0070C0"/>
                </a:solidFill>
              </a:rPr>
              <a:t>&gt;		</a:t>
            </a:r>
            <a:r>
              <a:rPr lang="en-US" altLang="ko-KR" dirty="0">
                <a:solidFill>
                  <a:srgbClr val="009900"/>
                </a:solidFill>
              </a:rPr>
              <a:t>#&lt;</a:t>
            </a:r>
            <a:r>
              <a:rPr lang="ko-KR" altLang="en-US" dirty="0">
                <a:solidFill>
                  <a:srgbClr val="009900"/>
                </a:solidFill>
              </a:rPr>
              <a:t>파일명</a:t>
            </a:r>
            <a:r>
              <a:rPr lang="en-US" altLang="ko-KR" dirty="0">
                <a:solidFill>
                  <a:srgbClr val="009900"/>
                </a:solidFill>
              </a:rPr>
              <a:t>&gt;</a:t>
            </a:r>
            <a:r>
              <a:rPr lang="ko-KR" altLang="en-US" dirty="0">
                <a:solidFill>
                  <a:srgbClr val="009900"/>
                </a:solidFill>
              </a:rPr>
              <a:t>보다 최근에 변경된 파일 검색</a:t>
            </a:r>
            <a:endParaRPr lang="en-US" altLang="ko-KR" dirty="0">
              <a:solidFill>
                <a:srgbClr val="009900"/>
              </a:solidFill>
            </a:endParaRPr>
          </a:p>
          <a:p>
            <a:pPr lvl="2">
              <a:buNone/>
              <a:defRPr/>
            </a:pPr>
            <a:r>
              <a:rPr lang="en-US" altLang="ko-KR" dirty="0" smtClean="0">
                <a:solidFill>
                  <a:srgbClr val="0070C0"/>
                </a:solidFill>
              </a:rPr>
              <a:t>$ find . –empty –exec ls –l {} \;		</a:t>
            </a:r>
            <a:r>
              <a:rPr lang="en-US" altLang="ko-KR" dirty="0">
                <a:solidFill>
                  <a:srgbClr val="009900"/>
                </a:solidFill>
              </a:rPr>
              <a:t>#</a:t>
            </a:r>
            <a:r>
              <a:rPr lang="ko-KR" altLang="en-US" dirty="0">
                <a:solidFill>
                  <a:srgbClr val="009900"/>
                </a:solidFill>
              </a:rPr>
              <a:t>검색한 파일로 부가적인 작업 수행</a:t>
            </a:r>
            <a:endParaRPr lang="en-US" altLang="ko-KR" dirty="0">
              <a:solidFill>
                <a:srgbClr val="009900"/>
              </a:solidFill>
            </a:endParaRPr>
          </a:p>
          <a:p>
            <a:pPr lvl="2">
              <a:buNone/>
              <a:defRPr/>
            </a:pP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253510" y="1370853"/>
            <a:ext cx="242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0000FF"/>
                </a:solidFill>
              </a:rPr>
              <a:t>파일명으로 검색 옵션</a:t>
            </a:r>
            <a:endParaRPr lang="ko-KR" altLang="en-US" b="1" dirty="0">
              <a:solidFill>
                <a:srgbClr val="0000FF"/>
              </a:solidFill>
            </a:endParaRPr>
          </a:p>
        </p:txBody>
      </p:sp>
      <p:cxnSp>
        <p:nvCxnSpPr>
          <p:cNvPr id="6" name="직선 화살표 연결선 5"/>
          <p:cNvCxnSpPr/>
          <p:nvPr/>
        </p:nvCxnSpPr>
        <p:spPr>
          <a:xfrm flipH="1">
            <a:off x="5024388" y="1555519"/>
            <a:ext cx="2435191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모서리가 둥근 직사각형 10"/>
          <p:cNvSpPr/>
          <p:nvPr/>
        </p:nvSpPr>
        <p:spPr>
          <a:xfrm>
            <a:off x="1353352" y="4423420"/>
            <a:ext cx="9460581" cy="2084897"/>
          </a:xfrm>
          <a:prstGeom prst="roundRect">
            <a:avLst>
              <a:gd name="adj" fmla="val 10302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ko-KR" altLang="en-US" sz="2000" dirty="0" smtClean="0">
                <a:latin typeface="+mj-lt"/>
              </a:rPr>
              <a:t>실습</a:t>
            </a:r>
            <a:endParaRPr lang="en-US" altLang="ko-KR" sz="2000" dirty="0" smtClean="0">
              <a:latin typeface="+mj-lt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2000" dirty="0" smtClean="0">
                <a:latin typeface="+mj-lt"/>
              </a:rPr>
              <a:t>/lib </a:t>
            </a:r>
            <a:r>
              <a:rPr lang="ko-KR" altLang="en-US" sz="2000" dirty="0" smtClean="0">
                <a:latin typeface="+mj-lt"/>
              </a:rPr>
              <a:t>디렉토리와 그 하위 디렉토리에서 </a:t>
            </a:r>
            <a:r>
              <a:rPr lang="en-US" altLang="ko-KR" sz="2000" dirty="0" smtClean="0">
                <a:latin typeface="+mj-lt"/>
              </a:rPr>
              <a:t>“vars.sh”</a:t>
            </a:r>
            <a:r>
              <a:rPr lang="ko-KR" altLang="en-US" sz="2000" dirty="0" smtClean="0">
                <a:latin typeface="+mj-lt"/>
              </a:rPr>
              <a:t>파일 이름으로 찾기</a:t>
            </a:r>
            <a:endParaRPr lang="en-US" altLang="ko-KR" sz="2000" dirty="0" smtClean="0">
              <a:latin typeface="+mj-lt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2000" dirty="0" smtClean="0">
                <a:latin typeface="+mj-lt"/>
              </a:rPr>
              <a:t>/</a:t>
            </a:r>
            <a:r>
              <a:rPr lang="en-US" altLang="ko-KR" sz="2000" dirty="0" err="1" smtClean="0">
                <a:latin typeface="+mj-lt"/>
              </a:rPr>
              <a:t>usr</a:t>
            </a:r>
            <a:r>
              <a:rPr lang="en-US" altLang="ko-KR" sz="2000" dirty="0" smtClean="0">
                <a:latin typeface="+mj-lt"/>
              </a:rPr>
              <a:t> </a:t>
            </a:r>
            <a:r>
              <a:rPr lang="ko-KR" altLang="en-US" sz="2000" dirty="0" smtClean="0">
                <a:latin typeface="+mj-lt"/>
              </a:rPr>
              <a:t>에서 </a:t>
            </a:r>
            <a:r>
              <a:rPr lang="en-US" altLang="ko-KR" sz="2000" dirty="0" smtClean="0">
                <a:latin typeface="+mj-lt"/>
              </a:rPr>
              <a:t>“games” </a:t>
            </a:r>
            <a:r>
              <a:rPr lang="ko-KR" altLang="en-US" sz="2000" dirty="0" smtClean="0">
                <a:latin typeface="+mj-lt"/>
              </a:rPr>
              <a:t>디렉토리 찾기</a:t>
            </a:r>
            <a:endParaRPr lang="en-US" altLang="ko-KR" sz="2000" dirty="0" smtClean="0">
              <a:latin typeface="+mj-lt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2000" dirty="0" smtClean="0">
                <a:latin typeface="+mj-lt"/>
              </a:rPr>
              <a:t>hello.sh </a:t>
            </a:r>
            <a:r>
              <a:rPr lang="ko-KR" altLang="en-US" sz="2000" dirty="0" smtClean="0">
                <a:latin typeface="+mj-lt"/>
              </a:rPr>
              <a:t>파일보다 최근에 만들어진 파일 검색</a:t>
            </a:r>
            <a:endParaRPr lang="en-US" altLang="ko-KR" sz="2000" dirty="0" smtClean="0">
              <a:latin typeface="+mj-lt"/>
            </a:endParaRPr>
          </a:p>
          <a:p>
            <a:pPr>
              <a:lnSpc>
                <a:spcPct val="150000"/>
              </a:lnSpc>
            </a:pPr>
            <a:endParaRPr lang="ko-KR" altLang="en-US" sz="2000" dirty="0">
              <a:latin typeface="+mj-lt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3510" y="6016243"/>
            <a:ext cx="2924175" cy="295275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1626" y="5499990"/>
            <a:ext cx="3762375" cy="34290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8674" y="4739367"/>
            <a:ext cx="2914650" cy="29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975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 검색</a:t>
            </a:r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377825" y="1057275"/>
            <a:ext cx="11018838" cy="5611813"/>
          </a:xfrm>
        </p:spPr>
        <p:txBody>
          <a:bodyPr/>
          <a:lstStyle/>
          <a:p>
            <a:r>
              <a:rPr lang="en-US" altLang="ko-K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whereis</a:t>
            </a:r>
            <a:r>
              <a:rPr lang="en-US" altLang="ko-KR" dirty="0" smtClean="0"/>
              <a:t> : </a:t>
            </a:r>
            <a:r>
              <a:rPr lang="ko-KR" altLang="en-US" dirty="0" smtClean="0"/>
              <a:t>명령어에 해당되는 바이너리와 매뉴얼 위치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경로 출력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$</a:t>
            </a:r>
            <a:r>
              <a:rPr lang="en-US" altLang="ko-KR" dirty="0" err="1" smtClean="0"/>
              <a:t>whereis</a:t>
            </a:r>
            <a:r>
              <a:rPr lang="en-US" altLang="ko-KR" dirty="0" smtClean="0"/>
              <a:t> &lt;</a:t>
            </a:r>
            <a:r>
              <a:rPr lang="ko-KR" altLang="en-US" dirty="0" smtClean="0"/>
              <a:t>명령어</a:t>
            </a:r>
            <a:r>
              <a:rPr lang="en-US" altLang="ko-KR" dirty="0" smtClean="0"/>
              <a:t>&gt;</a:t>
            </a:r>
          </a:p>
          <a:p>
            <a:pPr marL="457200" lvl="1" indent="0">
              <a:buNone/>
            </a:pPr>
            <a:r>
              <a:rPr lang="en-US" altLang="ko-KR" dirty="0">
                <a:solidFill>
                  <a:srgbClr val="0070C0"/>
                </a:solidFill>
              </a:rPr>
              <a:t>$ </a:t>
            </a:r>
            <a:r>
              <a:rPr lang="en-US" altLang="ko-KR" dirty="0" err="1" smtClean="0">
                <a:solidFill>
                  <a:srgbClr val="0070C0"/>
                </a:solidFill>
              </a:rPr>
              <a:t>whereis</a:t>
            </a:r>
            <a:r>
              <a:rPr lang="en-US" altLang="ko-KR" dirty="0" smtClean="0">
                <a:solidFill>
                  <a:srgbClr val="0070C0"/>
                </a:solidFill>
              </a:rPr>
              <a:t> ls		</a:t>
            </a:r>
            <a:r>
              <a:rPr lang="en-US" altLang="ko-KR" dirty="0" smtClean="0">
                <a:solidFill>
                  <a:srgbClr val="009900"/>
                </a:solidFill>
              </a:rPr>
              <a:t>#ls</a:t>
            </a:r>
            <a:r>
              <a:rPr lang="ko-KR" altLang="en-US" dirty="0" smtClean="0">
                <a:solidFill>
                  <a:srgbClr val="009900"/>
                </a:solidFill>
              </a:rPr>
              <a:t>의 실행파일</a:t>
            </a:r>
            <a:r>
              <a:rPr lang="en-US" altLang="ko-KR" dirty="0" smtClean="0">
                <a:solidFill>
                  <a:srgbClr val="009900"/>
                </a:solidFill>
              </a:rPr>
              <a:t>, </a:t>
            </a:r>
            <a:r>
              <a:rPr lang="ko-KR" altLang="en-US" dirty="0" smtClean="0">
                <a:solidFill>
                  <a:srgbClr val="009900"/>
                </a:solidFill>
              </a:rPr>
              <a:t>소스파일</a:t>
            </a:r>
            <a:r>
              <a:rPr lang="en-US" altLang="ko-KR" dirty="0" smtClean="0">
                <a:solidFill>
                  <a:srgbClr val="009900"/>
                </a:solidFill>
              </a:rPr>
              <a:t>, </a:t>
            </a:r>
            <a:r>
              <a:rPr lang="ko-KR" altLang="en-US" dirty="0" smtClean="0">
                <a:solidFill>
                  <a:srgbClr val="009900"/>
                </a:solidFill>
              </a:rPr>
              <a:t>매뉴얼</a:t>
            </a:r>
            <a:r>
              <a:rPr lang="en-US" altLang="ko-KR" dirty="0" smtClean="0">
                <a:solidFill>
                  <a:srgbClr val="009900"/>
                </a:solidFill>
              </a:rPr>
              <a:t> </a:t>
            </a:r>
            <a:r>
              <a:rPr lang="ko-KR" altLang="en-US" dirty="0" smtClean="0">
                <a:solidFill>
                  <a:srgbClr val="009900"/>
                </a:solidFill>
              </a:rPr>
              <a:t>출력 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pPr marL="457200" lvl="1" indent="0">
              <a:buNone/>
            </a:pPr>
            <a:r>
              <a:rPr lang="en-US" altLang="ko-KR" dirty="0" smtClean="0">
                <a:solidFill>
                  <a:srgbClr val="0070C0"/>
                </a:solidFill>
              </a:rPr>
              <a:t>$ </a:t>
            </a:r>
            <a:r>
              <a:rPr lang="en-US" altLang="ko-KR" dirty="0" err="1" smtClean="0">
                <a:solidFill>
                  <a:srgbClr val="0070C0"/>
                </a:solidFill>
              </a:rPr>
              <a:t>whereis</a:t>
            </a:r>
            <a:r>
              <a:rPr lang="en-US" altLang="ko-KR" dirty="0" smtClean="0">
                <a:solidFill>
                  <a:srgbClr val="0070C0"/>
                </a:solidFill>
              </a:rPr>
              <a:t> –b ls		</a:t>
            </a:r>
            <a:r>
              <a:rPr lang="en-US" altLang="ko-KR" dirty="0" smtClean="0">
                <a:solidFill>
                  <a:srgbClr val="009900"/>
                </a:solidFill>
              </a:rPr>
              <a:t>#</a:t>
            </a:r>
            <a:r>
              <a:rPr lang="ko-KR" altLang="en-US" dirty="0" smtClean="0">
                <a:solidFill>
                  <a:srgbClr val="009900"/>
                </a:solidFill>
              </a:rPr>
              <a:t>옵션 </a:t>
            </a:r>
            <a:r>
              <a:rPr lang="en-US" altLang="ko-KR" dirty="0" smtClean="0">
                <a:solidFill>
                  <a:srgbClr val="009900"/>
                </a:solidFill>
              </a:rPr>
              <a:t>–b : </a:t>
            </a:r>
            <a:r>
              <a:rPr lang="ko-KR" altLang="en-US" dirty="0" smtClean="0">
                <a:solidFill>
                  <a:srgbClr val="009900"/>
                </a:solidFill>
              </a:rPr>
              <a:t>바이너리 파일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pPr marL="457200" lvl="1" indent="0">
              <a:buNone/>
            </a:pPr>
            <a:endParaRPr lang="en-US" altLang="ko-KR" dirty="0">
              <a:solidFill>
                <a:srgbClr val="0070C0"/>
              </a:solidFill>
            </a:endParaRPr>
          </a:p>
          <a:p>
            <a:pPr marL="457200" lvl="1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357509" y="3240699"/>
            <a:ext cx="1988444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+mn-ea"/>
              </a:rPr>
              <a:t>-b : </a:t>
            </a:r>
            <a:r>
              <a:rPr lang="ko-KR" altLang="en-US" dirty="0" smtClean="0">
                <a:latin typeface="+mn-ea"/>
              </a:rPr>
              <a:t>바이너리</a:t>
            </a:r>
            <a:endParaRPr lang="en-US" altLang="ko-KR" dirty="0" smtClean="0">
              <a:latin typeface="+mn-ea"/>
            </a:endParaRPr>
          </a:p>
          <a:p>
            <a:r>
              <a:rPr lang="en-US" altLang="ko-KR" dirty="0" smtClean="0">
                <a:latin typeface="+mn-ea"/>
              </a:rPr>
              <a:t>-m : </a:t>
            </a:r>
            <a:r>
              <a:rPr lang="ko-KR" altLang="en-US" dirty="0" smtClean="0">
                <a:latin typeface="+mn-ea"/>
              </a:rPr>
              <a:t>매뉴얼</a:t>
            </a:r>
            <a:endParaRPr lang="en-US" altLang="ko-KR" dirty="0" smtClean="0">
              <a:latin typeface="+mn-ea"/>
            </a:endParaRPr>
          </a:p>
          <a:p>
            <a:r>
              <a:rPr lang="en-US" altLang="ko-KR" dirty="0" smtClean="0">
                <a:latin typeface="+mn-ea"/>
              </a:rPr>
              <a:t>-s : </a:t>
            </a:r>
            <a:r>
              <a:rPr lang="ko-KR" altLang="en-US" dirty="0" smtClean="0">
                <a:latin typeface="+mn-ea"/>
              </a:rPr>
              <a:t>소스파일 등</a:t>
            </a: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23314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 검색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which</a:t>
            </a:r>
            <a:r>
              <a:rPr lang="en-US" altLang="ko-KR" dirty="0"/>
              <a:t> : </a:t>
            </a:r>
            <a:r>
              <a:rPr lang="ko-KR" altLang="en-US" dirty="0"/>
              <a:t>특정</a:t>
            </a:r>
            <a:r>
              <a:rPr lang="en-US" altLang="ko-KR" dirty="0"/>
              <a:t> </a:t>
            </a:r>
            <a:r>
              <a:rPr lang="ko-KR" altLang="en-US" dirty="0"/>
              <a:t>명령어의 위치 출력</a:t>
            </a:r>
            <a:endParaRPr lang="en-US" altLang="ko-KR" dirty="0"/>
          </a:p>
          <a:p>
            <a:pPr lvl="1"/>
            <a:r>
              <a:rPr lang="ko-KR" altLang="en-US" dirty="0"/>
              <a:t>환경변수 </a:t>
            </a:r>
            <a:r>
              <a:rPr lang="en-US" altLang="ko-KR" dirty="0"/>
              <a:t>PATH</a:t>
            </a:r>
            <a:r>
              <a:rPr lang="ko-KR" altLang="en-US" dirty="0"/>
              <a:t>에 설정된 디렉터리만 </a:t>
            </a:r>
            <a:r>
              <a:rPr lang="ko-KR" altLang="en-US" dirty="0" smtClean="0"/>
              <a:t>검색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현재 사용하고 있는 명령어의 실행파일의 위치를 알 수 있음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>
                <a:solidFill>
                  <a:srgbClr val="0070C0"/>
                </a:solidFill>
              </a:rPr>
              <a:t>$ </a:t>
            </a:r>
            <a:r>
              <a:rPr lang="en-US" altLang="ko-KR" dirty="0" smtClean="0">
                <a:solidFill>
                  <a:srgbClr val="0070C0"/>
                </a:solidFill>
              </a:rPr>
              <a:t>which find</a:t>
            </a:r>
            <a:r>
              <a:rPr lang="en-US" altLang="ko-KR" dirty="0">
                <a:solidFill>
                  <a:srgbClr val="0070C0"/>
                </a:solidFill>
              </a:rPr>
              <a:t>		</a:t>
            </a:r>
            <a:r>
              <a:rPr lang="en-US" altLang="ko-KR" dirty="0" smtClean="0">
                <a:solidFill>
                  <a:srgbClr val="009900"/>
                </a:solidFill>
              </a:rPr>
              <a:t>#find </a:t>
            </a:r>
            <a:r>
              <a:rPr lang="ko-KR" altLang="en-US" dirty="0" smtClean="0">
                <a:solidFill>
                  <a:srgbClr val="009900"/>
                </a:solidFill>
              </a:rPr>
              <a:t>명령어 위치</a:t>
            </a:r>
            <a:r>
              <a:rPr lang="en-US" altLang="ko-KR" dirty="0" smtClean="0">
                <a:solidFill>
                  <a:srgbClr val="009900"/>
                </a:solidFill>
              </a:rPr>
              <a:t> </a:t>
            </a:r>
            <a:r>
              <a:rPr lang="ko-KR" altLang="en-US" dirty="0" smtClean="0">
                <a:solidFill>
                  <a:srgbClr val="009900"/>
                </a:solidFill>
              </a:rPr>
              <a:t>검색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192326" y="622940"/>
            <a:ext cx="2960208" cy="86979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atin typeface="+mn-ea"/>
              </a:rPr>
              <a:t>#</a:t>
            </a:r>
            <a:r>
              <a:rPr lang="ko-KR" altLang="en-US" dirty="0" smtClean="0">
                <a:latin typeface="+mn-ea"/>
              </a:rPr>
              <a:t>환경변수 확인하기</a:t>
            </a:r>
            <a:endParaRPr lang="en-US" altLang="ko-KR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b="1" dirty="0" smtClean="0">
                <a:latin typeface="+mn-ea"/>
              </a:rPr>
              <a:t>$ echo $PATH</a:t>
            </a:r>
            <a:endParaRPr lang="ko-KR" altLang="en-US" b="1" dirty="0">
              <a:latin typeface="+mn-ea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859816" y="3414855"/>
            <a:ext cx="9830745" cy="1739183"/>
          </a:xfrm>
          <a:prstGeom prst="roundRect">
            <a:avLst>
              <a:gd name="adj" fmla="val 10302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ko-KR" altLang="en-US" sz="2000" dirty="0" smtClean="0">
                <a:latin typeface="+mj-lt"/>
              </a:rPr>
              <a:t>실습</a:t>
            </a:r>
            <a:endParaRPr lang="en-US" altLang="ko-KR" sz="2000" dirty="0" smtClean="0">
              <a:latin typeface="+mj-lt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latin typeface="+mj-lt"/>
              </a:rPr>
              <a:t>cd, script, </a:t>
            </a:r>
            <a:r>
              <a:rPr lang="en-US" altLang="ko-KR" sz="2000" dirty="0" err="1" smtClean="0">
                <a:latin typeface="+mj-lt"/>
              </a:rPr>
              <a:t>mkdir</a:t>
            </a:r>
            <a:r>
              <a:rPr lang="en-US" altLang="ko-KR" sz="2000" dirty="0" smtClean="0">
                <a:latin typeface="+mj-lt"/>
              </a:rPr>
              <a:t>, </a:t>
            </a:r>
            <a:r>
              <a:rPr lang="en-US" altLang="ko-KR" sz="2000" dirty="0" err="1" smtClean="0">
                <a:latin typeface="+mj-lt"/>
              </a:rPr>
              <a:t>rm</a:t>
            </a:r>
            <a:r>
              <a:rPr lang="en-US" altLang="ko-KR" sz="2000" dirty="0" smtClean="0">
                <a:latin typeface="+mj-lt"/>
              </a:rPr>
              <a:t>, ls, man </a:t>
            </a:r>
            <a:r>
              <a:rPr lang="ko-KR" altLang="en-US" sz="2000" dirty="0" smtClean="0">
                <a:latin typeface="+mj-lt"/>
              </a:rPr>
              <a:t>등 이제까지 학습한 명령어들의 위치와 매뉴얼의 위치를 </a:t>
            </a:r>
            <a:r>
              <a:rPr lang="en-US" altLang="ko-KR" sz="2000" dirty="0" err="1" smtClean="0">
                <a:latin typeface="+mj-lt"/>
              </a:rPr>
              <a:t>whereis</a:t>
            </a:r>
            <a:r>
              <a:rPr lang="ko-KR" altLang="en-US" sz="2000" dirty="0" smtClean="0">
                <a:latin typeface="+mj-lt"/>
              </a:rPr>
              <a:t>와 </a:t>
            </a:r>
            <a:r>
              <a:rPr lang="en-US" altLang="ko-KR" sz="2000" dirty="0" smtClean="0">
                <a:latin typeface="+mj-lt"/>
              </a:rPr>
              <a:t>which</a:t>
            </a:r>
            <a:r>
              <a:rPr lang="ko-KR" altLang="en-US" sz="2000" dirty="0" smtClean="0">
                <a:latin typeface="+mj-lt"/>
              </a:rPr>
              <a:t>로 파악 하시오</a:t>
            </a:r>
            <a:r>
              <a:rPr lang="en-US" altLang="ko-KR" sz="2000" dirty="0" smtClean="0">
                <a:latin typeface="+mj-lt"/>
              </a:rPr>
              <a:t>.</a:t>
            </a:r>
            <a:endParaRPr lang="ko-KR" altLang="en-US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24659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내용 검색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grep</a:t>
            </a:r>
            <a:r>
              <a:rPr lang="en-US" altLang="ko-KR" dirty="0" smtClean="0"/>
              <a:t> : </a:t>
            </a:r>
            <a:r>
              <a:rPr lang="ko-KR" altLang="en-US" dirty="0"/>
              <a:t>파일 내에서 지정한 </a:t>
            </a:r>
            <a:r>
              <a:rPr lang="ko-KR" altLang="en-US" dirty="0" smtClean="0"/>
              <a:t>문자열을 찾아 문자열을 포함한 </a:t>
            </a:r>
            <a:r>
              <a:rPr lang="ko-KR" altLang="en-US" dirty="0"/>
              <a:t>모든 </a:t>
            </a:r>
            <a:r>
              <a:rPr lang="ko-KR" altLang="en-US" dirty="0" smtClean="0"/>
              <a:t>행 출력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텍스트 파일에서 특정 패턴의 문자열을 찾아 출력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$ </a:t>
            </a:r>
            <a:r>
              <a:rPr lang="en-US" altLang="ko-K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grep</a:t>
            </a:r>
            <a:r>
              <a:rPr lang="en-US" altLang="ko-KR" dirty="0" smtClean="0"/>
              <a:t> [-</a:t>
            </a:r>
            <a:r>
              <a:rPr lang="ko-KR" altLang="en-US" dirty="0" smtClean="0"/>
              <a:t>옵션</a:t>
            </a:r>
            <a:r>
              <a:rPr lang="en-US" altLang="ko-KR" dirty="0" smtClean="0"/>
              <a:t>] </a:t>
            </a:r>
            <a:r>
              <a:rPr lang="ko-KR" altLang="en-US" dirty="0" smtClean="0"/>
              <a:t>패턴 파일명</a:t>
            </a:r>
            <a:r>
              <a:rPr lang="en-US" altLang="ko-KR" dirty="0" smtClean="0"/>
              <a:t>(</a:t>
            </a:r>
            <a:r>
              <a:rPr lang="ko-KR" altLang="en-US" dirty="0" smtClean="0"/>
              <a:t>들</a:t>
            </a:r>
            <a:r>
              <a:rPr lang="en-US" altLang="ko-KR" dirty="0" smtClean="0"/>
              <a:t>)</a:t>
            </a:r>
          </a:p>
          <a:p>
            <a:pPr lvl="2">
              <a:buNone/>
              <a:defRPr/>
            </a:pPr>
            <a:endParaRPr lang="en-US" altLang="ko-KR" sz="1600" dirty="0" smtClean="0">
              <a:solidFill>
                <a:srgbClr val="0070C0"/>
              </a:solidFill>
            </a:endParaRPr>
          </a:p>
          <a:p>
            <a:pPr lvl="2">
              <a:buNone/>
              <a:defRPr/>
            </a:pPr>
            <a:r>
              <a:rPr lang="en-US" altLang="ko-KR" sz="1600" dirty="0" smtClean="0">
                <a:solidFill>
                  <a:srgbClr val="0070C0"/>
                </a:solidFill>
              </a:rPr>
              <a:t>$ </a:t>
            </a:r>
            <a:r>
              <a:rPr lang="en-US" altLang="ko-KR" sz="1600" dirty="0" err="1" smtClean="0">
                <a:solidFill>
                  <a:srgbClr val="0070C0"/>
                </a:solidFill>
              </a:rPr>
              <a:t>grep</a:t>
            </a:r>
            <a:r>
              <a:rPr lang="en-US" altLang="ko-KR" sz="1600" dirty="0" smtClean="0">
                <a:solidFill>
                  <a:srgbClr val="0070C0"/>
                </a:solidFill>
              </a:rPr>
              <a:t> date test01.sh</a:t>
            </a:r>
          </a:p>
          <a:p>
            <a:pPr lvl="2">
              <a:buNone/>
              <a:defRPr/>
            </a:pPr>
            <a:r>
              <a:rPr lang="en-US" altLang="ko-KR" sz="1600" dirty="0" smtClean="0">
                <a:solidFill>
                  <a:srgbClr val="0070C0"/>
                </a:solidFill>
              </a:rPr>
              <a:t>$ </a:t>
            </a:r>
            <a:r>
              <a:rPr lang="en-US" altLang="ko-KR" sz="1600" dirty="0" err="1" smtClean="0">
                <a:solidFill>
                  <a:srgbClr val="0070C0"/>
                </a:solidFill>
              </a:rPr>
              <a:t>grep</a:t>
            </a:r>
            <a:r>
              <a:rPr lang="en-US" altLang="ko-KR" sz="1600" dirty="0" smtClean="0">
                <a:solidFill>
                  <a:srgbClr val="0070C0"/>
                </a:solidFill>
              </a:rPr>
              <a:t> –n date  test02.sh</a:t>
            </a:r>
            <a:endParaRPr lang="en-US" altLang="ko-KR" sz="1600" dirty="0">
              <a:solidFill>
                <a:srgbClr val="0070C0"/>
              </a:solidFill>
            </a:endParaRPr>
          </a:p>
          <a:p>
            <a:pPr lvl="2">
              <a:buNone/>
              <a:defRPr/>
            </a:pPr>
            <a:r>
              <a:rPr lang="en-US" altLang="ko-KR" sz="1600" dirty="0">
                <a:solidFill>
                  <a:srgbClr val="0070C0"/>
                </a:solidFill>
              </a:rPr>
              <a:t>$ </a:t>
            </a:r>
            <a:r>
              <a:rPr lang="en-US" altLang="ko-KR" sz="1600" dirty="0" err="1" smtClean="0">
                <a:solidFill>
                  <a:srgbClr val="0070C0"/>
                </a:solidFill>
              </a:rPr>
              <a:t>grep</a:t>
            </a:r>
            <a:r>
              <a:rPr lang="en-US" altLang="ko-KR" sz="1600" dirty="0" smtClean="0">
                <a:solidFill>
                  <a:srgbClr val="0070C0"/>
                </a:solidFill>
              </a:rPr>
              <a:t> –c “echo” test01.sh test02.txt</a:t>
            </a:r>
          </a:p>
          <a:p>
            <a:pPr marL="457200" lvl="1" indent="0">
              <a:buNone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432967" y="2686701"/>
            <a:ext cx="6759034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[</a:t>
            </a:r>
            <a:r>
              <a:rPr lang="ko-KR" altLang="en-US" b="1" dirty="0" smtClean="0"/>
              <a:t>주요 옵션</a:t>
            </a:r>
            <a:r>
              <a:rPr lang="en-US" altLang="ko-KR" b="1" dirty="0" smtClean="0"/>
              <a:t>]</a:t>
            </a:r>
          </a:p>
          <a:p>
            <a:r>
              <a:rPr lang="en-US" altLang="ko-KR" b="1" dirty="0" smtClean="0"/>
              <a:t>-</a:t>
            </a:r>
            <a:r>
              <a:rPr lang="en-US" altLang="ko-KR" b="1" dirty="0"/>
              <a:t>c :</a:t>
            </a:r>
            <a:r>
              <a:rPr lang="ko-KR" altLang="en-US" dirty="0"/>
              <a:t> 패턴이 일치하는 행의 수를 출력 </a:t>
            </a:r>
          </a:p>
          <a:p>
            <a:r>
              <a:rPr lang="en-US" altLang="ko-KR" b="1" dirty="0"/>
              <a:t>-</a:t>
            </a:r>
            <a:r>
              <a:rPr lang="en-US" altLang="ko-KR" b="1" dirty="0" err="1"/>
              <a:t>i</a:t>
            </a:r>
            <a:r>
              <a:rPr lang="en-US" altLang="ko-KR" b="1" dirty="0"/>
              <a:t> :</a:t>
            </a:r>
            <a:r>
              <a:rPr lang="ko-KR" altLang="en-US" dirty="0"/>
              <a:t> </a:t>
            </a:r>
            <a:r>
              <a:rPr lang="ko-KR" altLang="en-US" dirty="0" smtClean="0"/>
              <a:t>비교 시 </a:t>
            </a:r>
            <a:r>
              <a:rPr lang="ko-KR" altLang="en-US" dirty="0"/>
              <a:t>대소문자를 구별 안함 </a:t>
            </a:r>
          </a:p>
          <a:p>
            <a:r>
              <a:rPr lang="en-US" altLang="ko-KR" b="1" dirty="0"/>
              <a:t>-v : </a:t>
            </a:r>
            <a:r>
              <a:rPr lang="ko-KR" altLang="en-US" dirty="0"/>
              <a:t>지정한 패턴과 일치하지 않는 행만 출력 </a:t>
            </a:r>
          </a:p>
          <a:p>
            <a:r>
              <a:rPr lang="en-US" altLang="ko-KR" b="1" dirty="0"/>
              <a:t>-n :</a:t>
            </a:r>
            <a:r>
              <a:rPr lang="ko-KR" altLang="en-US" dirty="0"/>
              <a:t> 행의 번호를 함께 출력 </a:t>
            </a:r>
          </a:p>
          <a:p>
            <a:r>
              <a:rPr lang="en-US" altLang="ko-KR" b="1" dirty="0"/>
              <a:t>-l : </a:t>
            </a:r>
            <a:r>
              <a:rPr lang="ko-KR" altLang="en-US" dirty="0"/>
              <a:t>패턴이 포함된 파일의 이름을 출력 </a:t>
            </a:r>
          </a:p>
          <a:p>
            <a:r>
              <a:rPr lang="en-US" altLang="ko-KR" b="1" dirty="0"/>
              <a:t>-w :</a:t>
            </a:r>
            <a:r>
              <a:rPr lang="ko-KR" altLang="en-US" dirty="0"/>
              <a:t> 패턴이 전체 단어와 일치하는 행만 </a:t>
            </a:r>
            <a:r>
              <a:rPr lang="ko-KR" altLang="en-US" dirty="0" smtClean="0"/>
              <a:t>출력</a:t>
            </a:r>
            <a:endParaRPr lang="en-US" altLang="ko-KR" dirty="0" smtClean="0"/>
          </a:p>
          <a:p>
            <a:r>
              <a:rPr lang="en-US" altLang="ko-KR" b="1" dirty="0" smtClean="0"/>
              <a:t>-r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현재 및 서브디렉토리 모든 파일에서 일치하는 문자열 출력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2127" y="5230292"/>
            <a:ext cx="9744603" cy="1302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94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참고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정규식</a:t>
            </a:r>
            <a:r>
              <a:rPr lang="en-US" altLang="ko-KR" dirty="0" smtClean="0"/>
              <a:t>(Regular Expression)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9</a:t>
            </a:fld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5595218"/>
              </p:ext>
            </p:extLst>
          </p:nvPr>
        </p:nvGraphicFramePr>
        <p:xfrm>
          <a:off x="2372626" y="936385"/>
          <a:ext cx="7418355" cy="5852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244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938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96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메타문자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맑은 고딕" pitchFamily="50" charset="-127"/>
                          <a:ea typeface="맑은 고딕" pitchFamily="50" charset="-127"/>
                        </a:rPr>
                        <a:t>기능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3117">
                <a:tc>
                  <a:txBody>
                    <a:bodyPr/>
                    <a:lstStyle/>
                    <a:p>
                      <a:pPr algn="ctr" eaLnBrk="1" hangingPunct="1">
                        <a:defRPr/>
                      </a:pPr>
                      <a:r>
                        <a:rPr lang="en-US" altLang="ko-KR" sz="1800" b="0" dirty="0" smtClean="0">
                          <a:latin typeface="+mn-ea"/>
                          <a:ea typeface="+mn-ea"/>
                        </a:rPr>
                        <a:t>^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행의</a:t>
                      </a:r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시작 지시자</a:t>
                      </a:r>
                      <a:endParaRPr lang="en-US" altLang="ko-KR" sz="160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311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dirty="0" smtClean="0">
                          <a:latin typeface="+mn-ea"/>
                          <a:ea typeface="+mn-ea"/>
                        </a:rPr>
                        <a:t>$</a:t>
                      </a:r>
                      <a:endParaRPr lang="ko-KR" altLang="en-US" sz="1800" b="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행의 끝 지시자</a:t>
                      </a:r>
                      <a:endParaRPr lang="en-US" altLang="ko-KR" sz="160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31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1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1" indent="0" algn="l" eaLnBrk="1" hangingPunct="1">
                        <a:buFont typeface="Georgia" panose="02040502050405020303" pitchFamily="18" charset="0"/>
                        <a:buNone/>
                        <a:defRPr/>
                      </a:pPr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하나의 문자와 대응</a:t>
                      </a:r>
                      <a:endParaRPr lang="en-US" altLang="ko-KR" sz="160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0328023"/>
                  </a:ext>
                </a:extLst>
              </a:tr>
              <a:tr h="2831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latin typeface="+mn-ea"/>
                          <a:ea typeface="+mn-ea"/>
                        </a:rPr>
                        <a:t>?</a:t>
                      </a:r>
                      <a:endParaRPr lang="ko-KR" altLang="en-US" sz="1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앞 문자가 </a:t>
                      </a:r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0 </a:t>
                      </a:r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또는 한 개</a:t>
                      </a:r>
                      <a:endParaRPr lang="en-US" altLang="ko-KR" sz="160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3117">
                <a:tc>
                  <a:txBody>
                    <a:bodyPr/>
                    <a:lstStyle/>
                    <a:p>
                      <a:pPr algn="ctr" eaLnBrk="1" hangingPunct="1">
                        <a:defRPr/>
                      </a:pPr>
                      <a:r>
                        <a:rPr lang="en-US" altLang="ko-KR" sz="1800" b="0" dirty="0" smtClean="0">
                          <a:latin typeface="+mn-ea"/>
                          <a:ea typeface="+mn-ea"/>
                        </a:rPr>
                        <a:t>.*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0</a:t>
                      </a:r>
                      <a:r>
                        <a:rPr lang="ko-KR" altLang="en-US" sz="1600" dirty="0" smtClean="0"/>
                        <a:t>이거나</a:t>
                      </a: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그 이상의 문자</a:t>
                      </a:r>
                      <a:endParaRPr lang="en-US" altLang="ko-KR" sz="16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1809597"/>
                  </a:ext>
                </a:extLst>
              </a:tr>
              <a:tr h="283117">
                <a:tc>
                  <a:txBody>
                    <a:bodyPr/>
                    <a:lstStyle/>
                    <a:p>
                      <a:pPr algn="ctr" eaLnBrk="1" hangingPunct="1">
                        <a:defRPr/>
                      </a:pPr>
                      <a:r>
                        <a:rPr lang="en-US" altLang="ko-KR" sz="1800" b="0" dirty="0" smtClean="0">
                          <a:latin typeface="+mn-ea"/>
                          <a:ea typeface="+mn-ea"/>
                        </a:rPr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앞 문자가 하나이거나 반복된 것 의미</a:t>
                      </a:r>
                      <a:endParaRPr lang="en-US" altLang="ko-KR" sz="16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011721"/>
                  </a:ext>
                </a:extLst>
              </a:tr>
              <a:tr h="28311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0" dirty="0" smtClean="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</a:rPr>
                        <a:t>|</a:t>
                      </a:r>
                      <a:endParaRPr lang="ko-KR" altLang="en-US" sz="1800" b="0" dirty="0"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또는</a:t>
                      </a:r>
                      <a:endParaRPr lang="en-US" altLang="ko-KR" sz="16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9042214"/>
                  </a:ext>
                </a:extLst>
              </a:tr>
              <a:tr h="28311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dirty="0" smtClean="0">
                          <a:latin typeface="+mn-ea"/>
                          <a:ea typeface="+mn-ea"/>
                        </a:rPr>
                        <a:t>[ ]</a:t>
                      </a:r>
                      <a:endParaRPr lang="ko-KR" altLang="en-US" sz="1800" b="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1" indent="0" algn="l" eaLnBrk="1" hangingPunct="1">
                        <a:buFont typeface="Georgia" panose="02040502050405020303" pitchFamily="18" charset="0"/>
                        <a:buNone/>
                        <a:defRPr/>
                      </a:pPr>
                      <a:r>
                        <a:rPr lang="ko-KR" altLang="en-US" sz="1600" dirty="0" smtClean="0"/>
                        <a:t>리스트 중의 한 문자</a:t>
                      </a:r>
                      <a:endParaRPr lang="en-US" altLang="ko-KR" sz="16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5389424"/>
                  </a:ext>
                </a:extLst>
              </a:tr>
              <a:tr h="283117">
                <a:tc>
                  <a:txBody>
                    <a:bodyPr/>
                    <a:lstStyle/>
                    <a:p>
                      <a:pPr algn="ctr" eaLnBrk="1" hangingPunct="1">
                        <a:defRPr/>
                      </a:pPr>
                      <a:r>
                        <a:rPr lang="en-US" altLang="ko-KR" sz="1800" b="0" dirty="0" smtClean="0">
                          <a:latin typeface="+mn-ea"/>
                          <a:ea typeface="+mn-ea"/>
                        </a:rPr>
                        <a:t>[0-9]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0,1,2,3,4,5,6,7,8,9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중 하나</a:t>
                      </a:r>
                      <a:endParaRPr lang="en-US" altLang="ko-KR" sz="1600" baseline="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3014602"/>
                  </a:ext>
                </a:extLst>
              </a:tr>
              <a:tr h="283117">
                <a:tc>
                  <a:txBody>
                    <a:bodyPr/>
                    <a:lstStyle/>
                    <a:p>
                      <a:pPr algn="ctr" eaLnBrk="1" hangingPunct="1">
                        <a:defRPr/>
                      </a:pPr>
                      <a:r>
                        <a:rPr lang="en-US" altLang="ko-KR" sz="1800" b="0" dirty="0" smtClean="0">
                          <a:latin typeface="+mn-ea"/>
                          <a:ea typeface="+mn-ea"/>
                        </a:rPr>
                        <a:t>[^]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[]</a:t>
                      </a:r>
                      <a:r>
                        <a:rPr lang="ko-KR" altLang="en-US" sz="1600" dirty="0" smtClean="0"/>
                        <a:t>안에서 </a:t>
                      </a:r>
                      <a:r>
                        <a:rPr lang="en-US" altLang="ko-KR" sz="1600" dirty="0" smtClean="0"/>
                        <a:t>^</a:t>
                      </a:r>
                      <a:r>
                        <a:rPr lang="ko-KR" altLang="en-US" sz="1600" dirty="0" smtClean="0"/>
                        <a:t>는 제외의 의미</a:t>
                      </a:r>
                      <a:endParaRPr lang="en-US" altLang="ko-KR" sz="16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8355062"/>
                  </a:ext>
                </a:extLst>
              </a:tr>
              <a:tr h="283117">
                <a:tc>
                  <a:txBody>
                    <a:bodyPr/>
                    <a:lstStyle/>
                    <a:p>
                      <a:pPr algn="ctr" eaLnBrk="1" hangingPunct="1">
                        <a:defRPr/>
                      </a:pPr>
                      <a:r>
                        <a:rPr lang="en-US" altLang="ko-KR" sz="1800" b="0" dirty="0" smtClean="0">
                          <a:latin typeface="+mn-ea"/>
                          <a:ea typeface="+mn-ea"/>
                        </a:rPr>
                        <a:t>\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지정된 문자의 특징 무시</a:t>
                      </a:r>
                      <a:endParaRPr lang="en-US" altLang="ko-KR" sz="16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8937844"/>
                  </a:ext>
                </a:extLst>
              </a:tr>
              <a:tr h="283117">
                <a:tc>
                  <a:txBody>
                    <a:bodyPr/>
                    <a:lstStyle/>
                    <a:p>
                      <a:pPr algn="ctr" eaLnBrk="1" hangingPunct="1">
                        <a:defRPr/>
                      </a:pPr>
                      <a:r>
                        <a:rPr lang="en-US" altLang="ko-KR" sz="1800" b="0" dirty="0" smtClean="0">
                          <a:latin typeface="+mn-ea"/>
                          <a:ea typeface="+mn-ea"/>
                        </a:rPr>
                        <a:t>\&lt;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단어의 시작 지시자</a:t>
                      </a:r>
                      <a:endParaRPr lang="en-US" altLang="ko-KR" sz="16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5772350"/>
                  </a:ext>
                </a:extLst>
              </a:tr>
              <a:tr h="283117">
                <a:tc>
                  <a:txBody>
                    <a:bodyPr/>
                    <a:lstStyle/>
                    <a:p>
                      <a:pPr algn="ctr" eaLnBrk="1" hangingPunct="1">
                        <a:defRPr/>
                      </a:pPr>
                      <a:r>
                        <a:rPr lang="en-US" altLang="ko-KR" sz="1800" b="0" dirty="0" smtClean="0">
                          <a:latin typeface="+mn-ea"/>
                          <a:ea typeface="+mn-ea"/>
                        </a:rPr>
                        <a:t>\&gt;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단어의 끝 지시자</a:t>
                      </a:r>
                      <a:endParaRPr lang="en-US" altLang="ko-KR" sz="16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1702798"/>
                  </a:ext>
                </a:extLst>
              </a:tr>
              <a:tr h="283117">
                <a:tc>
                  <a:txBody>
                    <a:bodyPr/>
                    <a:lstStyle/>
                    <a:p>
                      <a:pPr algn="ctr" eaLnBrk="1" hangingPunct="1">
                        <a:defRPr/>
                      </a:pPr>
                      <a:r>
                        <a:rPr lang="en-US" altLang="ko-KR" sz="1800" b="0" dirty="0" smtClean="0">
                          <a:latin typeface="+mn-ea"/>
                          <a:ea typeface="+mn-ea"/>
                        </a:rPr>
                        <a:t>x\{m\}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문자 </a:t>
                      </a:r>
                      <a:r>
                        <a:rPr lang="en-US" altLang="ko-KR" sz="1600" dirty="0" smtClean="0"/>
                        <a:t>x</a:t>
                      </a:r>
                      <a:r>
                        <a:rPr lang="ko-KR" altLang="en-US" sz="1600" dirty="0" smtClean="0"/>
                        <a:t>를 </a:t>
                      </a:r>
                      <a:r>
                        <a:rPr lang="en-US" altLang="ko-KR" sz="1600" dirty="0" smtClean="0"/>
                        <a:t>m</a:t>
                      </a:r>
                      <a:r>
                        <a:rPr lang="ko-KR" altLang="en-US" sz="1600" dirty="0" smtClean="0"/>
                        <a:t>번 반복</a:t>
                      </a:r>
                      <a:endParaRPr lang="en-US" altLang="ko-KR" sz="16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5121570"/>
                  </a:ext>
                </a:extLst>
              </a:tr>
              <a:tr h="283117">
                <a:tc>
                  <a:txBody>
                    <a:bodyPr/>
                    <a:lstStyle/>
                    <a:p>
                      <a:pPr algn="ctr" eaLnBrk="1" hangingPunct="1">
                        <a:defRPr/>
                      </a:pPr>
                      <a:r>
                        <a:rPr lang="en-US" altLang="ko-KR" sz="1800" b="0" dirty="0" smtClean="0">
                          <a:latin typeface="+mn-ea"/>
                          <a:ea typeface="+mn-ea"/>
                        </a:rPr>
                        <a:t>x\{m,\}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문자 </a:t>
                      </a:r>
                      <a:r>
                        <a:rPr lang="en-US" altLang="ko-KR" sz="1600" dirty="0" smtClean="0"/>
                        <a:t>x</a:t>
                      </a:r>
                      <a:r>
                        <a:rPr lang="ko-KR" altLang="en-US" sz="1600" dirty="0" smtClean="0"/>
                        <a:t>를</a:t>
                      </a: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적어도</a:t>
                      </a:r>
                      <a:r>
                        <a:rPr lang="en-US" altLang="ko-KR" sz="1600" dirty="0" smtClean="0"/>
                        <a:t> m</a:t>
                      </a:r>
                      <a:r>
                        <a:rPr lang="ko-KR" altLang="en-US" sz="1600" dirty="0" smtClean="0"/>
                        <a:t>번 반복</a:t>
                      </a:r>
                      <a:endParaRPr lang="en-US" altLang="ko-KR" sz="16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82436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1830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020-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프레젠테이션1" id="{4B33F59B-B985-4B5E-9929-AC98C5552B69}" vid="{2F8BD205-57E0-424D-8191-B08051F6AA3D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2020-1</Template>
  <TotalTime>8073</TotalTime>
  <Words>2199</Words>
  <Application>Microsoft Office PowerPoint</Application>
  <PresentationFormat>와이드스크린</PresentationFormat>
  <Paragraphs>400</Paragraphs>
  <Slides>32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9" baseType="lpstr">
      <vt:lpstr>Noto Sans</vt:lpstr>
      <vt:lpstr>맑은 고딕</vt:lpstr>
      <vt:lpstr>Arial</vt:lpstr>
      <vt:lpstr>Courier New</vt:lpstr>
      <vt:lpstr>Georgia</vt:lpstr>
      <vt:lpstr>Wingdings 2</vt:lpstr>
      <vt:lpstr>2020-1</vt:lpstr>
      <vt:lpstr>리눅스(Linux)</vt:lpstr>
      <vt:lpstr>학습내용</vt:lpstr>
      <vt:lpstr>로그 기록</vt:lpstr>
      <vt:lpstr>실습</vt:lpstr>
      <vt:lpstr>파일 위치, 경로 검색</vt:lpstr>
      <vt:lpstr>파일 검색</vt:lpstr>
      <vt:lpstr>파일 검색</vt:lpstr>
      <vt:lpstr>내용 검색</vt:lpstr>
      <vt:lpstr>참고 – 정규식(Regular Expression)</vt:lpstr>
      <vt:lpstr>실습</vt:lpstr>
      <vt:lpstr>실습</vt:lpstr>
      <vt:lpstr>유용한 명령어들</vt:lpstr>
      <vt:lpstr>history와 자동완성</vt:lpstr>
      <vt:lpstr>순차적 명령 수행</vt:lpstr>
      <vt:lpstr>Pipe( | )</vt:lpstr>
      <vt:lpstr>IO Redirection</vt:lpstr>
      <vt:lpstr>실습</vt:lpstr>
      <vt:lpstr>PowerPoint 프레젠테이션</vt:lpstr>
      <vt:lpstr>sudo(substitute User Do) 명령어</vt:lpstr>
      <vt:lpstr>사용자 관련 명령</vt:lpstr>
      <vt:lpstr>사용자 관리</vt:lpstr>
      <vt:lpstr>사용자 관리</vt:lpstr>
      <vt:lpstr>실습</vt:lpstr>
      <vt:lpstr>PowerPoint 프레젠테이션</vt:lpstr>
      <vt:lpstr>파일 권한 관리</vt:lpstr>
      <vt:lpstr>파일 권한 관리</vt:lpstr>
      <vt:lpstr>파일 권한 관리</vt:lpstr>
      <vt:lpstr>파일 압축/풀기 명령</vt:lpstr>
      <vt:lpstr>파일 묶기</vt:lpstr>
      <vt:lpstr>패키지 설치</vt:lpstr>
      <vt:lpstr>설치 명령</vt:lpstr>
      <vt:lpstr>gcc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서블릿 기초</dc:title>
  <dc:creator>jinsook</dc:creator>
  <cp:lastModifiedBy>jinsook</cp:lastModifiedBy>
  <cp:revision>232</cp:revision>
  <dcterms:created xsi:type="dcterms:W3CDTF">2019-09-14T08:49:10Z</dcterms:created>
  <dcterms:modified xsi:type="dcterms:W3CDTF">2020-10-06T15:09:18Z</dcterms:modified>
</cp:coreProperties>
</file>