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98" r:id="rId3"/>
    <p:sldId id="308" r:id="rId4"/>
    <p:sldId id="304" r:id="rId5"/>
    <p:sldId id="302" r:id="rId6"/>
    <p:sldId id="309" r:id="rId7"/>
    <p:sldId id="305" r:id="rId8"/>
    <p:sldId id="307" r:id="rId9"/>
    <p:sldId id="299" r:id="rId10"/>
    <p:sldId id="310" r:id="rId11"/>
    <p:sldId id="282" r:id="rId12"/>
    <p:sldId id="283" r:id="rId13"/>
    <p:sldId id="284" r:id="rId14"/>
    <p:sldId id="285" r:id="rId15"/>
    <p:sldId id="286" r:id="rId16"/>
    <p:sldId id="287" r:id="rId17"/>
    <p:sldId id="288" r:id="rId18"/>
    <p:sldId id="289" r:id="rId19"/>
    <p:sldId id="290" r:id="rId20"/>
    <p:sldId id="292" r:id="rId21"/>
    <p:sldId id="291" r:id="rId22"/>
    <p:sldId id="293" r:id="rId23"/>
    <p:sldId id="294" r:id="rId24"/>
    <p:sldId id="295" r:id="rId25"/>
    <p:sldId id="296" r:id="rId26"/>
    <p:sldId id="297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8" autoAdjust="0"/>
    <p:restoredTop sz="94660"/>
  </p:normalViewPr>
  <p:slideViewPr>
    <p:cSldViewPr snapToGrid="0">
      <p:cViewPr>
        <p:scale>
          <a:sx n="100" d="100"/>
          <a:sy n="100" d="100"/>
        </p:scale>
        <p:origin x="10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80" units="cm"/>
          <inkml:channel name="Y" type="integer" max="1050" units="cm"/>
          <inkml:channel name="T" type="integer" max="2.14748E9" units="dev"/>
        </inkml:traceFormat>
        <inkml:channelProperties>
          <inkml:channelProperty channel="X" name="resolution" value="34.28571" units="1/cm"/>
          <inkml:channelProperty channel="Y" name="resolution" value="32.8125" units="1/cm"/>
          <inkml:channelProperty channel="T" name="resolution" value="1" units="1/dev"/>
        </inkml:channelProperties>
      </inkml:inkSource>
      <inkml:timestamp xml:id="ts0" timeString="2020-11-09T07:57:32.534"/>
    </inkml:context>
    <inkml:brush xml:id="br0">
      <inkml:brushProperty name="width" value="0.26667" units="cm"/>
      <inkml:brushProperty name="height" value="0.53333" units="cm"/>
      <inkml:brushProperty name="color" value="#FF00FF"/>
      <inkml:brushProperty name="tip" value="rectangle"/>
      <inkml:brushProperty name="rasterOp" value="maskPen"/>
      <inkml:brushProperty name="fitToCurve" value="1"/>
    </inkml:brush>
  </inkml:definitions>
  <inkml:trace contextRef="#ctx0" brushRef="#br0">0 0 0,'5699'228'0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80" units="cm"/>
          <inkml:channel name="Y" type="integer" max="1050" units="cm"/>
          <inkml:channel name="T" type="integer" max="2.14748E9" units="dev"/>
        </inkml:traceFormat>
        <inkml:channelProperties>
          <inkml:channelProperty channel="X" name="resolution" value="34.28571" units="1/cm"/>
          <inkml:channelProperty channel="Y" name="resolution" value="32.8125" units="1/cm"/>
          <inkml:channelProperty channel="T" name="resolution" value="1" units="1/dev"/>
        </inkml:channelProperties>
      </inkml:inkSource>
      <inkml:timestamp xml:id="ts0" timeString="2020-11-09T07:57:33.206"/>
    </inkml:context>
    <inkml:brush xml:id="br0">
      <inkml:brushProperty name="width" value="0.26667" units="cm"/>
      <inkml:brushProperty name="height" value="0.53333" units="cm"/>
      <inkml:brushProperty name="color" value="#FF00FF"/>
      <inkml:brushProperty name="tip" value="rectangle"/>
      <inkml:brushProperty name="rasterOp" value="maskPen"/>
      <inkml:brushProperty name="fitToCurve" value="1"/>
    </inkml:brush>
  </inkml:definitions>
  <inkml:trace contextRef="#ctx0" brushRef="#br0">-1 0 0,'2116'33'0,"-943"-1"0,32 33 16,-391-65-1,-456 0 1,-293 0-1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80" units="cm"/>
          <inkml:channel name="Y" type="integer" max="1050" units="cm"/>
          <inkml:channel name="T" type="integer" max="2.14748E9" units="dev"/>
        </inkml:traceFormat>
        <inkml:channelProperties>
          <inkml:channelProperty channel="X" name="resolution" value="34.28571" units="1/cm"/>
          <inkml:channelProperty channel="Y" name="resolution" value="32.8125" units="1/cm"/>
          <inkml:channelProperty channel="T" name="resolution" value="1" units="1/dev"/>
        </inkml:channelProperties>
      </inkml:inkSource>
      <inkml:timestamp xml:id="ts0" timeString="2020-11-09T07:57:34.111"/>
    </inkml:context>
    <inkml:brush xml:id="br0">
      <inkml:brushProperty name="width" value="0.26667" units="cm"/>
      <inkml:brushProperty name="height" value="0.53333" units="cm"/>
      <inkml:brushProperty name="color" value="#FF00FF"/>
      <inkml:brushProperty name="tip" value="rectangle"/>
      <inkml:brushProperty name="rasterOp" value="maskPen"/>
      <inkml:brushProperty name="fitToCurve" value="1"/>
    </inkml:brush>
  </inkml:definitions>
  <inkml:trace contextRef="#ctx0" brushRef="#br0">2 1 0,'0'1498'0,"0"-456"0,33 489 15,-33-750 1,65 880 0,-33-65-1,-32-652 1,33 33-1,-33-326 1,33-227 0,-33-262 265,32-97-281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80" units="cm"/>
          <inkml:channel name="Y" type="integer" max="1050" units="cm"/>
          <inkml:channel name="T" type="integer" max="2.14748E9" units="dev"/>
        </inkml:traceFormat>
        <inkml:channelProperties>
          <inkml:channelProperty channel="X" name="resolution" value="34.28571" units="1/cm"/>
          <inkml:channelProperty channel="Y" name="resolution" value="32.8125" units="1/cm"/>
          <inkml:channelProperty channel="T" name="resolution" value="1" units="1/dev"/>
        </inkml:channelProperties>
      </inkml:inkSource>
      <inkml:timestamp xml:id="ts0" timeString="2020-11-09T07:58:05.236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579A91F0-602A-4363-90C4-A98EF7D41DA9}" emma:medium="tactile" emma:mode="ink">
          <msink:context xmlns:msink="http://schemas.microsoft.com/ink/2010/main" type="inkDrawing" rotatedBoundingBox="5314,2676 15967,1130 16229,2933 5576,4478" semanticType="callout" shapeName="Other"/>
        </emma:interpretation>
      </emma:emma>
    </inkml:annotationXML>
    <inkml:trace contextRef="#ctx0" brushRef="#br0">0 2247 0,'33'-65'16,"65"-196"0,64-32-1,99-65 1,-66 130 0,66 0-1,-66 163 1,-97 65-1,162 0 1,33 98 15,98 64-31,0 197 16,0-66 15,0 32-15,-66-162-1,-129-163 17,325-32-17,-163-131-15,977-326 16,98-195 0,-717 294-1,-325 129 1,-293 229 46,-1 32-46,99 162 0,-66-162-1,196 33 1,64-33-1,-129-33 1,-33-97 0,-98 65-1,-130 0 1</inkml:trace>
  </inkml:traceGroup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70142-8825-4D52-AFCC-EF8893624958}" type="datetimeFigureOut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08344-55E1-4F20-8B64-F2B9D0E73C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1822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70142-8825-4D52-AFCC-EF8893624958}" type="datetimeFigureOut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08344-55E1-4F20-8B64-F2B9D0E73C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5367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70142-8825-4D52-AFCC-EF8893624958}" type="datetimeFigureOut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08344-55E1-4F20-8B64-F2B9D0E73C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5993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70142-8825-4D52-AFCC-EF8893624958}" type="datetimeFigureOut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08344-55E1-4F20-8B64-F2B9D0E73C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6278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70142-8825-4D52-AFCC-EF8893624958}" type="datetimeFigureOut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08344-55E1-4F20-8B64-F2B9D0E73C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1892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70142-8825-4D52-AFCC-EF8893624958}" type="datetimeFigureOut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08344-55E1-4F20-8B64-F2B9D0E73C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817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70142-8825-4D52-AFCC-EF8893624958}" type="datetimeFigureOut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08344-55E1-4F20-8B64-F2B9D0E73C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5860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70142-8825-4D52-AFCC-EF8893624958}" type="datetimeFigureOut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08344-55E1-4F20-8B64-F2B9D0E73C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7638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70142-8825-4D52-AFCC-EF8893624958}" type="datetimeFigureOut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08344-55E1-4F20-8B64-F2B9D0E73C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8031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70142-8825-4D52-AFCC-EF8893624958}" type="datetimeFigureOut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08344-55E1-4F20-8B64-F2B9D0E73C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7675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70142-8825-4D52-AFCC-EF8893624958}" type="datetimeFigureOut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08344-55E1-4F20-8B64-F2B9D0E73C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9635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570142-8825-4D52-AFCC-EF8893624958}" type="datetimeFigureOut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308344-55E1-4F20-8B64-F2B9D0E73CDC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7957" y="6420481"/>
            <a:ext cx="1408670" cy="236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300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3" Type="http://schemas.openxmlformats.org/officeDocument/2006/relationships/image" Target="../media/image2.emf"/><Relationship Id="rId7" Type="http://schemas.openxmlformats.org/officeDocument/2006/relationships/image" Target="../media/image4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5" Type="http://schemas.openxmlformats.org/officeDocument/2006/relationships/image" Target="../media/image3.emf"/><Relationship Id="rId4" Type="http://schemas.openxmlformats.org/officeDocument/2006/relationships/customXml" Target="../ink/ink2.xml"/><Relationship Id="rId9" Type="http://schemas.openxmlformats.org/officeDocument/2006/relationships/image" Target="../media/image5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capes.github.io/git-course/07-undoing/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backlog.com/git-tutorial/kr/stepup/stepup1_1.html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667000" y="1824717"/>
            <a:ext cx="6858000" cy="2272829"/>
          </a:xfrm>
        </p:spPr>
        <p:txBody>
          <a:bodyPr>
            <a:noAutofit/>
          </a:bodyPr>
          <a:lstStyle/>
          <a:p>
            <a:r>
              <a:rPr lang="en-US" altLang="ko-KR" sz="8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Git</a:t>
            </a:r>
            <a:r>
              <a:rPr lang="en-US" altLang="ko-KR" sz="9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 </a:t>
            </a:r>
            <a:r>
              <a:rPr lang="ko-KR" altLang="en-US" sz="8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명령어 </a:t>
            </a:r>
            <a:r>
              <a:rPr lang="en-US" altLang="ko-KR" sz="8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/>
            </a:r>
            <a:br>
              <a:rPr lang="en-US" altLang="ko-KR" sz="8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</a:br>
            <a:r>
              <a:rPr lang="ko-KR" altLang="en-US" sz="8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사용법</a:t>
            </a:r>
            <a:r>
              <a:rPr lang="en-US" altLang="ko-KR" sz="8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(</a:t>
            </a:r>
            <a:r>
              <a:rPr lang="en-US" altLang="ko-KR" sz="8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II)</a:t>
            </a:r>
            <a:endParaRPr lang="ko-KR" altLang="en-US" sz="8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4628581"/>
            <a:ext cx="9144000" cy="1655762"/>
          </a:xfrm>
        </p:spPr>
        <p:txBody>
          <a:bodyPr/>
          <a:lstStyle/>
          <a:p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동의과학대학교 컴퓨터정보과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잉크 3"/>
              <p14:cNvContentPartPr/>
              <p14:nvPr/>
            </p14:nvContentPartPr>
            <p14:xfrm>
              <a:off x="398520" y="2262591"/>
              <a:ext cx="2052000" cy="82440"/>
            </p14:xfrm>
          </p:contentPart>
        </mc:Choice>
        <mc:Fallback>
          <p:pic>
            <p:nvPicPr>
              <p:cNvPr id="4" name="잉크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0640" y="2166471"/>
                <a:ext cx="2147760" cy="27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잉크 4"/>
              <p14:cNvContentPartPr/>
              <p14:nvPr/>
            </p14:nvContentPartPr>
            <p14:xfrm>
              <a:off x="785880" y="3470031"/>
              <a:ext cx="2063160" cy="47160"/>
            </p14:xfrm>
          </p:contentPart>
        </mc:Choice>
        <mc:Fallback>
          <p:pic>
            <p:nvPicPr>
              <p:cNvPr id="5" name="잉크 4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37640" y="3373911"/>
                <a:ext cx="2159280" cy="23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잉크 5"/>
              <p14:cNvContentPartPr/>
              <p14:nvPr/>
            </p14:nvContentPartPr>
            <p14:xfrm>
              <a:off x="1851480" y="1124991"/>
              <a:ext cx="83160" cy="4080240"/>
            </p14:xfrm>
          </p:contentPart>
        </mc:Choice>
        <mc:Fallback>
          <p:pic>
            <p:nvPicPr>
              <p:cNvPr id="6" name="잉크 5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803600" y="1029231"/>
                <a:ext cx="178920" cy="427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8" name="잉크 7"/>
              <p14:cNvContentPartPr/>
              <p14:nvPr/>
            </p14:nvContentPartPr>
            <p14:xfrm>
              <a:off x="1981080" y="621351"/>
              <a:ext cx="3798720" cy="809280"/>
            </p14:xfrm>
          </p:contentPart>
        </mc:Choice>
        <mc:Fallback>
          <p:pic>
            <p:nvPicPr>
              <p:cNvPr id="8" name="잉크 7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969200" y="609471"/>
                <a:ext cx="3822480" cy="833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25860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225" y="1200148"/>
            <a:ext cx="5791200" cy="353377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76225" y="1095375"/>
            <a:ext cx="5762625" cy="3743325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153150" y="1095374"/>
            <a:ext cx="5762625" cy="3743325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0" y="1165010"/>
            <a:ext cx="5457825" cy="356891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238500" y="5686425"/>
            <a:ext cx="5351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출처 </a:t>
            </a:r>
            <a:r>
              <a:rPr lang="en-US" altLang="ko-KR" dirty="0"/>
              <a:t>: </a:t>
            </a:r>
            <a:r>
              <a:rPr lang="en-US" altLang="ko-KR" dirty="0">
                <a:hlinkClick r:id="rId4"/>
              </a:rPr>
              <a:t>https://gcapes.github.io/git-course/07-undoing</a:t>
            </a:r>
            <a:r>
              <a:rPr lang="en-US" altLang="ko-KR" dirty="0" smtClean="0">
                <a:hlinkClick r:id="rId4"/>
              </a:rPr>
              <a:t>/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68439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Git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 </a:t>
            </a: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branch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0842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9375" y="171307"/>
            <a:ext cx="10515600" cy="826539"/>
          </a:xfrm>
        </p:spPr>
        <p:txBody>
          <a:bodyPr/>
          <a:lstStyle/>
          <a:p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버전 관리 용어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26211" y="1112808"/>
            <a:ext cx="11151785" cy="5243542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ko-KR" altLang="en-US" dirty="0"/>
              <a:t>저장소</a:t>
            </a:r>
            <a:r>
              <a:rPr lang="en-US" altLang="ko-KR" dirty="0"/>
              <a:t>(</a:t>
            </a:r>
            <a:r>
              <a:rPr lang="en-US" altLang="ko-KR" b="1" dirty="0">
                <a:solidFill>
                  <a:srgbClr val="0000FF"/>
                </a:solidFill>
              </a:rPr>
              <a:t>Repository</a:t>
            </a:r>
            <a:r>
              <a:rPr lang="en-US" altLang="ko-KR" dirty="0"/>
              <a:t>)</a:t>
            </a:r>
          </a:p>
          <a:p>
            <a:pPr lvl="1">
              <a:lnSpc>
                <a:spcPct val="110000"/>
              </a:lnSpc>
            </a:pPr>
            <a:r>
              <a:rPr lang="ko-KR" altLang="en-US" dirty="0" smtClean="0"/>
              <a:t>프로젝트의 </a:t>
            </a:r>
            <a:r>
              <a:rPr lang="ko-KR" altLang="en-US" dirty="0"/>
              <a:t>현재 버전과 변경 이력 등의 정보를 저장하는 저장소</a:t>
            </a:r>
          </a:p>
          <a:p>
            <a:pPr>
              <a:lnSpc>
                <a:spcPct val="110000"/>
              </a:lnSpc>
            </a:pPr>
            <a:r>
              <a:rPr lang="ko-KR" altLang="en-US" dirty="0" smtClean="0"/>
              <a:t>가져오기</a:t>
            </a:r>
            <a:r>
              <a:rPr lang="en-US" altLang="ko-KR" dirty="0"/>
              <a:t>(</a:t>
            </a:r>
            <a:r>
              <a:rPr lang="en-US" altLang="ko-KR" b="1" dirty="0">
                <a:solidFill>
                  <a:srgbClr val="0000FF"/>
                </a:solidFill>
              </a:rPr>
              <a:t>Import</a:t>
            </a:r>
            <a:r>
              <a:rPr lang="en-US" altLang="ko-KR" dirty="0"/>
              <a:t>)</a:t>
            </a:r>
          </a:p>
          <a:p>
            <a:pPr lvl="1">
              <a:lnSpc>
                <a:spcPct val="110000"/>
              </a:lnSpc>
            </a:pPr>
            <a:r>
              <a:rPr lang="ko-KR" altLang="en-US" dirty="0" smtClean="0"/>
              <a:t>버전 </a:t>
            </a:r>
            <a:r>
              <a:rPr lang="ko-KR" altLang="en-US" dirty="0"/>
              <a:t>관리되고 있지 않은 로컬 디렉토리의 파일을 처음으로 저장소</a:t>
            </a:r>
            <a:r>
              <a:rPr lang="en-US" altLang="ko-KR" dirty="0"/>
              <a:t>(repository)</a:t>
            </a:r>
            <a:r>
              <a:rPr lang="ko-KR" altLang="en-US" dirty="0"/>
              <a:t>에 </a:t>
            </a:r>
            <a:r>
              <a:rPr lang="ko-KR" altLang="en-US" dirty="0" smtClean="0"/>
              <a:t>복사함</a:t>
            </a:r>
            <a:endParaRPr lang="en-US" altLang="ko-KR" dirty="0"/>
          </a:p>
          <a:p>
            <a:pPr>
              <a:lnSpc>
                <a:spcPct val="110000"/>
              </a:lnSpc>
            </a:pPr>
            <a:r>
              <a:rPr lang="ko-KR" altLang="en-US" dirty="0" smtClean="0"/>
              <a:t>체크 </a:t>
            </a:r>
            <a:r>
              <a:rPr lang="ko-KR" altLang="en-US" dirty="0"/>
              <a:t>아웃</a:t>
            </a:r>
            <a:r>
              <a:rPr lang="en-US" altLang="ko-KR" dirty="0"/>
              <a:t>(</a:t>
            </a:r>
            <a:r>
              <a:rPr lang="en-US" altLang="ko-KR" b="1" dirty="0">
                <a:solidFill>
                  <a:srgbClr val="0000FF"/>
                </a:solidFill>
              </a:rPr>
              <a:t>Check out</a:t>
            </a:r>
            <a:r>
              <a:rPr lang="en-US" altLang="ko-KR" dirty="0"/>
              <a:t>)</a:t>
            </a:r>
          </a:p>
          <a:p>
            <a:pPr lvl="1">
              <a:lnSpc>
                <a:spcPct val="110000"/>
              </a:lnSpc>
            </a:pPr>
            <a:r>
              <a:rPr lang="ko-KR" altLang="en-US" dirty="0" smtClean="0"/>
              <a:t>저장소</a:t>
            </a:r>
            <a:r>
              <a:rPr lang="en-US" altLang="ko-KR" dirty="0"/>
              <a:t>(repository)</a:t>
            </a:r>
            <a:r>
              <a:rPr lang="ko-KR" altLang="en-US" dirty="0"/>
              <a:t>에서 파일을 </a:t>
            </a:r>
            <a:r>
              <a:rPr lang="ko-KR" altLang="en-US" dirty="0" smtClean="0"/>
              <a:t>가져옴</a:t>
            </a:r>
            <a:endParaRPr lang="en-US" altLang="ko-KR" dirty="0"/>
          </a:p>
          <a:p>
            <a:pPr>
              <a:lnSpc>
                <a:spcPct val="110000"/>
              </a:lnSpc>
            </a:pPr>
            <a:r>
              <a:rPr lang="ko-KR" altLang="en-US" dirty="0" smtClean="0"/>
              <a:t>체크 </a:t>
            </a:r>
            <a:r>
              <a:rPr lang="ko-KR" altLang="en-US" dirty="0"/>
              <a:t>인</a:t>
            </a:r>
            <a:r>
              <a:rPr lang="en-US" altLang="ko-KR" dirty="0"/>
              <a:t>(</a:t>
            </a:r>
            <a:r>
              <a:rPr lang="en-US" altLang="ko-KR" b="1" dirty="0">
                <a:solidFill>
                  <a:srgbClr val="0000FF"/>
                </a:solidFill>
              </a:rPr>
              <a:t>Check In</a:t>
            </a:r>
            <a:r>
              <a:rPr lang="en-US" altLang="ko-KR" dirty="0"/>
              <a:t>, </a:t>
            </a:r>
            <a:r>
              <a:rPr lang="en-US" altLang="ko-KR" b="1" dirty="0">
                <a:solidFill>
                  <a:srgbClr val="0000FF"/>
                </a:solidFill>
              </a:rPr>
              <a:t>commit</a:t>
            </a:r>
            <a:r>
              <a:rPr lang="en-US" altLang="ko-KR" dirty="0"/>
              <a:t>)</a:t>
            </a:r>
          </a:p>
          <a:p>
            <a:pPr lvl="1">
              <a:lnSpc>
                <a:spcPct val="110000"/>
              </a:lnSpc>
            </a:pPr>
            <a:r>
              <a:rPr lang="ko-KR" altLang="en-US" dirty="0" smtClean="0"/>
              <a:t>체크 </a:t>
            </a:r>
            <a:r>
              <a:rPr lang="ko-KR" altLang="en-US" dirty="0"/>
              <a:t>아웃</a:t>
            </a:r>
            <a:r>
              <a:rPr lang="en-US" altLang="ko-KR" dirty="0"/>
              <a:t>(check out)</a:t>
            </a:r>
            <a:r>
              <a:rPr lang="ko-KR" altLang="en-US" dirty="0"/>
              <a:t>한 파일의 수정이 끝난 경우 저장소</a:t>
            </a:r>
            <a:r>
              <a:rPr lang="en-US" altLang="ko-KR" dirty="0"/>
              <a:t>(</a:t>
            </a:r>
            <a:r>
              <a:rPr lang="en-US" altLang="ko-KR" dirty="0" err="1"/>
              <a:t>respository</a:t>
            </a:r>
            <a:r>
              <a:rPr lang="en-US" altLang="ko-KR" dirty="0"/>
              <a:t>)</a:t>
            </a:r>
            <a:r>
              <a:rPr lang="ko-KR" altLang="en-US" dirty="0"/>
              <a:t>에 새로운 버전으로 갱신하는 작업</a:t>
            </a:r>
          </a:p>
          <a:p>
            <a:pPr lvl="1">
              <a:lnSpc>
                <a:spcPct val="110000"/>
              </a:lnSpc>
            </a:pPr>
            <a:r>
              <a:rPr lang="ko-KR" altLang="en-US" dirty="0" smtClean="0"/>
              <a:t>이때 </a:t>
            </a:r>
            <a:r>
              <a:rPr lang="ko-KR" altLang="en-US" dirty="0"/>
              <a:t>이전에 갱신된 것이 있는 경우에 충돌</a:t>
            </a:r>
            <a:r>
              <a:rPr lang="en-US" altLang="ko-KR" dirty="0"/>
              <a:t>(conflict)</a:t>
            </a:r>
            <a:r>
              <a:rPr lang="ko-KR" altLang="en-US" dirty="0"/>
              <a:t>을 알려주며</a:t>
            </a:r>
            <a:r>
              <a:rPr lang="en-US" altLang="ko-KR" dirty="0"/>
              <a:t>, diff </a:t>
            </a:r>
            <a:r>
              <a:rPr lang="ko-KR" altLang="en-US" dirty="0"/>
              <a:t>도구를 이용해 수정하고 </a:t>
            </a:r>
            <a:r>
              <a:rPr lang="en-US" altLang="ko-KR" dirty="0"/>
              <a:t>commit</a:t>
            </a:r>
            <a:r>
              <a:rPr lang="ko-KR" altLang="en-US" dirty="0"/>
              <a:t>하는 </a:t>
            </a:r>
            <a:r>
              <a:rPr lang="ko-KR" altLang="en-US" dirty="0" smtClean="0"/>
              <a:t>과정을 거침</a:t>
            </a:r>
            <a:endParaRPr lang="en-US" altLang="ko-KR" dirty="0"/>
          </a:p>
          <a:p>
            <a:pPr>
              <a:lnSpc>
                <a:spcPct val="110000"/>
              </a:lnSpc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6613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9461" y="140838"/>
            <a:ext cx="10515600" cy="84853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branch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16944" y="1074501"/>
            <a:ext cx="11159705" cy="3454368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atin typeface="+mn-ea"/>
              </a:rPr>
              <a:t>기존 프로젝트와 독립적으로 개발을 진행할 수 있는 단위</a:t>
            </a:r>
            <a:endParaRPr lang="en-US" altLang="ko-KR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+mn-ea"/>
              </a:rPr>
              <a:t>현재 프로젝트가 진행되는 상황에서 </a:t>
            </a:r>
            <a:r>
              <a:rPr lang="ko-KR" altLang="en-US" b="1" dirty="0">
                <a:solidFill>
                  <a:srgbClr val="0000FF"/>
                </a:solidFill>
                <a:latin typeface="+mn-ea"/>
              </a:rPr>
              <a:t>추가적인 기능</a:t>
            </a:r>
            <a:r>
              <a:rPr lang="ko-KR" altLang="en-US" dirty="0">
                <a:latin typeface="+mn-ea"/>
              </a:rPr>
              <a:t>을 만들 때를 </a:t>
            </a:r>
            <a:r>
              <a:rPr lang="ko-KR" altLang="en-US" dirty="0" smtClean="0">
                <a:latin typeface="+mn-ea"/>
              </a:rPr>
              <a:t>가정</a:t>
            </a:r>
            <a:endParaRPr lang="en-US" altLang="ko-KR" dirty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ko-KR" altLang="en-US" dirty="0" smtClean="0">
                <a:latin typeface="+mn-ea"/>
              </a:rPr>
              <a:t>추가 </a:t>
            </a:r>
            <a:r>
              <a:rPr lang="ko-KR" altLang="en-US" dirty="0">
                <a:latin typeface="+mn-ea"/>
              </a:rPr>
              <a:t>기능은 현재 프로젝트의 메인 기능에 영향을 주면 안 </a:t>
            </a:r>
            <a:r>
              <a:rPr lang="ko-KR" altLang="en-US" dirty="0" smtClean="0">
                <a:latin typeface="+mn-ea"/>
              </a:rPr>
              <a:t>됨</a:t>
            </a:r>
            <a:endParaRPr lang="en-US" altLang="ko-KR" dirty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ko-KR" altLang="en-US" dirty="0">
                <a:latin typeface="+mn-ea"/>
              </a:rPr>
              <a:t>메인 작업과 </a:t>
            </a:r>
            <a:r>
              <a:rPr lang="ko-KR" altLang="en-US" dirty="0" smtClean="0">
                <a:latin typeface="+mn-ea"/>
              </a:rPr>
              <a:t>추가 </a:t>
            </a:r>
            <a:r>
              <a:rPr lang="ko-KR" altLang="en-US" dirty="0">
                <a:latin typeface="+mn-ea"/>
              </a:rPr>
              <a:t>작업은 개별적으로 </a:t>
            </a:r>
            <a:r>
              <a:rPr lang="ko-KR" altLang="en-US" dirty="0" smtClean="0">
                <a:latin typeface="+mn-ea"/>
              </a:rPr>
              <a:t>진행됨</a:t>
            </a:r>
            <a:endParaRPr lang="en-US" altLang="ko-KR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dirty="0" err="1" smtClean="0">
                <a:latin typeface="+mn-ea"/>
              </a:rPr>
              <a:t>git</a:t>
            </a:r>
            <a:r>
              <a:rPr lang="ko-KR" altLang="en-US" dirty="0" smtClean="0">
                <a:latin typeface="+mn-ea"/>
              </a:rPr>
              <a:t>의 강력한 기능이며 다른 것과 구별되는 특징이 </a:t>
            </a: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branch</a:t>
            </a:r>
            <a:endParaRPr lang="en-US" altLang="ko-K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dirty="0" err="1" smtClean="0">
                <a:latin typeface="+mn-ea"/>
              </a:rPr>
              <a:t>브랜치의</a:t>
            </a:r>
            <a:r>
              <a:rPr lang="ko-KR" altLang="en-US" dirty="0" smtClean="0">
                <a:latin typeface="+mn-ea"/>
              </a:rPr>
              <a:t> 작업 내용은 </a:t>
            </a:r>
            <a:r>
              <a:rPr lang="en-US" altLang="ko-KR" dirty="0" smtClean="0">
                <a:latin typeface="+mn-ea"/>
              </a:rPr>
              <a:t>merge </a:t>
            </a:r>
            <a:r>
              <a:rPr lang="ko-KR" altLang="en-US" dirty="0">
                <a:latin typeface="+mn-ea"/>
              </a:rPr>
              <a:t>과정을 통해 메인 작업에 </a:t>
            </a:r>
            <a:r>
              <a:rPr lang="ko-KR" altLang="en-US" dirty="0" smtClean="0">
                <a:latin typeface="+mn-ea"/>
              </a:rPr>
              <a:t>통합 가능</a:t>
            </a:r>
            <a:endParaRPr lang="en-US" altLang="ko-KR" dirty="0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13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2961" y="4326592"/>
            <a:ext cx="3723826" cy="235907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738916" y="5044464"/>
            <a:ext cx="57433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참고사이트</a:t>
            </a:r>
            <a:endParaRPr lang="en-US" altLang="ko-KR" dirty="0" smtClean="0"/>
          </a:p>
          <a:p>
            <a:r>
              <a:rPr lang="en-US" altLang="ko-KR" dirty="0">
                <a:hlinkClick r:id="rId3"/>
              </a:rPr>
              <a:t>https://</a:t>
            </a:r>
            <a:r>
              <a:rPr lang="en-US" altLang="ko-KR" dirty="0" smtClean="0">
                <a:hlinkClick r:id="rId3"/>
              </a:rPr>
              <a:t>backlog.com/git-tutorial/kr/stepup/stepup1_1.html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1844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70781" y="598487"/>
            <a:ext cx="10515600" cy="4351338"/>
          </a:xfrm>
        </p:spPr>
        <p:txBody>
          <a:bodyPr/>
          <a:lstStyle/>
          <a:p>
            <a:r>
              <a:rPr lang="ko-KR" altLang="en-US" dirty="0" smtClean="0"/>
              <a:t>기본 </a:t>
            </a:r>
            <a:r>
              <a:rPr lang="ko-KR" altLang="en-US" dirty="0" err="1" smtClean="0"/>
              <a:t>브랜치와</a:t>
            </a:r>
            <a:r>
              <a:rPr lang="ko-KR" altLang="en-US" dirty="0" smtClean="0"/>
              <a:t>  </a:t>
            </a:r>
            <a:r>
              <a:rPr lang="ko-KR" altLang="en-US" dirty="0" err="1" smtClean="0"/>
              <a:t>커밋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히스토리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14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9828" y="1824877"/>
            <a:ext cx="7691825" cy="403081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417503" y="1984705"/>
            <a:ext cx="31742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0000FF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현재 </a:t>
            </a:r>
            <a:r>
              <a:rPr lang="ko-KR" altLang="en-US" sz="2000" dirty="0" err="1" smtClean="0">
                <a:solidFill>
                  <a:srgbClr val="0000FF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브랜치의</a:t>
            </a:r>
            <a:r>
              <a:rPr lang="ko-KR" altLang="en-US" sz="2000" dirty="0" smtClean="0">
                <a:solidFill>
                  <a:srgbClr val="0000FF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 선두 부분을 가리키는 포인터</a:t>
            </a:r>
            <a:endParaRPr lang="ko-KR" altLang="en-US" sz="2000" dirty="0">
              <a:solidFill>
                <a:srgbClr val="0000FF"/>
              </a:solidFill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447585" y="3049335"/>
            <a:ext cx="9589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0000FF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기본 </a:t>
            </a:r>
            <a:r>
              <a:rPr lang="ko-KR" altLang="en-US" sz="2000" dirty="0" err="1" smtClean="0">
                <a:solidFill>
                  <a:srgbClr val="0000FF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브랜치</a:t>
            </a:r>
            <a:endParaRPr lang="ko-KR" altLang="en-US" sz="2000" dirty="0">
              <a:solidFill>
                <a:srgbClr val="0000FF"/>
              </a:solidFill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55046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0166" y="327804"/>
            <a:ext cx="11186761" cy="464867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err="1" smtClean="0">
                <a:latin typeface="+mj-ea"/>
                <a:ea typeface="+mj-ea"/>
              </a:rPr>
              <a:t>브랜치</a:t>
            </a:r>
            <a:r>
              <a:rPr lang="ko-KR" altLang="en-US" dirty="0" smtClean="0">
                <a:latin typeface="+mj-ea"/>
                <a:ea typeface="+mj-ea"/>
              </a:rPr>
              <a:t> 새로 만들기</a:t>
            </a:r>
            <a:endParaRPr lang="en-US" altLang="ko-KR" dirty="0" smtClean="0">
              <a:latin typeface="+mj-ea"/>
              <a:ea typeface="+mj-ea"/>
            </a:endParaRPr>
          </a:p>
          <a:p>
            <a:pPr lvl="1">
              <a:lnSpc>
                <a:spcPct val="100000"/>
              </a:lnSpc>
            </a:pPr>
            <a:r>
              <a:rPr lang="en-US" altLang="ko-KR" b="1" dirty="0" smtClean="0">
                <a:solidFill>
                  <a:srgbClr val="0000FF"/>
                </a:solidFill>
                <a:latin typeface="+mj-ea"/>
                <a:ea typeface="+mj-ea"/>
              </a:rPr>
              <a:t>$ </a:t>
            </a:r>
            <a:r>
              <a:rPr lang="en-US" altLang="ko-KR" b="1" dirty="0" err="1" smtClean="0">
                <a:solidFill>
                  <a:srgbClr val="0000FF"/>
                </a:solidFill>
                <a:latin typeface="+mj-ea"/>
                <a:ea typeface="+mj-ea"/>
              </a:rPr>
              <a:t>git</a:t>
            </a:r>
            <a:r>
              <a:rPr lang="en-US" altLang="ko-KR" b="1" dirty="0" smtClean="0">
                <a:solidFill>
                  <a:srgbClr val="0000FF"/>
                </a:solidFill>
                <a:latin typeface="+mj-ea"/>
                <a:ea typeface="+mj-ea"/>
              </a:rPr>
              <a:t> branch testing</a:t>
            </a:r>
          </a:p>
          <a:p>
            <a:pPr lvl="1">
              <a:lnSpc>
                <a:spcPct val="100000"/>
              </a:lnSpc>
            </a:pPr>
            <a:r>
              <a:rPr lang="ko-KR" altLang="en-US" dirty="0" smtClean="0">
                <a:latin typeface="+mj-ea"/>
                <a:ea typeface="+mj-ea"/>
              </a:rPr>
              <a:t>새로 만든 </a:t>
            </a:r>
            <a:r>
              <a:rPr lang="ko-KR" altLang="en-US" dirty="0" err="1" smtClean="0">
                <a:latin typeface="+mj-ea"/>
                <a:ea typeface="+mj-ea"/>
              </a:rPr>
              <a:t>브랜치도</a:t>
            </a:r>
            <a:r>
              <a:rPr lang="ko-KR" altLang="en-US" dirty="0" smtClean="0">
                <a:latin typeface="+mj-ea"/>
                <a:ea typeface="+mj-ea"/>
              </a:rPr>
              <a:t> 지금 작업 중인 마지막 </a:t>
            </a:r>
            <a:r>
              <a:rPr lang="ko-KR" altLang="en-US" dirty="0" err="1" smtClean="0">
                <a:latin typeface="+mj-ea"/>
                <a:ea typeface="+mj-ea"/>
              </a:rPr>
              <a:t>커밋을</a:t>
            </a:r>
            <a:r>
              <a:rPr lang="ko-KR" altLang="en-US" dirty="0" smtClean="0">
                <a:latin typeface="+mj-ea"/>
                <a:ea typeface="+mj-ea"/>
              </a:rPr>
              <a:t> 가리킨다</a:t>
            </a:r>
            <a:r>
              <a:rPr lang="en-US" altLang="ko-KR" dirty="0" smtClean="0">
                <a:latin typeface="+mj-ea"/>
                <a:ea typeface="+mj-ea"/>
              </a:rPr>
              <a:t>.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15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2667" y="2131175"/>
            <a:ext cx="7462220" cy="4459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993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9242" y="345176"/>
            <a:ext cx="10515600" cy="435133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dirty="0" err="1" smtClean="0">
                <a:latin typeface="+mj-ea"/>
                <a:ea typeface="+mj-ea"/>
              </a:rPr>
              <a:t>브랜치</a:t>
            </a:r>
            <a:r>
              <a:rPr lang="ko-KR" altLang="en-US" dirty="0" smtClean="0">
                <a:latin typeface="+mj-ea"/>
                <a:ea typeface="+mj-ea"/>
              </a:rPr>
              <a:t> 이동하기</a:t>
            </a:r>
            <a:endParaRPr lang="en-US" altLang="ko-KR" dirty="0" smtClean="0">
              <a:latin typeface="+mj-ea"/>
              <a:ea typeface="+mj-ea"/>
            </a:endParaRPr>
          </a:p>
          <a:p>
            <a:pPr lvl="1">
              <a:lnSpc>
                <a:spcPct val="100000"/>
              </a:lnSpc>
            </a:pPr>
            <a:r>
              <a:rPr lang="en-US" altLang="ko-KR" b="1" dirty="0" smtClean="0">
                <a:solidFill>
                  <a:srgbClr val="0000FF"/>
                </a:solidFill>
                <a:latin typeface="+mj-ea"/>
                <a:ea typeface="+mj-ea"/>
              </a:rPr>
              <a:t>$ </a:t>
            </a:r>
            <a:r>
              <a:rPr lang="en-US" altLang="ko-KR" b="1" dirty="0" err="1" smtClean="0">
                <a:solidFill>
                  <a:srgbClr val="0000FF"/>
                </a:solidFill>
                <a:latin typeface="+mj-ea"/>
                <a:ea typeface="+mj-ea"/>
              </a:rPr>
              <a:t>git</a:t>
            </a:r>
            <a:r>
              <a:rPr lang="en-US" altLang="ko-KR" b="1" dirty="0" smtClean="0">
                <a:solidFill>
                  <a:srgbClr val="0000FF"/>
                </a:solidFill>
                <a:latin typeface="+mj-ea"/>
                <a:ea typeface="+mj-ea"/>
              </a:rPr>
              <a:t> checkout testing</a:t>
            </a:r>
          </a:p>
          <a:p>
            <a:pPr lvl="1">
              <a:lnSpc>
                <a:spcPct val="100000"/>
              </a:lnSpc>
            </a:pPr>
            <a:r>
              <a:rPr lang="ko-KR" altLang="en-US" dirty="0" err="1" smtClean="0">
                <a:latin typeface="+mj-ea"/>
                <a:ea typeface="+mj-ea"/>
              </a:rPr>
              <a:t>브랜치를</a:t>
            </a:r>
            <a:r>
              <a:rPr lang="ko-KR" altLang="en-US" dirty="0" smtClean="0">
                <a:latin typeface="+mj-ea"/>
                <a:ea typeface="+mj-ea"/>
              </a:rPr>
              <a:t> 이동시키면 포인터 </a:t>
            </a:r>
            <a:r>
              <a:rPr lang="en-US" altLang="ko-KR" dirty="0" smtClean="0">
                <a:latin typeface="+mj-ea"/>
                <a:ea typeface="+mj-ea"/>
              </a:rPr>
              <a:t>HEAD</a:t>
            </a:r>
            <a:r>
              <a:rPr lang="ko-KR" altLang="en-US" dirty="0" smtClean="0">
                <a:latin typeface="+mj-ea"/>
                <a:ea typeface="+mj-ea"/>
              </a:rPr>
              <a:t>는 </a:t>
            </a:r>
            <a:r>
              <a:rPr lang="en-US" altLang="ko-KR" dirty="0" smtClean="0">
                <a:latin typeface="+mj-ea"/>
                <a:ea typeface="+mj-ea"/>
              </a:rPr>
              <a:t>testing</a:t>
            </a:r>
            <a:r>
              <a:rPr lang="ko-KR" altLang="en-US" dirty="0" smtClean="0">
                <a:latin typeface="+mj-ea"/>
                <a:ea typeface="+mj-ea"/>
              </a:rPr>
              <a:t>을 가리킨다</a:t>
            </a:r>
            <a:r>
              <a:rPr lang="en-US" altLang="ko-KR" dirty="0" smtClean="0">
                <a:latin typeface="+mj-ea"/>
                <a:ea typeface="+mj-ea"/>
              </a:rPr>
              <a:t>.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16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9239" y="2164330"/>
            <a:ext cx="7538444" cy="4374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236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7278" y="196234"/>
            <a:ext cx="11512499" cy="4540611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err="1" smtClean="0">
                <a:latin typeface="+mj-ea"/>
                <a:ea typeface="+mj-ea"/>
              </a:rPr>
              <a:t>브랜치에</a:t>
            </a:r>
            <a:r>
              <a:rPr lang="ko-KR" altLang="en-US" dirty="0" smtClean="0">
                <a:latin typeface="+mj-ea"/>
                <a:ea typeface="+mj-ea"/>
              </a:rPr>
              <a:t> 따른 </a:t>
            </a:r>
            <a:r>
              <a:rPr lang="ko-KR" altLang="en-US" dirty="0" err="1" smtClean="0">
                <a:latin typeface="+mj-ea"/>
                <a:ea typeface="+mj-ea"/>
              </a:rPr>
              <a:t>파일상태</a:t>
            </a:r>
            <a:r>
              <a:rPr lang="ko-KR" altLang="en-US" dirty="0" smtClean="0">
                <a:latin typeface="+mj-ea"/>
                <a:ea typeface="+mj-ea"/>
              </a:rPr>
              <a:t> 확인하기</a:t>
            </a:r>
            <a:r>
              <a:rPr lang="en-US" altLang="ko-KR" dirty="0" smtClean="0">
                <a:latin typeface="+mj-ea"/>
                <a:ea typeface="+mj-ea"/>
              </a:rPr>
              <a:t>(testing branch</a:t>
            </a:r>
            <a:r>
              <a:rPr lang="ko-KR" altLang="en-US" dirty="0" smtClean="0">
                <a:latin typeface="+mj-ea"/>
                <a:ea typeface="+mj-ea"/>
              </a:rPr>
              <a:t>에서 작업</a:t>
            </a:r>
            <a:r>
              <a:rPr lang="en-US" altLang="ko-KR" dirty="0" smtClean="0">
                <a:latin typeface="+mj-ea"/>
                <a:ea typeface="+mj-ea"/>
              </a:rPr>
              <a:t>)</a:t>
            </a:r>
          </a:p>
          <a:p>
            <a:pPr lvl="1">
              <a:lnSpc>
                <a:spcPct val="150000"/>
              </a:lnSpc>
            </a:pPr>
            <a:r>
              <a:rPr lang="en-US" altLang="ko-KR" b="1" dirty="0" smtClean="0">
                <a:solidFill>
                  <a:srgbClr val="0000FF"/>
                </a:solidFill>
                <a:latin typeface="+mj-ea"/>
                <a:ea typeface="+mj-ea"/>
              </a:rPr>
              <a:t>$ vi hello.html  </a:t>
            </a:r>
            <a:r>
              <a:rPr lang="en-US" altLang="ko-KR" sz="2000" i="1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//</a:t>
            </a:r>
            <a:r>
              <a:rPr lang="ko-KR" altLang="en-US" sz="2000" i="1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파일에 문장을 추가한다</a:t>
            </a:r>
            <a:r>
              <a:rPr lang="en-US" altLang="ko-KR" sz="2000" i="1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b="1" dirty="0" smtClean="0">
                <a:solidFill>
                  <a:srgbClr val="0000FF"/>
                </a:solidFill>
                <a:latin typeface="+mj-ea"/>
                <a:ea typeface="+mj-ea"/>
              </a:rPr>
              <a:t>$ </a:t>
            </a:r>
            <a:r>
              <a:rPr lang="en-US" altLang="ko-KR" b="1" dirty="0" err="1" smtClean="0">
                <a:solidFill>
                  <a:srgbClr val="0000FF"/>
                </a:solidFill>
                <a:latin typeface="+mj-ea"/>
                <a:ea typeface="+mj-ea"/>
              </a:rPr>
              <a:t>git</a:t>
            </a:r>
            <a:r>
              <a:rPr lang="en-US" altLang="ko-KR" b="1" dirty="0" smtClean="0">
                <a:solidFill>
                  <a:srgbClr val="0000FF"/>
                </a:solidFill>
                <a:latin typeface="+mj-ea"/>
                <a:ea typeface="+mj-ea"/>
              </a:rPr>
              <a:t> add hello.html</a:t>
            </a:r>
          </a:p>
          <a:p>
            <a:pPr lvl="1">
              <a:lnSpc>
                <a:spcPct val="150000"/>
              </a:lnSpc>
            </a:pPr>
            <a:r>
              <a:rPr lang="en-US" altLang="ko-KR" b="1" dirty="0" smtClean="0">
                <a:solidFill>
                  <a:srgbClr val="0000FF"/>
                </a:solidFill>
                <a:latin typeface="+mj-ea"/>
                <a:ea typeface="+mj-ea"/>
              </a:rPr>
              <a:t>$ </a:t>
            </a:r>
            <a:r>
              <a:rPr lang="en-US" altLang="ko-KR" b="1" dirty="0" err="1" smtClean="0">
                <a:solidFill>
                  <a:srgbClr val="0000FF"/>
                </a:solidFill>
                <a:latin typeface="+mj-ea"/>
                <a:ea typeface="+mj-ea"/>
              </a:rPr>
              <a:t>git</a:t>
            </a:r>
            <a:r>
              <a:rPr lang="en-US" altLang="ko-KR" b="1" dirty="0" smtClean="0">
                <a:solidFill>
                  <a:srgbClr val="0000FF"/>
                </a:solidFill>
                <a:latin typeface="+mj-ea"/>
                <a:ea typeface="+mj-ea"/>
              </a:rPr>
              <a:t> commit –m “make a change” </a:t>
            </a:r>
          </a:p>
          <a:p>
            <a:pPr lvl="1">
              <a:lnSpc>
                <a:spcPct val="150000"/>
              </a:lnSpc>
            </a:pPr>
            <a:r>
              <a:rPr lang="ko-KR" altLang="ko-KR" dirty="0" smtClean="0">
                <a:solidFill>
                  <a:srgbClr val="4E443C"/>
                </a:solidFill>
                <a:latin typeface="+mj-ea"/>
                <a:ea typeface="+mj-ea"/>
                <a:cs typeface="Arial" panose="020B0604020202020204" pitchFamily="34" charset="0"/>
              </a:rPr>
              <a:t>새로 커밋해서</a:t>
            </a:r>
            <a:r>
              <a:rPr lang="en-US" altLang="ko-KR" dirty="0" smtClean="0">
                <a:solidFill>
                  <a:srgbClr val="4E443C"/>
                </a:solidFill>
                <a:latin typeface="+mj-ea"/>
                <a:ea typeface="+mj-ea"/>
                <a:cs typeface="Arial" panose="020B0604020202020204" pitchFamily="34" charset="0"/>
              </a:rPr>
              <a:t> testing</a:t>
            </a:r>
            <a:r>
              <a:rPr lang="ko-KR" altLang="ko-KR" dirty="0" err="1" smtClean="0">
                <a:solidFill>
                  <a:srgbClr val="4E443C"/>
                </a:solidFill>
                <a:latin typeface="+mj-ea"/>
                <a:ea typeface="+mj-ea"/>
                <a:cs typeface="Arial" panose="020B0604020202020204" pitchFamily="34" charset="0"/>
              </a:rPr>
              <a:t>브랜치는</a:t>
            </a:r>
            <a:r>
              <a:rPr lang="ko-KR" altLang="ko-KR" dirty="0" smtClean="0">
                <a:solidFill>
                  <a:srgbClr val="4E443C"/>
                </a:solidFill>
                <a:latin typeface="+mj-ea"/>
                <a:ea typeface="+mj-ea"/>
                <a:cs typeface="Arial" panose="020B0604020202020204" pitchFamily="34" charset="0"/>
              </a:rPr>
              <a:t> </a:t>
            </a:r>
            <a:r>
              <a:rPr lang="ko-KR" altLang="ko-KR" dirty="0">
                <a:solidFill>
                  <a:srgbClr val="4E443C"/>
                </a:solidFill>
                <a:latin typeface="+mj-ea"/>
                <a:ea typeface="+mj-ea"/>
                <a:cs typeface="Arial" panose="020B0604020202020204" pitchFamily="34" charset="0"/>
              </a:rPr>
              <a:t>앞으로 </a:t>
            </a:r>
            <a:r>
              <a:rPr lang="ko-KR" altLang="ko-KR" dirty="0" smtClean="0">
                <a:solidFill>
                  <a:srgbClr val="4E443C"/>
                </a:solidFill>
                <a:latin typeface="+mj-ea"/>
                <a:ea typeface="+mj-ea"/>
                <a:cs typeface="Arial" panose="020B0604020202020204" pitchFamily="34" charset="0"/>
              </a:rPr>
              <a:t>이동</a:t>
            </a:r>
            <a:endParaRPr lang="en-US" altLang="ko-KR" dirty="0" smtClean="0">
              <a:solidFill>
                <a:srgbClr val="4E443C"/>
              </a:solidFill>
              <a:latin typeface="+mj-ea"/>
              <a:ea typeface="+mj-ea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altLang="ko-KR" dirty="0" smtClean="0">
                <a:solidFill>
                  <a:srgbClr val="4E443C"/>
                </a:solidFill>
                <a:latin typeface="+mj-ea"/>
                <a:ea typeface="+mj-ea"/>
                <a:cs typeface="Arial" panose="020B0604020202020204" pitchFamily="34" charset="0"/>
              </a:rPr>
              <a:t>master </a:t>
            </a:r>
            <a:r>
              <a:rPr lang="ko-KR" altLang="ko-KR" dirty="0" err="1" smtClean="0">
                <a:solidFill>
                  <a:srgbClr val="4E443C"/>
                </a:solidFill>
                <a:latin typeface="+mj-ea"/>
                <a:ea typeface="+mj-ea"/>
                <a:cs typeface="Arial" panose="020B0604020202020204" pitchFamily="34" charset="0"/>
              </a:rPr>
              <a:t>브랜치는</a:t>
            </a:r>
            <a:r>
              <a:rPr lang="ko-KR" altLang="ko-KR" dirty="0" smtClean="0">
                <a:solidFill>
                  <a:srgbClr val="4E443C"/>
                </a:solidFill>
                <a:latin typeface="+mj-ea"/>
                <a:ea typeface="+mj-ea"/>
                <a:cs typeface="Arial" panose="020B0604020202020204" pitchFamily="34" charset="0"/>
              </a:rPr>
              <a:t> </a:t>
            </a:r>
            <a:r>
              <a:rPr lang="ko-KR" altLang="ko-KR" dirty="0">
                <a:solidFill>
                  <a:srgbClr val="4E443C"/>
                </a:solidFill>
                <a:latin typeface="+mj-ea"/>
                <a:ea typeface="+mj-ea"/>
                <a:cs typeface="Arial" panose="020B0604020202020204" pitchFamily="34" charset="0"/>
              </a:rPr>
              <a:t>여전히 이전 </a:t>
            </a:r>
            <a:r>
              <a:rPr lang="ko-KR" altLang="ko-KR" dirty="0" err="1">
                <a:solidFill>
                  <a:srgbClr val="4E443C"/>
                </a:solidFill>
                <a:latin typeface="+mj-ea"/>
                <a:ea typeface="+mj-ea"/>
                <a:cs typeface="Arial" panose="020B0604020202020204" pitchFamily="34" charset="0"/>
              </a:rPr>
              <a:t>커밋을</a:t>
            </a:r>
            <a:r>
              <a:rPr lang="ko-KR" altLang="ko-KR" dirty="0">
                <a:solidFill>
                  <a:srgbClr val="4E443C"/>
                </a:solidFill>
                <a:latin typeface="+mj-ea"/>
                <a:ea typeface="+mj-ea"/>
                <a:cs typeface="Arial" panose="020B0604020202020204" pitchFamily="34" charset="0"/>
              </a:rPr>
              <a:t> </a:t>
            </a:r>
            <a:r>
              <a:rPr lang="ko-KR" altLang="ko-KR" dirty="0" smtClean="0">
                <a:solidFill>
                  <a:srgbClr val="4E443C"/>
                </a:solidFill>
                <a:latin typeface="+mj-ea"/>
                <a:ea typeface="+mj-ea"/>
                <a:cs typeface="Arial" panose="020B0604020202020204" pitchFamily="34" charset="0"/>
              </a:rPr>
              <a:t>가리</a:t>
            </a:r>
            <a:r>
              <a:rPr lang="ko-KR" altLang="en-US" dirty="0">
                <a:solidFill>
                  <a:srgbClr val="4E443C"/>
                </a:solidFill>
                <a:latin typeface="+mj-ea"/>
                <a:ea typeface="+mj-ea"/>
                <a:cs typeface="Arial" panose="020B0604020202020204" pitchFamily="34" charset="0"/>
              </a:rPr>
              <a:t>킴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17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clrChange>
              <a:clrFrom>
                <a:srgbClr val="FCFCFA"/>
              </a:clrFrom>
              <a:clrTo>
                <a:srgbClr val="FCFCFA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10170" y="3937698"/>
            <a:ext cx="6452855" cy="2783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857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02226" y="205664"/>
            <a:ext cx="11889774" cy="561190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400" dirty="0" smtClean="0">
                <a:latin typeface="+mj-ea"/>
                <a:ea typeface="+mj-ea"/>
              </a:rPr>
              <a:t>master </a:t>
            </a:r>
            <a:r>
              <a:rPr lang="ko-KR" altLang="en-US" sz="2400" dirty="0" err="1" smtClean="0">
                <a:latin typeface="+mj-ea"/>
                <a:ea typeface="+mj-ea"/>
              </a:rPr>
              <a:t>브랜치로</a:t>
            </a:r>
            <a:r>
              <a:rPr lang="ko-KR" altLang="en-US" sz="2400" dirty="0" smtClean="0">
                <a:latin typeface="+mj-ea"/>
                <a:ea typeface="+mj-ea"/>
              </a:rPr>
              <a:t> 이동하여 같은 파일을 변경</a:t>
            </a:r>
            <a:endParaRPr lang="en-US" altLang="ko-KR" sz="2400" dirty="0">
              <a:latin typeface="+mj-ea"/>
              <a:ea typeface="+mj-ea"/>
            </a:endParaRPr>
          </a:p>
          <a:p>
            <a:pPr lvl="1">
              <a:lnSpc>
                <a:spcPct val="100000"/>
              </a:lnSpc>
            </a:pPr>
            <a:r>
              <a:rPr lang="en-US" altLang="ko-KR" sz="2000" b="1" dirty="0" smtClean="0">
                <a:solidFill>
                  <a:srgbClr val="0000FF"/>
                </a:solidFill>
                <a:latin typeface="+mj-ea"/>
                <a:ea typeface="+mj-ea"/>
              </a:rPr>
              <a:t>$ </a:t>
            </a:r>
            <a:r>
              <a:rPr lang="en-US" altLang="ko-KR" sz="2000" b="1" dirty="0" err="1" smtClean="0">
                <a:solidFill>
                  <a:srgbClr val="0000FF"/>
                </a:solidFill>
                <a:latin typeface="+mj-ea"/>
                <a:ea typeface="+mj-ea"/>
              </a:rPr>
              <a:t>git</a:t>
            </a:r>
            <a:r>
              <a:rPr lang="en-US" altLang="ko-KR" sz="2000" b="1" dirty="0" smtClean="0">
                <a:solidFill>
                  <a:srgbClr val="0000FF"/>
                </a:solidFill>
                <a:latin typeface="+mj-ea"/>
                <a:ea typeface="+mj-ea"/>
              </a:rPr>
              <a:t> checkout master</a:t>
            </a:r>
          </a:p>
          <a:p>
            <a:pPr lvl="1">
              <a:lnSpc>
                <a:spcPct val="100000"/>
              </a:lnSpc>
            </a:pPr>
            <a:r>
              <a:rPr lang="en-US" altLang="ko-KR" sz="2000" b="1" dirty="0" smtClean="0">
                <a:solidFill>
                  <a:srgbClr val="0000FF"/>
                </a:solidFill>
                <a:latin typeface="+mj-ea"/>
                <a:ea typeface="+mj-ea"/>
              </a:rPr>
              <a:t>$ vi hello.html   </a:t>
            </a:r>
            <a:r>
              <a:rPr lang="en-US" altLang="ko-KR" sz="2000" i="1" dirty="0" smtClean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//</a:t>
            </a:r>
            <a:r>
              <a:rPr lang="ko-KR" altLang="en-US" sz="2000" i="1" dirty="0" smtClean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파일 변경을 한다</a:t>
            </a:r>
            <a:r>
              <a:rPr lang="en-US" altLang="ko-KR" sz="2000" i="1" dirty="0" smtClean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.</a:t>
            </a:r>
          </a:p>
          <a:p>
            <a:pPr lvl="1">
              <a:lnSpc>
                <a:spcPct val="100000"/>
              </a:lnSpc>
            </a:pPr>
            <a:r>
              <a:rPr lang="en-US" altLang="ko-KR" sz="2000" b="1" dirty="0" smtClean="0">
                <a:solidFill>
                  <a:srgbClr val="0000FF"/>
                </a:solidFill>
                <a:latin typeface="+mj-ea"/>
                <a:ea typeface="+mj-ea"/>
              </a:rPr>
              <a:t>$ </a:t>
            </a:r>
            <a:r>
              <a:rPr lang="en-US" altLang="ko-KR" sz="2000" b="1" dirty="0" err="1" smtClean="0">
                <a:solidFill>
                  <a:srgbClr val="0000FF"/>
                </a:solidFill>
                <a:latin typeface="+mj-ea"/>
                <a:ea typeface="+mj-ea"/>
              </a:rPr>
              <a:t>git</a:t>
            </a:r>
            <a:r>
              <a:rPr lang="en-US" altLang="ko-KR" sz="2000" b="1" dirty="0" smtClean="0">
                <a:solidFill>
                  <a:srgbClr val="0000FF"/>
                </a:solidFill>
                <a:latin typeface="+mj-ea"/>
                <a:ea typeface="+mj-ea"/>
              </a:rPr>
              <a:t> commit –a –m “made other change” </a:t>
            </a:r>
            <a:r>
              <a:rPr lang="en-US" altLang="ko-KR" sz="2000" i="1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//add </a:t>
            </a:r>
            <a:r>
              <a:rPr lang="ko-KR" altLang="en-US" sz="2000" i="1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와</a:t>
            </a:r>
            <a:r>
              <a:rPr lang="en-US" altLang="ko-KR" sz="2000" i="1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 commit </a:t>
            </a:r>
            <a:r>
              <a:rPr lang="ko-KR" altLang="en-US" sz="2000" i="1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을</a:t>
            </a:r>
            <a:r>
              <a:rPr lang="en-US" altLang="ko-KR" sz="2000" i="1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2000" i="1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한꺼번에 실행</a:t>
            </a:r>
            <a:endParaRPr lang="en-US" altLang="ko-KR" sz="2000" i="1" dirty="0">
              <a:solidFill>
                <a:schemeClr val="accent6">
                  <a:lumMod val="75000"/>
                </a:schemeClr>
              </a:solidFill>
              <a:latin typeface="+mj-ea"/>
              <a:ea typeface="+mj-ea"/>
            </a:endParaRPr>
          </a:p>
          <a:p>
            <a:pPr lvl="1">
              <a:lnSpc>
                <a:spcPct val="100000"/>
              </a:lnSpc>
            </a:pPr>
            <a:endParaRPr lang="en-US" altLang="ko-KR" sz="2000" dirty="0" smtClean="0">
              <a:solidFill>
                <a:srgbClr val="0000FF"/>
              </a:solidFill>
              <a:latin typeface="+mj-ea"/>
              <a:ea typeface="+mj-ea"/>
            </a:endParaRPr>
          </a:p>
          <a:p>
            <a:pPr>
              <a:lnSpc>
                <a:spcPct val="100000"/>
              </a:lnSpc>
            </a:pPr>
            <a:r>
              <a:rPr lang="en-US" altLang="ko-KR" sz="2400" dirty="0" smtClean="0">
                <a:latin typeface="+mj-ea"/>
                <a:ea typeface="+mj-ea"/>
              </a:rPr>
              <a:t>master </a:t>
            </a:r>
            <a:r>
              <a:rPr lang="ko-KR" altLang="en-US" sz="2400" dirty="0" err="1" smtClean="0">
                <a:latin typeface="+mj-ea"/>
                <a:ea typeface="+mj-ea"/>
              </a:rPr>
              <a:t>브랜치의</a:t>
            </a:r>
            <a:r>
              <a:rPr lang="ko-KR" altLang="en-US" sz="2400" dirty="0" smtClean="0">
                <a:latin typeface="+mj-ea"/>
                <a:ea typeface="+mj-ea"/>
              </a:rPr>
              <a:t> </a:t>
            </a:r>
            <a:r>
              <a:rPr lang="en-US" altLang="ko-KR" sz="2400" dirty="0" smtClean="0">
                <a:latin typeface="+mj-ea"/>
                <a:ea typeface="+mj-ea"/>
              </a:rPr>
              <a:t>hello.html</a:t>
            </a:r>
            <a:r>
              <a:rPr lang="ko-KR" altLang="en-US" sz="2400" dirty="0" smtClean="0">
                <a:latin typeface="+mj-ea"/>
                <a:ea typeface="+mj-ea"/>
              </a:rPr>
              <a:t>파일과 </a:t>
            </a:r>
            <a:r>
              <a:rPr lang="en-US" altLang="ko-KR" sz="2400" dirty="0" smtClean="0">
                <a:latin typeface="+mj-ea"/>
                <a:ea typeface="+mj-ea"/>
              </a:rPr>
              <a:t>testing </a:t>
            </a:r>
            <a:r>
              <a:rPr lang="ko-KR" altLang="en-US" sz="2400" dirty="0" err="1" smtClean="0">
                <a:latin typeface="+mj-ea"/>
                <a:ea typeface="+mj-ea"/>
              </a:rPr>
              <a:t>브랜치의</a:t>
            </a:r>
            <a:r>
              <a:rPr lang="ko-KR" altLang="en-US" sz="2400" dirty="0" smtClean="0">
                <a:latin typeface="+mj-ea"/>
                <a:ea typeface="+mj-ea"/>
              </a:rPr>
              <a:t> </a:t>
            </a:r>
            <a:r>
              <a:rPr lang="en-US" altLang="ko-KR" sz="2400" dirty="0" smtClean="0">
                <a:latin typeface="+mj-ea"/>
                <a:ea typeface="+mj-ea"/>
              </a:rPr>
              <a:t>hello.html</a:t>
            </a:r>
            <a:r>
              <a:rPr lang="ko-KR" altLang="en-US" sz="2400" dirty="0" smtClean="0">
                <a:latin typeface="+mj-ea"/>
                <a:ea typeface="+mj-ea"/>
              </a:rPr>
              <a:t>파일 내용을 확인</a:t>
            </a:r>
            <a:endParaRPr lang="en-US" altLang="ko-KR" sz="2400" dirty="0" smtClean="0">
              <a:latin typeface="+mj-ea"/>
              <a:ea typeface="+mj-ea"/>
            </a:endParaRPr>
          </a:p>
          <a:p>
            <a:pPr lvl="1">
              <a:lnSpc>
                <a:spcPct val="100000"/>
              </a:lnSpc>
            </a:pPr>
            <a:r>
              <a:rPr lang="en-US" altLang="ko-KR" sz="2000" b="1" dirty="0" smtClean="0">
                <a:solidFill>
                  <a:srgbClr val="0000FF"/>
                </a:solidFill>
                <a:latin typeface="+mj-ea"/>
                <a:ea typeface="+mj-ea"/>
              </a:rPr>
              <a:t>$ </a:t>
            </a:r>
            <a:r>
              <a:rPr lang="en-US" altLang="ko-KR" sz="2000" b="1" dirty="0" err="1" smtClean="0">
                <a:solidFill>
                  <a:srgbClr val="0000FF"/>
                </a:solidFill>
                <a:latin typeface="+mj-ea"/>
                <a:ea typeface="+mj-ea"/>
              </a:rPr>
              <a:t>git</a:t>
            </a:r>
            <a:r>
              <a:rPr lang="en-US" altLang="ko-KR" sz="2000" b="1" dirty="0" smtClean="0">
                <a:solidFill>
                  <a:srgbClr val="0000FF"/>
                </a:solidFill>
                <a:latin typeface="+mj-ea"/>
                <a:ea typeface="+mj-ea"/>
              </a:rPr>
              <a:t> branch  </a:t>
            </a:r>
            <a:r>
              <a:rPr lang="en-US" altLang="ko-KR" sz="2000" i="1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//</a:t>
            </a:r>
            <a:r>
              <a:rPr lang="ko-KR" altLang="en-US" sz="2000" i="1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현재 </a:t>
            </a:r>
            <a:r>
              <a:rPr lang="ko-KR" altLang="en-US" sz="2000" i="1" dirty="0" err="1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브랜치</a:t>
            </a:r>
            <a:r>
              <a:rPr lang="ko-KR" altLang="en-US" sz="2000" i="1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 확인</a:t>
            </a:r>
            <a:r>
              <a:rPr lang="en-US" altLang="ko-KR" sz="2000" i="1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(master)</a:t>
            </a:r>
          </a:p>
          <a:p>
            <a:pPr lvl="1">
              <a:lnSpc>
                <a:spcPct val="100000"/>
              </a:lnSpc>
            </a:pPr>
            <a:r>
              <a:rPr lang="en-US" altLang="ko-KR" sz="2000" b="1" dirty="0" smtClean="0">
                <a:solidFill>
                  <a:srgbClr val="0000FF"/>
                </a:solidFill>
                <a:latin typeface="+mj-ea"/>
                <a:ea typeface="+mj-ea"/>
              </a:rPr>
              <a:t>$ cat hello.html</a:t>
            </a:r>
          </a:p>
          <a:p>
            <a:pPr lvl="1">
              <a:lnSpc>
                <a:spcPct val="100000"/>
              </a:lnSpc>
            </a:pPr>
            <a:r>
              <a:rPr lang="en-US" altLang="ko-KR" sz="2000" b="1" dirty="0" smtClean="0">
                <a:solidFill>
                  <a:srgbClr val="0000FF"/>
                </a:solidFill>
                <a:latin typeface="+mj-ea"/>
                <a:ea typeface="+mj-ea"/>
              </a:rPr>
              <a:t>$ </a:t>
            </a:r>
            <a:r>
              <a:rPr lang="en-US" altLang="ko-KR" sz="2000" b="1" dirty="0" err="1" smtClean="0">
                <a:solidFill>
                  <a:srgbClr val="0000FF"/>
                </a:solidFill>
                <a:latin typeface="+mj-ea"/>
                <a:ea typeface="+mj-ea"/>
              </a:rPr>
              <a:t>git</a:t>
            </a:r>
            <a:r>
              <a:rPr lang="en-US" altLang="ko-KR" sz="2000" b="1" dirty="0" smtClean="0">
                <a:solidFill>
                  <a:srgbClr val="0000FF"/>
                </a:solidFill>
                <a:latin typeface="+mj-ea"/>
                <a:ea typeface="+mj-ea"/>
              </a:rPr>
              <a:t> branch testing</a:t>
            </a:r>
          </a:p>
          <a:p>
            <a:pPr lvl="1">
              <a:lnSpc>
                <a:spcPct val="100000"/>
              </a:lnSpc>
            </a:pPr>
            <a:r>
              <a:rPr lang="en-US" altLang="ko-KR" sz="2000" b="1" dirty="0" smtClean="0">
                <a:solidFill>
                  <a:srgbClr val="0000FF"/>
                </a:solidFill>
                <a:latin typeface="+mj-ea"/>
                <a:ea typeface="+mj-ea"/>
              </a:rPr>
              <a:t>$ </a:t>
            </a:r>
            <a:r>
              <a:rPr lang="en-US" altLang="ko-KR" sz="2000" b="1" dirty="0" err="1" smtClean="0">
                <a:solidFill>
                  <a:srgbClr val="0000FF"/>
                </a:solidFill>
                <a:latin typeface="+mj-ea"/>
                <a:ea typeface="+mj-ea"/>
              </a:rPr>
              <a:t>git</a:t>
            </a:r>
            <a:r>
              <a:rPr lang="en-US" altLang="ko-KR" sz="2000" b="1" dirty="0" smtClean="0">
                <a:solidFill>
                  <a:srgbClr val="0000FF"/>
                </a:solidFill>
                <a:latin typeface="+mj-ea"/>
                <a:ea typeface="+mj-ea"/>
              </a:rPr>
              <a:t> branch </a:t>
            </a:r>
          </a:p>
          <a:p>
            <a:pPr lvl="1">
              <a:lnSpc>
                <a:spcPct val="100000"/>
              </a:lnSpc>
            </a:pPr>
            <a:r>
              <a:rPr lang="en-US" altLang="ko-KR" sz="2000" b="1" dirty="0" smtClean="0">
                <a:solidFill>
                  <a:srgbClr val="0000FF"/>
                </a:solidFill>
                <a:latin typeface="+mj-ea"/>
                <a:ea typeface="+mj-ea"/>
              </a:rPr>
              <a:t>$ cat hello.html</a:t>
            </a:r>
          </a:p>
          <a:p>
            <a:pPr lvl="1">
              <a:lnSpc>
                <a:spcPct val="100000"/>
              </a:lnSpc>
            </a:pPr>
            <a:endParaRPr lang="ko-KR" altLang="en-US" sz="200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18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clrChange>
              <a:clrFrom>
                <a:srgbClr val="FCFCFA"/>
              </a:clrFrom>
              <a:clrTo>
                <a:srgbClr val="FCFCFA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449935" y="3011617"/>
            <a:ext cx="6806208" cy="403163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111096" y="1695989"/>
            <a:ext cx="42803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FF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한번도 </a:t>
            </a:r>
            <a:r>
              <a:rPr lang="en-US" altLang="ko-KR" sz="2000" dirty="0" smtClean="0">
                <a:solidFill>
                  <a:srgbClr val="FF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add</a:t>
            </a:r>
            <a:r>
              <a:rPr lang="ko-KR" altLang="en-US" sz="2000" dirty="0" smtClean="0">
                <a:solidFill>
                  <a:srgbClr val="FF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되지 않은 파일은 </a:t>
            </a:r>
            <a:r>
              <a:rPr lang="en-US" altLang="ko-KR" sz="2000" dirty="0" err="1" smtClean="0">
                <a:solidFill>
                  <a:srgbClr val="FF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git</a:t>
            </a:r>
            <a:r>
              <a:rPr lang="en-US" altLang="ko-KR" sz="2000" dirty="0" smtClean="0">
                <a:solidFill>
                  <a:srgbClr val="FF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 add</a:t>
            </a:r>
            <a:r>
              <a:rPr lang="ko-KR" altLang="en-US" sz="2000" dirty="0" smtClean="0">
                <a:solidFill>
                  <a:srgbClr val="FF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명령을 해주어야 함</a:t>
            </a:r>
            <a:endParaRPr lang="ko-KR" altLang="en-US" sz="2000" dirty="0">
              <a:solidFill>
                <a:srgbClr val="FF0000"/>
              </a:solidFill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19061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5725" y="166717"/>
            <a:ext cx="10515600" cy="738887"/>
          </a:xfrm>
        </p:spPr>
        <p:txBody>
          <a:bodyPr/>
          <a:lstStyle/>
          <a:p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branch </a:t>
            </a: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관련 명령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19</a:t>
            </a:fld>
            <a:endParaRPr lang="ko-KR" altLang="en-US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9684051"/>
              </p:ext>
            </p:extLst>
          </p:nvPr>
        </p:nvGraphicFramePr>
        <p:xfrm>
          <a:off x="411113" y="1131134"/>
          <a:ext cx="11381195" cy="516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554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5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653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 smtClean="0">
                          <a:latin typeface="+mj-ea"/>
                          <a:ea typeface="+mj-ea"/>
                        </a:rPr>
                        <a:t>명령어</a:t>
                      </a:r>
                      <a:endParaRPr lang="ko-KR" altLang="en-US" sz="18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 smtClean="0">
                          <a:latin typeface="+mj-ea"/>
                          <a:ea typeface="+mj-ea"/>
                        </a:rPr>
                        <a:t>설명</a:t>
                      </a:r>
                      <a:endParaRPr lang="ko-KR" altLang="en-US" sz="18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539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 err="1" smtClean="0">
                          <a:latin typeface="+mj-ea"/>
                          <a:ea typeface="+mj-ea"/>
                        </a:rPr>
                        <a:t>git</a:t>
                      </a:r>
                      <a:r>
                        <a:rPr lang="en-US" altLang="ko-KR" sz="1800" b="1" dirty="0" smtClean="0">
                          <a:latin typeface="+mj-ea"/>
                          <a:ea typeface="+mj-ea"/>
                        </a:rPr>
                        <a:t> branch</a:t>
                      </a:r>
                      <a:endParaRPr lang="ko-KR" altLang="en-US" sz="1800" b="1" kern="1200" dirty="0" smtClean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spc="-5" dirty="0" smtClean="0">
                          <a:solidFill>
                            <a:srgbClr val="2D2D2D"/>
                          </a:solidFill>
                          <a:latin typeface="+mj-ea"/>
                          <a:ea typeface="+mj-ea"/>
                          <a:cs typeface="나눔바른고딕"/>
                        </a:rPr>
                        <a:t>현재 사용하고 있는 </a:t>
                      </a:r>
                      <a:r>
                        <a:rPr lang="ko-KR" altLang="en-US" sz="1800" spc="-5" dirty="0" err="1" smtClean="0">
                          <a:solidFill>
                            <a:srgbClr val="2D2D2D"/>
                          </a:solidFill>
                          <a:latin typeface="+mj-ea"/>
                          <a:ea typeface="+mj-ea"/>
                          <a:cs typeface="나눔바른고딕"/>
                        </a:rPr>
                        <a:t>브랜치</a:t>
                      </a:r>
                      <a:r>
                        <a:rPr lang="en-US" altLang="ko-KR" sz="1800" spc="-5" dirty="0" smtClean="0">
                          <a:solidFill>
                            <a:srgbClr val="2D2D2D"/>
                          </a:solidFill>
                          <a:latin typeface="+mj-ea"/>
                          <a:ea typeface="+mj-ea"/>
                          <a:cs typeface="나눔바른고딕"/>
                        </a:rPr>
                        <a:t>(*)</a:t>
                      </a:r>
                      <a:r>
                        <a:rPr lang="ko-KR" altLang="en-US" sz="1800" spc="-5" dirty="0" smtClean="0">
                          <a:solidFill>
                            <a:srgbClr val="2D2D2D"/>
                          </a:solidFill>
                          <a:latin typeface="+mj-ea"/>
                          <a:ea typeface="+mj-ea"/>
                          <a:cs typeface="나눔바른고딕"/>
                        </a:rPr>
                        <a:t>와 생성된 </a:t>
                      </a:r>
                      <a:r>
                        <a:rPr lang="ko-KR" altLang="en-US" sz="1800" spc="-5" dirty="0" err="1" smtClean="0">
                          <a:solidFill>
                            <a:srgbClr val="2D2D2D"/>
                          </a:solidFill>
                          <a:latin typeface="+mj-ea"/>
                          <a:ea typeface="+mj-ea"/>
                          <a:cs typeface="나눔바른고딕"/>
                        </a:rPr>
                        <a:t>브랜치</a:t>
                      </a:r>
                      <a:r>
                        <a:rPr lang="ko-KR" altLang="en-US" sz="1800" spc="-5" dirty="0" smtClean="0">
                          <a:solidFill>
                            <a:srgbClr val="2D2D2D"/>
                          </a:solidFill>
                          <a:latin typeface="+mj-ea"/>
                          <a:ea typeface="+mj-ea"/>
                          <a:cs typeface="나눔바른고딕"/>
                        </a:rPr>
                        <a:t> 목록을 화면에</a:t>
                      </a:r>
                      <a:r>
                        <a:rPr lang="ko-KR" altLang="en-US" sz="1800" spc="-20" dirty="0" smtClean="0">
                          <a:solidFill>
                            <a:srgbClr val="2D2D2D"/>
                          </a:solidFill>
                          <a:latin typeface="+mj-ea"/>
                          <a:ea typeface="+mj-ea"/>
                          <a:cs typeface="나눔바른고딕"/>
                        </a:rPr>
                        <a:t> </a:t>
                      </a:r>
                      <a:r>
                        <a:rPr lang="ko-KR" altLang="en-US" sz="1800" spc="-5" dirty="0" smtClean="0">
                          <a:solidFill>
                            <a:srgbClr val="2D2D2D"/>
                          </a:solidFill>
                          <a:latin typeface="+mj-ea"/>
                          <a:ea typeface="+mj-ea"/>
                          <a:cs typeface="나눔바른고딕"/>
                        </a:rPr>
                        <a:t>출력</a:t>
                      </a:r>
                      <a:endParaRPr lang="en-US" altLang="ko-KR" sz="1800" dirty="0" smtClean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539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b="1" dirty="0" err="1" smtClean="0">
                          <a:latin typeface="+mj-ea"/>
                          <a:ea typeface="+mj-ea"/>
                        </a:rPr>
                        <a:t>git</a:t>
                      </a:r>
                      <a:r>
                        <a:rPr lang="en-US" altLang="ko-KR" sz="1800" b="1" dirty="0" smtClean="0">
                          <a:latin typeface="+mj-ea"/>
                          <a:ea typeface="+mj-ea"/>
                        </a:rPr>
                        <a:t> branch -v</a:t>
                      </a:r>
                      <a:endParaRPr lang="ko-KR" altLang="en-US" sz="18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1" indent="0" algn="l" eaLnBrk="1" hangingPunct="1">
                        <a:buFont typeface="Georgia" panose="02040502050405020303" pitchFamily="18" charset="0"/>
                        <a:buNone/>
                        <a:defRPr/>
                      </a:pPr>
                      <a:r>
                        <a:rPr lang="ko-KR" altLang="en-US" sz="1800" dirty="0" err="1" smtClean="0">
                          <a:latin typeface="+mj-ea"/>
                          <a:ea typeface="+mj-ea"/>
                        </a:rPr>
                        <a:t>브랜치마다</a:t>
                      </a:r>
                      <a:r>
                        <a:rPr lang="ko-KR" altLang="en-US" sz="1800" dirty="0" smtClean="0">
                          <a:latin typeface="+mj-ea"/>
                          <a:ea typeface="+mj-ea"/>
                        </a:rPr>
                        <a:t> 마지막 </a:t>
                      </a:r>
                      <a:r>
                        <a:rPr lang="ko-KR" altLang="en-US" sz="1800" dirty="0" err="1" smtClean="0">
                          <a:latin typeface="+mj-ea"/>
                          <a:ea typeface="+mj-ea"/>
                        </a:rPr>
                        <a:t>커밋</a:t>
                      </a:r>
                      <a:r>
                        <a:rPr lang="ko-KR" altLang="en-US" sz="1800" dirty="0" smtClean="0">
                          <a:latin typeface="+mj-ea"/>
                          <a:ea typeface="+mj-ea"/>
                        </a:rPr>
                        <a:t> 메시지 출력</a:t>
                      </a:r>
                      <a:endParaRPr lang="en-US" altLang="ko-KR" sz="1800" dirty="0" smtClean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6889119"/>
                  </a:ext>
                </a:extLst>
              </a:tr>
              <a:tr h="56539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 err="1" smtClean="0">
                          <a:latin typeface="+mj-ea"/>
                          <a:ea typeface="+mj-ea"/>
                        </a:rPr>
                        <a:t>git</a:t>
                      </a:r>
                      <a:r>
                        <a:rPr lang="en-US" altLang="ko-KR" sz="1800" b="1" dirty="0" smtClean="0">
                          <a:latin typeface="+mj-ea"/>
                          <a:ea typeface="+mj-ea"/>
                        </a:rPr>
                        <a:t> branch &lt;branch</a:t>
                      </a:r>
                      <a:r>
                        <a:rPr lang="ko-KR" altLang="en-US" sz="1800" b="1" dirty="0" smtClean="0">
                          <a:latin typeface="+mj-ea"/>
                          <a:ea typeface="+mj-ea"/>
                        </a:rPr>
                        <a:t>명</a:t>
                      </a:r>
                      <a:r>
                        <a:rPr lang="en-US" altLang="ko-KR" sz="1800" b="1" dirty="0" smtClean="0">
                          <a:latin typeface="+mj-ea"/>
                          <a:ea typeface="+mj-ea"/>
                        </a:rPr>
                        <a:t>&gt;</a:t>
                      </a:r>
                      <a:endParaRPr lang="ko-KR" altLang="en-US" sz="1800" b="1" dirty="0" smtClean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>
                          <a:latin typeface="+mj-ea"/>
                          <a:ea typeface="+mj-ea"/>
                        </a:rPr>
                        <a:t>&lt;branch</a:t>
                      </a:r>
                      <a:r>
                        <a:rPr lang="ko-KR" altLang="en-US" sz="1800" dirty="0" smtClean="0">
                          <a:latin typeface="+mj-ea"/>
                          <a:ea typeface="+mj-ea"/>
                        </a:rPr>
                        <a:t>명</a:t>
                      </a:r>
                      <a:r>
                        <a:rPr lang="en-US" altLang="ko-KR" sz="1800" dirty="0" smtClean="0">
                          <a:latin typeface="+mj-ea"/>
                          <a:ea typeface="+mj-ea"/>
                        </a:rPr>
                        <a:t>&gt;</a:t>
                      </a:r>
                      <a:r>
                        <a:rPr lang="ko-KR" altLang="en-US" sz="1800" dirty="0" smtClean="0">
                          <a:latin typeface="+mj-ea"/>
                          <a:ea typeface="+mj-ea"/>
                        </a:rPr>
                        <a:t>으로</a:t>
                      </a:r>
                      <a:r>
                        <a:rPr lang="en-US" altLang="ko-KR" sz="1800" dirty="0" smtClean="0">
                          <a:latin typeface="+mj-ea"/>
                          <a:ea typeface="+mj-ea"/>
                        </a:rPr>
                        <a:t> branch </a:t>
                      </a:r>
                      <a:r>
                        <a:rPr lang="ko-KR" altLang="en-US" sz="1800" dirty="0" smtClean="0">
                          <a:latin typeface="+mj-ea"/>
                          <a:ea typeface="+mj-ea"/>
                        </a:rPr>
                        <a:t>생성</a:t>
                      </a:r>
                      <a:endParaRPr lang="en-US" altLang="ko-KR" sz="1800" dirty="0" smtClean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539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 err="1" smtClean="0">
                          <a:latin typeface="+mj-ea"/>
                          <a:ea typeface="+mj-ea"/>
                        </a:rPr>
                        <a:t>git</a:t>
                      </a:r>
                      <a:r>
                        <a:rPr lang="en-US" altLang="ko-KR" sz="1800" b="1" dirty="0" smtClean="0">
                          <a:latin typeface="+mj-ea"/>
                          <a:ea typeface="+mj-ea"/>
                        </a:rPr>
                        <a:t> checkout &lt;branch</a:t>
                      </a:r>
                      <a:r>
                        <a:rPr lang="ko-KR" altLang="en-US" sz="1800" b="1" dirty="0" smtClean="0">
                          <a:latin typeface="+mj-ea"/>
                          <a:ea typeface="+mj-ea"/>
                        </a:rPr>
                        <a:t>명</a:t>
                      </a:r>
                      <a:r>
                        <a:rPr lang="en-US" altLang="ko-KR" sz="1800" b="1" dirty="0" smtClean="0">
                          <a:latin typeface="+mj-ea"/>
                          <a:ea typeface="+mj-ea"/>
                        </a:rPr>
                        <a:t>&gt;</a:t>
                      </a:r>
                      <a:endParaRPr lang="ko-KR" altLang="en-US" sz="1800" b="1" dirty="0" smtClean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&lt;branch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명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&gt;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으</a:t>
                      </a:r>
                      <a:r>
                        <a:rPr lang="ko-KR" altLang="en-US" sz="1800" dirty="0" smtClean="0">
                          <a:latin typeface="+mj-ea"/>
                          <a:ea typeface="+mj-ea"/>
                        </a:rPr>
                        <a:t>로 </a:t>
                      </a:r>
                      <a:r>
                        <a:rPr lang="en-US" altLang="ko-KR" sz="1800" dirty="0" smtClean="0">
                          <a:latin typeface="+mj-ea"/>
                          <a:ea typeface="+mj-ea"/>
                        </a:rPr>
                        <a:t>branch </a:t>
                      </a:r>
                      <a:r>
                        <a:rPr lang="ko-KR" altLang="en-US" sz="1800" dirty="0" smtClean="0">
                          <a:latin typeface="+mj-ea"/>
                          <a:ea typeface="+mj-ea"/>
                        </a:rPr>
                        <a:t>변경</a:t>
                      </a:r>
                      <a:endParaRPr lang="en-US" altLang="ko-KR" sz="1800" dirty="0" smtClean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0328023"/>
                  </a:ext>
                </a:extLst>
              </a:tr>
              <a:tr h="56539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kern="1200" dirty="0" err="1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git</a:t>
                      </a:r>
                      <a:r>
                        <a:rPr lang="en-US" altLang="ko-KR" sz="1800" b="1" kern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 checkout  -b &lt;branch</a:t>
                      </a:r>
                      <a:r>
                        <a:rPr lang="ko-KR" altLang="en-US" sz="1800" b="1" kern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명</a:t>
                      </a:r>
                      <a:r>
                        <a:rPr lang="en-US" altLang="ko-KR" sz="1800" b="1" kern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&gt;</a:t>
                      </a:r>
                      <a:endParaRPr lang="ko-KR" altLang="en-US" sz="1800" b="1" kern="1200" dirty="0" smtClean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spc="-5" dirty="0" smtClean="0">
                          <a:solidFill>
                            <a:srgbClr val="2D2D2D"/>
                          </a:solidFill>
                          <a:latin typeface="+mj-ea"/>
                          <a:ea typeface="+mj-ea"/>
                          <a:cs typeface="나눔바른고딕"/>
                        </a:rPr>
                        <a:t>해당 </a:t>
                      </a:r>
                      <a:r>
                        <a:rPr lang="ko-KR" altLang="en-US" sz="1800" spc="-5" dirty="0" err="1" smtClean="0">
                          <a:solidFill>
                            <a:srgbClr val="2D2D2D"/>
                          </a:solidFill>
                          <a:latin typeface="+mj-ea"/>
                          <a:ea typeface="+mj-ea"/>
                          <a:cs typeface="나눔바른고딕"/>
                        </a:rPr>
                        <a:t>브랜치를</a:t>
                      </a:r>
                      <a:r>
                        <a:rPr lang="ko-KR" altLang="en-US" sz="1800" spc="-5" dirty="0" smtClean="0">
                          <a:solidFill>
                            <a:srgbClr val="2D2D2D"/>
                          </a:solidFill>
                          <a:latin typeface="+mj-ea"/>
                          <a:ea typeface="+mj-ea"/>
                          <a:cs typeface="나눔바른고딕"/>
                        </a:rPr>
                        <a:t> 생성하면서 </a:t>
                      </a:r>
                      <a:r>
                        <a:rPr lang="en-US" altLang="ko-KR" sz="1800" spc="-5" dirty="0" smtClean="0">
                          <a:solidFill>
                            <a:srgbClr val="2D2D2D"/>
                          </a:solidFill>
                          <a:latin typeface="+mj-ea"/>
                          <a:ea typeface="+mj-ea"/>
                          <a:cs typeface="나눔바른고딕"/>
                        </a:rPr>
                        <a:t>checkout</a:t>
                      </a:r>
                      <a:r>
                        <a:rPr lang="ko-KR" altLang="en-US" sz="1800" spc="-5" dirty="0" smtClean="0">
                          <a:solidFill>
                            <a:srgbClr val="2D2D2D"/>
                          </a:solidFill>
                          <a:latin typeface="+mj-ea"/>
                          <a:ea typeface="+mj-ea"/>
                          <a:cs typeface="나눔바른고딕"/>
                        </a:rPr>
                        <a:t>까지</a:t>
                      </a:r>
                      <a:r>
                        <a:rPr lang="en-US" altLang="ko-KR" sz="1800" spc="-5" dirty="0" smtClean="0">
                          <a:solidFill>
                            <a:srgbClr val="2D2D2D"/>
                          </a:solidFill>
                          <a:latin typeface="+mj-ea"/>
                          <a:ea typeface="+mj-ea"/>
                          <a:cs typeface="나눔바른고딕"/>
                        </a:rPr>
                        <a:t>(</a:t>
                      </a:r>
                      <a:r>
                        <a:rPr lang="ko-KR" altLang="en-US" sz="1800" spc="-5" dirty="0" err="1" smtClean="0">
                          <a:solidFill>
                            <a:srgbClr val="2D2D2D"/>
                          </a:solidFill>
                          <a:latin typeface="+mj-ea"/>
                          <a:ea typeface="+mj-ea"/>
                          <a:cs typeface="나눔바른고딕"/>
                        </a:rPr>
                        <a:t>브랜치변경</a:t>
                      </a:r>
                      <a:r>
                        <a:rPr lang="en-US" altLang="ko-KR" sz="1800" spc="-5" dirty="0" smtClean="0">
                          <a:solidFill>
                            <a:srgbClr val="2D2D2D"/>
                          </a:solidFill>
                          <a:latin typeface="+mj-ea"/>
                          <a:ea typeface="+mj-ea"/>
                          <a:cs typeface="나눔바른고딕"/>
                        </a:rPr>
                        <a:t>) </a:t>
                      </a:r>
                      <a:r>
                        <a:rPr lang="ko-KR" altLang="en-US" sz="1800" spc="-5" dirty="0" smtClean="0">
                          <a:solidFill>
                            <a:srgbClr val="2D2D2D"/>
                          </a:solidFill>
                          <a:latin typeface="+mj-ea"/>
                          <a:ea typeface="+mj-ea"/>
                          <a:cs typeface="나눔바른고딕"/>
                        </a:rPr>
                        <a:t>하는 명령</a:t>
                      </a:r>
                      <a:endParaRPr lang="en-US" altLang="ko-KR" sz="1800" dirty="0" smtClean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539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b="1" dirty="0" err="1" smtClean="0">
                          <a:latin typeface="+mj-ea"/>
                          <a:ea typeface="+mj-ea"/>
                        </a:rPr>
                        <a:t>git</a:t>
                      </a:r>
                      <a:r>
                        <a:rPr lang="en-US" altLang="ko-KR" sz="1800" b="1" dirty="0" smtClean="0">
                          <a:latin typeface="+mj-ea"/>
                          <a:ea typeface="+mj-ea"/>
                        </a:rPr>
                        <a:t> branch –d &lt;branch</a:t>
                      </a:r>
                      <a:r>
                        <a:rPr lang="ko-KR" altLang="en-US" sz="1800" b="1" dirty="0" smtClean="0">
                          <a:latin typeface="+mj-ea"/>
                          <a:ea typeface="+mj-ea"/>
                        </a:rPr>
                        <a:t>명</a:t>
                      </a:r>
                      <a:r>
                        <a:rPr lang="en-US" altLang="ko-KR" sz="1800" b="1" dirty="0" smtClean="0">
                          <a:latin typeface="+mj-ea"/>
                          <a:ea typeface="+mj-ea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git</a:t>
                      </a:r>
                      <a:r>
                        <a:rPr lang="en-US" altLang="ko-KR" sz="18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branch –D &lt;branch</a:t>
                      </a:r>
                      <a:r>
                        <a:rPr lang="ko-KR" altLang="en-US" sz="18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명</a:t>
                      </a:r>
                      <a:r>
                        <a:rPr lang="en-US" altLang="ko-KR" sz="18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&gt;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1" indent="0" algn="l" eaLnBrk="1" hangingPunct="1">
                        <a:buFont typeface="Georgia" panose="02040502050405020303" pitchFamily="18" charset="0"/>
                        <a:buNone/>
                        <a:defRPr/>
                      </a:pPr>
                      <a:r>
                        <a:rPr lang="ko-KR" altLang="en-US" sz="1800" dirty="0" err="1" smtClean="0">
                          <a:latin typeface="+mj-ea"/>
                          <a:ea typeface="+mj-ea"/>
                        </a:rPr>
                        <a:t>브랜치</a:t>
                      </a:r>
                      <a:r>
                        <a:rPr lang="ko-KR" altLang="en-US" sz="1800" dirty="0" smtClean="0">
                          <a:latin typeface="+mj-ea"/>
                          <a:ea typeface="+mj-ea"/>
                        </a:rPr>
                        <a:t> 삭제</a:t>
                      </a:r>
                      <a:r>
                        <a:rPr lang="en-US" altLang="ko-KR" sz="1800" dirty="0" smtClean="0">
                          <a:latin typeface="+mj-ea"/>
                          <a:ea typeface="+mj-ea"/>
                        </a:rPr>
                        <a:t>(</a:t>
                      </a:r>
                      <a:r>
                        <a:rPr lang="ko-KR" altLang="en-US" sz="1800" dirty="0" smtClean="0">
                          <a:latin typeface="+mj-ea"/>
                          <a:ea typeface="+mj-ea"/>
                        </a:rPr>
                        <a:t>현재 </a:t>
                      </a:r>
                      <a:r>
                        <a:rPr lang="ko-KR" altLang="en-US" sz="1800" dirty="0" err="1" smtClean="0">
                          <a:latin typeface="+mj-ea"/>
                          <a:ea typeface="+mj-ea"/>
                        </a:rPr>
                        <a:t>브랜치가</a:t>
                      </a:r>
                      <a:r>
                        <a:rPr lang="ko-KR" altLang="en-US" sz="1800" dirty="0" smtClean="0">
                          <a:latin typeface="+mj-ea"/>
                          <a:ea typeface="+mj-ea"/>
                        </a:rPr>
                        <a:t> 아닌 것만 삭제 가능</a:t>
                      </a:r>
                      <a:r>
                        <a:rPr lang="en-US" altLang="ko-KR" sz="1800" dirty="0" smtClean="0">
                          <a:latin typeface="+mj-ea"/>
                          <a:ea typeface="+mj-ea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1809597"/>
                  </a:ext>
                </a:extLst>
              </a:tr>
              <a:tr h="56539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b="1" dirty="0" err="1" smtClean="0">
                          <a:latin typeface="+mj-ea"/>
                          <a:ea typeface="+mj-ea"/>
                        </a:rPr>
                        <a:t>git</a:t>
                      </a:r>
                      <a:r>
                        <a:rPr lang="en-US" altLang="ko-KR" sz="1800" b="1" dirty="0" smtClean="0">
                          <a:latin typeface="+mj-ea"/>
                          <a:ea typeface="+mj-ea"/>
                        </a:rPr>
                        <a:t> diff</a:t>
                      </a:r>
                      <a:endParaRPr lang="ko-KR" altLang="en-US" sz="18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1" indent="0" algn="l" eaLnBrk="1" hangingPunct="1">
                        <a:buFont typeface="Georgia" panose="02040502050405020303" pitchFamily="18" charset="0"/>
                        <a:buNone/>
                        <a:defRPr/>
                      </a:pPr>
                      <a:r>
                        <a:rPr lang="ko-KR" altLang="en-US" sz="1800" dirty="0" smtClean="0">
                          <a:latin typeface="+mj-ea"/>
                          <a:ea typeface="+mj-ea"/>
                        </a:rPr>
                        <a:t>충돌 시 충돌 내용 화면 출력</a:t>
                      </a:r>
                      <a:endParaRPr lang="en-US" altLang="ko-KR" sz="1800" dirty="0" smtClean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7604968"/>
                  </a:ext>
                </a:extLst>
              </a:tr>
              <a:tr h="56539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b="1" dirty="0" err="1" smtClean="0">
                          <a:latin typeface="+mj-ea"/>
                          <a:ea typeface="+mj-ea"/>
                        </a:rPr>
                        <a:t>git</a:t>
                      </a:r>
                      <a:r>
                        <a:rPr lang="en-US" altLang="ko-KR" sz="1800" b="1" dirty="0" smtClean="0">
                          <a:latin typeface="+mj-ea"/>
                          <a:ea typeface="+mj-ea"/>
                        </a:rPr>
                        <a:t> merge --abort</a:t>
                      </a:r>
                      <a:endParaRPr lang="ko-KR" altLang="en-US" sz="18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1" indent="0" algn="l" eaLnBrk="1" hangingPunct="1">
                        <a:buFont typeface="Georgia" panose="02040502050405020303" pitchFamily="18" charset="0"/>
                        <a:buNone/>
                        <a:defRPr/>
                      </a:pPr>
                      <a:endParaRPr lang="en-US" altLang="ko-KR" sz="1800" dirty="0" smtClean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96289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5715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7490628"/>
              </p:ext>
            </p:extLst>
          </p:nvPr>
        </p:nvGraphicFramePr>
        <p:xfrm>
          <a:off x="880413" y="1231510"/>
          <a:ext cx="10863911" cy="45686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974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664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48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 smtClean="0">
                          <a:latin typeface="+mj-ea"/>
                          <a:ea typeface="+mj-ea"/>
                        </a:rPr>
                        <a:t>명령어</a:t>
                      </a:r>
                      <a:endParaRPr lang="ko-KR" altLang="en-US" sz="18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 smtClean="0">
                          <a:latin typeface="+mj-ea"/>
                          <a:ea typeface="+mj-ea"/>
                        </a:rPr>
                        <a:t>설명</a:t>
                      </a:r>
                      <a:endParaRPr lang="ko-KR" altLang="en-US" sz="18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4823">
                <a:tc>
                  <a:txBody>
                    <a:bodyPr/>
                    <a:lstStyle/>
                    <a:p>
                      <a:pPr algn="l" eaLnBrk="1" hangingPunct="1">
                        <a:defRPr/>
                      </a:pPr>
                      <a:r>
                        <a:rPr lang="en-US" altLang="ko-KR" sz="1800" b="1" dirty="0" err="1" smtClean="0">
                          <a:latin typeface="+mj-ea"/>
                          <a:ea typeface="+mj-ea"/>
                        </a:rPr>
                        <a:t>git</a:t>
                      </a:r>
                      <a:r>
                        <a:rPr lang="en-US" altLang="ko-KR" sz="1800" b="1" dirty="0" smtClean="0"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altLang="ko-KR" sz="1800" b="1" dirty="0" err="1" smtClean="0">
                          <a:latin typeface="+mj-ea"/>
                          <a:ea typeface="+mj-ea"/>
                        </a:rPr>
                        <a:t>init</a:t>
                      </a:r>
                      <a:endParaRPr lang="en-US" altLang="ko-KR" sz="1800" b="1" dirty="0" smtClean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smtClean="0">
                          <a:latin typeface="+mj-ea"/>
                          <a:ea typeface="+mj-ea"/>
                        </a:rPr>
                        <a:t>저장소의 생성</a:t>
                      </a:r>
                      <a:r>
                        <a:rPr lang="en-US" altLang="ko-KR" sz="1800" dirty="0" smtClean="0">
                          <a:latin typeface="+mj-ea"/>
                          <a:ea typeface="+mj-ea"/>
                        </a:rPr>
                        <a:t>(.</a:t>
                      </a:r>
                      <a:r>
                        <a:rPr lang="en-US" altLang="ko-KR" sz="1800" dirty="0" err="1" smtClean="0">
                          <a:latin typeface="+mj-ea"/>
                          <a:ea typeface="+mj-ea"/>
                        </a:rPr>
                        <a:t>git</a:t>
                      </a:r>
                      <a:r>
                        <a:rPr lang="en-US" altLang="ko-KR" sz="1800" dirty="0" smtClean="0"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1800" dirty="0" smtClean="0">
                          <a:latin typeface="+mj-ea"/>
                          <a:ea typeface="+mj-ea"/>
                        </a:rPr>
                        <a:t>폴더가 만들어짐</a:t>
                      </a:r>
                      <a:r>
                        <a:rPr lang="en-US" altLang="ko-KR" sz="1800" dirty="0" smtClean="0">
                          <a:latin typeface="+mj-ea"/>
                          <a:ea typeface="+mj-ea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482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 err="1" smtClean="0">
                          <a:latin typeface="+mj-ea"/>
                          <a:ea typeface="+mj-ea"/>
                        </a:rPr>
                        <a:t>git</a:t>
                      </a:r>
                      <a:r>
                        <a:rPr lang="en-US" altLang="ko-KR" sz="1800" b="1" dirty="0" smtClean="0">
                          <a:latin typeface="+mj-ea"/>
                          <a:ea typeface="+mj-ea"/>
                        </a:rPr>
                        <a:t> add &lt;filename&gt;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 err="1" smtClean="0">
                          <a:latin typeface="+mj-ea"/>
                          <a:ea typeface="+mj-ea"/>
                        </a:rPr>
                        <a:t>git</a:t>
                      </a:r>
                      <a:r>
                        <a:rPr lang="en-US" altLang="ko-KR" sz="1800" b="1" baseline="0" dirty="0" smtClean="0">
                          <a:latin typeface="+mj-ea"/>
                          <a:ea typeface="+mj-ea"/>
                        </a:rPr>
                        <a:t> add --all</a:t>
                      </a:r>
                      <a:endParaRPr lang="ko-KR" altLang="en-US" sz="1800" b="1" dirty="0" smtClean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smtClean="0">
                          <a:latin typeface="+mj-ea"/>
                          <a:ea typeface="+mj-ea"/>
                        </a:rPr>
                        <a:t>저장소에 파일 추가</a:t>
                      </a:r>
                      <a:r>
                        <a:rPr lang="en-US" altLang="ko-KR" sz="1800" dirty="0" smtClean="0">
                          <a:latin typeface="+mj-ea"/>
                          <a:ea typeface="+mj-ea"/>
                        </a:rPr>
                        <a:t>(</a:t>
                      </a:r>
                      <a:r>
                        <a:rPr lang="en-US" altLang="ko-KR" sz="1800" baseline="0" dirty="0" smtClean="0">
                          <a:latin typeface="+mj-ea"/>
                          <a:ea typeface="+mj-ea"/>
                        </a:rPr>
                        <a:t>staging area</a:t>
                      </a:r>
                      <a:r>
                        <a:rPr lang="ko-KR" altLang="en-US" sz="1800" baseline="0" dirty="0" smtClean="0">
                          <a:latin typeface="+mj-ea"/>
                          <a:ea typeface="+mj-ea"/>
                        </a:rPr>
                        <a:t>로 올라감</a:t>
                      </a:r>
                      <a:r>
                        <a:rPr lang="en-US" altLang="ko-KR" sz="1800" baseline="0" dirty="0" smtClean="0">
                          <a:latin typeface="+mj-ea"/>
                          <a:ea typeface="+mj-ea"/>
                        </a:rPr>
                        <a:t>)</a:t>
                      </a:r>
                      <a:endParaRPr lang="en-US" altLang="ko-KR" sz="1800" dirty="0" smtClean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4823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b="1" dirty="0" err="1" smtClean="0">
                          <a:latin typeface="+mj-ea"/>
                          <a:ea typeface="+mj-ea"/>
                        </a:rPr>
                        <a:t>git</a:t>
                      </a:r>
                      <a:r>
                        <a:rPr lang="en-US" altLang="ko-KR" sz="1800" b="1" dirty="0" smtClean="0">
                          <a:latin typeface="+mj-ea"/>
                          <a:ea typeface="+mj-ea"/>
                        </a:rPr>
                        <a:t> commit –m “message”</a:t>
                      </a:r>
                      <a:endParaRPr lang="ko-KR" altLang="en-US" sz="18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1" indent="0" algn="l" eaLnBrk="1" hangingPunct="1">
                        <a:buFont typeface="Georgia" panose="02040502050405020303" pitchFamily="18" charset="0"/>
                        <a:buNone/>
                        <a:defRPr/>
                      </a:pPr>
                      <a:r>
                        <a:rPr lang="ko-KR" altLang="en-US" sz="1800" dirty="0" smtClean="0">
                          <a:latin typeface="+mj-ea"/>
                          <a:ea typeface="+mj-ea"/>
                        </a:rPr>
                        <a:t>저장소에 변경 내용 반영</a:t>
                      </a:r>
                      <a:endParaRPr lang="en-US" altLang="ko-KR" sz="1800" dirty="0" smtClean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0328023"/>
                  </a:ext>
                </a:extLst>
              </a:tr>
              <a:tr h="474823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b="1" dirty="0" err="1" smtClean="0">
                          <a:latin typeface="+mj-ea"/>
                          <a:ea typeface="+mj-ea"/>
                        </a:rPr>
                        <a:t>git</a:t>
                      </a:r>
                      <a:r>
                        <a:rPr lang="en-US" altLang="ko-KR" sz="1800" b="1" dirty="0" smtClean="0"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altLang="ko-KR" sz="1800" b="1" dirty="0" err="1" smtClean="0">
                          <a:latin typeface="+mj-ea"/>
                          <a:ea typeface="+mj-ea"/>
                        </a:rPr>
                        <a:t>config</a:t>
                      </a:r>
                      <a:r>
                        <a:rPr lang="en-US" altLang="ko-KR" sz="1800" b="1" dirty="0" smtClean="0">
                          <a:latin typeface="+mj-ea"/>
                          <a:ea typeface="+mj-ea"/>
                        </a:rPr>
                        <a:t>  --global</a:t>
                      </a:r>
                      <a:r>
                        <a:rPr lang="en-US" altLang="ko-KR" sz="1800" b="1" baseline="0" dirty="0" smtClean="0"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altLang="ko-KR" dirty="0" smtClean="0"/>
                        <a:t>user.name “</a:t>
                      </a:r>
                      <a:r>
                        <a:rPr lang="en-US" altLang="ko-KR" dirty="0" err="1" smtClean="0"/>
                        <a:t>gildong</a:t>
                      </a:r>
                      <a:r>
                        <a:rPr lang="en-US" altLang="ko-KR" dirty="0" smtClean="0"/>
                        <a:t>"</a:t>
                      </a:r>
                      <a:endParaRPr lang="ko-KR" altLang="en-US" sz="18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1" indent="0" algn="l" eaLnBrk="1" hangingPunct="1">
                        <a:buFont typeface="Georgia" panose="02040502050405020303" pitchFamily="18" charset="0"/>
                        <a:buNone/>
                        <a:defRPr/>
                      </a:pPr>
                      <a:r>
                        <a:rPr lang="en-US" altLang="ko-KR" sz="1800" dirty="0" err="1" smtClean="0">
                          <a:latin typeface="+mj-ea"/>
                          <a:ea typeface="+mj-ea"/>
                        </a:rPr>
                        <a:t>git</a:t>
                      </a:r>
                      <a:r>
                        <a:rPr lang="en-US" altLang="ko-KR" sz="1800" dirty="0" smtClean="0"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1800" dirty="0" smtClean="0">
                          <a:latin typeface="+mj-ea"/>
                          <a:ea typeface="+mj-ea"/>
                        </a:rPr>
                        <a:t>설정</a:t>
                      </a:r>
                      <a:r>
                        <a:rPr lang="en-US" altLang="ko-KR" sz="1800" dirty="0" smtClean="0">
                          <a:latin typeface="+mj-ea"/>
                          <a:ea typeface="+mj-ea"/>
                        </a:rPr>
                        <a:t>(</a:t>
                      </a:r>
                      <a:r>
                        <a:rPr lang="ko-KR" altLang="en-US" sz="1800" dirty="0" smtClean="0">
                          <a:latin typeface="+mj-ea"/>
                          <a:ea typeface="+mj-ea"/>
                        </a:rPr>
                        <a:t>사용자 정보 설정</a:t>
                      </a:r>
                      <a:r>
                        <a:rPr lang="en-US" altLang="ko-KR" sz="1800" dirty="0" smtClean="0"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800" dirty="0" smtClean="0">
                          <a:latin typeface="+mj-ea"/>
                          <a:ea typeface="+mj-ea"/>
                        </a:rPr>
                        <a:t>설정 확인 등</a:t>
                      </a:r>
                      <a:r>
                        <a:rPr lang="en-US" altLang="ko-KR" sz="1800" dirty="0" smtClean="0">
                          <a:latin typeface="+mj-ea"/>
                          <a:ea typeface="+mj-ea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9472405"/>
                  </a:ext>
                </a:extLst>
              </a:tr>
              <a:tr h="474823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b="1" dirty="0" err="1" smtClean="0">
                          <a:latin typeface="+mj-ea"/>
                          <a:ea typeface="+mj-ea"/>
                        </a:rPr>
                        <a:t>git</a:t>
                      </a:r>
                      <a:r>
                        <a:rPr lang="en-US" altLang="ko-KR" sz="1800" b="1" dirty="0" smtClean="0">
                          <a:latin typeface="+mj-ea"/>
                          <a:ea typeface="+mj-ea"/>
                        </a:rPr>
                        <a:t> status</a:t>
                      </a:r>
                      <a:endParaRPr lang="ko-KR" altLang="en-US" sz="18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smtClean="0">
                          <a:latin typeface="+mj-ea"/>
                          <a:ea typeface="+mj-ea"/>
                        </a:rPr>
                        <a:t>저장소 상태 확인</a:t>
                      </a:r>
                      <a:endParaRPr lang="en-US" altLang="ko-KR" sz="1800" dirty="0" smtClean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4823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b="1" dirty="0" err="1" smtClean="0">
                          <a:latin typeface="+mj-ea"/>
                          <a:ea typeface="+mj-ea"/>
                        </a:rPr>
                        <a:t>git</a:t>
                      </a:r>
                      <a:r>
                        <a:rPr lang="en-US" altLang="ko-KR" sz="1800" b="1" dirty="0" smtClean="0">
                          <a:latin typeface="+mj-ea"/>
                          <a:ea typeface="+mj-ea"/>
                        </a:rPr>
                        <a:t> diff</a:t>
                      </a:r>
                      <a:endParaRPr lang="ko-KR" altLang="en-US" sz="18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altLang="ko-KR" sz="18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git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 add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하기 전과 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add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한 후의 파일 내용을 비교할 때</a:t>
                      </a:r>
                      <a:endParaRPr lang="en-US" altLang="ko-KR" sz="1800" kern="1200" dirty="0" smtClean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  <a:p>
                      <a:pPr fontAlgn="base"/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버전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(checksum)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들 간의 소스 코드 내용 비교할 때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6071594"/>
                  </a:ext>
                </a:extLst>
              </a:tr>
              <a:tr h="474823">
                <a:tc>
                  <a:txBody>
                    <a:bodyPr/>
                    <a:lstStyle/>
                    <a:p>
                      <a:pPr algn="l" eaLnBrk="1" hangingPunct="1">
                        <a:defRPr/>
                      </a:pPr>
                      <a:r>
                        <a:rPr lang="en-US" altLang="ko-KR" sz="1800" b="1" dirty="0" err="1" smtClean="0">
                          <a:latin typeface="+mj-ea"/>
                          <a:ea typeface="+mj-ea"/>
                        </a:rPr>
                        <a:t>git</a:t>
                      </a:r>
                      <a:r>
                        <a:rPr lang="en-US" altLang="ko-KR" sz="1800" b="1" dirty="0" smtClean="0">
                          <a:latin typeface="+mj-ea"/>
                          <a:ea typeface="+mj-ea"/>
                        </a:rPr>
                        <a:t> log</a:t>
                      </a:r>
                    </a:p>
                    <a:p>
                      <a:pPr algn="l" eaLnBrk="1" hangingPunct="1">
                        <a:defRPr/>
                      </a:pPr>
                      <a:r>
                        <a:rPr lang="en-US" altLang="ko-KR" sz="1800" b="1" dirty="0" err="1" smtClean="0">
                          <a:latin typeface="+mj-ea"/>
                          <a:ea typeface="+mj-ea"/>
                        </a:rPr>
                        <a:t>git</a:t>
                      </a:r>
                      <a:r>
                        <a:rPr lang="en-US" altLang="ko-KR" sz="1800" b="1" dirty="0" smtClean="0">
                          <a:latin typeface="+mj-ea"/>
                          <a:ea typeface="+mj-ea"/>
                        </a:rPr>
                        <a:t> log -p</a:t>
                      </a:r>
                    </a:p>
                    <a:p>
                      <a:pPr algn="l" eaLnBrk="1" hangingPunct="1">
                        <a:defRPr/>
                      </a:pPr>
                      <a:r>
                        <a:rPr lang="en-US" altLang="ko-KR" sz="1800" b="1" dirty="0" err="1" smtClean="0">
                          <a:latin typeface="+mj-ea"/>
                          <a:ea typeface="+mj-ea"/>
                        </a:rPr>
                        <a:t>git</a:t>
                      </a:r>
                      <a:r>
                        <a:rPr lang="en-US" altLang="ko-KR" sz="1800" b="1" dirty="0" smtClean="0">
                          <a:latin typeface="+mj-ea"/>
                          <a:ea typeface="+mj-ea"/>
                        </a:rPr>
                        <a:t> log --stat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smtClean="0">
                          <a:latin typeface="+mj-ea"/>
                          <a:ea typeface="+mj-ea"/>
                        </a:rPr>
                        <a:t>로그 상태 보기</a:t>
                      </a:r>
                      <a:endParaRPr lang="en-US" altLang="ko-KR" sz="1800" dirty="0" smtClean="0">
                        <a:latin typeface="+mj-ea"/>
                        <a:ea typeface="+mj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smtClean="0">
                          <a:latin typeface="+mj-ea"/>
                          <a:ea typeface="+mj-ea"/>
                        </a:rPr>
                        <a:t>각 파일 별 로그 상태 보기</a:t>
                      </a:r>
                      <a:endParaRPr lang="en-US" altLang="ko-KR" sz="1800" dirty="0" smtClean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1809597"/>
                  </a:ext>
                </a:extLst>
              </a:tr>
            </a:tbl>
          </a:graphicData>
        </a:graphic>
      </p:graphicFrame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7818" y="121636"/>
            <a:ext cx="10515600" cy="658680"/>
          </a:xfrm>
        </p:spPr>
        <p:txBody>
          <a:bodyPr>
            <a:normAutofit fontScale="90000"/>
          </a:bodyPr>
          <a:lstStyle/>
          <a:p>
            <a:r>
              <a:rPr lang="en-US" altLang="ko-K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Git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 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기본 </a:t>
            </a: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명령어 </a:t>
            </a: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- </a:t>
            </a: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복습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4136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9845" y="145472"/>
            <a:ext cx="10515600" cy="773719"/>
          </a:xfrm>
        </p:spPr>
        <p:txBody>
          <a:bodyPr/>
          <a:lstStyle/>
          <a:p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conflict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96660" y="919191"/>
            <a:ext cx="11238782" cy="4351338"/>
          </a:xfrm>
        </p:spPr>
        <p:txBody>
          <a:bodyPr>
            <a:normAutofit/>
          </a:bodyPr>
          <a:lstStyle/>
          <a:p>
            <a:pPr marL="469900" indent="-457200">
              <a:lnSpc>
                <a:spcPct val="100000"/>
              </a:lnSpc>
              <a:spcBef>
                <a:spcPts val="1105"/>
              </a:spcBef>
              <a:tabLst>
                <a:tab pos="241300" algn="l"/>
              </a:tabLst>
            </a:pPr>
            <a:r>
              <a:rPr lang="ko-KR" altLang="en-US" spc="210" dirty="0">
                <a:latin typeface="+mj-ea"/>
                <a:ea typeface="+mj-ea"/>
                <a:cs typeface="나눔스퀘어OTF Light"/>
              </a:rPr>
              <a:t>서로 다른 </a:t>
            </a:r>
            <a:r>
              <a:rPr lang="en-US" altLang="ko-KR" spc="55" dirty="0">
                <a:latin typeface="+mj-ea"/>
                <a:ea typeface="+mj-ea"/>
                <a:cs typeface="나눔스퀘어OTF Light"/>
              </a:rPr>
              <a:t>branch</a:t>
            </a:r>
            <a:r>
              <a:rPr lang="ko-KR" altLang="en-US" spc="55" dirty="0">
                <a:latin typeface="+mj-ea"/>
                <a:ea typeface="+mj-ea"/>
                <a:cs typeface="나눔스퀘어OTF Light"/>
              </a:rPr>
              <a:t>끼리 </a:t>
            </a:r>
            <a:r>
              <a:rPr lang="ko-KR" altLang="en-US" spc="210" dirty="0">
                <a:latin typeface="+mj-ea"/>
                <a:ea typeface="+mj-ea"/>
                <a:cs typeface="나눔스퀘어OTF Light"/>
              </a:rPr>
              <a:t>병합했을 때 충돌이 일어나는</a:t>
            </a:r>
            <a:r>
              <a:rPr lang="ko-KR" altLang="en-US" spc="415" dirty="0">
                <a:latin typeface="+mj-ea"/>
                <a:ea typeface="+mj-ea"/>
                <a:cs typeface="나눔스퀘어OTF Light"/>
              </a:rPr>
              <a:t> </a:t>
            </a:r>
            <a:r>
              <a:rPr lang="ko-KR" altLang="en-US" spc="210" dirty="0">
                <a:latin typeface="+mj-ea"/>
                <a:ea typeface="+mj-ea"/>
                <a:cs typeface="나눔스퀘어OTF Light"/>
              </a:rPr>
              <a:t>현상</a:t>
            </a:r>
            <a:endParaRPr lang="ko-KR" altLang="en-US" dirty="0">
              <a:latin typeface="+mj-ea"/>
              <a:ea typeface="+mj-ea"/>
              <a:cs typeface="나눔스퀘어OTF Light"/>
            </a:endParaRPr>
          </a:p>
          <a:p>
            <a:pPr marL="469900" marR="5080" indent="-457200">
              <a:lnSpc>
                <a:spcPct val="100000"/>
              </a:lnSpc>
              <a:spcBef>
                <a:spcPts val="1010"/>
              </a:spcBef>
              <a:tabLst>
                <a:tab pos="241300" algn="l"/>
              </a:tabLst>
            </a:pPr>
            <a:r>
              <a:rPr lang="ko-KR" altLang="en-US" spc="210" dirty="0">
                <a:latin typeface="+mj-ea"/>
                <a:ea typeface="+mj-ea"/>
                <a:cs typeface="나눔스퀘어OTF Light"/>
              </a:rPr>
              <a:t>서로 다른 </a:t>
            </a:r>
            <a:r>
              <a:rPr lang="en-US" altLang="ko-KR" spc="55" dirty="0">
                <a:latin typeface="+mj-ea"/>
                <a:ea typeface="+mj-ea"/>
                <a:cs typeface="나눔스퀘어OTF Light"/>
              </a:rPr>
              <a:t>branch</a:t>
            </a:r>
            <a:r>
              <a:rPr lang="ko-KR" altLang="en-US" spc="55" dirty="0">
                <a:latin typeface="+mj-ea"/>
                <a:ea typeface="+mj-ea"/>
                <a:cs typeface="나눔스퀘어OTF Light"/>
              </a:rPr>
              <a:t>에서 </a:t>
            </a:r>
            <a:r>
              <a:rPr lang="ko-KR" altLang="en-US" spc="210" dirty="0">
                <a:latin typeface="+mj-ea"/>
                <a:ea typeface="+mj-ea"/>
                <a:cs typeface="나눔스퀘어OTF Light"/>
              </a:rPr>
              <a:t>같은 부분을 수정했을 때 </a:t>
            </a:r>
            <a:r>
              <a:rPr lang="en-US" altLang="ko-KR" spc="-5" dirty="0" smtClean="0">
                <a:latin typeface="+mj-ea"/>
                <a:ea typeface="+mj-ea"/>
                <a:cs typeface="나눔스퀘어OTF Light"/>
              </a:rPr>
              <a:t>conflict </a:t>
            </a:r>
            <a:r>
              <a:rPr lang="ko-KR" altLang="en-US" spc="-5" dirty="0" smtClean="0">
                <a:latin typeface="+mj-ea"/>
                <a:ea typeface="+mj-ea"/>
                <a:cs typeface="나눔스퀘어OTF Light"/>
              </a:rPr>
              <a:t>발생</a:t>
            </a:r>
            <a:endParaRPr lang="en-US" altLang="ko-KR" spc="-5" dirty="0" smtClean="0">
              <a:latin typeface="+mj-ea"/>
              <a:ea typeface="+mj-ea"/>
              <a:cs typeface="나눔스퀘어OTF Light"/>
            </a:endParaRPr>
          </a:p>
          <a:p>
            <a:pPr marL="927100" marR="5080" lvl="1" indent="-457200">
              <a:lnSpc>
                <a:spcPct val="100000"/>
              </a:lnSpc>
              <a:spcBef>
                <a:spcPts val="1010"/>
              </a:spcBef>
              <a:tabLst>
                <a:tab pos="241300" algn="l"/>
              </a:tabLst>
            </a:pPr>
            <a:r>
              <a:rPr lang="ko-KR" altLang="en-US" spc="-5" dirty="0" smtClean="0">
                <a:latin typeface="+mj-ea"/>
                <a:ea typeface="+mj-ea"/>
                <a:cs typeface="나눔스퀘어OTF Light"/>
              </a:rPr>
              <a:t>아래 그림에서 </a:t>
            </a:r>
            <a:r>
              <a:rPr lang="en-US" altLang="ko-KR" spc="-5" dirty="0" smtClean="0">
                <a:latin typeface="+mj-ea"/>
                <a:ea typeface="+mj-ea"/>
                <a:cs typeface="나눔스퀘어OTF Light"/>
              </a:rPr>
              <a:t>master</a:t>
            </a:r>
            <a:r>
              <a:rPr lang="ko-KR" altLang="en-US" spc="-5" dirty="0" smtClean="0">
                <a:latin typeface="+mj-ea"/>
                <a:ea typeface="+mj-ea"/>
                <a:cs typeface="나눔스퀘어OTF Light"/>
              </a:rPr>
              <a:t>와 </a:t>
            </a:r>
            <a:r>
              <a:rPr lang="en-US" altLang="ko-KR" spc="-5" dirty="0" smtClean="0">
                <a:latin typeface="+mj-ea"/>
                <a:ea typeface="+mj-ea"/>
                <a:cs typeface="나눔스퀘어OTF Light"/>
              </a:rPr>
              <a:t>testing</a:t>
            </a:r>
            <a:r>
              <a:rPr lang="ko-KR" altLang="en-US" spc="-5" dirty="0" smtClean="0">
                <a:latin typeface="+mj-ea"/>
                <a:ea typeface="+mj-ea"/>
                <a:cs typeface="나눔스퀘어OTF Light"/>
              </a:rPr>
              <a:t>에서 각각 같은 파일을 수정</a:t>
            </a:r>
            <a:endParaRPr lang="en-US" altLang="ko-KR" spc="-5" dirty="0" smtClean="0">
              <a:latin typeface="+mj-ea"/>
              <a:ea typeface="+mj-ea"/>
              <a:cs typeface="나눔스퀘어OTF Light"/>
            </a:endParaRPr>
          </a:p>
          <a:p>
            <a:pPr marL="927100" marR="5080" lvl="1" indent="-457200">
              <a:lnSpc>
                <a:spcPct val="100000"/>
              </a:lnSpc>
              <a:spcBef>
                <a:spcPts val="1010"/>
              </a:spcBef>
              <a:tabLst>
                <a:tab pos="241300" algn="l"/>
              </a:tabLst>
            </a:pPr>
            <a:r>
              <a:rPr lang="ko-KR" altLang="en-US" spc="-5" dirty="0" smtClean="0">
                <a:latin typeface="+mj-ea"/>
                <a:ea typeface="+mj-ea"/>
                <a:cs typeface="나눔스퀘어OTF Light"/>
              </a:rPr>
              <a:t>이 둘을 </a:t>
            </a:r>
            <a:r>
              <a:rPr lang="en-US" altLang="ko-KR" spc="-5" dirty="0" smtClean="0">
                <a:latin typeface="+mj-ea"/>
                <a:ea typeface="+mj-ea"/>
                <a:cs typeface="나눔스퀘어OTF Light"/>
              </a:rPr>
              <a:t>merge </a:t>
            </a:r>
            <a:r>
              <a:rPr lang="ko-KR" altLang="en-US" spc="-5" dirty="0" smtClean="0">
                <a:latin typeface="+mj-ea"/>
                <a:ea typeface="+mj-ea"/>
                <a:cs typeface="나눔스퀘어OTF Light"/>
              </a:rPr>
              <a:t>할 경우 </a:t>
            </a:r>
            <a:r>
              <a:rPr lang="en-US" altLang="ko-KR" spc="-5" dirty="0" smtClean="0">
                <a:latin typeface="+mj-ea"/>
                <a:ea typeface="+mj-ea"/>
                <a:cs typeface="나눔스퀘어OTF Light"/>
              </a:rPr>
              <a:t>conflict </a:t>
            </a:r>
            <a:r>
              <a:rPr lang="ko-KR" altLang="en-US" spc="-5" dirty="0" smtClean="0">
                <a:latin typeface="+mj-ea"/>
                <a:ea typeface="+mj-ea"/>
                <a:cs typeface="나눔스퀘어OTF Light"/>
              </a:rPr>
              <a:t>발생</a:t>
            </a:r>
            <a:endParaRPr lang="ko-KR" altLang="en-US" dirty="0">
              <a:latin typeface="+mj-ea"/>
              <a:ea typeface="+mj-ea"/>
              <a:cs typeface="나눔스퀘어OTF Light"/>
            </a:endParaRPr>
          </a:p>
          <a:p>
            <a:pPr>
              <a:lnSpc>
                <a:spcPct val="150000"/>
              </a:lnSpc>
            </a:pPr>
            <a:endParaRPr lang="ko-KR" altLang="en-US" sz="240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20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clrChange>
              <a:clrFrom>
                <a:srgbClr val="FCFCFA"/>
              </a:clrFrom>
              <a:clrTo>
                <a:srgbClr val="FCFCFA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808357" y="2333681"/>
            <a:ext cx="7879106" cy="4667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781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9460" y="139700"/>
            <a:ext cx="10515600" cy="692710"/>
          </a:xfrm>
        </p:spPr>
        <p:txBody>
          <a:bodyPr>
            <a:normAutofit fontScale="90000"/>
          </a:bodyPr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m</a:t>
            </a: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erge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77072" y="928439"/>
            <a:ext cx="7007140" cy="592956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 smtClean="0">
                <a:latin typeface="+mj-ea"/>
                <a:ea typeface="+mj-ea"/>
              </a:rPr>
              <a:t>여러 개의 </a:t>
            </a:r>
            <a:r>
              <a:rPr lang="ko-KR" altLang="en-US" sz="2400" dirty="0" err="1" smtClean="0">
                <a:latin typeface="+mj-ea"/>
                <a:ea typeface="+mj-ea"/>
              </a:rPr>
              <a:t>브랜치를</a:t>
            </a:r>
            <a:r>
              <a:rPr lang="ko-KR" altLang="en-US" sz="2400" dirty="0" smtClean="0">
                <a:latin typeface="+mj-ea"/>
                <a:ea typeface="+mj-ea"/>
              </a:rPr>
              <a:t> 하나로 모을 수 있음</a:t>
            </a:r>
            <a:endParaRPr lang="en-US" altLang="ko-KR" sz="2400" dirty="0" smtClean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>
                <a:latin typeface="+mj-ea"/>
                <a:ea typeface="+mj-ea"/>
              </a:rPr>
              <a:t>변경 내용의 이력이 모두 그대로 </a:t>
            </a:r>
            <a:r>
              <a:rPr lang="ko-KR" altLang="en-US" sz="2400" dirty="0" smtClean="0">
                <a:latin typeface="+mj-ea"/>
                <a:ea typeface="+mj-ea"/>
              </a:rPr>
              <a:t>남아 있음</a:t>
            </a:r>
            <a:endParaRPr lang="en-US" altLang="ko-KR" sz="2400" dirty="0" smtClean="0">
              <a:latin typeface="+mj-ea"/>
              <a:ea typeface="+mj-ea"/>
            </a:endParaRPr>
          </a:p>
          <a:p>
            <a:pPr lvl="1"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0000FF"/>
                </a:solidFill>
                <a:latin typeface="+mj-ea"/>
                <a:ea typeface="+mj-ea"/>
              </a:rPr>
              <a:t>$ </a:t>
            </a:r>
            <a:r>
              <a:rPr lang="en-US" altLang="ko-KR" sz="2000" b="1" dirty="0" err="1" smtClean="0">
                <a:solidFill>
                  <a:srgbClr val="0000FF"/>
                </a:solidFill>
                <a:latin typeface="+mj-ea"/>
                <a:ea typeface="+mj-ea"/>
              </a:rPr>
              <a:t>git</a:t>
            </a:r>
            <a:r>
              <a:rPr lang="en-US" altLang="ko-KR" sz="2000" b="1" dirty="0" smtClean="0">
                <a:solidFill>
                  <a:srgbClr val="0000FF"/>
                </a:solidFill>
                <a:latin typeface="+mj-ea"/>
                <a:ea typeface="+mj-ea"/>
              </a:rPr>
              <a:t>  merge testing</a:t>
            </a:r>
          </a:p>
          <a:p>
            <a:pPr lvl="1">
              <a:lnSpc>
                <a:spcPct val="150000"/>
              </a:lnSpc>
            </a:pPr>
            <a:r>
              <a:rPr lang="en-US" altLang="ko-KR" sz="2000" dirty="0" smtClean="0">
                <a:latin typeface="+mj-ea"/>
                <a:ea typeface="+mj-ea"/>
              </a:rPr>
              <a:t>master</a:t>
            </a:r>
            <a:r>
              <a:rPr lang="ko-KR" altLang="en-US" sz="2000" dirty="0" err="1" smtClean="0">
                <a:latin typeface="+mj-ea"/>
                <a:ea typeface="+mj-ea"/>
              </a:rPr>
              <a:t>브랜치가</a:t>
            </a:r>
            <a:r>
              <a:rPr lang="ko-KR" altLang="en-US" sz="2000" dirty="0" smtClean="0">
                <a:latin typeface="+mj-ea"/>
                <a:ea typeface="+mj-ea"/>
              </a:rPr>
              <a:t> </a:t>
            </a:r>
            <a:r>
              <a:rPr lang="ko-KR" altLang="en-US" sz="2000" dirty="0">
                <a:latin typeface="+mj-ea"/>
                <a:ea typeface="+mj-ea"/>
              </a:rPr>
              <a:t>가리키는 </a:t>
            </a:r>
            <a:r>
              <a:rPr lang="ko-KR" altLang="en-US" sz="2000" dirty="0" err="1">
                <a:latin typeface="+mj-ea"/>
                <a:ea typeface="+mj-ea"/>
              </a:rPr>
              <a:t>커밋이</a:t>
            </a:r>
            <a:r>
              <a:rPr lang="ko-KR" altLang="en-US" sz="2000" dirty="0">
                <a:latin typeface="+mj-ea"/>
                <a:ea typeface="+mj-ea"/>
              </a:rPr>
              <a:t> </a:t>
            </a:r>
            <a:r>
              <a:rPr lang="en-US" altLang="ko-KR" sz="2000" dirty="0" smtClean="0">
                <a:latin typeface="+mj-ea"/>
                <a:ea typeface="+mj-ea"/>
              </a:rPr>
              <a:t>testing</a:t>
            </a:r>
            <a:r>
              <a:rPr lang="ko-KR" altLang="en-US" sz="2000" dirty="0" smtClean="0">
                <a:latin typeface="+mj-ea"/>
                <a:ea typeface="+mj-ea"/>
              </a:rPr>
              <a:t>과 </a:t>
            </a:r>
            <a:r>
              <a:rPr lang="ko-KR" altLang="en-US" sz="2000" dirty="0">
                <a:latin typeface="+mj-ea"/>
                <a:ea typeface="+mj-ea"/>
              </a:rPr>
              <a:t>같은 위치로 </a:t>
            </a:r>
            <a:r>
              <a:rPr lang="ko-KR" altLang="en-US" sz="2000" dirty="0" smtClean="0">
                <a:latin typeface="+mj-ea"/>
                <a:ea typeface="+mj-ea"/>
              </a:rPr>
              <a:t>이동 </a:t>
            </a:r>
            <a:endParaRPr lang="en-US" altLang="ko-KR" sz="2000" dirty="0" smtClean="0">
              <a:latin typeface="+mj-ea"/>
              <a:ea typeface="+mj-ea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2000" dirty="0">
                <a:latin typeface="+mj-ea"/>
                <a:ea typeface="+mj-ea"/>
                <a:sym typeface="Wingdings" panose="05000000000000000000" pitchFamily="2" charset="2"/>
              </a:rPr>
              <a:t> </a:t>
            </a:r>
            <a:r>
              <a:rPr lang="en-US" altLang="ko-KR" sz="2000" dirty="0" smtClean="0">
                <a:latin typeface="+mj-ea"/>
                <a:ea typeface="+mj-ea"/>
                <a:sym typeface="Wingdings" panose="05000000000000000000" pitchFamily="2" charset="2"/>
              </a:rPr>
              <a:t>   fast-forward(</a:t>
            </a:r>
            <a:r>
              <a:rPr lang="ko-KR" altLang="en-US" sz="2000" dirty="0" smtClean="0">
                <a:latin typeface="+mj-ea"/>
                <a:ea typeface="+mj-ea"/>
                <a:sym typeface="Wingdings" panose="05000000000000000000" pitchFamily="2" charset="2"/>
              </a:rPr>
              <a:t>빨리 감기 병합</a:t>
            </a:r>
            <a:r>
              <a:rPr lang="en-US" altLang="ko-KR" sz="2000" dirty="0" smtClean="0">
                <a:latin typeface="+mj-ea"/>
                <a:ea typeface="+mj-ea"/>
                <a:sym typeface="Wingdings" panose="05000000000000000000" pitchFamily="2" charset="2"/>
              </a:rPr>
              <a:t>)</a:t>
            </a:r>
            <a:endParaRPr lang="en-US" altLang="ko-KR" sz="20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ko-KR" altLang="en-US" sz="240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21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7282" y="928438"/>
            <a:ext cx="4802258" cy="517906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7359" y="4446028"/>
            <a:ext cx="3860414" cy="2275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821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7245" y="289018"/>
            <a:ext cx="10515600" cy="4351338"/>
          </a:xfrm>
        </p:spPr>
        <p:txBody>
          <a:bodyPr/>
          <a:lstStyle/>
          <a:p>
            <a:r>
              <a:rPr lang="ko-KR" altLang="en-US" dirty="0" smtClean="0">
                <a:latin typeface="+mj-ea"/>
                <a:ea typeface="+mj-ea"/>
              </a:rPr>
              <a:t>두 </a:t>
            </a:r>
            <a:r>
              <a:rPr lang="ko-KR" altLang="en-US" dirty="0" err="1" smtClean="0">
                <a:latin typeface="+mj-ea"/>
                <a:ea typeface="+mj-ea"/>
              </a:rPr>
              <a:t>브랜치를</a:t>
            </a:r>
            <a:r>
              <a:rPr lang="ko-KR" altLang="en-US" dirty="0" smtClean="0">
                <a:latin typeface="+mj-ea"/>
                <a:ea typeface="+mj-ea"/>
              </a:rPr>
              <a:t> 병합</a:t>
            </a:r>
            <a:endParaRPr lang="en-US" altLang="ko-KR" dirty="0" smtClean="0">
              <a:latin typeface="+mj-ea"/>
              <a:ea typeface="+mj-ea"/>
            </a:endParaRPr>
          </a:p>
          <a:p>
            <a:pPr lvl="1"/>
            <a:r>
              <a:rPr lang="en-US" altLang="ko-KR" b="1" dirty="0" smtClean="0">
                <a:solidFill>
                  <a:srgbClr val="0000FF"/>
                </a:solidFill>
                <a:latin typeface="+mj-ea"/>
                <a:ea typeface="+mj-ea"/>
              </a:rPr>
              <a:t>$ </a:t>
            </a:r>
            <a:r>
              <a:rPr lang="en-US" altLang="ko-KR" b="1" dirty="0" err="1" smtClean="0">
                <a:solidFill>
                  <a:srgbClr val="0000FF"/>
                </a:solidFill>
                <a:latin typeface="+mj-ea"/>
                <a:ea typeface="+mj-ea"/>
              </a:rPr>
              <a:t>git</a:t>
            </a:r>
            <a:r>
              <a:rPr lang="en-US" altLang="ko-KR" b="1" dirty="0" smtClean="0">
                <a:solidFill>
                  <a:srgbClr val="0000FF"/>
                </a:solidFill>
                <a:latin typeface="+mj-ea"/>
                <a:ea typeface="+mj-ea"/>
              </a:rPr>
              <a:t> checkout master</a:t>
            </a:r>
          </a:p>
          <a:p>
            <a:pPr lvl="1"/>
            <a:r>
              <a:rPr lang="en-US" altLang="ko-KR" b="1" dirty="0" smtClean="0">
                <a:solidFill>
                  <a:srgbClr val="0000FF"/>
                </a:solidFill>
                <a:latin typeface="+mj-ea"/>
                <a:ea typeface="+mj-ea"/>
              </a:rPr>
              <a:t>$ </a:t>
            </a:r>
            <a:r>
              <a:rPr lang="en-US" altLang="ko-KR" b="1" dirty="0" err="1" smtClean="0">
                <a:solidFill>
                  <a:srgbClr val="0000FF"/>
                </a:solidFill>
                <a:latin typeface="+mj-ea"/>
                <a:ea typeface="+mj-ea"/>
              </a:rPr>
              <a:t>git</a:t>
            </a:r>
            <a:r>
              <a:rPr lang="en-US" altLang="ko-KR" b="1" dirty="0" smtClean="0">
                <a:solidFill>
                  <a:srgbClr val="0000FF"/>
                </a:solidFill>
                <a:latin typeface="+mj-ea"/>
                <a:ea typeface="+mj-ea"/>
              </a:rPr>
              <a:t> merge testing  </a:t>
            </a:r>
            <a:r>
              <a:rPr lang="en-US" altLang="ko-KR" sz="2000" i="1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//conflict </a:t>
            </a:r>
            <a:r>
              <a:rPr lang="ko-KR" altLang="en-US" sz="2000" i="1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발생</a:t>
            </a:r>
            <a:endParaRPr lang="en-US" altLang="ko-KR" sz="2000" i="1" dirty="0">
              <a:solidFill>
                <a:schemeClr val="accent6">
                  <a:lumMod val="75000"/>
                </a:schemeClr>
              </a:solidFill>
              <a:latin typeface="+mj-ea"/>
              <a:ea typeface="+mj-ea"/>
            </a:endParaRPr>
          </a:p>
          <a:p>
            <a:pPr lvl="1"/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22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6227" y="2054886"/>
            <a:ext cx="6391275" cy="3095625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2296421" y="4402159"/>
            <a:ext cx="5470885" cy="47639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5471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0784" y="414897"/>
            <a:ext cx="10515600" cy="4351338"/>
          </a:xfrm>
        </p:spPr>
        <p:txBody>
          <a:bodyPr/>
          <a:lstStyle/>
          <a:p>
            <a:r>
              <a:rPr lang="en-US" altLang="ko-KR" dirty="0" smtClean="0">
                <a:latin typeface="+mj-ea"/>
                <a:ea typeface="+mj-ea"/>
              </a:rPr>
              <a:t>conflict </a:t>
            </a:r>
            <a:r>
              <a:rPr lang="ko-KR" altLang="en-US" dirty="0" smtClean="0">
                <a:latin typeface="+mj-ea"/>
                <a:ea typeface="+mj-ea"/>
              </a:rPr>
              <a:t>해결 </a:t>
            </a:r>
            <a:r>
              <a:rPr lang="en-US" altLang="ko-KR" dirty="0" smtClean="0">
                <a:latin typeface="+mj-ea"/>
                <a:ea typeface="+mj-ea"/>
              </a:rPr>
              <a:t>– </a:t>
            </a:r>
            <a:r>
              <a:rPr lang="ko-KR" altLang="en-US" dirty="0" smtClean="0">
                <a:latin typeface="+mj-ea"/>
                <a:ea typeface="+mj-ea"/>
              </a:rPr>
              <a:t>파일을 수정한다</a:t>
            </a:r>
            <a:r>
              <a:rPr lang="en-US" altLang="ko-KR" dirty="0" smtClean="0">
                <a:latin typeface="+mj-ea"/>
                <a:ea typeface="+mj-ea"/>
              </a:rPr>
              <a:t>.</a:t>
            </a:r>
          </a:p>
          <a:p>
            <a:pPr lvl="1"/>
            <a:r>
              <a:rPr lang="en-US" altLang="ko-KR" b="1" dirty="0" smtClean="0">
                <a:solidFill>
                  <a:srgbClr val="0000FF"/>
                </a:solidFill>
                <a:latin typeface="+mj-ea"/>
                <a:ea typeface="+mj-ea"/>
              </a:rPr>
              <a:t>$ vi hello.html</a:t>
            </a:r>
          </a:p>
          <a:p>
            <a:pPr lvl="1"/>
            <a:r>
              <a:rPr lang="en-US" altLang="ko-KR" b="1" dirty="0" smtClean="0">
                <a:solidFill>
                  <a:srgbClr val="0000FF"/>
                </a:solidFill>
                <a:latin typeface="+mj-ea"/>
                <a:ea typeface="+mj-ea"/>
              </a:rPr>
              <a:t>$ </a:t>
            </a:r>
            <a:r>
              <a:rPr lang="en-US" altLang="ko-KR" b="1" dirty="0" err="1" smtClean="0">
                <a:solidFill>
                  <a:srgbClr val="0000FF"/>
                </a:solidFill>
                <a:latin typeface="+mj-ea"/>
                <a:ea typeface="+mj-ea"/>
              </a:rPr>
              <a:t>git</a:t>
            </a:r>
            <a:r>
              <a:rPr lang="en-US" altLang="ko-KR" b="1" dirty="0" smtClean="0">
                <a:solidFill>
                  <a:srgbClr val="0000FF"/>
                </a:solidFill>
                <a:latin typeface="+mj-ea"/>
                <a:ea typeface="+mj-ea"/>
              </a:rPr>
              <a:t> add hello.html</a:t>
            </a:r>
          </a:p>
          <a:p>
            <a:pPr lvl="1"/>
            <a:r>
              <a:rPr lang="en-US" altLang="ko-KR" b="1" dirty="0" smtClean="0">
                <a:solidFill>
                  <a:srgbClr val="0000FF"/>
                </a:solidFill>
                <a:latin typeface="+mj-ea"/>
                <a:ea typeface="+mj-ea"/>
              </a:rPr>
              <a:t>$ </a:t>
            </a:r>
            <a:r>
              <a:rPr lang="en-US" altLang="ko-KR" b="1" dirty="0" err="1" smtClean="0">
                <a:solidFill>
                  <a:srgbClr val="0000FF"/>
                </a:solidFill>
                <a:latin typeface="+mj-ea"/>
                <a:ea typeface="+mj-ea"/>
              </a:rPr>
              <a:t>git</a:t>
            </a:r>
            <a:r>
              <a:rPr lang="en-US" altLang="ko-KR" b="1" dirty="0" smtClean="0">
                <a:solidFill>
                  <a:srgbClr val="0000FF"/>
                </a:solidFill>
                <a:latin typeface="+mj-ea"/>
                <a:ea typeface="+mj-ea"/>
              </a:rPr>
              <a:t> commit –m “final hello”</a:t>
            </a:r>
          </a:p>
          <a:p>
            <a:pPr lvl="1"/>
            <a:endParaRPr lang="en-US" altLang="ko-KR" b="1" dirty="0">
              <a:solidFill>
                <a:srgbClr val="0000FF"/>
              </a:solidFill>
              <a:latin typeface="+mj-ea"/>
              <a:ea typeface="+mj-ea"/>
            </a:endParaRPr>
          </a:p>
          <a:p>
            <a:pPr lvl="1"/>
            <a:endParaRPr lang="en-US" altLang="ko-KR" b="1" dirty="0" smtClean="0">
              <a:solidFill>
                <a:srgbClr val="0000FF"/>
              </a:solidFill>
              <a:latin typeface="+mj-ea"/>
              <a:ea typeface="+mj-ea"/>
            </a:endParaRPr>
          </a:p>
          <a:p>
            <a:pPr lvl="1"/>
            <a:r>
              <a:rPr lang="en-US" altLang="ko-KR" b="1" dirty="0" smtClean="0">
                <a:solidFill>
                  <a:srgbClr val="0000FF"/>
                </a:solidFill>
                <a:latin typeface="+mj-ea"/>
                <a:ea typeface="+mj-ea"/>
              </a:rPr>
              <a:t>$ </a:t>
            </a:r>
            <a:r>
              <a:rPr lang="en-US" altLang="ko-KR" b="1" dirty="0" err="1" smtClean="0">
                <a:solidFill>
                  <a:srgbClr val="0000FF"/>
                </a:solidFill>
                <a:latin typeface="+mj-ea"/>
                <a:ea typeface="+mj-ea"/>
              </a:rPr>
              <a:t>git</a:t>
            </a:r>
            <a:r>
              <a:rPr lang="en-US" altLang="ko-KR" b="1" dirty="0" smtClean="0">
                <a:solidFill>
                  <a:srgbClr val="0000FF"/>
                </a:solidFill>
                <a:latin typeface="+mj-ea"/>
                <a:ea typeface="+mj-ea"/>
              </a:rPr>
              <a:t> log   </a:t>
            </a:r>
            <a:r>
              <a:rPr lang="en-US" altLang="ko-KR" sz="2000" i="1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//</a:t>
            </a:r>
            <a:r>
              <a:rPr lang="ko-KR" altLang="en-US" sz="2000" i="1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작업 확인</a:t>
            </a:r>
            <a:endParaRPr lang="en-US" altLang="ko-KR" sz="2000" i="1" dirty="0">
              <a:solidFill>
                <a:schemeClr val="accent6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23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8584" y="2383704"/>
            <a:ext cx="6204031" cy="3786284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5508584" y="4363503"/>
            <a:ext cx="5470885" cy="128479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005956" y="5522930"/>
            <a:ext cx="29754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err="1" smtClean="0">
                <a:solidFill>
                  <a:srgbClr val="FF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충돌난</a:t>
            </a:r>
            <a:r>
              <a:rPr lang="ko-KR" altLang="en-US" sz="2400" dirty="0" smtClean="0">
                <a:solidFill>
                  <a:srgbClr val="FF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 부분을 수작업으로 정리한다</a:t>
            </a:r>
            <a:r>
              <a:rPr lang="en-US" altLang="ko-KR" sz="2400" dirty="0" smtClean="0">
                <a:solidFill>
                  <a:srgbClr val="FF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.</a:t>
            </a:r>
            <a:endParaRPr lang="ko-KR" altLang="en-US" sz="2400" dirty="0">
              <a:solidFill>
                <a:srgbClr val="FF0000"/>
              </a:solidFill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cxnSp>
        <p:nvCxnSpPr>
          <p:cNvPr id="9" name="직선 화살표 연결선 8"/>
          <p:cNvCxnSpPr>
            <a:stCxn id="7" idx="0"/>
            <a:endCxn id="6" idx="1"/>
          </p:cNvCxnSpPr>
          <p:nvPr/>
        </p:nvCxnSpPr>
        <p:spPr>
          <a:xfrm flipV="1">
            <a:off x="3493704" y="5005898"/>
            <a:ext cx="2014880" cy="5170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4151" y="2128769"/>
            <a:ext cx="2920168" cy="509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537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73555" y="307337"/>
            <a:ext cx="5240641" cy="5611906"/>
          </a:xfrm>
        </p:spPr>
        <p:txBody>
          <a:bodyPr/>
          <a:lstStyle/>
          <a:p>
            <a:r>
              <a:rPr lang="en-US" altLang="ko-KR" b="1" dirty="0">
                <a:solidFill>
                  <a:srgbClr val="0000FF"/>
                </a:solidFill>
                <a:latin typeface="+mj-ea"/>
                <a:ea typeface="+mj-ea"/>
              </a:rPr>
              <a:t>$ </a:t>
            </a:r>
            <a:r>
              <a:rPr lang="en-US" altLang="ko-KR" b="1" dirty="0" err="1">
                <a:solidFill>
                  <a:srgbClr val="0000FF"/>
                </a:solidFill>
                <a:latin typeface="+mj-ea"/>
                <a:ea typeface="+mj-ea"/>
              </a:rPr>
              <a:t>git</a:t>
            </a:r>
            <a:r>
              <a:rPr lang="en-US" altLang="ko-KR" b="1" dirty="0">
                <a:solidFill>
                  <a:srgbClr val="0000FF"/>
                </a:solidFill>
                <a:latin typeface="+mj-ea"/>
                <a:ea typeface="+mj-ea"/>
              </a:rPr>
              <a:t> log   </a:t>
            </a:r>
            <a:r>
              <a:rPr lang="en-US" altLang="ko-KR" sz="2000" i="1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//</a:t>
            </a:r>
            <a:r>
              <a:rPr lang="ko-KR" altLang="en-US" sz="2000" i="1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작업 확인</a:t>
            </a:r>
            <a:endParaRPr lang="en-US" altLang="ko-KR" sz="2000" i="1" dirty="0">
              <a:solidFill>
                <a:schemeClr val="accent6">
                  <a:lumMod val="75000"/>
                </a:schemeClr>
              </a:solidFill>
              <a:latin typeface="+mj-ea"/>
              <a:ea typeface="+mj-ea"/>
            </a:endParaRPr>
          </a:p>
          <a:p>
            <a:pPr lvl="1"/>
            <a:r>
              <a:rPr lang="ko-KR" altLang="en-US" dirty="0" smtClean="0">
                <a:latin typeface="+mj-ea"/>
                <a:ea typeface="+mj-ea"/>
              </a:rPr>
              <a:t>가장 상위의 내용이 가장 최신 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24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6898" y="241604"/>
            <a:ext cx="6196315" cy="6700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927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7702" y="98677"/>
            <a:ext cx="10515600" cy="1017828"/>
          </a:xfrm>
        </p:spPr>
        <p:txBody>
          <a:bodyPr/>
          <a:lstStyle/>
          <a:p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실습 </a:t>
            </a: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: branch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96968" y="2437908"/>
            <a:ext cx="7713632" cy="556014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워킹 디렉토리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dbProject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25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54175" y="1094380"/>
            <a:ext cx="11005221" cy="10156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+mj-lt"/>
              </a:rPr>
              <a:t>한 회사의 고객정보 데이터베이스 구축을 위한 프로젝트를 실행 중에 있다</a:t>
            </a:r>
            <a:r>
              <a:rPr lang="en-US" altLang="ko-KR" sz="2000" dirty="0" smtClean="0">
                <a:latin typeface="+mj-lt"/>
              </a:rPr>
              <a:t>.</a:t>
            </a:r>
          </a:p>
          <a:p>
            <a:r>
              <a:rPr lang="en-US" altLang="ko-KR" sz="2000" dirty="0" err="1" smtClean="0">
                <a:latin typeface="+mj-lt"/>
              </a:rPr>
              <a:t>git</a:t>
            </a:r>
            <a:r>
              <a:rPr lang="ko-KR" altLang="en-US" sz="2000" dirty="0" smtClean="0">
                <a:latin typeface="+mj-lt"/>
              </a:rPr>
              <a:t>으로 모든 파일을 관리하고 있다</a:t>
            </a:r>
            <a:r>
              <a:rPr lang="en-US" altLang="ko-KR" sz="2000" dirty="0" smtClean="0">
                <a:latin typeface="+mj-lt"/>
              </a:rPr>
              <a:t>. </a:t>
            </a:r>
            <a:r>
              <a:rPr lang="ko-KR" altLang="en-US" sz="2000" dirty="0" smtClean="0">
                <a:latin typeface="+mj-lt"/>
              </a:rPr>
              <a:t>프로젝트 진행 중 다음과 같이 </a:t>
            </a:r>
            <a:r>
              <a:rPr lang="en-US" altLang="ko-KR" sz="2000" dirty="0" smtClean="0">
                <a:latin typeface="+mj-lt"/>
              </a:rPr>
              <a:t>local repository </a:t>
            </a:r>
            <a:r>
              <a:rPr lang="ko-KR" altLang="en-US" sz="2000" dirty="0" smtClean="0">
                <a:latin typeface="+mj-lt"/>
              </a:rPr>
              <a:t>에 발생하는 </a:t>
            </a:r>
            <a:r>
              <a:rPr lang="en-US" altLang="ko-KR" sz="2000" dirty="0" smtClean="0">
                <a:latin typeface="+mj-lt"/>
              </a:rPr>
              <a:t>conflict</a:t>
            </a:r>
            <a:r>
              <a:rPr lang="ko-KR" altLang="en-US" sz="2000" dirty="0" smtClean="0">
                <a:latin typeface="+mj-lt"/>
              </a:rPr>
              <a:t>를 해결 하시오</a:t>
            </a:r>
            <a:r>
              <a:rPr lang="en-US" altLang="ko-KR" sz="2000" dirty="0" smtClean="0">
                <a:latin typeface="+mj-lt"/>
              </a:rPr>
              <a:t>.</a:t>
            </a:r>
            <a:endParaRPr lang="ko-KR" altLang="en-US" sz="2000" dirty="0">
              <a:latin typeface="+mj-lt"/>
            </a:endParaRPr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896968" y="3277520"/>
            <a:ext cx="10203746" cy="5560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위의 실습을 위해 필요한 명령어들을 나열하여 보시오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239383" y="3833534"/>
            <a:ext cx="9363919" cy="2037145"/>
          </a:xfrm>
          <a:prstGeom prst="rect">
            <a:avLst/>
          </a:prstGeom>
          <a:solidFill>
            <a:srgbClr val="FFFFF3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altLang="ko-KR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altLang="ko-KR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/ </a:t>
            </a:r>
            <a:r>
              <a:rPr lang="en-US" altLang="ko-KR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altLang="ko-KR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add  / </a:t>
            </a:r>
            <a:r>
              <a:rPr lang="en-US" altLang="ko-KR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altLang="ko-KR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commit  / </a:t>
            </a:r>
            <a:r>
              <a:rPr lang="en-US" altLang="ko-KR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altLang="ko-KR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status  / </a:t>
            </a:r>
            <a:r>
              <a:rPr lang="en-US" altLang="ko-KR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altLang="ko-KR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log  / </a:t>
            </a:r>
            <a:r>
              <a:rPr lang="en-US" altLang="ko-KR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altLang="ko-KR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branch  / </a:t>
            </a:r>
            <a:r>
              <a:rPr lang="en-US" altLang="ko-KR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altLang="ko-KR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checkout / </a:t>
            </a:r>
            <a:r>
              <a:rPr lang="en-US" altLang="ko-KR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altLang="ko-KR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US" altLang="ko-KR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–global user.name</a:t>
            </a:r>
          </a:p>
          <a:p>
            <a:r>
              <a:rPr lang="en-US" altLang="ko-KR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altLang="ko-KR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diff / </a:t>
            </a:r>
            <a:r>
              <a:rPr lang="en-US" altLang="ko-KR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altLang="ko-KR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merge --abort</a:t>
            </a:r>
            <a:endParaRPr lang="ko-KR" alt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8577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직사각형 53"/>
          <p:cNvSpPr/>
          <p:nvPr/>
        </p:nvSpPr>
        <p:spPr>
          <a:xfrm>
            <a:off x="968067" y="1086579"/>
            <a:ext cx="10104039" cy="198121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4712"/>
          </a:xfrm>
        </p:spPr>
        <p:txBody>
          <a:bodyPr/>
          <a:lstStyle/>
          <a:p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실습 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: branch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26</a:t>
            </a:fld>
            <a:endParaRPr lang="ko-KR" altLang="en-US"/>
          </a:p>
        </p:txBody>
      </p:sp>
      <p:sp>
        <p:nvSpPr>
          <p:cNvPr id="12" name="내용 개체 틀 2"/>
          <p:cNvSpPr txBox="1">
            <a:spLocks/>
          </p:cNvSpPr>
          <p:nvPr/>
        </p:nvSpPr>
        <p:spPr>
          <a:xfrm>
            <a:off x="377072" y="1821764"/>
            <a:ext cx="11434714" cy="56119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4148713" y="1479003"/>
            <a:ext cx="1574157" cy="474711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</a:t>
            </a:r>
            <a:r>
              <a:rPr lang="ko-KR" altLang="en-US" sz="1400" dirty="0" smtClean="0">
                <a:solidFill>
                  <a:schemeClr val="tx1"/>
                </a:solidFill>
              </a:rPr>
              <a:t>개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데이터입력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25246" y="1504160"/>
            <a:ext cx="891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0000FF"/>
                </a:solidFill>
              </a:rPr>
              <a:t>master</a:t>
            </a:r>
            <a:endParaRPr lang="ko-KR" altLang="en-US" dirty="0">
              <a:solidFill>
                <a:srgbClr val="0000FF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313179" y="1479003"/>
            <a:ext cx="1574157" cy="474711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2</a:t>
            </a:r>
            <a:r>
              <a:rPr lang="ko-KR" altLang="en-US" sz="1400" dirty="0" smtClean="0">
                <a:solidFill>
                  <a:schemeClr val="tx1"/>
                </a:solidFill>
              </a:rPr>
              <a:t>개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데이터입력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1" name="직선 화살표 연결선 10"/>
          <p:cNvCxnSpPr>
            <a:stCxn id="9" idx="1"/>
          </p:cNvCxnSpPr>
          <p:nvPr/>
        </p:nvCxnSpPr>
        <p:spPr>
          <a:xfrm flipH="1">
            <a:off x="5722871" y="1716359"/>
            <a:ext cx="5903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6313179" y="2242932"/>
            <a:ext cx="1574157" cy="474711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</a:t>
            </a:r>
            <a:r>
              <a:rPr lang="ko-KR" altLang="en-US" sz="1400" dirty="0" smtClean="0">
                <a:solidFill>
                  <a:schemeClr val="tx1"/>
                </a:solidFill>
              </a:rPr>
              <a:t>개 데이터 입력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테이블 검색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5" name="직선 화살표 연결선 14"/>
          <p:cNvCxnSpPr>
            <a:stCxn id="13" idx="1"/>
          </p:cNvCxnSpPr>
          <p:nvPr/>
        </p:nvCxnSpPr>
        <p:spPr>
          <a:xfrm flipH="1" flipV="1">
            <a:off x="5155713" y="1953714"/>
            <a:ext cx="1157466" cy="526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975171" y="2448908"/>
            <a:ext cx="1333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solidFill>
                  <a:srgbClr val="0000FF"/>
                </a:solidFill>
              </a:rPr>
              <a:t>dbProj_sub</a:t>
            </a:r>
            <a:endParaRPr lang="ko-KR" altLang="en-US" dirty="0">
              <a:solidFill>
                <a:srgbClr val="0000FF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124873" y="1479003"/>
            <a:ext cx="1319514" cy="474711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DB</a:t>
            </a:r>
            <a:r>
              <a:rPr lang="ko-KR" altLang="en-US" sz="1400" dirty="0" smtClean="0">
                <a:solidFill>
                  <a:schemeClr val="tx1"/>
                </a:solidFill>
              </a:rPr>
              <a:t>작성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 err="1" smtClean="0">
                <a:solidFill>
                  <a:schemeClr val="tx1"/>
                </a:solidFill>
              </a:rPr>
              <a:t>테이블작성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8" name="직선 화살표 연결선 17"/>
          <p:cNvCxnSpPr>
            <a:stCxn id="6" idx="1"/>
            <a:endCxn id="17" idx="3"/>
          </p:cNvCxnSpPr>
          <p:nvPr/>
        </p:nvCxnSpPr>
        <p:spPr>
          <a:xfrm flipH="1">
            <a:off x="3444387" y="1716359"/>
            <a:ext cx="7043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8829780" y="1479003"/>
            <a:ext cx="1574157" cy="474711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병합된 데이터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32" name="직선 화살표 연결선 31"/>
          <p:cNvCxnSpPr>
            <a:stCxn id="31" idx="1"/>
          </p:cNvCxnSpPr>
          <p:nvPr/>
        </p:nvCxnSpPr>
        <p:spPr>
          <a:xfrm flipH="1">
            <a:off x="7887336" y="1716359"/>
            <a:ext cx="942444" cy="33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/>
          <p:nvPr/>
        </p:nvCxnSpPr>
        <p:spPr>
          <a:xfrm flipV="1">
            <a:off x="7887336" y="1688826"/>
            <a:ext cx="471222" cy="791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8098848" y="2080592"/>
            <a:ext cx="853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merge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847162" y="2067738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branch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39" name="그림 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650" y="3507674"/>
            <a:ext cx="4010025" cy="2181225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968067" y="3160405"/>
            <a:ext cx="2374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파일명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company.sql</a:t>
            </a:r>
            <a:endParaRPr lang="ko-KR" altLang="en-US" dirty="0"/>
          </a:p>
        </p:txBody>
      </p:sp>
      <p:pic>
        <p:nvPicPr>
          <p:cNvPr id="42" name="그림 4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0131" y="3337664"/>
            <a:ext cx="5953125" cy="473538"/>
          </a:xfrm>
          <a:prstGeom prst="rect">
            <a:avLst/>
          </a:prstGeom>
        </p:spPr>
      </p:pic>
      <p:pic>
        <p:nvPicPr>
          <p:cNvPr id="43" name="그림 4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0131" y="4246975"/>
            <a:ext cx="5895975" cy="914400"/>
          </a:xfrm>
          <a:prstGeom prst="rect">
            <a:avLst/>
          </a:prstGeom>
        </p:spPr>
      </p:pic>
      <p:pic>
        <p:nvPicPr>
          <p:cNvPr id="44" name="그림 4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96620" y="5597148"/>
            <a:ext cx="6010275" cy="1190625"/>
          </a:xfrm>
          <a:prstGeom prst="rect">
            <a:avLst/>
          </a:prstGeom>
        </p:spPr>
      </p:pic>
      <p:sp>
        <p:nvSpPr>
          <p:cNvPr id="46" name="직사각형 45"/>
          <p:cNvSpPr/>
          <p:nvPr/>
        </p:nvSpPr>
        <p:spPr>
          <a:xfrm>
            <a:off x="2426361" y="1102871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①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395390" y="3149917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①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5381839" y="3032922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②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4599743" y="1092127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②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5399664" y="3935436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③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6764209" y="1125602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③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5403871" y="5284888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④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6756290" y="1939860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④</a:t>
            </a:r>
          </a:p>
        </p:txBody>
      </p:sp>
    </p:spTree>
    <p:extLst>
      <p:ext uri="{BB962C8B-B14F-4D97-AF65-F5344CB8AC3E}">
        <p14:creationId xmlns:p14="http://schemas.microsoft.com/office/powerpoint/2010/main" val="2105655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9845" y="114959"/>
            <a:ext cx="10515600" cy="790815"/>
          </a:xfrm>
        </p:spPr>
        <p:txBody>
          <a:bodyPr/>
          <a:lstStyle/>
          <a:p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실습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 </a:t>
            </a: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- </a:t>
            </a: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복습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52091" y="1069675"/>
            <a:ext cx="10801709" cy="510728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ko-KR" dirty="0" err="1" smtClean="0"/>
              <a:t>myfolder</a:t>
            </a:r>
            <a:r>
              <a:rPr lang="en-US" altLang="ko-KR" dirty="0" smtClean="0"/>
              <a:t> </a:t>
            </a:r>
            <a:r>
              <a:rPr lang="ko-KR" altLang="en-US" dirty="0" smtClean="0"/>
              <a:t>라는 이름의 디렉토리를 바탕화면에 만들기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 err="1" smtClean="0"/>
              <a:t>myfolder</a:t>
            </a:r>
            <a:r>
              <a:rPr lang="ko-KR" altLang="en-US" dirty="0" smtClean="0"/>
              <a:t>를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repository </a:t>
            </a:r>
            <a:r>
              <a:rPr lang="ko-KR" altLang="en-US" dirty="0" smtClean="0"/>
              <a:t>로 만들기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 err="1" smtClean="0"/>
              <a:t>myfolder</a:t>
            </a:r>
            <a:r>
              <a:rPr lang="en-US" altLang="ko-KR" dirty="0" smtClean="0"/>
              <a:t> </a:t>
            </a:r>
            <a:r>
              <a:rPr lang="ko-KR" altLang="en-US" dirty="0" smtClean="0"/>
              <a:t>디렉토리 내에 </a:t>
            </a:r>
            <a:r>
              <a:rPr lang="en-US" altLang="ko-KR" dirty="0" smtClean="0"/>
              <a:t>a1.txt </a:t>
            </a:r>
            <a:r>
              <a:rPr lang="ko-KR" altLang="en-US" dirty="0" smtClean="0"/>
              <a:t>작성하기 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 smtClean="0"/>
              <a:t>staging area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a1.txt </a:t>
            </a:r>
            <a:r>
              <a:rPr lang="ko-KR" altLang="en-US" dirty="0" smtClean="0"/>
              <a:t>올리기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 smtClean="0"/>
              <a:t>repository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commit </a:t>
            </a:r>
            <a:r>
              <a:rPr lang="ko-KR" altLang="en-US" dirty="0" smtClean="0"/>
              <a:t>하기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 smtClean="0"/>
              <a:t>다음과 같이 파일을 변경하고 </a:t>
            </a:r>
            <a:r>
              <a:rPr lang="en-US" altLang="ko-KR" dirty="0" smtClean="0"/>
              <a:t>4, 5 </a:t>
            </a:r>
            <a:r>
              <a:rPr lang="ko-KR" altLang="en-US" dirty="0" smtClean="0"/>
              <a:t>반복하기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‘</a:t>
            </a:r>
            <a:r>
              <a:rPr lang="ko-KR" altLang="en-US" dirty="0"/>
              <a:t>토</a:t>
            </a:r>
            <a:r>
              <a:rPr lang="ko-KR" altLang="en-US" dirty="0" smtClean="0"/>
              <a:t>요일</a:t>
            </a:r>
            <a:r>
              <a:rPr lang="en-US" altLang="ko-KR" dirty="0" smtClean="0"/>
              <a:t>’ </a:t>
            </a:r>
            <a:r>
              <a:rPr lang="ko-KR" altLang="en-US" dirty="0" smtClean="0"/>
              <a:t>까지 입력하여 반복할 것 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endParaRPr lang="ko-KR" altLang="en-US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5335" y="2699348"/>
            <a:ext cx="3457575" cy="116205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0128" y="4902769"/>
            <a:ext cx="3457575" cy="11620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585020" y="6318938"/>
            <a:ext cx="5734134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mtClean="0"/>
              <a:t>실습 진행 </a:t>
            </a:r>
            <a:r>
              <a:rPr lang="ko-KR" altLang="en-US" dirty="0"/>
              <a:t>중 </a:t>
            </a:r>
            <a:r>
              <a:rPr lang="en-US" altLang="ko-KR" dirty="0" err="1"/>
              <a:t>git</a:t>
            </a:r>
            <a:r>
              <a:rPr lang="en-US" altLang="ko-KR" dirty="0"/>
              <a:t> log, </a:t>
            </a:r>
            <a:r>
              <a:rPr lang="en-US" altLang="ko-KR" dirty="0" err="1"/>
              <a:t>git</a:t>
            </a:r>
            <a:r>
              <a:rPr lang="en-US" altLang="ko-KR" dirty="0"/>
              <a:t> status</a:t>
            </a:r>
            <a:r>
              <a:rPr lang="ko-KR" altLang="en-US" dirty="0"/>
              <a:t>를 실행하여 상황 </a:t>
            </a:r>
            <a:r>
              <a:rPr lang="ko-KR" altLang="en-US" dirty="0" smtClean="0"/>
              <a:t>파악하기</a:t>
            </a:r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5457645" y="3248235"/>
            <a:ext cx="5772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solidFill>
                  <a:srgbClr val="0000FF"/>
                </a:solidFill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우분트를</a:t>
            </a:r>
            <a:r>
              <a:rPr lang="ko-KR" altLang="en-US" dirty="0" smtClean="0">
                <a:solidFill>
                  <a:srgbClr val="0000FF"/>
                </a:solidFill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 사용하면 </a:t>
            </a:r>
            <a:r>
              <a:rPr lang="en-US" altLang="ko-KR" dirty="0" smtClean="0">
                <a:solidFill>
                  <a:srgbClr val="0000FF"/>
                </a:solidFill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vi</a:t>
            </a:r>
            <a:r>
              <a:rPr lang="ko-KR" altLang="en-US" dirty="0" err="1" smtClean="0">
                <a:solidFill>
                  <a:srgbClr val="0000FF"/>
                </a:solidFill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를</a:t>
            </a:r>
            <a:r>
              <a:rPr lang="ko-KR" altLang="en-US" dirty="0" smtClean="0">
                <a:solidFill>
                  <a:srgbClr val="0000FF"/>
                </a:solidFill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 사용해야하나 편리하게 사용하기 위해 메모장을 사용한다</a:t>
            </a:r>
            <a:r>
              <a:rPr lang="en-US" altLang="ko-KR" dirty="0" smtClean="0">
                <a:solidFill>
                  <a:srgbClr val="0000FF"/>
                </a:solidFill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.</a:t>
            </a:r>
            <a:endParaRPr lang="ko-KR" altLang="en-US" dirty="0">
              <a:solidFill>
                <a:srgbClr val="0000FF"/>
              </a:solidFill>
              <a:latin typeface="1훈하얀고양이 R" panose="02020603020101020101" pitchFamily="18" charset="-127"/>
              <a:ea typeface="1훈하얀고양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47527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52091" y="1069675"/>
            <a:ext cx="10801709" cy="510728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3975" y="905774"/>
            <a:ext cx="5837912" cy="787524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5147097" y="905774"/>
            <a:ext cx="1242204" cy="18115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5047183" y="1690398"/>
            <a:ext cx="2518183" cy="172528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4980319" y="1091241"/>
            <a:ext cx="6018360" cy="2683224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제목 1"/>
          <p:cNvSpPr>
            <a:spLocks noGrp="1"/>
          </p:cNvSpPr>
          <p:nvPr>
            <p:ph type="title"/>
          </p:nvPr>
        </p:nvSpPr>
        <p:spPr>
          <a:xfrm>
            <a:off x="199845" y="114959"/>
            <a:ext cx="10515600" cy="790815"/>
          </a:xfrm>
        </p:spPr>
        <p:txBody>
          <a:bodyPr/>
          <a:lstStyle/>
          <a:p>
            <a:r>
              <a:rPr lang="ko-KR" alt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커밋</a:t>
            </a: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 로그 확인 </a:t>
            </a: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: </a:t>
            </a:r>
            <a:r>
              <a:rPr lang="en-US" altLang="ko-K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git</a:t>
            </a: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 log -p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</a:endParaRPr>
          </a:p>
        </p:txBody>
      </p:sp>
      <p:sp>
        <p:nvSpPr>
          <p:cNvPr id="18" name="내용 개체 틀 2"/>
          <p:cNvSpPr txBox="1">
            <a:spLocks/>
          </p:cNvSpPr>
          <p:nvPr/>
        </p:nvSpPr>
        <p:spPr>
          <a:xfrm>
            <a:off x="404010" y="1148524"/>
            <a:ext cx="4603268" cy="55887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ko-KR" altLang="en-US" dirty="0" smtClean="0">
                <a:latin typeface="+mj-ea"/>
              </a:rPr>
              <a:t>여러 파일로 이루어진 버전의 경우 </a:t>
            </a:r>
            <a:r>
              <a:rPr lang="en-US" altLang="ko-KR" dirty="0" smtClean="0">
                <a:latin typeface="+mj-ea"/>
              </a:rPr>
              <a:t>–p </a:t>
            </a:r>
            <a:r>
              <a:rPr lang="ko-KR" altLang="en-US" dirty="0" smtClean="0">
                <a:latin typeface="+mj-ea"/>
              </a:rPr>
              <a:t>옵션 사용</a:t>
            </a:r>
            <a:endParaRPr lang="en-US" altLang="ko-KR" dirty="0" smtClean="0">
              <a:latin typeface="+mj-ea"/>
            </a:endParaRPr>
          </a:p>
          <a:p>
            <a:pPr lvl="1">
              <a:lnSpc>
                <a:spcPct val="100000"/>
              </a:lnSpc>
            </a:pPr>
            <a:r>
              <a:rPr lang="ko-KR" altLang="en-US" dirty="0" smtClean="0">
                <a:latin typeface="+mj-ea"/>
              </a:rPr>
              <a:t>파일 별로 </a:t>
            </a:r>
            <a:r>
              <a:rPr lang="ko-KR" altLang="en-US" dirty="0" err="1" smtClean="0">
                <a:latin typeface="+mj-ea"/>
              </a:rPr>
              <a:t>커밋</a:t>
            </a:r>
            <a:r>
              <a:rPr lang="ko-KR" altLang="en-US" dirty="0" smtClean="0">
                <a:latin typeface="+mj-ea"/>
              </a:rPr>
              <a:t> 상태와 소스 내용 확인 가능</a:t>
            </a:r>
            <a:endParaRPr lang="en-US" altLang="ko-KR" dirty="0" smtClean="0">
              <a:latin typeface="+mj-ea"/>
            </a:endParaRPr>
          </a:p>
          <a:p>
            <a:pPr>
              <a:lnSpc>
                <a:spcPct val="100000"/>
              </a:lnSpc>
            </a:pPr>
            <a:r>
              <a:rPr lang="ko-KR" altLang="en-US" dirty="0" smtClean="0">
                <a:latin typeface="+mj-ea"/>
              </a:rPr>
              <a:t>종료 방법</a:t>
            </a:r>
            <a:endParaRPr lang="en-US" altLang="ko-KR" dirty="0" smtClean="0">
              <a:latin typeface="+mj-ea"/>
            </a:endParaRPr>
          </a:p>
          <a:p>
            <a:pPr lvl="1">
              <a:lnSpc>
                <a:spcPct val="100000"/>
              </a:lnSpc>
            </a:pPr>
            <a:r>
              <a:rPr lang="en-US" altLang="ko-KR" dirty="0" smtClean="0">
                <a:latin typeface="+mj-ea"/>
              </a:rPr>
              <a:t>:q</a:t>
            </a:r>
          </a:p>
          <a:p>
            <a:pPr lvl="1">
              <a:lnSpc>
                <a:spcPct val="100000"/>
              </a:lnSpc>
            </a:pPr>
            <a:r>
              <a:rPr lang="en-US" altLang="ko-KR" dirty="0" smtClean="0">
                <a:latin typeface="+mj-ea"/>
              </a:rPr>
              <a:t>:z</a:t>
            </a:r>
          </a:p>
          <a:p>
            <a:pPr lvl="1">
              <a:lnSpc>
                <a:spcPct val="100000"/>
              </a:lnSpc>
            </a:pPr>
            <a:r>
              <a:rPr lang="en-US" altLang="ko-KR" dirty="0" smtClean="0">
                <a:latin typeface="+mj-ea"/>
              </a:rPr>
              <a:t>ctrl + z</a:t>
            </a:r>
          </a:p>
          <a:p>
            <a:pPr>
              <a:lnSpc>
                <a:spcPct val="100000"/>
              </a:lnSpc>
            </a:pPr>
            <a:r>
              <a:rPr lang="ko-KR" altLang="en-US" dirty="0" smtClean="0">
                <a:latin typeface="+mj-ea"/>
              </a:rPr>
              <a:t>실습</a:t>
            </a:r>
            <a:endParaRPr lang="en-US" altLang="ko-KR" dirty="0" smtClean="0">
              <a:latin typeface="+mj-ea"/>
            </a:endParaRPr>
          </a:p>
          <a:p>
            <a:pPr lvl="1">
              <a:lnSpc>
                <a:spcPct val="100000"/>
              </a:lnSpc>
            </a:pPr>
            <a:r>
              <a:rPr lang="ko-KR" altLang="en-US" dirty="0" smtClean="0"/>
              <a:t>앞의 실습에서 </a:t>
            </a:r>
            <a:r>
              <a:rPr lang="en-US" altLang="ko-KR" dirty="0" smtClean="0"/>
              <a:t>a2.txt</a:t>
            </a:r>
            <a:r>
              <a:rPr lang="ko-KR" altLang="en-US" dirty="0" smtClean="0"/>
              <a:t>를 작성하여 확인할 것</a:t>
            </a:r>
            <a:endParaRPr lang="en-US" altLang="ko-KR" dirty="0" smtClean="0"/>
          </a:p>
          <a:p>
            <a:pPr lvl="1">
              <a:lnSpc>
                <a:spcPct val="100000"/>
              </a:lnSpc>
            </a:pPr>
            <a:r>
              <a:rPr lang="en-US" altLang="ko-KR" dirty="0" err="1" smtClean="0"/>
              <a:t>git</a:t>
            </a:r>
            <a:r>
              <a:rPr lang="en-US" altLang="ko-KR" dirty="0" smtClean="0"/>
              <a:t> log &lt;checksum&gt; </a:t>
            </a:r>
            <a:r>
              <a:rPr lang="ko-KR" altLang="en-US" dirty="0" smtClean="0"/>
              <a:t>확인할 것</a:t>
            </a:r>
            <a:endParaRPr lang="en-US" altLang="ko-KR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6289390" y="3281726"/>
            <a:ext cx="18325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rgbClr val="3399FF"/>
                </a:solidFill>
              </a:rPr>
              <a:t>현재 버전에서 추가된 내용</a:t>
            </a:r>
            <a:endParaRPr lang="ko-KR" altLang="en-US" sz="1100" dirty="0">
              <a:solidFill>
                <a:srgbClr val="3399FF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289390" y="2903341"/>
            <a:ext cx="15504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rgbClr val="FF0000"/>
                </a:solidFill>
              </a:rPr>
              <a:t>이전 버전의 파일 내용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047183" y="2500631"/>
            <a:ext cx="1242207" cy="140082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5049337" y="2331054"/>
            <a:ext cx="1242204" cy="14183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5047183" y="3298561"/>
            <a:ext cx="1259091" cy="275596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5064070" y="2968759"/>
            <a:ext cx="1242204" cy="14183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9544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9845" y="114959"/>
            <a:ext cx="10515600" cy="790815"/>
          </a:xfrm>
        </p:spPr>
        <p:txBody>
          <a:bodyPr/>
          <a:lstStyle/>
          <a:p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파일 내용 비교 </a:t>
            </a: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: </a:t>
            </a:r>
            <a:r>
              <a:rPr lang="en-US" altLang="ko-K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git</a:t>
            </a: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 diff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52091" y="1069675"/>
            <a:ext cx="10801709" cy="5107288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00000"/>
              </a:lnSpc>
            </a:pPr>
            <a:r>
              <a:rPr lang="en-US" altLang="ko-KR" dirty="0" err="1">
                <a:latin typeface="+mj-ea"/>
              </a:rPr>
              <a:t>git</a:t>
            </a:r>
            <a:r>
              <a:rPr lang="en-US" altLang="ko-KR" dirty="0">
                <a:latin typeface="+mj-ea"/>
              </a:rPr>
              <a:t> add</a:t>
            </a:r>
            <a:r>
              <a:rPr lang="ko-KR" altLang="en-US" dirty="0">
                <a:latin typeface="+mj-ea"/>
              </a:rPr>
              <a:t>하기 전과 </a:t>
            </a:r>
            <a:r>
              <a:rPr lang="en-US" altLang="ko-KR" dirty="0">
                <a:latin typeface="+mj-ea"/>
              </a:rPr>
              <a:t>add</a:t>
            </a:r>
            <a:r>
              <a:rPr lang="ko-KR" altLang="en-US" dirty="0">
                <a:latin typeface="+mj-ea"/>
              </a:rPr>
              <a:t>한 후의 파일 내용을 비교할 </a:t>
            </a:r>
            <a:r>
              <a:rPr lang="ko-KR" altLang="en-US" dirty="0" smtClean="0">
                <a:latin typeface="+mj-ea"/>
              </a:rPr>
              <a:t>때 사용하는 명령어로 유용하게 사용됨</a:t>
            </a:r>
            <a:endParaRPr lang="en-US" altLang="ko-KR" dirty="0" smtClean="0">
              <a:latin typeface="+mj-ea"/>
            </a:endParaRPr>
          </a:p>
          <a:p>
            <a:pPr lvl="1">
              <a:lnSpc>
                <a:spcPct val="100000"/>
              </a:lnSpc>
            </a:pPr>
            <a:r>
              <a:rPr lang="ko-KR" altLang="en-US" dirty="0" err="1" smtClean="0">
                <a:latin typeface="+mj-ea"/>
              </a:rPr>
              <a:t>커밋</a:t>
            </a:r>
            <a:r>
              <a:rPr lang="ko-KR" altLang="en-US" dirty="0" smtClean="0">
                <a:latin typeface="+mj-ea"/>
              </a:rPr>
              <a:t> 전에 자신이 작성한 파일 검토가 가능</a:t>
            </a:r>
            <a:endParaRPr lang="en-US" altLang="ko-KR" dirty="0" smtClean="0">
              <a:latin typeface="+mj-ea"/>
            </a:endParaRPr>
          </a:p>
          <a:p>
            <a:pPr>
              <a:lnSpc>
                <a:spcPct val="100000"/>
              </a:lnSpc>
            </a:pPr>
            <a:endParaRPr lang="en-US" altLang="ko-KR" dirty="0">
              <a:latin typeface="+mj-ea"/>
            </a:endParaRPr>
          </a:p>
          <a:p>
            <a:pPr>
              <a:lnSpc>
                <a:spcPct val="100000"/>
              </a:lnSpc>
            </a:pPr>
            <a:endParaRPr lang="en-US" altLang="ko-KR" dirty="0" smtClean="0">
              <a:latin typeface="+mj-ea"/>
            </a:endParaRPr>
          </a:p>
          <a:p>
            <a:pPr>
              <a:lnSpc>
                <a:spcPct val="100000"/>
              </a:lnSpc>
            </a:pPr>
            <a:endParaRPr lang="en-US" altLang="ko-KR" dirty="0">
              <a:latin typeface="+mj-ea"/>
            </a:endParaRPr>
          </a:p>
          <a:p>
            <a:pPr>
              <a:lnSpc>
                <a:spcPct val="100000"/>
              </a:lnSpc>
            </a:pPr>
            <a:endParaRPr lang="en-US" altLang="ko-KR" dirty="0" smtClean="0">
              <a:latin typeface="+mj-ea"/>
            </a:endParaRPr>
          </a:p>
          <a:p>
            <a:pPr>
              <a:lnSpc>
                <a:spcPct val="100000"/>
              </a:lnSpc>
            </a:pPr>
            <a:endParaRPr lang="en-US" altLang="ko-KR" dirty="0">
              <a:latin typeface="+mj-ea"/>
            </a:endParaRPr>
          </a:p>
          <a:p>
            <a:pPr>
              <a:lnSpc>
                <a:spcPct val="100000"/>
              </a:lnSpc>
            </a:pPr>
            <a:endParaRPr lang="en-US" altLang="ko-KR" dirty="0" smtClean="0">
              <a:latin typeface="+mj-ea"/>
            </a:endParaRPr>
          </a:p>
          <a:p>
            <a:pPr>
              <a:lnSpc>
                <a:spcPct val="100000"/>
              </a:lnSpc>
            </a:pPr>
            <a:r>
              <a:rPr lang="ko-KR" altLang="en-US" dirty="0" smtClean="0">
                <a:latin typeface="+mj-ea"/>
              </a:rPr>
              <a:t>실습</a:t>
            </a:r>
            <a:endParaRPr lang="en-US" altLang="ko-KR" dirty="0" smtClean="0">
              <a:latin typeface="+mj-ea"/>
            </a:endParaRPr>
          </a:p>
          <a:p>
            <a:pPr lvl="1">
              <a:lnSpc>
                <a:spcPct val="100000"/>
              </a:lnSpc>
            </a:pPr>
            <a:r>
              <a:rPr lang="ko-KR" altLang="en-US" dirty="0" smtClean="0">
                <a:latin typeface="+mj-ea"/>
              </a:rPr>
              <a:t>앞의 실습 문제에서 </a:t>
            </a:r>
            <a:r>
              <a:rPr lang="en-US" altLang="ko-KR" dirty="0" smtClean="0">
                <a:latin typeface="+mj-ea"/>
              </a:rPr>
              <a:t>a1.txt </a:t>
            </a:r>
            <a:r>
              <a:rPr lang="ko-KR" altLang="en-US" dirty="0" smtClean="0">
                <a:latin typeface="+mj-ea"/>
              </a:rPr>
              <a:t>에 </a:t>
            </a:r>
            <a:r>
              <a:rPr lang="en-US" altLang="ko-KR" dirty="0" smtClean="0">
                <a:latin typeface="+mj-ea"/>
              </a:rPr>
              <a:t>“</a:t>
            </a:r>
            <a:r>
              <a:rPr lang="ko-KR" altLang="en-US" dirty="0" smtClean="0">
                <a:latin typeface="+mj-ea"/>
              </a:rPr>
              <a:t>일요일</a:t>
            </a:r>
            <a:r>
              <a:rPr lang="en-US" altLang="ko-KR" dirty="0" smtClean="0">
                <a:latin typeface="+mj-ea"/>
              </a:rPr>
              <a:t>” </a:t>
            </a:r>
            <a:r>
              <a:rPr lang="ko-KR" altLang="en-US" dirty="0" smtClean="0">
                <a:latin typeface="+mj-ea"/>
              </a:rPr>
              <a:t>을 추가하여 파일을 변경한 후 </a:t>
            </a:r>
            <a:r>
              <a:rPr lang="en-US" altLang="ko-KR" dirty="0" err="1" smtClean="0">
                <a:latin typeface="+mj-ea"/>
              </a:rPr>
              <a:t>git</a:t>
            </a:r>
            <a:r>
              <a:rPr lang="en-US" altLang="ko-KR" dirty="0" smtClean="0">
                <a:latin typeface="+mj-ea"/>
              </a:rPr>
              <a:t> diff </a:t>
            </a:r>
            <a:r>
              <a:rPr lang="ko-KR" altLang="en-US" dirty="0" smtClean="0">
                <a:latin typeface="+mj-ea"/>
              </a:rPr>
              <a:t>명령 실행하기</a:t>
            </a:r>
            <a:endParaRPr lang="ko-KR" altLang="en-US" dirty="0">
              <a:latin typeface="+mj-ea"/>
            </a:endParaRPr>
          </a:p>
          <a:p>
            <a:pPr>
              <a:lnSpc>
                <a:spcPct val="100000"/>
              </a:lnSpc>
            </a:pPr>
            <a:endParaRPr lang="en-US" altLang="ko-KR" dirty="0" smtClean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704491" y="1222075"/>
            <a:ext cx="10801709" cy="5107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435" y="2081873"/>
            <a:ext cx="7658592" cy="2739588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1828435" y="2081873"/>
            <a:ext cx="1630757" cy="23863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8409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9845" y="114959"/>
            <a:ext cx="10515600" cy="790815"/>
          </a:xfrm>
        </p:spPr>
        <p:txBody>
          <a:bodyPr/>
          <a:lstStyle/>
          <a:p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파일 내용 비교 </a:t>
            </a: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: </a:t>
            </a:r>
            <a:r>
              <a:rPr lang="en-US" altLang="ko-K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git</a:t>
            </a: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 diff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52091" y="1069675"/>
            <a:ext cx="10801709" cy="510728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dirty="0" err="1">
                <a:latin typeface="+mj-ea"/>
              </a:rPr>
              <a:t>git</a:t>
            </a:r>
            <a:r>
              <a:rPr lang="en-US" altLang="ko-KR" dirty="0">
                <a:latin typeface="+mj-ea"/>
              </a:rPr>
              <a:t> </a:t>
            </a:r>
            <a:r>
              <a:rPr lang="en-US" altLang="ko-KR" dirty="0" smtClean="0">
                <a:latin typeface="+mj-ea"/>
              </a:rPr>
              <a:t>add &lt;</a:t>
            </a:r>
            <a:r>
              <a:rPr lang="en-US" altLang="ko-KR" dirty="0">
                <a:latin typeface="+mj-ea"/>
              </a:rPr>
              <a:t>checksum1</a:t>
            </a:r>
            <a:r>
              <a:rPr lang="en-US" altLang="ko-KR" smtClean="0">
                <a:latin typeface="+mj-ea"/>
              </a:rPr>
              <a:t>&gt;..&lt;</a:t>
            </a:r>
            <a:r>
              <a:rPr lang="en-US" altLang="ko-KR" smtClean="0">
                <a:latin typeface="+mj-ea"/>
              </a:rPr>
              <a:t>checksum2&gt;</a:t>
            </a:r>
            <a:endParaRPr lang="en-US" altLang="ko-KR" dirty="0" smtClean="0">
              <a:latin typeface="+mj-ea"/>
            </a:endParaRPr>
          </a:p>
          <a:p>
            <a:pPr lvl="1">
              <a:lnSpc>
                <a:spcPct val="100000"/>
              </a:lnSpc>
            </a:pPr>
            <a:r>
              <a:rPr lang="ko-KR" altLang="en-US" dirty="0" smtClean="0">
                <a:latin typeface="+mj-ea"/>
              </a:rPr>
              <a:t>두 </a:t>
            </a:r>
            <a:r>
              <a:rPr lang="ko-KR" altLang="en-US" dirty="0" err="1" smtClean="0">
                <a:latin typeface="+mj-ea"/>
              </a:rPr>
              <a:t>커밋</a:t>
            </a:r>
            <a:r>
              <a:rPr lang="ko-KR" altLang="en-US" dirty="0" smtClean="0">
                <a:latin typeface="+mj-ea"/>
              </a:rPr>
              <a:t> 간의 소스 </a:t>
            </a:r>
            <a:r>
              <a:rPr lang="ko-KR" altLang="en-US" dirty="0" err="1" smtClean="0">
                <a:latin typeface="+mj-ea"/>
              </a:rPr>
              <a:t>코드상의</a:t>
            </a:r>
            <a:r>
              <a:rPr lang="ko-KR" altLang="en-US" dirty="0" smtClean="0">
                <a:latin typeface="+mj-ea"/>
              </a:rPr>
              <a:t> 차이점을 출력</a:t>
            </a:r>
            <a:endParaRPr lang="en-US" altLang="ko-KR" dirty="0">
              <a:latin typeface="+mj-ea"/>
            </a:endParaRPr>
          </a:p>
          <a:p>
            <a:pPr>
              <a:lnSpc>
                <a:spcPct val="100000"/>
              </a:lnSpc>
            </a:pPr>
            <a:endParaRPr lang="en-US" altLang="ko-KR" dirty="0" smtClean="0">
              <a:latin typeface="+mj-ea"/>
            </a:endParaRPr>
          </a:p>
          <a:p>
            <a:pPr>
              <a:lnSpc>
                <a:spcPct val="100000"/>
              </a:lnSpc>
            </a:pPr>
            <a:endParaRPr lang="en-US" altLang="ko-KR" dirty="0">
              <a:latin typeface="+mj-ea"/>
            </a:endParaRPr>
          </a:p>
          <a:p>
            <a:pPr>
              <a:lnSpc>
                <a:spcPct val="100000"/>
              </a:lnSpc>
            </a:pPr>
            <a:endParaRPr lang="en-US" altLang="ko-KR" dirty="0" smtClean="0">
              <a:latin typeface="+mj-ea"/>
            </a:endParaRPr>
          </a:p>
          <a:p>
            <a:pPr>
              <a:lnSpc>
                <a:spcPct val="100000"/>
              </a:lnSpc>
            </a:pPr>
            <a:endParaRPr lang="en-US" altLang="ko-KR" dirty="0">
              <a:latin typeface="+mj-ea"/>
            </a:endParaRPr>
          </a:p>
          <a:p>
            <a:pPr>
              <a:lnSpc>
                <a:spcPct val="100000"/>
              </a:lnSpc>
            </a:pPr>
            <a:endParaRPr lang="en-US" altLang="ko-KR" dirty="0" smtClean="0">
              <a:latin typeface="+mj-ea"/>
            </a:endParaRPr>
          </a:p>
          <a:p>
            <a:pPr>
              <a:lnSpc>
                <a:spcPct val="100000"/>
              </a:lnSpc>
            </a:pPr>
            <a:r>
              <a:rPr lang="ko-KR" altLang="en-US" dirty="0" smtClean="0">
                <a:latin typeface="+mj-ea"/>
              </a:rPr>
              <a:t>실습</a:t>
            </a:r>
            <a:endParaRPr lang="en-US" altLang="ko-KR" dirty="0" smtClean="0">
              <a:latin typeface="+mj-ea"/>
            </a:endParaRPr>
          </a:p>
          <a:p>
            <a:pPr lvl="1">
              <a:lnSpc>
                <a:spcPct val="100000"/>
              </a:lnSpc>
            </a:pPr>
            <a:r>
              <a:rPr lang="en-US" altLang="ko-KR" dirty="0" err="1" smtClean="0"/>
              <a:t>git</a:t>
            </a:r>
            <a:r>
              <a:rPr lang="en-US" altLang="ko-KR" dirty="0" smtClean="0"/>
              <a:t> log</a:t>
            </a:r>
            <a:r>
              <a:rPr lang="ko-KR" altLang="en-US" dirty="0" smtClean="0"/>
              <a:t>로 </a:t>
            </a:r>
            <a:r>
              <a:rPr lang="ko-KR" altLang="en-US" dirty="0" err="1" smtClean="0"/>
              <a:t>커밋</a:t>
            </a:r>
            <a:r>
              <a:rPr lang="en-US" altLang="ko-KR" dirty="0" smtClean="0"/>
              <a:t>id</a:t>
            </a:r>
            <a:r>
              <a:rPr lang="ko-KR" altLang="en-US" dirty="0" smtClean="0"/>
              <a:t>를 알아내어 두 </a:t>
            </a:r>
            <a:r>
              <a:rPr lang="ko-KR" altLang="en-US" dirty="0" err="1" smtClean="0"/>
              <a:t>커밋</a:t>
            </a:r>
            <a:r>
              <a:rPr lang="ko-KR" altLang="en-US" dirty="0" smtClean="0"/>
              <a:t> 간의 소스 내용 차이를 </a:t>
            </a:r>
            <a:r>
              <a:rPr lang="ko-KR" altLang="en-US" dirty="0" err="1" smtClean="0"/>
              <a:t>확인하시오</a:t>
            </a:r>
            <a:r>
              <a:rPr lang="en-US" altLang="ko-KR" dirty="0" smtClean="0"/>
              <a:t>.</a:t>
            </a:r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704491" y="1222075"/>
            <a:ext cx="10801709" cy="5107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0836" y="1971902"/>
            <a:ext cx="8249017" cy="2173762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1828435" y="2184404"/>
            <a:ext cx="8401417" cy="18785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6422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9845" y="114959"/>
            <a:ext cx="10515600" cy="790815"/>
          </a:xfrm>
        </p:spPr>
        <p:txBody>
          <a:bodyPr/>
          <a:lstStyle/>
          <a:p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이전 버전으로 되돌리기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52091" y="1069675"/>
            <a:ext cx="10801709" cy="5107288"/>
          </a:xfrm>
        </p:spPr>
        <p:txBody>
          <a:bodyPr/>
          <a:lstStyle/>
          <a:p>
            <a:pPr>
              <a:lnSpc>
                <a:spcPct val="100000"/>
              </a:lnSpc>
            </a:pPr>
            <a:endParaRPr lang="en-US" altLang="ko-KR" dirty="0" smtClean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704491" y="1222075"/>
            <a:ext cx="10801709" cy="5107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6688191"/>
              </p:ext>
            </p:extLst>
          </p:nvPr>
        </p:nvGraphicFramePr>
        <p:xfrm>
          <a:off x="821803" y="1466372"/>
          <a:ext cx="10567084" cy="32508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8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796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86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 smtClean="0">
                          <a:latin typeface="+mj-ea"/>
                          <a:ea typeface="+mj-ea"/>
                        </a:rPr>
                        <a:t>명령어</a:t>
                      </a:r>
                      <a:endParaRPr lang="ko-KR" altLang="en-US" sz="18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 smtClean="0">
                          <a:latin typeface="+mj-ea"/>
                          <a:ea typeface="+mj-ea"/>
                        </a:rPr>
                        <a:t>설명</a:t>
                      </a:r>
                      <a:endParaRPr lang="ko-KR" altLang="en-US" sz="18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482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git</a:t>
                      </a:r>
                      <a:r>
                        <a:rPr lang="en-US" altLang="ko-KR" sz="18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reset</a:t>
                      </a:r>
                      <a:r>
                        <a:rPr lang="en-US" altLang="ko-KR" sz="1800" b="1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--&lt;</a:t>
                      </a:r>
                      <a:r>
                        <a:rPr lang="ko-KR" altLang="en-US" sz="1800" b="1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모드</a:t>
                      </a:r>
                      <a:r>
                        <a:rPr lang="en-US" altLang="ko-KR" sz="1800" b="1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&gt; &lt;checksum&gt;</a:t>
                      </a:r>
                      <a:endParaRPr lang="en-US" altLang="ko-KR" sz="1800" b="1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 err="1" smtClean="0">
                          <a:latin typeface="+mj-ea"/>
                          <a:ea typeface="+mj-ea"/>
                        </a:rPr>
                        <a:t>git</a:t>
                      </a:r>
                      <a:r>
                        <a:rPr lang="en-US" altLang="ko-KR" sz="1800" b="1" dirty="0" smtClean="0">
                          <a:latin typeface="+mj-ea"/>
                          <a:ea typeface="+mj-ea"/>
                        </a:rPr>
                        <a:t> reset</a:t>
                      </a:r>
                      <a:r>
                        <a:rPr lang="en-US" altLang="ko-KR" sz="1800" b="1" baseline="0" dirty="0" smtClean="0"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altLang="ko-KR" sz="1800" b="1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--hard </a:t>
                      </a:r>
                      <a:r>
                        <a:rPr lang="en-US" altLang="ko-KR" sz="1800" b="1" baseline="0" dirty="0" smtClean="0">
                          <a:latin typeface="+mj-ea"/>
                          <a:ea typeface="+mj-ea"/>
                        </a:rPr>
                        <a:t>&lt;checksum&gt;</a:t>
                      </a:r>
                      <a:endParaRPr lang="en-US" altLang="ko-KR" sz="1800" b="1" dirty="0" smtClean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800" dirty="0" smtClean="0">
                          <a:latin typeface="+mj-ea"/>
                          <a:ea typeface="+mj-ea"/>
                        </a:rPr>
                        <a:t>버전 삭제</a:t>
                      </a:r>
                      <a:endParaRPr lang="en-US" altLang="ko-KR" sz="1800" dirty="0" smtClean="0">
                        <a:latin typeface="+mj-ea"/>
                        <a:ea typeface="+mj-ea"/>
                      </a:endParaRP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800" dirty="0" smtClean="0">
                          <a:latin typeface="+mj-ea"/>
                          <a:ea typeface="+mj-ea"/>
                        </a:rPr>
                        <a:t>local</a:t>
                      </a:r>
                      <a:r>
                        <a:rPr lang="en-US" altLang="ko-KR" sz="1800" baseline="0" dirty="0" smtClean="0">
                          <a:latin typeface="+mj-ea"/>
                          <a:ea typeface="+mj-ea"/>
                        </a:rPr>
                        <a:t> repository</a:t>
                      </a:r>
                      <a:r>
                        <a:rPr lang="ko-KR" altLang="en-US" sz="1800" baseline="0" dirty="0" smtClean="0">
                          <a:latin typeface="+mj-ea"/>
                          <a:ea typeface="+mj-ea"/>
                        </a:rPr>
                        <a:t>에서만 사용할 것</a:t>
                      </a:r>
                      <a:r>
                        <a:rPr lang="en-US" altLang="ko-KR" sz="1800" baseline="0" dirty="0" smtClean="0">
                          <a:latin typeface="+mj-ea"/>
                          <a:ea typeface="+mj-ea"/>
                        </a:rPr>
                        <a:t>(</a:t>
                      </a:r>
                      <a:r>
                        <a:rPr lang="ko-KR" altLang="en-US" sz="1800" baseline="0" dirty="0" smtClean="0">
                          <a:latin typeface="+mj-ea"/>
                          <a:ea typeface="+mj-ea"/>
                        </a:rPr>
                        <a:t>협업 시 사용 불가능</a:t>
                      </a:r>
                      <a:r>
                        <a:rPr lang="en-US" altLang="ko-KR" sz="1800" baseline="0" dirty="0" smtClean="0">
                          <a:latin typeface="+mj-ea"/>
                          <a:ea typeface="+mj-ea"/>
                        </a:rPr>
                        <a:t>)</a:t>
                      </a: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800" baseline="0" dirty="0" smtClean="0">
                          <a:latin typeface="+mj-ea"/>
                          <a:ea typeface="+mj-ea"/>
                        </a:rPr>
                        <a:t>없어진 </a:t>
                      </a:r>
                      <a:r>
                        <a:rPr lang="en-US" altLang="ko-KR" sz="1800" baseline="0" dirty="0" smtClean="0">
                          <a:latin typeface="+mj-ea"/>
                          <a:ea typeface="+mj-ea"/>
                        </a:rPr>
                        <a:t>commit </a:t>
                      </a:r>
                      <a:r>
                        <a:rPr lang="ko-KR" altLang="en-US" sz="1800" baseline="0" dirty="0" smtClean="0">
                          <a:latin typeface="+mj-ea"/>
                          <a:ea typeface="+mj-ea"/>
                        </a:rPr>
                        <a:t>들은 삭제된 것이 아니고 남아 있으면 복구도 가능</a:t>
                      </a:r>
                      <a:endParaRPr lang="en-US" altLang="ko-KR" sz="1800" baseline="0" dirty="0" smtClean="0">
                        <a:latin typeface="+mj-ea"/>
                        <a:ea typeface="+mj-ea"/>
                      </a:endParaRP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800" baseline="0" dirty="0" smtClean="0">
                          <a:latin typeface="+mj-ea"/>
                          <a:ea typeface="+mj-ea"/>
                        </a:rPr>
                        <a:t>옵션에 따라 </a:t>
                      </a:r>
                      <a:r>
                        <a:rPr lang="en-US" altLang="ko-KR" sz="1800" baseline="0" dirty="0" smtClean="0">
                          <a:latin typeface="+mj-ea"/>
                          <a:ea typeface="+mj-ea"/>
                        </a:rPr>
                        <a:t>HEAD, </a:t>
                      </a:r>
                      <a:r>
                        <a:rPr lang="ko-KR" altLang="en-US" sz="1800" baseline="0" dirty="0" smtClean="0">
                          <a:latin typeface="+mj-ea"/>
                          <a:ea typeface="+mj-ea"/>
                        </a:rPr>
                        <a:t>스테이지작업</a:t>
                      </a:r>
                      <a:r>
                        <a:rPr lang="en-US" altLang="ko-KR" sz="1800" baseline="0" dirty="0" smtClean="0"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800" baseline="0" dirty="0" smtClean="0">
                          <a:latin typeface="+mj-ea"/>
                          <a:ea typeface="+mj-ea"/>
                        </a:rPr>
                        <a:t>작업디렉토리 내용이 달라짐</a:t>
                      </a:r>
                      <a:endParaRPr lang="en-US" altLang="ko-KR" sz="1800" dirty="0" smtClean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482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git</a:t>
                      </a:r>
                      <a:r>
                        <a:rPr lang="en-US" altLang="ko-KR" sz="18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revert</a:t>
                      </a:r>
                      <a:endParaRPr lang="ko-KR" altLang="en-US" sz="1800" b="1" dirty="0" smtClean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800" dirty="0" smtClean="0">
                          <a:latin typeface="+mj-ea"/>
                          <a:ea typeface="+mj-ea"/>
                        </a:rPr>
                        <a:t>버전을 되돌리기</a:t>
                      </a:r>
                      <a:r>
                        <a:rPr lang="en-US" altLang="ko-KR" sz="1800" dirty="0" smtClean="0">
                          <a:latin typeface="+mj-ea"/>
                          <a:ea typeface="+mj-ea"/>
                        </a:rPr>
                        <a:t>(</a:t>
                      </a:r>
                      <a:r>
                        <a:rPr lang="ko-KR" altLang="en-US" sz="1800" dirty="0" smtClean="0">
                          <a:latin typeface="+mj-ea"/>
                          <a:ea typeface="+mj-ea"/>
                        </a:rPr>
                        <a:t>실제 되돌리는 것이 아니라 새로운 </a:t>
                      </a:r>
                      <a:r>
                        <a:rPr lang="ko-KR" altLang="en-US" sz="1800" dirty="0" err="1" smtClean="0">
                          <a:latin typeface="+mj-ea"/>
                          <a:ea typeface="+mj-ea"/>
                        </a:rPr>
                        <a:t>커밋을</a:t>
                      </a:r>
                      <a:r>
                        <a:rPr lang="ko-KR" altLang="en-US" sz="1800" dirty="0" smtClean="0">
                          <a:latin typeface="+mj-ea"/>
                          <a:ea typeface="+mj-ea"/>
                        </a:rPr>
                        <a:t> 하는 것</a:t>
                      </a:r>
                      <a:r>
                        <a:rPr lang="en-US" altLang="ko-KR" sz="1800" dirty="0" smtClean="0">
                          <a:latin typeface="+mj-ea"/>
                          <a:ea typeface="+mj-ea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4823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git</a:t>
                      </a:r>
                      <a:r>
                        <a:rPr lang="en-US" altLang="ko-K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reflog</a:t>
                      </a:r>
                      <a:endParaRPr lang="ko-KR" altLang="en-US" sz="18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lvl="1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800" dirty="0" smtClean="0">
                          <a:latin typeface="+mj-ea"/>
                          <a:ea typeface="+mj-ea"/>
                        </a:rPr>
                        <a:t>참조</a:t>
                      </a:r>
                      <a:r>
                        <a:rPr lang="en-US" altLang="ko-KR" sz="1800" dirty="0" smtClean="0">
                          <a:latin typeface="+mj-ea"/>
                          <a:ea typeface="+mj-ea"/>
                        </a:rPr>
                        <a:t>(reference)</a:t>
                      </a:r>
                      <a:r>
                        <a:rPr lang="ko-KR" altLang="en-US" sz="1800" dirty="0" smtClean="0">
                          <a:latin typeface="+mj-ea"/>
                          <a:ea typeface="+mj-ea"/>
                        </a:rPr>
                        <a:t>의 기록을 </a:t>
                      </a:r>
                      <a:r>
                        <a:rPr lang="ko-KR" altLang="en-US" sz="1800" b="0" dirty="0" smtClean="0">
                          <a:latin typeface="+mj-ea"/>
                          <a:ea typeface="+mj-ea"/>
                        </a:rPr>
                        <a:t>보여주는 명령</a:t>
                      </a:r>
                      <a:r>
                        <a:rPr lang="en-US" altLang="ko-KR" sz="1800" b="0" dirty="0" smtClean="0">
                          <a:latin typeface="+mj-ea"/>
                          <a:ea typeface="+mj-ea"/>
                        </a:rPr>
                        <a:t>(</a:t>
                      </a:r>
                      <a:r>
                        <a:rPr lang="en-US" altLang="ko-KR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HEAD</a:t>
                      </a:r>
                      <a:r>
                        <a:rPr lang="ko-KR" alt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의 이동 이력</a:t>
                      </a:r>
                      <a:r>
                        <a:rPr lang="en-US" altLang="ko-KR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8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9472405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748601" y="4902068"/>
            <a:ext cx="699422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smtClean="0">
                <a:solidFill>
                  <a:srgbClr val="FF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이전 버전으로 되돌리기는 </a:t>
            </a:r>
            <a:r>
              <a:rPr lang="ko-KR" altLang="en-US" sz="3200" b="1" dirty="0" err="1" smtClean="0">
                <a:solidFill>
                  <a:srgbClr val="FF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협업시에</a:t>
            </a:r>
            <a:r>
              <a:rPr lang="ko-KR" altLang="en-US" sz="3200" b="1" dirty="0" smtClean="0">
                <a:solidFill>
                  <a:srgbClr val="FF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 문제의 소지가 많기 때문에</a:t>
            </a:r>
            <a:endParaRPr lang="en-US" altLang="ko-KR" sz="3200" b="1" dirty="0" smtClean="0">
              <a:solidFill>
                <a:srgbClr val="FF0000"/>
              </a:solidFill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  <a:p>
            <a:r>
              <a:rPr lang="ko-KR" altLang="en-US" sz="3200" b="1" dirty="0" smtClean="0">
                <a:solidFill>
                  <a:srgbClr val="FF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조심하여 다루어야 한다</a:t>
            </a:r>
            <a:r>
              <a:rPr lang="en-US" altLang="ko-KR" sz="3200" b="1" dirty="0" smtClean="0">
                <a:solidFill>
                  <a:srgbClr val="FF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!!!</a:t>
            </a:r>
            <a:r>
              <a:rPr lang="ko-KR" altLang="en-US" sz="3200" b="1" dirty="0" smtClean="0">
                <a:solidFill>
                  <a:srgbClr val="FF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 </a:t>
            </a:r>
            <a:endParaRPr lang="ko-KR" altLang="en-US" sz="3200" b="1" dirty="0">
              <a:solidFill>
                <a:srgbClr val="FF0000"/>
              </a:solidFill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76893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3966" y="158091"/>
            <a:ext cx="10515600" cy="756309"/>
          </a:xfrm>
        </p:spPr>
        <p:txBody>
          <a:bodyPr>
            <a:normAutofit fontScale="90000"/>
          </a:bodyPr>
          <a:lstStyle/>
          <a:p>
            <a:r>
              <a:rPr lang="ko-KR" altLang="en-US" b="1" dirty="0" smtClean="0">
                <a:latin typeface="+mn-ea"/>
                <a:ea typeface="+mn-ea"/>
              </a:rPr>
              <a:t>버전 삭제 </a:t>
            </a:r>
            <a:r>
              <a:rPr lang="en-US" altLang="ko-KR" b="1" dirty="0" smtClean="0">
                <a:latin typeface="+mn-ea"/>
                <a:ea typeface="+mn-ea"/>
              </a:rPr>
              <a:t>: </a:t>
            </a:r>
            <a:r>
              <a:rPr lang="en-US" altLang="ko-KR" b="1" dirty="0" err="1" smtClean="0">
                <a:latin typeface="+mn-ea"/>
                <a:ea typeface="+mn-ea"/>
              </a:rPr>
              <a:t>git</a:t>
            </a:r>
            <a:r>
              <a:rPr lang="en-US" altLang="ko-KR" b="1" dirty="0" smtClean="0">
                <a:latin typeface="+mn-ea"/>
                <a:ea typeface="+mn-ea"/>
              </a:rPr>
              <a:t> reset --mode &lt;checksum&gt;</a:t>
            </a:r>
            <a:endParaRPr lang="ko-KR" altLang="en-US" b="1" dirty="0">
              <a:latin typeface="+mn-ea"/>
              <a:ea typeface="+mn-ea"/>
            </a:endParaRPr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1579" y="3346222"/>
            <a:ext cx="6690543" cy="3626222"/>
          </a:xfrm>
          <a:prstGeom prst="rect">
            <a:avLst/>
          </a:prstGeom>
        </p:spPr>
      </p:pic>
      <p:sp>
        <p:nvSpPr>
          <p:cNvPr id="6" name="내용 개체 틀 2"/>
          <p:cNvSpPr txBox="1">
            <a:spLocks/>
          </p:cNvSpPr>
          <p:nvPr/>
        </p:nvSpPr>
        <p:spPr>
          <a:xfrm>
            <a:off x="293298" y="1043796"/>
            <a:ext cx="11542144" cy="51331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이전 작업 결과를 저장한 상태로 되돌리기</a:t>
            </a:r>
            <a:r>
              <a:rPr lang="en-US" altLang="ko-KR" dirty="0" smtClean="0"/>
              <a:t>(</a:t>
            </a:r>
            <a:r>
              <a:rPr lang="ko-KR" altLang="en-US" dirty="0" smtClean="0"/>
              <a:t>공유되기 전까지만 사용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8987687"/>
              </p:ext>
            </p:extLst>
          </p:nvPr>
        </p:nvGraphicFramePr>
        <p:xfrm>
          <a:off x="811580" y="1486942"/>
          <a:ext cx="10380295" cy="149131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12520">
                  <a:extLst>
                    <a:ext uri="{9D8B030D-6E8A-4147-A177-3AD203B41FA5}">
                      <a16:colId xmlns:a16="http://schemas.microsoft.com/office/drawing/2014/main" val="703551959"/>
                    </a:ext>
                  </a:extLst>
                </a:gridCol>
                <a:gridCol w="8867775">
                  <a:extLst>
                    <a:ext uri="{9D8B030D-6E8A-4147-A177-3AD203B41FA5}">
                      <a16:colId xmlns:a16="http://schemas.microsoft.com/office/drawing/2014/main" val="1565312757"/>
                    </a:ext>
                  </a:extLst>
                </a:gridCol>
              </a:tblGrid>
              <a:tr h="2495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>
                          <a:latin typeface="+mj-ea"/>
                          <a:ea typeface="+mj-ea"/>
                        </a:rPr>
                        <a:t>mode</a:t>
                      </a:r>
                      <a:endParaRPr lang="ko-KR" altLang="en-US" sz="18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 smtClean="0">
                          <a:latin typeface="+mj-ea"/>
                          <a:ea typeface="+mj-ea"/>
                        </a:rPr>
                        <a:t>의미</a:t>
                      </a:r>
                      <a:endParaRPr lang="ko-KR" altLang="en-US" sz="18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1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smtClean="0">
                          <a:latin typeface="+mn-ea"/>
                          <a:ea typeface="+mn-ea"/>
                        </a:rPr>
                        <a:t>--hard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dirty="0" smtClean="0">
                          <a:latin typeface="+mn-ea"/>
                          <a:ea typeface="+mn-ea"/>
                        </a:rPr>
                        <a:t>복구된 이력 이후의 내용을 모두 삭제 후 초기화</a:t>
                      </a:r>
                      <a:r>
                        <a:rPr lang="en-US" altLang="ko-KR" sz="1600" b="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600" b="0" dirty="0" smtClean="0">
                          <a:latin typeface="+mn-ea"/>
                          <a:ea typeface="+mn-ea"/>
                        </a:rPr>
                        <a:t>주의</a:t>
                      </a:r>
                      <a:r>
                        <a:rPr lang="en-US" altLang="ko-KR" sz="1600" b="0" dirty="0" smtClean="0"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76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--soft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dirty="0" smtClean="0">
                          <a:latin typeface="+mn-ea"/>
                          <a:ea typeface="+mn-ea"/>
                        </a:rPr>
                        <a:t>복구된 이력 이후 내용 모두 유지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1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--mixed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="0" dirty="0" smtClean="0">
                          <a:latin typeface="+mn-ea"/>
                          <a:ea typeface="+mn-ea"/>
                        </a:rPr>
                        <a:t>복구된 이력 이후 내용 모두 유지</a:t>
                      </a:r>
                      <a:r>
                        <a:rPr lang="en-US" altLang="ko-KR" sz="1600" b="0" dirty="0" smtClean="0">
                          <a:latin typeface="+mn-ea"/>
                          <a:ea typeface="+mn-ea"/>
                        </a:rPr>
                        <a:t>,</a:t>
                      </a:r>
                      <a:r>
                        <a:rPr lang="en-US" altLang="ko-KR" sz="1600" b="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600" b="0" baseline="0" dirty="0" smtClean="0">
                          <a:latin typeface="+mn-ea"/>
                          <a:ea typeface="+mn-ea"/>
                        </a:rPr>
                        <a:t>인덱스 초기화로 변경 내용 다시 추가 해야 함</a:t>
                      </a:r>
                      <a:endParaRPr lang="ko-KR" altLang="en-US" sz="16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0328023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7786428" y="3943215"/>
            <a:ext cx="40490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ORIG_HEAD :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reset </a:t>
            </a:r>
            <a:r>
              <a:rPr lang="ko-KR" altLang="en-US" dirty="0" smtClean="0"/>
              <a:t>실행 시 삭제된 </a:t>
            </a:r>
            <a:r>
              <a:rPr lang="ko-KR" altLang="en-US" dirty="0" err="1" smtClean="0"/>
              <a:t>커밋</a:t>
            </a:r>
            <a:r>
              <a:rPr lang="ko-KR" altLang="en-US" dirty="0" smtClean="0"/>
              <a:t> 내역 보관 파일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git</a:t>
            </a:r>
            <a:r>
              <a:rPr lang="en-US" altLang="ko-KR" dirty="0" smtClean="0"/>
              <a:t> reset</a:t>
            </a:r>
            <a:r>
              <a:rPr lang="ko-KR" altLang="en-US" dirty="0" smtClean="0"/>
              <a:t>으로 삭제한 </a:t>
            </a:r>
            <a:r>
              <a:rPr lang="ko-KR" altLang="en-US" dirty="0" err="1" smtClean="0"/>
              <a:t>커밋</a:t>
            </a:r>
            <a:r>
              <a:rPr lang="ko-KR" altLang="en-US" dirty="0" smtClean="0"/>
              <a:t> 복구</a:t>
            </a:r>
            <a:r>
              <a:rPr lang="en-US" altLang="ko-KR" dirty="0" smtClean="0"/>
              <a:t> </a:t>
            </a:r>
            <a:r>
              <a:rPr lang="ko-KR" altLang="en-US" dirty="0" smtClean="0"/>
              <a:t>방법</a:t>
            </a:r>
            <a:endParaRPr lang="en-US" altLang="ko-K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git</a:t>
            </a:r>
            <a:r>
              <a:rPr lang="en-US" altLang="ko-KR" dirty="0" smtClean="0"/>
              <a:t> reset --hard ORIG_HEAD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698439" y="3472948"/>
            <a:ext cx="5633349" cy="2322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698439" y="4142932"/>
            <a:ext cx="1052723" cy="2322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786428" y="5310452"/>
            <a:ext cx="43140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smtClean="0">
                <a:solidFill>
                  <a:srgbClr val="FF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협업 시에는 절대 사용할 수 없음</a:t>
            </a:r>
            <a:r>
              <a:rPr lang="en-US" altLang="ko-KR" sz="3200" b="1" dirty="0" smtClean="0">
                <a:solidFill>
                  <a:srgbClr val="FF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!!!!</a:t>
            </a:r>
            <a:endParaRPr lang="ko-KR" altLang="en-US" sz="3200" b="1" dirty="0">
              <a:solidFill>
                <a:srgbClr val="FF0000"/>
              </a:solidFill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sp>
        <p:nvSpPr>
          <p:cNvPr id="4" name="자유형 3"/>
          <p:cNvSpPr/>
          <p:nvPr/>
        </p:nvSpPr>
        <p:spPr>
          <a:xfrm>
            <a:off x="7594729" y="5042841"/>
            <a:ext cx="383397" cy="483142"/>
          </a:xfrm>
          <a:custGeom>
            <a:avLst/>
            <a:gdLst>
              <a:gd name="connsiteX0" fmla="*/ 284671 w 383397"/>
              <a:gd name="connsiteY0" fmla="*/ 62 h 483142"/>
              <a:gd name="connsiteX1" fmla="*/ 224286 w 383397"/>
              <a:gd name="connsiteY1" fmla="*/ 60447 h 483142"/>
              <a:gd name="connsiteX2" fmla="*/ 207034 w 383397"/>
              <a:gd name="connsiteY2" fmla="*/ 86326 h 483142"/>
              <a:gd name="connsiteX3" fmla="*/ 172528 w 383397"/>
              <a:gd name="connsiteY3" fmla="*/ 103579 h 483142"/>
              <a:gd name="connsiteX4" fmla="*/ 129396 w 383397"/>
              <a:gd name="connsiteY4" fmla="*/ 138085 h 483142"/>
              <a:gd name="connsiteX5" fmla="*/ 94890 w 383397"/>
              <a:gd name="connsiteY5" fmla="*/ 172591 h 483142"/>
              <a:gd name="connsiteX6" fmla="*/ 60385 w 383397"/>
              <a:gd name="connsiteY6" fmla="*/ 224349 h 483142"/>
              <a:gd name="connsiteX7" fmla="*/ 34505 w 383397"/>
              <a:gd name="connsiteY7" fmla="*/ 250228 h 483142"/>
              <a:gd name="connsiteX8" fmla="*/ 0 w 383397"/>
              <a:gd name="connsiteY8" fmla="*/ 301987 h 483142"/>
              <a:gd name="connsiteX9" fmla="*/ 146649 w 383397"/>
              <a:gd name="connsiteY9" fmla="*/ 327866 h 483142"/>
              <a:gd name="connsiteX10" fmla="*/ 310551 w 383397"/>
              <a:gd name="connsiteY10" fmla="*/ 336492 h 483142"/>
              <a:gd name="connsiteX11" fmla="*/ 379562 w 383397"/>
              <a:gd name="connsiteY11" fmla="*/ 345119 h 483142"/>
              <a:gd name="connsiteX12" fmla="*/ 370935 w 383397"/>
              <a:gd name="connsiteY12" fmla="*/ 310613 h 483142"/>
              <a:gd name="connsiteX13" fmla="*/ 327803 w 383397"/>
              <a:gd name="connsiteY13" fmla="*/ 258855 h 483142"/>
              <a:gd name="connsiteX14" fmla="*/ 284671 w 383397"/>
              <a:gd name="connsiteY14" fmla="*/ 215723 h 483142"/>
              <a:gd name="connsiteX15" fmla="*/ 267419 w 383397"/>
              <a:gd name="connsiteY15" fmla="*/ 189843 h 483142"/>
              <a:gd name="connsiteX16" fmla="*/ 241539 w 383397"/>
              <a:gd name="connsiteY16" fmla="*/ 172591 h 483142"/>
              <a:gd name="connsiteX17" fmla="*/ 189781 w 383397"/>
              <a:gd name="connsiteY17" fmla="*/ 120832 h 483142"/>
              <a:gd name="connsiteX18" fmla="*/ 163902 w 383397"/>
              <a:gd name="connsiteY18" fmla="*/ 94953 h 483142"/>
              <a:gd name="connsiteX19" fmla="*/ 138022 w 383397"/>
              <a:gd name="connsiteY19" fmla="*/ 77700 h 483142"/>
              <a:gd name="connsiteX20" fmla="*/ 86264 w 383397"/>
              <a:gd name="connsiteY20" fmla="*/ 51821 h 483142"/>
              <a:gd name="connsiteX21" fmla="*/ 77637 w 383397"/>
              <a:gd name="connsiteY21" fmla="*/ 94953 h 483142"/>
              <a:gd name="connsiteX22" fmla="*/ 86264 w 383397"/>
              <a:gd name="connsiteY22" fmla="*/ 345119 h 483142"/>
              <a:gd name="connsiteX23" fmla="*/ 94890 w 383397"/>
              <a:gd name="connsiteY23" fmla="*/ 396877 h 483142"/>
              <a:gd name="connsiteX24" fmla="*/ 103517 w 383397"/>
              <a:gd name="connsiteY24" fmla="*/ 483142 h 483142"/>
              <a:gd name="connsiteX25" fmla="*/ 146649 w 383397"/>
              <a:gd name="connsiteY25" fmla="*/ 440009 h 483142"/>
              <a:gd name="connsiteX26" fmla="*/ 155275 w 383397"/>
              <a:gd name="connsiteY26" fmla="*/ 405504 h 483142"/>
              <a:gd name="connsiteX27" fmla="*/ 189781 w 383397"/>
              <a:gd name="connsiteY27" fmla="*/ 353745 h 483142"/>
              <a:gd name="connsiteX28" fmla="*/ 215660 w 383397"/>
              <a:gd name="connsiteY28" fmla="*/ 301987 h 483142"/>
              <a:gd name="connsiteX29" fmla="*/ 224286 w 383397"/>
              <a:gd name="connsiteY29" fmla="*/ 276108 h 483142"/>
              <a:gd name="connsiteX30" fmla="*/ 241539 w 383397"/>
              <a:gd name="connsiteY30" fmla="*/ 250228 h 483142"/>
              <a:gd name="connsiteX31" fmla="*/ 258792 w 383397"/>
              <a:gd name="connsiteY31" fmla="*/ 189843 h 483142"/>
              <a:gd name="connsiteX32" fmla="*/ 276045 w 383397"/>
              <a:gd name="connsiteY32" fmla="*/ 163964 h 483142"/>
              <a:gd name="connsiteX33" fmla="*/ 284671 w 383397"/>
              <a:gd name="connsiteY33" fmla="*/ 138085 h 483142"/>
              <a:gd name="connsiteX34" fmla="*/ 293298 w 383397"/>
              <a:gd name="connsiteY34" fmla="*/ 103579 h 483142"/>
              <a:gd name="connsiteX35" fmla="*/ 310551 w 383397"/>
              <a:gd name="connsiteY35" fmla="*/ 51821 h 483142"/>
              <a:gd name="connsiteX36" fmla="*/ 284671 w 383397"/>
              <a:gd name="connsiteY36" fmla="*/ 62 h 4831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83397" h="483142">
                <a:moveTo>
                  <a:pt x="284671" y="62"/>
                </a:moveTo>
                <a:cubicBezTo>
                  <a:pt x="270294" y="1500"/>
                  <a:pt x="243329" y="39288"/>
                  <a:pt x="224286" y="60447"/>
                </a:cubicBezTo>
                <a:cubicBezTo>
                  <a:pt x="217351" y="68153"/>
                  <a:pt x="214998" y="79689"/>
                  <a:pt x="207034" y="86326"/>
                </a:cubicBezTo>
                <a:cubicBezTo>
                  <a:pt x="197155" y="94559"/>
                  <a:pt x="183228" y="96446"/>
                  <a:pt x="172528" y="103579"/>
                </a:cubicBezTo>
                <a:cubicBezTo>
                  <a:pt x="157208" y="113792"/>
                  <a:pt x="143773" y="126583"/>
                  <a:pt x="129396" y="138085"/>
                </a:cubicBezTo>
                <a:cubicBezTo>
                  <a:pt x="106390" y="207097"/>
                  <a:pt x="140898" y="126582"/>
                  <a:pt x="94890" y="172591"/>
                </a:cubicBezTo>
                <a:cubicBezTo>
                  <a:pt x="80228" y="187253"/>
                  <a:pt x="75047" y="209687"/>
                  <a:pt x="60385" y="224349"/>
                </a:cubicBezTo>
                <a:cubicBezTo>
                  <a:pt x="51758" y="232975"/>
                  <a:pt x="41995" y="240598"/>
                  <a:pt x="34505" y="250228"/>
                </a:cubicBezTo>
                <a:cubicBezTo>
                  <a:pt x="21775" y="266595"/>
                  <a:pt x="0" y="301987"/>
                  <a:pt x="0" y="301987"/>
                </a:cubicBezTo>
                <a:cubicBezTo>
                  <a:pt x="58858" y="341227"/>
                  <a:pt x="17879" y="320062"/>
                  <a:pt x="146649" y="327866"/>
                </a:cubicBezTo>
                <a:lnTo>
                  <a:pt x="310551" y="336492"/>
                </a:lnTo>
                <a:cubicBezTo>
                  <a:pt x="333555" y="339368"/>
                  <a:pt x="358254" y="354251"/>
                  <a:pt x="379562" y="345119"/>
                </a:cubicBezTo>
                <a:cubicBezTo>
                  <a:pt x="390459" y="340449"/>
                  <a:pt x="375098" y="321714"/>
                  <a:pt x="370935" y="310613"/>
                </a:cubicBezTo>
                <a:cubicBezTo>
                  <a:pt x="356342" y="271698"/>
                  <a:pt x="358500" y="279320"/>
                  <a:pt x="327803" y="258855"/>
                </a:cubicBezTo>
                <a:cubicBezTo>
                  <a:pt x="281796" y="189842"/>
                  <a:pt x="342182" y="273236"/>
                  <a:pt x="284671" y="215723"/>
                </a:cubicBezTo>
                <a:cubicBezTo>
                  <a:pt x="277340" y="208392"/>
                  <a:pt x="274750" y="197174"/>
                  <a:pt x="267419" y="189843"/>
                </a:cubicBezTo>
                <a:cubicBezTo>
                  <a:pt x="260088" y="182512"/>
                  <a:pt x="249288" y="179479"/>
                  <a:pt x="241539" y="172591"/>
                </a:cubicBezTo>
                <a:cubicBezTo>
                  <a:pt x="223303" y="156381"/>
                  <a:pt x="207034" y="138085"/>
                  <a:pt x="189781" y="120832"/>
                </a:cubicBezTo>
                <a:cubicBezTo>
                  <a:pt x="181155" y="112206"/>
                  <a:pt x="174053" y="101720"/>
                  <a:pt x="163902" y="94953"/>
                </a:cubicBezTo>
                <a:lnTo>
                  <a:pt x="138022" y="77700"/>
                </a:lnTo>
                <a:cubicBezTo>
                  <a:pt x="97766" y="17316"/>
                  <a:pt x="115019" y="8689"/>
                  <a:pt x="86264" y="51821"/>
                </a:cubicBezTo>
                <a:cubicBezTo>
                  <a:pt x="83388" y="66198"/>
                  <a:pt x="77637" y="80291"/>
                  <a:pt x="77637" y="94953"/>
                </a:cubicBezTo>
                <a:cubicBezTo>
                  <a:pt x="77637" y="178391"/>
                  <a:pt x="81504" y="261817"/>
                  <a:pt x="86264" y="345119"/>
                </a:cubicBezTo>
                <a:cubicBezTo>
                  <a:pt x="87262" y="362581"/>
                  <a:pt x="92721" y="379521"/>
                  <a:pt x="94890" y="396877"/>
                </a:cubicBezTo>
                <a:cubicBezTo>
                  <a:pt x="98474" y="425552"/>
                  <a:pt x="100641" y="454387"/>
                  <a:pt x="103517" y="483142"/>
                </a:cubicBezTo>
                <a:cubicBezTo>
                  <a:pt x="126521" y="467806"/>
                  <a:pt x="135147" y="466847"/>
                  <a:pt x="146649" y="440009"/>
                </a:cubicBezTo>
                <a:cubicBezTo>
                  <a:pt x="151319" y="429112"/>
                  <a:pt x="149973" y="416108"/>
                  <a:pt x="155275" y="405504"/>
                </a:cubicBezTo>
                <a:cubicBezTo>
                  <a:pt x="164548" y="386958"/>
                  <a:pt x="189781" y="353745"/>
                  <a:pt x="189781" y="353745"/>
                </a:cubicBezTo>
                <a:cubicBezTo>
                  <a:pt x="211463" y="288698"/>
                  <a:pt x="182215" y="368876"/>
                  <a:pt x="215660" y="301987"/>
                </a:cubicBezTo>
                <a:cubicBezTo>
                  <a:pt x="219726" y="293854"/>
                  <a:pt x="220220" y="284241"/>
                  <a:pt x="224286" y="276108"/>
                </a:cubicBezTo>
                <a:cubicBezTo>
                  <a:pt x="228923" y="266835"/>
                  <a:pt x="236902" y="259501"/>
                  <a:pt x="241539" y="250228"/>
                </a:cubicBezTo>
                <a:cubicBezTo>
                  <a:pt x="258333" y="216640"/>
                  <a:pt x="242201" y="228557"/>
                  <a:pt x="258792" y="189843"/>
                </a:cubicBezTo>
                <a:cubicBezTo>
                  <a:pt x="262876" y="180314"/>
                  <a:pt x="270294" y="172590"/>
                  <a:pt x="276045" y="163964"/>
                </a:cubicBezTo>
                <a:cubicBezTo>
                  <a:pt x="278920" y="155338"/>
                  <a:pt x="282173" y="146828"/>
                  <a:pt x="284671" y="138085"/>
                </a:cubicBezTo>
                <a:cubicBezTo>
                  <a:pt x="287928" y="126685"/>
                  <a:pt x="289891" y="114935"/>
                  <a:pt x="293298" y="103579"/>
                </a:cubicBezTo>
                <a:cubicBezTo>
                  <a:pt x="298524" y="86160"/>
                  <a:pt x="304800" y="69074"/>
                  <a:pt x="310551" y="51821"/>
                </a:cubicBezTo>
                <a:cubicBezTo>
                  <a:pt x="320463" y="22084"/>
                  <a:pt x="299048" y="-1376"/>
                  <a:pt x="284671" y="62"/>
                </a:cubicBezTo>
                <a:close/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4874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3966" y="158091"/>
            <a:ext cx="10515600" cy="756309"/>
          </a:xfrm>
        </p:spPr>
        <p:txBody>
          <a:bodyPr/>
          <a:lstStyle/>
          <a:p>
            <a:r>
              <a:rPr lang="ko-KR" altLang="en-US" b="1" dirty="0" smtClean="0">
                <a:latin typeface="+mn-ea"/>
                <a:ea typeface="+mn-ea"/>
              </a:rPr>
              <a:t>버전 되돌리기 </a:t>
            </a:r>
            <a:r>
              <a:rPr lang="en-US" altLang="ko-KR" b="1" dirty="0" smtClean="0">
                <a:latin typeface="+mn-ea"/>
                <a:ea typeface="+mn-ea"/>
              </a:rPr>
              <a:t>: </a:t>
            </a:r>
            <a:r>
              <a:rPr lang="en-US" altLang="ko-KR" b="1" dirty="0" err="1" smtClean="0">
                <a:latin typeface="+mn-ea"/>
                <a:ea typeface="+mn-ea"/>
              </a:rPr>
              <a:t>git</a:t>
            </a:r>
            <a:r>
              <a:rPr lang="en-US" altLang="ko-KR" b="1" dirty="0" smtClean="0">
                <a:latin typeface="+mn-ea"/>
                <a:ea typeface="+mn-ea"/>
              </a:rPr>
              <a:t> revert &lt;checksum&gt;</a:t>
            </a: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3298" y="1043796"/>
            <a:ext cx="4945452" cy="5699904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10000"/>
              </a:lnSpc>
            </a:pPr>
            <a:r>
              <a:rPr lang="ko-KR" altLang="en-US" dirty="0" smtClean="0"/>
              <a:t>공개된 </a:t>
            </a:r>
            <a:r>
              <a:rPr lang="ko-KR" altLang="en-US" dirty="0" err="1" smtClean="0"/>
              <a:t>커밋의</a:t>
            </a:r>
            <a:r>
              <a:rPr lang="ko-KR" altLang="en-US" dirty="0" smtClean="0"/>
              <a:t> 변경 내역을 되돌리기</a:t>
            </a:r>
            <a:endParaRPr lang="en-US" altLang="ko-KR" dirty="0" smtClean="0"/>
          </a:p>
          <a:p>
            <a:pPr>
              <a:lnSpc>
                <a:spcPct val="110000"/>
              </a:lnSpc>
            </a:pPr>
            <a:r>
              <a:rPr lang="ko-KR" altLang="en-US" dirty="0" smtClean="0"/>
              <a:t>실제</a:t>
            </a:r>
            <a:r>
              <a:rPr lang="en-US" altLang="ko-KR" dirty="0" smtClean="0"/>
              <a:t> </a:t>
            </a:r>
            <a:r>
              <a:rPr lang="ko-KR" altLang="en-US" dirty="0" smtClean="0"/>
              <a:t>되돌리는 것이 아니고 되돌리는 것과 같은 효과를 내는 것</a:t>
            </a:r>
            <a:endParaRPr lang="en-US" altLang="ko-KR" dirty="0" smtClean="0"/>
          </a:p>
          <a:p>
            <a:pPr>
              <a:lnSpc>
                <a:spcPct val="110000"/>
              </a:lnSpc>
            </a:pPr>
            <a:r>
              <a:rPr lang="ko-KR" altLang="en-US" dirty="0" smtClean="0"/>
              <a:t>대상 </a:t>
            </a:r>
            <a:r>
              <a:rPr lang="ko-KR" altLang="en-US" dirty="0" err="1" smtClean="0"/>
              <a:t>커밋의</a:t>
            </a:r>
            <a:r>
              <a:rPr lang="ko-KR" altLang="en-US" dirty="0" smtClean="0"/>
              <a:t> 변경 내역을 거꾸로 적용하는 새 </a:t>
            </a:r>
            <a:r>
              <a:rPr lang="ko-KR" altLang="en-US" dirty="0" err="1" smtClean="0"/>
              <a:t>커밋을</a:t>
            </a:r>
            <a:r>
              <a:rPr lang="ko-KR" altLang="en-US" dirty="0" smtClean="0"/>
              <a:t> 만드는 것</a:t>
            </a:r>
            <a:endParaRPr lang="en-US" altLang="ko-KR" dirty="0" smtClean="0"/>
          </a:p>
          <a:p>
            <a:pPr>
              <a:lnSpc>
                <a:spcPct val="110000"/>
              </a:lnSpc>
            </a:pPr>
            <a:r>
              <a:rPr lang="en-US" altLang="ko-KR" dirty="0" err="1" smtClean="0"/>
              <a:t>git</a:t>
            </a:r>
            <a:r>
              <a:rPr lang="en-US" altLang="ko-KR" dirty="0" smtClean="0"/>
              <a:t> reset </a:t>
            </a:r>
            <a:r>
              <a:rPr lang="ko-KR" altLang="en-US" dirty="0" smtClean="0"/>
              <a:t>보다 안전한 방법</a:t>
            </a:r>
            <a:r>
              <a:rPr lang="en-US" altLang="ko-KR" dirty="0" smtClean="0"/>
              <a:t>(</a:t>
            </a:r>
            <a:r>
              <a:rPr lang="ko-KR" altLang="en-US" dirty="0" smtClean="0"/>
              <a:t>협업 시 사용</a:t>
            </a:r>
            <a:r>
              <a:rPr lang="en-US" altLang="ko-KR" dirty="0" smtClean="0"/>
              <a:t>)</a:t>
            </a:r>
          </a:p>
          <a:p>
            <a:pPr>
              <a:lnSpc>
                <a:spcPct val="110000"/>
              </a:lnSpc>
            </a:pPr>
            <a:r>
              <a:rPr lang="ko-KR" altLang="en-US" dirty="0" err="1" smtClean="0"/>
              <a:t>커밋의</a:t>
            </a:r>
            <a:r>
              <a:rPr lang="ko-KR" altLang="en-US" dirty="0" smtClean="0"/>
              <a:t> </a:t>
            </a:r>
            <a:r>
              <a:rPr lang="ko-KR" altLang="en-US" b="1" dirty="0" smtClean="0">
                <a:solidFill>
                  <a:srgbClr val="0000FF"/>
                </a:solidFill>
              </a:rPr>
              <a:t>역순</a:t>
            </a:r>
            <a:r>
              <a:rPr lang="ko-KR" altLang="en-US" dirty="0" smtClean="0"/>
              <a:t>으로 한 단계씩 변경 내역을 되돌려야 충돌을 피할 수 있음</a:t>
            </a:r>
            <a:endParaRPr lang="en-US" altLang="ko-KR" dirty="0" smtClean="0"/>
          </a:p>
          <a:p>
            <a:pPr>
              <a:lnSpc>
                <a:spcPct val="110000"/>
              </a:lnSpc>
            </a:pPr>
            <a:r>
              <a:rPr lang="ko-KR" altLang="en-US" dirty="0" smtClean="0"/>
              <a:t>한 단계씩 돌아가는 것은 </a:t>
            </a:r>
            <a:r>
              <a:rPr lang="en-US" altLang="ko-KR" dirty="0" smtClean="0"/>
              <a:t>HEAD</a:t>
            </a:r>
            <a:r>
              <a:rPr lang="ko-KR" altLang="en-US" dirty="0" smtClean="0"/>
              <a:t>를 사용</a:t>
            </a:r>
            <a:endParaRPr lang="en-US" altLang="ko-KR" dirty="0" smtClean="0"/>
          </a:p>
          <a:p>
            <a:pPr lvl="1">
              <a:lnSpc>
                <a:spcPct val="110000"/>
              </a:lnSpc>
            </a:pPr>
            <a:r>
              <a:rPr lang="en-US" altLang="ko-KR" dirty="0" err="1" smtClean="0"/>
              <a:t>git</a:t>
            </a:r>
            <a:r>
              <a:rPr lang="en-US" altLang="ko-KR" dirty="0" smtClean="0"/>
              <a:t> revert HEAD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8750" y="891673"/>
            <a:ext cx="6748193" cy="6307092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5218681" y="1043796"/>
            <a:ext cx="5470885" cy="2322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5218681" y="1893516"/>
            <a:ext cx="1182120" cy="2322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2699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2260</TotalTime>
  <Words>1275</Words>
  <Application>Microsoft Office PowerPoint</Application>
  <PresentationFormat>와이드스크린</PresentationFormat>
  <Paragraphs>245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8" baseType="lpstr">
      <vt:lpstr>1훈하얀고양이 R</vt:lpstr>
      <vt:lpstr>나눔바른고딕</vt:lpstr>
      <vt:lpstr>나눔손글씨 펜</vt:lpstr>
      <vt:lpstr>나눔스퀘어OTF Light</vt:lpstr>
      <vt:lpstr>맑은 고딕</vt:lpstr>
      <vt:lpstr>Arial</vt:lpstr>
      <vt:lpstr>Calibri</vt:lpstr>
      <vt:lpstr>Calibri Light</vt:lpstr>
      <vt:lpstr>Courier New</vt:lpstr>
      <vt:lpstr>Georgia</vt:lpstr>
      <vt:lpstr>Wingdings</vt:lpstr>
      <vt:lpstr>Office 테마</vt:lpstr>
      <vt:lpstr>Git 명령어  사용법(II)</vt:lpstr>
      <vt:lpstr>Git 기본 명령어 - 복습</vt:lpstr>
      <vt:lpstr>실습 - 복습</vt:lpstr>
      <vt:lpstr>커밋 로그 확인 : git log -p</vt:lpstr>
      <vt:lpstr>파일 내용 비교 : git diff</vt:lpstr>
      <vt:lpstr>파일 내용 비교 : git diff</vt:lpstr>
      <vt:lpstr>이전 버전으로 되돌리기</vt:lpstr>
      <vt:lpstr>버전 삭제 : git reset --mode &lt;checksum&gt;</vt:lpstr>
      <vt:lpstr>버전 되돌리기 : git revert &lt;checksum&gt;</vt:lpstr>
      <vt:lpstr>PowerPoint 프레젠테이션</vt:lpstr>
      <vt:lpstr>Git branch</vt:lpstr>
      <vt:lpstr>버전 관리 용어</vt:lpstr>
      <vt:lpstr>branch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branch 관련 명령</vt:lpstr>
      <vt:lpstr>conflict</vt:lpstr>
      <vt:lpstr>merge</vt:lpstr>
      <vt:lpstr>PowerPoint 프레젠테이션</vt:lpstr>
      <vt:lpstr>PowerPoint 프레젠테이션</vt:lpstr>
      <vt:lpstr>PowerPoint 프레젠테이션</vt:lpstr>
      <vt:lpstr>실습 : branch</vt:lpstr>
      <vt:lpstr>실습 : branch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</dc:title>
  <dc:creator>허 봉식</dc:creator>
  <cp:lastModifiedBy>jinsook</cp:lastModifiedBy>
  <cp:revision>112</cp:revision>
  <dcterms:created xsi:type="dcterms:W3CDTF">2019-11-13T04:58:25Z</dcterms:created>
  <dcterms:modified xsi:type="dcterms:W3CDTF">2020-11-09T08:01:26Z</dcterms:modified>
</cp:coreProperties>
</file>