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A91C-ACCF-4BFD-97A5-8B5FDDE7E52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952B-5A68-4F98-8914-7C04CE06A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96" y="724769"/>
            <a:ext cx="3101888" cy="8107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1200" y="428978"/>
            <a:ext cx="3200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7907" y="388786"/>
            <a:ext cx="262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ranklin Gothic Medium" panose="020B0603020102020204" pitchFamily="34" charset="0"/>
              </a:rPr>
              <a:t>Monitoring Multitool </a:t>
            </a:r>
            <a:br>
              <a:rPr lang="en-US" b="1" dirty="0">
                <a:latin typeface="Franklin Gothic Medium" panose="020B0603020102020204" pitchFamily="34" charset="0"/>
              </a:rPr>
            </a:br>
            <a:r>
              <a:rPr lang="en-US" b="1" dirty="0">
                <a:latin typeface="Franklin Gothic Medium" panose="020B0603020102020204" pitchFamily="34" charset="0"/>
              </a:rPr>
              <a:t>Explained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2054" y="622189"/>
            <a:ext cx="17031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Line-point Intercept</a:t>
            </a:r>
          </a:p>
          <a:p>
            <a:pPr marL="45720" indent="-45720">
              <a:buFont typeface="Arial" panose="020B0604020202020204" pitchFamily="34" charset="0"/>
              <a:buChar char="•"/>
            </a:pPr>
            <a:r>
              <a:rPr lang="en-US" sz="800" dirty="0"/>
              <a:t>5mm – Minimum size for rock &amp; woody litter</a:t>
            </a:r>
          </a:p>
          <a:p>
            <a:pPr marL="45720" indent="-45720">
              <a:buFont typeface="Arial" panose="020B0604020202020204" pitchFamily="34" charset="0"/>
              <a:buChar char="•"/>
            </a:pPr>
            <a:r>
              <a:rPr lang="en-US" sz="800" dirty="0"/>
              <a:t>2mm – Minimum rock size for wind erosion studies</a:t>
            </a:r>
          </a:p>
          <a:p>
            <a:r>
              <a:rPr lang="en-US" sz="900" b="1" dirty="0"/>
              <a:t>Vegetation Height</a:t>
            </a:r>
          </a:p>
          <a:p>
            <a:pPr marL="54864" indent="-54864">
              <a:buFont typeface="Arial" panose="020B0604020202020204" pitchFamily="34" charset="0"/>
              <a:buChar char="•"/>
            </a:pPr>
            <a:r>
              <a:rPr lang="en-US" sz="800" dirty="0"/>
              <a:t>15cm from notch to end – radius of veg height measurement cylinder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9693" y="622189"/>
            <a:ext cx="16381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Canopy Gap Intercept</a:t>
            </a:r>
          </a:p>
          <a:p>
            <a:pPr marL="54864" indent="-54864">
              <a:buFont typeface="Arial" panose="020B0604020202020204" pitchFamily="34" charset="0"/>
              <a:buChar char="•"/>
            </a:pPr>
            <a:r>
              <a:rPr lang="en-US" sz="800" dirty="0"/>
              <a:t>20cm (stick length) – minimum canopy gap size</a:t>
            </a:r>
          </a:p>
          <a:p>
            <a:pPr marL="54864" indent="-54864">
              <a:buFont typeface="Arial" panose="020B0604020202020204" pitchFamily="34" charset="0"/>
              <a:buChar char="•"/>
            </a:pPr>
            <a:r>
              <a:rPr lang="en-US" sz="800" dirty="0"/>
              <a:t>3cm (stick width) – canopy gap start/stop rule</a:t>
            </a:r>
          </a:p>
          <a:p>
            <a:r>
              <a:rPr lang="en-US" sz="900" b="1" dirty="0"/>
              <a:t>Soil Aggregate Stability</a:t>
            </a:r>
          </a:p>
          <a:p>
            <a:pPr marL="54864" indent="-54864">
              <a:buFont typeface="Arial" panose="020B0604020202020204" pitchFamily="34" charset="0"/>
              <a:buChar char="•"/>
            </a:pPr>
            <a:r>
              <a:rPr lang="en-US" sz="800" dirty="0"/>
              <a:t>6-8mm – Ped diameter for soil stability test</a:t>
            </a:r>
          </a:p>
          <a:p>
            <a:pPr marL="54864" indent="-54864">
              <a:buFont typeface="Arial" panose="020B0604020202020204" pitchFamily="34" charset="0"/>
              <a:buChar char="•"/>
            </a:pPr>
            <a:r>
              <a:rPr lang="en-US" sz="800" dirty="0"/>
              <a:t>3mm – Ped thickness for test</a:t>
            </a:r>
          </a:p>
          <a:p>
            <a:r>
              <a:rPr lang="en-US" sz="900" b="1" dirty="0"/>
              <a:t>Reverse Side</a:t>
            </a:r>
          </a:p>
          <a:p>
            <a:pPr marL="54864" indent="-54864">
              <a:buFont typeface="Arial" panose="020B0604020202020204" pitchFamily="34" charset="0"/>
              <a:buChar char="•"/>
            </a:pPr>
            <a:r>
              <a:rPr lang="en-US" sz="800" dirty="0"/>
              <a:t>Common LPI and unknown plant codes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0765" y="439026"/>
            <a:ext cx="3200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7644" y="1277831"/>
            <a:ext cx="3175289" cy="1131079"/>
          </a:xfrm>
          <a:custGeom>
            <a:avLst/>
            <a:gdLst>
              <a:gd name="connsiteX0" fmla="*/ 0 w 3120571"/>
              <a:gd name="connsiteY0" fmla="*/ 0 h 954107"/>
              <a:gd name="connsiteX1" fmla="*/ 3120571 w 3120571"/>
              <a:gd name="connsiteY1" fmla="*/ 0 h 954107"/>
              <a:gd name="connsiteX2" fmla="*/ 3120571 w 3120571"/>
              <a:gd name="connsiteY2" fmla="*/ 954107 h 954107"/>
              <a:gd name="connsiteX3" fmla="*/ 0 w 3120571"/>
              <a:gd name="connsiteY3" fmla="*/ 954107 h 954107"/>
              <a:gd name="connsiteX4" fmla="*/ 0 w 3120571"/>
              <a:gd name="connsiteY4" fmla="*/ 0 h 954107"/>
              <a:gd name="connsiteX0" fmla="*/ 32140 w 3152711"/>
              <a:gd name="connsiteY0" fmla="*/ 0 h 954107"/>
              <a:gd name="connsiteX1" fmla="*/ 3152711 w 3152711"/>
              <a:gd name="connsiteY1" fmla="*/ 0 h 954107"/>
              <a:gd name="connsiteX2" fmla="*/ 3152711 w 3152711"/>
              <a:gd name="connsiteY2" fmla="*/ 954107 h 954107"/>
              <a:gd name="connsiteX3" fmla="*/ 32140 w 3152711"/>
              <a:gd name="connsiteY3" fmla="*/ 954107 h 954107"/>
              <a:gd name="connsiteX4" fmla="*/ 0 w 3152711"/>
              <a:gd name="connsiteY4" fmla="*/ 460658 h 954107"/>
              <a:gd name="connsiteX5" fmla="*/ 32140 w 3152711"/>
              <a:gd name="connsiteY5" fmla="*/ 0 h 954107"/>
              <a:gd name="connsiteX0" fmla="*/ 32140 w 3152711"/>
              <a:gd name="connsiteY0" fmla="*/ 2 h 954109"/>
              <a:gd name="connsiteX1" fmla="*/ 1343378 w 3152711"/>
              <a:gd name="connsiteY1" fmla="*/ 167149 h 954109"/>
              <a:gd name="connsiteX2" fmla="*/ 3152711 w 3152711"/>
              <a:gd name="connsiteY2" fmla="*/ 2 h 954109"/>
              <a:gd name="connsiteX3" fmla="*/ 3152711 w 3152711"/>
              <a:gd name="connsiteY3" fmla="*/ 954109 h 954109"/>
              <a:gd name="connsiteX4" fmla="*/ 32140 w 3152711"/>
              <a:gd name="connsiteY4" fmla="*/ 954109 h 954109"/>
              <a:gd name="connsiteX5" fmla="*/ 0 w 3152711"/>
              <a:gd name="connsiteY5" fmla="*/ 460660 h 954109"/>
              <a:gd name="connsiteX6" fmla="*/ 32140 w 3152711"/>
              <a:gd name="connsiteY6" fmla="*/ 2 h 954109"/>
              <a:gd name="connsiteX0" fmla="*/ 20851 w 3152711"/>
              <a:gd name="connsiteY0" fmla="*/ 327378 h 954107"/>
              <a:gd name="connsiteX1" fmla="*/ 1343378 w 3152711"/>
              <a:gd name="connsiteY1" fmla="*/ 167147 h 954107"/>
              <a:gd name="connsiteX2" fmla="*/ 3152711 w 3152711"/>
              <a:gd name="connsiteY2" fmla="*/ 0 h 954107"/>
              <a:gd name="connsiteX3" fmla="*/ 3152711 w 3152711"/>
              <a:gd name="connsiteY3" fmla="*/ 954107 h 954107"/>
              <a:gd name="connsiteX4" fmla="*/ 32140 w 3152711"/>
              <a:gd name="connsiteY4" fmla="*/ 954107 h 954107"/>
              <a:gd name="connsiteX5" fmla="*/ 0 w 3152711"/>
              <a:gd name="connsiteY5" fmla="*/ 460658 h 954107"/>
              <a:gd name="connsiteX6" fmla="*/ 20851 w 3152711"/>
              <a:gd name="connsiteY6" fmla="*/ 327378 h 954107"/>
              <a:gd name="connsiteX0" fmla="*/ 43429 w 3175289"/>
              <a:gd name="connsiteY0" fmla="*/ 327378 h 954107"/>
              <a:gd name="connsiteX1" fmla="*/ 1365956 w 3175289"/>
              <a:gd name="connsiteY1" fmla="*/ 167147 h 954107"/>
              <a:gd name="connsiteX2" fmla="*/ 3175289 w 3175289"/>
              <a:gd name="connsiteY2" fmla="*/ 0 h 954107"/>
              <a:gd name="connsiteX3" fmla="*/ 3175289 w 3175289"/>
              <a:gd name="connsiteY3" fmla="*/ 954107 h 954107"/>
              <a:gd name="connsiteX4" fmla="*/ 54718 w 3175289"/>
              <a:gd name="connsiteY4" fmla="*/ 954107 h 954107"/>
              <a:gd name="connsiteX5" fmla="*/ 0 w 3175289"/>
              <a:gd name="connsiteY5" fmla="*/ 686435 h 954107"/>
              <a:gd name="connsiteX6" fmla="*/ 43429 w 3175289"/>
              <a:gd name="connsiteY6" fmla="*/ 327378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289" h="954107">
                <a:moveTo>
                  <a:pt x="43429" y="327378"/>
                </a:moveTo>
                <a:cubicBezTo>
                  <a:pt x="360094" y="326649"/>
                  <a:pt x="1049291" y="167876"/>
                  <a:pt x="1365956" y="167147"/>
                </a:cubicBezTo>
                <a:lnTo>
                  <a:pt x="3175289" y="0"/>
                </a:lnTo>
                <a:lnTo>
                  <a:pt x="3175289" y="954107"/>
                </a:lnTo>
                <a:lnTo>
                  <a:pt x="54718" y="954107"/>
                </a:lnTo>
                <a:cubicBezTo>
                  <a:pt x="47768" y="789624"/>
                  <a:pt x="6950" y="850918"/>
                  <a:pt x="0" y="686435"/>
                </a:cubicBezTo>
                <a:lnTo>
                  <a:pt x="43429" y="327378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Source Sans Pro"/>
              </a:rPr>
              <a:t>		</a:t>
            </a:r>
            <a:r>
              <a:rPr lang="en-US" sz="850" b="0" i="0" dirty="0">
                <a:solidFill>
                  <a:srgbClr val="555555"/>
                </a:solidFill>
                <a:effectLst/>
              </a:rPr>
              <a:t>The Monitoring Multi-tool</a:t>
            </a:r>
            <a:br>
              <a:rPr lang="en-US" sz="850" b="0" i="0" dirty="0">
                <a:solidFill>
                  <a:srgbClr val="555555"/>
                </a:solidFill>
                <a:effectLst/>
              </a:rPr>
            </a:br>
            <a:r>
              <a:rPr lang="en-US" sz="850" b="0" i="0" dirty="0">
                <a:solidFill>
                  <a:srgbClr val="555555"/>
                </a:solidFill>
                <a:effectLst/>
              </a:rPr>
              <a:t>	was created as an aid to training crews in how to implement</a:t>
            </a:r>
            <a:r>
              <a:rPr lang="en-US" sz="850" b="0" i="0" dirty="0">
                <a:effectLst/>
              </a:rPr>
              <a:t> </a:t>
            </a:r>
            <a:r>
              <a:rPr lang="en-US" sz="850" b="0" i="0" u="none" strike="noStrike" dirty="0">
                <a:effectLst/>
              </a:rPr>
              <a:t>the core methods</a:t>
            </a:r>
            <a:r>
              <a:rPr lang="en-US" sz="850" b="0" i="0" dirty="0">
                <a:effectLst/>
              </a:rPr>
              <a:t> </a:t>
            </a:r>
            <a:r>
              <a:rPr lang="en-US" sz="850" b="0" i="0" dirty="0">
                <a:solidFill>
                  <a:srgbClr val="555555"/>
                </a:solidFill>
                <a:effectLst/>
              </a:rPr>
              <a:t>and as a tool to help ensure high-quality monitoring data are being collected. </a:t>
            </a:r>
            <a:r>
              <a:rPr lang="en-US" sz="850" dirty="0"/>
              <a:t>The Monitoring Multitool has the standard measurement units for implementing the core methods in the Monitoring Manual for Grassland, </a:t>
            </a:r>
            <a:r>
              <a:rPr lang="en-US" sz="850" dirty="0" err="1"/>
              <a:t>Shrubland</a:t>
            </a:r>
            <a:r>
              <a:rPr lang="en-US" sz="850" dirty="0"/>
              <a:t>, and Savannah Ecosystems (2</a:t>
            </a:r>
            <a:r>
              <a:rPr lang="en-US" sz="850" baseline="30000" dirty="0"/>
              <a:t>nd</a:t>
            </a:r>
            <a:r>
              <a:rPr lang="en-US" sz="850" dirty="0"/>
              <a:t> Edition). </a:t>
            </a:r>
          </a:p>
          <a:p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0494" y="504618"/>
            <a:ext cx="10294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Version 2.0 – Nov 2016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7821" y="428976"/>
            <a:ext cx="2909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Standard Measurement Units on the Multitool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14" y="1801652"/>
            <a:ext cx="595595" cy="3772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06" y="1874634"/>
            <a:ext cx="678171" cy="2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5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Medium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Karl</dc:creator>
  <cp:lastModifiedBy>Jason Karl</cp:lastModifiedBy>
  <cp:revision>8</cp:revision>
  <cp:lastPrinted>2017-01-25T22:58:38Z</cp:lastPrinted>
  <dcterms:created xsi:type="dcterms:W3CDTF">2017-01-25T17:17:10Z</dcterms:created>
  <dcterms:modified xsi:type="dcterms:W3CDTF">2017-01-25T23:29:30Z</dcterms:modified>
</cp:coreProperties>
</file>