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93" r:id="rId2"/>
  </p:sldMasterIdLst>
  <p:sldIdLst>
    <p:sldId id="1694" r:id="rId3"/>
    <p:sldId id="1696" r:id="rId4"/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0" indent="0" algn="ctr">
              <a:buNone/>
              <a:defRPr sz="2000"/>
            </a:lvl2pPr>
            <a:lvl3pPr marL="914339" indent="0" algn="ctr">
              <a:buNone/>
              <a:defRPr sz="1800"/>
            </a:lvl3pPr>
            <a:lvl4pPr marL="1371509" indent="0" algn="ctr">
              <a:buNone/>
              <a:defRPr sz="1600"/>
            </a:lvl4pPr>
            <a:lvl5pPr marL="1828678" indent="0" algn="ctr">
              <a:buNone/>
              <a:defRPr sz="1600"/>
            </a:lvl5pPr>
            <a:lvl6pPr marL="2285847" indent="0" algn="ctr">
              <a:buNone/>
              <a:defRPr sz="1600"/>
            </a:lvl6pPr>
            <a:lvl7pPr marL="2743017" indent="0" algn="ctr">
              <a:buNone/>
              <a:defRPr sz="1600"/>
            </a:lvl7pPr>
            <a:lvl8pPr marL="3200186" indent="0" algn="ctr">
              <a:buNone/>
              <a:defRPr sz="1600"/>
            </a:lvl8pPr>
            <a:lvl9pPr marL="365735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5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9268C1-3555-40F0-9F50-FDE1FC183A0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18996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F33C267-8000-477D-991A-6C15839D7000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012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CDB9F33-836B-4915-B13C-79B01E209756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7127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7022" y="403540"/>
            <a:ext cx="9625255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598" y="1843721"/>
            <a:ext cx="4680609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6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FAAE86-FF76-44CC-A668-018373AE554F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69" y="6617933"/>
            <a:ext cx="392377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 bwMode="black">
          <a:xfrm>
            <a:off x="7805252" y="1"/>
            <a:ext cx="4386748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 dirty="0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6242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849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D638D7-8796-4CCC-8CE6-AEAD9E04E798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988" y="3064854"/>
            <a:ext cx="4500586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10185" y="1473903"/>
            <a:ext cx="4140539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724" y="1"/>
            <a:ext cx="2593848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91223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40674" y="0"/>
            <a:ext cx="645132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800" dirty="0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800" dirty="0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1"/>
            <a:ext cx="2104849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9256" y="2989334"/>
            <a:ext cx="4500586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080DD9-49B8-4603-936C-6A08F0541BA0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438" y="2134650"/>
            <a:ext cx="4500586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6777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1"/>
            <a:ext cx="2104849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976" y="1462159"/>
            <a:ext cx="4500586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67E0C7B-342B-4B60-BBFA-D89E1406DD4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6599" y="3064854"/>
            <a:ext cx="4500586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707" y="1"/>
            <a:ext cx="414938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  <p:pic>
        <p:nvPicPr>
          <p:cNvPr id="13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35DC6C0B-6D1D-4608-8A6B-9B7F20DDE8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643" y="1"/>
            <a:ext cx="2707357" cy="67008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240F759-6C5A-4A96-885E-3AC3B4871ADC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981948" y="1732751"/>
            <a:ext cx="10799867" cy="4751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7778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7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CC9A96C-B18F-4A61-9FE9-4BC0ED17C09C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981948" y="1732750"/>
            <a:ext cx="5220680" cy="4752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6560457" y="1732750"/>
            <a:ext cx="5220680" cy="4752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32084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7" pos="742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ACC3FA-741F-4DD7-A29C-E85845E74CE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1948" y="3892750"/>
            <a:ext cx="5220680" cy="2592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60573" y="3892750"/>
            <a:ext cx="522068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1948" y="1732750"/>
            <a:ext cx="522068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60573" y="1732750"/>
            <a:ext cx="522068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337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10799866" cy="864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9B50E6-EFC3-4D55-B5FD-6C07B3F1809C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7570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2" orient="horz" pos="2478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410" y="1052513"/>
            <a:ext cx="10801406" cy="5432237"/>
          </a:xfrm>
        </p:spPr>
        <p:txBody>
          <a:bodyPr bIns="0"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CF3B6FA-5BE5-423F-AE86-D3FCA9B0BA1B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252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D65EF7-0DB8-46AD-91BA-1361F976A2E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1" y="0"/>
            <a:ext cx="12192000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1" y="1732422"/>
            <a:ext cx="5382199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1DAC8AC-69B9-434F-A771-029EB0ECF11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1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4053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3" y="1732758"/>
            <a:ext cx="5382197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576CC04-5BC7-4D90-881D-F4830D1A1CA8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2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26077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2" y="1732758"/>
            <a:ext cx="5382197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2804E57-7BF7-4369-9EB4-F1EAB6B023F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2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40175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819D966-6B5C-4844-BFB2-43E4A3473364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3" y="0"/>
            <a:ext cx="8116009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4650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858C22-807B-43F5-8A6E-8319E9F1466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3" y="0"/>
            <a:ext cx="8116010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6594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49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F28C20-F3BB-45EA-B82D-5FFBE4E3F507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2" y="0"/>
            <a:ext cx="8113629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4929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3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0682F5-D540-4F7E-A44F-370516830E3A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9268C1-3555-40F0-9F50-FDE1FC183A0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05FA33A-AA9A-408D-825F-3DD716E74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4113407" y="0"/>
            <a:ext cx="3985226" cy="6858000"/>
          </a:xfrm>
          <a:custGeom>
            <a:avLst/>
            <a:gdLst>
              <a:gd name="connsiteX0" fmla="*/ 2693218 w 3984707"/>
              <a:gd name="connsiteY0" fmla="*/ 6856945 h 6858000"/>
              <a:gd name="connsiteX1" fmla="*/ 2698647 w 3984707"/>
              <a:gd name="connsiteY1" fmla="*/ 6858000 h 6858000"/>
              <a:gd name="connsiteX2" fmla="*/ 2693014 w 3984707"/>
              <a:gd name="connsiteY2" fmla="*/ 6858000 h 6858000"/>
              <a:gd name="connsiteX3" fmla="*/ 1331361 w 3984707"/>
              <a:gd name="connsiteY3" fmla="*/ 0 h 6858000"/>
              <a:gd name="connsiteX4" fmla="*/ 3984707 w 3984707"/>
              <a:gd name="connsiteY4" fmla="*/ 0 h 6858000"/>
              <a:gd name="connsiteX5" fmla="*/ 2660015 w 3984707"/>
              <a:gd name="connsiteY5" fmla="*/ 6858000 h 6858000"/>
              <a:gd name="connsiteX6" fmla="*/ 0 w 39847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707" h="6858000">
                <a:moveTo>
                  <a:pt x="2693218" y="6856945"/>
                </a:moveTo>
                <a:lnTo>
                  <a:pt x="2698647" y="6858000"/>
                </a:lnTo>
                <a:lnTo>
                  <a:pt x="2693014" y="6858000"/>
                </a:lnTo>
                <a:close/>
                <a:moveTo>
                  <a:pt x="1331361" y="0"/>
                </a:moveTo>
                <a:lnTo>
                  <a:pt x="3984707" y="0"/>
                </a:lnTo>
                <a:lnTo>
                  <a:pt x="266001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0D031B8-1221-4B6F-92FB-4684EFA4710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806770" y="0"/>
            <a:ext cx="3995858" cy="6858000"/>
          </a:xfrm>
          <a:custGeom>
            <a:avLst/>
            <a:gdLst>
              <a:gd name="connsiteX0" fmla="*/ 1324692 w 3995338"/>
              <a:gd name="connsiteY0" fmla="*/ 0 h 6858000"/>
              <a:gd name="connsiteX1" fmla="*/ 3995338 w 3995338"/>
              <a:gd name="connsiteY1" fmla="*/ 0 h 6858000"/>
              <a:gd name="connsiteX2" fmla="*/ 2745906 w 3995338"/>
              <a:gd name="connsiteY2" fmla="*/ 6468865 h 6858000"/>
              <a:gd name="connsiteX3" fmla="*/ 2748727 w 3995338"/>
              <a:gd name="connsiteY3" fmla="*/ 6469398 h 6858000"/>
              <a:gd name="connsiteX4" fmla="*/ 547416 w 3995338"/>
              <a:gd name="connsiteY4" fmla="*/ 6858000 h 6858000"/>
              <a:gd name="connsiteX5" fmla="*/ 0 w 39953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5338" h="6858000">
                <a:moveTo>
                  <a:pt x="1324692" y="0"/>
                </a:moveTo>
                <a:lnTo>
                  <a:pt x="3995338" y="0"/>
                </a:lnTo>
                <a:lnTo>
                  <a:pt x="2745906" y="6468865"/>
                </a:lnTo>
                <a:lnTo>
                  <a:pt x="2748727" y="6469398"/>
                </a:lnTo>
                <a:lnTo>
                  <a:pt x="5474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FCA7AC5F-6522-4DEE-BA7A-D67ED03A7E2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586888" y="0"/>
            <a:ext cx="2607493" cy="6463920"/>
          </a:xfrm>
          <a:custGeom>
            <a:avLst/>
            <a:gdLst>
              <a:gd name="connsiteX0" fmla="*/ 1248571 w 2607154"/>
              <a:gd name="connsiteY0" fmla="*/ 0 h 6463920"/>
              <a:gd name="connsiteX1" fmla="*/ 2604774 w 2607154"/>
              <a:gd name="connsiteY1" fmla="*/ 0 h 6463920"/>
              <a:gd name="connsiteX2" fmla="*/ 2607154 w 2607154"/>
              <a:gd name="connsiteY2" fmla="*/ 6003673 h 6463920"/>
              <a:gd name="connsiteX3" fmla="*/ 0 w 2607154"/>
              <a:gd name="connsiteY3" fmla="*/ 6463920 h 64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7154" h="6463920">
                <a:moveTo>
                  <a:pt x="1248571" y="0"/>
                </a:moveTo>
                <a:lnTo>
                  <a:pt x="2604774" y="0"/>
                </a:lnTo>
                <a:cubicBezTo>
                  <a:pt x="2604774" y="1913118"/>
                  <a:pt x="2607154" y="4090555"/>
                  <a:pt x="2607154" y="6003673"/>
                </a:cubicBezTo>
                <a:lnTo>
                  <a:pt x="0" y="6463920"/>
                </a:lnTo>
                <a:close/>
              </a:path>
            </a:pathLst>
          </a:custGeom>
        </p:spPr>
        <p:txBody>
          <a:bodyPr wrap="square" tIns="936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  <a:endParaRPr lang="de-DE" dirty="0"/>
          </a:p>
        </p:txBody>
      </p:sp>
      <p:sp>
        <p:nvSpPr>
          <p:cNvPr id="7" name="MIO_VALID_LAYOUT" hidden="1">
            <a:extLst>
              <a:ext uri="{FF2B5EF4-FFF2-40B4-BE49-F238E27FC236}">
                <a16:creationId xmlns:a16="http://schemas.microsoft.com/office/drawing/2014/main" id="{1D22FA5E-0BC7-4401-A5BD-77730EA9E1A3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Logoschutz" hidden="1">
            <a:extLst>
              <a:ext uri="{FF2B5EF4-FFF2-40B4-BE49-F238E27FC236}">
                <a16:creationId xmlns:a16="http://schemas.microsoft.com/office/drawing/2014/main" id="{4023B47B-B6DF-4539-AC89-0228A14ED20B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  <p:pic>
        <p:nvPicPr>
          <p:cNvPr id="19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4FF3E4B-AB18-430C-8CFB-E8A403D43F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97" y="16852"/>
            <a:ext cx="2707357" cy="6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4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6" indent="0">
              <a:buNone/>
              <a:defRPr sz="1600" b="1"/>
            </a:lvl8pPr>
            <a:lvl9pPr marL="365735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6" indent="0">
              <a:buNone/>
              <a:defRPr sz="1600" b="1"/>
            </a:lvl8pPr>
            <a:lvl9pPr marL="365735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1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9" indent="0">
              <a:buNone/>
              <a:defRPr sz="1200"/>
            </a:lvl3pPr>
            <a:lvl4pPr marL="1371509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6" indent="0">
              <a:buNone/>
              <a:defRPr sz="1000"/>
            </a:lvl8pPr>
            <a:lvl9pPr marL="3657356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6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9" indent="0">
              <a:buNone/>
              <a:defRPr sz="2400"/>
            </a:lvl3pPr>
            <a:lvl4pPr marL="1371509" indent="0">
              <a:buNone/>
              <a:defRPr sz="2000"/>
            </a:lvl4pPr>
            <a:lvl5pPr marL="1828678" indent="0">
              <a:buNone/>
              <a:defRPr sz="2000"/>
            </a:lvl5pPr>
            <a:lvl6pPr marL="2285847" indent="0">
              <a:buNone/>
              <a:defRPr sz="2000"/>
            </a:lvl6pPr>
            <a:lvl7pPr marL="2743017" indent="0">
              <a:buNone/>
              <a:defRPr sz="2000"/>
            </a:lvl7pPr>
            <a:lvl8pPr marL="3200186" indent="0">
              <a:buNone/>
              <a:defRPr sz="2000"/>
            </a:lvl8pPr>
            <a:lvl9pPr marL="3657356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9" indent="0">
              <a:buNone/>
              <a:defRPr sz="1200"/>
            </a:lvl3pPr>
            <a:lvl4pPr marL="1371509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6" indent="0">
              <a:buNone/>
              <a:defRPr sz="1000"/>
            </a:lvl8pPr>
            <a:lvl9pPr marL="3657356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EF3B0-CF6E-47C7-B2C1-1DA818778E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33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3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4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2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1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7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7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6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6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409" y="1732751"/>
            <a:ext cx="10801406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10799866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2679" y="6617933"/>
            <a:ext cx="489014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8E91F6B7-D9DD-40B9-8E0F-7B4E75E5DBFB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69" y="6617933"/>
            <a:ext cx="392377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empower - DO NOT DELETE!!!" hidden="1"/>
          <p:cNvSpPr/>
          <p:nvPr userDrawn="1">
            <p:custDataLst>
              <p:tags r:id="rId22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296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E7A0F4-169D-46E6-A7D1-CDEE16CF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262" y="5935598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>
                <a:solidFill>
                  <a:srgbClr val="00BCFF"/>
                </a:solidFill>
                <a:latin typeface="Arial"/>
                <a:cs typeface="Arial"/>
              </a:rPr>
              <a:pPr/>
              <a:t>1</a:t>
            </a:fld>
            <a:endParaRPr lang="en-US">
              <a:solidFill>
                <a:srgbClr val="00BCFF"/>
              </a:solidFill>
              <a:latin typeface="Arial"/>
              <a:cs typeface="Arial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06B069-6D2A-452D-B060-133FF666B754}"/>
              </a:ext>
            </a:extLst>
          </p:cNvPr>
          <p:cNvGrpSpPr/>
          <p:nvPr/>
        </p:nvGrpSpPr>
        <p:grpSpPr>
          <a:xfrm>
            <a:off x="2620169" y="202722"/>
            <a:ext cx="4229100" cy="3144019"/>
            <a:chOff x="3000375" y="1799456"/>
            <a:chExt cx="4229100" cy="3144019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DF2240D-E97E-468A-8C0F-17E60D875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7056" y="2365438"/>
              <a:ext cx="2794726" cy="54921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3192FC9-BE89-46AD-A87F-8DEEF0A5C2C2}"/>
                </a:ext>
              </a:extLst>
            </p:cNvPr>
            <p:cNvSpPr txBox="1"/>
            <p:nvPr/>
          </p:nvSpPr>
          <p:spPr>
            <a:xfrm>
              <a:off x="3439150" y="2933700"/>
              <a:ext cx="345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Arial"/>
                  <a:cs typeface="Arial"/>
                </a:rPr>
                <a:t>PBPK modeling &amp; simulation</a:t>
              </a:r>
            </a:p>
          </p:txBody>
        </p:sp>
        <p:pic>
          <p:nvPicPr>
            <p:cNvPr id="10" name="Grafik 9" descr="Ein Bild, das Text, ClipArt enthält.&#10;&#10;Automatisch generierte Beschreibung">
              <a:extLst>
                <a:ext uri="{FF2B5EF4-FFF2-40B4-BE49-F238E27FC236}">
                  <a16:creationId xmlns:a16="http://schemas.microsoft.com/office/drawing/2014/main" id="{86A11BA1-6471-4AFC-A571-7280C3257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482" y="3781366"/>
              <a:ext cx="2255873" cy="607619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BB5A0B6-7E47-4379-9953-42E2E3FCE2AA}"/>
                </a:ext>
              </a:extLst>
            </p:cNvPr>
            <p:cNvSpPr txBox="1"/>
            <p:nvPr/>
          </p:nvSpPr>
          <p:spPr>
            <a:xfrm>
              <a:off x="3257116" y="4388985"/>
              <a:ext cx="3815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Arial"/>
                  <a:cs typeface="Arial"/>
                </a:rPr>
                <a:t>(PB)QSP modeling &amp; simulation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03695491-4431-4119-A6DD-093F251D888E}"/>
                </a:ext>
              </a:extLst>
            </p:cNvPr>
            <p:cNvSpPr/>
            <p:nvPr/>
          </p:nvSpPr>
          <p:spPr bwMode="gray">
            <a:xfrm>
              <a:off x="3000375" y="2190750"/>
              <a:ext cx="4229100" cy="275272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E832995-6560-4067-92D3-76B28075CBC3}"/>
                </a:ext>
              </a:extLst>
            </p:cNvPr>
            <p:cNvSpPr txBox="1"/>
            <p:nvPr/>
          </p:nvSpPr>
          <p:spPr bwMode="gray">
            <a:xfrm>
              <a:off x="3000375" y="1799456"/>
              <a:ext cx="4229100" cy="3722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ctr"/>
              <a:r>
                <a:rPr lang="en-US" sz="2400" b="1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rPr>
                <a:t>Modeling Tools </a:t>
              </a: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20A3BB81-CDE5-4F4A-8A66-D0E45A4C7F46}"/>
                </a:ext>
              </a:extLst>
            </p:cNvPr>
            <p:cNvGrpSpPr/>
            <p:nvPr/>
          </p:nvGrpSpPr>
          <p:grpSpPr>
            <a:xfrm>
              <a:off x="4576303" y="3429059"/>
              <a:ext cx="1077243" cy="188402"/>
              <a:chOff x="4295775" y="3429059"/>
              <a:chExt cx="1077243" cy="188402"/>
            </a:xfrm>
          </p:grpSpPr>
          <p:sp>
            <p:nvSpPr>
              <p:cNvPr id="14" name="Gleichschenkliges Dreieck 13">
                <a:extLst>
                  <a:ext uri="{FF2B5EF4-FFF2-40B4-BE49-F238E27FC236}">
                    <a16:creationId xmlns:a16="http://schemas.microsoft.com/office/drawing/2014/main" id="{FC21061A-41DE-4B2F-A368-21023010AAE7}"/>
                  </a:ext>
                </a:extLst>
              </p:cNvPr>
              <p:cNvSpPr/>
              <p:nvPr/>
            </p:nvSpPr>
            <p:spPr bwMode="gray">
              <a:xfrm>
                <a:off x="4295775" y="3429060"/>
                <a:ext cx="457200" cy="188401"/>
              </a:xfrm>
              <a:prstGeom prst="triangle">
                <a:avLst/>
              </a:prstGeom>
              <a:solidFill>
                <a:srgbClr val="D30F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endParaRPr>
              </a:p>
            </p:txBody>
          </p:sp>
          <p:sp>
            <p:nvSpPr>
              <p:cNvPr id="15" name="Gleichschenkliges Dreieck 14">
                <a:extLst>
                  <a:ext uri="{FF2B5EF4-FFF2-40B4-BE49-F238E27FC236}">
                    <a16:creationId xmlns:a16="http://schemas.microsoft.com/office/drawing/2014/main" id="{1F689240-B767-4914-B04A-D4F1F49946FC}"/>
                  </a:ext>
                </a:extLst>
              </p:cNvPr>
              <p:cNvSpPr/>
              <p:nvPr/>
            </p:nvSpPr>
            <p:spPr bwMode="gray">
              <a:xfrm rot="10800000">
                <a:off x="4915818" y="3429059"/>
                <a:ext cx="457200" cy="188401"/>
              </a:xfrm>
              <a:prstGeom prst="triangle">
                <a:avLst/>
              </a:prstGeom>
              <a:solidFill>
                <a:srgbClr val="D30F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endParaRPr>
              </a:p>
            </p:txBody>
          </p:sp>
        </p:grp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6FE2BD9F-075B-4DED-8849-5A0465215EC4}"/>
              </a:ext>
            </a:extLst>
          </p:cNvPr>
          <p:cNvSpPr txBox="1"/>
          <p:nvPr/>
        </p:nvSpPr>
        <p:spPr bwMode="gray">
          <a:xfrm>
            <a:off x="244263" y="979060"/>
            <a:ext cx="1871082" cy="677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Excel®        CSV</a:t>
            </a:r>
          </a:p>
          <a:p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NONMEM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®  SBML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4CF00E-870D-45F1-B6D2-386EC1F2AF02}"/>
              </a:ext>
            </a:extLst>
          </p:cNvPr>
          <p:cNvSpPr txBox="1"/>
          <p:nvPr/>
        </p:nvSpPr>
        <p:spPr bwMode="gray">
          <a:xfrm>
            <a:off x="244263" y="2321875"/>
            <a:ext cx="1871083" cy="677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Excel®     CSV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PDF         JSON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FBC13C4-A22E-4145-AC45-BCC202490951}"/>
              </a:ext>
            </a:extLst>
          </p:cNvPr>
          <p:cNvSpPr txBox="1"/>
          <p:nvPr/>
        </p:nvSpPr>
        <p:spPr bwMode="gray">
          <a:xfrm>
            <a:off x="244263" y="532427"/>
            <a:ext cx="1871083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Import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5E7BFB-DB18-4134-9EFA-1CF3AC370CCB}"/>
              </a:ext>
            </a:extLst>
          </p:cNvPr>
          <p:cNvSpPr txBox="1"/>
          <p:nvPr/>
        </p:nvSpPr>
        <p:spPr bwMode="gray">
          <a:xfrm>
            <a:off x="244263" y="1878960"/>
            <a:ext cx="1871083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Export </a:t>
            </a:r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B21EC117-FD63-4F6B-AA84-E5A7C201BB3D}"/>
              </a:ext>
            </a:extLst>
          </p:cNvPr>
          <p:cNvSpPr/>
          <p:nvPr/>
        </p:nvSpPr>
        <p:spPr bwMode="gray">
          <a:xfrm rot="16200000">
            <a:off x="2149104" y="2566539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86F7FA65-1B09-43D6-9B9D-1D523C670C00}"/>
              </a:ext>
            </a:extLst>
          </p:cNvPr>
          <p:cNvSpPr/>
          <p:nvPr/>
        </p:nvSpPr>
        <p:spPr bwMode="gray">
          <a:xfrm rot="5400000">
            <a:off x="2149105" y="1242774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1C35ACBF-4746-4C9C-A511-1388B23A69F7}"/>
              </a:ext>
            </a:extLst>
          </p:cNvPr>
          <p:cNvSpPr/>
          <p:nvPr/>
        </p:nvSpPr>
        <p:spPr bwMode="gray">
          <a:xfrm>
            <a:off x="9230519" y="574966"/>
            <a:ext cx="2719862" cy="27527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64E0DC25-A0F8-4EE2-AE41-3457350C5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314" y="770947"/>
            <a:ext cx="2529806" cy="2337668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78AE26D-4982-4690-B76C-1B6C2D563E8F}"/>
              </a:ext>
            </a:extLst>
          </p:cNvPr>
          <p:cNvSpPr txBox="1"/>
          <p:nvPr/>
        </p:nvSpPr>
        <p:spPr bwMode="gray">
          <a:xfrm>
            <a:off x="8979156" y="123346"/>
            <a:ext cx="3175539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0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Qualification Framework </a:t>
            </a:r>
          </a:p>
        </p:txBody>
      </p:sp>
      <p:sp>
        <p:nvSpPr>
          <p:cNvPr id="49" name="Flussdiagramm: Dokument 48">
            <a:extLst>
              <a:ext uri="{FF2B5EF4-FFF2-40B4-BE49-F238E27FC236}">
                <a16:creationId xmlns:a16="http://schemas.microsoft.com/office/drawing/2014/main" id="{17FF3637-4A14-4874-82C6-2C112F870A02}"/>
              </a:ext>
            </a:extLst>
          </p:cNvPr>
          <p:cNvSpPr/>
          <p:nvPr/>
        </p:nvSpPr>
        <p:spPr bwMode="gray">
          <a:xfrm>
            <a:off x="7430294" y="2231266"/>
            <a:ext cx="1447800" cy="2905125"/>
          </a:xfrm>
          <a:prstGeom prst="flowChartDocumen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OSP Model exchange format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PKML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)</a:t>
            </a:r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CC56C2E0-0C39-4C96-9DA0-3FEF7C612D6B}"/>
              </a:ext>
            </a:extLst>
          </p:cNvPr>
          <p:cNvSpPr/>
          <p:nvPr/>
        </p:nvSpPr>
        <p:spPr bwMode="gray">
          <a:xfrm rot="5400000">
            <a:off x="7043036" y="2566539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9F70EB3F-197A-4B61-8B0F-BC4B3E24D4C7}"/>
              </a:ext>
            </a:extLst>
          </p:cNvPr>
          <p:cNvSpPr/>
          <p:nvPr/>
        </p:nvSpPr>
        <p:spPr bwMode="gray">
          <a:xfrm rot="16200000">
            <a:off x="6784865" y="2566535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1972489F-D1CD-4844-B098-DBBBFCBCA657}"/>
              </a:ext>
            </a:extLst>
          </p:cNvPr>
          <p:cNvSpPr/>
          <p:nvPr/>
        </p:nvSpPr>
        <p:spPr bwMode="gray">
          <a:xfrm rot="5400000">
            <a:off x="8844756" y="2566535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A584066F-51B4-4DD5-B66D-DE2C8AE75A59}"/>
              </a:ext>
            </a:extLst>
          </p:cNvPr>
          <p:cNvSpPr/>
          <p:nvPr/>
        </p:nvSpPr>
        <p:spPr bwMode="gray">
          <a:xfrm>
            <a:off x="9230519" y="4261141"/>
            <a:ext cx="2719862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Installation Validator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Command Line Interface (CLI)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	…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3824528-6671-4233-B3F0-31ECC9970065}"/>
              </a:ext>
            </a:extLst>
          </p:cNvPr>
          <p:cNvSpPr txBox="1"/>
          <p:nvPr/>
        </p:nvSpPr>
        <p:spPr bwMode="gray">
          <a:xfrm>
            <a:off x="9230518" y="3580921"/>
            <a:ext cx="2719863" cy="68022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0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Validation/Automation Tools </a:t>
            </a: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794F6E70-595E-4B39-A2A3-C206D6B73AC2}"/>
              </a:ext>
            </a:extLst>
          </p:cNvPr>
          <p:cNvSpPr/>
          <p:nvPr/>
        </p:nvSpPr>
        <p:spPr bwMode="gray">
          <a:xfrm rot="5400000">
            <a:off x="8844756" y="439554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E945F8A3-52D1-46C3-B250-CB4BD9087DFC}"/>
              </a:ext>
            </a:extLst>
          </p:cNvPr>
          <p:cNvSpPr/>
          <p:nvPr/>
        </p:nvSpPr>
        <p:spPr bwMode="gray">
          <a:xfrm>
            <a:off x="2620169" y="4261142"/>
            <a:ext cx="4229100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330FE67-316E-411F-A035-967C9F200F20}"/>
              </a:ext>
            </a:extLst>
          </p:cNvPr>
          <p:cNvSpPr txBox="1"/>
          <p:nvPr/>
        </p:nvSpPr>
        <p:spPr bwMode="gray">
          <a:xfrm>
            <a:off x="2620169" y="3888897"/>
            <a:ext cx="4229100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OSP Toolboxes / Interfaces </a:t>
            </a:r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012045A6-3F35-4667-879B-73035462FE83}"/>
              </a:ext>
            </a:extLst>
          </p:cNvPr>
          <p:cNvSpPr/>
          <p:nvPr/>
        </p:nvSpPr>
        <p:spPr bwMode="gray">
          <a:xfrm rot="5400000">
            <a:off x="7040833" y="4395546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9" name="Gleichschenkliges Dreieck 58">
            <a:extLst>
              <a:ext uri="{FF2B5EF4-FFF2-40B4-BE49-F238E27FC236}">
                <a16:creationId xmlns:a16="http://schemas.microsoft.com/office/drawing/2014/main" id="{EF907940-4D5D-4985-AB35-0841D2DCF862}"/>
              </a:ext>
            </a:extLst>
          </p:cNvPr>
          <p:cNvSpPr/>
          <p:nvPr/>
        </p:nvSpPr>
        <p:spPr bwMode="gray">
          <a:xfrm rot="16200000">
            <a:off x="6782662" y="439554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AFE0BBDA-2C98-45B7-9932-A13EDD959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540" y="4845603"/>
            <a:ext cx="590311" cy="457139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5CE4C4F5-38A5-4012-A3C7-44958C19EFEA}"/>
              </a:ext>
            </a:extLst>
          </p:cNvPr>
          <p:cNvSpPr/>
          <p:nvPr/>
        </p:nvSpPr>
        <p:spPr>
          <a:xfrm>
            <a:off x="3440351" y="4889505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R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(statistical computing)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668BB7E5-04FC-456A-B0C1-CEDD8AAE693C}"/>
              </a:ext>
            </a:extLst>
          </p:cNvPr>
          <p:cNvSpPr/>
          <p:nvPr/>
        </p:nvSpPr>
        <p:spPr bwMode="gray">
          <a:xfrm>
            <a:off x="244263" y="4267625"/>
            <a:ext cx="1871083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Reporting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Plot-Library (TLF)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/>
              </a:rPr>
              <a:t>PI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(in dev.)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…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9C3FBC9-EE24-44C0-A2F6-4681520EC857}"/>
              </a:ext>
            </a:extLst>
          </p:cNvPr>
          <p:cNvSpPr txBox="1"/>
          <p:nvPr/>
        </p:nvSpPr>
        <p:spPr bwMode="gray">
          <a:xfrm>
            <a:off x="245805" y="3885653"/>
            <a:ext cx="1869541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R packages</a:t>
            </a:r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56715C9E-24D6-4D12-AF53-8B6F16842B65}"/>
              </a:ext>
            </a:extLst>
          </p:cNvPr>
          <p:cNvSpPr/>
          <p:nvPr/>
        </p:nvSpPr>
        <p:spPr bwMode="gray">
          <a:xfrm rot="5400000">
            <a:off x="2277768" y="4979947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B11CDFB1-6874-42B7-8EF6-C45BF16B2215}"/>
              </a:ext>
            </a:extLst>
          </p:cNvPr>
          <p:cNvSpPr/>
          <p:nvPr/>
        </p:nvSpPr>
        <p:spPr bwMode="gray">
          <a:xfrm rot="16200000">
            <a:off x="2019597" y="4979943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0B3494-A2BA-48B2-8960-55CAAE852C69}"/>
              </a:ext>
            </a:extLst>
          </p:cNvPr>
          <p:cNvSpPr txBox="1"/>
          <p:nvPr/>
        </p:nvSpPr>
        <p:spPr bwMode="gray">
          <a:xfrm>
            <a:off x="244262" y="6226779"/>
            <a:ext cx="889213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PBPK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      </a:t>
            </a:r>
          </a:p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PB(QSP)</a:t>
            </a: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: 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7A66C3-51E4-4450-8D58-73AEBC0461BD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3461C9B-58BC-482C-9885-E5599142420F}"/>
              </a:ext>
            </a:extLst>
          </p:cNvPr>
          <p:cNvSpPr txBox="1"/>
          <p:nvPr/>
        </p:nvSpPr>
        <p:spPr bwMode="gray">
          <a:xfrm>
            <a:off x="6473612" y="6220672"/>
            <a:ext cx="443449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TLF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PI</a:t>
            </a: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3483A68-8752-4632-B884-CF3E495A7E43}"/>
              </a:ext>
            </a:extLst>
          </p:cNvPr>
          <p:cNvSpPr txBox="1"/>
          <p:nvPr/>
        </p:nvSpPr>
        <p:spPr bwMode="gray">
          <a:xfrm>
            <a:off x="1115844" y="6231924"/>
            <a:ext cx="4776305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Physiologically based pharmacokinetic</a:t>
            </a:r>
          </a:p>
          <a:p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Physiologically based) Quantitative systems pharmacology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52866AD-58E4-4F0C-BD3E-D96A9BB56523}"/>
              </a:ext>
            </a:extLst>
          </p:cNvPr>
          <p:cNvSpPr txBox="1"/>
          <p:nvPr/>
        </p:nvSpPr>
        <p:spPr bwMode="gray">
          <a:xfrm>
            <a:off x="6917061" y="6220672"/>
            <a:ext cx="2194138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Tables, listings and figures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Parameter identification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7" name="Grafik 26" descr="Zahnrad">
            <a:extLst>
              <a:ext uri="{FF2B5EF4-FFF2-40B4-BE49-F238E27FC236}">
                <a16:creationId xmlns:a16="http://schemas.microsoft.com/office/drawing/2014/main" id="{1CD0933D-98BB-4021-BD61-F79D59151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4112" y="2245145"/>
            <a:ext cx="620163" cy="62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3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E7A0F4-169D-46E6-A7D1-CDEE16CF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262" y="5935598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>
                <a:solidFill>
                  <a:srgbClr val="00BCFF"/>
                </a:solidFill>
                <a:latin typeface="Arial"/>
                <a:cs typeface="Arial"/>
              </a:rPr>
              <a:pPr/>
              <a:t>2</a:t>
            </a:fld>
            <a:endParaRPr lang="en-US">
              <a:solidFill>
                <a:srgbClr val="00BCFF"/>
              </a:solidFill>
              <a:latin typeface="Arial"/>
              <a:cs typeface="Arial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06B069-6D2A-452D-B060-133FF666B754}"/>
              </a:ext>
            </a:extLst>
          </p:cNvPr>
          <p:cNvGrpSpPr/>
          <p:nvPr/>
        </p:nvGrpSpPr>
        <p:grpSpPr>
          <a:xfrm>
            <a:off x="2620169" y="202722"/>
            <a:ext cx="4229100" cy="3144019"/>
            <a:chOff x="3000375" y="1799456"/>
            <a:chExt cx="4229100" cy="3144019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DF2240D-E97E-468A-8C0F-17E60D875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7056" y="2365438"/>
              <a:ext cx="2794726" cy="54921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3192FC9-BE89-46AD-A87F-8DEEF0A5C2C2}"/>
                </a:ext>
              </a:extLst>
            </p:cNvPr>
            <p:cNvSpPr txBox="1"/>
            <p:nvPr/>
          </p:nvSpPr>
          <p:spPr>
            <a:xfrm>
              <a:off x="3439150" y="2933700"/>
              <a:ext cx="345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Arial"/>
                  <a:cs typeface="Arial"/>
                </a:rPr>
                <a:t>PBPK modeling &amp; simulation</a:t>
              </a:r>
            </a:p>
          </p:txBody>
        </p:sp>
        <p:pic>
          <p:nvPicPr>
            <p:cNvPr id="10" name="Grafik 9" descr="Ein Bild, das Text, ClipArt enthält.&#10;&#10;Automatisch generierte Beschreibung">
              <a:extLst>
                <a:ext uri="{FF2B5EF4-FFF2-40B4-BE49-F238E27FC236}">
                  <a16:creationId xmlns:a16="http://schemas.microsoft.com/office/drawing/2014/main" id="{86A11BA1-6471-4AFC-A571-7280C3257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482" y="3781366"/>
              <a:ext cx="2255873" cy="607619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BB5A0B6-7E47-4379-9953-42E2E3FCE2AA}"/>
                </a:ext>
              </a:extLst>
            </p:cNvPr>
            <p:cNvSpPr txBox="1"/>
            <p:nvPr/>
          </p:nvSpPr>
          <p:spPr>
            <a:xfrm>
              <a:off x="3257116" y="4388985"/>
              <a:ext cx="3815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Arial"/>
                  <a:cs typeface="Arial"/>
                </a:rPr>
                <a:t>(PB)QSP modeling &amp; simulation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03695491-4431-4119-A6DD-093F251D888E}"/>
                </a:ext>
              </a:extLst>
            </p:cNvPr>
            <p:cNvSpPr/>
            <p:nvPr/>
          </p:nvSpPr>
          <p:spPr bwMode="gray">
            <a:xfrm>
              <a:off x="3000375" y="2190750"/>
              <a:ext cx="4229100" cy="275272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E832995-6560-4067-92D3-76B28075CBC3}"/>
                </a:ext>
              </a:extLst>
            </p:cNvPr>
            <p:cNvSpPr txBox="1"/>
            <p:nvPr/>
          </p:nvSpPr>
          <p:spPr bwMode="gray">
            <a:xfrm>
              <a:off x="3000375" y="1799456"/>
              <a:ext cx="4229100" cy="3722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ctr"/>
              <a:r>
                <a:rPr lang="en-US" sz="2400" b="1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rPr>
                <a:t>Modeling Tools </a:t>
              </a: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20A3BB81-CDE5-4F4A-8A66-D0E45A4C7F46}"/>
                </a:ext>
              </a:extLst>
            </p:cNvPr>
            <p:cNvGrpSpPr/>
            <p:nvPr/>
          </p:nvGrpSpPr>
          <p:grpSpPr>
            <a:xfrm>
              <a:off x="4576303" y="3429059"/>
              <a:ext cx="1077243" cy="188402"/>
              <a:chOff x="4295775" y="3429059"/>
              <a:chExt cx="1077243" cy="188402"/>
            </a:xfrm>
          </p:grpSpPr>
          <p:sp>
            <p:nvSpPr>
              <p:cNvPr id="14" name="Gleichschenkliges Dreieck 13">
                <a:extLst>
                  <a:ext uri="{FF2B5EF4-FFF2-40B4-BE49-F238E27FC236}">
                    <a16:creationId xmlns:a16="http://schemas.microsoft.com/office/drawing/2014/main" id="{FC21061A-41DE-4B2F-A368-21023010AAE7}"/>
                  </a:ext>
                </a:extLst>
              </p:cNvPr>
              <p:cNvSpPr/>
              <p:nvPr/>
            </p:nvSpPr>
            <p:spPr bwMode="gray">
              <a:xfrm>
                <a:off x="4295775" y="3429060"/>
                <a:ext cx="457200" cy="188401"/>
              </a:xfrm>
              <a:prstGeom prst="triangle">
                <a:avLst/>
              </a:prstGeom>
              <a:solidFill>
                <a:srgbClr val="D30F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endParaRPr>
              </a:p>
            </p:txBody>
          </p:sp>
          <p:sp>
            <p:nvSpPr>
              <p:cNvPr id="15" name="Gleichschenkliges Dreieck 14">
                <a:extLst>
                  <a:ext uri="{FF2B5EF4-FFF2-40B4-BE49-F238E27FC236}">
                    <a16:creationId xmlns:a16="http://schemas.microsoft.com/office/drawing/2014/main" id="{1F689240-B767-4914-B04A-D4F1F49946FC}"/>
                  </a:ext>
                </a:extLst>
              </p:cNvPr>
              <p:cNvSpPr/>
              <p:nvPr/>
            </p:nvSpPr>
            <p:spPr bwMode="gray">
              <a:xfrm rot="10800000">
                <a:off x="4915818" y="3429059"/>
                <a:ext cx="457200" cy="188401"/>
              </a:xfrm>
              <a:prstGeom prst="triangle">
                <a:avLst/>
              </a:prstGeom>
              <a:solidFill>
                <a:srgbClr val="D30F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endParaRPr>
              </a:p>
            </p:txBody>
          </p:sp>
        </p:grp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6FE2BD9F-075B-4DED-8849-5A0465215EC4}"/>
              </a:ext>
            </a:extLst>
          </p:cNvPr>
          <p:cNvSpPr txBox="1"/>
          <p:nvPr/>
        </p:nvSpPr>
        <p:spPr bwMode="gray">
          <a:xfrm>
            <a:off x="244263" y="979060"/>
            <a:ext cx="1871082" cy="677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Excel®        CSV</a:t>
            </a:r>
          </a:p>
          <a:p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NONMEM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®  SBML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4CF00E-870D-45F1-B6D2-386EC1F2AF02}"/>
              </a:ext>
            </a:extLst>
          </p:cNvPr>
          <p:cNvSpPr txBox="1"/>
          <p:nvPr/>
        </p:nvSpPr>
        <p:spPr bwMode="gray">
          <a:xfrm>
            <a:off x="244263" y="2321875"/>
            <a:ext cx="1871083" cy="677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Excel®     CSV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PDF         JSON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FBC13C4-A22E-4145-AC45-BCC202490951}"/>
              </a:ext>
            </a:extLst>
          </p:cNvPr>
          <p:cNvSpPr txBox="1"/>
          <p:nvPr/>
        </p:nvSpPr>
        <p:spPr bwMode="gray">
          <a:xfrm>
            <a:off x="244263" y="532427"/>
            <a:ext cx="1871083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Import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5E7BFB-DB18-4134-9EFA-1CF3AC370CCB}"/>
              </a:ext>
            </a:extLst>
          </p:cNvPr>
          <p:cNvSpPr txBox="1"/>
          <p:nvPr/>
        </p:nvSpPr>
        <p:spPr bwMode="gray">
          <a:xfrm>
            <a:off x="244263" y="1878960"/>
            <a:ext cx="1871083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Export </a:t>
            </a:r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B21EC117-FD63-4F6B-AA84-E5A7C201BB3D}"/>
              </a:ext>
            </a:extLst>
          </p:cNvPr>
          <p:cNvSpPr/>
          <p:nvPr/>
        </p:nvSpPr>
        <p:spPr bwMode="gray">
          <a:xfrm rot="16200000">
            <a:off x="2149104" y="2566539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86F7FA65-1B09-43D6-9B9D-1D523C670C00}"/>
              </a:ext>
            </a:extLst>
          </p:cNvPr>
          <p:cNvSpPr/>
          <p:nvPr/>
        </p:nvSpPr>
        <p:spPr bwMode="gray">
          <a:xfrm rot="5400000">
            <a:off x="2149105" y="1242774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1C35ACBF-4746-4C9C-A511-1388B23A69F7}"/>
              </a:ext>
            </a:extLst>
          </p:cNvPr>
          <p:cNvSpPr/>
          <p:nvPr/>
        </p:nvSpPr>
        <p:spPr bwMode="gray">
          <a:xfrm>
            <a:off x="9230519" y="574966"/>
            <a:ext cx="2719862" cy="27527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64E0DC25-A0F8-4EE2-AE41-3457350C5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314" y="770947"/>
            <a:ext cx="2529806" cy="2337668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78AE26D-4982-4690-B76C-1B6C2D563E8F}"/>
              </a:ext>
            </a:extLst>
          </p:cNvPr>
          <p:cNvSpPr txBox="1"/>
          <p:nvPr/>
        </p:nvSpPr>
        <p:spPr bwMode="gray">
          <a:xfrm>
            <a:off x="8979156" y="123346"/>
            <a:ext cx="3175539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0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Qualification Framework </a:t>
            </a:r>
          </a:p>
        </p:txBody>
      </p:sp>
      <p:sp>
        <p:nvSpPr>
          <p:cNvPr id="49" name="Flussdiagramm: Dokument 48">
            <a:extLst>
              <a:ext uri="{FF2B5EF4-FFF2-40B4-BE49-F238E27FC236}">
                <a16:creationId xmlns:a16="http://schemas.microsoft.com/office/drawing/2014/main" id="{17FF3637-4A14-4874-82C6-2C112F870A02}"/>
              </a:ext>
            </a:extLst>
          </p:cNvPr>
          <p:cNvSpPr/>
          <p:nvPr/>
        </p:nvSpPr>
        <p:spPr bwMode="gray">
          <a:xfrm>
            <a:off x="7430294" y="2231266"/>
            <a:ext cx="1447800" cy="2905125"/>
          </a:xfrm>
          <a:prstGeom prst="flowChartDocumen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OSP Model exchange format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PKML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)</a:t>
            </a:r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CC56C2E0-0C39-4C96-9DA0-3FEF7C612D6B}"/>
              </a:ext>
            </a:extLst>
          </p:cNvPr>
          <p:cNvSpPr/>
          <p:nvPr/>
        </p:nvSpPr>
        <p:spPr bwMode="gray">
          <a:xfrm rot="5400000">
            <a:off x="7043036" y="2566539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9F70EB3F-197A-4B61-8B0F-BC4B3E24D4C7}"/>
              </a:ext>
            </a:extLst>
          </p:cNvPr>
          <p:cNvSpPr/>
          <p:nvPr/>
        </p:nvSpPr>
        <p:spPr bwMode="gray">
          <a:xfrm rot="16200000">
            <a:off x="6784865" y="2566535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1972489F-D1CD-4844-B098-DBBBFCBCA657}"/>
              </a:ext>
            </a:extLst>
          </p:cNvPr>
          <p:cNvSpPr/>
          <p:nvPr/>
        </p:nvSpPr>
        <p:spPr bwMode="gray">
          <a:xfrm rot="5400000">
            <a:off x="8844756" y="2566535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A584066F-51B4-4DD5-B66D-DE2C8AE75A59}"/>
              </a:ext>
            </a:extLst>
          </p:cNvPr>
          <p:cNvSpPr/>
          <p:nvPr/>
        </p:nvSpPr>
        <p:spPr bwMode="gray">
          <a:xfrm>
            <a:off x="9230519" y="4261141"/>
            <a:ext cx="2719862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Installation Validator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Command Line Interface (CLI)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	…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3824528-6671-4233-B3F0-31ECC9970065}"/>
              </a:ext>
            </a:extLst>
          </p:cNvPr>
          <p:cNvSpPr txBox="1"/>
          <p:nvPr/>
        </p:nvSpPr>
        <p:spPr bwMode="gray">
          <a:xfrm>
            <a:off x="9230518" y="3580921"/>
            <a:ext cx="2719863" cy="68022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0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Validation/Automation Tools </a:t>
            </a: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794F6E70-595E-4B39-A2A3-C206D6B73AC2}"/>
              </a:ext>
            </a:extLst>
          </p:cNvPr>
          <p:cNvSpPr/>
          <p:nvPr/>
        </p:nvSpPr>
        <p:spPr bwMode="gray">
          <a:xfrm rot="5400000">
            <a:off x="8844756" y="439554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330FE67-316E-411F-A035-967C9F200F20}"/>
              </a:ext>
            </a:extLst>
          </p:cNvPr>
          <p:cNvSpPr txBox="1"/>
          <p:nvPr/>
        </p:nvSpPr>
        <p:spPr bwMode="gray">
          <a:xfrm>
            <a:off x="2620169" y="3888897"/>
            <a:ext cx="4229100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OSP Toolboxes / Interfaces </a:t>
            </a:r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012045A6-3F35-4667-879B-73035462FE83}"/>
              </a:ext>
            </a:extLst>
          </p:cNvPr>
          <p:cNvSpPr/>
          <p:nvPr/>
        </p:nvSpPr>
        <p:spPr bwMode="gray">
          <a:xfrm rot="5400000">
            <a:off x="7040833" y="4395546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9" name="Gleichschenkliges Dreieck 58">
            <a:extLst>
              <a:ext uri="{FF2B5EF4-FFF2-40B4-BE49-F238E27FC236}">
                <a16:creationId xmlns:a16="http://schemas.microsoft.com/office/drawing/2014/main" id="{EF907940-4D5D-4985-AB35-0841D2DCF862}"/>
              </a:ext>
            </a:extLst>
          </p:cNvPr>
          <p:cNvSpPr/>
          <p:nvPr/>
        </p:nvSpPr>
        <p:spPr bwMode="gray">
          <a:xfrm rot="16200000">
            <a:off x="6782662" y="439554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668BB7E5-04FC-456A-B0C1-CEDD8AAE693C}"/>
              </a:ext>
            </a:extLst>
          </p:cNvPr>
          <p:cNvSpPr/>
          <p:nvPr/>
        </p:nvSpPr>
        <p:spPr bwMode="gray">
          <a:xfrm>
            <a:off x="244263" y="4267625"/>
            <a:ext cx="1871083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Reporting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Plot-Library (TLF)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/>
              </a:rPr>
              <a:t>PI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(in dev.)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…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9C3FBC9-EE24-44C0-A2F6-4681520EC857}"/>
              </a:ext>
            </a:extLst>
          </p:cNvPr>
          <p:cNvSpPr txBox="1"/>
          <p:nvPr/>
        </p:nvSpPr>
        <p:spPr bwMode="gray">
          <a:xfrm>
            <a:off x="245805" y="3885653"/>
            <a:ext cx="1869541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R packages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0B3494-A2BA-48B2-8960-55CAAE852C69}"/>
              </a:ext>
            </a:extLst>
          </p:cNvPr>
          <p:cNvSpPr txBox="1"/>
          <p:nvPr/>
        </p:nvSpPr>
        <p:spPr bwMode="gray">
          <a:xfrm>
            <a:off x="244262" y="6226779"/>
            <a:ext cx="889213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PBPK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      </a:t>
            </a:r>
          </a:p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PB(QSP)</a:t>
            </a: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: 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7A66C3-51E4-4450-8D58-73AEBC0461BD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3461C9B-58BC-482C-9885-E5599142420F}"/>
              </a:ext>
            </a:extLst>
          </p:cNvPr>
          <p:cNvSpPr txBox="1"/>
          <p:nvPr/>
        </p:nvSpPr>
        <p:spPr bwMode="gray">
          <a:xfrm>
            <a:off x="6473612" y="6220672"/>
            <a:ext cx="443449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TLF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PI</a:t>
            </a: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3483A68-8752-4632-B884-CF3E495A7E43}"/>
              </a:ext>
            </a:extLst>
          </p:cNvPr>
          <p:cNvSpPr txBox="1"/>
          <p:nvPr/>
        </p:nvSpPr>
        <p:spPr bwMode="gray">
          <a:xfrm>
            <a:off x="1115844" y="6231924"/>
            <a:ext cx="4776305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Physiologically based pharmacokinetic</a:t>
            </a:r>
          </a:p>
          <a:p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Physiologically based) Quantitative systems pharmacology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52866AD-58E4-4F0C-BD3E-D96A9BB56523}"/>
              </a:ext>
            </a:extLst>
          </p:cNvPr>
          <p:cNvSpPr txBox="1"/>
          <p:nvPr/>
        </p:nvSpPr>
        <p:spPr bwMode="gray">
          <a:xfrm>
            <a:off x="6917061" y="6220672"/>
            <a:ext cx="2194138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Tables, listings and figures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Parameter identification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7" name="Grafik 26" descr="Zahnrad">
            <a:extLst>
              <a:ext uri="{FF2B5EF4-FFF2-40B4-BE49-F238E27FC236}">
                <a16:creationId xmlns:a16="http://schemas.microsoft.com/office/drawing/2014/main" id="{1CD0933D-98BB-4021-BD61-F79D59151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4112" y="2245145"/>
            <a:ext cx="620163" cy="620163"/>
          </a:xfrm>
          <a:prstGeom prst="rect">
            <a:avLst/>
          </a:prstGeom>
        </p:spPr>
      </p:pic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AA7EBA9A-89C9-4516-B352-B2336CF3DF63}"/>
              </a:ext>
            </a:extLst>
          </p:cNvPr>
          <p:cNvSpPr/>
          <p:nvPr/>
        </p:nvSpPr>
        <p:spPr bwMode="gray">
          <a:xfrm>
            <a:off x="2620169" y="4261142"/>
            <a:ext cx="4229100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/>
            </a:endParaRP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2038F3F5-F213-416C-9F74-9DBDFCB3E1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6540" y="4426503"/>
            <a:ext cx="590311" cy="457139"/>
          </a:xfrm>
          <a:prstGeom prst="rect">
            <a:avLst/>
          </a:prstGeom>
        </p:spPr>
      </p:pic>
      <p:sp>
        <p:nvSpPr>
          <p:cNvPr id="77" name="Rechteck 76">
            <a:extLst>
              <a:ext uri="{FF2B5EF4-FFF2-40B4-BE49-F238E27FC236}">
                <a16:creationId xmlns:a16="http://schemas.microsoft.com/office/drawing/2014/main" id="{3EF57105-0DD7-4583-BD14-BFD1D6D47B97}"/>
              </a:ext>
            </a:extLst>
          </p:cNvPr>
          <p:cNvSpPr/>
          <p:nvPr/>
        </p:nvSpPr>
        <p:spPr>
          <a:xfrm>
            <a:off x="3440351" y="4470405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R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(statistical computing)</a:t>
            </a:r>
          </a:p>
        </p:txBody>
      </p:sp>
      <p:pic>
        <p:nvPicPr>
          <p:cNvPr id="78" name="Grafik 77">
            <a:extLst>
              <a:ext uri="{FF2B5EF4-FFF2-40B4-BE49-F238E27FC236}">
                <a16:creationId xmlns:a16="http://schemas.microsoft.com/office/drawing/2014/main" id="{2E3DFE52-D936-4A5B-A8CE-C296F720BC22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1000"/>
          </a:blip>
          <a:stretch>
            <a:fillRect/>
          </a:stretch>
        </p:blipFill>
        <p:spPr>
          <a:xfrm>
            <a:off x="2776539" y="4991544"/>
            <a:ext cx="605592" cy="605592"/>
          </a:xfrm>
          <a:prstGeom prst="rect">
            <a:avLst/>
          </a:prstGeom>
        </p:spPr>
      </p:pic>
      <p:sp>
        <p:nvSpPr>
          <p:cNvPr id="79" name="Rechteck 78">
            <a:extLst>
              <a:ext uri="{FF2B5EF4-FFF2-40B4-BE49-F238E27FC236}">
                <a16:creationId xmlns:a16="http://schemas.microsoft.com/office/drawing/2014/main" id="{6ED5D921-406C-4E6D-B7EA-A6B689746305}"/>
              </a:ext>
            </a:extLst>
          </p:cNvPr>
          <p:cNvSpPr/>
          <p:nvPr/>
        </p:nvSpPr>
        <p:spPr>
          <a:xfrm>
            <a:off x="3440351" y="5049001"/>
            <a:ext cx="3172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/>
              </a:rPr>
              <a:t>Matlab</a:t>
            </a:r>
            <a:r>
              <a:rPr lang="en-US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/>
              </a:rPr>
              <a:t> (technical computing)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Deprecated!</a:t>
            </a:r>
          </a:p>
        </p:txBody>
      </p:sp>
      <p:sp>
        <p:nvSpPr>
          <p:cNvPr id="80" name="Gleichschenkliges Dreieck 79">
            <a:extLst>
              <a:ext uri="{FF2B5EF4-FFF2-40B4-BE49-F238E27FC236}">
                <a16:creationId xmlns:a16="http://schemas.microsoft.com/office/drawing/2014/main" id="{E51A8061-4933-42F6-8B84-4B27854FF8C1}"/>
              </a:ext>
            </a:extLst>
          </p:cNvPr>
          <p:cNvSpPr/>
          <p:nvPr/>
        </p:nvSpPr>
        <p:spPr bwMode="gray">
          <a:xfrm rot="5400000">
            <a:off x="2277768" y="453227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81" name="Gleichschenkliges Dreieck 80">
            <a:extLst>
              <a:ext uri="{FF2B5EF4-FFF2-40B4-BE49-F238E27FC236}">
                <a16:creationId xmlns:a16="http://schemas.microsoft.com/office/drawing/2014/main" id="{13BCFA69-7645-4D62-A456-015D99697981}"/>
              </a:ext>
            </a:extLst>
          </p:cNvPr>
          <p:cNvSpPr/>
          <p:nvPr/>
        </p:nvSpPr>
        <p:spPr bwMode="gray">
          <a:xfrm rot="16200000">
            <a:off x="2019597" y="4532268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38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erader Verbinder 189">
            <a:extLst>
              <a:ext uri="{FF2B5EF4-FFF2-40B4-BE49-F238E27FC236}">
                <a16:creationId xmlns:a16="http://schemas.microsoft.com/office/drawing/2014/main" id="{C0BED7B6-52ED-43D6-B123-E5580D146EE8}"/>
              </a:ext>
            </a:extLst>
          </p:cNvPr>
          <p:cNvCxnSpPr>
            <a:cxnSpLocks/>
          </p:cNvCxnSpPr>
          <p:nvPr/>
        </p:nvCxnSpPr>
        <p:spPr>
          <a:xfrm>
            <a:off x="-706" y="62733"/>
            <a:ext cx="0" cy="6557199"/>
          </a:xfrm>
          <a:prstGeom prst="line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5" name="Flussdiagramm: Alternativer Prozess 214">
            <a:extLst>
              <a:ext uri="{FF2B5EF4-FFF2-40B4-BE49-F238E27FC236}">
                <a16:creationId xmlns:a16="http://schemas.microsoft.com/office/drawing/2014/main" id="{0A36E106-9E9F-4278-B407-289A171A883B}"/>
              </a:ext>
            </a:extLst>
          </p:cNvPr>
          <p:cNvSpPr/>
          <p:nvPr/>
        </p:nvSpPr>
        <p:spPr bwMode="gray">
          <a:xfrm>
            <a:off x="8498560" y="3214601"/>
            <a:ext cx="1524390" cy="415104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FF316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0335"/>
            <a:r>
              <a:rPr lang="en-US" sz="1051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Qualification Runner &amp; Reporting Engine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8AEDD852-5094-4660-845D-E18D945357ED}"/>
              </a:ext>
            </a:extLst>
          </p:cNvPr>
          <p:cNvCxnSpPr>
            <a:cxnSpLocks/>
          </p:cNvCxnSpPr>
          <p:nvPr/>
        </p:nvCxnSpPr>
        <p:spPr>
          <a:xfrm>
            <a:off x="8135123" y="2140914"/>
            <a:ext cx="0" cy="1748734"/>
          </a:xfrm>
          <a:prstGeom prst="straightConnector1">
            <a:avLst/>
          </a:prstGeom>
          <a:noFill/>
          <a:ln w="101600">
            <a:solidFill>
              <a:srgbClr val="00AEEF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DE97E2AC-4773-4A88-9BD5-387CC6FBD1A1}"/>
              </a:ext>
            </a:extLst>
          </p:cNvPr>
          <p:cNvCxnSpPr>
            <a:cxnSpLocks/>
          </p:cNvCxnSpPr>
          <p:nvPr/>
        </p:nvCxnSpPr>
        <p:spPr>
          <a:xfrm>
            <a:off x="8358593" y="2140914"/>
            <a:ext cx="0" cy="1748734"/>
          </a:xfrm>
          <a:prstGeom prst="straightConnector1">
            <a:avLst/>
          </a:prstGeom>
          <a:noFill/>
          <a:ln w="101600">
            <a:solidFill>
              <a:srgbClr val="60BB46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8" name="Rechteck: abgerundete Ecken 217">
            <a:extLst>
              <a:ext uri="{FF2B5EF4-FFF2-40B4-BE49-F238E27FC236}">
                <a16:creationId xmlns:a16="http://schemas.microsoft.com/office/drawing/2014/main" id="{518741B3-12BC-40D0-AA33-FC0C0E8BD708}"/>
              </a:ext>
            </a:extLst>
          </p:cNvPr>
          <p:cNvSpPr/>
          <p:nvPr/>
        </p:nvSpPr>
        <p:spPr>
          <a:xfrm>
            <a:off x="7589937" y="2128588"/>
            <a:ext cx="2906495" cy="893682"/>
          </a:xfrm>
          <a:prstGeom prst="roundRect">
            <a:avLst>
              <a:gd name="adj" fmla="val 4483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0335"/>
            <a:endParaRPr lang="en-US" sz="118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A95D871C-F405-4652-938B-952C8325301E}"/>
              </a:ext>
            </a:extLst>
          </p:cNvPr>
          <p:cNvSpPr txBox="1"/>
          <p:nvPr/>
        </p:nvSpPr>
        <p:spPr>
          <a:xfrm>
            <a:off x="7592161" y="2180303"/>
            <a:ext cx="1670246" cy="8199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300335"/>
            <a:r>
              <a:rPr lang="de-DE" sz="1182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Start Workflow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 err="1">
                <a:solidFill>
                  <a:srgbClr val="60BB46"/>
                </a:solidFill>
                <a:latin typeface="Calibri" panose="020F0502020204030204"/>
              </a:rPr>
              <a:t>Qualification</a:t>
            </a:r>
            <a:r>
              <a:rPr lang="de-DE" sz="1182" b="1" dirty="0">
                <a:solidFill>
                  <a:srgbClr val="60BB46"/>
                </a:solidFill>
                <a:latin typeface="Calibri" panose="020F0502020204030204"/>
              </a:rPr>
              <a:t> Plan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or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>
                <a:solidFill>
                  <a:srgbClr val="00AEEF"/>
                </a:solidFill>
                <a:latin typeface="Calibri" panose="020F0502020204030204"/>
              </a:rPr>
              <a:t>Evaluation Plan</a:t>
            </a:r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A803A4E3-4702-49A7-AFB6-4B48217A29D8}"/>
              </a:ext>
            </a:extLst>
          </p:cNvPr>
          <p:cNvGrpSpPr/>
          <p:nvPr/>
        </p:nvGrpSpPr>
        <p:grpSpPr>
          <a:xfrm>
            <a:off x="9267995" y="1965486"/>
            <a:ext cx="1180996" cy="1180996"/>
            <a:chOff x="16477102" y="4055307"/>
            <a:chExt cx="3002718" cy="3002718"/>
          </a:xfrm>
          <a:solidFill>
            <a:schemeClr val="tx1">
              <a:lumMod val="65000"/>
              <a:lumOff val="35000"/>
            </a:schemeClr>
          </a:solidFill>
        </p:grpSpPr>
        <p:pic>
          <p:nvPicPr>
            <p:cNvPr id="221" name="Grafik 220">
              <a:extLst>
                <a:ext uri="{FF2B5EF4-FFF2-40B4-BE49-F238E27FC236}">
                  <a16:creationId xmlns:a16="http://schemas.microsoft.com/office/drawing/2014/main" id="{E186F476-DD13-4385-8D37-9E702007B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05300" y="5116269"/>
              <a:ext cx="1990725" cy="1162050"/>
            </a:xfrm>
            <a:prstGeom prst="rect">
              <a:avLst/>
            </a:prstGeom>
            <a:grpFill/>
          </p:spPr>
        </p:pic>
        <p:pic>
          <p:nvPicPr>
            <p:cNvPr id="222" name="Grafik 221" descr="Browserfenster">
              <a:extLst>
                <a:ext uri="{FF2B5EF4-FFF2-40B4-BE49-F238E27FC236}">
                  <a16:creationId xmlns:a16="http://schemas.microsoft.com/office/drawing/2014/main" id="{5B97956B-0EE4-4577-BA10-CD4EBA8C2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77102" y="4055307"/>
              <a:ext cx="3002718" cy="3002718"/>
            </a:xfrm>
            <a:prstGeom prst="rect">
              <a:avLst/>
            </a:prstGeom>
          </p:spPr>
        </p:pic>
      </p:grpSp>
      <p:pic>
        <p:nvPicPr>
          <p:cNvPr id="223" name="Grafik 222" descr="Zahnräder">
            <a:extLst>
              <a:ext uri="{FF2B5EF4-FFF2-40B4-BE49-F238E27FC236}">
                <a16:creationId xmlns:a16="http://schemas.microsoft.com/office/drawing/2014/main" id="{030CFCE0-E59F-4AA6-B4F9-89AA558546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4262" y="3026865"/>
            <a:ext cx="614891" cy="6148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0" name="Rechteck: abgerundete Ecken 229">
            <a:extLst>
              <a:ext uri="{FF2B5EF4-FFF2-40B4-BE49-F238E27FC236}">
                <a16:creationId xmlns:a16="http://schemas.microsoft.com/office/drawing/2014/main" id="{1F4AA0D7-B33B-447A-A3DC-6FE396FB95C2}"/>
              </a:ext>
            </a:extLst>
          </p:cNvPr>
          <p:cNvSpPr/>
          <p:nvPr/>
        </p:nvSpPr>
        <p:spPr>
          <a:xfrm>
            <a:off x="7589937" y="3893501"/>
            <a:ext cx="2906495" cy="903792"/>
          </a:xfrm>
          <a:prstGeom prst="roundRect">
            <a:avLst>
              <a:gd name="adj" fmla="val 4483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0335"/>
            <a:endParaRPr lang="en-US" sz="118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39AF9CAF-025C-4169-B3AF-A5E7A6B5FA1C}"/>
              </a:ext>
            </a:extLst>
          </p:cNvPr>
          <p:cNvSpPr txBox="1"/>
          <p:nvPr/>
        </p:nvSpPr>
        <p:spPr>
          <a:xfrm>
            <a:off x="7545441" y="3945480"/>
            <a:ext cx="1763624" cy="81996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300335"/>
            <a:r>
              <a:rPr lang="de-DE" sz="1182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Finalize</a:t>
            </a:r>
            <a:r>
              <a:rPr lang="de-DE" sz="1182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 Workflow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 err="1">
                <a:solidFill>
                  <a:srgbClr val="60BB46"/>
                </a:solidFill>
                <a:latin typeface="Calibri" panose="020F0502020204030204"/>
              </a:rPr>
              <a:t>Qualification</a:t>
            </a:r>
            <a:r>
              <a:rPr lang="de-DE" sz="1182" b="1" dirty="0">
                <a:solidFill>
                  <a:srgbClr val="60BB46"/>
                </a:solidFill>
                <a:latin typeface="Calibri" panose="020F0502020204030204"/>
              </a:rPr>
              <a:t> Report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or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>
                <a:solidFill>
                  <a:srgbClr val="00AEEF"/>
                </a:solidFill>
                <a:latin typeface="Calibri" panose="020F0502020204030204"/>
              </a:rPr>
              <a:t>Model Evaluation Report</a:t>
            </a:r>
          </a:p>
        </p:txBody>
      </p: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20AFD22C-45C1-4365-90AB-004D7ED654D2}"/>
              </a:ext>
            </a:extLst>
          </p:cNvPr>
          <p:cNvGrpSpPr/>
          <p:nvPr/>
        </p:nvGrpSpPr>
        <p:grpSpPr>
          <a:xfrm>
            <a:off x="9380901" y="3843131"/>
            <a:ext cx="999703" cy="999703"/>
            <a:chOff x="16589198" y="4095645"/>
            <a:chExt cx="6978503" cy="6978503"/>
          </a:xfrm>
        </p:grpSpPr>
        <p:pic>
          <p:nvPicPr>
            <p:cNvPr id="233" name="Grafik 232">
              <a:extLst>
                <a:ext uri="{FF2B5EF4-FFF2-40B4-BE49-F238E27FC236}">
                  <a16:creationId xmlns:a16="http://schemas.microsoft.com/office/drawing/2014/main" id="{19A4CAA9-9FF6-4206-A243-B07A92729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95470" y="5347245"/>
              <a:ext cx="3787713" cy="2906295"/>
            </a:xfrm>
            <a:prstGeom prst="rect">
              <a:avLst/>
            </a:prstGeom>
          </p:spPr>
        </p:pic>
        <p:grpSp>
          <p:nvGrpSpPr>
            <p:cNvPr id="234" name="Gruppieren 233">
              <a:extLst>
                <a:ext uri="{FF2B5EF4-FFF2-40B4-BE49-F238E27FC236}">
                  <a16:creationId xmlns:a16="http://schemas.microsoft.com/office/drawing/2014/main" id="{662EC23D-C6BB-4D4A-88A6-E534F414435E}"/>
                </a:ext>
              </a:extLst>
            </p:cNvPr>
            <p:cNvGrpSpPr/>
            <p:nvPr/>
          </p:nvGrpSpPr>
          <p:grpSpPr>
            <a:xfrm>
              <a:off x="16589198" y="4095645"/>
              <a:ext cx="6978503" cy="6978503"/>
              <a:chOff x="11733627" y="3352183"/>
              <a:chExt cx="6978503" cy="6978503"/>
            </a:xfrm>
          </p:grpSpPr>
          <p:sp>
            <p:nvSpPr>
              <p:cNvPr id="236" name="Freihandform: Form 235">
                <a:extLst>
                  <a:ext uri="{FF2B5EF4-FFF2-40B4-BE49-F238E27FC236}">
                    <a16:creationId xmlns:a16="http://schemas.microsoft.com/office/drawing/2014/main" id="{E038AFF7-BBF5-4C72-B890-40A1618CCFCC}"/>
                  </a:ext>
                </a:extLst>
              </p:cNvPr>
              <p:cNvSpPr/>
              <p:nvPr/>
            </p:nvSpPr>
            <p:spPr>
              <a:xfrm>
                <a:off x="15590510" y="4315460"/>
                <a:ext cx="1442490" cy="1318234"/>
              </a:xfrm>
              <a:custGeom>
                <a:avLst/>
                <a:gdLst>
                  <a:gd name="connsiteX0" fmla="*/ 7390 w 1442490"/>
                  <a:gd name="connsiteY0" fmla="*/ 10134 h 1318234"/>
                  <a:gd name="connsiteX1" fmla="*/ 32790 w 1442490"/>
                  <a:gd name="connsiteY1" fmla="*/ 86334 h 1318234"/>
                  <a:gd name="connsiteX2" fmla="*/ 58190 w 1442490"/>
                  <a:gd name="connsiteY2" fmla="*/ 492734 h 1318234"/>
                  <a:gd name="connsiteX3" fmla="*/ 83590 w 1442490"/>
                  <a:gd name="connsiteY3" fmla="*/ 594334 h 1318234"/>
                  <a:gd name="connsiteX4" fmla="*/ 96290 w 1442490"/>
                  <a:gd name="connsiteY4" fmla="*/ 911834 h 1318234"/>
                  <a:gd name="connsiteX5" fmla="*/ 108990 w 1442490"/>
                  <a:gd name="connsiteY5" fmla="*/ 1191234 h 1318234"/>
                  <a:gd name="connsiteX6" fmla="*/ 121690 w 1442490"/>
                  <a:gd name="connsiteY6" fmla="*/ 1229334 h 1318234"/>
                  <a:gd name="connsiteX7" fmla="*/ 172490 w 1442490"/>
                  <a:gd name="connsiteY7" fmla="*/ 1267434 h 1318234"/>
                  <a:gd name="connsiteX8" fmla="*/ 210590 w 1442490"/>
                  <a:gd name="connsiteY8" fmla="*/ 1292834 h 1318234"/>
                  <a:gd name="connsiteX9" fmla="*/ 502690 w 1442490"/>
                  <a:gd name="connsiteY9" fmla="*/ 1305534 h 1318234"/>
                  <a:gd name="connsiteX10" fmla="*/ 680490 w 1442490"/>
                  <a:gd name="connsiteY10" fmla="*/ 1318234 h 1318234"/>
                  <a:gd name="connsiteX11" fmla="*/ 1226590 w 1442490"/>
                  <a:gd name="connsiteY11" fmla="*/ 1305534 h 1318234"/>
                  <a:gd name="connsiteX12" fmla="*/ 1429790 w 1442490"/>
                  <a:gd name="connsiteY12" fmla="*/ 1254734 h 1318234"/>
                  <a:gd name="connsiteX13" fmla="*/ 1442490 w 1442490"/>
                  <a:gd name="connsiteY13" fmla="*/ 1216634 h 1318234"/>
                  <a:gd name="connsiteX14" fmla="*/ 1429790 w 1442490"/>
                  <a:gd name="connsiteY14" fmla="*/ 1140434 h 1318234"/>
                  <a:gd name="connsiteX15" fmla="*/ 1366290 w 1442490"/>
                  <a:gd name="connsiteY15" fmla="*/ 1013434 h 1318234"/>
                  <a:gd name="connsiteX16" fmla="*/ 1290090 w 1442490"/>
                  <a:gd name="connsiteY16" fmla="*/ 975334 h 1318234"/>
                  <a:gd name="connsiteX17" fmla="*/ 1213890 w 1442490"/>
                  <a:gd name="connsiteY17" fmla="*/ 899134 h 1318234"/>
                  <a:gd name="connsiteX18" fmla="*/ 1188490 w 1442490"/>
                  <a:gd name="connsiteY18" fmla="*/ 861034 h 1318234"/>
                  <a:gd name="connsiteX19" fmla="*/ 1150390 w 1442490"/>
                  <a:gd name="connsiteY19" fmla="*/ 848334 h 1318234"/>
                  <a:gd name="connsiteX20" fmla="*/ 1112290 w 1442490"/>
                  <a:gd name="connsiteY20" fmla="*/ 810234 h 1318234"/>
                  <a:gd name="connsiteX21" fmla="*/ 1023390 w 1442490"/>
                  <a:gd name="connsiteY21" fmla="*/ 772134 h 1318234"/>
                  <a:gd name="connsiteX22" fmla="*/ 921790 w 1442490"/>
                  <a:gd name="connsiteY22" fmla="*/ 708634 h 1318234"/>
                  <a:gd name="connsiteX23" fmla="*/ 870990 w 1442490"/>
                  <a:gd name="connsiteY23" fmla="*/ 632434 h 1318234"/>
                  <a:gd name="connsiteX24" fmla="*/ 782090 w 1442490"/>
                  <a:gd name="connsiteY24" fmla="*/ 518134 h 1318234"/>
                  <a:gd name="connsiteX25" fmla="*/ 756690 w 1442490"/>
                  <a:gd name="connsiteY25" fmla="*/ 480034 h 1318234"/>
                  <a:gd name="connsiteX26" fmla="*/ 705890 w 1442490"/>
                  <a:gd name="connsiteY26" fmla="*/ 454634 h 1318234"/>
                  <a:gd name="connsiteX27" fmla="*/ 667790 w 1442490"/>
                  <a:gd name="connsiteY27" fmla="*/ 416534 h 1318234"/>
                  <a:gd name="connsiteX28" fmla="*/ 629690 w 1442490"/>
                  <a:gd name="connsiteY28" fmla="*/ 391134 h 1318234"/>
                  <a:gd name="connsiteX29" fmla="*/ 604290 w 1442490"/>
                  <a:gd name="connsiteY29" fmla="*/ 353034 h 1318234"/>
                  <a:gd name="connsiteX30" fmla="*/ 528090 w 1442490"/>
                  <a:gd name="connsiteY30" fmla="*/ 302234 h 1318234"/>
                  <a:gd name="connsiteX31" fmla="*/ 489990 w 1442490"/>
                  <a:gd name="connsiteY31" fmla="*/ 226034 h 1318234"/>
                  <a:gd name="connsiteX32" fmla="*/ 451890 w 1442490"/>
                  <a:gd name="connsiteY32" fmla="*/ 200634 h 1318234"/>
                  <a:gd name="connsiteX33" fmla="*/ 413790 w 1442490"/>
                  <a:gd name="connsiteY33" fmla="*/ 162534 h 1318234"/>
                  <a:gd name="connsiteX34" fmla="*/ 375690 w 1442490"/>
                  <a:gd name="connsiteY34" fmla="*/ 149834 h 1318234"/>
                  <a:gd name="connsiteX35" fmla="*/ 299490 w 1442490"/>
                  <a:gd name="connsiteY35" fmla="*/ 99034 h 1318234"/>
                  <a:gd name="connsiteX36" fmla="*/ 223290 w 1442490"/>
                  <a:gd name="connsiteY36" fmla="*/ 60934 h 1318234"/>
                  <a:gd name="connsiteX37" fmla="*/ 185190 w 1442490"/>
                  <a:gd name="connsiteY37" fmla="*/ 48234 h 1318234"/>
                  <a:gd name="connsiteX38" fmla="*/ 7390 w 1442490"/>
                  <a:gd name="connsiteY38" fmla="*/ 10134 h 131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42490" h="1318234">
                    <a:moveTo>
                      <a:pt x="7390" y="10134"/>
                    </a:moveTo>
                    <a:cubicBezTo>
                      <a:pt x="-18010" y="16484"/>
                      <a:pt x="29987" y="59707"/>
                      <a:pt x="32790" y="86334"/>
                    </a:cubicBezTo>
                    <a:cubicBezTo>
                      <a:pt x="46999" y="221319"/>
                      <a:pt x="15268" y="363968"/>
                      <a:pt x="58190" y="492734"/>
                    </a:cubicBezTo>
                    <a:cubicBezTo>
                      <a:pt x="77716" y="551312"/>
                      <a:pt x="68265" y="517707"/>
                      <a:pt x="83590" y="594334"/>
                    </a:cubicBezTo>
                    <a:cubicBezTo>
                      <a:pt x="87823" y="700167"/>
                      <a:pt x="91787" y="806012"/>
                      <a:pt x="96290" y="911834"/>
                    </a:cubicBezTo>
                    <a:cubicBezTo>
                      <a:pt x="100254" y="1004979"/>
                      <a:pt x="101555" y="1098301"/>
                      <a:pt x="108990" y="1191234"/>
                    </a:cubicBezTo>
                    <a:cubicBezTo>
                      <a:pt x="110058" y="1204578"/>
                      <a:pt x="113120" y="1219050"/>
                      <a:pt x="121690" y="1229334"/>
                    </a:cubicBezTo>
                    <a:cubicBezTo>
                      <a:pt x="135241" y="1245595"/>
                      <a:pt x="155266" y="1255131"/>
                      <a:pt x="172490" y="1267434"/>
                    </a:cubicBezTo>
                    <a:cubicBezTo>
                      <a:pt x="184910" y="1276306"/>
                      <a:pt x="195427" y="1291084"/>
                      <a:pt x="210590" y="1292834"/>
                    </a:cubicBezTo>
                    <a:cubicBezTo>
                      <a:pt x="307406" y="1304005"/>
                      <a:pt x="405373" y="1300274"/>
                      <a:pt x="502690" y="1305534"/>
                    </a:cubicBezTo>
                    <a:cubicBezTo>
                      <a:pt x="562021" y="1308741"/>
                      <a:pt x="621223" y="1314001"/>
                      <a:pt x="680490" y="1318234"/>
                    </a:cubicBezTo>
                    <a:lnTo>
                      <a:pt x="1226590" y="1305534"/>
                    </a:lnTo>
                    <a:cubicBezTo>
                      <a:pt x="1401777" y="1299277"/>
                      <a:pt x="1355205" y="1329319"/>
                      <a:pt x="1429790" y="1254734"/>
                    </a:cubicBezTo>
                    <a:cubicBezTo>
                      <a:pt x="1434023" y="1242034"/>
                      <a:pt x="1442490" y="1230021"/>
                      <a:pt x="1442490" y="1216634"/>
                    </a:cubicBezTo>
                    <a:cubicBezTo>
                      <a:pt x="1442490" y="1190884"/>
                      <a:pt x="1434840" y="1165684"/>
                      <a:pt x="1429790" y="1140434"/>
                    </a:cubicBezTo>
                    <a:cubicBezTo>
                      <a:pt x="1420976" y="1096363"/>
                      <a:pt x="1407027" y="1040592"/>
                      <a:pt x="1366290" y="1013434"/>
                    </a:cubicBezTo>
                    <a:cubicBezTo>
                      <a:pt x="1317051" y="980608"/>
                      <a:pt x="1342670" y="992861"/>
                      <a:pt x="1290090" y="975334"/>
                    </a:cubicBezTo>
                    <a:cubicBezTo>
                      <a:pt x="1264690" y="949934"/>
                      <a:pt x="1233815" y="929022"/>
                      <a:pt x="1213890" y="899134"/>
                    </a:cubicBezTo>
                    <a:cubicBezTo>
                      <a:pt x="1205423" y="886434"/>
                      <a:pt x="1200409" y="870569"/>
                      <a:pt x="1188490" y="861034"/>
                    </a:cubicBezTo>
                    <a:cubicBezTo>
                      <a:pt x="1178037" y="852671"/>
                      <a:pt x="1163090" y="852567"/>
                      <a:pt x="1150390" y="848334"/>
                    </a:cubicBezTo>
                    <a:cubicBezTo>
                      <a:pt x="1137690" y="835634"/>
                      <a:pt x="1126905" y="820673"/>
                      <a:pt x="1112290" y="810234"/>
                    </a:cubicBezTo>
                    <a:cubicBezTo>
                      <a:pt x="1029580" y="751156"/>
                      <a:pt x="1093547" y="810402"/>
                      <a:pt x="1023390" y="772134"/>
                    </a:cubicBezTo>
                    <a:cubicBezTo>
                      <a:pt x="988329" y="753010"/>
                      <a:pt x="921790" y="708634"/>
                      <a:pt x="921790" y="708634"/>
                    </a:cubicBezTo>
                    <a:cubicBezTo>
                      <a:pt x="904857" y="683234"/>
                      <a:pt x="892576" y="654020"/>
                      <a:pt x="870990" y="632434"/>
                    </a:cubicBezTo>
                    <a:cubicBezTo>
                      <a:pt x="811304" y="572748"/>
                      <a:pt x="842853" y="609278"/>
                      <a:pt x="782090" y="518134"/>
                    </a:cubicBezTo>
                    <a:cubicBezTo>
                      <a:pt x="773623" y="505434"/>
                      <a:pt x="770342" y="486860"/>
                      <a:pt x="756690" y="480034"/>
                    </a:cubicBezTo>
                    <a:cubicBezTo>
                      <a:pt x="739757" y="471567"/>
                      <a:pt x="721296" y="465638"/>
                      <a:pt x="705890" y="454634"/>
                    </a:cubicBezTo>
                    <a:cubicBezTo>
                      <a:pt x="691275" y="444195"/>
                      <a:pt x="681588" y="428032"/>
                      <a:pt x="667790" y="416534"/>
                    </a:cubicBezTo>
                    <a:cubicBezTo>
                      <a:pt x="656064" y="406763"/>
                      <a:pt x="642390" y="399601"/>
                      <a:pt x="629690" y="391134"/>
                    </a:cubicBezTo>
                    <a:cubicBezTo>
                      <a:pt x="621223" y="378434"/>
                      <a:pt x="615777" y="363085"/>
                      <a:pt x="604290" y="353034"/>
                    </a:cubicBezTo>
                    <a:cubicBezTo>
                      <a:pt x="581316" y="332932"/>
                      <a:pt x="528090" y="302234"/>
                      <a:pt x="528090" y="302234"/>
                    </a:cubicBezTo>
                    <a:cubicBezTo>
                      <a:pt x="517761" y="271246"/>
                      <a:pt x="514609" y="250653"/>
                      <a:pt x="489990" y="226034"/>
                    </a:cubicBezTo>
                    <a:cubicBezTo>
                      <a:pt x="479197" y="215241"/>
                      <a:pt x="463616" y="210405"/>
                      <a:pt x="451890" y="200634"/>
                    </a:cubicBezTo>
                    <a:cubicBezTo>
                      <a:pt x="438092" y="189136"/>
                      <a:pt x="428734" y="172497"/>
                      <a:pt x="413790" y="162534"/>
                    </a:cubicBezTo>
                    <a:cubicBezTo>
                      <a:pt x="402651" y="155108"/>
                      <a:pt x="387392" y="156335"/>
                      <a:pt x="375690" y="149834"/>
                    </a:cubicBezTo>
                    <a:cubicBezTo>
                      <a:pt x="349005" y="135009"/>
                      <a:pt x="328450" y="108687"/>
                      <a:pt x="299490" y="99034"/>
                    </a:cubicBezTo>
                    <a:cubicBezTo>
                      <a:pt x="203725" y="67112"/>
                      <a:pt x="321767" y="110173"/>
                      <a:pt x="223290" y="60934"/>
                    </a:cubicBezTo>
                    <a:cubicBezTo>
                      <a:pt x="211316" y="54947"/>
                      <a:pt x="197890" y="52467"/>
                      <a:pt x="185190" y="48234"/>
                    </a:cubicBezTo>
                    <a:cubicBezTo>
                      <a:pt x="114162" y="-22794"/>
                      <a:pt x="32790" y="3784"/>
                      <a:pt x="7390" y="10134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00335"/>
                <a:endParaRPr lang="en-US" sz="118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237" name="Grafik 236" descr="Papier">
                <a:extLst>
                  <a:ext uri="{FF2B5EF4-FFF2-40B4-BE49-F238E27FC236}">
                    <a16:creationId xmlns:a16="http://schemas.microsoft.com/office/drawing/2014/main" id="{2BF1308B-1E51-4D5B-84FD-F64A3A350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733627" y="3352183"/>
                <a:ext cx="6978503" cy="6978503"/>
              </a:xfrm>
              <a:prstGeom prst="rect">
                <a:avLst/>
              </a:prstGeom>
            </p:spPr>
          </p:pic>
        </p:grpSp>
        <p:pic>
          <p:nvPicPr>
            <p:cNvPr id="235" name="Grafik 234">
              <a:extLst>
                <a:ext uri="{FF2B5EF4-FFF2-40B4-BE49-F238E27FC236}">
                  <a16:creationId xmlns:a16="http://schemas.microsoft.com/office/drawing/2014/main" id="{D245E323-48D6-4506-A9B3-3106CF45D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377788" y="7901066"/>
              <a:ext cx="3394758" cy="2016000"/>
            </a:xfrm>
            <a:prstGeom prst="rect">
              <a:avLst/>
            </a:prstGeom>
          </p:spPr>
        </p:pic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B839610E-DD17-4A51-B41E-C26E2ADFBDA3}"/>
              </a:ext>
            </a:extLst>
          </p:cNvPr>
          <p:cNvSpPr/>
          <p:nvPr/>
        </p:nvSpPr>
        <p:spPr>
          <a:xfrm>
            <a:off x="909722" y="10385"/>
            <a:ext cx="1525264" cy="6847614"/>
          </a:xfrm>
          <a:prstGeom prst="rect">
            <a:avLst/>
          </a:prstGeom>
          <a:gradFill flip="none" rotWithShape="1">
            <a:gsLst>
              <a:gs pos="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0335"/>
            <a:endParaRPr lang="en-US" sz="118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552E08A7-46CF-4DF9-AD4A-022327BA55C7}"/>
              </a:ext>
            </a:extLst>
          </p:cNvPr>
          <p:cNvSpPr/>
          <p:nvPr/>
        </p:nvSpPr>
        <p:spPr bwMode="gray">
          <a:xfrm>
            <a:off x="893105" y="0"/>
            <a:ext cx="10405839" cy="6858394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70" tIns="30035" rIns="60070" bIns="300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00335"/>
            <a:endParaRPr lang="en-US" sz="1182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23627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106612b7-7cda-4c66-a943-3c88b56a92d2"/>
  <p:tag name="MIO_UPDATE" val="True"/>
  <p:tag name="MIO_VERSION" val="05.09.2018 15:12:17"/>
  <p:tag name="MIO_DBID" val="8E7267AE-489F-4B02-8040-8A98451BF141"/>
  <p:tag name="MIO_LASTDOWNLOADED" val="06.09.2018 11:39:48"/>
  <p:tag name="MIO_OBJECTNAME" val="Master Bayer AG 16:9 pre final"/>
  <p:tag name="MIO_CDID" val="cd9a71c7-8ed9-41a1-8303-1a6d198585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3D_characters_Chart-Pool_16-9_2018-06-18.pptx" id="{67669CA9-6D51-4369-8121-DB1A6300924D}" vid="{B88B47BF-CA50-49CA-8599-4D0FDA15FA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Breitbild</PresentationFormat>
  <Paragraphs>73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PR_BAG_PPT-master_16-9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 software landscape</dc:title>
  <dc:creator>Juri Solodenko</dc:creator>
  <cp:lastModifiedBy>Juri Solodenko</cp:lastModifiedBy>
  <cp:revision>10</cp:revision>
  <dcterms:created xsi:type="dcterms:W3CDTF">2021-04-19T11:18:00Z</dcterms:created>
  <dcterms:modified xsi:type="dcterms:W3CDTF">2021-04-25T23:53:25Z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50223-87a8-40c3-9eb2-432606efca2a_Enabled">
    <vt:lpwstr>True</vt:lpwstr>
  </property>
  <property fmtid="{D5CDD505-2E9C-101B-9397-08002B2CF9AE}" pid="3" name="MSIP_Label_7f850223-87a8-40c3-9eb2-432606efca2a_SiteId">
    <vt:lpwstr>fcb2b37b-5da0-466b-9b83-0014b67a7c78</vt:lpwstr>
  </property>
  <property fmtid="{D5CDD505-2E9C-101B-9397-08002B2CF9AE}" pid="4" name="MSIP_Label_7f850223-87a8-40c3-9eb2-432606efca2a_Owner">
    <vt:lpwstr>juri.solodenko@bayer.com</vt:lpwstr>
  </property>
  <property fmtid="{D5CDD505-2E9C-101B-9397-08002B2CF9AE}" pid="5" name="MSIP_Label_7f850223-87a8-40c3-9eb2-432606efca2a_SetDate">
    <vt:lpwstr>2021-04-19T11:20:06.4534618Z</vt:lpwstr>
  </property>
  <property fmtid="{D5CDD505-2E9C-101B-9397-08002B2CF9AE}" pid="6" name="MSIP_Label_7f850223-87a8-40c3-9eb2-432606efca2a_Name">
    <vt:lpwstr>NO CLASSIFICATION</vt:lpwstr>
  </property>
  <property fmtid="{D5CDD505-2E9C-101B-9397-08002B2CF9AE}" pid="7" name="MSIP_Label_7f850223-87a8-40c3-9eb2-432606efca2a_Application">
    <vt:lpwstr>Microsoft Azure Information Protection</vt:lpwstr>
  </property>
  <property fmtid="{D5CDD505-2E9C-101B-9397-08002B2CF9AE}" pid="8" name="MSIP_Label_7f850223-87a8-40c3-9eb2-432606efca2a_Extended_MSFT_Method">
    <vt:lpwstr>Automatic</vt:lpwstr>
  </property>
  <property fmtid="{D5CDD505-2E9C-101B-9397-08002B2CF9AE}" pid="9" name="Sensitivity">
    <vt:lpwstr>NO CLASSIFICATION</vt:lpwstr>
  </property>
</Properties>
</file>