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0" r:id="rId7"/>
    <p:sldId id="262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6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5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0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1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885AF-3B89-4FD3-AD73-23356824102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D22D-AFD7-404B-A761-BD27B70AB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getfpv.com/media/catalog/product/cache/1/image/9df78eab33525d08d6e5fb8d27136e95/0/1/01_2_1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3316309" y="1596263"/>
            <a:ext cx="9337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27040" y="1568357"/>
            <a:ext cx="9337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24892" y="1540451"/>
            <a:ext cx="9337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12013" y="1617725"/>
            <a:ext cx="9337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645697" y="4541376"/>
            <a:ext cx="143253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362" y="811370"/>
            <a:ext cx="1287889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Battery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4251" y="1300768"/>
            <a:ext cx="74568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4251" y="1004554"/>
            <a:ext cx="74568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30611" y="875764"/>
            <a:ext cx="1197735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Motor</a:t>
            </a:r>
          </a:p>
        </p:txBody>
      </p:sp>
      <p:cxnSp>
        <p:nvCxnSpPr>
          <p:cNvPr id="14" name="Straight Connector 13"/>
          <p:cNvCxnSpPr>
            <a:stCxn id="9" idx="3"/>
            <a:endCxn id="12" idx="1"/>
          </p:cNvCxnSpPr>
          <p:nvPr/>
        </p:nvCxnSpPr>
        <p:spPr>
          <a:xfrm>
            <a:off x="9929598" y="1137374"/>
            <a:ext cx="60101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940329" y="1286935"/>
            <a:ext cx="6010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927451" y="977843"/>
            <a:ext cx="60101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89415" y="1660328"/>
            <a:ext cx="386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973637" y="1300768"/>
            <a:ext cx="2147" cy="3574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82971" y="2045594"/>
            <a:ext cx="585993" cy="21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9" idx="1"/>
          </p:cNvCxnSpPr>
          <p:nvPr/>
        </p:nvCxnSpPr>
        <p:spPr>
          <a:xfrm flipH="1" flipV="1">
            <a:off x="6181844" y="1349897"/>
            <a:ext cx="4288" cy="6956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ket 38"/>
          <p:cNvSpPr/>
          <p:nvPr/>
        </p:nvSpPr>
        <p:spPr>
          <a:xfrm>
            <a:off x="6181844" y="1265710"/>
            <a:ext cx="103031" cy="84187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6183986" y="1018510"/>
            <a:ext cx="2" cy="2393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7" idx="1"/>
          </p:cNvCxnSpPr>
          <p:nvPr/>
        </p:nvCxnSpPr>
        <p:spPr>
          <a:xfrm flipV="1">
            <a:off x="7094095" y="1347749"/>
            <a:ext cx="0" cy="6517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ket 66"/>
          <p:cNvSpPr/>
          <p:nvPr/>
        </p:nvSpPr>
        <p:spPr>
          <a:xfrm>
            <a:off x="7094095" y="1263562"/>
            <a:ext cx="103031" cy="84187"/>
          </a:xfrm>
          <a:prstGeom prst="righ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7096237" y="1016362"/>
            <a:ext cx="2" cy="2393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48515" y="1311500"/>
            <a:ext cx="10733" cy="6880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 flipH="1">
            <a:off x="7097327" y="2002650"/>
            <a:ext cx="31671" cy="30420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>
            <a:off x="7458110" y="2000181"/>
            <a:ext cx="5179" cy="30838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679020" y="5084009"/>
            <a:ext cx="18017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86" idx="1"/>
          </p:cNvCxnSpPr>
          <p:nvPr/>
        </p:nvCxnSpPr>
        <p:spPr>
          <a:xfrm flipH="1">
            <a:off x="7133206" y="4513466"/>
            <a:ext cx="2935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ket 85"/>
          <p:cNvSpPr/>
          <p:nvPr/>
        </p:nvSpPr>
        <p:spPr>
          <a:xfrm rot="16200000">
            <a:off x="7039597" y="4419857"/>
            <a:ext cx="103031" cy="84187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89" name="Straight Connector 88"/>
          <p:cNvCxnSpPr>
            <a:stCxn id="86" idx="0"/>
          </p:cNvCxnSpPr>
          <p:nvPr/>
        </p:nvCxnSpPr>
        <p:spPr>
          <a:xfrm flipH="1">
            <a:off x="5625017" y="4513466"/>
            <a:ext cx="14240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499265" y="5044725"/>
            <a:ext cx="15918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03064" y="3767120"/>
            <a:ext cx="804924" cy="30777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Inductor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9307121" y="1380425"/>
            <a:ext cx="4654" cy="41876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cxnSpLocks/>
          </p:cNvCxnSpPr>
          <p:nvPr/>
        </p:nvCxnSpPr>
        <p:spPr>
          <a:xfrm flipH="1">
            <a:off x="9348265" y="1365398"/>
            <a:ext cx="8224" cy="4255356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392978" y="1015518"/>
            <a:ext cx="7693" cy="263034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425172" y="1323656"/>
            <a:ext cx="0" cy="16857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9387792" y="2997614"/>
            <a:ext cx="1140672" cy="30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9372766" y="3639413"/>
            <a:ext cx="1140672" cy="304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y 42"/>
          <p:cNvSpPr/>
          <p:nvPr/>
        </p:nvSpPr>
        <p:spPr>
          <a:xfrm>
            <a:off x="10426689" y="2875252"/>
            <a:ext cx="261141" cy="244724"/>
          </a:xfrm>
          <a:prstGeom prst="mathMultiply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10450300" y="3529928"/>
            <a:ext cx="261141" cy="244724"/>
          </a:xfrm>
          <a:prstGeom prst="mathMultiply">
            <a:avLst/>
          </a:prstGeom>
          <a:solidFill>
            <a:schemeClr val="tx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649601" y="4025362"/>
            <a:ext cx="1903930" cy="7386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*From motor’s ESC, only signal and ground are needed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6138918" y="5568034"/>
            <a:ext cx="3217570" cy="70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5494210" y="5586575"/>
            <a:ext cx="3865178" cy="2269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39856" y="5247059"/>
            <a:ext cx="2283528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8758" y="2720679"/>
            <a:ext cx="1768155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– Power</a:t>
            </a:r>
          </a:p>
          <a:p>
            <a:r>
              <a:rPr lang="en-US" dirty="0"/>
              <a:t>Black – Ground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Yellow – Signal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Gray - Other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717440" y="5702461"/>
            <a:ext cx="2837651" cy="64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28171" y="5674555"/>
            <a:ext cx="2837651" cy="644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738902" y="5633770"/>
            <a:ext cx="2837651" cy="6444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723875" y="5592985"/>
            <a:ext cx="2837651" cy="64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17440" y="1663728"/>
            <a:ext cx="0" cy="404517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749918" y="1661737"/>
            <a:ext cx="0" cy="4045177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782395" y="1659746"/>
            <a:ext cx="0" cy="4045177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26336" y="1543455"/>
            <a:ext cx="0" cy="40451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51378" y="1483822"/>
            <a:ext cx="1869871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BEC</a:t>
            </a:r>
          </a:p>
          <a:p>
            <a:r>
              <a:rPr lang="en-US" sz="2000" dirty="0"/>
              <a:t>(Backup system)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7852" y="3836774"/>
            <a:ext cx="2361125" cy="218521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Pixhawk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1800" y="5481910"/>
            <a:ext cx="750305" cy="33855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Power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57160" y="4412322"/>
            <a:ext cx="979968" cy="33855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Aux Out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44886" y="5157147"/>
            <a:ext cx="1046413" cy="338554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Main 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3834" y="875764"/>
            <a:ext cx="875764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ESC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79911" y="1976663"/>
            <a:ext cx="166802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BEC </a:t>
            </a:r>
            <a:r>
              <a:rPr lang="en-US" sz="2000" dirty="0"/>
              <a:t>(Servos)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953515" y="4813893"/>
            <a:ext cx="1038895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7970" y="1134534"/>
            <a:ext cx="828541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PDB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60F291-AF6C-4DBA-AF66-53815ABF0949}"/>
              </a:ext>
            </a:extLst>
          </p:cNvPr>
          <p:cNvCxnSpPr>
            <a:cxnSpLocks/>
          </p:cNvCxnSpPr>
          <p:nvPr/>
        </p:nvCxnSpPr>
        <p:spPr>
          <a:xfrm flipH="1">
            <a:off x="6215170" y="5189305"/>
            <a:ext cx="17082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DC290F-134C-463C-9B60-3199A9CD39CA}"/>
              </a:ext>
            </a:extLst>
          </p:cNvPr>
          <p:cNvCxnSpPr>
            <a:cxnSpLocks/>
          </p:cNvCxnSpPr>
          <p:nvPr/>
        </p:nvCxnSpPr>
        <p:spPr>
          <a:xfrm flipH="1">
            <a:off x="6215171" y="5291487"/>
            <a:ext cx="1738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7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88661-1631-4711-B994-2B260A24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Airspeed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D3F-9629-4F79-AA2F-8D8A267F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</a:rPr>
              <a:t>MS5525 airspeed sensor</a:t>
            </a:r>
          </a:p>
          <a:p>
            <a:pPr marL="0" indent="0">
              <a:buNone/>
            </a:pPr>
            <a:endParaRPr lang="en-US" sz="1800" b="1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Senses airspeed</a:t>
            </a:r>
          </a:p>
          <a:p>
            <a:r>
              <a:rPr lang="en-US" sz="1800">
                <a:solidFill>
                  <a:srgbClr val="000000"/>
                </a:solidFill>
              </a:rPr>
              <a:t>Connected to I2C port on the Pixhawk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Image result for pixhawk airspeed sensor">
            <a:extLst>
              <a:ext uri="{FF2B5EF4-FFF2-40B4-BE49-F238E27FC236}">
                <a16:creationId xmlns:a16="http://schemas.microsoft.com/office/drawing/2014/main" id="{7E8F941B-02D4-4D69-A9CC-7965A89CA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963407"/>
            <a:ext cx="4142232" cy="185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4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6413679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dirty="0" err="1">
                <a:hlinkClick r:id="rId2"/>
              </a:rPr>
              <a:t>Cirius</a:t>
            </a:r>
            <a:r>
              <a:rPr lang="en-US" dirty="0">
                <a:hlinkClick r:id="rId2"/>
              </a:rPr>
              <a:t> Pixhawk-i2c Splitter Expand Module for </a:t>
            </a:r>
            <a:r>
              <a:rPr lang="en-US" dirty="0" err="1">
                <a:hlinkClick r:id="rId2"/>
              </a:rPr>
              <a:t>Pixhawk</a:t>
            </a:r>
            <a:r>
              <a:rPr lang="en-US" dirty="0">
                <a:hlinkClick r:id="rId2"/>
              </a:rPr>
              <a:t> APM Flight Controller </a:t>
            </a: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65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389" y="1223851"/>
            <a:ext cx="4612010" cy="5509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r>
              <a:rPr lang="en-US" sz="2800" b="1" u="sng" dirty="0" err="1">
                <a:solidFill>
                  <a:srgbClr val="FF0000"/>
                </a:solidFill>
              </a:rPr>
              <a:t>Pixhawk</a:t>
            </a:r>
            <a:endParaRPr lang="en-US" sz="2800" b="1" u="sng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2988061" y="1616016"/>
            <a:ext cx="115473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Aux Out 1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3244079" y="1628618"/>
            <a:ext cx="117835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Aux Out 2</a:t>
            </a:r>
          </a:p>
        </p:txBody>
      </p:sp>
      <p:sp>
        <p:nvSpPr>
          <p:cNvPr id="11" name="TextBox 10"/>
          <p:cNvSpPr txBox="1"/>
          <p:nvPr/>
        </p:nvSpPr>
        <p:spPr>
          <a:xfrm rot="5400000">
            <a:off x="3538394" y="1623802"/>
            <a:ext cx="114400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Aux Out 3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3792624" y="1637655"/>
            <a:ext cx="1169496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Aux Out 4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4627449" y="1708114"/>
            <a:ext cx="131660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Out 1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4900472" y="1701215"/>
            <a:ext cx="1302006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Out 2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5166206" y="1701218"/>
            <a:ext cx="1302006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Out 3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5433525" y="1701218"/>
            <a:ext cx="130200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Out 4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5694069" y="1705967"/>
            <a:ext cx="131660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Out 5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5967616" y="1699590"/>
            <a:ext cx="1302006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Out 6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6233351" y="1711950"/>
            <a:ext cx="130200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Out 7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6500673" y="1699593"/>
            <a:ext cx="130200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Out 8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6855573" y="1685315"/>
            <a:ext cx="1302005" cy="3709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SBUS</a:t>
            </a:r>
          </a:p>
        </p:txBody>
      </p:sp>
      <p:sp>
        <p:nvSpPr>
          <p:cNvPr id="22" name="TextBox 21"/>
          <p:cNvSpPr txBox="1"/>
          <p:nvPr/>
        </p:nvSpPr>
        <p:spPr>
          <a:xfrm rot="5400000">
            <a:off x="7123884" y="1707359"/>
            <a:ext cx="1302005" cy="3709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RCIN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03935" y="6135319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91056" y="5583094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9955" y="5593826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12C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00479" y="6133174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 6.6 V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1788" y="4311680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Telem</a:t>
            </a:r>
            <a:r>
              <a:rPr lang="en-US" dirty="0"/>
              <a:t>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8909" y="3759455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Telem</a:t>
            </a:r>
            <a:r>
              <a:rPr lang="en-US" dirty="0"/>
              <a:t>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85451" y="3770187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Serial 4/5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8336" y="4309535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12519" y="4848884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96711" y="4846739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5906" y="4859616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 3.3 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74851" y="3765898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68148" y="3195795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00350" y="3191506"/>
            <a:ext cx="116952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SPKT/DSM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025617" y="4137294"/>
            <a:ext cx="2019028" cy="71546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Tranceiver</a:t>
            </a:r>
            <a:r>
              <a:rPr lang="en-US" sz="2000" dirty="0">
                <a:solidFill>
                  <a:sysClr val="windowText" lastClr="000000"/>
                </a:solidFill>
              </a:rPr>
              <a:t> Set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064664" y="6087324"/>
            <a:ext cx="756144" cy="4610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783324" y="5447192"/>
            <a:ext cx="1302078" cy="64506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CRIUS I2C Splitter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6218" y="88352"/>
            <a:ext cx="1244616" cy="5581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Servo BEC</a:t>
            </a:r>
          </a:p>
        </p:txBody>
      </p:sp>
      <p:sp>
        <p:nvSpPr>
          <p:cNvPr id="67" name="TextBox 66"/>
          <p:cNvSpPr txBox="1"/>
          <p:nvPr/>
        </p:nvSpPr>
        <p:spPr>
          <a:xfrm rot="5400000">
            <a:off x="4068246" y="1635819"/>
            <a:ext cx="116761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Aux Out 5</a:t>
            </a:r>
          </a:p>
        </p:txBody>
      </p:sp>
      <p:sp>
        <p:nvSpPr>
          <p:cNvPr id="68" name="TextBox 67"/>
          <p:cNvSpPr txBox="1"/>
          <p:nvPr/>
        </p:nvSpPr>
        <p:spPr>
          <a:xfrm rot="5400000">
            <a:off x="4340509" y="1645506"/>
            <a:ext cx="11828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Aux Out 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80237" y="194225"/>
            <a:ext cx="971275" cy="3593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Servos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59164" y="187765"/>
            <a:ext cx="1342823" cy="3593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Motor ESC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155" y="1686972"/>
            <a:ext cx="2251865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Main Out 1 – Right Aileron</a:t>
            </a:r>
          </a:p>
          <a:p>
            <a:r>
              <a:rPr lang="en-US" sz="1400" dirty="0"/>
              <a:t>Main Out 2 – Left Aileron</a:t>
            </a:r>
          </a:p>
          <a:p>
            <a:r>
              <a:rPr lang="en-US" sz="1400" dirty="0"/>
              <a:t>Main Out 3 – Right Elevator</a:t>
            </a:r>
          </a:p>
          <a:p>
            <a:r>
              <a:rPr lang="en-US" sz="1400" dirty="0"/>
              <a:t>Main Out 4 – Rudder</a:t>
            </a:r>
          </a:p>
          <a:p>
            <a:r>
              <a:rPr lang="en-US" sz="1400" dirty="0"/>
              <a:t>Main Out 5 – Throttle</a:t>
            </a:r>
          </a:p>
          <a:p>
            <a:r>
              <a:rPr lang="en-US" sz="1400" dirty="0"/>
              <a:t>Main Out 8 – Servo BEC 2</a:t>
            </a:r>
          </a:p>
          <a:p>
            <a:endParaRPr lang="en-US" sz="1400" dirty="0"/>
          </a:p>
          <a:p>
            <a:r>
              <a:rPr lang="en-US" sz="1400" dirty="0"/>
              <a:t>Aux Out 1 – Servo BEC 1</a:t>
            </a:r>
          </a:p>
          <a:p>
            <a:r>
              <a:rPr lang="en-US" sz="1400" dirty="0"/>
              <a:t>Aux Out 2 – Left Elevator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9126277" y="4810631"/>
            <a:ext cx="0" cy="636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945197" y="4349598"/>
            <a:ext cx="1077922" cy="55304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GPS Module</a:t>
            </a:r>
          </a:p>
        </p:txBody>
      </p:sp>
      <p:cxnSp>
        <p:nvCxnSpPr>
          <p:cNvPr id="73" name="Straight Connector 72"/>
          <p:cNvCxnSpPr>
            <a:cxnSpLocks/>
            <a:stCxn id="107" idx="0"/>
          </p:cNvCxnSpPr>
          <p:nvPr/>
        </p:nvCxnSpPr>
        <p:spPr>
          <a:xfrm flipH="1">
            <a:off x="2331720" y="862643"/>
            <a:ext cx="2853510" cy="8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  <a:endCxn id="66" idx="2"/>
          </p:cNvCxnSpPr>
          <p:nvPr/>
        </p:nvCxnSpPr>
        <p:spPr>
          <a:xfrm flipV="1">
            <a:off x="2368526" y="646526"/>
            <a:ext cx="0" cy="2245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  <a:stCxn id="13" idx="1"/>
          </p:cNvCxnSpPr>
          <p:nvPr/>
        </p:nvCxnSpPr>
        <p:spPr>
          <a:xfrm flipH="1" flipV="1">
            <a:off x="5285749" y="553573"/>
            <a:ext cx="1" cy="680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  <a:stCxn id="14" idx="1"/>
          </p:cNvCxnSpPr>
          <p:nvPr/>
        </p:nvCxnSpPr>
        <p:spPr>
          <a:xfrm flipV="1">
            <a:off x="5551475" y="996141"/>
            <a:ext cx="0" cy="2387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stCxn id="16" idx="1"/>
          </p:cNvCxnSpPr>
          <p:nvPr/>
        </p:nvCxnSpPr>
        <p:spPr>
          <a:xfrm flipH="1" flipV="1">
            <a:off x="6084528" y="996141"/>
            <a:ext cx="1" cy="2387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6341336" y="553573"/>
            <a:ext cx="10550" cy="678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2" idx="1"/>
          </p:cNvCxnSpPr>
          <p:nvPr/>
        </p:nvCxnSpPr>
        <p:spPr>
          <a:xfrm flipH="1" flipV="1">
            <a:off x="7773601" y="852620"/>
            <a:ext cx="1286" cy="3892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754980" y="852620"/>
            <a:ext cx="1515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68734" y="410020"/>
            <a:ext cx="1794436" cy="7995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Telemetry Radio Receiver</a:t>
            </a:r>
          </a:p>
        </p:txBody>
      </p:sp>
      <p:cxnSp>
        <p:nvCxnSpPr>
          <p:cNvPr id="106" name="Straight Connector 105"/>
          <p:cNvCxnSpPr>
            <a:stCxn id="6" idx="3"/>
            <a:endCxn id="26" idx="1"/>
          </p:cNvCxnSpPr>
          <p:nvPr/>
        </p:nvCxnSpPr>
        <p:spPr>
          <a:xfrm>
            <a:off x="3044645" y="4495028"/>
            <a:ext cx="557143" cy="1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9" idx="3"/>
            <a:endCxn id="2" idx="1"/>
          </p:cNvCxnSpPr>
          <p:nvPr/>
        </p:nvCxnSpPr>
        <p:spPr>
          <a:xfrm>
            <a:off x="2820808" y="6317840"/>
            <a:ext cx="783127" cy="21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9" idx="3"/>
          </p:cNvCxnSpPr>
          <p:nvPr/>
        </p:nvCxnSpPr>
        <p:spPr>
          <a:xfrm>
            <a:off x="7767865" y="4494201"/>
            <a:ext cx="11773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4" idx="3"/>
            <a:endCxn id="42" idx="1"/>
          </p:cNvCxnSpPr>
          <p:nvPr/>
        </p:nvCxnSpPr>
        <p:spPr>
          <a:xfrm flipV="1">
            <a:off x="7769484" y="5769725"/>
            <a:ext cx="1013840" cy="87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1CF0283-508B-444B-98E5-EB5475599AA0}"/>
              </a:ext>
            </a:extLst>
          </p:cNvPr>
          <p:cNvCxnSpPr>
            <a:cxnSpLocks/>
          </p:cNvCxnSpPr>
          <p:nvPr/>
        </p:nvCxnSpPr>
        <p:spPr>
          <a:xfrm flipV="1">
            <a:off x="5817209" y="1006875"/>
            <a:ext cx="0" cy="2387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F727E49-E0C2-4E39-98E8-0CBF4AE90B54}"/>
              </a:ext>
            </a:extLst>
          </p:cNvPr>
          <p:cNvCxnSpPr>
            <a:cxnSpLocks/>
          </p:cNvCxnSpPr>
          <p:nvPr/>
        </p:nvCxnSpPr>
        <p:spPr>
          <a:xfrm flipH="1">
            <a:off x="5279376" y="996141"/>
            <a:ext cx="816624" cy="10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0F06D38-31DF-4FFE-A6D5-4FFD2C177F12}"/>
              </a:ext>
            </a:extLst>
          </p:cNvPr>
          <p:cNvCxnSpPr>
            <a:cxnSpLocks/>
          </p:cNvCxnSpPr>
          <p:nvPr/>
        </p:nvCxnSpPr>
        <p:spPr>
          <a:xfrm flipV="1">
            <a:off x="3579738" y="842380"/>
            <a:ext cx="0" cy="3774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Bracket 106">
            <a:extLst>
              <a:ext uri="{FF2B5EF4-FFF2-40B4-BE49-F238E27FC236}">
                <a16:creationId xmlns:a16="http://schemas.microsoft.com/office/drawing/2014/main" id="{0D041BCA-2D56-4414-8547-4D94DC285D3A}"/>
              </a:ext>
            </a:extLst>
          </p:cNvPr>
          <p:cNvSpPr/>
          <p:nvPr/>
        </p:nvSpPr>
        <p:spPr>
          <a:xfrm rot="16200000">
            <a:off x="5227968" y="717089"/>
            <a:ext cx="102816" cy="188292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543CFAE-BF9B-44A8-87AA-BCB02D1A82DE}"/>
              </a:ext>
            </a:extLst>
          </p:cNvPr>
          <p:cNvCxnSpPr>
            <a:cxnSpLocks/>
            <a:stCxn id="113" idx="0"/>
            <a:endCxn id="107" idx="1"/>
          </p:cNvCxnSpPr>
          <p:nvPr/>
        </p:nvCxnSpPr>
        <p:spPr>
          <a:xfrm flipH="1">
            <a:off x="5373522" y="861658"/>
            <a:ext cx="867451" cy="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1EFC3F4-AE5B-4CB6-81AB-A0068E74881B}"/>
              </a:ext>
            </a:extLst>
          </p:cNvPr>
          <p:cNvCxnSpPr>
            <a:cxnSpLocks/>
          </p:cNvCxnSpPr>
          <p:nvPr/>
        </p:nvCxnSpPr>
        <p:spPr>
          <a:xfrm flipV="1">
            <a:off x="7092691" y="842381"/>
            <a:ext cx="0" cy="377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EBFC7A15-C8F0-4C40-8686-ECEF0FD43310}"/>
              </a:ext>
            </a:extLst>
          </p:cNvPr>
          <p:cNvSpPr/>
          <p:nvPr/>
        </p:nvSpPr>
        <p:spPr>
          <a:xfrm rot="16200000">
            <a:off x="6283711" y="716104"/>
            <a:ext cx="102816" cy="188292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A3A94C-FC88-4476-BD87-26EDB5D83C7F}"/>
              </a:ext>
            </a:extLst>
          </p:cNvPr>
          <p:cNvCxnSpPr>
            <a:cxnSpLocks/>
          </p:cNvCxnSpPr>
          <p:nvPr/>
        </p:nvCxnSpPr>
        <p:spPr>
          <a:xfrm flipH="1" flipV="1">
            <a:off x="6429266" y="842380"/>
            <a:ext cx="663425" cy="10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1C042A1-44A9-451F-8659-43E926587ECC}"/>
              </a:ext>
            </a:extLst>
          </p:cNvPr>
          <p:cNvSpPr/>
          <p:nvPr/>
        </p:nvSpPr>
        <p:spPr>
          <a:xfrm>
            <a:off x="10422230" y="4349598"/>
            <a:ext cx="1373529" cy="55304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AirSpeed</a:t>
            </a:r>
            <a:r>
              <a:rPr lang="en-US" sz="2000" dirty="0">
                <a:solidFill>
                  <a:schemeClr val="tx1"/>
                </a:solidFill>
              </a:rPr>
              <a:t> sensor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1C27B1C-59CC-4721-B888-BD90A13E0083}"/>
              </a:ext>
            </a:extLst>
          </p:cNvPr>
          <p:cNvCxnSpPr>
            <a:cxnSpLocks/>
          </p:cNvCxnSpPr>
          <p:nvPr/>
        </p:nvCxnSpPr>
        <p:spPr>
          <a:xfrm>
            <a:off x="10802677" y="4902647"/>
            <a:ext cx="0" cy="5939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BBC5D3-5FD0-4E6C-BBFE-E6709D034A0A}"/>
              </a:ext>
            </a:extLst>
          </p:cNvPr>
          <p:cNvCxnSpPr>
            <a:cxnSpLocks/>
          </p:cNvCxnSpPr>
          <p:nvPr/>
        </p:nvCxnSpPr>
        <p:spPr>
          <a:xfrm flipH="1">
            <a:off x="10085402" y="5496613"/>
            <a:ext cx="7172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05888DD-39AC-4CE5-BC51-35E601A232FD}"/>
              </a:ext>
            </a:extLst>
          </p:cNvPr>
          <p:cNvCxnSpPr>
            <a:cxnSpLocks/>
          </p:cNvCxnSpPr>
          <p:nvPr/>
        </p:nvCxnSpPr>
        <p:spPr>
          <a:xfrm flipH="1">
            <a:off x="3825075" y="1007982"/>
            <a:ext cx="14589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688D6B-2732-4817-92CC-99C9A9AFFE4E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833254" y="1002972"/>
            <a:ext cx="0" cy="2211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3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288661-1631-4711-B994-2B260A24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/>
              <a:t>PDB</a:t>
            </a:r>
          </a:p>
        </p:txBody>
      </p:sp>
      <p:sp>
        <p:nvSpPr>
          <p:cNvPr id="19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C0659538-5C91-419A-879F-7C3360E21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r="1" b="1373"/>
          <a:stretch/>
        </p:blipFill>
        <p:spPr bwMode="auto">
          <a:xfrm>
            <a:off x="5196964" y="1513831"/>
            <a:ext cx="1846470" cy="10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D3F-9629-4F79-AA2F-8D8A267F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MAUCH Power Monitor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Provides necessary power to the Pixhawk and the rest of the system</a:t>
            </a:r>
          </a:p>
          <a:p>
            <a:r>
              <a:rPr lang="en-US" sz="2000"/>
              <a:t>Monitors battery power and sends information to the pixhawk</a:t>
            </a:r>
          </a:p>
          <a:p>
            <a:endParaRPr lang="en-US" sz="2000"/>
          </a:p>
        </p:txBody>
      </p:sp>
      <p:pic>
        <p:nvPicPr>
          <p:cNvPr id="1028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8E034EEF-28A9-4112-A6E3-A8C6373B6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2" r="1" b="12676"/>
          <a:stretch/>
        </p:blipFill>
        <p:spPr bwMode="auto">
          <a:xfrm>
            <a:off x="8050038" y="2601196"/>
            <a:ext cx="2713512" cy="221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5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8661-1631-4711-B994-2B260A24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3722224" cy="2304288"/>
          </a:xfrm>
        </p:spPr>
        <p:txBody>
          <a:bodyPr anchor="b">
            <a:normAutofit/>
          </a:bodyPr>
          <a:lstStyle/>
          <a:p>
            <a:r>
              <a:rPr lang="en-US" sz="4000"/>
              <a:t>BEC (Battery Elimination Circuit) (backup)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D3F-9629-4F79-AA2F-8D8A267F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36392"/>
            <a:ext cx="3722225" cy="308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Mauch BEC</a:t>
            </a:r>
          </a:p>
          <a:p>
            <a:r>
              <a:rPr lang="en-US" sz="1800"/>
              <a:t>Connected to the main 12 V line as close to battery as possible</a:t>
            </a:r>
          </a:p>
          <a:p>
            <a:r>
              <a:rPr lang="en-US" sz="1800"/>
              <a:t>Drops voltage to 5 V and feeds into the PDB</a:t>
            </a:r>
          </a:p>
          <a:p>
            <a:r>
              <a:rPr lang="en-US" sz="1800"/>
              <a:t>Used to drop voltage for pixhawk</a:t>
            </a:r>
            <a:endParaRPr lang="en-US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76DE6F-E940-45C8-801C-572B6ADCA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63644" b="1373"/>
          <a:stretch/>
        </p:blipFill>
        <p:spPr bwMode="auto">
          <a:xfrm>
            <a:off x="5046500" y="1280160"/>
            <a:ext cx="57108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88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8661-1631-4711-B994-2B260A24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3722224" cy="2304288"/>
          </a:xfrm>
        </p:spPr>
        <p:txBody>
          <a:bodyPr anchor="b">
            <a:normAutofit/>
          </a:bodyPr>
          <a:lstStyle/>
          <a:p>
            <a:r>
              <a:rPr lang="en-US" sz="4000" dirty="0"/>
              <a:t>BEC (Battery Elimination Circuit) (Servo)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D3F-9629-4F79-AA2F-8D8A267F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36392"/>
            <a:ext cx="3722225" cy="308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Castle Creations CCBEC pro</a:t>
            </a:r>
          </a:p>
          <a:p>
            <a:r>
              <a:rPr lang="en-US" sz="1800" dirty="0"/>
              <a:t>Connected to the main 12 V</a:t>
            </a:r>
          </a:p>
          <a:p>
            <a:r>
              <a:rPr lang="en-US" sz="1800" dirty="0"/>
              <a:t>Drops voltage to 5 V and feeds into the both the Aux and Main servo Rails on the </a:t>
            </a:r>
            <a:r>
              <a:rPr lang="en-US" sz="1800" dirty="0" err="1"/>
              <a:t>pixhawk</a:t>
            </a:r>
            <a:endParaRPr lang="en-US" sz="1800" dirty="0"/>
          </a:p>
          <a:p>
            <a:r>
              <a:rPr lang="en-US" sz="1800" dirty="0"/>
              <a:t>Used to drop voltage to 5V to power the servos</a:t>
            </a:r>
          </a:p>
        </p:txBody>
      </p:sp>
      <p:pic>
        <p:nvPicPr>
          <p:cNvPr id="8194" name="Picture 2" descr="Image result for caslte creations ccbec pro">
            <a:extLst>
              <a:ext uri="{FF2B5EF4-FFF2-40B4-BE49-F238E27FC236}">
                <a16:creationId xmlns:a16="http://schemas.microsoft.com/office/drawing/2014/main" id="{9DFBEF14-22E9-46A8-87F0-0485FA9A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1218"/>
            <a:ext cx="56769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3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88661-1631-4711-B994-2B260A24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3100"/>
              <a:t>ESC (Electronic Speed Controller)</a:t>
            </a:r>
          </a:p>
        </p:txBody>
      </p:sp>
      <p:grpSp>
        <p:nvGrpSpPr>
          <p:cNvPr id="2082" name="Group 229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31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D3F-9629-4F79-AA2F-8D8A267F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Phoenix Edge</a:t>
            </a:r>
          </a:p>
          <a:p>
            <a:r>
              <a:rPr lang="en-US" sz="2000"/>
              <a:t>Used to control the motor</a:t>
            </a:r>
          </a:p>
          <a:p>
            <a:r>
              <a:rPr lang="en-US" sz="2000"/>
              <a:t>Powered via the 12 V line</a:t>
            </a:r>
          </a:p>
          <a:p>
            <a:r>
              <a:rPr lang="en-US" sz="2000"/>
              <a:t>Takes PWM input from the Pixhawk main 5 channel</a:t>
            </a:r>
          </a:p>
          <a:p>
            <a:r>
              <a:rPr lang="en-US" sz="2000"/>
              <a:t>PWM input line has an inductor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052" name="Picture 4" descr="Image result for phoenix edge ESC 100 amp esc">
            <a:extLst>
              <a:ext uri="{FF2B5EF4-FFF2-40B4-BE49-F238E27FC236}">
                <a16:creationId xmlns:a16="http://schemas.microsoft.com/office/drawing/2014/main" id="{3F8FCF26-C6E6-4C02-80C8-233E0CEA0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r="20499"/>
          <a:stretch/>
        </p:blipFill>
        <p:spPr bwMode="auto">
          <a:xfrm>
            <a:off x="4636963" y="10"/>
            <a:ext cx="755503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5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88661-1631-4711-B994-2B260A24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Telemetry Radio Receiver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D3F-9629-4F79-AA2F-8D8A267F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</a:rPr>
              <a:t>FrSky</a:t>
            </a:r>
            <a:r>
              <a:rPr lang="en-US" sz="1800" b="1" dirty="0">
                <a:solidFill>
                  <a:srgbClr val="000000"/>
                </a:solidFill>
              </a:rPr>
              <a:t> S8R 8/16ch Receiver</a:t>
            </a:r>
          </a:p>
          <a:p>
            <a:r>
              <a:rPr lang="en-US" sz="1800" dirty="0">
                <a:solidFill>
                  <a:srgbClr val="000000"/>
                </a:solidFill>
              </a:rPr>
              <a:t>Receives radio commands from the </a:t>
            </a:r>
            <a:r>
              <a:rPr lang="en-US" sz="1800" dirty="0" err="1">
                <a:solidFill>
                  <a:srgbClr val="000000"/>
                </a:solidFill>
              </a:rPr>
              <a:t>Taranus</a:t>
            </a:r>
            <a:r>
              <a:rPr lang="en-US" sz="1800" dirty="0">
                <a:solidFill>
                  <a:srgbClr val="000000"/>
                </a:solidFill>
              </a:rPr>
              <a:t> controller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Sends commands to </a:t>
            </a:r>
            <a:r>
              <a:rPr lang="en-US" sz="1800" dirty="0" err="1">
                <a:solidFill>
                  <a:srgbClr val="000000"/>
                </a:solidFill>
              </a:rPr>
              <a:t>pixhawk</a:t>
            </a:r>
            <a:r>
              <a:rPr lang="en-US" sz="1800" dirty="0">
                <a:solidFill>
                  <a:srgbClr val="000000"/>
                </a:solidFill>
              </a:rPr>
              <a:t> via RCIN</a:t>
            </a:r>
          </a:p>
        </p:txBody>
      </p:sp>
      <p:sp>
        <p:nvSpPr>
          <p:cNvPr id="79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DFADE7A-E075-4DC5-AD0A-F9147B48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819656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hlinkClick r:id="rId4"/>
            <a:extLst>
              <a:ext uri="{FF2B5EF4-FFF2-40B4-BE49-F238E27FC236}">
                <a16:creationId xmlns:a16="http://schemas.microsoft.com/office/drawing/2014/main" id="{1F28BCA7-C6B1-4D77-91A4-106AFDF8E5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0388" y="3071813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4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74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3" name="Picture 76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88661-1631-4711-B994-2B260A24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Transceiver Radio set</a:t>
            </a:r>
          </a:p>
        </p:txBody>
      </p:sp>
      <p:sp>
        <p:nvSpPr>
          <p:cNvPr id="6154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74E8B8-A6BE-4AD9-B3C6-5A4C42A93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r="-2" b="-2"/>
          <a:stretch/>
        </p:blipFill>
        <p:spPr bwMode="auto">
          <a:xfrm>
            <a:off x="338328" y="2494387"/>
            <a:ext cx="4142232" cy="279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D3F-9629-4F79-AA2F-8D8A267F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</a:rPr>
              <a:t>jD-RF900Plus </a:t>
            </a:r>
            <a:r>
              <a:rPr lang="en-US" sz="1800" b="1" dirty="0" err="1">
                <a:solidFill>
                  <a:srgbClr val="000000"/>
                </a:solidFill>
              </a:rPr>
              <a:t>Longrange</a:t>
            </a: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Communicate between the </a:t>
            </a:r>
            <a:r>
              <a:rPr lang="en-US" sz="1800" dirty="0" err="1">
                <a:solidFill>
                  <a:srgbClr val="000000"/>
                </a:solidFill>
              </a:rPr>
              <a:t>pixhawk</a:t>
            </a:r>
            <a:r>
              <a:rPr lang="en-US" sz="1800" dirty="0">
                <a:solidFill>
                  <a:srgbClr val="000000"/>
                </a:solidFill>
              </a:rPr>
              <a:t> and the </a:t>
            </a:r>
            <a:r>
              <a:rPr lang="en-US" sz="1800" dirty="0" err="1">
                <a:solidFill>
                  <a:srgbClr val="000000"/>
                </a:solidFill>
              </a:rPr>
              <a:t>GroundStation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The Fixed wing transceiver is plugged into the Telemetry 1 port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The Ground station Transceiver is plugged into a computer via USB</a:t>
            </a:r>
          </a:p>
        </p:txBody>
      </p:sp>
    </p:spTree>
    <p:extLst>
      <p:ext uri="{BB962C8B-B14F-4D97-AF65-F5344CB8AC3E}">
        <p14:creationId xmlns:p14="http://schemas.microsoft.com/office/powerpoint/2010/main" val="92043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88661-1631-4711-B994-2B260A24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4000"/>
              <a:t>GPS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D3F-9629-4F79-AA2F-8D8A267F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anchor="t">
            <a:normAutofit/>
          </a:bodyPr>
          <a:lstStyle/>
          <a:p>
            <a:r>
              <a:rPr lang="en-US" sz="2000"/>
              <a:t>Provides GPS signal to pixhawk</a:t>
            </a:r>
          </a:p>
          <a:p>
            <a:r>
              <a:rPr lang="en-US" sz="2000"/>
              <a:t>Cables go to I2C splitter &amp; GPS port on the pixhawk</a:t>
            </a:r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 </a:t>
            </a:r>
          </a:p>
        </p:txBody>
      </p:sp>
      <p:pic>
        <p:nvPicPr>
          <p:cNvPr id="5124" name="Picture 4" descr="Image result for Ublox 7m gps module">
            <a:extLst>
              <a:ext uri="{FF2B5EF4-FFF2-40B4-BE49-F238E27FC236}">
                <a16:creationId xmlns:a16="http://schemas.microsoft.com/office/drawing/2014/main" id="{8440E302-A4C3-41B7-990B-1C9D3763F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1" r="2" b="1907"/>
          <a:stretch/>
        </p:blipFill>
        <p:spPr bwMode="auto">
          <a:xfrm>
            <a:off x="4636963" y="10"/>
            <a:ext cx="755503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1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422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PDB</vt:lpstr>
      <vt:lpstr>BEC (Battery Elimination Circuit) (backup)</vt:lpstr>
      <vt:lpstr>BEC (Battery Elimination Circuit) (Servo)</vt:lpstr>
      <vt:lpstr>ESC (Electronic Speed Controller)</vt:lpstr>
      <vt:lpstr>Telemetry Radio Receiver </vt:lpstr>
      <vt:lpstr>Transceiver Radio set</vt:lpstr>
      <vt:lpstr>GPS</vt:lpstr>
      <vt:lpstr>Airspeed Sensor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Levandowski</dc:creator>
  <cp:lastModifiedBy>John Levandowski</cp:lastModifiedBy>
  <cp:revision>2</cp:revision>
  <dcterms:created xsi:type="dcterms:W3CDTF">2020-02-13T21:44:10Z</dcterms:created>
  <dcterms:modified xsi:type="dcterms:W3CDTF">2020-02-13T21:56:16Z</dcterms:modified>
</cp:coreProperties>
</file>